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charts/style15.xml" ContentType="application/vnd.ms-office.chartstyl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theme/themeOverride5.xml" ContentType="application/vnd.openxmlformats-officedocument.themeOverride+xml"/>
  <Override PartName="/ppt/charts/style22.xml" ContentType="application/vnd.ms-office.chartstyle+xml"/>
  <Override PartName="/ppt/charts/colors27.xml" ContentType="application/vnd.ms-office.chartcolorstyle+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charts/style11.xml" ContentType="application/vnd.ms-office.chartstyle+xml"/>
  <Override PartName="/ppt/charts/colors16.xml" ContentType="application/vnd.ms-office.chartcolor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olors23.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olors12.xml" ContentType="application/vnd.ms-office.chartcolorstyle+xml"/>
  <Override PartName="/ppt/charts/chart7.xml" ContentType="application/vnd.openxmlformats-officedocument.drawingml.chart+xml"/>
  <Override PartName="/ppt/charts/chart20.xml" ContentType="application/vnd.openxmlformats-officedocument.drawingml.chart+xml"/>
  <Override PartName="/ppt/charts/style9.xml" ContentType="application/vnd.ms-office.chartstyl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charts/style27.xml" ContentType="application/vnd.ms-office.chartstyl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charts/style16.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notesSlides/notesSlide3.xml" ContentType="application/vnd.openxmlformats-officedocument.presentationml.notesSlide+xml"/>
  <Override PartName="/ppt/charts/style23.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charts/style12.xml" ContentType="application/vnd.ms-office.chartstyle+xml"/>
  <Override PartName="/ppt/charts/colors28.xml" ContentType="application/vnd.ms-office.chartcolorstyl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charts/colors13.xml" ContentType="application/vnd.ms-office.chartcolorstyle+xml"/>
  <Override PartName="/ppt/charts/colors24.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olors20.xml" ContentType="application/vnd.ms-office.chartcolorstyle+xml"/>
  <Override PartName="/ppt/charts/chart4.xml" ContentType="application/vnd.openxmlformats-officedocument.drawingml.chart+xml"/>
  <Override PartName="/ppt/notesSlides/notesSlide6.xml" ContentType="application/vnd.openxmlformats-officedocument.presentationml.notesSlide+xml"/>
  <Override PartName="/ppt/charts/style28.xml" ContentType="application/vnd.ms-office.chartstyle+xml"/>
  <Override PartName="/ppt/charts/style6.xml" ContentType="application/vnd.ms-office.chartstyl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charts/style26.xml" ContentType="application/vnd.ms-office.chartstyle+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theme/themeOverride7.xml" ContentType="application/vnd.openxmlformats-officedocument.themeOverride+xml"/>
  <Override PartName="/ppt/charts/colors8.xml" ContentType="application/vnd.ms-office.chartcolorstyle+xml"/>
  <Override PartName="/ppt/charts/style24.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theme/theme3.xml" ContentType="application/vnd.openxmlformats-officedocument.theme+xml"/>
  <Override PartName="/ppt/charts/chart19.xml" ContentType="application/vnd.openxmlformats-officedocument.drawingml.chart+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heme/themeOverride3.xml" ContentType="application/vnd.openxmlformats-officedocument.themeOverride+xml"/>
  <Override PartName="/ppt/charts/colors25.xml" ContentType="application/vnd.ms-office.chartcolorstyle+xml"/>
  <Override PartName="/ppt/charts/style20.xml" ContentType="application/vnd.ms-office.chartstyl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charts/colors14.xml" ContentType="application/vnd.ms-office.chartcolorstyle+xml"/>
  <Override PartName="/ppt/slides/slide12.xml" ContentType="application/vnd.openxmlformats-officedocument.presentationml.slide+xml"/>
  <Override PartName="/ppt/slides/slide30.xml" ContentType="application/vnd.openxmlformats-officedocument.presentationml.slide+xml"/>
  <Override PartName="/ppt/charts/chart9.xml" ContentType="application/vnd.openxmlformats-officedocument.drawingml.chart+xml"/>
  <Override PartName="/ppt/charts/chart11.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charts/style7.xml" ContentType="application/vnd.ms-office.chartstyle+xml"/>
  <Override PartName="/ppt/charts/colors10.xml" ContentType="application/vnd.ms-office.chartcolorstyle+xml"/>
  <Override PartName="/ppt/slides/slide7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charts/style25.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charts/colors9.xml" ContentType="application/vnd.ms-office.chartcolorstyle+xml"/>
  <Override PartName="/ppt/charts/style14.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charts/colors26.xml" ContentType="application/vnd.ms-office.chartcolorstyle+xml"/>
  <Override PartName="/ppt/charts/style10.xml" ContentType="application/vnd.ms-office.chartstyle+xml"/>
  <Override PartName="/ppt/charts/colors1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charts/chart12.xml" ContentType="application/vnd.openxmlformats-officedocument.drawingml.chart+xml"/>
  <Override PartName="/ppt/charts/colors11.xml" ContentType="application/vnd.ms-office.chartcolorstyle+xml"/>
  <Override PartName="/ppt/charts/colors22.xml" ContentType="application/vnd.ms-office.chartcolorstyle+xml"/>
  <Override PartName="/ppt/charts/chart6.xml" ContentType="application/vnd.openxmlformats-officedocument.drawingml.chart+xml"/>
  <Override PartName="/ppt/notesSlides/notesSlide11.xml" ContentType="application/vnd.openxmlformats-officedocument.presentationml.notesSlide+xml"/>
  <Override PartName="/ppt/charts/style8.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84"/>
  </p:notesMasterIdLst>
  <p:handoutMasterIdLst>
    <p:handoutMasterId r:id="rId85"/>
  </p:handoutMasterIdLst>
  <p:sldIdLst>
    <p:sldId id="481" r:id="rId2"/>
    <p:sldId id="438" r:id="rId3"/>
    <p:sldId id="336" r:id="rId4"/>
    <p:sldId id="417" r:id="rId5"/>
    <p:sldId id="439" r:id="rId6"/>
    <p:sldId id="442" r:id="rId7"/>
    <p:sldId id="443" r:id="rId8"/>
    <p:sldId id="440" r:id="rId9"/>
    <p:sldId id="445" r:id="rId10"/>
    <p:sldId id="444" r:id="rId11"/>
    <p:sldId id="377" r:id="rId12"/>
    <p:sldId id="446" r:id="rId13"/>
    <p:sldId id="418" r:id="rId14"/>
    <p:sldId id="335" r:id="rId15"/>
    <p:sldId id="447" r:id="rId16"/>
    <p:sldId id="448" r:id="rId17"/>
    <p:sldId id="403" r:id="rId18"/>
    <p:sldId id="404" r:id="rId19"/>
    <p:sldId id="405" r:id="rId20"/>
    <p:sldId id="406" r:id="rId21"/>
    <p:sldId id="450" r:id="rId22"/>
    <p:sldId id="451" r:id="rId23"/>
    <p:sldId id="331" r:id="rId24"/>
    <p:sldId id="474" r:id="rId25"/>
    <p:sldId id="482" r:id="rId26"/>
    <p:sldId id="483" r:id="rId27"/>
    <p:sldId id="484" r:id="rId28"/>
    <p:sldId id="473" r:id="rId29"/>
    <p:sldId id="475" r:id="rId30"/>
    <p:sldId id="452" r:id="rId31"/>
    <p:sldId id="453" r:id="rId32"/>
    <p:sldId id="398" r:id="rId33"/>
    <p:sldId id="479" r:id="rId34"/>
    <p:sldId id="399" r:id="rId35"/>
    <p:sldId id="401" r:id="rId36"/>
    <p:sldId id="485" r:id="rId37"/>
    <p:sldId id="487" r:id="rId38"/>
    <p:sldId id="454" r:id="rId39"/>
    <p:sldId id="480" r:id="rId40"/>
    <p:sldId id="419" r:id="rId41"/>
    <p:sldId id="381" r:id="rId42"/>
    <p:sldId id="455" r:id="rId43"/>
    <p:sldId id="456" r:id="rId44"/>
    <p:sldId id="426" r:id="rId45"/>
    <p:sldId id="427" r:id="rId46"/>
    <p:sldId id="428" r:id="rId47"/>
    <p:sldId id="431" r:id="rId48"/>
    <p:sldId id="432" r:id="rId49"/>
    <p:sldId id="435" r:id="rId50"/>
    <p:sldId id="457" r:id="rId51"/>
    <p:sldId id="458" r:id="rId52"/>
    <p:sldId id="383" r:id="rId53"/>
    <p:sldId id="384" r:id="rId54"/>
    <p:sldId id="385" r:id="rId55"/>
    <p:sldId id="459" r:id="rId56"/>
    <p:sldId id="420" r:id="rId57"/>
    <p:sldId id="334" r:id="rId58"/>
    <p:sldId id="460" r:id="rId59"/>
    <p:sldId id="461" r:id="rId60"/>
    <p:sldId id="407" r:id="rId61"/>
    <p:sldId id="408" r:id="rId62"/>
    <p:sldId id="409" r:id="rId63"/>
    <p:sldId id="462" r:id="rId64"/>
    <p:sldId id="463" r:id="rId65"/>
    <p:sldId id="343" r:id="rId66"/>
    <p:sldId id="342" r:id="rId67"/>
    <p:sldId id="464" r:id="rId68"/>
    <p:sldId id="465" r:id="rId69"/>
    <p:sldId id="394" r:id="rId70"/>
    <p:sldId id="395" r:id="rId71"/>
    <p:sldId id="466" r:id="rId72"/>
    <p:sldId id="421" r:id="rId73"/>
    <p:sldId id="320" r:id="rId74"/>
    <p:sldId id="467" r:id="rId75"/>
    <p:sldId id="468" r:id="rId76"/>
    <p:sldId id="469" r:id="rId77"/>
    <p:sldId id="470" r:id="rId78"/>
    <p:sldId id="376" r:id="rId79"/>
    <p:sldId id="471" r:id="rId80"/>
    <p:sldId id="472" r:id="rId81"/>
    <p:sldId id="388" r:id="rId82"/>
    <p:sldId id="260" r:id="rId8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itshwarelo Moswele" initials="BM" lastIdx="3" clrIdx="0">
    <p:extLst>
      <p:ext uri="{19B8F6BF-5375-455C-9EA6-DF929625EA0E}">
        <p15:presenceInfo xmlns:p15="http://schemas.microsoft.com/office/powerpoint/2012/main" xmlns="" userId="S-1-5-21-1442501994-3109212874-2252399842-14629" providerId="AD"/>
      </p:ext>
    </p:extLst>
  </p:cmAuthor>
  <p:cmAuthor id="2" name="Sihle Mohlala" initials="SM" lastIdx="1" clrIdx="1">
    <p:extLst>
      <p:ext uri="{19B8F6BF-5375-455C-9EA6-DF929625EA0E}">
        <p15:presenceInfo xmlns:p15="http://schemas.microsoft.com/office/powerpoint/2012/main" xmlns="" userId="S-1-5-21-1442501994-3109212874-2252399842-41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4434" autoAdjust="0"/>
  </p:normalViewPr>
  <p:slideViewPr>
    <p:cSldViewPr snapToGrid="0" snapToObjects="1" showGuides="1">
      <p:cViewPr varScale="1">
        <p:scale>
          <a:sx n="69" d="100"/>
          <a:sy n="69" d="100"/>
        </p:scale>
        <p:origin x="-1518" y="-96"/>
      </p:cViewPr>
      <p:guideLst>
        <p:guide orient="horz" pos="2160"/>
        <p:guide pos="2880"/>
      </p:guideLst>
    </p:cSldViewPr>
  </p:slideViewPr>
  <p:notesTextViewPr>
    <p:cViewPr>
      <p:scale>
        <a:sx n="1" d="1"/>
        <a:sy n="1" d="1"/>
      </p:scale>
      <p:origin x="0" y="0"/>
    </p:cViewPr>
  </p:notesTextViewPr>
  <p:notesViewPr>
    <p:cSldViewPr snapToGrid="0" snapToObjects="1" showGuides="1">
      <p:cViewPr varScale="1">
        <p:scale>
          <a:sx n="99" d="100"/>
          <a:sy n="99" d="100"/>
        </p:scale>
        <p:origin x="4272" y="1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4.xml"/></Relationships>
</file>

<file path=ppt/charts/_rels/chart10.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3" Type="http://schemas.microsoft.com/office/2011/relationships/chartColorStyle" Target="colors20.xml"/><Relationship Id="rId2" Type="http://schemas.openxmlformats.org/officeDocument/2006/relationships/package" Target="../embeddings/Microsoft_Office_Excel_Worksheet13.xlsx"/><Relationship Id="rId1" Type="http://schemas.openxmlformats.org/officeDocument/2006/relationships/themeOverride" Target="../theme/themeOverride5.xml"/><Relationship Id="rId4" Type="http://schemas.microsoft.com/office/2011/relationships/chartStyle" Target="style20.xml"/></Relationships>
</file>

<file path=ppt/charts/_rels/chart14.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3" Type="http://schemas.microsoft.com/office/2011/relationships/chartColorStyle" Target="colors23.xml"/><Relationship Id="rId2" Type="http://schemas.openxmlformats.org/officeDocument/2006/relationships/package" Target="../embeddings/Microsoft_Office_Excel_Worksheet15.xlsx"/><Relationship Id="rId1" Type="http://schemas.openxmlformats.org/officeDocument/2006/relationships/themeOverride" Target="../theme/themeOverride6.xml"/><Relationship Id="rId4" Type="http://schemas.microsoft.com/office/2011/relationships/chartStyle" Target="style23.xml"/></Relationships>
</file>

<file path=ppt/charts/_rels/chart16.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3" Type="http://schemas.microsoft.com/office/2011/relationships/chartColorStyle" Target="colors26.xml"/><Relationship Id="rId2" Type="http://schemas.openxmlformats.org/officeDocument/2006/relationships/package" Target="../embeddings/Microsoft_Office_Excel_Worksheet18.xlsx"/><Relationship Id="rId1" Type="http://schemas.openxmlformats.org/officeDocument/2006/relationships/themeOverride" Target="../theme/themeOverride7.xml"/><Relationship Id="rId4" Type="http://schemas.microsoft.com/office/2011/relationships/chartStyle" Target="style26.xml"/></Relationships>
</file>

<file path=ppt/charts/_rels/chart19.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6.xml"/></Relationships>
</file>

<file path=ppt/charts/_rels/chart20.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package" Target="../embeddings/Microsoft_Office_Excel_Worksheet20.xlsx"/></Relationships>
</file>

<file path=ppt/charts/_rels/chart3.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package" Target="../embeddings/Microsoft_Office_Excel_Worksheet4.xlsx"/><Relationship Id="rId1" Type="http://schemas.openxmlformats.org/officeDocument/2006/relationships/themeOverride" Target="../theme/themeOverride3.xml"/><Relationship Id="rId4" Type="http://schemas.microsoft.com/office/2011/relationships/chartStyle" Target="style8.xml"/></Relationships>
</file>

<file path=ppt/charts/_rels/chart5.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package" Target="../embeddings/Microsoft_Office_Excel_Worksheet7.xlsx"/><Relationship Id="rId1" Type="http://schemas.openxmlformats.org/officeDocument/2006/relationships/themeOverride" Target="../theme/themeOverride4.xml"/><Relationship Id="rId4" Type="http://schemas.microsoft.com/office/2011/relationships/chartStyle" Target="style11.xml"/></Relationships>
</file>

<file path=ppt/charts/_rels/chart8.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Strategic</a:t>
            </a:r>
            <a:r>
              <a:rPr lang="en-ZA" baseline="0" dirty="0"/>
              <a:t> </a:t>
            </a:r>
            <a:r>
              <a:rPr lang="en-ZA" baseline="0" dirty="0" smtClean="0"/>
              <a:t>risk Progress Quarter2 </a:t>
            </a:r>
            <a:endParaRPr lang="en-ZA" baseline="0" dirty="0"/>
          </a:p>
        </c:rich>
      </c:tx>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 Programme 2'!$A$8:$B$8</c:f>
              <c:strCache>
                <c:ptCount val="2"/>
                <c:pt idx="1">
                  <c:v>Implemented</c:v>
                </c:pt>
              </c:strCache>
            </c:strRef>
          </c:tx>
          <c:spPr>
            <a:solidFill>
              <a:schemeClr val="accent1"/>
            </a:solidFill>
            <a:ln>
              <a:noFill/>
            </a:ln>
            <a:effectLst/>
            <a:sp3d/>
          </c:spPr>
          <c:dPt>
            <c:idx val="0"/>
            <c:spPr>
              <a:solidFill>
                <a:srgbClr val="00B050"/>
              </a:solidFill>
              <a:ln>
                <a:solidFill>
                  <a:srgbClr val="00B050"/>
                </a:solidFill>
              </a:ln>
              <a:effectLst/>
              <a:sp3d>
                <a:contourClr>
                  <a:srgbClr val="00B050"/>
                </a:contourClr>
              </a:sp3d>
            </c:spPr>
            <c:extLst xmlns:c16r2="http://schemas.microsoft.com/office/drawing/2015/06/chart">
              <c:ext xmlns:c16="http://schemas.microsoft.com/office/drawing/2014/chart" uri="{C3380CC4-5D6E-409C-BE32-E72D297353CC}">
                <c16:uniqueId val="{00000001-9935-428B-A4C3-0A0A4CC8AA93}"/>
              </c:ext>
            </c:extLst>
          </c:dPt>
          <c:dLbls>
            <c:dLbl>
              <c:idx val="0"/>
              <c:layout>
                <c:manualLayout>
                  <c:x val="1.4538502878708641E-2"/>
                  <c:y val="-8.64435493671597E-2"/>
                </c:manualLayout>
              </c:layout>
              <c:tx>
                <c:rich>
                  <a:bodyPr/>
                  <a:lstStyle/>
                  <a:p>
                    <a:r>
                      <a:rPr lang="en-US" dirty="0" smtClean="0"/>
                      <a:t>13(100%)</a:t>
                    </a:r>
                    <a:endParaRPr lang="en-US" dirty="0"/>
                  </a:p>
                </c:rich>
              </c:tx>
              <c:showVal val="1"/>
              <c:extLst xmlns:c16r2="http://schemas.microsoft.com/office/drawing/2015/06/chart">
                <c:ext xmlns:c16="http://schemas.microsoft.com/office/drawing/2014/chart" uri="{C3380CC4-5D6E-409C-BE32-E72D297353CC}">
                  <c16:uniqueId val="{00000001-9935-428B-A4C3-0A0A4CC8AA9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Programme 2'!$C$7</c:f>
              <c:strCache>
                <c:ptCount val="1"/>
                <c:pt idx="0">
                  <c:v>Quarter 3</c:v>
                </c:pt>
              </c:strCache>
            </c:strRef>
          </c:cat>
          <c:val>
            <c:numRef>
              <c:f>' Programme 2'!$C$8</c:f>
              <c:numCache>
                <c:formatCode>0%</c:formatCode>
                <c:ptCount val="1"/>
                <c:pt idx="0">
                  <c:v>1</c:v>
                </c:pt>
              </c:numCache>
            </c:numRef>
          </c:val>
          <c:extLst xmlns:c16r2="http://schemas.microsoft.com/office/drawing/2015/06/chart">
            <c:ext xmlns:c16="http://schemas.microsoft.com/office/drawing/2014/chart" uri="{C3380CC4-5D6E-409C-BE32-E72D297353CC}">
              <c16:uniqueId val="{00000002-9935-428B-A4C3-0A0A4CC8AA93}"/>
            </c:ext>
          </c:extLst>
        </c:ser>
        <c:ser>
          <c:idx val="1"/>
          <c:order val="1"/>
          <c:tx>
            <c:strRef>
              <c:f>' Programme 2'!$A$9:$B$9</c:f>
              <c:strCache>
                <c:ptCount val="2"/>
                <c:pt idx="1">
                  <c:v>Partially Implemented</c:v>
                </c:pt>
              </c:strCache>
            </c:strRef>
          </c:tx>
          <c:spPr>
            <a:solidFill>
              <a:srgbClr val="FFFF00"/>
            </a:solidFill>
            <a:ln>
              <a:noFill/>
            </a:ln>
            <a:effectLst/>
            <a:sp3d/>
          </c:spPr>
          <c:dLbls>
            <c:dLbl>
              <c:idx val="0"/>
              <c:layout>
                <c:manualLayout>
                  <c:x val="-5.9619907471703448E-17"/>
                  <c:y val="-2.7027027027027119E-2"/>
                </c:manualLayout>
              </c:layout>
              <c:showVal val="1"/>
              <c:extLst xmlns:c16r2="http://schemas.microsoft.com/office/drawing/2015/06/chart">
                <c:ext xmlns:c16="http://schemas.microsoft.com/office/drawing/2014/chart" uri="{C3380CC4-5D6E-409C-BE32-E72D297353CC}">
                  <c16:uniqueId val="{00000003-9935-428B-A4C3-0A0A4CC8AA9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Programme 2'!$C$7</c:f>
              <c:strCache>
                <c:ptCount val="1"/>
                <c:pt idx="0">
                  <c:v>Quarter 3</c:v>
                </c:pt>
              </c:strCache>
            </c:strRef>
          </c:cat>
          <c:val>
            <c:numRef>
              <c:f>' Programme 2'!$C$9</c:f>
              <c:numCache>
                <c:formatCode>0%</c:formatCode>
                <c:ptCount val="1"/>
                <c:pt idx="0">
                  <c:v>0</c:v>
                </c:pt>
              </c:numCache>
            </c:numRef>
          </c:val>
          <c:extLst xmlns:c16r2="http://schemas.microsoft.com/office/drawing/2015/06/chart">
            <c:ext xmlns:c16="http://schemas.microsoft.com/office/drawing/2014/chart" uri="{C3380CC4-5D6E-409C-BE32-E72D297353CC}">
              <c16:uniqueId val="{00000004-9935-428B-A4C3-0A0A4CC8AA93}"/>
            </c:ext>
          </c:extLst>
        </c:ser>
        <c:ser>
          <c:idx val="2"/>
          <c:order val="2"/>
          <c:tx>
            <c:strRef>
              <c:f>' Programme 2'!$A$10:$B$10</c:f>
              <c:strCache>
                <c:ptCount val="2"/>
                <c:pt idx="1">
                  <c:v>Not Implemented</c:v>
                </c:pt>
              </c:strCache>
            </c:strRef>
          </c:tx>
          <c:spPr>
            <a:solidFill>
              <a:srgbClr val="FF0000"/>
            </a:solidFill>
            <a:ln>
              <a:noFill/>
            </a:ln>
            <a:effectLst/>
            <a:sp3d/>
          </c:spPr>
          <c:dLbls>
            <c:dLbl>
              <c:idx val="0"/>
              <c:layout>
                <c:manualLayout>
                  <c:x val="0"/>
                  <c:y val="-3.1531531531531605E-2"/>
                </c:manualLayout>
              </c:layout>
              <c:showVal val="1"/>
              <c:extLst xmlns:c16r2="http://schemas.microsoft.com/office/drawing/2015/06/chart">
                <c:ext xmlns:c16="http://schemas.microsoft.com/office/drawing/2014/chart" uri="{C3380CC4-5D6E-409C-BE32-E72D297353CC}">
                  <c16:uniqueId val="{00000005-9935-428B-A4C3-0A0A4CC8AA9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Programme 2'!$C$7</c:f>
              <c:strCache>
                <c:ptCount val="1"/>
                <c:pt idx="0">
                  <c:v>Quarter 3</c:v>
                </c:pt>
              </c:strCache>
            </c:strRef>
          </c:cat>
          <c:val>
            <c:numRef>
              <c:f>' Programme 2'!$C$10</c:f>
              <c:numCache>
                <c:formatCode>0%</c:formatCode>
                <c:ptCount val="1"/>
                <c:pt idx="0">
                  <c:v>0</c:v>
                </c:pt>
              </c:numCache>
            </c:numRef>
          </c:val>
          <c:extLst xmlns:c16r2="http://schemas.microsoft.com/office/drawing/2015/06/chart">
            <c:ext xmlns:c16="http://schemas.microsoft.com/office/drawing/2014/chart" uri="{C3380CC4-5D6E-409C-BE32-E72D297353CC}">
              <c16:uniqueId val="{00000006-9935-428B-A4C3-0A0A4CC8AA93}"/>
            </c:ext>
          </c:extLst>
        </c:ser>
        <c:dLbls/>
        <c:shape val="box"/>
        <c:axId val="143080064"/>
        <c:axId val="143085952"/>
        <c:axId val="0"/>
      </c:bar3DChart>
      <c:catAx>
        <c:axId val="14308006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085952"/>
        <c:crosses val="autoZero"/>
        <c:auto val="1"/>
        <c:lblAlgn val="ctr"/>
        <c:lblOffset val="100"/>
      </c:catAx>
      <c:valAx>
        <c:axId val="14308595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08006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ZA"/>
  <c:chart>
    <c:title>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Sheet1!$D$21</c:f>
              <c:strCache>
                <c:ptCount val="1"/>
                <c:pt idx="0">
                  <c:v>Emerging Risk</c:v>
                </c:pt>
              </c:strCache>
            </c:strRef>
          </c:tx>
          <c:spPr>
            <a:solidFill>
              <a:schemeClr val="accent1"/>
            </a:solidFill>
            <a:ln>
              <a:noFill/>
            </a:ln>
            <a:effectLst/>
            <a:sp3d/>
          </c:spPr>
          <c:dPt>
            <c:idx val="0"/>
            <c:spPr>
              <a:solidFill>
                <a:srgbClr val="00B050"/>
              </a:solidFill>
              <a:ln>
                <a:noFill/>
              </a:ln>
              <a:effectLst/>
              <a:sp3d/>
            </c:spPr>
          </c:dPt>
          <c:dPt>
            <c:idx val="1"/>
            <c:spPr>
              <a:solidFill>
                <a:srgbClr val="FFFF00"/>
              </a:solidFill>
              <a:ln>
                <a:noFill/>
              </a:ln>
              <a:effectLst/>
              <a:sp3d/>
            </c:spPr>
          </c:dPt>
          <c:dPt>
            <c:idx val="2"/>
            <c:spPr>
              <a:solidFill>
                <a:srgbClr val="FF0000"/>
              </a:solidFill>
              <a:ln>
                <a:noFill/>
              </a:ln>
              <a:effectLst/>
              <a:sp3d/>
            </c:spPr>
          </c:dPt>
          <c:dLbls>
            <c:dLbl>
              <c:idx val="0"/>
              <c:layout>
                <c:manualLayout>
                  <c:x val="5.6815563706575541E-3"/>
                  <c:y val="-3.9481634680984451E-2"/>
                </c:manualLayout>
              </c:layout>
              <c:tx>
                <c:rich>
                  <a:bodyPr/>
                  <a:lstStyle/>
                  <a:p>
                    <a:r>
                      <a:rPr lang="en-US" dirty="0" smtClean="0"/>
                      <a:t>15(40%)</a:t>
                    </a:r>
                    <a:endParaRPr lang="en-US" dirty="0"/>
                  </a:p>
                </c:rich>
              </c:tx>
              <c:showVal val="1"/>
              <c:extLst>
                <c:ext xmlns:c15="http://schemas.microsoft.com/office/drawing/2012/chart" uri="{CE6537A1-D6FC-4f65-9D91-7224C49458BB}"/>
              </c:extLst>
            </c:dLbl>
            <c:dLbl>
              <c:idx val="1"/>
              <c:layout>
                <c:manualLayout>
                  <c:x val="-5.2080331761257821E-17"/>
                  <c:y val="-3.2303155648078181E-2"/>
                </c:manualLayout>
              </c:layout>
              <c:tx>
                <c:rich>
                  <a:bodyPr/>
                  <a:lstStyle/>
                  <a:p>
                    <a:r>
                      <a:rPr lang="en-US" dirty="0" smtClean="0"/>
                      <a:t>9(24%)</a:t>
                    </a:r>
                    <a:endParaRPr lang="en-US" dirty="0"/>
                  </a:p>
                </c:rich>
              </c:tx>
              <c:showVal val="1"/>
              <c:extLst>
                <c:ext xmlns:c15="http://schemas.microsoft.com/office/drawing/2012/chart" uri="{CE6537A1-D6FC-4f65-9D91-7224C49458BB}"/>
              </c:extLst>
            </c:dLbl>
            <c:dLbl>
              <c:idx val="2"/>
              <c:layout>
                <c:manualLayout>
                  <c:x val="0"/>
                  <c:y val="-3.9481634680984444E-2"/>
                </c:manualLayout>
              </c:layout>
              <c:tx>
                <c:rich>
                  <a:bodyPr/>
                  <a:lstStyle/>
                  <a:p>
                    <a:r>
                      <a:rPr lang="en-US" dirty="0" smtClean="0"/>
                      <a:t>14(</a:t>
                    </a:r>
                    <a:fld id="{90F14598-2CFF-4124-A977-F674668D2F10}" type="VALUE">
                      <a:rPr lang="en-US" smtClean="0"/>
                      <a:pPr/>
                      <a:t>[VALUE]</a:t>
                    </a:fld>
                    <a:r>
                      <a:rPr lang="en-US" dirty="0" smtClean="0"/>
                      <a:t>)</a:t>
                    </a:r>
                  </a:p>
                </c:rich>
              </c:tx>
              <c:showVal val="1"/>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Sheet1!$B$22:$C$24</c:f>
              <c:multiLvlStrCache>
                <c:ptCount val="3"/>
                <c:lvl>
                  <c:pt idx="0">
                    <c:v>Implemented</c:v>
                  </c:pt>
                  <c:pt idx="1">
                    <c:v>Partially Implemented</c:v>
                  </c:pt>
                  <c:pt idx="2">
                    <c:v>Not Implemented</c:v>
                  </c:pt>
                </c:lvl>
                <c:lvl>
                  <c:pt idx="1">
                    <c:v>Quarter 3</c:v>
                  </c:pt>
                </c:lvl>
              </c:multiLvlStrCache>
            </c:multiLvlStrRef>
          </c:cat>
          <c:val>
            <c:numRef>
              <c:f>Sheet1!$D$22:$D$24</c:f>
              <c:numCache>
                <c:formatCode>0%</c:formatCode>
                <c:ptCount val="3"/>
                <c:pt idx="0">
                  <c:v>0.4</c:v>
                </c:pt>
                <c:pt idx="1">
                  <c:v>0.24000000000000002</c:v>
                </c:pt>
                <c:pt idx="2">
                  <c:v>0.37000000000000005</c:v>
                </c:pt>
              </c:numCache>
            </c:numRef>
          </c:val>
        </c:ser>
        <c:dLbls/>
        <c:shape val="box"/>
        <c:axId val="148637568"/>
        <c:axId val="148639104"/>
        <c:axId val="0"/>
      </c:bar3DChart>
      <c:catAx>
        <c:axId val="14863756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639104"/>
        <c:crosses val="autoZero"/>
        <c:auto val="1"/>
        <c:lblAlgn val="ctr"/>
        <c:lblOffset val="100"/>
      </c:catAx>
      <c:valAx>
        <c:axId val="14863910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63756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ZA"/>
  <c:chart>
    <c:title>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Sheet1!$D$21</c:f>
              <c:strCache>
                <c:ptCount val="1"/>
                <c:pt idx="0">
                  <c:v>Emerging Risk</c:v>
                </c:pt>
              </c:strCache>
            </c:strRef>
          </c:tx>
          <c:spPr>
            <a:solidFill>
              <a:schemeClr val="accent1"/>
            </a:solidFill>
            <a:ln>
              <a:noFill/>
            </a:ln>
            <a:effectLst/>
            <a:sp3d/>
          </c:spPr>
          <c:dPt>
            <c:idx val="0"/>
            <c:spPr>
              <a:solidFill>
                <a:srgbClr val="00B050"/>
              </a:solidFill>
              <a:ln>
                <a:noFill/>
              </a:ln>
              <a:effectLst/>
              <a:sp3d/>
            </c:spPr>
          </c:dPt>
          <c:dPt>
            <c:idx val="1"/>
            <c:spPr>
              <a:solidFill>
                <a:srgbClr val="FFFF00"/>
              </a:solidFill>
              <a:ln>
                <a:noFill/>
              </a:ln>
              <a:effectLst/>
              <a:sp3d/>
            </c:spPr>
          </c:dPt>
          <c:dPt>
            <c:idx val="2"/>
            <c:spPr>
              <a:solidFill>
                <a:srgbClr val="FF0000"/>
              </a:solidFill>
              <a:ln>
                <a:noFill/>
              </a:ln>
              <a:effectLst/>
              <a:sp3d/>
            </c:spPr>
          </c:dPt>
          <c:dLbls>
            <c:dLbl>
              <c:idx val="0"/>
              <c:layout>
                <c:manualLayout>
                  <c:x val="2.6646978993530243E-17"/>
                  <c:y val="-4.4674915863916913E-2"/>
                </c:manualLayout>
              </c:layout>
              <c:tx>
                <c:rich>
                  <a:bodyPr/>
                  <a:lstStyle/>
                  <a:p>
                    <a:r>
                      <a:rPr lang="en-US" dirty="0" smtClean="0"/>
                      <a:t>16(42%)</a:t>
                    </a:r>
                    <a:endParaRPr lang="en-US" dirty="0"/>
                  </a:p>
                </c:rich>
              </c:tx>
              <c:showVal val="1"/>
              <c:extLst>
                <c:ext xmlns:c15="http://schemas.microsoft.com/office/drawing/2012/chart" uri="{CE6537A1-D6FC-4f65-9D91-7224C49458BB}"/>
              </c:extLst>
            </c:dLbl>
            <c:dLbl>
              <c:idx val="1"/>
              <c:layout>
                <c:manualLayout>
                  <c:x val="2.906976744185994E-3"/>
                  <c:y val="-5.1057046701619292E-2"/>
                </c:manualLayout>
              </c:layout>
              <c:tx>
                <c:rich>
                  <a:bodyPr/>
                  <a:lstStyle/>
                  <a:p>
                    <a:r>
                      <a:rPr lang="en-US" dirty="0" smtClean="0"/>
                      <a:t>8(21%)</a:t>
                    </a:r>
                    <a:endParaRPr lang="en-US" dirty="0"/>
                  </a:p>
                </c:rich>
              </c:tx>
              <c:showVal val="1"/>
              <c:extLst>
                <c:ext xmlns:c15="http://schemas.microsoft.com/office/drawing/2012/chart" uri="{CE6537A1-D6FC-4f65-9D91-7224C49458BB}"/>
              </c:extLst>
            </c:dLbl>
            <c:dLbl>
              <c:idx val="2"/>
              <c:layout>
                <c:manualLayout>
                  <c:x val="0"/>
                  <c:y val="-5.105704670161932E-2"/>
                </c:manualLayout>
              </c:layout>
              <c:tx>
                <c:rich>
                  <a:bodyPr/>
                  <a:lstStyle/>
                  <a:p>
                    <a:r>
                      <a:rPr lang="en-US" dirty="0" smtClean="0"/>
                      <a:t>14(</a:t>
                    </a:r>
                    <a:fld id="{90F14598-2CFF-4124-A977-F674668D2F10}" type="VALUE">
                      <a:rPr lang="en-US" smtClean="0"/>
                      <a:pPr/>
                      <a:t>[VALUE]</a:t>
                    </a:fld>
                    <a:r>
                      <a:rPr lang="en-US" dirty="0" smtClean="0"/>
                      <a:t>)</a:t>
                    </a:r>
                  </a:p>
                </c:rich>
              </c:tx>
              <c:showVal val="1"/>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Sheet1!$B$22:$C$24</c:f>
              <c:multiLvlStrCache>
                <c:ptCount val="3"/>
                <c:lvl>
                  <c:pt idx="0">
                    <c:v>Implemented</c:v>
                  </c:pt>
                  <c:pt idx="1">
                    <c:v>Partially Implemented</c:v>
                  </c:pt>
                  <c:pt idx="2">
                    <c:v>Not Implemented</c:v>
                  </c:pt>
                </c:lvl>
                <c:lvl>
                  <c:pt idx="1">
                    <c:v>Quarter 3</c:v>
                  </c:pt>
                </c:lvl>
              </c:multiLvlStrCache>
            </c:multiLvlStrRef>
          </c:cat>
          <c:val>
            <c:numRef>
              <c:f>Sheet1!$D$22:$D$24</c:f>
              <c:numCache>
                <c:formatCode>0%</c:formatCode>
                <c:ptCount val="3"/>
                <c:pt idx="0">
                  <c:v>0.4</c:v>
                </c:pt>
                <c:pt idx="1">
                  <c:v>0.24000000000000002</c:v>
                </c:pt>
                <c:pt idx="2">
                  <c:v>0.37000000000000005</c:v>
                </c:pt>
              </c:numCache>
            </c:numRef>
          </c:val>
        </c:ser>
        <c:dLbls/>
        <c:shape val="box"/>
        <c:axId val="148825600"/>
        <c:axId val="148827136"/>
        <c:axId val="0"/>
      </c:bar3DChart>
      <c:catAx>
        <c:axId val="14882560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827136"/>
        <c:crosses val="autoZero"/>
        <c:auto val="1"/>
        <c:lblAlgn val="ctr"/>
        <c:lblOffset val="100"/>
      </c:catAx>
      <c:valAx>
        <c:axId val="14882713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82560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ZA"/>
  <c:chart>
    <c:title>
      <c:layout>
        <c:manualLayout>
          <c:xMode val="edge"/>
          <c:yMode val="edge"/>
          <c:x val="0.39234339946858454"/>
          <c:y val="3.7118071122900572E-3"/>
        </c:manualLayout>
      </c:layout>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Sheet1!$D$21</c:f>
              <c:strCache>
                <c:ptCount val="1"/>
                <c:pt idx="0">
                  <c:v>Emerging Risk</c:v>
                </c:pt>
              </c:strCache>
            </c:strRef>
          </c:tx>
          <c:spPr>
            <a:solidFill>
              <a:schemeClr val="accent1"/>
            </a:solidFill>
            <a:ln>
              <a:noFill/>
            </a:ln>
            <a:effectLst/>
            <a:sp3d/>
          </c:spPr>
          <c:dPt>
            <c:idx val="0"/>
            <c:spPr>
              <a:solidFill>
                <a:srgbClr val="00B050"/>
              </a:solidFill>
              <a:ln>
                <a:noFill/>
              </a:ln>
              <a:effectLst/>
              <a:sp3d/>
            </c:spPr>
          </c:dPt>
          <c:dPt>
            <c:idx val="1"/>
            <c:spPr>
              <a:solidFill>
                <a:srgbClr val="FFFF00"/>
              </a:solidFill>
              <a:ln>
                <a:noFill/>
              </a:ln>
              <a:effectLst/>
              <a:sp3d/>
            </c:spPr>
          </c:dPt>
          <c:dPt>
            <c:idx val="2"/>
            <c:spPr>
              <a:solidFill>
                <a:srgbClr val="FF0000"/>
              </a:solidFill>
              <a:ln>
                <a:noFill/>
              </a:ln>
              <a:effectLst/>
              <a:sp3d/>
            </c:spPr>
          </c:dPt>
          <c:dLbls>
            <c:dLbl>
              <c:idx val="0"/>
              <c:layout>
                <c:manualLayout>
                  <c:x val="4.3604651162790706E-3"/>
                  <c:y val="-6.0630242958172917E-2"/>
                </c:manualLayout>
              </c:layout>
              <c:tx>
                <c:rich>
                  <a:bodyPr/>
                  <a:lstStyle/>
                  <a:p>
                    <a:r>
                      <a:rPr lang="en-US" dirty="0" smtClean="0"/>
                      <a:t>26(</a:t>
                    </a:r>
                    <a:fld id="{478F4797-C0A6-4E1D-A6DE-80CCF3390B71}" type="VALUE">
                      <a:rPr lang="en-US" smtClean="0"/>
                      <a:pPr/>
                      <a:t>[VALUE]</a:t>
                    </a:fld>
                    <a:r>
                      <a:rPr lang="en-US" dirty="0" smtClean="0"/>
                      <a:t>)</a:t>
                    </a:r>
                  </a:p>
                </c:rich>
              </c:tx>
              <c:showVal val="1"/>
              <c:extLst>
                <c:ext xmlns:c15="http://schemas.microsoft.com/office/drawing/2012/chart" uri="{CE6537A1-D6FC-4f65-9D91-7224C49458BB}">
                  <c15:dlblFieldTable/>
                  <c15:showDataLabelsRange val="0"/>
                </c:ext>
              </c:extLst>
            </c:dLbl>
            <c:dLbl>
              <c:idx val="1"/>
              <c:layout>
                <c:manualLayout>
                  <c:x val="2.9069767441859407E-3"/>
                  <c:y val="-5.743917753932172E-2"/>
                </c:manualLayout>
              </c:layout>
              <c:tx>
                <c:rich>
                  <a:bodyPr/>
                  <a:lstStyle/>
                  <a:p>
                    <a:r>
                      <a:rPr lang="en-US" dirty="0" smtClean="0"/>
                      <a:t>11(31%)</a:t>
                    </a:r>
                    <a:endParaRPr lang="en-US" dirty="0"/>
                  </a:p>
                </c:rich>
              </c:tx>
              <c:showVal val="1"/>
              <c:extLst>
                <c:ext xmlns:c15="http://schemas.microsoft.com/office/drawing/2012/chart" uri="{CE6537A1-D6FC-4f65-9D91-7224C49458BB}"/>
              </c:extLst>
            </c:dLbl>
            <c:dLbl>
              <c:idx val="2"/>
              <c:layout>
                <c:manualLayout>
                  <c:x val="4.360465116278963E-3"/>
                  <c:y val="-5.743917753932172E-2"/>
                </c:manualLayout>
              </c:layout>
              <c:tx>
                <c:rich>
                  <a:bodyPr/>
                  <a:lstStyle/>
                  <a:p>
                    <a:r>
                      <a:rPr lang="en-US" dirty="0" smtClean="0"/>
                      <a:t>1(</a:t>
                    </a:r>
                    <a:fld id="{9C7C9294-AED1-46A2-AECD-F04BE56791B5}" type="VALUE">
                      <a:rPr lang="en-US" smtClean="0"/>
                      <a:pPr/>
                      <a:t>[VALUE]</a:t>
                    </a:fld>
                    <a:r>
                      <a:rPr lang="en-US" dirty="0" smtClean="0"/>
                      <a:t>)</a:t>
                    </a:r>
                  </a:p>
                </c:rich>
              </c:tx>
              <c:showVal val="1"/>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Sheet1!$B$22:$C$24</c:f>
              <c:multiLvlStrCache>
                <c:ptCount val="3"/>
                <c:lvl>
                  <c:pt idx="0">
                    <c:v>Implemented</c:v>
                  </c:pt>
                  <c:pt idx="1">
                    <c:v>Partially Implemented</c:v>
                  </c:pt>
                  <c:pt idx="2">
                    <c:v>Not Implemented</c:v>
                  </c:pt>
                </c:lvl>
                <c:lvl>
                  <c:pt idx="1">
                    <c:v>Quarter 4</c:v>
                  </c:pt>
                </c:lvl>
              </c:multiLvlStrCache>
            </c:multiLvlStrRef>
          </c:cat>
          <c:val>
            <c:numRef>
              <c:f>Sheet1!$D$22:$D$24</c:f>
              <c:numCache>
                <c:formatCode>0%</c:formatCode>
                <c:ptCount val="3"/>
                <c:pt idx="0">
                  <c:v>0.66000000000000014</c:v>
                </c:pt>
                <c:pt idx="1">
                  <c:v>0.31000000000000005</c:v>
                </c:pt>
                <c:pt idx="2">
                  <c:v>3.0000000000000002E-2</c:v>
                </c:pt>
              </c:numCache>
            </c:numRef>
          </c:val>
        </c:ser>
        <c:dLbls/>
        <c:shape val="box"/>
        <c:axId val="150056960"/>
        <c:axId val="150058496"/>
        <c:axId val="0"/>
      </c:bar3DChart>
      <c:catAx>
        <c:axId val="15005696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058496"/>
        <c:crosses val="autoZero"/>
        <c:auto val="1"/>
        <c:lblAlgn val="ctr"/>
        <c:lblOffset val="100"/>
      </c:catAx>
      <c:valAx>
        <c:axId val="15005849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05696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Fraud</a:t>
            </a:r>
            <a:r>
              <a:rPr lang="en-ZA" baseline="0" dirty="0"/>
              <a:t> Risks</a:t>
            </a:r>
            <a:endParaRPr lang="en-ZA" dirty="0"/>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 Programme 2'!$B$8</c:f>
              <c:strCache>
                <c:ptCount val="1"/>
                <c:pt idx="0">
                  <c:v>Implemented</c:v>
                </c:pt>
              </c:strCache>
            </c:strRef>
          </c:tx>
          <c:spPr>
            <a:solidFill>
              <a:srgbClr val="008000"/>
            </a:solidFill>
            <a:ln>
              <a:noFill/>
            </a:ln>
            <a:effectLst/>
            <a:sp3d/>
          </c:spPr>
          <c:dLbls>
            <c:dLbl>
              <c:idx val="0"/>
              <c:layout>
                <c:manualLayout>
                  <c:x val="3.0174933620216032E-2"/>
                  <c:y val="-7.0765393372936067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dirty="0" smtClean="0"/>
                      <a:t>19(82%)</a:t>
                    </a:r>
                    <a:endParaRPr lang="en-US" dirty="0"/>
                  </a:p>
                </c:rich>
              </c:tx>
              <c:spPr>
                <a:noFill/>
                <a:ln>
                  <a:noFill/>
                </a:ln>
                <a:effectLst/>
              </c:spPr>
              <c:showVal val="1"/>
              <c:extLst xmlns:c16r2="http://schemas.microsoft.com/office/drawing/2015/06/chart">
                <c:ext xmlns:c16="http://schemas.microsoft.com/office/drawing/2014/chart" uri="{C3380CC4-5D6E-409C-BE32-E72D297353CC}">
                  <c16:uniqueId val="{00000000-C6DD-4049-BCD0-F23842B7A9D2}"/>
                </c:ext>
                <c:ext xmlns:c15="http://schemas.microsoft.com/office/drawing/2012/chart" uri="{CE6537A1-D6FC-4f65-9D91-7224C49458BB}">
                  <c15:layout>
                    <c:manualLayout>
                      <c:w val="0.16865463496358235"/>
                      <c:h val="4.811995951867138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Programme 2'!$C$7:$D$7</c:f>
              <c:strCache>
                <c:ptCount val="1"/>
                <c:pt idx="0">
                  <c:v>Quarter 2</c:v>
                </c:pt>
              </c:strCache>
            </c:strRef>
          </c:cat>
          <c:val>
            <c:numRef>
              <c:f>' Programme 2'!$C$8:$D$8</c:f>
              <c:numCache>
                <c:formatCode>0%</c:formatCode>
                <c:ptCount val="1"/>
                <c:pt idx="0">
                  <c:v>0.82000000000000006</c:v>
                </c:pt>
              </c:numCache>
            </c:numRef>
          </c:val>
          <c:extLst xmlns:c16r2="http://schemas.microsoft.com/office/drawing/2015/06/chart">
            <c:ext xmlns:c16="http://schemas.microsoft.com/office/drawing/2014/chart" uri="{C3380CC4-5D6E-409C-BE32-E72D297353CC}">
              <c16:uniqueId val="{00000001-C6DD-4049-BCD0-F23842B7A9D2}"/>
            </c:ext>
          </c:extLst>
        </c:ser>
        <c:ser>
          <c:idx val="1"/>
          <c:order val="1"/>
          <c:tx>
            <c:strRef>
              <c:f>' Programme 2'!$B$9</c:f>
              <c:strCache>
                <c:ptCount val="1"/>
                <c:pt idx="0">
                  <c:v>Partially Implemented</c:v>
                </c:pt>
              </c:strCache>
            </c:strRef>
          </c:tx>
          <c:spPr>
            <a:solidFill>
              <a:srgbClr val="FFFF00"/>
            </a:solidFill>
            <a:ln>
              <a:noFill/>
            </a:ln>
            <a:effectLst/>
            <a:sp3d/>
          </c:spPr>
          <c:dLbls>
            <c:dLbl>
              <c:idx val="0"/>
              <c:layout>
                <c:manualLayout>
                  <c:x val="0"/>
                  <c:y val="-6.4814814814814825E-2"/>
                </c:manualLayout>
              </c:layout>
              <c:tx>
                <c:rich>
                  <a:bodyPr/>
                  <a:lstStyle/>
                  <a:p>
                    <a:r>
                      <a:rPr lang="en-US" dirty="0" smtClean="0"/>
                      <a:t>4(18%)</a:t>
                    </a:r>
                    <a:endParaRPr lang="en-US" dirty="0"/>
                  </a:p>
                </c:rich>
              </c:tx>
              <c:showVal val="1"/>
              <c:extLst xmlns:c16r2="http://schemas.microsoft.com/office/drawing/2015/06/chart">
                <c:ext xmlns:c16="http://schemas.microsoft.com/office/drawing/2014/chart" uri="{C3380CC4-5D6E-409C-BE32-E72D297353CC}">
                  <c16:uniqueId val="{00000002-C6DD-4049-BCD0-F23842B7A9D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Programme 2'!$C$7:$D$7</c:f>
              <c:strCache>
                <c:ptCount val="1"/>
                <c:pt idx="0">
                  <c:v>Quarter 2</c:v>
                </c:pt>
              </c:strCache>
            </c:strRef>
          </c:cat>
          <c:val>
            <c:numRef>
              <c:f>' Programme 2'!$C$9:$D$9</c:f>
              <c:numCache>
                <c:formatCode>0%</c:formatCode>
                <c:ptCount val="1"/>
                <c:pt idx="0">
                  <c:v>0.18000000000000002</c:v>
                </c:pt>
              </c:numCache>
            </c:numRef>
          </c:val>
          <c:extLst xmlns:c16r2="http://schemas.microsoft.com/office/drawing/2015/06/chart">
            <c:ext xmlns:c16="http://schemas.microsoft.com/office/drawing/2014/chart" uri="{C3380CC4-5D6E-409C-BE32-E72D297353CC}">
              <c16:uniqueId val="{00000003-C6DD-4049-BCD0-F23842B7A9D2}"/>
            </c:ext>
          </c:extLst>
        </c:ser>
        <c:ser>
          <c:idx val="2"/>
          <c:order val="2"/>
          <c:tx>
            <c:strRef>
              <c:f>' Programme 2'!$B$10</c:f>
              <c:strCache>
                <c:ptCount val="1"/>
                <c:pt idx="0">
                  <c:v>Not Implemented</c:v>
                </c:pt>
              </c:strCache>
            </c:strRef>
          </c:tx>
          <c:spPr>
            <a:solidFill>
              <a:srgbClr val="FF0000"/>
            </a:solidFill>
            <a:ln>
              <a:noFill/>
            </a:ln>
            <a:effectLst/>
            <a:sp3d/>
          </c:spPr>
          <c:dLbls>
            <c:dLbl>
              <c:idx val="0"/>
              <c:layout>
                <c:manualLayout>
                  <c:x val="0"/>
                  <c:y val="-6.0185185185185168E-2"/>
                </c:manualLayout>
              </c:layout>
              <c:showVal val="1"/>
              <c:extLst xmlns:c16r2="http://schemas.microsoft.com/office/drawing/2015/06/chart">
                <c:ext xmlns:c16="http://schemas.microsoft.com/office/drawing/2014/chart" uri="{C3380CC4-5D6E-409C-BE32-E72D297353CC}">
                  <c16:uniqueId val="{00000004-C6DD-4049-BCD0-F23842B7A9D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Programme 2'!$C$7:$D$7</c:f>
              <c:strCache>
                <c:ptCount val="1"/>
                <c:pt idx="0">
                  <c:v>Quarter 2</c:v>
                </c:pt>
              </c:strCache>
            </c:strRef>
          </c:cat>
          <c:val>
            <c:numRef>
              <c:f>' Programme 2'!$C$10:$D$10</c:f>
              <c:numCache>
                <c:formatCode>0%</c:formatCode>
                <c:ptCount val="1"/>
                <c:pt idx="0">
                  <c:v>0</c:v>
                </c:pt>
              </c:numCache>
            </c:numRef>
          </c:val>
          <c:extLst xmlns:c16r2="http://schemas.microsoft.com/office/drawing/2015/06/chart">
            <c:ext xmlns:c16="http://schemas.microsoft.com/office/drawing/2014/chart" uri="{C3380CC4-5D6E-409C-BE32-E72D297353CC}">
              <c16:uniqueId val="{00000005-C6DD-4049-BCD0-F23842B7A9D2}"/>
            </c:ext>
          </c:extLst>
        </c:ser>
        <c:dLbls>
          <c:showVal val="1"/>
        </c:dLbls>
        <c:shape val="box"/>
        <c:axId val="150700416"/>
        <c:axId val="150701952"/>
        <c:axId val="0"/>
      </c:bar3DChart>
      <c:catAx>
        <c:axId val="15070041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701952"/>
        <c:crosses val="autoZero"/>
        <c:auto val="1"/>
        <c:lblAlgn val="ctr"/>
        <c:lblOffset val="100"/>
      </c:catAx>
      <c:valAx>
        <c:axId val="15070195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70041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ZA"/>
  <c:chart>
    <c:title>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Sheet1!$D$13</c:f>
              <c:strCache>
                <c:ptCount val="1"/>
                <c:pt idx="0">
                  <c:v>Fraud Risk</c:v>
                </c:pt>
              </c:strCache>
            </c:strRef>
          </c:tx>
          <c:spPr>
            <a:solidFill>
              <a:schemeClr val="accent1"/>
            </a:solidFill>
            <a:ln>
              <a:noFill/>
            </a:ln>
            <a:effectLst/>
            <a:sp3d/>
          </c:spPr>
          <c:dPt>
            <c:idx val="0"/>
            <c:spPr>
              <a:solidFill>
                <a:srgbClr val="00B050"/>
              </a:solidFill>
              <a:ln>
                <a:noFill/>
              </a:ln>
              <a:effectLst/>
              <a:sp3d/>
            </c:spPr>
          </c:dPt>
          <c:dPt>
            <c:idx val="1"/>
            <c:spPr>
              <a:solidFill>
                <a:srgbClr val="FFFF00"/>
              </a:solidFill>
              <a:ln>
                <a:noFill/>
              </a:ln>
              <a:effectLst/>
              <a:sp3d/>
            </c:spPr>
          </c:dPt>
          <c:dPt>
            <c:idx val="2"/>
            <c:spPr>
              <a:solidFill>
                <a:srgbClr val="FF0000"/>
              </a:solidFill>
              <a:ln>
                <a:noFill/>
              </a:ln>
              <a:effectLst/>
              <a:sp3d/>
            </c:spPr>
          </c:dPt>
          <c:dLbls>
            <c:dLbl>
              <c:idx val="0"/>
              <c:layout>
                <c:manualLayout>
                  <c:x val="8.7209302325581672E-3"/>
                  <c:y val="-5.4248112120470524E-2"/>
                </c:manualLayout>
              </c:layout>
              <c:tx>
                <c:rich>
                  <a:bodyPr/>
                  <a:lstStyle/>
                  <a:p>
                    <a:r>
                      <a:rPr lang="en-US" dirty="0" smtClean="0"/>
                      <a:t>21(</a:t>
                    </a:r>
                    <a:fld id="{04269F25-9D4F-46F2-958E-310AF2677C8C}" type="VALUE">
                      <a:rPr lang="en-US" smtClean="0"/>
                      <a:pPr/>
                      <a:t>[VALUE]</a:t>
                    </a:fld>
                    <a:r>
                      <a:rPr lang="en-US" dirty="0" smtClean="0"/>
                      <a:t>)</a:t>
                    </a:r>
                  </a:p>
                </c:rich>
              </c:tx>
              <c:showVal val="1"/>
              <c:extLst>
                <c:ext xmlns:c15="http://schemas.microsoft.com/office/drawing/2012/chart" uri="{CE6537A1-D6FC-4f65-9D91-7224C49458BB}">
                  <c15:dlblFieldTable/>
                  <c15:showDataLabelsRange val="0"/>
                </c:ext>
              </c:extLst>
            </c:dLbl>
            <c:dLbl>
              <c:idx val="1"/>
              <c:layout>
                <c:manualLayout>
                  <c:x val="1.1627906976744184E-2"/>
                  <c:y val="-6.7012373795875463E-2"/>
                </c:manualLayout>
              </c:layout>
              <c:tx>
                <c:rich>
                  <a:bodyPr/>
                  <a:lstStyle/>
                  <a:p>
                    <a:r>
                      <a:rPr lang="en-US" dirty="0" smtClean="0"/>
                      <a:t>4(12%)</a:t>
                    </a:r>
                    <a:endParaRPr lang="en-US" dirty="0"/>
                  </a:p>
                </c:rich>
              </c:tx>
              <c:showVal val="1"/>
              <c:extLst>
                <c:ext xmlns:c15="http://schemas.microsoft.com/office/drawing/2012/chart" uri="{CE6537A1-D6FC-4f65-9D91-7224C49458BB}"/>
              </c:extLst>
            </c:dLbl>
            <c:dLbl>
              <c:idx val="2"/>
              <c:layout>
                <c:manualLayout>
                  <c:x val="2.9069767441860473E-3"/>
                  <c:y val="-5.1057046701619292E-2"/>
                </c:manualLayout>
              </c:layout>
              <c:tx>
                <c:rich>
                  <a:bodyPr/>
                  <a:lstStyle/>
                  <a:p>
                    <a:r>
                      <a:rPr lang="en-US" dirty="0" smtClean="0"/>
                      <a:t>4(12)</a:t>
                    </a:r>
                    <a:endParaRPr lang="en-US" dirty="0"/>
                  </a:p>
                </c:rich>
              </c:tx>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Sheet1!$B$14:$C$16</c:f>
              <c:multiLvlStrCache>
                <c:ptCount val="3"/>
                <c:lvl>
                  <c:pt idx="0">
                    <c:v>Implemented</c:v>
                  </c:pt>
                  <c:pt idx="1">
                    <c:v>Partially Implemented</c:v>
                  </c:pt>
                  <c:pt idx="2">
                    <c:v>Not Implemented</c:v>
                  </c:pt>
                </c:lvl>
                <c:lvl>
                  <c:pt idx="1">
                    <c:v>Quarter 4</c:v>
                  </c:pt>
                </c:lvl>
              </c:multiLvlStrCache>
            </c:multiLvlStrRef>
          </c:cat>
          <c:val>
            <c:numRef>
              <c:f>Sheet1!$D$14:$D$16</c:f>
              <c:numCache>
                <c:formatCode>0%</c:formatCode>
                <c:ptCount val="3"/>
                <c:pt idx="0">
                  <c:v>0.76000000000000012</c:v>
                </c:pt>
                <c:pt idx="1">
                  <c:v>0.12000000000000001</c:v>
                </c:pt>
                <c:pt idx="2">
                  <c:v>0.12000000000000001</c:v>
                </c:pt>
              </c:numCache>
            </c:numRef>
          </c:val>
        </c:ser>
        <c:dLbls/>
        <c:shape val="box"/>
        <c:axId val="150715392"/>
        <c:axId val="151467136"/>
        <c:axId val="0"/>
      </c:bar3DChart>
      <c:catAx>
        <c:axId val="15071539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467136"/>
        <c:crosses val="autoZero"/>
        <c:auto val="1"/>
        <c:lblAlgn val="ctr"/>
        <c:lblOffset val="100"/>
      </c:catAx>
      <c:valAx>
        <c:axId val="15146713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71539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200" dirty="0"/>
              <a:t>Ethics</a:t>
            </a:r>
            <a:r>
              <a:rPr lang="en-ZA" sz="1200" baseline="0" dirty="0"/>
              <a:t> Risks</a:t>
            </a:r>
            <a:endParaRPr lang="en-ZA" sz="1200" dirty="0"/>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 Programme 2'!$B$8</c:f>
              <c:strCache>
                <c:ptCount val="1"/>
                <c:pt idx="0">
                  <c:v>Implemented</c:v>
                </c:pt>
              </c:strCache>
            </c:strRef>
          </c:tx>
          <c:spPr>
            <a:solidFill>
              <a:srgbClr val="008000"/>
            </a:solidFill>
            <a:ln>
              <a:noFill/>
            </a:ln>
            <a:effectLst/>
            <a:sp3d/>
          </c:spPr>
          <c:dLbls>
            <c:dLbl>
              <c:idx val="0"/>
              <c:layout>
                <c:manualLayout>
                  <c:x val="-4.0604920371093708E-17"/>
                  <c:y val="-2.7777777777777811E-2"/>
                </c:manualLayout>
              </c:layout>
              <c:tx>
                <c:rich>
                  <a:bodyPr/>
                  <a:lstStyle/>
                  <a:p>
                    <a:r>
                      <a:rPr lang="en-US" dirty="0" smtClean="0"/>
                      <a:t>6(</a:t>
                    </a:r>
                    <a:fld id="{573CB9DC-AAD7-4CCC-81C1-DB27A129F9B4}" type="VALUE">
                      <a:rPr lang="en-US" smtClean="0"/>
                      <a:pPr/>
                      <a:t>[VALUE]</a:t>
                    </a:fld>
                    <a:r>
                      <a:rPr lang="en-US" dirty="0" smtClean="0"/>
                      <a:t>)</a:t>
                    </a:r>
                  </a:p>
                </c:rich>
              </c:tx>
              <c:showVal val="1"/>
              <c:extLst xmlns:c16r2="http://schemas.microsoft.com/office/drawing/2015/06/chart">
                <c:ext xmlns:c16="http://schemas.microsoft.com/office/drawing/2014/chart" uri="{C3380CC4-5D6E-409C-BE32-E72D297353CC}">
                  <c16:uniqueId val="{00000000-F397-4E9B-B6B3-31572C5B19BA}"/>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Programme 2'!$C$7:$D$7</c:f>
              <c:strCache>
                <c:ptCount val="1"/>
                <c:pt idx="0">
                  <c:v>Quarter 2</c:v>
                </c:pt>
              </c:strCache>
            </c:strRef>
          </c:cat>
          <c:val>
            <c:numRef>
              <c:f>' Programme 2'!$C$8:$D$8</c:f>
              <c:numCache>
                <c:formatCode>0%</c:formatCode>
                <c:ptCount val="1"/>
                <c:pt idx="0">
                  <c:v>1</c:v>
                </c:pt>
              </c:numCache>
            </c:numRef>
          </c:val>
          <c:extLst xmlns:c16r2="http://schemas.microsoft.com/office/drawing/2015/06/chart">
            <c:ext xmlns:c16="http://schemas.microsoft.com/office/drawing/2014/chart" uri="{C3380CC4-5D6E-409C-BE32-E72D297353CC}">
              <c16:uniqueId val="{00000001-F397-4E9B-B6B3-31572C5B19BA}"/>
            </c:ext>
          </c:extLst>
        </c:ser>
        <c:ser>
          <c:idx val="1"/>
          <c:order val="1"/>
          <c:tx>
            <c:strRef>
              <c:f>' Programme 2'!$B$9</c:f>
              <c:strCache>
                <c:ptCount val="1"/>
                <c:pt idx="0">
                  <c:v>Partially Implemented</c:v>
                </c:pt>
              </c:strCache>
            </c:strRef>
          </c:tx>
          <c:spPr>
            <a:solidFill>
              <a:srgbClr val="FFFF66"/>
            </a:solidFill>
            <a:ln>
              <a:noFill/>
            </a:ln>
            <a:effectLst/>
            <a:sp3d/>
          </c:spPr>
          <c:dLbls>
            <c:dLbl>
              <c:idx val="0"/>
              <c:layout>
                <c:manualLayout>
                  <c:x val="-8.1209840742187416E-17"/>
                  <c:y val="-6.0185185185185168E-2"/>
                </c:manualLayout>
              </c:layout>
              <c:showVal val="1"/>
              <c:extLst xmlns:c16r2="http://schemas.microsoft.com/office/drawing/2015/06/chart">
                <c:ext xmlns:c16="http://schemas.microsoft.com/office/drawing/2014/chart" uri="{C3380CC4-5D6E-409C-BE32-E72D297353CC}">
                  <c16:uniqueId val="{00000002-F397-4E9B-B6B3-31572C5B19B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Programme 2'!$C$7:$D$7</c:f>
              <c:strCache>
                <c:ptCount val="1"/>
                <c:pt idx="0">
                  <c:v>Quarter 2</c:v>
                </c:pt>
              </c:strCache>
            </c:strRef>
          </c:cat>
          <c:val>
            <c:numRef>
              <c:f>' Programme 2'!$C$9:$D$9</c:f>
              <c:numCache>
                <c:formatCode>0%</c:formatCode>
                <c:ptCount val="1"/>
                <c:pt idx="0">
                  <c:v>0</c:v>
                </c:pt>
              </c:numCache>
            </c:numRef>
          </c:val>
          <c:extLst xmlns:c16r2="http://schemas.microsoft.com/office/drawing/2015/06/chart">
            <c:ext xmlns:c16="http://schemas.microsoft.com/office/drawing/2014/chart" uri="{C3380CC4-5D6E-409C-BE32-E72D297353CC}">
              <c16:uniqueId val="{00000003-F397-4E9B-B6B3-31572C5B19BA}"/>
            </c:ext>
          </c:extLst>
        </c:ser>
        <c:ser>
          <c:idx val="2"/>
          <c:order val="2"/>
          <c:tx>
            <c:strRef>
              <c:f>' Programme 2'!$B$10</c:f>
              <c:strCache>
                <c:ptCount val="1"/>
                <c:pt idx="0">
                  <c:v>Not Implemented</c:v>
                </c:pt>
              </c:strCache>
            </c:strRef>
          </c:tx>
          <c:spPr>
            <a:solidFill>
              <a:srgbClr val="FF0000"/>
            </a:solidFill>
            <a:ln>
              <a:noFill/>
            </a:ln>
            <a:effectLst/>
            <a:sp3d/>
          </c:spPr>
          <c:dLbls>
            <c:dLbl>
              <c:idx val="0"/>
              <c:layout>
                <c:manualLayout>
                  <c:x val="1.328903654485058E-2"/>
                  <c:y val="-3.7037037037037042E-2"/>
                </c:manualLayout>
              </c:layout>
              <c:showVal val="1"/>
              <c:extLst xmlns:c16r2="http://schemas.microsoft.com/office/drawing/2015/06/chart">
                <c:ext xmlns:c16="http://schemas.microsoft.com/office/drawing/2014/chart" uri="{C3380CC4-5D6E-409C-BE32-E72D297353CC}">
                  <c16:uniqueId val="{00000004-F397-4E9B-B6B3-31572C5B19B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Programme 2'!$C$7:$D$7</c:f>
              <c:strCache>
                <c:ptCount val="1"/>
                <c:pt idx="0">
                  <c:v>Quarter 2</c:v>
                </c:pt>
              </c:strCache>
            </c:strRef>
          </c:cat>
          <c:val>
            <c:numRef>
              <c:f>' Programme 2'!$C$10:$D$10</c:f>
              <c:numCache>
                <c:formatCode>0%</c:formatCode>
                <c:ptCount val="1"/>
                <c:pt idx="0">
                  <c:v>0</c:v>
                </c:pt>
              </c:numCache>
            </c:numRef>
          </c:val>
          <c:extLst xmlns:c16r2="http://schemas.microsoft.com/office/drawing/2015/06/chart">
            <c:ext xmlns:c16="http://schemas.microsoft.com/office/drawing/2014/chart" uri="{C3380CC4-5D6E-409C-BE32-E72D297353CC}">
              <c16:uniqueId val="{00000005-F397-4E9B-B6B3-31572C5B19BA}"/>
            </c:ext>
          </c:extLst>
        </c:ser>
        <c:dLbls/>
        <c:shape val="box"/>
        <c:axId val="100167040"/>
        <c:axId val="100172928"/>
        <c:axId val="0"/>
      </c:bar3DChart>
      <c:catAx>
        <c:axId val="10016704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172928"/>
        <c:crosses val="autoZero"/>
        <c:auto val="1"/>
        <c:lblAlgn val="ctr"/>
        <c:lblOffset val="100"/>
      </c:catAx>
      <c:valAx>
        <c:axId val="10017292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16704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n-ZA"/>
  <c:chart>
    <c:title>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7.7135104119348777E-2"/>
          <c:y val="0.15514462841388557"/>
          <c:w val="0.87428383579984237"/>
          <c:h val="0.6218255116702972"/>
        </c:manualLayout>
      </c:layout>
      <c:bar3DChart>
        <c:barDir val="col"/>
        <c:grouping val="clustered"/>
        <c:ser>
          <c:idx val="0"/>
          <c:order val="0"/>
          <c:tx>
            <c:strRef>
              <c:f>Sheet1!$D$21</c:f>
              <c:strCache>
                <c:ptCount val="1"/>
                <c:pt idx="0">
                  <c:v>Ethics Risk</c:v>
                </c:pt>
              </c:strCache>
            </c:strRef>
          </c:tx>
          <c:spPr>
            <a:solidFill>
              <a:schemeClr val="accent1"/>
            </a:solidFill>
            <a:ln>
              <a:noFill/>
            </a:ln>
            <a:effectLst/>
            <a:sp3d/>
          </c:spPr>
          <c:dPt>
            <c:idx val="0"/>
            <c:spPr>
              <a:solidFill>
                <a:srgbClr val="00B050"/>
              </a:solidFill>
              <a:ln>
                <a:noFill/>
              </a:ln>
              <a:effectLst/>
              <a:sp3d/>
            </c:spPr>
          </c:dPt>
          <c:dPt>
            <c:idx val="1"/>
            <c:spPr>
              <a:solidFill>
                <a:srgbClr val="FFFF00"/>
              </a:solidFill>
              <a:ln>
                <a:noFill/>
              </a:ln>
              <a:effectLst/>
              <a:sp3d/>
            </c:spPr>
          </c:dPt>
          <c:dPt>
            <c:idx val="2"/>
            <c:spPr>
              <a:solidFill>
                <a:srgbClr val="FF0000"/>
              </a:solidFill>
              <a:ln>
                <a:noFill/>
              </a:ln>
              <a:effectLst/>
              <a:sp3d/>
            </c:spPr>
          </c:dPt>
          <c:dLbls>
            <c:dLbl>
              <c:idx val="0"/>
              <c:tx>
                <c:rich>
                  <a:bodyPr/>
                  <a:lstStyle/>
                  <a:p>
                    <a:r>
                      <a:rPr lang="en-US" dirty="0" smtClean="0"/>
                      <a:t>6(66%)</a:t>
                    </a:r>
                    <a:endParaRPr lang="en-US" dirty="0"/>
                  </a:p>
                </c:rich>
              </c:tx>
              <c:showVal val="1"/>
              <c:extLst>
                <c:ext xmlns:c15="http://schemas.microsoft.com/office/drawing/2012/chart" uri="{CE6537A1-D6FC-4f65-9D91-7224C49458BB}"/>
              </c:extLst>
            </c:dLbl>
            <c:dLbl>
              <c:idx val="1"/>
              <c:tx>
                <c:rich>
                  <a:bodyPr/>
                  <a:lstStyle/>
                  <a:p>
                    <a:r>
                      <a:rPr lang="en-US" dirty="0" smtClean="0"/>
                      <a:t>2(</a:t>
                    </a:r>
                    <a:fld id="{1FE3B341-5AF9-427A-B87A-C755D047F0F1}" type="VALUE">
                      <a:rPr lang="en-US" smtClean="0"/>
                      <a:pPr/>
                      <a:t>[VALUE]</a:t>
                    </a:fld>
                    <a:r>
                      <a:rPr lang="en-US" dirty="0" smtClean="0"/>
                      <a:t>)</a:t>
                    </a:r>
                  </a:p>
                </c:rich>
              </c:tx>
              <c:showVal val="1"/>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Sheet1!$B$22:$C$24</c:f>
              <c:multiLvlStrCache>
                <c:ptCount val="3"/>
                <c:lvl>
                  <c:pt idx="0">
                    <c:v>Implemented</c:v>
                  </c:pt>
                  <c:pt idx="1">
                    <c:v>Partially Implemented</c:v>
                  </c:pt>
                  <c:pt idx="2">
                    <c:v>Not Implemented</c:v>
                  </c:pt>
                </c:lvl>
                <c:lvl>
                  <c:pt idx="1">
                    <c:v>Quarter 4</c:v>
                  </c:pt>
                </c:lvl>
              </c:multiLvlStrCache>
            </c:multiLvlStrRef>
          </c:cat>
          <c:val>
            <c:numRef>
              <c:f>Sheet1!$D$22:$D$24</c:f>
              <c:numCache>
                <c:formatCode>0%</c:formatCode>
                <c:ptCount val="3"/>
                <c:pt idx="0">
                  <c:v>0.66000000000000014</c:v>
                </c:pt>
                <c:pt idx="1">
                  <c:v>0.33000000000000007</c:v>
                </c:pt>
                <c:pt idx="2">
                  <c:v>0</c:v>
                </c:pt>
              </c:numCache>
            </c:numRef>
          </c:val>
        </c:ser>
        <c:dLbls/>
        <c:shape val="box"/>
        <c:axId val="100191232"/>
        <c:axId val="100205312"/>
        <c:axId val="0"/>
      </c:bar3DChart>
      <c:catAx>
        <c:axId val="10019123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205312"/>
        <c:crosses val="autoZero"/>
        <c:auto val="1"/>
        <c:lblAlgn val="ctr"/>
        <c:lblOffset val="100"/>
      </c:catAx>
      <c:valAx>
        <c:axId val="10020531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19123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Ethics</a:t>
            </a:r>
            <a:r>
              <a:rPr lang="en-ZA" baseline="0" dirty="0"/>
              <a:t> risks</a:t>
            </a:r>
            <a:endParaRPr lang="en-ZA" dirty="0"/>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 Programme 2'!$A$8:$B$8</c:f>
              <c:strCache>
                <c:ptCount val="2"/>
                <c:pt idx="1">
                  <c:v>Implemented</c:v>
                </c:pt>
              </c:strCache>
            </c:strRef>
          </c:tx>
          <c:spPr>
            <a:solidFill>
              <a:srgbClr val="008000"/>
            </a:solidFill>
            <a:ln>
              <a:noFill/>
            </a:ln>
            <a:effectLst/>
            <a:sp3d/>
          </c:spPr>
          <c:dLbls>
            <c:dLbl>
              <c:idx val="0"/>
              <c:layout>
                <c:manualLayout>
                  <c:x val="0"/>
                  <c:y val="-7.8703703703703734E-2"/>
                </c:manualLayout>
              </c:layout>
              <c:tx>
                <c:rich>
                  <a:bodyPr/>
                  <a:lstStyle/>
                  <a:p>
                    <a:r>
                      <a:rPr lang="en-US" dirty="0" smtClean="0"/>
                      <a:t>6(75%)</a:t>
                    </a:r>
                    <a:endParaRPr lang="en-US" dirty="0"/>
                  </a:p>
                </c:rich>
              </c:tx>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Programme 2'!$C$7</c:f>
              <c:strCache>
                <c:ptCount val="1"/>
                <c:pt idx="0">
                  <c:v>Quarter 3</c:v>
                </c:pt>
              </c:strCache>
            </c:strRef>
          </c:cat>
          <c:val>
            <c:numRef>
              <c:f>' Programme 2'!$C$8</c:f>
              <c:numCache>
                <c:formatCode>0%</c:formatCode>
                <c:ptCount val="1"/>
                <c:pt idx="0">
                  <c:v>0.75000000000000011</c:v>
                </c:pt>
              </c:numCache>
            </c:numRef>
          </c:val>
        </c:ser>
        <c:ser>
          <c:idx val="1"/>
          <c:order val="1"/>
          <c:tx>
            <c:strRef>
              <c:f>' Programme 2'!$A$9:$B$9</c:f>
              <c:strCache>
                <c:ptCount val="2"/>
                <c:pt idx="1">
                  <c:v>Partially Implemented</c:v>
                </c:pt>
              </c:strCache>
            </c:strRef>
          </c:tx>
          <c:spPr>
            <a:solidFill>
              <a:srgbClr val="FFFF00"/>
            </a:solidFill>
            <a:ln>
              <a:noFill/>
            </a:ln>
            <a:effectLst/>
            <a:sp3d/>
          </c:spPr>
          <c:dLbls>
            <c:dLbl>
              <c:idx val="0"/>
              <c:layout>
                <c:manualLayout>
                  <c:x val="6.0598205097574895E-2"/>
                  <c:y val="-4.6783149086837547E-2"/>
                </c:manualLayout>
              </c:layout>
              <c:tx>
                <c:rich>
                  <a:bodyPr/>
                  <a:lstStyle/>
                  <a:p>
                    <a:r>
                      <a:rPr lang="en-US" dirty="0" smtClean="0"/>
                      <a:t>2(25%))</a:t>
                    </a:r>
                    <a:endParaRPr lang="en-US" dirty="0"/>
                  </a:p>
                </c:rich>
              </c:tx>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Programme 2'!$C$7</c:f>
              <c:strCache>
                <c:ptCount val="1"/>
                <c:pt idx="0">
                  <c:v>Quarter 3</c:v>
                </c:pt>
              </c:strCache>
            </c:strRef>
          </c:cat>
          <c:val>
            <c:numRef>
              <c:f>' Programme 2'!$C$9</c:f>
              <c:numCache>
                <c:formatCode>0%</c:formatCode>
                <c:ptCount val="1"/>
                <c:pt idx="0">
                  <c:v>0.25</c:v>
                </c:pt>
              </c:numCache>
            </c:numRef>
          </c:val>
        </c:ser>
        <c:ser>
          <c:idx val="2"/>
          <c:order val="2"/>
          <c:tx>
            <c:strRef>
              <c:f>' Programme 2'!$A$10:$B$10</c:f>
              <c:strCache>
                <c:ptCount val="2"/>
                <c:pt idx="1">
                  <c:v>Not Implemented</c:v>
                </c:pt>
              </c:strCache>
            </c:strRef>
          </c:tx>
          <c:spPr>
            <a:solidFill>
              <a:srgbClr val="FF0000"/>
            </a:solidFill>
            <a:ln>
              <a:noFill/>
            </a:ln>
            <a:effectLst/>
            <a:sp3d/>
          </c:spPr>
          <c:dLbls>
            <c:dLbl>
              <c:idx val="0"/>
              <c:layout>
                <c:manualLayout>
                  <c:x val="2.7777777777777796E-3"/>
                  <c:y val="-8.3333333333333343E-2"/>
                </c:manualLayout>
              </c:layout>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Programme 2'!$C$7</c:f>
              <c:strCache>
                <c:ptCount val="1"/>
                <c:pt idx="0">
                  <c:v>Quarter 3</c:v>
                </c:pt>
              </c:strCache>
            </c:strRef>
          </c:cat>
          <c:val>
            <c:numRef>
              <c:f>' Programme 2'!$C$10</c:f>
              <c:numCache>
                <c:formatCode>0%</c:formatCode>
                <c:ptCount val="1"/>
                <c:pt idx="0">
                  <c:v>0</c:v>
                </c:pt>
              </c:numCache>
            </c:numRef>
          </c:val>
        </c:ser>
        <c:dLbls/>
        <c:shape val="box"/>
        <c:axId val="100449280"/>
        <c:axId val="100930304"/>
        <c:axId val="0"/>
      </c:bar3DChart>
      <c:catAx>
        <c:axId val="10044928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930304"/>
        <c:crosses val="autoZero"/>
        <c:auto val="1"/>
        <c:lblAlgn val="ctr"/>
        <c:lblOffset val="100"/>
      </c:catAx>
      <c:valAx>
        <c:axId val="10093030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44928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200" dirty="0"/>
              <a:t>Ethics</a:t>
            </a:r>
            <a:r>
              <a:rPr lang="en-ZA" sz="1200" baseline="0" dirty="0"/>
              <a:t> Risks</a:t>
            </a:r>
            <a:endParaRPr lang="en-ZA" sz="1200" dirty="0"/>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 Programme 2'!$B$8</c:f>
              <c:strCache>
                <c:ptCount val="1"/>
                <c:pt idx="0">
                  <c:v>Implemented</c:v>
                </c:pt>
              </c:strCache>
            </c:strRef>
          </c:tx>
          <c:spPr>
            <a:solidFill>
              <a:srgbClr val="008000"/>
            </a:solidFill>
            <a:ln>
              <a:noFill/>
            </a:ln>
            <a:effectLst/>
            <a:sp3d/>
          </c:spPr>
          <c:dLbls>
            <c:dLbl>
              <c:idx val="0"/>
              <c:layout>
                <c:manualLayout>
                  <c:x val="1.1627906976744184E-2"/>
                  <c:y val="-7.2452763437526255E-2"/>
                </c:manualLayout>
              </c:layout>
              <c:tx>
                <c:rich>
                  <a:bodyPr/>
                  <a:lstStyle/>
                  <a:p>
                    <a:r>
                      <a:rPr lang="en-US" dirty="0" smtClean="0"/>
                      <a:t>6(</a:t>
                    </a:r>
                    <a:fld id="{573CB9DC-AAD7-4CCC-81C1-DB27A129F9B4}" type="VALUE">
                      <a:rPr lang="en-US" smtClean="0"/>
                      <a:pPr/>
                      <a:t>[VALUE]</a:t>
                    </a:fld>
                    <a:r>
                      <a:rPr lang="en-US" dirty="0" smtClean="0"/>
                      <a:t>)</a:t>
                    </a:r>
                  </a:p>
                </c:rich>
              </c:tx>
              <c:showVal val="1"/>
              <c:extLst xmlns:c16r2="http://schemas.microsoft.com/office/drawing/2015/06/chart">
                <c:ext xmlns:c16="http://schemas.microsoft.com/office/drawing/2014/chart" uri="{C3380CC4-5D6E-409C-BE32-E72D297353CC}">
                  <c16:uniqueId val="{00000000-F397-4E9B-B6B3-31572C5B19BA}"/>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Programme 2'!$C$7:$D$7</c:f>
              <c:strCache>
                <c:ptCount val="1"/>
                <c:pt idx="0">
                  <c:v>Quarter 2</c:v>
                </c:pt>
              </c:strCache>
            </c:strRef>
          </c:cat>
          <c:val>
            <c:numRef>
              <c:f>' Programme 2'!$C$8:$D$8</c:f>
              <c:numCache>
                <c:formatCode>0%</c:formatCode>
                <c:ptCount val="1"/>
                <c:pt idx="0">
                  <c:v>1</c:v>
                </c:pt>
              </c:numCache>
            </c:numRef>
          </c:val>
          <c:extLst xmlns:c16r2="http://schemas.microsoft.com/office/drawing/2015/06/chart">
            <c:ext xmlns:c16="http://schemas.microsoft.com/office/drawing/2014/chart" uri="{C3380CC4-5D6E-409C-BE32-E72D297353CC}">
              <c16:uniqueId val="{00000001-F397-4E9B-B6B3-31572C5B19BA}"/>
            </c:ext>
          </c:extLst>
        </c:ser>
        <c:ser>
          <c:idx val="1"/>
          <c:order val="1"/>
          <c:tx>
            <c:strRef>
              <c:f>' Programme 2'!$B$9</c:f>
              <c:strCache>
                <c:ptCount val="1"/>
                <c:pt idx="0">
                  <c:v>Partially Implemented</c:v>
                </c:pt>
              </c:strCache>
            </c:strRef>
          </c:tx>
          <c:spPr>
            <a:solidFill>
              <a:srgbClr val="FFFF66"/>
            </a:solidFill>
            <a:ln>
              <a:noFill/>
            </a:ln>
            <a:effectLst/>
            <a:sp3d/>
          </c:spPr>
          <c:dLbls>
            <c:dLbl>
              <c:idx val="0"/>
              <c:layout>
                <c:manualLayout>
                  <c:x val="-8.1209840742187416E-17"/>
                  <c:y val="-6.0185185185185168E-2"/>
                </c:manualLayout>
              </c:layout>
              <c:showVal val="1"/>
              <c:extLst xmlns:c16r2="http://schemas.microsoft.com/office/drawing/2015/06/chart">
                <c:ext xmlns:c16="http://schemas.microsoft.com/office/drawing/2014/chart" uri="{C3380CC4-5D6E-409C-BE32-E72D297353CC}">
                  <c16:uniqueId val="{00000002-F397-4E9B-B6B3-31572C5B19B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Programme 2'!$C$7:$D$7</c:f>
              <c:strCache>
                <c:ptCount val="1"/>
                <c:pt idx="0">
                  <c:v>Quarter 2</c:v>
                </c:pt>
              </c:strCache>
            </c:strRef>
          </c:cat>
          <c:val>
            <c:numRef>
              <c:f>' Programme 2'!$C$9:$D$9</c:f>
              <c:numCache>
                <c:formatCode>0%</c:formatCode>
                <c:ptCount val="1"/>
                <c:pt idx="0">
                  <c:v>0</c:v>
                </c:pt>
              </c:numCache>
            </c:numRef>
          </c:val>
          <c:extLst xmlns:c16r2="http://schemas.microsoft.com/office/drawing/2015/06/chart">
            <c:ext xmlns:c16="http://schemas.microsoft.com/office/drawing/2014/chart" uri="{C3380CC4-5D6E-409C-BE32-E72D297353CC}">
              <c16:uniqueId val="{00000003-F397-4E9B-B6B3-31572C5B19BA}"/>
            </c:ext>
          </c:extLst>
        </c:ser>
        <c:ser>
          <c:idx val="2"/>
          <c:order val="2"/>
          <c:tx>
            <c:strRef>
              <c:f>' Programme 2'!$B$10</c:f>
              <c:strCache>
                <c:ptCount val="1"/>
                <c:pt idx="0">
                  <c:v>Not Implemented</c:v>
                </c:pt>
              </c:strCache>
            </c:strRef>
          </c:tx>
          <c:spPr>
            <a:solidFill>
              <a:srgbClr val="FF0000"/>
            </a:solidFill>
            <a:ln>
              <a:noFill/>
            </a:ln>
            <a:effectLst/>
            <a:sp3d/>
          </c:spPr>
          <c:dLbls>
            <c:dLbl>
              <c:idx val="0"/>
              <c:layout>
                <c:manualLayout>
                  <c:x val="1.328903654485058E-2"/>
                  <c:y val="-3.7037037037037042E-2"/>
                </c:manualLayout>
              </c:layout>
              <c:showVal val="1"/>
              <c:extLst xmlns:c16r2="http://schemas.microsoft.com/office/drawing/2015/06/chart">
                <c:ext xmlns:c16="http://schemas.microsoft.com/office/drawing/2014/chart" uri="{C3380CC4-5D6E-409C-BE32-E72D297353CC}">
                  <c16:uniqueId val="{00000004-F397-4E9B-B6B3-31572C5B19B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Programme 2'!$C$7:$D$7</c:f>
              <c:strCache>
                <c:ptCount val="1"/>
                <c:pt idx="0">
                  <c:v>Quarter 2</c:v>
                </c:pt>
              </c:strCache>
            </c:strRef>
          </c:cat>
          <c:val>
            <c:numRef>
              <c:f>' Programme 2'!$C$10:$D$10</c:f>
              <c:numCache>
                <c:formatCode>0%</c:formatCode>
                <c:ptCount val="1"/>
                <c:pt idx="0">
                  <c:v>0</c:v>
                </c:pt>
              </c:numCache>
            </c:numRef>
          </c:val>
          <c:extLst xmlns:c16r2="http://schemas.microsoft.com/office/drawing/2015/06/chart">
            <c:ext xmlns:c16="http://schemas.microsoft.com/office/drawing/2014/chart" uri="{C3380CC4-5D6E-409C-BE32-E72D297353CC}">
              <c16:uniqueId val="{00000005-F397-4E9B-B6B3-31572C5B19BA}"/>
            </c:ext>
          </c:extLst>
        </c:ser>
        <c:dLbls/>
        <c:shape val="box"/>
        <c:axId val="101035008"/>
        <c:axId val="151794432"/>
        <c:axId val="0"/>
      </c:bar3DChart>
      <c:catAx>
        <c:axId val="10103500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794432"/>
        <c:crosses val="autoZero"/>
        <c:auto val="1"/>
        <c:lblAlgn val="ctr"/>
        <c:lblOffset val="100"/>
      </c:catAx>
      <c:valAx>
        <c:axId val="15179443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03500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Ethics</a:t>
            </a:r>
            <a:r>
              <a:rPr lang="en-ZA" baseline="0" dirty="0"/>
              <a:t> risks</a:t>
            </a:r>
            <a:endParaRPr lang="en-ZA" dirty="0"/>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 Programme 2'!$A$8:$B$8</c:f>
              <c:strCache>
                <c:ptCount val="2"/>
                <c:pt idx="1">
                  <c:v>Implemented</c:v>
                </c:pt>
              </c:strCache>
            </c:strRef>
          </c:tx>
          <c:spPr>
            <a:solidFill>
              <a:srgbClr val="008000"/>
            </a:solidFill>
            <a:ln>
              <a:noFill/>
            </a:ln>
            <a:effectLst/>
            <a:sp3d/>
          </c:spPr>
          <c:dLbls>
            <c:dLbl>
              <c:idx val="0"/>
              <c:layout>
                <c:manualLayout>
                  <c:x val="0"/>
                  <c:y val="-7.8703703703703734E-2"/>
                </c:manualLayout>
              </c:layout>
              <c:tx>
                <c:rich>
                  <a:bodyPr/>
                  <a:lstStyle/>
                  <a:p>
                    <a:r>
                      <a:rPr lang="en-US" dirty="0" smtClean="0"/>
                      <a:t>6(75%)</a:t>
                    </a:r>
                    <a:endParaRPr lang="en-US" dirty="0"/>
                  </a:p>
                </c:rich>
              </c:tx>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Programme 2'!$C$7</c:f>
              <c:strCache>
                <c:ptCount val="1"/>
                <c:pt idx="0">
                  <c:v>Quarter 3</c:v>
                </c:pt>
              </c:strCache>
            </c:strRef>
          </c:cat>
          <c:val>
            <c:numRef>
              <c:f>' Programme 2'!$C$8</c:f>
              <c:numCache>
                <c:formatCode>0%</c:formatCode>
                <c:ptCount val="1"/>
                <c:pt idx="0">
                  <c:v>0.75000000000000011</c:v>
                </c:pt>
              </c:numCache>
            </c:numRef>
          </c:val>
        </c:ser>
        <c:ser>
          <c:idx val="1"/>
          <c:order val="1"/>
          <c:tx>
            <c:strRef>
              <c:f>' Programme 2'!$A$9:$B$9</c:f>
              <c:strCache>
                <c:ptCount val="2"/>
                <c:pt idx="1">
                  <c:v>Partially Implemented</c:v>
                </c:pt>
              </c:strCache>
            </c:strRef>
          </c:tx>
          <c:spPr>
            <a:solidFill>
              <a:srgbClr val="FFFF00"/>
            </a:solidFill>
            <a:ln>
              <a:noFill/>
            </a:ln>
            <a:effectLst/>
            <a:sp3d/>
          </c:spPr>
          <c:dLbls>
            <c:dLbl>
              <c:idx val="0"/>
              <c:layout>
                <c:manualLayout>
                  <c:x val="6.0598205097574895E-2"/>
                  <c:y val="-4.6783149086837547E-2"/>
                </c:manualLayout>
              </c:layout>
              <c:tx>
                <c:rich>
                  <a:bodyPr/>
                  <a:lstStyle/>
                  <a:p>
                    <a:r>
                      <a:rPr lang="en-US" dirty="0" smtClean="0"/>
                      <a:t>2(25%))</a:t>
                    </a:r>
                    <a:endParaRPr lang="en-US" dirty="0"/>
                  </a:p>
                </c:rich>
              </c:tx>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Programme 2'!$C$7</c:f>
              <c:strCache>
                <c:ptCount val="1"/>
                <c:pt idx="0">
                  <c:v>Quarter 3</c:v>
                </c:pt>
              </c:strCache>
            </c:strRef>
          </c:cat>
          <c:val>
            <c:numRef>
              <c:f>' Programme 2'!$C$9</c:f>
              <c:numCache>
                <c:formatCode>0%</c:formatCode>
                <c:ptCount val="1"/>
                <c:pt idx="0">
                  <c:v>0.25</c:v>
                </c:pt>
              </c:numCache>
            </c:numRef>
          </c:val>
        </c:ser>
        <c:ser>
          <c:idx val="2"/>
          <c:order val="2"/>
          <c:tx>
            <c:strRef>
              <c:f>' Programme 2'!$A$10:$B$10</c:f>
              <c:strCache>
                <c:ptCount val="2"/>
                <c:pt idx="1">
                  <c:v>Not Implemented</c:v>
                </c:pt>
              </c:strCache>
            </c:strRef>
          </c:tx>
          <c:spPr>
            <a:solidFill>
              <a:srgbClr val="FF0000"/>
            </a:solidFill>
            <a:ln>
              <a:noFill/>
            </a:ln>
            <a:effectLst/>
            <a:sp3d/>
          </c:spPr>
          <c:dLbls>
            <c:dLbl>
              <c:idx val="0"/>
              <c:layout>
                <c:manualLayout>
                  <c:x val="2.7777777777777796E-3"/>
                  <c:y val="-8.3333333333333343E-2"/>
                </c:manualLayout>
              </c:layout>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Programme 2'!$C$7</c:f>
              <c:strCache>
                <c:ptCount val="1"/>
                <c:pt idx="0">
                  <c:v>Quarter 3</c:v>
                </c:pt>
              </c:strCache>
            </c:strRef>
          </c:cat>
          <c:val>
            <c:numRef>
              <c:f>' Programme 2'!$C$10</c:f>
              <c:numCache>
                <c:formatCode>0%</c:formatCode>
                <c:ptCount val="1"/>
                <c:pt idx="0">
                  <c:v>0</c:v>
                </c:pt>
              </c:numCache>
            </c:numRef>
          </c:val>
        </c:ser>
        <c:dLbls/>
        <c:shape val="box"/>
        <c:axId val="101560704"/>
        <c:axId val="101562240"/>
        <c:axId val="0"/>
      </c:bar3DChart>
      <c:catAx>
        <c:axId val="10156070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562240"/>
        <c:crosses val="autoZero"/>
        <c:auto val="1"/>
        <c:lblAlgn val="ctr"/>
        <c:lblOffset val="100"/>
      </c:catAx>
      <c:valAx>
        <c:axId val="10156224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56070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800" b="0" i="0" baseline="0" dirty="0" smtClean="0">
                <a:effectLst/>
              </a:rPr>
              <a:t>Strategic risk  Progress Quarter 4</a:t>
            </a:r>
            <a:endParaRPr lang="en-ZA" dirty="0">
              <a:effectLst/>
            </a:endParaRPr>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 Programme 2'!$A$8:$B$8</c:f>
              <c:strCache>
                <c:ptCount val="2"/>
                <c:pt idx="1">
                  <c:v>Implemented</c:v>
                </c:pt>
              </c:strCache>
            </c:strRef>
          </c:tx>
          <c:spPr>
            <a:solidFill>
              <a:schemeClr val="accent1"/>
            </a:solidFill>
            <a:ln>
              <a:noFill/>
            </a:ln>
            <a:effectLst/>
            <a:sp3d/>
          </c:spPr>
          <c:dPt>
            <c:idx val="0"/>
            <c:spPr>
              <a:solidFill>
                <a:srgbClr val="00B050"/>
              </a:solidFill>
              <a:ln>
                <a:solidFill>
                  <a:srgbClr val="00B050"/>
                </a:solidFill>
              </a:ln>
              <a:effectLst/>
              <a:sp3d>
                <a:contourClr>
                  <a:srgbClr val="00B050"/>
                </a:contourClr>
              </a:sp3d>
            </c:spPr>
          </c:dPt>
          <c:dLbls>
            <c:dLbl>
              <c:idx val="0"/>
              <c:layout>
                <c:manualLayout>
                  <c:x val="1.300814869071599E-2"/>
                  <c:y val="-9.7415438022725412E-2"/>
                </c:manualLayout>
              </c:layout>
              <c:tx>
                <c:rich>
                  <a:bodyPr/>
                  <a:lstStyle/>
                  <a:p>
                    <a:r>
                      <a:rPr lang="en-US" dirty="0" smtClean="0"/>
                      <a:t>12(</a:t>
                    </a:r>
                    <a:fld id="{2FF694FB-F02D-463B-A771-9E1D69C6FC64}" type="VALUE">
                      <a:rPr lang="en-US" smtClean="0"/>
                      <a:pPr/>
                      <a:t>[VALUE]</a:t>
                    </a:fld>
                    <a:r>
                      <a:rPr lang="en-US" dirty="0" smtClean="0"/>
                      <a:t>)</a:t>
                    </a:r>
                  </a:p>
                </c:rich>
              </c:tx>
              <c:showVal val="1"/>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Programme 2'!$C$7</c:f>
              <c:strCache>
                <c:ptCount val="1"/>
                <c:pt idx="0">
                  <c:v>Quarter 4</c:v>
                </c:pt>
              </c:strCache>
            </c:strRef>
          </c:cat>
          <c:val>
            <c:numRef>
              <c:f>' Programme 2'!$C$8</c:f>
              <c:numCache>
                <c:formatCode>0%</c:formatCode>
                <c:ptCount val="1"/>
                <c:pt idx="0">
                  <c:v>0.8</c:v>
                </c:pt>
              </c:numCache>
            </c:numRef>
          </c:val>
        </c:ser>
        <c:ser>
          <c:idx val="1"/>
          <c:order val="1"/>
          <c:tx>
            <c:strRef>
              <c:f>' Programme 2'!$A$9:$B$9</c:f>
              <c:strCache>
                <c:ptCount val="2"/>
                <c:pt idx="1">
                  <c:v>Partially Implemented</c:v>
                </c:pt>
              </c:strCache>
            </c:strRef>
          </c:tx>
          <c:spPr>
            <a:solidFill>
              <a:srgbClr val="FFFF00"/>
            </a:solidFill>
            <a:ln>
              <a:noFill/>
            </a:ln>
            <a:effectLst/>
            <a:sp3d/>
          </c:spPr>
          <c:dLbls>
            <c:dLbl>
              <c:idx val="0"/>
              <c:layout>
                <c:manualLayout>
                  <c:x val="3.0492354880058598E-2"/>
                  <c:y val="-9.7230506987428203E-2"/>
                </c:manualLayout>
              </c:layout>
              <c:tx>
                <c:rich>
                  <a:bodyPr/>
                  <a:lstStyle/>
                  <a:p>
                    <a:r>
                      <a:rPr lang="en-US" dirty="0" smtClean="0"/>
                      <a:t>3(20%)</a:t>
                    </a:r>
                    <a:endParaRPr lang="en-US" dirty="0"/>
                  </a:p>
                </c:rich>
              </c:tx>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Programme 2'!$C$7</c:f>
              <c:strCache>
                <c:ptCount val="1"/>
                <c:pt idx="0">
                  <c:v>Quarter 4</c:v>
                </c:pt>
              </c:strCache>
            </c:strRef>
          </c:cat>
          <c:val>
            <c:numRef>
              <c:f>' Programme 2'!$C$9</c:f>
              <c:numCache>
                <c:formatCode>0%</c:formatCode>
                <c:ptCount val="1"/>
                <c:pt idx="0">
                  <c:v>0.2</c:v>
                </c:pt>
              </c:numCache>
            </c:numRef>
          </c:val>
        </c:ser>
        <c:ser>
          <c:idx val="2"/>
          <c:order val="2"/>
          <c:tx>
            <c:strRef>
              <c:f>' Programme 2'!$A$10:$B$10</c:f>
              <c:strCache>
                <c:ptCount val="2"/>
                <c:pt idx="1">
                  <c:v>Not Implemented</c:v>
                </c:pt>
              </c:strCache>
            </c:strRef>
          </c:tx>
          <c:spPr>
            <a:solidFill>
              <a:srgbClr val="FF0000"/>
            </a:solidFill>
            <a:ln>
              <a:noFill/>
            </a:ln>
            <a:effectLst/>
            <a:sp3d/>
          </c:spPr>
          <c:dLbls>
            <c:dLbl>
              <c:idx val="0"/>
              <c:layout>
                <c:manualLayout>
                  <c:x val="0"/>
                  <c:y val="-3.1531531531531605E-2"/>
                </c:manualLayout>
              </c:layout>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Programme 2'!$C$7</c:f>
              <c:strCache>
                <c:ptCount val="1"/>
                <c:pt idx="0">
                  <c:v>Quarter 4</c:v>
                </c:pt>
              </c:strCache>
            </c:strRef>
          </c:cat>
          <c:val>
            <c:numRef>
              <c:f>' Programme 2'!$C$10</c:f>
              <c:numCache>
                <c:formatCode>0%</c:formatCode>
                <c:ptCount val="1"/>
                <c:pt idx="0">
                  <c:v>0</c:v>
                </c:pt>
              </c:numCache>
            </c:numRef>
          </c:val>
        </c:ser>
        <c:dLbls/>
        <c:shape val="box"/>
        <c:axId val="143402496"/>
        <c:axId val="143404032"/>
        <c:axId val="0"/>
      </c:bar3DChart>
      <c:catAx>
        <c:axId val="14340249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404032"/>
        <c:crosses val="autoZero"/>
        <c:auto val="1"/>
        <c:lblAlgn val="ctr"/>
        <c:lblOffset val="100"/>
      </c:catAx>
      <c:valAx>
        <c:axId val="14340403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40249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lang val="en-ZA"/>
  <c:chart>
    <c:title>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7.7135104119348777E-2"/>
          <c:y val="0.15514462841388557"/>
          <c:w val="0.87428383579984237"/>
          <c:h val="0.6218255116702972"/>
        </c:manualLayout>
      </c:layout>
      <c:bar3DChart>
        <c:barDir val="col"/>
        <c:grouping val="clustered"/>
        <c:ser>
          <c:idx val="0"/>
          <c:order val="0"/>
          <c:tx>
            <c:strRef>
              <c:f>Sheet1!$D$21</c:f>
              <c:strCache>
                <c:ptCount val="1"/>
                <c:pt idx="0">
                  <c:v>Ethics Risk</c:v>
                </c:pt>
              </c:strCache>
            </c:strRef>
          </c:tx>
          <c:spPr>
            <a:solidFill>
              <a:schemeClr val="accent1"/>
            </a:solidFill>
            <a:ln>
              <a:noFill/>
            </a:ln>
            <a:effectLst/>
            <a:sp3d/>
          </c:spPr>
          <c:dPt>
            <c:idx val="0"/>
            <c:spPr>
              <a:solidFill>
                <a:srgbClr val="00B050"/>
              </a:solidFill>
              <a:ln>
                <a:noFill/>
              </a:ln>
              <a:effectLst/>
              <a:sp3d/>
            </c:spPr>
          </c:dPt>
          <c:dPt>
            <c:idx val="1"/>
            <c:spPr>
              <a:solidFill>
                <a:srgbClr val="FFFF00"/>
              </a:solidFill>
              <a:ln>
                <a:noFill/>
              </a:ln>
              <a:effectLst/>
              <a:sp3d/>
            </c:spPr>
          </c:dPt>
          <c:dPt>
            <c:idx val="2"/>
            <c:spPr>
              <a:solidFill>
                <a:srgbClr val="FF0000"/>
              </a:solidFill>
              <a:ln>
                <a:noFill/>
              </a:ln>
              <a:effectLst/>
              <a:sp3d/>
            </c:spPr>
          </c:dPt>
          <c:dLbls>
            <c:dLbl>
              <c:idx val="0"/>
              <c:layout>
                <c:manualLayout>
                  <c:x val="2.9069767441860473E-3"/>
                  <c:y val="-4.7865981282768109E-2"/>
                </c:manualLayout>
              </c:layout>
              <c:tx>
                <c:rich>
                  <a:bodyPr/>
                  <a:lstStyle/>
                  <a:p>
                    <a:r>
                      <a:rPr lang="en-US" dirty="0" smtClean="0"/>
                      <a:t>6(66%)</a:t>
                    </a:r>
                    <a:endParaRPr lang="en-US" dirty="0"/>
                  </a:p>
                </c:rich>
              </c:tx>
              <c:showVal val="1"/>
              <c:extLst>
                <c:ext xmlns:c15="http://schemas.microsoft.com/office/drawing/2012/chart" uri="{CE6537A1-D6FC-4f65-9D91-7224C49458BB}"/>
              </c:extLst>
            </c:dLbl>
            <c:dLbl>
              <c:idx val="1"/>
              <c:layout>
                <c:manualLayout>
                  <c:x val="1.4534883720930235E-3"/>
                  <c:y val="-5.7439177539321679E-2"/>
                </c:manualLayout>
              </c:layout>
              <c:tx>
                <c:rich>
                  <a:bodyPr/>
                  <a:lstStyle/>
                  <a:p>
                    <a:r>
                      <a:rPr lang="en-US" dirty="0" smtClean="0"/>
                      <a:t>2(</a:t>
                    </a:r>
                    <a:fld id="{1FE3B341-5AF9-427A-B87A-C755D047F0F1}" type="VALUE">
                      <a:rPr lang="en-US" smtClean="0"/>
                      <a:pPr/>
                      <a:t>[VALUE]</a:t>
                    </a:fld>
                    <a:r>
                      <a:rPr lang="en-US" dirty="0" smtClean="0"/>
                      <a:t>)</a:t>
                    </a:r>
                  </a:p>
                </c:rich>
              </c:tx>
              <c:showVal val="1"/>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Sheet1!$B$22:$C$24</c:f>
              <c:multiLvlStrCache>
                <c:ptCount val="3"/>
                <c:lvl>
                  <c:pt idx="0">
                    <c:v>Implemented</c:v>
                  </c:pt>
                  <c:pt idx="1">
                    <c:v>Partially Implemented</c:v>
                  </c:pt>
                  <c:pt idx="2">
                    <c:v>Not Implemented</c:v>
                  </c:pt>
                </c:lvl>
                <c:lvl>
                  <c:pt idx="1">
                    <c:v>Quarter 4</c:v>
                  </c:pt>
                </c:lvl>
              </c:multiLvlStrCache>
            </c:multiLvlStrRef>
          </c:cat>
          <c:val>
            <c:numRef>
              <c:f>Sheet1!$D$22:$D$24</c:f>
              <c:numCache>
                <c:formatCode>0%</c:formatCode>
                <c:ptCount val="3"/>
                <c:pt idx="0">
                  <c:v>0.66000000000000014</c:v>
                </c:pt>
                <c:pt idx="1">
                  <c:v>0.33000000000000007</c:v>
                </c:pt>
                <c:pt idx="2">
                  <c:v>0</c:v>
                </c:pt>
              </c:numCache>
            </c:numRef>
          </c:val>
        </c:ser>
        <c:dLbls/>
        <c:shape val="box"/>
        <c:axId val="152389120"/>
        <c:axId val="152390656"/>
        <c:axId val="0"/>
      </c:bar3DChart>
      <c:catAx>
        <c:axId val="15238912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390656"/>
        <c:crosses val="autoZero"/>
        <c:auto val="1"/>
        <c:lblAlgn val="ctr"/>
        <c:lblOffset val="100"/>
      </c:catAx>
      <c:valAx>
        <c:axId val="15239065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38912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210" b="0" i="0" u="none" strike="noStrike" kern="1200" spc="0" baseline="0">
                <a:solidFill>
                  <a:schemeClr val="tx1">
                    <a:lumMod val="65000"/>
                    <a:lumOff val="35000"/>
                  </a:schemeClr>
                </a:solidFill>
                <a:latin typeface="+mn-lt"/>
                <a:ea typeface="+mn-ea"/>
                <a:cs typeface="+mn-cs"/>
              </a:defRPr>
            </a:pPr>
            <a:r>
              <a:rPr lang="en-ZA" sz="1210" baseline="0" dirty="0"/>
              <a:t>Overall Operational  Mitigation </a:t>
            </a:r>
            <a:r>
              <a:rPr lang="en-ZA" sz="1210" baseline="0" dirty="0" smtClean="0"/>
              <a:t>Actions Q2 </a:t>
            </a:r>
            <a:endParaRPr lang="en-ZA" sz="1210" baseline="0" dirty="0"/>
          </a:p>
        </c:rich>
      </c:tx>
      <c:layout>
        <c:manualLayout>
          <c:xMode val="edge"/>
          <c:yMode val="edge"/>
          <c:x val="0.15471839742906698"/>
          <c:y val="6.8635398571704295E-2"/>
        </c:manualLayout>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2377930960823366"/>
          <c:y val="0.18983169272341249"/>
          <c:w val="0.87622070783752937"/>
          <c:h val="0.6262806211723535"/>
        </c:manualLayout>
      </c:layout>
      <c:bar3DChart>
        <c:barDir val="col"/>
        <c:grouping val="clustered"/>
        <c:ser>
          <c:idx val="0"/>
          <c:order val="0"/>
          <c:tx>
            <c:strRef>
              <c:f>' Strategic risk'!$B$8</c:f>
              <c:strCache>
                <c:ptCount val="1"/>
                <c:pt idx="0">
                  <c:v>Implemented</c:v>
                </c:pt>
              </c:strCache>
            </c:strRef>
          </c:tx>
          <c:spPr>
            <a:solidFill>
              <a:srgbClr val="008000"/>
            </a:solidFill>
            <a:ln>
              <a:noFill/>
            </a:ln>
            <a:effectLst/>
            <a:sp3d/>
          </c:spPr>
          <c:dLbls>
            <c:dLbl>
              <c:idx val="0"/>
              <c:layout>
                <c:manualLayout>
                  <c:x val="0"/>
                  <c:y val="-4.1666666666666692E-2"/>
                </c:manualLayout>
              </c:layout>
              <c:tx>
                <c:rich>
                  <a:bodyPr/>
                  <a:lstStyle/>
                  <a:p>
                    <a:r>
                      <a:rPr lang="en-US" dirty="0" smtClean="0"/>
                      <a:t>63(93%)</a:t>
                    </a:r>
                    <a:endParaRPr lang="en-US" dirty="0"/>
                  </a:p>
                </c:rich>
              </c:tx>
              <c:showVal val="1"/>
              <c:extLst xmlns:c16r2="http://schemas.microsoft.com/office/drawing/2015/06/chart">
                <c:ext xmlns:c16="http://schemas.microsoft.com/office/drawing/2014/chart" uri="{C3380CC4-5D6E-409C-BE32-E72D297353CC}">
                  <c16:uniqueId val="{00000000-B9A6-4681-B6D6-71EFFBBA80B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Strategic risk'!$C$7</c:f>
              <c:strCache>
                <c:ptCount val="1"/>
                <c:pt idx="0">
                  <c:v>Quarter 2</c:v>
                </c:pt>
              </c:strCache>
            </c:strRef>
          </c:cat>
          <c:val>
            <c:numRef>
              <c:f>' Strategic risk'!$C$8</c:f>
              <c:numCache>
                <c:formatCode>0%</c:formatCode>
                <c:ptCount val="1"/>
                <c:pt idx="0">
                  <c:v>0.93</c:v>
                </c:pt>
              </c:numCache>
            </c:numRef>
          </c:val>
          <c:extLst xmlns:c16r2="http://schemas.microsoft.com/office/drawing/2015/06/chart">
            <c:ext xmlns:c16="http://schemas.microsoft.com/office/drawing/2014/chart" uri="{C3380CC4-5D6E-409C-BE32-E72D297353CC}">
              <c16:uniqueId val="{00000001-B9A6-4681-B6D6-71EFFBBA80BE}"/>
            </c:ext>
          </c:extLst>
        </c:ser>
        <c:ser>
          <c:idx val="1"/>
          <c:order val="1"/>
          <c:tx>
            <c:strRef>
              <c:f>' Strategic risk'!$B$9</c:f>
              <c:strCache>
                <c:ptCount val="1"/>
                <c:pt idx="0">
                  <c:v>Partially Implemented</c:v>
                </c:pt>
              </c:strCache>
            </c:strRef>
          </c:tx>
          <c:spPr>
            <a:solidFill>
              <a:srgbClr val="FFC000"/>
            </a:solidFill>
            <a:ln>
              <a:noFill/>
            </a:ln>
            <a:effectLst/>
            <a:sp3d/>
          </c:spPr>
          <c:dLbls>
            <c:dLbl>
              <c:idx val="0"/>
              <c:layout>
                <c:manualLayout>
                  <c:x val="1.6666784364958869E-2"/>
                  <c:y val="-3.7037037037037042E-2"/>
                </c:manualLayout>
              </c:layout>
              <c:tx>
                <c:rich>
                  <a:bodyPr/>
                  <a:lstStyle/>
                  <a:p>
                    <a:r>
                      <a:rPr lang="en-US" dirty="0" smtClean="0"/>
                      <a:t>5(7%)</a:t>
                    </a:r>
                    <a:endParaRPr lang="en-US" dirty="0"/>
                  </a:p>
                </c:rich>
              </c:tx>
              <c:showVal val="1"/>
              <c:extLst xmlns:c16r2="http://schemas.microsoft.com/office/drawing/2015/06/chart">
                <c:ext xmlns:c16="http://schemas.microsoft.com/office/drawing/2014/chart" uri="{C3380CC4-5D6E-409C-BE32-E72D297353CC}">
                  <c16:uniqueId val="{00000002-B9A6-4681-B6D6-71EFFBBA80BE}"/>
                </c:ext>
                <c:ext xmlns:c15="http://schemas.microsoft.com/office/drawing/2012/chart" uri="{CE6537A1-D6FC-4f65-9D91-7224C49458BB}"/>
              </c:extLst>
            </c:dLbl>
            <c:dLbl>
              <c:idx val="1"/>
              <c:layout>
                <c:manualLayout>
                  <c:x val="1.9444444444444348E-2"/>
                  <c:y val="4.6296296296296302E-3"/>
                </c:manualLayout>
              </c:layout>
              <c:showVal val="1"/>
              <c:extLst xmlns:c16r2="http://schemas.microsoft.com/office/drawing/2015/06/chart">
                <c:ext xmlns:c16="http://schemas.microsoft.com/office/drawing/2014/chart" uri="{C3380CC4-5D6E-409C-BE32-E72D297353CC}">
                  <c16:uniqueId val="{00000003-B9A6-4681-B6D6-71EFFBBA80BE}"/>
                </c:ext>
                <c:ext xmlns:c15="http://schemas.microsoft.com/office/drawing/2012/chart" uri="{CE6537A1-D6FC-4f65-9D91-7224C49458BB}"/>
              </c:extLst>
            </c:dLbl>
            <c:dLbl>
              <c:idx val="2"/>
              <c:layout>
                <c:manualLayout>
                  <c:x val="2.222222222222223E-2"/>
                  <c:y val="0"/>
                </c:manualLayout>
              </c:layout>
              <c:showVal val="1"/>
              <c:extLst xmlns:c16r2="http://schemas.microsoft.com/office/drawing/2015/06/chart">
                <c:ext xmlns:c16="http://schemas.microsoft.com/office/drawing/2014/chart" uri="{C3380CC4-5D6E-409C-BE32-E72D297353CC}">
                  <c16:uniqueId val="{00000004-B9A6-4681-B6D6-71EFFBBA80BE}"/>
                </c:ext>
                <c:ext xmlns:c15="http://schemas.microsoft.com/office/drawing/2012/chart" uri="{CE6537A1-D6FC-4f65-9D91-7224C49458BB}"/>
              </c:extLst>
            </c:dLbl>
            <c:dLbl>
              <c:idx val="3"/>
              <c:layout>
                <c:manualLayout>
                  <c:x val="2.2222222222222122E-2"/>
                  <c:y val="0"/>
                </c:manualLayout>
              </c:layout>
              <c:showVal val="1"/>
              <c:extLst xmlns:c16r2="http://schemas.microsoft.com/office/drawing/2015/06/chart">
                <c:ext xmlns:c16="http://schemas.microsoft.com/office/drawing/2014/chart" uri="{C3380CC4-5D6E-409C-BE32-E72D297353CC}">
                  <c16:uniqueId val="{00000005-B9A6-4681-B6D6-71EFFBBA80B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Strategic risk'!$C$7</c:f>
              <c:strCache>
                <c:ptCount val="1"/>
                <c:pt idx="0">
                  <c:v>Quarter 2</c:v>
                </c:pt>
              </c:strCache>
            </c:strRef>
          </c:cat>
          <c:val>
            <c:numRef>
              <c:f>' Strategic risk'!$C$9</c:f>
              <c:numCache>
                <c:formatCode>0%</c:formatCode>
                <c:ptCount val="1"/>
                <c:pt idx="0">
                  <c:v>7.0000000000000021E-2</c:v>
                </c:pt>
              </c:numCache>
            </c:numRef>
          </c:val>
          <c:extLst xmlns:c16r2="http://schemas.microsoft.com/office/drawing/2015/06/chart">
            <c:ext xmlns:c16="http://schemas.microsoft.com/office/drawing/2014/chart" uri="{C3380CC4-5D6E-409C-BE32-E72D297353CC}">
              <c16:uniqueId val="{00000006-B9A6-4681-B6D6-71EFFBBA80BE}"/>
            </c:ext>
          </c:extLst>
        </c:ser>
        <c:ser>
          <c:idx val="2"/>
          <c:order val="2"/>
          <c:tx>
            <c:strRef>
              <c:f>' Strategic risk'!$B$10</c:f>
              <c:strCache>
                <c:ptCount val="1"/>
                <c:pt idx="0">
                  <c:v>Not Implemented</c:v>
                </c:pt>
              </c:strCache>
            </c:strRef>
          </c:tx>
          <c:spPr>
            <a:solidFill>
              <a:srgbClr val="FF0000"/>
            </a:solidFill>
            <a:ln>
              <a:noFill/>
            </a:ln>
            <a:effectLst/>
            <a:sp3d/>
          </c:spPr>
          <c:dLbls>
            <c:dLbl>
              <c:idx val="0"/>
              <c:layout>
                <c:manualLayout>
                  <c:x val="2.2222143756694093E-2"/>
                  <c:y val="-2.777777777777779E-2"/>
                </c:manualLayout>
              </c:layout>
              <c:showVal val="1"/>
              <c:extLst xmlns:c16r2="http://schemas.microsoft.com/office/drawing/2015/06/chart">
                <c:ext xmlns:c16="http://schemas.microsoft.com/office/drawing/2014/chart" uri="{C3380CC4-5D6E-409C-BE32-E72D297353CC}">
                  <c16:uniqueId val="{00000007-B9A6-4681-B6D6-71EFFBBA80BE}"/>
                </c:ext>
                <c:ext xmlns:c15="http://schemas.microsoft.com/office/drawing/2012/chart" uri="{CE6537A1-D6FC-4f65-9D91-7224C49458BB}"/>
              </c:extLst>
            </c:dLbl>
            <c:dLbl>
              <c:idx val="1"/>
              <c:layout>
                <c:manualLayout>
                  <c:x val="2.5000000000000001E-2"/>
                  <c:y val="0"/>
                </c:manualLayout>
              </c:layout>
              <c:showVal val="1"/>
              <c:extLst xmlns:c16r2="http://schemas.microsoft.com/office/drawing/2015/06/chart">
                <c:ext xmlns:c16="http://schemas.microsoft.com/office/drawing/2014/chart" uri="{C3380CC4-5D6E-409C-BE32-E72D297353CC}">
                  <c16:uniqueId val="{00000008-B9A6-4681-B6D6-71EFFBBA80BE}"/>
                </c:ext>
                <c:ext xmlns:c15="http://schemas.microsoft.com/office/drawing/2012/chart" uri="{CE6537A1-D6FC-4f65-9D91-7224C49458BB}"/>
              </c:extLst>
            </c:dLbl>
            <c:dLbl>
              <c:idx val="2"/>
              <c:layout>
                <c:manualLayout>
                  <c:x val="1.9444444444444445E-2"/>
                  <c:y val="0"/>
                </c:manualLayout>
              </c:layout>
              <c:showVal val="1"/>
              <c:extLst xmlns:c16r2="http://schemas.microsoft.com/office/drawing/2015/06/chart">
                <c:ext xmlns:c16="http://schemas.microsoft.com/office/drawing/2014/chart" uri="{C3380CC4-5D6E-409C-BE32-E72D297353CC}">
                  <c16:uniqueId val="{00000009-B9A6-4681-B6D6-71EFFBBA80BE}"/>
                </c:ext>
                <c:ext xmlns:c15="http://schemas.microsoft.com/office/drawing/2012/chart" uri="{CE6537A1-D6FC-4f65-9D91-7224C49458BB}"/>
              </c:extLst>
            </c:dLbl>
            <c:dLbl>
              <c:idx val="3"/>
              <c:layout>
                <c:manualLayout>
                  <c:x val="2.2222222222222122E-2"/>
                  <c:y val="0"/>
                </c:manualLayout>
              </c:layout>
              <c:showVal val="1"/>
              <c:extLst xmlns:c16r2="http://schemas.microsoft.com/office/drawing/2015/06/chart">
                <c:ext xmlns:c16="http://schemas.microsoft.com/office/drawing/2014/chart" uri="{C3380CC4-5D6E-409C-BE32-E72D297353CC}">
                  <c16:uniqueId val="{0000000A-B9A6-4681-B6D6-71EFFBBA80B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Strategic risk'!$C$7</c:f>
              <c:strCache>
                <c:ptCount val="1"/>
                <c:pt idx="0">
                  <c:v>Quarter 2</c:v>
                </c:pt>
              </c:strCache>
            </c:strRef>
          </c:cat>
          <c:val>
            <c:numRef>
              <c:f>' Strategic risk'!$C$10</c:f>
              <c:numCache>
                <c:formatCode>0%</c:formatCode>
                <c:ptCount val="1"/>
                <c:pt idx="0">
                  <c:v>0</c:v>
                </c:pt>
              </c:numCache>
            </c:numRef>
          </c:val>
          <c:extLst xmlns:c16r2="http://schemas.microsoft.com/office/drawing/2015/06/chart">
            <c:ext xmlns:c16="http://schemas.microsoft.com/office/drawing/2014/chart" uri="{C3380CC4-5D6E-409C-BE32-E72D297353CC}">
              <c16:uniqueId val="{0000000B-B9A6-4681-B6D6-71EFFBBA80BE}"/>
            </c:ext>
          </c:extLst>
        </c:ser>
        <c:dLbls>
          <c:showVal val="1"/>
        </c:dLbls>
        <c:shape val="box"/>
        <c:axId val="145530880"/>
        <c:axId val="145532416"/>
        <c:axId val="0"/>
      </c:bar3DChart>
      <c:catAx>
        <c:axId val="14553088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532416"/>
        <c:crosses val="autoZero"/>
        <c:auto val="1"/>
        <c:lblAlgn val="ctr"/>
        <c:lblOffset val="100"/>
      </c:catAx>
      <c:valAx>
        <c:axId val="14553241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53088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10" b="0" i="0" u="none" strike="noStrike" kern="1200" spc="0" baseline="0">
                <a:solidFill>
                  <a:schemeClr val="tx1">
                    <a:lumMod val="65000"/>
                    <a:lumOff val="35000"/>
                  </a:schemeClr>
                </a:solidFill>
                <a:latin typeface="+mn-lt"/>
                <a:ea typeface="+mn-ea"/>
                <a:cs typeface="+mn-cs"/>
              </a:defRPr>
            </a:pPr>
            <a:r>
              <a:rPr lang="en-US" sz="1210" baseline="0" dirty="0"/>
              <a:t>Overall Operational Mitigations </a:t>
            </a:r>
            <a:r>
              <a:rPr lang="en-US" sz="1210" baseline="0" dirty="0" smtClean="0"/>
              <a:t>Actions Q3</a:t>
            </a:r>
            <a:endParaRPr lang="en-US" sz="1210" baseline="0" dirty="0"/>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spPr>
            <a:solidFill>
              <a:schemeClr val="accent1"/>
            </a:solidFill>
            <a:ln>
              <a:noFill/>
            </a:ln>
            <a:effectLst/>
            <a:sp3d/>
          </c:spPr>
          <c:dPt>
            <c:idx val="0"/>
            <c:spPr>
              <a:solidFill>
                <a:srgbClr val="00B050"/>
              </a:solidFill>
              <a:ln>
                <a:noFill/>
              </a:ln>
              <a:effectLst/>
              <a:sp3d/>
            </c:spPr>
            <c:extLst xmlns:c16r2="http://schemas.microsoft.com/office/drawing/2015/06/chart">
              <c:ext xmlns:c16="http://schemas.microsoft.com/office/drawing/2014/chart" uri="{C3380CC4-5D6E-409C-BE32-E72D297353CC}">
                <c16:uniqueId val="{00000001-0EAB-492E-80B9-0BA4D7FAB6BF}"/>
              </c:ext>
            </c:extLst>
          </c:dPt>
          <c:dPt>
            <c:idx val="1"/>
            <c:spPr>
              <a:solidFill>
                <a:srgbClr val="FFC000"/>
              </a:solidFill>
              <a:ln>
                <a:noFill/>
              </a:ln>
              <a:effectLst/>
              <a:sp3d/>
            </c:spPr>
            <c:extLst xmlns:c16r2="http://schemas.microsoft.com/office/drawing/2015/06/chart">
              <c:ext xmlns:c16="http://schemas.microsoft.com/office/drawing/2014/chart" uri="{C3380CC4-5D6E-409C-BE32-E72D297353CC}">
                <c16:uniqueId val="{00000003-0EAB-492E-80B9-0BA4D7FAB6BF}"/>
              </c:ext>
            </c:extLst>
          </c:dPt>
          <c:dPt>
            <c:idx val="2"/>
            <c:spPr>
              <a:solidFill>
                <a:srgbClr val="FF0000"/>
              </a:solidFill>
              <a:ln>
                <a:noFill/>
              </a:ln>
              <a:effectLst/>
              <a:sp3d/>
            </c:spPr>
            <c:extLst xmlns:c16r2="http://schemas.microsoft.com/office/drawing/2015/06/chart">
              <c:ext xmlns:c16="http://schemas.microsoft.com/office/drawing/2014/chart" uri="{C3380CC4-5D6E-409C-BE32-E72D297353CC}">
                <c16:uniqueId val="{00000005-0EAB-492E-80B9-0BA4D7FAB6BF}"/>
              </c:ext>
            </c:extLst>
          </c:dPt>
          <c:dLbls>
            <c:dLbl>
              <c:idx val="0"/>
              <c:layout>
                <c:manualLayout>
                  <c:x val="2.3267831039268792E-2"/>
                  <c:y val="-5.7436724954638044E-2"/>
                </c:manualLayout>
              </c:layout>
              <c:tx>
                <c:rich>
                  <a:bodyPr/>
                  <a:lstStyle/>
                  <a:p>
                    <a:r>
                      <a:rPr lang="en-US" dirty="0" smtClean="0"/>
                      <a:t>63(88</a:t>
                    </a:r>
                    <a:r>
                      <a:rPr lang="en-US" dirty="0"/>
                      <a:t>%)</a:t>
                    </a:r>
                  </a:p>
                </c:rich>
              </c:tx>
              <c:showVal val="1"/>
              <c:extLst>
                <c:ext xmlns:c15="http://schemas.microsoft.com/office/drawing/2012/chart" uri="{CE6537A1-D6FC-4f65-9D91-7224C49458BB}"/>
              </c:extLst>
            </c:dLbl>
            <c:dLbl>
              <c:idx val="1"/>
              <c:layout>
                <c:manualLayout>
                  <c:x val="3.0343773010332524E-2"/>
                  <c:y val="-5.1646030846642481E-2"/>
                </c:manualLayout>
              </c:layout>
              <c:tx>
                <c:rich>
                  <a:bodyPr rot="0" spcFirstLastPara="1" vertOverflow="ellipsis" horzOverflow="clip" vert="horz" wrap="square" lIns="38100" tIns="19050" rIns="38100" bIns="19050" anchor="ctr" anchorCtr="1">
                    <a:noAutofit/>
                  </a:bodyPr>
                  <a:lstStyle/>
                  <a:p>
                    <a:pPr>
                      <a:defRPr sz="1030" b="0" i="0" u="none" strike="noStrike" kern="1200" baseline="0">
                        <a:solidFill>
                          <a:schemeClr val="tx1">
                            <a:lumMod val="75000"/>
                            <a:lumOff val="25000"/>
                          </a:schemeClr>
                        </a:solidFill>
                        <a:latin typeface="+mn-lt"/>
                        <a:ea typeface="+mn-ea"/>
                        <a:cs typeface="+mn-cs"/>
                      </a:defRPr>
                    </a:pPr>
                    <a:r>
                      <a:rPr lang="en-US" sz="1030" baseline="0" dirty="0"/>
                      <a:t>6(8%))</a:t>
                    </a:r>
                  </a:p>
                </c:rich>
              </c:tx>
              <c:spPr>
                <a:noFill/>
                <a:ln>
                  <a:noFill/>
                </a:ln>
                <a:effectLst/>
              </c:spPr>
              <c:showVal val="1"/>
              <c:extLst xmlns:c16r2="http://schemas.microsoft.com/office/drawing/2015/06/chart">
                <c:ext xmlns:c16="http://schemas.microsoft.com/office/drawing/2014/chart" uri="{C3380CC4-5D6E-409C-BE32-E72D297353CC}">
                  <c16:uniqueId val="{00000003-0EAB-492E-80B9-0BA4D7FAB6BF}"/>
                </c:ext>
                <c:ext xmlns:c15="http://schemas.microsoft.com/office/drawing/2012/chart" uri="{CE6537A1-D6FC-4f65-9D91-7224C49458BB}">
                  <c15:spPr xmlns:c15="http://schemas.microsoft.com/office/drawing/2012/chart">
                    <a:prstGeom prst="rect">
                      <a:avLst/>
                    </a:prstGeom>
                    <a:noFill/>
                    <a:ln>
                      <a:noFill/>
                    </a:ln>
                  </c15:spPr>
                </c:ext>
              </c:extLst>
            </c:dLbl>
            <c:dLbl>
              <c:idx val="2"/>
              <c:layout>
                <c:manualLayout>
                  <c:x val="-8.3333333333334373E-3"/>
                  <c:y val="-5.5555555555555539E-2"/>
                </c:manualLayout>
              </c:layout>
              <c:tx>
                <c:rich>
                  <a:bodyPr/>
                  <a:lstStyle/>
                  <a:p>
                    <a:r>
                      <a:rPr lang="en-US" dirty="0"/>
                      <a:t>3(</a:t>
                    </a:r>
                    <a:fld id="{A358BEAA-B4AD-4A1F-8EE7-726B84499E87}" type="VALUE">
                      <a:rPr lang="en-US"/>
                      <a:pPr/>
                      <a:t>[VALUE]</a:t>
                    </a:fld>
                    <a:r>
                      <a:rPr lang="en-US" dirty="0"/>
                      <a:t>%)</a:t>
                    </a:r>
                  </a:p>
                </c:rich>
              </c:tx>
              <c:showVal val="1"/>
              <c:extLst xmlns:c16r2="http://schemas.microsoft.com/office/drawing/2015/06/chart">
                <c:ext xmlns:c16="http://schemas.microsoft.com/office/drawing/2014/chart" uri="{C3380CC4-5D6E-409C-BE32-E72D297353CC}">
                  <c16:uniqueId val="{00000005-0EAB-492E-80B9-0BA4D7FAB6BF}"/>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3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Sheet1!$A$4:$C$4</c:f>
              <c:strCache>
                <c:ptCount val="3"/>
                <c:pt idx="0">
                  <c:v>Implemented</c:v>
                </c:pt>
                <c:pt idx="1">
                  <c:v>Partilly Implemented</c:v>
                </c:pt>
                <c:pt idx="2">
                  <c:v>Not Implemented</c:v>
                </c:pt>
              </c:strCache>
            </c:strRef>
          </c:cat>
          <c:val>
            <c:numRef>
              <c:f>Sheet1!$A$5:$C$5</c:f>
              <c:numCache>
                <c:formatCode>General</c:formatCode>
                <c:ptCount val="3"/>
                <c:pt idx="0">
                  <c:v>88</c:v>
                </c:pt>
                <c:pt idx="1">
                  <c:v>8</c:v>
                </c:pt>
                <c:pt idx="2">
                  <c:v>4</c:v>
                </c:pt>
              </c:numCache>
            </c:numRef>
          </c:val>
          <c:extLst xmlns:c16r2="http://schemas.microsoft.com/office/drawing/2015/06/chart">
            <c:ext xmlns:c16="http://schemas.microsoft.com/office/drawing/2014/chart" uri="{C3380CC4-5D6E-409C-BE32-E72D297353CC}">
              <c16:uniqueId val="{00000006-0EAB-492E-80B9-0BA4D7FAB6BF}"/>
            </c:ext>
          </c:extLst>
        </c:ser>
        <c:dLbls>
          <c:showVal val="1"/>
        </c:dLbls>
        <c:shape val="box"/>
        <c:axId val="146036992"/>
        <c:axId val="146063744"/>
        <c:axId val="0"/>
      </c:bar3DChart>
      <c:catAx>
        <c:axId val="146036992"/>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Quarter 3</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063744"/>
        <c:crosses val="autoZero"/>
        <c:auto val="1"/>
        <c:lblAlgn val="ctr"/>
        <c:lblOffset val="100"/>
      </c:catAx>
      <c:valAx>
        <c:axId val="14606374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03699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lgn="ctr" rtl="0">
              <a:defRPr lang="en-US" sz="1210" b="0" i="0" u="none" strike="noStrike" kern="1200" spc="0" baseline="0" dirty="0">
                <a:solidFill>
                  <a:prstClr val="black">
                    <a:lumMod val="65000"/>
                    <a:lumOff val="35000"/>
                  </a:prstClr>
                </a:solidFill>
                <a:latin typeface="+mn-lt"/>
                <a:ea typeface="+mn-ea"/>
                <a:cs typeface="+mn-cs"/>
              </a:defRPr>
            </a:pPr>
            <a:r>
              <a:rPr lang="en-US" sz="1210" b="0" i="0" u="none" strike="noStrike" kern="1200" spc="0" baseline="0" dirty="0">
                <a:solidFill>
                  <a:prstClr val="black">
                    <a:lumMod val="65000"/>
                    <a:lumOff val="35000"/>
                  </a:prstClr>
                </a:solidFill>
                <a:latin typeface="+mn-lt"/>
                <a:ea typeface="+mn-ea"/>
                <a:cs typeface="+mn-cs"/>
              </a:rPr>
              <a:t>Overall Operational Mitigation Actions Q4 </a:t>
            </a:r>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Sheet1!$D$21</c:f>
              <c:strCache>
                <c:ptCount val="1"/>
                <c:pt idx="0">
                  <c:v>Overall Operational Mitigation Actions </c:v>
                </c:pt>
              </c:strCache>
            </c:strRef>
          </c:tx>
          <c:spPr>
            <a:solidFill>
              <a:schemeClr val="accent1"/>
            </a:solidFill>
            <a:ln>
              <a:noFill/>
            </a:ln>
            <a:effectLst/>
            <a:sp3d/>
          </c:spPr>
          <c:dPt>
            <c:idx val="0"/>
            <c:spPr>
              <a:solidFill>
                <a:srgbClr val="00B050"/>
              </a:solidFill>
              <a:ln>
                <a:noFill/>
              </a:ln>
              <a:effectLst/>
              <a:sp3d/>
            </c:spPr>
          </c:dPt>
          <c:dPt>
            <c:idx val="1"/>
            <c:spPr>
              <a:solidFill>
                <a:srgbClr val="FFFF00"/>
              </a:solidFill>
              <a:ln>
                <a:noFill/>
              </a:ln>
              <a:effectLst/>
              <a:sp3d/>
            </c:spPr>
          </c:dPt>
          <c:dPt>
            <c:idx val="2"/>
            <c:spPr>
              <a:solidFill>
                <a:srgbClr val="FF0000"/>
              </a:solidFill>
              <a:ln>
                <a:noFill/>
              </a:ln>
              <a:effectLst/>
              <a:sp3d/>
            </c:spPr>
          </c:dPt>
          <c:dLbls>
            <c:dLbl>
              <c:idx val="0"/>
              <c:tx>
                <c:rich>
                  <a:bodyPr/>
                  <a:lstStyle/>
                  <a:p>
                    <a:r>
                      <a:rPr lang="en-US" dirty="0" smtClean="0"/>
                      <a:t>63(86%)</a:t>
                    </a:r>
                    <a:endParaRPr lang="en-US" dirty="0"/>
                  </a:p>
                </c:rich>
              </c:tx>
              <c:showVal val="1"/>
              <c:extLst>
                <c:ext xmlns:c15="http://schemas.microsoft.com/office/drawing/2012/chart" uri="{CE6537A1-D6FC-4f65-9D91-7224C49458BB}"/>
              </c:extLst>
            </c:dLbl>
            <c:dLbl>
              <c:idx val="1"/>
              <c:tx>
                <c:rich>
                  <a:bodyPr/>
                  <a:lstStyle/>
                  <a:p>
                    <a:r>
                      <a:rPr lang="en-US" dirty="0" smtClean="0"/>
                      <a:t>8(7%)</a:t>
                    </a:r>
                    <a:endParaRPr lang="en-US" dirty="0"/>
                  </a:p>
                </c:rich>
              </c:tx>
              <c:showVal val="1"/>
              <c:extLst>
                <c:ext xmlns:c15="http://schemas.microsoft.com/office/drawing/2012/chart" uri="{CE6537A1-D6FC-4f65-9D91-7224C49458BB}"/>
              </c:extLst>
            </c:dLbl>
            <c:dLbl>
              <c:idx val="2"/>
              <c:tx>
                <c:rich>
                  <a:bodyPr/>
                  <a:lstStyle/>
                  <a:p>
                    <a:r>
                      <a:rPr lang="en-US" dirty="0" smtClean="0"/>
                      <a:t>8(7%)</a:t>
                    </a:r>
                    <a:endParaRPr lang="en-US" dirty="0"/>
                  </a:p>
                </c:rich>
              </c:tx>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Sheet1!$B$22:$C$24</c:f>
              <c:multiLvlStrCache>
                <c:ptCount val="3"/>
                <c:lvl>
                  <c:pt idx="0">
                    <c:v>Implemented</c:v>
                  </c:pt>
                  <c:pt idx="1">
                    <c:v>Partially Implemented</c:v>
                  </c:pt>
                  <c:pt idx="2">
                    <c:v>Not Implemented</c:v>
                  </c:pt>
                </c:lvl>
                <c:lvl>
                  <c:pt idx="1">
                    <c:v>Quarter 4</c:v>
                  </c:pt>
                </c:lvl>
              </c:multiLvlStrCache>
            </c:multiLvlStrRef>
          </c:cat>
          <c:val>
            <c:numRef>
              <c:f>Sheet1!$D$22:$D$24</c:f>
              <c:numCache>
                <c:formatCode>0%</c:formatCode>
                <c:ptCount val="3"/>
                <c:pt idx="0">
                  <c:v>0.8600000000000001</c:v>
                </c:pt>
                <c:pt idx="1">
                  <c:v>7.0000000000000021E-2</c:v>
                </c:pt>
                <c:pt idx="2">
                  <c:v>7.0000000000000021E-2</c:v>
                </c:pt>
              </c:numCache>
            </c:numRef>
          </c:val>
        </c:ser>
        <c:dLbls/>
        <c:shape val="box"/>
        <c:axId val="146187776"/>
        <c:axId val="146189312"/>
        <c:axId val="0"/>
      </c:bar3DChart>
      <c:catAx>
        <c:axId val="14618777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189312"/>
        <c:crosses val="autoZero"/>
        <c:auto val="1"/>
        <c:lblAlgn val="ctr"/>
        <c:lblOffset val="100"/>
      </c:catAx>
      <c:valAx>
        <c:axId val="14618931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18777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210" b="0" i="0" u="none" strike="noStrike" kern="1200" spc="0" baseline="0">
                <a:solidFill>
                  <a:schemeClr val="tx1">
                    <a:lumMod val="65000"/>
                    <a:lumOff val="35000"/>
                  </a:schemeClr>
                </a:solidFill>
                <a:latin typeface="+mn-lt"/>
                <a:ea typeface="+mn-ea"/>
                <a:cs typeface="+mn-cs"/>
              </a:defRPr>
            </a:pPr>
            <a:r>
              <a:rPr lang="en-ZA" sz="1210" baseline="0" dirty="0"/>
              <a:t>Overall Operational  Mitigation </a:t>
            </a:r>
            <a:r>
              <a:rPr lang="en-ZA" sz="1210" baseline="0" dirty="0" smtClean="0"/>
              <a:t>Actions Q2 </a:t>
            </a:r>
            <a:endParaRPr lang="en-ZA" sz="1210" baseline="0" dirty="0"/>
          </a:p>
        </c:rich>
      </c:tx>
      <c:layout>
        <c:manualLayout>
          <c:xMode val="edge"/>
          <c:yMode val="edge"/>
          <c:x val="0.35763436183849112"/>
          <c:y val="6.9313559260364282E-2"/>
        </c:manualLayout>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2377930960823366"/>
          <c:y val="0.18983169272341249"/>
          <c:w val="0.87622070783752937"/>
          <c:h val="0.6262806211723535"/>
        </c:manualLayout>
      </c:layout>
      <c:bar3DChart>
        <c:barDir val="col"/>
        <c:grouping val="clustered"/>
        <c:ser>
          <c:idx val="0"/>
          <c:order val="0"/>
          <c:tx>
            <c:strRef>
              <c:f>' Strategic risk'!$B$8</c:f>
              <c:strCache>
                <c:ptCount val="1"/>
                <c:pt idx="0">
                  <c:v>Implemented</c:v>
                </c:pt>
              </c:strCache>
            </c:strRef>
          </c:tx>
          <c:spPr>
            <a:solidFill>
              <a:srgbClr val="008000"/>
            </a:solidFill>
            <a:ln>
              <a:noFill/>
            </a:ln>
            <a:effectLst/>
            <a:sp3d/>
          </c:spPr>
          <c:dLbls>
            <c:dLbl>
              <c:idx val="0"/>
              <c:layout>
                <c:manualLayout>
                  <c:x val="4.3604651162791244E-3"/>
                  <c:y val="-6.4771110617891314E-2"/>
                </c:manualLayout>
              </c:layout>
              <c:tx>
                <c:rich>
                  <a:bodyPr/>
                  <a:lstStyle/>
                  <a:p>
                    <a:r>
                      <a:rPr lang="en-US" dirty="0" smtClean="0"/>
                      <a:t>63(93%)</a:t>
                    </a:r>
                    <a:endParaRPr lang="en-US" dirty="0"/>
                  </a:p>
                </c:rich>
              </c:tx>
              <c:showVal val="1"/>
              <c:extLst xmlns:c16r2="http://schemas.microsoft.com/office/drawing/2015/06/chart">
                <c:ext xmlns:c16="http://schemas.microsoft.com/office/drawing/2014/chart" uri="{C3380CC4-5D6E-409C-BE32-E72D297353CC}">
                  <c16:uniqueId val="{00000000-B9A6-4681-B6D6-71EFFBBA80B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Strategic risk'!$C$7</c:f>
              <c:strCache>
                <c:ptCount val="1"/>
                <c:pt idx="0">
                  <c:v>Quarter 2</c:v>
                </c:pt>
              </c:strCache>
            </c:strRef>
          </c:cat>
          <c:val>
            <c:numRef>
              <c:f>' Strategic risk'!$C$8</c:f>
              <c:numCache>
                <c:formatCode>0%</c:formatCode>
                <c:ptCount val="1"/>
                <c:pt idx="0">
                  <c:v>0.93</c:v>
                </c:pt>
              </c:numCache>
            </c:numRef>
          </c:val>
          <c:extLst xmlns:c16r2="http://schemas.microsoft.com/office/drawing/2015/06/chart">
            <c:ext xmlns:c16="http://schemas.microsoft.com/office/drawing/2014/chart" uri="{C3380CC4-5D6E-409C-BE32-E72D297353CC}">
              <c16:uniqueId val="{00000001-B9A6-4681-B6D6-71EFFBBA80BE}"/>
            </c:ext>
          </c:extLst>
        </c:ser>
        <c:ser>
          <c:idx val="1"/>
          <c:order val="1"/>
          <c:tx>
            <c:strRef>
              <c:f>' Strategic risk'!$B$9</c:f>
              <c:strCache>
                <c:ptCount val="1"/>
                <c:pt idx="0">
                  <c:v>Partially Implemented</c:v>
                </c:pt>
              </c:strCache>
            </c:strRef>
          </c:tx>
          <c:spPr>
            <a:solidFill>
              <a:srgbClr val="FFC000"/>
            </a:solidFill>
            <a:ln>
              <a:noFill/>
            </a:ln>
            <a:effectLst/>
            <a:sp3d/>
          </c:spPr>
          <c:dLbls>
            <c:dLbl>
              <c:idx val="0"/>
              <c:layout>
                <c:manualLayout>
                  <c:x val="2.6841237868522258E-2"/>
                  <c:y val="-8.3246084966416597E-2"/>
                </c:manualLayout>
              </c:layout>
              <c:tx>
                <c:rich>
                  <a:bodyPr/>
                  <a:lstStyle/>
                  <a:p>
                    <a:r>
                      <a:rPr lang="en-US" dirty="0" smtClean="0"/>
                      <a:t>5(7%)</a:t>
                    </a:r>
                    <a:endParaRPr lang="en-US" dirty="0"/>
                  </a:p>
                </c:rich>
              </c:tx>
              <c:showVal val="1"/>
              <c:extLst xmlns:c16r2="http://schemas.microsoft.com/office/drawing/2015/06/chart">
                <c:ext xmlns:c16="http://schemas.microsoft.com/office/drawing/2014/chart" uri="{C3380CC4-5D6E-409C-BE32-E72D297353CC}">
                  <c16:uniqueId val="{00000002-B9A6-4681-B6D6-71EFFBBA80BE}"/>
                </c:ext>
                <c:ext xmlns:c15="http://schemas.microsoft.com/office/drawing/2012/chart" uri="{CE6537A1-D6FC-4f65-9D91-7224C49458BB}"/>
              </c:extLst>
            </c:dLbl>
            <c:dLbl>
              <c:idx val="1"/>
              <c:layout>
                <c:manualLayout>
                  <c:x val="1.9444444444444348E-2"/>
                  <c:y val="4.6296296296296302E-3"/>
                </c:manualLayout>
              </c:layout>
              <c:showVal val="1"/>
              <c:extLst xmlns:c16r2="http://schemas.microsoft.com/office/drawing/2015/06/chart">
                <c:ext xmlns:c16="http://schemas.microsoft.com/office/drawing/2014/chart" uri="{C3380CC4-5D6E-409C-BE32-E72D297353CC}">
                  <c16:uniqueId val="{00000003-B9A6-4681-B6D6-71EFFBBA80BE}"/>
                </c:ext>
                <c:ext xmlns:c15="http://schemas.microsoft.com/office/drawing/2012/chart" uri="{CE6537A1-D6FC-4f65-9D91-7224C49458BB}"/>
              </c:extLst>
            </c:dLbl>
            <c:dLbl>
              <c:idx val="2"/>
              <c:layout>
                <c:manualLayout>
                  <c:x val="2.222222222222223E-2"/>
                  <c:y val="0"/>
                </c:manualLayout>
              </c:layout>
              <c:showVal val="1"/>
              <c:extLst xmlns:c16r2="http://schemas.microsoft.com/office/drawing/2015/06/chart">
                <c:ext xmlns:c16="http://schemas.microsoft.com/office/drawing/2014/chart" uri="{C3380CC4-5D6E-409C-BE32-E72D297353CC}">
                  <c16:uniqueId val="{00000004-B9A6-4681-B6D6-71EFFBBA80BE}"/>
                </c:ext>
                <c:ext xmlns:c15="http://schemas.microsoft.com/office/drawing/2012/chart" uri="{CE6537A1-D6FC-4f65-9D91-7224C49458BB}"/>
              </c:extLst>
            </c:dLbl>
            <c:dLbl>
              <c:idx val="3"/>
              <c:layout>
                <c:manualLayout>
                  <c:x val="2.2222222222222122E-2"/>
                  <c:y val="0"/>
                </c:manualLayout>
              </c:layout>
              <c:showVal val="1"/>
              <c:extLst xmlns:c16r2="http://schemas.microsoft.com/office/drawing/2015/06/chart">
                <c:ext xmlns:c16="http://schemas.microsoft.com/office/drawing/2014/chart" uri="{C3380CC4-5D6E-409C-BE32-E72D297353CC}">
                  <c16:uniqueId val="{00000005-B9A6-4681-B6D6-71EFFBBA80B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Strategic risk'!$C$7</c:f>
              <c:strCache>
                <c:ptCount val="1"/>
                <c:pt idx="0">
                  <c:v>Quarter 2</c:v>
                </c:pt>
              </c:strCache>
            </c:strRef>
          </c:cat>
          <c:val>
            <c:numRef>
              <c:f>' Strategic risk'!$C$9</c:f>
              <c:numCache>
                <c:formatCode>0%</c:formatCode>
                <c:ptCount val="1"/>
                <c:pt idx="0">
                  <c:v>7.0000000000000021E-2</c:v>
                </c:pt>
              </c:numCache>
            </c:numRef>
          </c:val>
          <c:extLst xmlns:c16r2="http://schemas.microsoft.com/office/drawing/2015/06/chart">
            <c:ext xmlns:c16="http://schemas.microsoft.com/office/drawing/2014/chart" uri="{C3380CC4-5D6E-409C-BE32-E72D297353CC}">
              <c16:uniqueId val="{00000006-B9A6-4681-B6D6-71EFFBBA80BE}"/>
            </c:ext>
          </c:extLst>
        </c:ser>
        <c:ser>
          <c:idx val="2"/>
          <c:order val="2"/>
          <c:tx>
            <c:strRef>
              <c:f>' Strategic risk'!$B$10</c:f>
              <c:strCache>
                <c:ptCount val="1"/>
                <c:pt idx="0">
                  <c:v>Not Implemented</c:v>
                </c:pt>
              </c:strCache>
            </c:strRef>
          </c:tx>
          <c:spPr>
            <a:solidFill>
              <a:srgbClr val="FF0000"/>
            </a:solidFill>
            <a:ln>
              <a:noFill/>
            </a:ln>
            <a:effectLst/>
            <a:sp3d/>
          </c:spPr>
          <c:dLbls>
            <c:dLbl>
              <c:idx val="0"/>
              <c:layout>
                <c:manualLayout>
                  <c:x val="3.0943050723310755E-2"/>
                  <c:y val="-7.1098701780685364E-2"/>
                </c:manualLayout>
              </c:layout>
              <c:showVal val="1"/>
              <c:extLst xmlns:c16r2="http://schemas.microsoft.com/office/drawing/2015/06/chart">
                <c:ext xmlns:c16="http://schemas.microsoft.com/office/drawing/2014/chart" uri="{C3380CC4-5D6E-409C-BE32-E72D297353CC}">
                  <c16:uniqueId val="{00000007-B9A6-4681-B6D6-71EFFBBA80BE}"/>
                </c:ext>
                <c:ext xmlns:c15="http://schemas.microsoft.com/office/drawing/2012/chart" uri="{CE6537A1-D6FC-4f65-9D91-7224C49458BB}"/>
              </c:extLst>
            </c:dLbl>
            <c:dLbl>
              <c:idx val="1"/>
              <c:layout>
                <c:manualLayout>
                  <c:x val="2.5000000000000001E-2"/>
                  <c:y val="0"/>
                </c:manualLayout>
              </c:layout>
              <c:showVal val="1"/>
              <c:extLst xmlns:c16r2="http://schemas.microsoft.com/office/drawing/2015/06/chart">
                <c:ext xmlns:c16="http://schemas.microsoft.com/office/drawing/2014/chart" uri="{C3380CC4-5D6E-409C-BE32-E72D297353CC}">
                  <c16:uniqueId val="{00000008-B9A6-4681-B6D6-71EFFBBA80BE}"/>
                </c:ext>
                <c:ext xmlns:c15="http://schemas.microsoft.com/office/drawing/2012/chart" uri="{CE6537A1-D6FC-4f65-9D91-7224C49458BB}"/>
              </c:extLst>
            </c:dLbl>
            <c:dLbl>
              <c:idx val="2"/>
              <c:layout>
                <c:manualLayout>
                  <c:x val="1.9444444444444445E-2"/>
                  <c:y val="0"/>
                </c:manualLayout>
              </c:layout>
              <c:showVal val="1"/>
              <c:extLst xmlns:c16r2="http://schemas.microsoft.com/office/drawing/2015/06/chart">
                <c:ext xmlns:c16="http://schemas.microsoft.com/office/drawing/2014/chart" uri="{C3380CC4-5D6E-409C-BE32-E72D297353CC}">
                  <c16:uniqueId val="{00000009-B9A6-4681-B6D6-71EFFBBA80BE}"/>
                </c:ext>
                <c:ext xmlns:c15="http://schemas.microsoft.com/office/drawing/2012/chart" uri="{CE6537A1-D6FC-4f65-9D91-7224C49458BB}"/>
              </c:extLst>
            </c:dLbl>
            <c:dLbl>
              <c:idx val="3"/>
              <c:layout>
                <c:manualLayout>
                  <c:x val="2.2222222222222122E-2"/>
                  <c:y val="0"/>
                </c:manualLayout>
              </c:layout>
              <c:showVal val="1"/>
              <c:extLst xmlns:c16r2="http://schemas.microsoft.com/office/drawing/2015/06/chart">
                <c:ext xmlns:c16="http://schemas.microsoft.com/office/drawing/2014/chart" uri="{C3380CC4-5D6E-409C-BE32-E72D297353CC}">
                  <c16:uniqueId val="{0000000A-B9A6-4681-B6D6-71EFFBBA80B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Strategic risk'!$C$7</c:f>
              <c:strCache>
                <c:ptCount val="1"/>
                <c:pt idx="0">
                  <c:v>Quarter 2</c:v>
                </c:pt>
              </c:strCache>
            </c:strRef>
          </c:cat>
          <c:val>
            <c:numRef>
              <c:f>' Strategic risk'!$C$10</c:f>
              <c:numCache>
                <c:formatCode>0%</c:formatCode>
                <c:ptCount val="1"/>
                <c:pt idx="0">
                  <c:v>0</c:v>
                </c:pt>
              </c:numCache>
            </c:numRef>
          </c:val>
          <c:extLst xmlns:c16r2="http://schemas.microsoft.com/office/drawing/2015/06/chart">
            <c:ext xmlns:c16="http://schemas.microsoft.com/office/drawing/2014/chart" uri="{C3380CC4-5D6E-409C-BE32-E72D297353CC}">
              <c16:uniqueId val="{0000000B-B9A6-4681-B6D6-71EFFBBA80BE}"/>
            </c:ext>
          </c:extLst>
        </c:ser>
        <c:dLbls>
          <c:showVal val="1"/>
        </c:dLbls>
        <c:shape val="box"/>
        <c:axId val="146131968"/>
        <c:axId val="146277120"/>
        <c:axId val="0"/>
      </c:bar3DChart>
      <c:catAx>
        <c:axId val="14613196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277120"/>
        <c:crosses val="autoZero"/>
        <c:auto val="1"/>
        <c:lblAlgn val="ctr"/>
        <c:lblOffset val="100"/>
      </c:catAx>
      <c:valAx>
        <c:axId val="14627712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13196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10" b="0" i="0" u="none" strike="noStrike" kern="1200" spc="0" baseline="0">
                <a:solidFill>
                  <a:schemeClr val="tx1">
                    <a:lumMod val="65000"/>
                    <a:lumOff val="35000"/>
                  </a:schemeClr>
                </a:solidFill>
                <a:latin typeface="+mn-lt"/>
                <a:ea typeface="+mn-ea"/>
                <a:cs typeface="+mn-cs"/>
              </a:defRPr>
            </a:pPr>
            <a:r>
              <a:rPr lang="en-US" sz="1210" baseline="0" dirty="0"/>
              <a:t>Overall Operational Mitigations </a:t>
            </a:r>
            <a:r>
              <a:rPr lang="en-US" sz="1210" baseline="0" dirty="0" smtClean="0"/>
              <a:t>Actions Q3</a:t>
            </a:r>
            <a:endParaRPr lang="en-US" sz="1210" baseline="0" dirty="0"/>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spPr>
            <a:solidFill>
              <a:schemeClr val="accent1"/>
            </a:solidFill>
            <a:ln>
              <a:noFill/>
            </a:ln>
            <a:effectLst/>
            <a:sp3d/>
          </c:spPr>
          <c:dPt>
            <c:idx val="0"/>
            <c:spPr>
              <a:solidFill>
                <a:srgbClr val="00B050"/>
              </a:solidFill>
              <a:ln>
                <a:noFill/>
              </a:ln>
              <a:effectLst/>
              <a:sp3d/>
            </c:spPr>
            <c:extLst xmlns:c16r2="http://schemas.microsoft.com/office/drawing/2015/06/chart">
              <c:ext xmlns:c16="http://schemas.microsoft.com/office/drawing/2014/chart" uri="{C3380CC4-5D6E-409C-BE32-E72D297353CC}">
                <c16:uniqueId val="{00000001-0EAB-492E-80B9-0BA4D7FAB6BF}"/>
              </c:ext>
            </c:extLst>
          </c:dPt>
          <c:dPt>
            <c:idx val="1"/>
            <c:spPr>
              <a:solidFill>
                <a:srgbClr val="FFC000"/>
              </a:solidFill>
              <a:ln>
                <a:noFill/>
              </a:ln>
              <a:effectLst/>
              <a:sp3d/>
            </c:spPr>
            <c:extLst xmlns:c16r2="http://schemas.microsoft.com/office/drawing/2015/06/chart">
              <c:ext xmlns:c16="http://schemas.microsoft.com/office/drawing/2014/chart" uri="{C3380CC4-5D6E-409C-BE32-E72D297353CC}">
                <c16:uniqueId val="{00000003-0EAB-492E-80B9-0BA4D7FAB6BF}"/>
              </c:ext>
            </c:extLst>
          </c:dPt>
          <c:dPt>
            <c:idx val="2"/>
            <c:spPr>
              <a:solidFill>
                <a:srgbClr val="FF0000"/>
              </a:solidFill>
              <a:ln>
                <a:noFill/>
              </a:ln>
              <a:effectLst/>
              <a:sp3d/>
            </c:spPr>
            <c:extLst xmlns:c16r2="http://schemas.microsoft.com/office/drawing/2015/06/chart">
              <c:ext xmlns:c16="http://schemas.microsoft.com/office/drawing/2014/chart" uri="{C3380CC4-5D6E-409C-BE32-E72D297353CC}">
                <c16:uniqueId val="{00000005-0EAB-492E-80B9-0BA4D7FAB6BF}"/>
              </c:ext>
            </c:extLst>
          </c:dPt>
          <c:dLbls>
            <c:dLbl>
              <c:idx val="0"/>
              <c:layout>
                <c:manualLayout>
                  <c:x val="2.3267831039268792E-2"/>
                  <c:y val="-5.7436724954638044E-2"/>
                </c:manualLayout>
              </c:layout>
              <c:tx>
                <c:rich>
                  <a:bodyPr/>
                  <a:lstStyle/>
                  <a:p>
                    <a:r>
                      <a:rPr lang="en-US" dirty="0"/>
                      <a:t>64(88%)</a:t>
                    </a:r>
                  </a:p>
                </c:rich>
              </c:tx>
              <c:showVal val="1"/>
              <c:extLst xmlns:c16r2="http://schemas.microsoft.com/office/drawing/2015/06/chart">
                <c:ext xmlns:c16="http://schemas.microsoft.com/office/drawing/2014/chart" uri="{C3380CC4-5D6E-409C-BE32-E72D297353CC}">
                  <c16:uniqueId val="{00000001-0EAB-492E-80B9-0BA4D7FAB6BF}"/>
                </c:ext>
                <c:ext xmlns:c15="http://schemas.microsoft.com/office/drawing/2012/chart" uri="{CE6537A1-D6FC-4f65-9D91-7224C49458BB}"/>
              </c:extLst>
            </c:dLbl>
            <c:dLbl>
              <c:idx val="1"/>
              <c:layout>
                <c:manualLayout>
                  <c:x val="3.0343773010332524E-2"/>
                  <c:y val="-5.1646030846642481E-2"/>
                </c:manualLayout>
              </c:layout>
              <c:tx>
                <c:rich>
                  <a:bodyPr rot="0" spcFirstLastPara="1" vertOverflow="ellipsis" horzOverflow="clip" vert="horz" wrap="square" lIns="38100" tIns="19050" rIns="38100" bIns="19050" anchor="ctr" anchorCtr="1">
                    <a:noAutofit/>
                  </a:bodyPr>
                  <a:lstStyle/>
                  <a:p>
                    <a:pPr>
                      <a:defRPr sz="1030" b="0" i="0" u="none" strike="noStrike" kern="1200" baseline="0">
                        <a:solidFill>
                          <a:schemeClr val="tx1">
                            <a:lumMod val="75000"/>
                            <a:lumOff val="25000"/>
                          </a:schemeClr>
                        </a:solidFill>
                        <a:latin typeface="+mn-lt"/>
                        <a:ea typeface="+mn-ea"/>
                        <a:cs typeface="+mn-cs"/>
                      </a:defRPr>
                    </a:pPr>
                    <a:r>
                      <a:rPr lang="en-US" sz="1030" baseline="0" dirty="0"/>
                      <a:t>6(8%))</a:t>
                    </a:r>
                  </a:p>
                </c:rich>
              </c:tx>
              <c:spPr>
                <a:noFill/>
                <a:ln>
                  <a:noFill/>
                </a:ln>
                <a:effectLst/>
              </c:spPr>
              <c:showVal val="1"/>
              <c:extLst xmlns:c16r2="http://schemas.microsoft.com/office/drawing/2015/06/chart">
                <c:ext xmlns:c16="http://schemas.microsoft.com/office/drawing/2014/chart" uri="{C3380CC4-5D6E-409C-BE32-E72D297353CC}">
                  <c16:uniqueId val="{00000003-0EAB-492E-80B9-0BA4D7FAB6BF}"/>
                </c:ext>
                <c:ext xmlns:c15="http://schemas.microsoft.com/office/drawing/2012/chart" uri="{CE6537A1-D6FC-4f65-9D91-7224C49458BB}">
                  <c15:spPr xmlns:c15="http://schemas.microsoft.com/office/drawing/2012/chart">
                    <a:prstGeom prst="rect">
                      <a:avLst/>
                    </a:prstGeom>
                    <a:noFill/>
                    <a:ln>
                      <a:noFill/>
                    </a:ln>
                  </c15:spPr>
                </c:ext>
              </c:extLst>
            </c:dLbl>
            <c:dLbl>
              <c:idx val="2"/>
              <c:layout>
                <c:manualLayout>
                  <c:x val="-8.3333333333334373E-3"/>
                  <c:y val="-5.5555555555555539E-2"/>
                </c:manualLayout>
              </c:layout>
              <c:tx>
                <c:rich>
                  <a:bodyPr/>
                  <a:lstStyle/>
                  <a:p>
                    <a:r>
                      <a:rPr lang="en-US" dirty="0"/>
                      <a:t>3(</a:t>
                    </a:r>
                    <a:fld id="{A358BEAA-B4AD-4A1F-8EE7-726B84499E87}" type="VALUE">
                      <a:rPr lang="en-US"/>
                      <a:pPr/>
                      <a:t>[VALUE]</a:t>
                    </a:fld>
                    <a:r>
                      <a:rPr lang="en-US" dirty="0"/>
                      <a:t>%)</a:t>
                    </a:r>
                  </a:p>
                </c:rich>
              </c:tx>
              <c:showVal val="1"/>
              <c:extLst xmlns:c16r2="http://schemas.microsoft.com/office/drawing/2015/06/chart">
                <c:ext xmlns:c16="http://schemas.microsoft.com/office/drawing/2014/chart" uri="{C3380CC4-5D6E-409C-BE32-E72D297353CC}">
                  <c16:uniqueId val="{00000005-0EAB-492E-80B9-0BA4D7FAB6BF}"/>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3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Sheet1!$A$4:$C$4</c:f>
              <c:strCache>
                <c:ptCount val="3"/>
                <c:pt idx="0">
                  <c:v>Implemented</c:v>
                </c:pt>
                <c:pt idx="1">
                  <c:v>Partilly Implemented</c:v>
                </c:pt>
                <c:pt idx="2">
                  <c:v>Not Implemented</c:v>
                </c:pt>
              </c:strCache>
            </c:strRef>
          </c:cat>
          <c:val>
            <c:numRef>
              <c:f>Sheet1!$A$5:$C$5</c:f>
              <c:numCache>
                <c:formatCode>General</c:formatCode>
                <c:ptCount val="3"/>
                <c:pt idx="0">
                  <c:v>88</c:v>
                </c:pt>
                <c:pt idx="1">
                  <c:v>8</c:v>
                </c:pt>
                <c:pt idx="2">
                  <c:v>4</c:v>
                </c:pt>
              </c:numCache>
            </c:numRef>
          </c:val>
          <c:extLst xmlns:c16r2="http://schemas.microsoft.com/office/drawing/2015/06/chart">
            <c:ext xmlns:c16="http://schemas.microsoft.com/office/drawing/2014/chart" uri="{C3380CC4-5D6E-409C-BE32-E72D297353CC}">
              <c16:uniqueId val="{00000006-0EAB-492E-80B9-0BA4D7FAB6BF}"/>
            </c:ext>
          </c:extLst>
        </c:ser>
        <c:dLbls>
          <c:showVal val="1"/>
        </c:dLbls>
        <c:shape val="box"/>
        <c:axId val="147507456"/>
        <c:axId val="147509632"/>
        <c:axId val="0"/>
      </c:bar3DChart>
      <c:catAx>
        <c:axId val="147507456"/>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Quarter 3</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509632"/>
        <c:crosses val="autoZero"/>
        <c:auto val="1"/>
        <c:lblAlgn val="ctr"/>
        <c:lblOffset val="100"/>
      </c:catAx>
      <c:valAx>
        <c:axId val="14750963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50745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Overall Operational Mitigation </a:t>
            </a:r>
            <a:r>
              <a:rPr lang="en-US" dirty="0" smtClean="0"/>
              <a:t>Actions Q4 </a:t>
            </a:r>
            <a:endParaRPr lang="en-US" dirty="0"/>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Sheet1!$D$21</c:f>
              <c:strCache>
                <c:ptCount val="1"/>
                <c:pt idx="0">
                  <c:v>Overall Operational Mitigation Actions </c:v>
                </c:pt>
              </c:strCache>
            </c:strRef>
          </c:tx>
          <c:spPr>
            <a:solidFill>
              <a:schemeClr val="accent1"/>
            </a:solidFill>
            <a:ln>
              <a:noFill/>
            </a:ln>
            <a:effectLst/>
            <a:sp3d/>
          </c:spPr>
          <c:dPt>
            <c:idx val="0"/>
            <c:spPr>
              <a:solidFill>
                <a:srgbClr val="00B050"/>
              </a:solidFill>
              <a:ln>
                <a:noFill/>
              </a:ln>
              <a:effectLst/>
              <a:sp3d/>
            </c:spPr>
          </c:dPt>
          <c:dPt>
            <c:idx val="1"/>
            <c:spPr>
              <a:solidFill>
                <a:srgbClr val="FFFF00"/>
              </a:solidFill>
              <a:ln>
                <a:noFill/>
              </a:ln>
              <a:effectLst/>
              <a:sp3d/>
            </c:spPr>
          </c:dPt>
          <c:dPt>
            <c:idx val="2"/>
            <c:spPr>
              <a:solidFill>
                <a:srgbClr val="FF0000"/>
              </a:solidFill>
              <a:ln>
                <a:noFill/>
              </a:ln>
              <a:effectLst/>
              <a:sp3d/>
            </c:spPr>
          </c:dPt>
          <c:dLbls>
            <c:dLbl>
              <c:idx val="0"/>
              <c:layout>
                <c:manualLayout>
                  <c:x val="1.0174418604651191E-2"/>
                  <c:y val="-6.3821308377024155E-2"/>
                </c:manualLayout>
              </c:layout>
              <c:tx>
                <c:rich>
                  <a:bodyPr/>
                  <a:lstStyle/>
                  <a:p>
                    <a:r>
                      <a:rPr lang="en-US" dirty="0" smtClean="0"/>
                      <a:t>63(86%)</a:t>
                    </a:r>
                    <a:endParaRPr lang="en-US" dirty="0"/>
                  </a:p>
                </c:rich>
              </c:tx>
              <c:showVal val="1"/>
              <c:extLst>
                <c:ext xmlns:c15="http://schemas.microsoft.com/office/drawing/2012/chart" uri="{CE6537A1-D6FC-4f65-9D91-7224C49458BB}"/>
              </c:extLst>
            </c:dLbl>
            <c:dLbl>
              <c:idx val="1"/>
              <c:layout>
                <c:manualLayout>
                  <c:x val="2.906976744185994E-3"/>
                  <c:y val="-7.977663547128018E-2"/>
                </c:manualLayout>
              </c:layout>
              <c:tx>
                <c:rich>
                  <a:bodyPr/>
                  <a:lstStyle/>
                  <a:p>
                    <a:r>
                      <a:rPr lang="en-US" dirty="0" smtClean="0"/>
                      <a:t>5(7%)</a:t>
                    </a:r>
                    <a:endParaRPr lang="en-US" dirty="0"/>
                  </a:p>
                </c:rich>
              </c:tx>
              <c:showVal val="1"/>
              <c:extLst>
                <c:ext xmlns:c15="http://schemas.microsoft.com/office/drawing/2012/chart" uri="{CE6537A1-D6FC-4f65-9D91-7224C49458BB}"/>
              </c:extLst>
            </c:dLbl>
            <c:dLbl>
              <c:idx val="2"/>
              <c:layout>
                <c:manualLayout>
                  <c:x val="1.8895348837209301E-2"/>
                  <c:y val="-9.5731962565536233E-2"/>
                </c:manualLayout>
              </c:layout>
              <c:tx>
                <c:rich>
                  <a:bodyPr/>
                  <a:lstStyle/>
                  <a:p>
                    <a:r>
                      <a:rPr lang="en-US" dirty="0" smtClean="0"/>
                      <a:t>5(7%)</a:t>
                    </a:r>
                    <a:endParaRPr lang="en-US" dirty="0"/>
                  </a:p>
                </c:rich>
              </c:tx>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Sheet1!$B$22:$C$24</c:f>
              <c:multiLvlStrCache>
                <c:ptCount val="3"/>
                <c:lvl>
                  <c:pt idx="0">
                    <c:v>Implemented</c:v>
                  </c:pt>
                  <c:pt idx="1">
                    <c:v>Partially Implemented</c:v>
                  </c:pt>
                  <c:pt idx="2">
                    <c:v>Not Implemented</c:v>
                  </c:pt>
                </c:lvl>
                <c:lvl>
                  <c:pt idx="1">
                    <c:v>Quarter 4</c:v>
                  </c:pt>
                </c:lvl>
              </c:multiLvlStrCache>
            </c:multiLvlStrRef>
          </c:cat>
          <c:val>
            <c:numRef>
              <c:f>Sheet1!$D$22:$D$24</c:f>
              <c:numCache>
                <c:formatCode>0%</c:formatCode>
                <c:ptCount val="3"/>
                <c:pt idx="0">
                  <c:v>0.8600000000000001</c:v>
                </c:pt>
                <c:pt idx="1">
                  <c:v>7.0000000000000021E-2</c:v>
                </c:pt>
                <c:pt idx="2">
                  <c:v>7.0000000000000021E-2</c:v>
                </c:pt>
              </c:numCache>
            </c:numRef>
          </c:val>
        </c:ser>
        <c:dLbls/>
        <c:shape val="box"/>
        <c:axId val="145377152"/>
        <c:axId val="145378688"/>
        <c:axId val="0"/>
      </c:bar3DChart>
      <c:catAx>
        <c:axId val="14537715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378688"/>
        <c:crosses val="autoZero"/>
        <c:auto val="1"/>
        <c:lblAlgn val="ctr"/>
        <c:lblOffset val="100"/>
      </c:catAx>
      <c:valAx>
        <c:axId val="14537868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37715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title>
      <c:layout>
        <c:manualLayout>
          <c:xMode val="edge"/>
          <c:yMode val="edge"/>
          <c:x val="0.39234339946858454"/>
          <c:y val="3.7118071122900572E-3"/>
        </c:manualLayout>
      </c:layout>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Sheet1!$D$21</c:f>
              <c:strCache>
                <c:ptCount val="1"/>
                <c:pt idx="0">
                  <c:v>Emerging Risk</c:v>
                </c:pt>
              </c:strCache>
            </c:strRef>
          </c:tx>
          <c:spPr>
            <a:solidFill>
              <a:schemeClr val="accent1"/>
            </a:solidFill>
            <a:ln>
              <a:noFill/>
            </a:ln>
            <a:effectLst/>
            <a:sp3d/>
          </c:spPr>
          <c:dPt>
            <c:idx val="0"/>
            <c:spPr>
              <a:solidFill>
                <a:srgbClr val="00B050"/>
              </a:solidFill>
              <a:ln>
                <a:noFill/>
              </a:ln>
              <a:effectLst/>
              <a:sp3d/>
            </c:spPr>
          </c:dPt>
          <c:dPt>
            <c:idx val="1"/>
            <c:spPr>
              <a:solidFill>
                <a:srgbClr val="FFFF00"/>
              </a:solidFill>
              <a:ln>
                <a:noFill/>
              </a:ln>
              <a:effectLst/>
              <a:sp3d/>
            </c:spPr>
          </c:dPt>
          <c:dPt>
            <c:idx val="2"/>
            <c:spPr>
              <a:solidFill>
                <a:srgbClr val="FF0000"/>
              </a:solidFill>
              <a:ln>
                <a:noFill/>
              </a:ln>
              <a:effectLst/>
              <a:sp3d/>
            </c:spPr>
          </c:dPt>
          <c:dLbls>
            <c:dLbl>
              <c:idx val="0"/>
              <c:tx>
                <c:rich>
                  <a:bodyPr/>
                  <a:lstStyle/>
                  <a:p>
                    <a:r>
                      <a:rPr lang="en-US" dirty="0" smtClean="0"/>
                      <a:t>26(</a:t>
                    </a:r>
                    <a:fld id="{478F4797-C0A6-4E1D-A6DE-80CCF3390B71}" type="VALUE">
                      <a:rPr lang="en-US" smtClean="0"/>
                      <a:pPr/>
                      <a:t>[VALUE]</a:t>
                    </a:fld>
                    <a:r>
                      <a:rPr lang="en-US" dirty="0" smtClean="0"/>
                      <a:t>)</a:t>
                    </a:r>
                  </a:p>
                </c:rich>
              </c:tx>
              <c:showVal val="1"/>
              <c:extLst>
                <c:ext xmlns:c15="http://schemas.microsoft.com/office/drawing/2012/chart" uri="{CE6537A1-D6FC-4f65-9D91-7224C49458BB}">
                  <c15:dlblFieldTable/>
                  <c15:showDataLabelsRange val="0"/>
                </c:ext>
              </c:extLst>
            </c:dLbl>
            <c:dLbl>
              <c:idx val="1"/>
              <c:tx>
                <c:rich>
                  <a:bodyPr/>
                  <a:lstStyle/>
                  <a:p>
                    <a:r>
                      <a:rPr lang="en-US" dirty="0" smtClean="0"/>
                      <a:t>10(27%)</a:t>
                    </a:r>
                    <a:endParaRPr lang="en-US" dirty="0"/>
                  </a:p>
                </c:rich>
              </c:tx>
              <c:showVal val="1"/>
              <c:extLst>
                <c:ext xmlns:c15="http://schemas.microsoft.com/office/drawing/2012/chart" uri="{CE6537A1-D6FC-4f65-9D91-7224C49458BB}"/>
              </c:extLst>
            </c:dLbl>
            <c:dLbl>
              <c:idx val="2"/>
              <c:tx>
                <c:rich>
                  <a:bodyPr/>
                  <a:lstStyle/>
                  <a:p>
                    <a:r>
                      <a:rPr lang="en-US" dirty="0" smtClean="0"/>
                      <a:t>1(</a:t>
                    </a:r>
                    <a:fld id="{9C7C9294-AED1-46A2-AECD-F04BE56791B5}" type="VALUE">
                      <a:rPr lang="en-US" smtClean="0"/>
                      <a:pPr/>
                      <a:t>[VALUE]</a:t>
                    </a:fld>
                    <a:r>
                      <a:rPr lang="en-US" dirty="0" smtClean="0"/>
                      <a:t>)</a:t>
                    </a:r>
                  </a:p>
                </c:rich>
              </c:tx>
              <c:showVal val="1"/>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Sheet1!$B$22:$C$24</c:f>
              <c:multiLvlStrCache>
                <c:ptCount val="3"/>
                <c:lvl>
                  <c:pt idx="0">
                    <c:v>Implemented</c:v>
                  </c:pt>
                  <c:pt idx="1">
                    <c:v>Partially Implemented</c:v>
                  </c:pt>
                  <c:pt idx="2">
                    <c:v>Not Implemented</c:v>
                  </c:pt>
                </c:lvl>
                <c:lvl>
                  <c:pt idx="1">
                    <c:v>Quarter 4</c:v>
                  </c:pt>
                </c:lvl>
              </c:multiLvlStrCache>
            </c:multiLvlStrRef>
          </c:cat>
          <c:val>
            <c:numRef>
              <c:f>Sheet1!$D$22:$D$24</c:f>
              <c:numCache>
                <c:formatCode>0%</c:formatCode>
                <c:ptCount val="3"/>
                <c:pt idx="0">
                  <c:v>0.70000000000000007</c:v>
                </c:pt>
                <c:pt idx="1">
                  <c:v>0.27</c:v>
                </c:pt>
                <c:pt idx="2">
                  <c:v>3.0000000000000002E-2</c:v>
                </c:pt>
              </c:numCache>
            </c:numRef>
          </c:val>
        </c:ser>
        <c:dLbls/>
        <c:shape val="box"/>
        <c:axId val="148478592"/>
        <c:axId val="148496768"/>
        <c:axId val="0"/>
      </c:bar3DChart>
      <c:catAx>
        <c:axId val="14847859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496768"/>
        <c:crosses val="autoZero"/>
        <c:auto val="1"/>
        <c:lblAlgn val="ctr"/>
        <c:lblOffset val="100"/>
      </c:catAx>
      <c:valAx>
        <c:axId val="14849676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47859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DC33809-580D-6242-8BA1-002773C8104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63D1136C-D934-A443-9F63-494CAB69B13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B1CCCDC-B94B-0F47-B593-74D78C5634FC}" type="datetimeFigureOut">
              <a:rPr lang="en-US" smtClean="0"/>
              <a:pPr/>
              <a:t>6/20/2023</a:t>
            </a:fld>
            <a:endParaRPr lang="en-US" dirty="0"/>
          </a:p>
        </p:txBody>
      </p:sp>
      <p:sp>
        <p:nvSpPr>
          <p:cNvPr id="4" name="Footer Placeholder 3">
            <a:extLst>
              <a:ext uri="{FF2B5EF4-FFF2-40B4-BE49-F238E27FC236}">
                <a16:creationId xmlns="" xmlns:a16="http://schemas.microsoft.com/office/drawing/2014/main" id="{4E18070E-30BF-6E44-A67F-B57E840824E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0201F0F0-D145-4D49-8B03-51EAC9DB05E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F48D09B-9725-8C4E-80D1-7DA782E63E49}" type="slidenum">
              <a:rPr lang="en-US" smtClean="0"/>
              <a:pPr/>
              <a:t>‹#›</a:t>
            </a:fld>
            <a:endParaRPr lang="en-US" dirty="0"/>
          </a:p>
        </p:txBody>
      </p:sp>
    </p:spTree>
    <p:extLst>
      <p:ext uri="{BB962C8B-B14F-4D97-AF65-F5344CB8AC3E}">
        <p14:creationId xmlns:p14="http://schemas.microsoft.com/office/powerpoint/2010/main" xmlns="" val="3669838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F385973-325A-5240-B9F3-659E46E0C383}" type="datetimeFigureOut">
              <a:rPr lang="en-US" smtClean="0"/>
              <a:pPr/>
              <a:t>6/20/2023</a:t>
            </a:fld>
            <a:endParaRPr lang="en-US"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2BF947-1BB9-5841-BE52-967BB0F86502}" type="slidenum">
              <a:rPr lang="en-US" smtClean="0"/>
              <a:pPr/>
              <a:t>‹#›</a:t>
            </a:fld>
            <a:endParaRPr lang="en-US" dirty="0"/>
          </a:p>
        </p:txBody>
      </p:sp>
    </p:spTree>
    <p:extLst>
      <p:ext uri="{BB962C8B-B14F-4D97-AF65-F5344CB8AC3E}">
        <p14:creationId xmlns:p14="http://schemas.microsoft.com/office/powerpoint/2010/main" xmlns="" val="4411232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B2BF947-1BB9-5841-BE52-967BB0F86502}" type="slidenum">
              <a:rPr lang="en-US" smtClean="0"/>
              <a:pPr/>
              <a:t>43</a:t>
            </a:fld>
            <a:endParaRPr lang="en-US" dirty="0"/>
          </a:p>
        </p:txBody>
      </p:sp>
    </p:spTree>
    <p:extLst>
      <p:ext uri="{BB962C8B-B14F-4D97-AF65-F5344CB8AC3E}">
        <p14:creationId xmlns:p14="http://schemas.microsoft.com/office/powerpoint/2010/main" xmlns="" val="800987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B2BF947-1BB9-5841-BE52-967BB0F86502}" type="slidenum">
              <a:rPr lang="en-US" smtClean="0"/>
              <a:pPr/>
              <a:t>60</a:t>
            </a:fld>
            <a:endParaRPr lang="en-US" dirty="0"/>
          </a:p>
        </p:txBody>
      </p:sp>
    </p:spTree>
    <p:extLst>
      <p:ext uri="{BB962C8B-B14F-4D97-AF65-F5344CB8AC3E}">
        <p14:creationId xmlns:p14="http://schemas.microsoft.com/office/powerpoint/2010/main" xmlns="" val="1931350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B2BF947-1BB9-5841-BE52-967BB0F86502}" type="slidenum">
              <a:rPr lang="en-US" smtClean="0"/>
              <a:pPr/>
              <a:t>65</a:t>
            </a:fld>
            <a:endParaRPr lang="en-US" dirty="0"/>
          </a:p>
        </p:txBody>
      </p:sp>
    </p:spTree>
    <p:extLst>
      <p:ext uri="{BB962C8B-B14F-4D97-AF65-F5344CB8AC3E}">
        <p14:creationId xmlns:p14="http://schemas.microsoft.com/office/powerpoint/2010/main" xmlns="" val="374268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B2BF947-1BB9-5841-BE52-967BB0F86502}" type="slidenum">
              <a:rPr lang="en-US" smtClean="0"/>
              <a:pPr/>
              <a:t>44</a:t>
            </a:fld>
            <a:endParaRPr lang="en-US" dirty="0"/>
          </a:p>
        </p:txBody>
      </p:sp>
    </p:spTree>
    <p:extLst>
      <p:ext uri="{BB962C8B-B14F-4D97-AF65-F5344CB8AC3E}">
        <p14:creationId xmlns:p14="http://schemas.microsoft.com/office/powerpoint/2010/main" xmlns="" val="236053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B2BF947-1BB9-5841-BE52-967BB0F86502}" type="slidenum">
              <a:rPr lang="en-US" smtClean="0"/>
              <a:pPr/>
              <a:t>45</a:t>
            </a:fld>
            <a:endParaRPr lang="en-US" dirty="0"/>
          </a:p>
        </p:txBody>
      </p:sp>
    </p:spTree>
    <p:extLst>
      <p:ext uri="{BB962C8B-B14F-4D97-AF65-F5344CB8AC3E}">
        <p14:creationId xmlns:p14="http://schemas.microsoft.com/office/powerpoint/2010/main" xmlns="" val="243919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B2BF947-1BB9-5841-BE52-967BB0F86502}" type="slidenum">
              <a:rPr lang="en-US" smtClean="0"/>
              <a:pPr/>
              <a:t>46</a:t>
            </a:fld>
            <a:endParaRPr lang="en-US" dirty="0"/>
          </a:p>
        </p:txBody>
      </p:sp>
    </p:spTree>
    <p:extLst>
      <p:ext uri="{BB962C8B-B14F-4D97-AF65-F5344CB8AC3E}">
        <p14:creationId xmlns:p14="http://schemas.microsoft.com/office/powerpoint/2010/main" xmlns="" val="2622766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B2BF947-1BB9-5841-BE52-967BB0F86502}" type="slidenum">
              <a:rPr lang="en-US" smtClean="0"/>
              <a:pPr/>
              <a:t>47</a:t>
            </a:fld>
            <a:endParaRPr lang="en-US" dirty="0"/>
          </a:p>
        </p:txBody>
      </p:sp>
    </p:spTree>
    <p:extLst>
      <p:ext uri="{BB962C8B-B14F-4D97-AF65-F5344CB8AC3E}">
        <p14:creationId xmlns:p14="http://schemas.microsoft.com/office/powerpoint/2010/main" xmlns="" val="2667644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B2BF947-1BB9-5841-BE52-967BB0F86502}" type="slidenum">
              <a:rPr lang="en-US" smtClean="0"/>
              <a:pPr/>
              <a:t>48</a:t>
            </a:fld>
            <a:endParaRPr lang="en-US" dirty="0"/>
          </a:p>
        </p:txBody>
      </p:sp>
    </p:spTree>
    <p:extLst>
      <p:ext uri="{BB962C8B-B14F-4D97-AF65-F5344CB8AC3E}">
        <p14:creationId xmlns:p14="http://schemas.microsoft.com/office/powerpoint/2010/main" xmlns="" val="981559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B2BF947-1BB9-5841-BE52-967BB0F86502}" type="slidenum">
              <a:rPr lang="en-US" smtClean="0"/>
              <a:pPr/>
              <a:t>51</a:t>
            </a:fld>
            <a:endParaRPr lang="en-US" dirty="0"/>
          </a:p>
        </p:txBody>
      </p:sp>
    </p:spTree>
    <p:extLst>
      <p:ext uri="{BB962C8B-B14F-4D97-AF65-F5344CB8AC3E}">
        <p14:creationId xmlns:p14="http://schemas.microsoft.com/office/powerpoint/2010/main" xmlns="" val="288002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B2BF947-1BB9-5841-BE52-967BB0F86502}" type="slidenum">
              <a:rPr lang="en-US" smtClean="0"/>
              <a:pPr/>
              <a:t>52</a:t>
            </a:fld>
            <a:endParaRPr lang="en-US" dirty="0"/>
          </a:p>
        </p:txBody>
      </p:sp>
    </p:spTree>
    <p:extLst>
      <p:ext uri="{BB962C8B-B14F-4D97-AF65-F5344CB8AC3E}">
        <p14:creationId xmlns:p14="http://schemas.microsoft.com/office/powerpoint/2010/main" xmlns="" val="2896044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B2BF947-1BB9-5841-BE52-967BB0F86502}" type="slidenum">
              <a:rPr lang="en-US" smtClean="0"/>
              <a:pPr/>
              <a:t>53</a:t>
            </a:fld>
            <a:endParaRPr lang="en-US" dirty="0"/>
          </a:p>
        </p:txBody>
      </p:sp>
    </p:spTree>
    <p:extLst>
      <p:ext uri="{BB962C8B-B14F-4D97-AF65-F5344CB8AC3E}">
        <p14:creationId xmlns:p14="http://schemas.microsoft.com/office/powerpoint/2010/main" xmlns="" val="245222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783" y="1130443"/>
            <a:ext cx="8736495" cy="767931"/>
          </a:xfrm>
          <a:prstGeom prst="rect">
            <a:avLst/>
          </a:prstGeom>
        </p:spPr>
        <p:txBody>
          <a:bodyPr>
            <a:normAutofit/>
          </a:bodyPr>
          <a:lstStyle>
            <a:lvl1pPr>
              <a:defRPr sz="3600">
                <a:solidFill>
                  <a:schemeClr val="accent3">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98783" y="1938133"/>
            <a:ext cx="8736495" cy="3980415"/>
          </a:xfrm>
          <a:prstGeom prst="rect">
            <a:avLst/>
          </a:prstGeo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2" y="6396108"/>
            <a:ext cx="8112815" cy="365125"/>
          </a:xfrm>
        </p:spPr>
        <p:txBody>
          <a:bodyPr/>
          <a:lstStyle>
            <a:lvl1pPr>
              <a:defRPr>
                <a:solidFill>
                  <a:schemeClr val="accent1">
                    <a:lumMod val="75000"/>
                  </a:schemeClr>
                </a:solidFill>
              </a:defRPr>
            </a:lvl1pPr>
          </a:lstStyle>
          <a:p>
            <a:endParaRPr lang="en-US" dirty="0"/>
          </a:p>
        </p:txBody>
      </p:sp>
      <p:pic>
        <p:nvPicPr>
          <p:cNvPr id="6" name="Picture 5">
            <a:extLst>
              <a:ext uri="{FF2B5EF4-FFF2-40B4-BE49-F238E27FC236}">
                <a16:creationId xmlns="" xmlns:a16="http://schemas.microsoft.com/office/drawing/2014/main"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Tree>
    <p:extLst>
      <p:ext uri="{BB962C8B-B14F-4D97-AF65-F5344CB8AC3E}">
        <p14:creationId xmlns:p14="http://schemas.microsoft.com/office/powerpoint/2010/main" xmlns="" val="38546612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97765" y="6356351"/>
            <a:ext cx="81128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TextBox 7">
            <a:extLst>
              <a:ext uri="{FF2B5EF4-FFF2-40B4-BE49-F238E27FC236}">
                <a16:creationId xmlns="" xmlns:a16="http://schemas.microsoft.com/office/drawing/2014/main" id="{6FADCAF3-A8B8-A14A-A899-160165FC4866}"/>
              </a:ext>
            </a:extLst>
          </p:cNvPr>
          <p:cNvSpPr txBox="1"/>
          <p:nvPr userDrawn="1"/>
        </p:nvSpPr>
        <p:spPr>
          <a:xfrm>
            <a:off x="8448259" y="6415985"/>
            <a:ext cx="586409" cy="307777"/>
          </a:xfrm>
          <a:prstGeom prst="rect">
            <a:avLst/>
          </a:prstGeom>
          <a:noFill/>
        </p:spPr>
        <p:txBody>
          <a:bodyPr wrap="square" rtlCol="0">
            <a:spAutoFit/>
          </a:bodyPr>
          <a:lstStyle/>
          <a:p>
            <a:pPr algn="r"/>
            <a:fld id="{5FE88379-CB5E-BF4C-80A9-48B489FDABFC}" type="slidenum">
              <a:rPr lang="en-US" sz="1400" smtClean="0">
                <a:solidFill>
                  <a:srgbClr val="00B050"/>
                </a:solidFill>
              </a:rPr>
              <a:pPr algn="r"/>
              <a:t>‹#›</a:t>
            </a:fld>
            <a:endParaRPr lang="en-US" sz="1400" dirty="0">
              <a:solidFill>
                <a:srgbClr val="00B050"/>
              </a:solidFill>
            </a:endParaRPr>
          </a:p>
        </p:txBody>
      </p:sp>
      <p:sp>
        <p:nvSpPr>
          <p:cNvPr id="4" name="Slide Number Placeholder 3">
            <a:extLst>
              <a:ext uri="{FF2B5EF4-FFF2-40B4-BE49-F238E27FC236}">
                <a16:creationId xmlns="" xmlns:a16="http://schemas.microsoft.com/office/drawing/2014/main" id="{62A5BD94-3854-CF44-9075-35FEC5A57A2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B13C8-5E62-8E44-9AF3-9089075F6BBC}" type="slidenum">
              <a:rPr lang="en-US" smtClean="0"/>
              <a:pPr/>
              <a:t>‹#›</a:t>
            </a:fld>
            <a:endParaRPr lang="en-US" dirty="0"/>
          </a:p>
        </p:txBody>
      </p:sp>
    </p:spTree>
    <p:extLst>
      <p:ext uri="{BB962C8B-B14F-4D97-AF65-F5344CB8AC3E}">
        <p14:creationId xmlns:p14="http://schemas.microsoft.com/office/powerpoint/2010/main" xmlns="" val="2058516122"/>
      </p:ext>
    </p:extLst>
  </p:cSld>
  <p:clrMap bg1="lt1" tx1="dk1" bg2="lt2" tx2="dk2" accent1="accent1" accent2="accent2" accent3="accent3" accent4="accent4" accent5="accent5" accent6="accent6" hlink="hlink" folHlink="folHlink"/>
  <p:sldLayoutIdLst>
    <p:sldLayoutId id="2147483662" r:id="rId1"/>
  </p:sldLayoutIdLst>
  <p:hf sldNum="0" hdr="0" ftr="0" dt="0"/>
  <p:txStyles>
    <p:title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96E51EB6-104E-A347-AB85-1F6FE81A8A2C}"/>
              </a:ext>
            </a:extLst>
          </p:cNvPr>
          <p:cNvPicPr>
            <a:picLocks noGrp="1" noChangeAspect="1"/>
          </p:cNvPicPr>
          <p:nvPr>
            <p:ph idx="1"/>
          </p:nvPr>
        </p:nvPicPr>
        <p:blipFill>
          <a:blip r:embed="rId2"/>
          <a:stretch>
            <a:fillRect/>
          </a:stretch>
        </p:blipFill>
        <p:spPr>
          <a:xfrm>
            <a:off x="0" y="-51850"/>
            <a:ext cx="9144000" cy="6858001"/>
          </a:xfrm>
        </p:spPr>
      </p:pic>
      <p:sp>
        <p:nvSpPr>
          <p:cNvPr id="2" name="Title 1">
            <a:extLst>
              <a:ext uri="{FF2B5EF4-FFF2-40B4-BE49-F238E27FC236}">
                <a16:creationId xmlns:a16="http://schemas.microsoft.com/office/drawing/2014/main" xmlns="" id="{4E7A1611-166A-8349-BB5D-DA6E55F2215F}"/>
              </a:ext>
            </a:extLst>
          </p:cNvPr>
          <p:cNvSpPr>
            <a:spLocks noGrp="1"/>
          </p:cNvSpPr>
          <p:nvPr>
            <p:ph type="title"/>
          </p:nvPr>
        </p:nvSpPr>
        <p:spPr>
          <a:xfrm>
            <a:off x="3805935" y="436049"/>
            <a:ext cx="5338065" cy="931905"/>
          </a:xfrm>
        </p:spPr>
        <p:txBody>
          <a:bodyPr>
            <a:normAutofit/>
          </a:bodyPr>
          <a:lstStyle/>
          <a:p>
            <a:pPr algn="ctr"/>
            <a:r>
              <a:rPr lang="en-US" sz="2800" b="1" dirty="0"/>
              <a:t>Presentation </a:t>
            </a:r>
            <a:r>
              <a:rPr lang="en-US" sz="2800" b="1" dirty="0" smtClean="0"/>
              <a:t>to </a:t>
            </a:r>
            <a:r>
              <a:rPr lang="en-US" sz="2800" b="1" smtClean="0"/>
              <a:t>Portfolio Committee</a:t>
            </a:r>
            <a:endParaRPr lang="en-US" sz="2800" dirty="0"/>
          </a:p>
        </p:txBody>
      </p:sp>
      <p:sp>
        <p:nvSpPr>
          <p:cNvPr id="7" name="TextBox 6"/>
          <p:cNvSpPr txBox="1"/>
          <p:nvPr/>
        </p:nvSpPr>
        <p:spPr>
          <a:xfrm>
            <a:off x="3426691" y="1867213"/>
            <a:ext cx="5357092" cy="1815882"/>
          </a:xfrm>
          <a:prstGeom prst="rect">
            <a:avLst/>
          </a:prstGeom>
          <a:noFill/>
        </p:spPr>
        <p:txBody>
          <a:bodyPr wrap="square" rtlCol="0">
            <a:spAutoFit/>
          </a:bodyPr>
          <a:lstStyle/>
          <a:p>
            <a:pPr algn="ctr"/>
            <a:r>
              <a:rPr lang="en-ZA" sz="2800" b="1" dirty="0" smtClean="0">
                <a:solidFill>
                  <a:srgbClr val="37A76F">
                    <a:lumMod val="75000"/>
                  </a:srgbClr>
                </a:solidFill>
                <a:latin typeface="Arial" panose="020B0604020202020204" pitchFamily="34" charset="0"/>
                <a:ea typeface="+mj-ea"/>
                <a:cs typeface="Arial" panose="020B0604020202020204" pitchFamily="34" charset="0"/>
              </a:rPr>
              <a:t>2</a:t>
            </a:r>
            <a:r>
              <a:rPr lang="en-ZA" sz="2800" b="1" baseline="30000" dirty="0" smtClean="0">
                <a:solidFill>
                  <a:srgbClr val="37A76F">
                    <a:lumMod val="75000"/>
                  </a:srgbClr>
                </a:solidFill>
                <a:latin typeface="Arial" panose="020B0604020202020204" pitchFamily="34" charset="0"/>
                <a:ea typeface="+mj-ea"/>
                <a:cs typeface="Arial" panose="020B0604020202020204" pitchFamily="34" charset="0"/>
              </a:rPr>
              <a:t>ND</a:t>
            </a:r>
            <a:r>
              <a:rPr lang="en-ZA" sz="2800" b="1" dirty="0" smtClean="0">
                <a:solidFill>
                  <a:srgbClr val="37A76F">
                    <a:lumMod val="75000"/>
                  </a:srgbClr>
                </a:solidFill>
                <a:latin typeface="Arial" panose="020B0604020202020204" pitchFamily="34" charset="0"/>
                <a:ea typeface="+mj-ea"/>
                <a:cs typeface="Arial" panose="020B0604020202020204" pitchFamily="34" charset="0"/>
              </a:rPr>
              <a:t>, 3</a:t>
            </a:r>
            <a:r>
              <a:rPr lang="en-ZA" sz="2800" b="1" baseline="30000" dirty="0" smtClean="0">
                <a:solidFill>
                  <a:srgbClr val="37A76F">
                    <a:lumMod val="75000"/>
                  </a:srgbClr>
                </a:solidFill>
                <a:latin typeface="Arial" panose="020B0604020202020204" pitchFamily="34" charset="0"/>
                <a:ea typeface="+mj-ea"/>
                <a:cs typeface="Arial" panose="020B0604020202020204" pitchFamily="34" charset="0"/>
              </a:rPr>
              <a:t>RD</a:t>
            </a:r>
            <a:r>
              <a:rPr lang="en-ZA" sz="2800" b="1" dirty="0" smtClean="0">
                <a:solidFill>
                  <a:srgbClr val="37A76F">
                    <a:lumMod val="75000"/>
                  </a:srgbClr>
                </a:solidFill>
                <a:latin typeface="Arial" panose="020B0604020202020204" pitchFamily="34" charset="0"/>
                <a:ea typeface="+mj-ea"/>
                <a:cs typeface="Arial" panose="020B0604020202020204" pitchFamily="34" charset="0"/>
              </a:rPr>
              <a:t> and 4</a:t>
            </a:r>
            <a:r>
              <a:rPr lang="en-ZA" sz="2800" b="1" baseline="30000" dirty="0" smtClean="0">
                <a:solidFill>
                  <a:srgbClr val="37A76F">
                    <a:lumMod val="75000"/>
                  </a:srgbClr>
                </a:solidFill>
                <a:latin typeface="Arial" panose="020B0604020202020204" pitchFamily="34" charset="0"/>
                <a:ea typeface="+mj-ea"/>
                <a:cs typeface="Arial" panose="020B0604020202020204" pitchFamily="34" charset="0"/>
              </a:rPr>
              <a:t>TH</a:t>
            </a:r>
            <a:r>
              <a:rPr lang="en-ZA" sz="2800" b="1" dirty="0" smtClean="0">
                <a:solidFill>
                  <a:srgbClr val="37A76F">
                    <a:lumMod val="75000"/>
                  </a:srgbClr>
                </a:solidFill>
                <a:latin typeface="Arial" panose="020B0604020202020204" pitchFamily="34" charset="0"/>
                <a:ea typeface="+mj-ea"/>
                <a:cs typeface="Arial" panose="020B0604020202020204" pitchFamily="34" charset="0"/>
              </a:rPr>
              <a:t>  Quarter </a:t>
            </a:r>
            <a:r>
              <a:rPr lang="en-ZA" sz="2800" b="1" dirty="0">
                <a:solidFill>
                  <a:srgbClr val="37A76F">
                    <a:lumMod val="75000"/>
                  </a:srgbClr>
                </a:solidFill>
                <a:latin typeface="Arial" panose="020B0604020202020204" pitchFamily="34" charset="0"/>
                <a:cs typeface="Arial" panose="020B0604020202020204" pitchFamily="34" charset="0"/>
              </a:rPr>
              <a:t>Risk </a:t>
            </a:r>
            <a:r>
              <a:rPr lang="en-ZA" sz="2800" b="1" dirty="0" smtClean="0">
                <a:solidFill>
                  <a:srgbClr val="37A76F">
                    <a:lumMod val="75000"/>
                  </a:srgbClr>
                </a:solidFill>
                <a:latin typeface="Arial" panose="020B0604020202020204" pitchFamily="34" charset="0"/>
                <a:cs typeface="Arial" panose="020B0604020202020204" pitchFamily="34" charset="0"/>
              </a:rPr>
              <a:t>Management, Fraud Prevention and Ethics Management Reports</a:t>
            </a:r>
            <a:endParaRPr lang="en-ZA" sz="2400" b="1" dirty="0">
              <a:solidFill>
                <a:srgbClr val="37A76F">
                  <a:lumMod val="75000"/>
                </a:srgbClr>
              </a:solidFill>
              <a:latin typeface="Arial" panose="020B0604020202020204" pitchFamily="34" charset="0"/>
              <a:ea typeface="+mj-ea"/>
              <a:cs typeface="Arial" panose="020B0604020202020204" pitchFamily="34" charset="0"/>
            </a:endParaRPr>
          </a:p>
        </p:txBody>
      </p:sp>
      <p:sp>
        <p:nvSpPr>
          <p:cNvPr id="8" name="TextBox 7"/>
          <p:cNvSpPr txBox="1"/>
          <p:nvPr/>
        </p:nvSpPr>
        <p:spPr>
          <a:xfrm>
            <a:off x="4304146" y="4210977"/>
            <a:ext cx="3038763" cy="646331"/>
          </a:xfrm>
          <a:prstGeom prst="rect">
            <a:avLst/>
          </a:prstGeom>
          <a:noFill/>
        </p:spPr>
        <p:txBody>
          <a:bodyPr wrap="square" rtlCol="0">
            <a:spAutoFit/>
          </a:bodyPr>
          <a:lstStyle/>
          <a:p>
            <a:r>
              <a:rPr lang="en-ZA" b="1" dirty="0">
                <a:solidFill>
                  <a:srgbClr val="37A76F">
                    <a:lumMod val="75000"/>
                  </a:srgbClr>
                </a:solidFill>
                <a:latin typeface="Arial" panose="020B0604020202020204" pitchFamily="34" charset="0"/>
                <a:cs typeface="Arial" panose="020B0604020202020204" pitchFamily="34" charset="0"/>
              </a:rPr>
              <a:t>            </a:t>
            </a:r>
            <a:r>
              <a:rPr lang="en-ZA" b="1" dirty="0" smtClean="0">
                <a:solidFill>
                  <a:srgbClr val="37A76F">
                    <a:lumMod val="75000"/>
                  </a:srgbClr>
                </a:solidFill>
                <a:latin typeface="Arial" panose="020B0604020202020204" pitchFamily="34" charset="0"/>
                <a:cs typeface="Arial" panose="020B0604020202020204" pitchFamily="34" charset="0"/>
              </a:rPr>
              <a:t>09  June 2023</a:t>
            </a:r>
          </a:p>
          <a:p>
            <a:r>
              <a:rPr lang="en-ZA" dirty="0" smtClean="0"/>
              <a:t>  </a:t>
            </a:r>
            <a:endParaRPr lang="en-ZA" dirty="0"/>
          </a:p>
        </p:txBody>
      </p:sp>
    </p:spTree>
    <p:extLst>
      <p:ext uri="{BB962C8B-B14F-4D97-AF65-F5344CB8AC3E}">
        <p14:creationId xmlns:p14="http://schemas.microsoft.com/office/powerpoint/2010/main" xmlns="" val="1855223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007898750"/>
              </p:ext>
            </p:extLst>
          </p:nvPr>
        </p:nvGraphicFramePr>
        <p:xfrm>
          <a:off x="198438" y="1938338"/>
          <a:ext cx="8737600" cy="397986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198439" y="321973"/>
            <a:ext cx="8736840" cy="759852"/>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r>
              <a:rPr lang="en-GB" dirty="0" smtClean="0"/>
              <a:t>Strategic Quarter 4</a:t>
            </a:r>
            <a:endParaRPr lang="en-ZA" dirty="0"/>
          </a:p>
        </p:txBody>
      </p:sp>
      <p:sp>
        <p:nvSpPr>
          <p:cNvPr id="7" name="Title 6"/>
          <p:cNvSpPr txBox="1">
            <a:spLocks noGrp="1"/>
          </p:cNvSpPr>
          <p:nvPr>
            <p:ph type="title"/>
          </p:nvPr>
        </p:nvSpPr>
        <p:spPr>
          <a:xfrm>
            <a:off x="198783" y="1130443"/>
            <a:ext cx="8736495" cy="590931"/>
          </a:xfrm>
          <a:prstGeom prst="rect">
            <a:avLst/>
          </a:prstGeom>
          <a:noFill/>
        </p:spPr>
        <p:txBody>
          <a:bodyPr wrap="square" rtlCol="0">
            <a:spAutoFit/>
          </a:bodyPr>
          <a:lstStyle/>
          <a:p>
            <a:pPr defTabSz="457200"/>
            <a:r>
              <a:rPr lang="en-ZA" sz="1800" dirty="0">
                <a:solidFill>
                  <a:schemeClr val="tx1"/>
                </a:solidFill>
                <a:latin typeface="+mn-lt"/>
                <a:ea typeface="+mn-ea"/>
                <a:cs typeface="+mn-cs"/>
              </a:rPr>
              <a:t>In </a:t>
            </a:r>
            <a:r>
              <a:rPr lang="en-TT" sz="1800" dirty="0">
                <a:solidFill>
                  <a:schemeClr val="tx1"/>
                </a:solidFill>
                <a:latin typeface="+mn-lt"/>
                <a:ea typeface="+mn-ea"/>
                <a:cs typeface="+mn-cs"/>
              </a:rPr>
              <a:t>the </a:t>
            </a:r>
            <a:r>
              <a:rPr lang="en-TT" sz="1800" dirty="0" smtClean="0">
                <a:solidFill>
                  <a:schemeClr val="tx1"/>
                </a:solidFill>
                <a:latin typeface="+mn-lt"/>
                <a:ea typeface="+mn-ea"/>
                <a:cs typeface="+mn-cs"/>
              </a:rPr>
              <a:t>4</a:t>
            </a:r>
            <a:r>
              <a:rPr lang="en-TT" sz="1800" baseline="30000" dirty="0" smtClean="0">
                <a:solidFill>
                  <a:schemeClr val="tx1"/>
                </a:solidFill>
                <a:latin typeface="+mn-lt"/>
                <a:ea typeface="+mn-ea"/>
                <a:cs typeface="+mn-cs"/>
              </a:rPr>
              <a:t>th</a:t>
            </a:r>
            <a:r>
              <a:rPr lang="en-TT" sz="1800" dirty="0" smtClean="0">
                <a:solidFill>
                  <a:schemeClr val="tx1"/>
                </a:solidFill>
                <a:latin typeface="+mn-lt"/>
                <a:ea typeface="+mn-ea"/>
                <a:cs typeface="+mn-cs"/>
              </a:rPr>
              <a:t> quarter </a:t>
            </a:r>
            <a:r>
              <a:rPr lang="en-TT" sz="1800" dirty="0">
                <a:solidFill>
                  <a:schemeClr val="tx1"/>
                </a:solidFill>
                <a:latin typeface="+mn-lt"/>
                <a:ea typeface="+mn-ea"/>
                <a:cs typeface="+mn-cs"/>
              </a:rPr>
              <a:t>of </a:t>
            </a:r>
            <a:r>
              <a:rPr lang="en-TT" sz="1800" dirty="0" smtClean="0">
                <a:solidFill>
                  <a:schemeClr val="tx1"/>
                </a:solidFill>
                <a:latin typeface="+mn-lt"/>
                <a:ea typeface="+mn-ea"/>
                <a:cs typeface="+mn-cs"/>
              </a:rPr>
              <a:t>2022/23 </a:t>
            </a:r>
            <a:r>
              <a:rPr lang="en-TT" sz="1800" dirty="0">
                <a:solidFill>
                  <a:schemeClr val="tx1"/>
                </a:solidFill>
                <a:latin typeface="+mn-lt"/>
                <a:ea typeface="+mn-ea"/>
                <a:cs typeface="+mn-cs"/>
              </a:rPr>
              <a:t>financial year there were </a:t>
            </a:r>
            <a:r>
              <a:rPr lang="en-TT" sz="1800" dirty="0" smtClean="0">
                <a:solidFill>
                  <a:schemeClr val="tx1"/>
                </a:solidFill>
                <a:latin typeface="+mn-lt"/>
                <a:ea typeface="+mn-ea"/>
                <a:cs typeface="+mn-cs"/>
              </a:rPr>
              <a:t>15 planned mitigations , 12 (</a:t>
            </a:r>
            <a:r>
              <a:rPr lang="en-TT" sz="1800" dirty="0">
                <a:solidFill>
                  <a:schemeClr val="tx1"/>
                </a:solidFill>
                <a:latin typeface="+mn-lt"/>
                <a:ea typeface="+mn-ea"/>
                <a:cs typeface="+mn-cs"/>
              </a:rPr>
              <a:t>8</a:t>
            </a:r>
            <a:r>
              <a:rPr lang="en-TT" sz="1800" dirty="0" smtClean="0">
                <a:solidFill>
                  <a:schemeClr val="tx1"/>
                </a:solidFill>
                <a:latin typeface="+mn-lt"/>
                <a:ea typeface="+mn-ea"/>
                <a:cs typeface="+mn-cs"/>
              </a:rPr>
              <a:t>0</a:t>
            </a:r>
            <a:r>
              <a:rPr lang="en-TT" sz="1800" dirty="0">
                <a:solidFill>
                  <a:schemeClr val="tx1"/>
                </a:solidFill>
                <a:latin typeface="+mn-lt"/>
                <a:ea typeface="+mn-ea"/>
                <a:cs typeface="+mn-cs"/>
              </a:rPr>
              <a:t>%) mitigation </a:t>
            </a:r>
            <a:r>
              <a:rPr lang="en-TT" sz="1800" dirty="0" smtClean="0">
                <a:solidFill>
                  <a:schemeClr val="tx1"/>
                </a:solidFill>
                <a:latin typeface="+mn-lt"/>
                <a:ea typeface="+mn-ea"/>
                <a:cs typeface="+mn-cs"/>
              </a:rPr>
              <a:t>actions were implemented, and 3(20%) partially implemented.</a:t>
            </a:r>
            <a:endParaRPr lang="en-ZA" sz="1800" dirty="0">
              <a:solidFill>
                <a:schemeClr val="tx1"/>
              </a:solidFill>
              <a:latin typeface="+mn-lt"/>
              <a:ea typeface="+mn-ea"/>
              <a:cs typeface="+mn-cs"/>
            </a:endParaRPr>
          </a:p>
        </p:txBody>
      </p:sp>
    </p:spTree>
    <p:extLst>
      <p:ext uri="{BB962C8B-B14F-4D97-AF65-F5344CB8AC3E}">
        <p14:creationId xmlns:p14="http://schemas.microsoft.com/office/powerpoint/2010/main" xmlns="" val="281259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3116208141"/>
              </p:ext>
            </p:extLst>
          </p:nvPr>
        </p:nvGraphicFramePr>
        <p:xfrm>
          <a:off x="0" y="454547"/>
          <a:ext cx="9144000" cy="6569468"/>
        </p:xfrm>
        <a:graphic>
          <a:graphicData uri="http://schemas.openxmlformats.org/drawingml/2006/table">
            <a:tbl>
              <a:tblPr firstRow="1" firstCol="1" bandRow="1">
                <a:tableStyleId>{5C22544A-7EE6-4342-B048-85BDC9FD1C3A}</a:tableStyleId>
              </a:tblPr>
              <a:tblGrid>
                <a:gridCol w="1684421">
                  <a:extLst>
                    <a:ext uri="{9D8B030D-6E8A-4147-A177-3AD203B41FA5}">
                      <a16:colId xmlns:a16="http://schemas.microsoft.com/office/drawing/2014/main" xmlns="" val="20000"/>
                    </a:ext>
                  </a:extLst>
                </a:gridCol>
                <a:gridCol w="5438274">
                  <a:extLst>
                    <a:ext uri="{9D8B030D-6E8A-4147-A177-3AD203B41FA5}">
                      <a16:colId xmlns:a16="http://schemas.microsoft.com/office/drawing/2014/main" xmlns="" val="20001"/>
                    </a:ext>
                  </a:extLst>
                </a:gridCol>
                <a:gridCol w="2021305">
                  <a:extLst>
                    <a:ext uri="{9D8B030D-6E8A-4147-A177-3AD203B41FA5}">
                      <a16:colId xmlns:a16="http://schemas.microsoft.com/office/drawing/2014/main" xmlns="" val="20002"/>
                    </a:ext>
                  </a:extLst>
                </a:gridCol>
              </a:tblGrid>
              <a:tr h="744827">
                <a:tc gridSpan="3">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r>
                        <a:rPr lang="en-ZA" sz="1400" b="1" kern="1200" dirty="0" smtClean="0">
                          <a:solidFill>
                            <a:schemeClr val="dk1"/>
                          </a:solidFill>
                          <a:effectLst/>
                          <a:latin typeface="Arial" panose="020B0604020202020204" pitchFamily="34" charset="0"/>
                          <a:ea typeface="Calibri" panose="020F0502020204030204" pitchFamily="34" charset="0"/>
                          <a:cs typeface="+mn-cs"/>
                        </a:rPr>
                        <a:t>Governance processes and systems across the state not adequately responsive to issues and priorities of Women, Youth and persons with disabilities</a:t>
                      </a:r>
                      <a:r>
                        <a:rPr lang="en-ZA" sz="1400" b="1" kern="1200" baseline="0" dirty="0" smtClean="0">
                          <a:solidFill>
                            <a:schemeClr val="dk1"/>
                          </a:solidFill>
                          <a:effectLst/>
                          <a:latin typeface="Arial" panose="020B0604020202020204" pitchFamily="34" charset="0"/>
                          <a:ea typeface="Calibri" panose="020F0502020204030204" pitchFamily="34" charset="0"/>
                          <a:cs typeface="+mn-cs"/>
                        </a:rPr>
                        <a:t> including financial and human resource capacity</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36775" marR="36775" marT="0" marB="0"/>
                </a:tc>
                <a:tc hMerge="1">
                  <a:txBody>
                    <a:bodyPr/>
                    <a:lstStyle/>
                    <a:p>
                      <a:pPr marL="0" algn="just" defTabSz="914400" rtl="0" eaLnBrk="1" latinLnBrk="0" hangingPunct="1">
                        <a:lnSpc>
                          <a:spcPct val="150000"/>
                        </a:lnSpc>
                        <a:spcAft>
                          <a:spcPts val="0"/>
                        </a:spcAft>
                        <a:tabLst>
                          <a:tab pos="4023360" algn="l"/>
                        </a:tabLst>
                      </a:pPr>
                      <a:endParaRPr lang="en-ZA" sz="13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36775" marR="36775" marT="0" marB="0"/>
                </a:tc>
                <a:tc hMerge="1">
                  <a:txBody>
                    <a:bodyPr/>
                    <a:lstStyle/>
                    <a:p>
                      <a:pPr marR="21590" algn="just">
                        <a:lnSpc>
                          <a:spcPct val="150000"/>
                        </a:lnSpc>
                        <a:spcAft>
                          <a:spcPts val="0"/>
                        </a:spcAft>
                        <a:tabLst>
                          <a:tab pos="4023360" algn="l"/>
                        </a:tabLs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extLst>
                  <a:ext uri="{0D108BD9-81ED-4DB2-BD59-A6C34878D82A}">
                    <a16:rowId xmlns:a16="http://schemas.microsoft.com/office/drawing/2014/main" xmlns="" val="10000"/>
                  </a:ext>
                </a:extLst>
              </a:tr>
              <a:tr h="599931">
                <a:tc>
                  <a:txBody>
                    <a:bodyPr/>
                    <a:lstStyle/>
                    <a:p>
                      <a:pPr marL="0" algn="l" defTabSz="914400" rtl="0" eaLnBrk="1" latinLnBrk="0" hangingPunct="1">
                        <a:lnSpc>
                          <a:spcPct val="15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Progress on Mitigation</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Risk Management Comment</a:t>
                      </a:r>
                      <a:endParaRPr lang="en-ZA"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338140">
                <a:tc>
                  <a:txBody>
                    <a:bodyPr/>
                    <a:lstStyle/>
                    <a:p>
                      <a:pPr marR="111760" indent="21590" algn="just">
                        <a:lnSpc>
                          <a:spcPct val="107000"/>
                        </a:lnSpc>
                        <a:spcAft>
                          <a:spcPts val="1000"/>
                        </a:spcAft>
                        <a:tabLst>
                          <a:tab pos="4023360" algn="l"/>
                        </a:tabLst>
                      </a:pPr>
                      <a:r>
                        <a:rPr lang="en-US" sz="1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Selected Sectors Mainstreaming Guidelines </a:t>
                      </a:r>
                      <a:r>
                        <a:rPr lang="en-US" sz="12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developed.</a:t>
                      </a: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Undertaking the development of a Gender Mainstreaming Sectoral Guidelines with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the Human Sciences Research Council(HSRC)–  a comprehensive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situational analysis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was developed on the Gender</a:t>
                      </a:r>
                      <a:r>
                        <a:rPr lang="en-US" sz="1200" baseline="0" dirty="0" smtClean="0">
                          <a:effectLst/>
                          <a:latin typeface="Arial" panose="020B0604020202020204" pitchFamily="34" charset="0"/>
                          <a:ea typeface="Times New Roman" panose="02020603050405020304" pitchFamily="18" charset="0"/>
                          <a:cs typeface="Times New Roman" panose="02020603050405020304" pitchFamily="18" charset="0"/>
                        </a:rPr>
                        <a:t> Mainstreaming Sectoral Guidelines</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Work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is ongoing with HSRC as it is a two-year project over 2022/23 to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2023/24 Financial</a:t>
                      </a:r>
                      <a:r>
                        <a:rPr lang="en-US" sz="1200" baseline="0" dirty="0" smtClean="0">
                          <a:effectLst/>
                          <a:latin typeface="Arial" panose="020B0604020202020204" pitchFamily="34" charset="0"/>
                          <a:ea typeface="Times New Roman" panose="02020603050405020304" pitchFamily="18" charset="0"/>
                          <a:cs typeface="Times New Roman" panose="02020603050405020304" pitchFamily="18" charset="0"/>
                        </a:rPr>
                        <a:t> Year (FY)</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Sectoral Guidelines will be developed in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2023/24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FY in 6 overarching sectors.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just">
                        <a:lnSpc>
                          <a:spcPct val="107000"/>
                        </a:lnSpc>
                        <a:spcAft>
                          <a:spcPts val="0"/>
                        </a:spcAft>
                        <a:tabLst>
                          <a:tab pos="516255" algn="ctr"/>
                        </a:tabLs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the sectoral guidelines be monitored to ensure development by the end of </a:t>
                      </a:r>
                      <a:r>
                        <a:rPr lang="en-US"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2023/24 FY.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2"/>
                  </a:ext>
                </a:extLst>
              </a:tr>
              <a:tr h="1243002">
                <a:tc>
                  <a:txBody>
                    <a:bodyPr/>
                    <a:lstStyle/>
                    <a:p>
                      <a:pPr marR="111760" indent="21590" algn="just">
                        <a:lnSpc>
                          <a:spcPct val="107000"/>
                        </a:lnSpc>
                        <a:spcAft>
                          <a:spcPts val="1000"/>
                        </a:spcAft>
                        <a:tabLst>
                          <a:tab pos="4023360" algn="l"/>
                        </a:tabLst>
                      </a:pPr>
                      <a:r>
                        <a:rPr lang="en-US" sz="1200" b="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Progress report on the rollout of </a:t>
                      </a:r>
                      <a:r>
                        <a:rPr lang="en-US" sz="1200" b="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Gender Responsive Budget (GRB)</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In collaboration with National Treasury, guidelines on GRB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developed.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The GRB is coordinated by the National Treasury and the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Department</a:t>
                      </a:r>
                      <a:r>
                        <a:rPr lang="en-ZA" sz="1200" baseline="0" dirty="0" smtClean="0">
                          <a:effectLst/>
                          <a:latin typeface="Arial" panose="020B0604020202020204" pitchFamily="34" charset="0"/>
                          <a:ea typeface="Times New Roman" panose="02020603050405020304" pitchFamily="18" charset="0"/>
                          <a:cs typeface="Times New Roman" panose="02020603050405020304" pitchFamily="18" charset="0"/>
                        </a:rPr>
                        <a:t> of Women Youth and Person with Disabilities(DWYPD)</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ZA" sz="1200" dirty="0">
                          <a:effectLst/>
                          <a:latin typeface="Arial" panose="020B0604020202020204" pitchFamily="34" charset="0"/>
                          <a:ea typeface="Times New Roman" panose="02020603050405020304" pitchFamily="18" charset="0"/>
                          <a:cs typeface="Times New Roman" panose="02020603050405020304" pitchFamily="18" charset="0"/>
                        </a:rPr>
                        <a:t>is part of the steering committee and plays a role in the coordination. To date, a roadmap has been developed and preparations are underway for its implementation.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just">
                        <a:lnSpc>
                          <a:spcPct val="107000"/>
                        </a:lnSpc>
                        <a:spcAft>
                          <a:spcPts val="0"/>
                        </a:spcAft>
                        <a:tabLst>
                          <a:tab pos="516255" algn="ctr"/>
                        </a:tabLs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the roll-out of the GRB be commenced and implemented in line with the roadmap in collaboration with National </a:t>
                      </a:r>
                      <a:r>
                        <a:rPr lang="en-ZA"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Treasury.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r>
              <a:tr h="2477555">
                <a:tc>
                  <a:txBody>
                    <a:bodyPr/>
                    <a:lstStyle/>
                    <a:p>
                      <a:pPr marL="0" marR="111760" indent="21590" algn="just" defTabSz="914400" rtl="0" eaLnBrk="1" latinLnBrk="0" hangingPunct="1">
                        <a:lnSpc>
                          <a:spcPct val="107000"/>
                        </a:lnSpc>
                        <a:spcAft>
                          <a:spcPts val="1000"/>
                        </a:spcAft>
                        <a:tabLst>
                          <a:tab pos="4023360" algn="l"/>
                        </a:tabLst>
                      </a:pPr>
                      <a:r>
                        <a:rPr lang="en-ZA" sz="1200" b="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Final </a:t>
                      </a:r>
                      <a:r>
                        <a:rPr lang="en-ZA"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Gender Needs Assessment produced</a:t>
                      </a:r>
                      <a:r>
                        <a:rPr lang="en-ZA"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tc>
                <a:tc>
                  <a:txBody>
                    <a:bodyPr/>
                    <a:lstStyle/>
                    <a:p>
                      <a:pPr marL="0" algn="just" defTabSz="914400" rtl="0" eaLnBrk="1" latinLnBrk="0" hangingPunct="1">
                        <a:lnSpc>
                          <a:spcPct val="107000"/>
                        </a:lnSpc>
                        <a:spcAft>
                          <a:spcPts val="0"/>
                        </a:spcAft>
                        <a:tabLst>
                          <a:tab pos="516255" algn="ctr"/>
                        </a:tabLst>
                      </a:pP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data collection instruments for the Gender needs assessment were </a:t>
                      </a:r>
                      <a:r>
                        <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developed.</a:t>
                      </a:r>
                      <a:endPar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algn="just" defTabSz="914400" rtl="0" eaLnBrk="1" latinLnBrk="0" hangingPunct="1">
                        <a:lnSpc>
                          <a:spcPct val="107000"/>
                        </a:lnSpc>
                        <a:spcAft>
                          <a:spcPts val="0"/>
                        </a:spcAft>
                        <a:tabLst>
                          <a:tab pos="516255" algn="ctr"/>
                        </a:tabLst>
                      </a:pPr>
                      <a:r>
                        <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a:t>
                      </a: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 is part of the Review of </a:t>
                      </a:r>
                      <a:r>
                        <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National</a:t>
                      </a:r>
                      <a:r>
                        <a:rPr lang="en-ZA" sz="1200" kern="12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Gender Policy Framework </a:t>
                      </a: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which is stretching over two years from 2022/23 to 2023/24 FY. The initial process in the Gender Needs Assessment is the development of data collection instruments and then the implementation of these tools. The data collection instruments for the Gender needs assessment were approved by the project steering committee meeting on 14 March 2023. Field work still needs to be undertaken to develop the Gender Needs Assessment</a:t>
                      </a:r>
                    </a:p>
                    <a:p>
                      <a:pPr marL="0" algn="just" defTabSz="914400" rtl="0" eaLnBrk="1" latinLnBrk="0" hangingPunct="1">
                        <a:lnSpc>
                          <a:spcPct val="107000"/>
                        </a:lnSpc>
                        <a:spcAft>
                          <a:spcPts val="0"/>
                        </a:spcAft>
                        <a:tabLst>
                          <a:tab pos="516255" algn="ctr"/>
                        </a:tabLst>
                      </a:pPr>
                      <a:r>
                        <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t>
                      </a: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field work to collect data on gender Needs Assessment will be undertaken in Quarter 1 of 2023/24 financial year. the Gender Needs Assessment will be developed in 2023/24 FY.</a:t>
                      </a:r>
                    </a:p>
                  </a:txBody>
                  <a:tcPr marL="68580" marR="68580" marT="0" marB="0">
                    <a:solidFill>
                      <a:srgbClr val="FFC000"/>
                    </a:solidFill>
                  </a:tcPr>
                </a:tc>
                <a:tc>
                  <a:txBody>
                    <a:bodyPr/>
                    <a:lstStyle/>
                    <a:p>
                      <a:pPr marL="0" marR="111760" algn="just" defTabSz="914400" rtl="0" eaLnBrk="1" latinLnBrk="0" hangingPunct="1">
                        <a:lnSpc>
                          <a:spcPct val="107000"/>
                        </a:lnSpc>
                        <a:spcAft>
                          <a:spcPts val="0"/>
                        </a:spcAft>
                        <a:tabLst>
                          <a:tab pos="516255" algn="ctr"/>
                        </a:tabLst>
                      </a:pP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the Gender Needs Assessment be monitored to ensure development </a:t>
                      </a:r>
                      <a:r>
                        <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data collection instruments by </a:t>
                      </a: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end of 2023/24 FY</a:t>
                      </a:r>
                    </a:p>
                  </a:txBody>
                  <a:tcPr marL="68580" marR="68580" marT="0" marB="0">
                    <a:solidFill>
                      <a:schemeClr val="accent1">
                        <a:lumMod val="20000"/>
                        <a:lumOff val="80000"/>
                      </a:schemeClr>
                    </a:solidFill>
                  </a:tcPr>
                </a:tc>
              </a:tr>
            </a:tbl>
          </a:graphicData>
        </a:graphic>
      </p:graphicFrame>
      <p:sp>
        <p:nvSpPr>
          <p:cNvPr id="2" name="Rectangle 1"/>
          <p:cNvSpPr/>
          <p:nvPr/>
        </p:nvSpPr>
        <p:spPr>
          <a:xfrm>
            <a:off x="0" y="69474"/>
            <a:ext cx="8365908" cy="424732"/>
          </a:xfrm>
          <a:prstGeom prst="rect">
            <a:avLst/>
          </a:prstGeom>
        </p:spPr>
        <p:txBody>
          <a:bodyPr wrap="square">
            <a:spAutoFit/>
          </a:bodyPr>
          <a:lstStyle/>
          <a:p>
            <a:pPr defTabSz="914400">
              <a:lnSpc>
                <a:spcPct val="90000"/>
              </a:lnSpc>
              <a:spcBef>
                <a:spcPct val="0"/>
              </a:spcBef>
            </a:pPr>
            <a:r>
              <a:rPr lang="en-ZA" sz="2400" dirty="0">
                <a:solidFill>
                  <a:schemeClr val="accent3">
                    <a:lumMod val="75000"/>
                  </a:schemeClr>
                </a:solidFill>
                <a:latin typeface="Arial" panose="020B0604020202020204" pitchFamily="34" charset="0"/>
                <a:cs typeface="Arial" panose="020B0604020202020204" pitchFamily="34" charset="0"/>
              </a:rPr>
              <a:t>Quarter </a:t>
            </a:r>
            <a:r>
              <a:rPr lang="en-ZA" sz="2400" dirty="0" smtClean="0">
                <a:solidFill>
                  <a:schemeClr val="accent3">
                    <a:lumMod val="75000"/>
                  </a:schemeClr>
                </a:solidFill>
                <a:latin typeface="Arial" panose="020B0604020202020204" pitchFamily="34" charset="0"/>
                <a:cs typeface="Arial" panose="020B0604020202020204" pitchFamily="34" charset="0"/>
              </a:rPr>
              <a:t>4- Mitigation </a:t>
            </a:r>
            <a:r>
              <a:rPr lang="en-ZA" sz="2400" dirty="0">
                <a:solidFill>
                  <a:schemeClr val="accent3">
                    <a:lumMod val="75000"/>
                  </a:schemeClr>
                </a:solidFill>
                <a:latin typeface="Arial" panose="020B0604020202020204" pitchFamily="34" charset="0"/>
                <a:cs typeface="Arial" panose="020B0604020202020204" pitchFamily="34" charset="0"/>
              </a:rPr>
              <a:t>Actions </a:t>
            </a:r>
            <a:r>
              <a:rPr lang="en-ZA" sz="2400" dirty="0" smtClean="0">
                <a:solidFill>
                  <a:schemeClr val="accent3">
                    <a:lumMod val="75000"/>
                  </a:schemeClr>
                </a:solidFill>
                <a:latin typeface="Arial" panose="020B0604020202020204" pitchFamily="34" charset="0"/>
                <a:cs typeface="Arial" panose="020B0604020202020204" pitchFamily="34" charset="0"/>
              </a:rPr>
              <a:t>Partially Implemented</a:t>
            </a:r>
            <a:endParaRPr lang="en-US" sz="2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00243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A1611-166A-8349-BB5D-DA6E55F2215F}"/>
              </a:ext>
            </a:extLst>
          </p:cNvPr>
          <p:cNvSpPr>
            <a:spLocks noGrp="1"/>
          </p:cNvSpPr>
          <p:nvPr>
            <p:ph type="title"/>
          </p:nvPr>
        </p:nvSpPr>
        <p:spPr>
          <a:xfrm>
            <a:off x="1707627" y="2367815"/>
            <a:ext cx="5338065" cy="1762589"/>
          </a:xfrm>
        </p:spPr>
        <p:txBody>
          <a:bodyPr>
            <a:normAutofit/>
          </a:bodyPr>
          <a:lstStyle/>
          <a:p>
            <a:pPr algn="ctr"/>
            <a:r>
              <a:rPr lang="en-GB" sz="2800" b="1" dirty="0" smtClean="0"/>
              <a:t>OPERATIONAL RISK</a:t>
            </a:r>
            <a:br>
              <a:rPr lang="en-GB" sz="2800" b="1" dirty="0" smtClean="0"/>
            </a:br>
            <a:r>
              <a:rPr lang="en-GB" sz="2800" b="1" dirty="0" smtClean="0"/>
              <a:t/>
            </a:r>
            <a:br>
              <a:rPr lang="en-GB" sz="2800" b="1" dirty="0" smtClean="0"/>
            </a:br>
            <a:endParaRPr lang="en-US" sz="2800" dirty="0"/>
          </a:p>
        </p:txBody>
      </p:sp>
      <p:sp>
        <p:nvSpPr>
          <p:cNvPr id="8" name="TextBox 7"/>
          <p:cNvSpPr txBox="1"/>
          <p:nvPr/>
        </p:nvSpPr>
        <p:spPr>
          <a:xfrm>
            <a:off x="4304146" y="4210977"/>
            <a:ext cx="3038763" cy="369332"/>
          </a:xfrm>
          <a:prstGeom prst="rect">
            <a:avLst/>
          </a:prstGeom>
          <a:noFill/>
        </p:spPr>
        <p:txBody>
          <a:bodyPr wrap="square" rtlCol="0">
            <a:spAutoFit/>
          </a:bodyPr>
          <a:lstStyle/>
          <a:p>
            <a:r>
              <a:rPr lang="en-ZA" b="1" dirty="0">
                <a:solidFill>
                  <a:srgbClr val="37A76F">
                    <a:lumMod val="75000"/>
                  </a:srgbClr>
                </a:solidFill>
                <a:latin typeface="Arial" panose="020B0604020202020204" pitchFamily="34" charset="0"/>
                <a:cs typeface="Arial" panose="020B0604020202020204" pitchFamily="34" charset="0"/>
              </a:rPr>
              <a:t>            </a:t>
            </a:r>
            <a:r>
              <a:rPr lang="en-ZA" dirty="0" smtClean="0"/>
              <a:t>  </a:t>
            </a:r>
            <a:endParaRPr lang="en-ZA" dirty="0"/>
          </a:p>
        </p:txBody>
      </p:sp>
    </p:spTree>
    <p:extLst>
      <p:ext uri="{BB962C8B-B14F-4D97-AF65-F5344CB8AC3E}">
        <p14:creationId xmlns:p14="http://schemas.microsoft.com/office/powerpoint/2010/main" xmlns="" val="2923543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40" y="321973"/>
            <a:ext cx="8736840" cy="759852"/>
          </a:xfrm>
        </p:spPr>
        <p:txBody>
          <a:bodyPr>
            <a:normAutofit fontScale="90000"/>
          </a:bodyPr>
          <a:lstStyle/>
          <a:p>
            <a:r>
              <a:rPr lang="en-US" dirty="0" smtClean="0">
                <a:solidFill>
                  <a:srgbClr val="37A76F">
                    <a:lumMod val="75000"/>
                  </a:srgbClr>
                </a:solidFill>
              </a:rPr>
              <a:t>Summary Of </a:t>
            </a:r>
            <a:r>
              <a:rPr lang="en-US" dirty="0" smtClean="0"/>
              <a:t>Operational Risks </a:t>
            </a:r>
            <a:r>
              <a:rPr lang="en-ZA" dirty="0" smtClean="0"/>
              <a:t> Departmental Programmes</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36802070"/>
              </p:ext>
            </p:extLst>
          </p:nvPr>
        </p:nvGraphicFramePr>
        <p:xfrm>
          <a:off x="198440" y="1318661"/>
          <a:ext cx="8560548" cy="4660650"/>
        </p:xfrm>
        <a:graphic>
          <a:graphicData uri="http://schemas.openxmlformats.org/drawingml/2006/table">
            <a:tbl>
              <a:tblPr firstRow="1" bandRow="1">
                <a:tableStyleId>{5C22544A-7EE6-4342-B048-85BDC9FD1C3A}</a:tableStyleId>
              </a:tblPr>
              <a:tblGrid>
                <a:gridCol w="1426758"/>
                <a:gridCol w="1426758"/>
                <a:gridCol w="1426758"/>
                <a:gridCol w="1426758"/>
                <a:gridCol w="1426758"/>
                <a:gridCol w="1426758"/>
              </a:tblGrid>
              <a:tr h="1316638">
                <a:tc>
                  <a:txBody>
                    <a:bodyPr/>
                    <a:lstStyle/>
                    <a:p>
                      <a:r>
                        <a:rPr lang="en-ZA" dirty="0" smtClean="0"/>
                        <a:t>Quarter</a:t>
                      </a:r>
                      <a:endParaRPr lang="en-ZA" dirty="0"/>
                    </a:p>
                  </a:txBody>
                  <a:tcPr/>
                </a:tc>
                <a:tc>
                  <a:txBody>
                    <a:bodyPr/>
                    <a:lstStyle/>
                    <a:p>
                      <a:r>
                        <a:rPr lang="en-ZA" dirty="0" smtClean="0"/>
                        <a:t>Number of</a:t>
                      </a:r>
                      <a:r>
                        <a:rPr lang="en-ZA" baseline="0" dirty="0" smtClean="0"/>
                        <a:t> planned mitigations</a:t>
                      </a:r>
                      <a:endParaRPr lang="en-ZA" dirty="0"/>
                    </a:p>
                  </a:txBody>
                  <a:tcPr>
                    <a:solidFill>
                      <a:schemeClr val="accent6">
                        <a:lumMod val="50000"/>
                      </a:schemeClr>
                    </a:solidFill>
                  </a:tcPr>
                </a:tc>
                <a:tc>
                  <a:txBody>
                    <a:bodyPr/>
                    <a:lstStyle/>
                    <a:p>
                      <a:r>
                        <a:rPr lang="en-ZA" dirty="0" smtClean="0"/>
                        <a:t>Number</a:t>
                      </a:r>
                      <a:r>
                        <a:rPr lang="en-ZA" baseline="0" dirty="0" smtClean="0"/>
                        <a:t> of mitigations implemented</a:t>
                      </a:r>
                      <a:endParaRPr lang="en-ZA" dirty="0"/>
                    </a:p>
                  </a:txBody>
                  <a:tcPr>
                    <a:solidFill>
                      <a:schemeClr val="accent2"/>
                    </a:solidFill>
                  </a:tcPr>
                </a:tc>
                <a:tc>
                  <a:txBody>
                    <a:bodyPr/>
                    <a:lstStyle/>
                    <a:p>
                      <a:r>
                        <a:rPr lang="en-ZA" dirty="0" smtClean="0"/>
                        <a:t>Number of </a:t>
                      </a:r>
                      <a:r>
                        <a:rPr lang="en-ZA" baseline="0" dirty="0" smtClean="0"/>
                        <a:t> mitigations partially implemented</a:t>
                      </a:r>
                      <a:endParaRPr lang="en-ZA"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Number of </a:t>
                      </a:r>
                      <a:r>
                        <a:rPr lang="en-ZA" baseline="0" dirty="0" smtClean="0"/>
                        <a:t> mitigations not implemented</a:t>
                      </a:r>
                      <a:endParaRPr lang="en-ZA" dirty="0"/>
                    </a:p>
                  </a:txBody>
                  <a:tcPr>
                    <a:solidFill>
                      <a:srgbClr val="FF0000"/>
                    </a:solidFill>
                  </a:tcPr>
                </a:tc>
                <a:tc>
                  <a:txBody>
                    <a:bodyPr/>
                    <a:lstStyle/>
                    <a:p>
                      <a:r>
                        <a:rPr lang="en-ZA" dirty="0" smtClean="0"/>
                        <a:t>Percentage achievement</a:t>
                      </a:r>
                      <a:endParaRPr lang="en-ZA" dirty="0"/>
                    </a:p>
                  </a:txBody>
                  <a:tcPr/>
                </a:tc>
              </a:tr>
              <a:tr h="1065870">
                <a:tc>
                  <a:txBody>
                    <a:bodyPr/>
                    <a:lstStyle/>
                    <a:p>
                      <a:r>
                        <a:rPr lang="en-ZA" dirty="0" smtClean="0"/>
                        <a:t>Quarter 2</a:t>
                      </a:r>
                      <a:endParaRPr lang="en-ZA" dirty="0"/>
                    </a:p>
                  </a:txBody>
                  <a:tcPr/>
                </a:tc>
                <a:tc>
                  <a:txBody>
                    <a:bodyPr/>
                    <a:lstStyle/>
                    <a:p>
                      <a:r>
                        <a:rPr lang="en-ZA" dirty="0" smtClean="0"/>
                        <a:t>68</a:t>
                      </a:r>
                      <a:endParaRPr lang="en-ZA" dirty="0"/>
                    </a:p>
                  </a:txBody>
                  <a:tcPr>
                    <a:solidFill>
                      <a:schemeClr val="accent6">
                        <a:lumMod val="50000"/>
                      </a:schemeClr>
                    </a:solidFill>
                  </a:tcPr>
                </a:tc>
                <a:tc>
                  <a:txBody>
                    <a:bodyPr/>
                    <a:lstStyle/>
                    <a:p>
                      <a:r>
                        <a:rPr lang="en-ZA" dirty="0" smtClean="0"/>
                        <a:t>63</a:t>
                      </a:r>
                      <a:endParaRPr lang="en-ZA" dirty="0"/>
                    </a:p>
                  </a:txBody>
                  <a:tcPr>
                    <a:solidFill>
                      <a:schemeClr val="accent2"/>
                    </a:solidFill>
                  </a:tcPr>
                </a:tc>
                <a:tc>
                  <a:txBody>
                    <a:bodyPr/>
                    <a:lstStyle/>
                    <a:p>
                      <a:r>
                        <a:rPr lang="en-ZA" dirty="0" smtClean="0"/>
                        <a:t>5</a:t>
                      </a:r>
                      <a:endParaRPr lang="en-ZA" dirty="0"/>
                    </a:p>
                  </a:txBody>
                  <a:tcPr>
                    <a:solidFill>
                      <a:srgbClr val="FFC000"/>
                    </a:solidFill>
                  </a:tcPr>
                </a:tc>
                <a:tc>
                  <a:txBody>
                    <a:bodyPr/>
                    <a:lstStyle/>
                    <a:p>
                      <a:r>
                        <a:rPr lang="en-ZA" dirty="0" smtClean="0"/>
                        <a:t>-</a:t>
                      </a:r>
                      <a:endParaRPr lang="en-ZA" dirty="0"/>
                    </a:p>
                  </a:txBody>
                  <a:tcPr>
                    <a:solidFill>
                      <a:srgbClr val="FF0000"/>
                    </a:solidFill>
                  </a:tcPr>
                </a:tc>
                <a:tc>
                  <a:txBody>
                    <a:bodyPr/>
                    <a:lstStyle/>
                    <a:p>
                      <a:r>
                        <a:rPr lang="en-ZA" dirty="0" smtClean="0"/>
                        <a:t>93%</a:t>
                      </a:r>
                      <a:endParaRPr lang="en-ZA" dirty="0"/>
                    </a:p>
                  </a:txBody>
                  <a:tcPr/>
                </a:tc>
              </a:tr>
              <a:tr h="1065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Quarter 3</a:t>
                      </a:r>
                    </a:p>
                    <a:p>
                      <a:endParaRPr lang="en-ZA" dirty="0"/>
                    </a:p>
                  </a:txBody>
                  <a:tcPr/>
                </a:tc>
                <a:tc>
                  <a:txBody>
                    <a:bodyPr/>
                    <a:lstStyle/>
                    <a:p>
                      <a:r>
                        <a:rPr lang="en-ZA" dirty="0" smtClean="0"/>
                        <a:t>73</a:t>
                      </a:r>
                      <a:endParaRPr lang="en-ZA" dirty="0"/>
                    </a:p>
                  </a:txBody>
                  <a:tcPr>
                    <a:solidFill>
                      <a:schemeClr val="accent6">
                        <a:lumMod val="50000"/>
                      </a:schemeClr>
                    </a:solidFill>
                  </a:tcPr>
                </a:tc>
                <a:tc>
                  <a:txBody>
                    <a:bodyPr/>
                    <a:lstStyle/>
                    <a:p>
                      <a:r>
                        <a:rPr lang="en-ZA" dirty="0" smtClean="0"/>
                        <a:t>63</a:t>
                      </a:r>
                      <a:endParaRPr lang="en-ZA" dirty="0"/>
                    </a:p>
                  </a:txBody>
                  <a:tcPr>
                    <a:solidFill>
                      <a:schemeClr val="accent2"/>
                    </a:solidFill>
                  </a:tcPr>
                </a:tc>
                <a:tc>
                  <a:txBody>
                    <a:bodyPr/>
                    <a:lstStyle/>
                    <a:p>
                      <a:r>
                        <a:rPr lang="en-ZA" dirty="0" smtClean="0"/>
                        <a:t>6</a:t>
                      </a:r>
                      <a:endParaRPr lang="en-ZA" dirty="0"/>
                    </a:p>
                  </a:txBody>
                  <a:tcPr>
                    <a:solidFill>
                      <a:srgbClr val="FFC000"/>
                    </a:solidFill>
                  </a:tcPr>
                </a:tc>
                <a:tc>
                  <a:txBody>
                    <a:bodyPr/>
                    <a:lstStyle/>
                    <a:p>
                      <a:r>
                        <a:rPr lang="en-ZA" dirty="0" smtClean="0"/>
                        <a:t>3</a:t>
                      </a:r>
                      <a:endParaRPr lang="en-ZA" dirty="0"/>
                    </a:p>
                  </a:txBody>
                  <a:tcPr>
                    <a:solidFill>
                      <a:srgbClr val="FF0000"/>
                    </a:solidFill>
                  </a:tcPr>
                </a:tc>
                <a:tc>
                  <a:txBody>
                    <a:bodyPr/>
                    <a:lstStyle/>
                    <a:p>
                      <a:r>
                        <a:rPr lang="en-ZA" dirty="0" smtClean="0"/>
                        <a:t>88%</a:t>
                      </a:r>
                      <a:endParaRPr lang="en-ZA" dirty="0"/>
                    </a:p>
                  </a:txBody>
                  <a:tcPr/>
                </a:tc>
              </a:tr>
              <a:tr h="1065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Quarter 4</a:t>
                      </a:r>
                    </a:p>
                    <a:p>
                      <a:endParaRPr lang="en-ZA" dirty="0"/>
                    </a:p>
                  </a:txBody>
                  <a:tcPr/>
                </a:tc>
                <a:tc>
                  <a:txBody>
                    <a:bodyPr/>
                    <a:lstStyle/>
                    <a:p>
                      <a:r>
                        <a:rPr lang="en-ZA" b="0" dirty="0" smtClean="0"/>
                        <a:t>73</a:t>
                      </a:r>
                      <a:endParaRPr lang="en-ZA" b="0" dirty="0"/>
                    </a:p>
                  </a:txBody>
                  <a:tcPr>
                    <a:solidFill>
                      <a:schemeClr val="accent6">
                        <a:lumMod val="50000"/>
                      </a:schemeClr>
                    </a:solidFill>
                  </a:tcPr>
                </a:tc>
                <a:tc>
                  <a:txBody>
                    <a:bodyPr/>
                    <a:lstStyle/>
                    <a:p>
                      <a:r>
                        <a:rPr lang="en-ZA" dirty="0" smtClean="0"/>
                        <a:t>63</a:t>
                      </a:r>
                      <a:endParaRPr lang="en-ZA" dirty="0"/>
                    </a:p>
                  </a:txBody>
                  <a:tcPr>
                    <a:solidFill>
                      <a:schemeClr val="accent2"/>
                    </a:solidFill>
                  </a:tcPr>
                </a:tc>
                <a:tc>
                  <a:txBody>
                    <a:bodyPr/>
                    <a:lstStyle/>
                    <a:p>
                      <a:r>
                        <a:rPr lang="en-GB" dirty="0" smtClean="0"/>
                        <a:t>5</a:t>
                      </a:r>
                      <a:endParaRPr lang="en-ZA" dirty="0"/>
                    </a:p>
                  </a:txBody>
                  <a:tcPr>
                    <a:solidFill>
                      <a:srgbClr val="FFC000"/>
                    </a:solidFill>
                  </a:tcPr>
                </a:tc>
                <a:tc>
                  <a:txBody>
                    <a:bodyPr/>
                    <a:lstStyle/>
                    <a:p>
                      <a:r>
                        <a:rPr lang="en-GB" dirty="0" smtClean="0"/>
                        <a:t>5</a:t>
                      </a:r>
                      <a:endParaRPr lang="en-ZA" dirty="0"/>
                    </a:p>
                  </a:txBody>
                  <a:tcPr>
                    <a:solidFill>
                      <a:srgbClr val="FF0000"/>
                    </a:solidFill>
                  </a:tcPr>
                </a:tc>
                <a:tc>
                  <a:txBody>
                    <a:bodyPr/>
                    <a:lstStyle/>
                    <a:p>
                      <a:r>
                        <a:rPr lang="en-ZA" dirty="0" smtClean="0"/>
                        <a:t>86%</a:t>
                      </a:r>
                      <a:endParaRPr lang="en-ZA" dirty="0"/>
                    </a:p>
                  </a:txBody>
                  <a:tcPr/>
                </a:tc>
              </a:tr>
            </a:tbl>
          </a:graphicData>
        </a:graphic>
      </p:graphicFrame>
    </p:spTree>
    <p:extLst>
      <p:ext uri="{BB962C8B-B14F-4D97-AF65-F5344CB8AC3E}">
        <p14:creationId xmlns:p14="http://schemas.microsoft.com/office/powerpoint/2010/main" xmlns="" val="1436320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9" y="231821"/>
            <a:ext cx="8736840" cy="891126"/>
          </a:xfrm>
        </p:spPr>
        <p:txBody>
          <a:bodyPr>
            <a:normAutofit fontScale="90000"/>
          </a:bodyPr>
          <a:lstStyle/>
          <a:p>
            <a:pPr marL="352425" indent="-352425"/>
            <a:r>
              <a:rPr lang="en-US" dirty="0" smtClean="0"/>
              <a:t>Operational Risks </a:t>
            </a:r>
            <a:r>
              <a:rPr lang="en-ZA" dirty="0" smtClean="0"/>
              <a:t> Departmental Programmes</a:t>
            </a:r>
            <a:r>
              <a:rPr lang="en-US" dirty="0"/>
              <a:t/>
            </a:r>
            <a:br>
              <a:rPr lang="en-US" dirty="0"/>
            </a:b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604638818"/>
              </p:ext>
            </p:extLst>
          </p:nvPr>
        </p:nvGraphicFramePr>
        <p:xfrm>
          <a:off x="269405" y="2210445"/>
          <a:ext cx="3825075" cy="20838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xmlns="" val="1677170921"/>
              </p:ext>
            </p:extLst>
          </p:nvPr>
        </p:nvGraphicFramePr>
        <p:xfrm>
          <a:off x="4334022" y="2210445"/>
          <a:ext cx="3682218" cy="24452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xmlns="" val="3538358845"/>
              </p:ext>
            </p:extLst>
          </p:nvPr>
        </p:nvGraphicFramePr>
        <p:xfrm>
          <a:off x="448681" y="4324812"/>
          <a:ext cx="3645799" cy="198366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94372" y="843049"/>
            <a:ext cx="8321308" cy="1323439"/>
          </a:xfrm>
          <a:prstGeom prst="rect">
            <a:avLst/>
          </a:prstGeom>
          <a:noFill/>
        </p:spPr>
        <p:txBody>
          <a:bodyPr wrap="square" rtlCol="0">
            <a:spAutoFit/>
          </a:bodyPr>
          <a:lstStyle/>
          <a:p>
            <a:pPr algn="just"/>
            <a:r>
              <a:rPr lang="en-US" sz="1600" dirty="0"/>
              <a:t>The </a:t>
            </a:r>
            <a:r>
              <a:rPr lang="en-US" sz="1600" dirty="0" smtClean="0"/>
              <a:t>below </a:t>
            </a:r>
            <a:r>
              <a:rPr lang="en-US" sz="1600" dirty="0"/>
              <a:t>graph indicates that mitigation actions that were implemented decreased from </a:t>
            </a:r>
            <a:r>
              <a:rPr lang="en-US" sz="1600" dirty="0" smtClean="0"/>
              <a:t>63(93%) </a:t>
            </a:r>
            <a:r>
              <a:rPr lang="en-US" sz="1600" dirty="0"/>
              <a:t>in </a:t>
            </a:r>
            <a:r>
              <a:rPr lang="en-US" sz="1600" dirty="0" smtClean="0"/>
              <a:t>second quarter to </a:t>
            </a:r>
            <a:r>
              <a:rPr lang="en-US" sz="1600" dirty="0"/>
              <a:t>63(88%) </a:t>
            </a:r>
            <a:r>
              <a:rPr lang="en-US" sz="1600" dirty="0" smtClean="0"/>
              <a:t>in third quarter and  to 63(86%) in </a:t>
            </a:r>
            <a:r>
              <a:rPr lang="en-US" sz="1600" dirty="0"/>
              <a:t>fourth quarter. The partially implemented mitigation actions increased from </a:t>
            </a:r>
            <a:r>
              <a:rPr lang="en-US" sz="1600" dirty="0" smtClean="0"/>
              <a:t>5(7%) </a:t>
            </a:r>
            <a:r>
              <a:rPr lang="en-US" sz="1600" dirty="0"/>
              <a:t>in </a:t>
            </a:r>
            <a:r>
              <a:rPr lang="en-US" sz="1600" dirty="0" smtClean="0"/>
              <a:t>second quarter to 6(8%) in the third  quarter and decreased to 8(7%) </a:t>
            </a:r>
            <a:r>
              <a:rPr lang="en-US" sz="1600" dirty="0"/>
              <a:t>in fourth quarter. </a:t>
            </a:r>
            <a:r>
              <a:rPr lang="en-US" sz="1600" dirty="0" smtClean="0"/>
              <a:t> The not implemented mitigations actions increased from 0(0%) in second quarter to 3(4%) in third quarter and to 8(7%) in fourth quarter.</a:t>
            </a:r>
            <a:endParaRPr lang="en-ZA" sz="1600" dirty="0"/>
          </a:p>
        </p:txBody>
      </p:sp>
    </p:spTree>
    <p:extLst>
      <p:ext uri="{BB962C8B-B14F-4D97-AF65-F5344CB8AC3E}">
        <p14:creationId xmlns:p14="http://schemas.microsoft.com/office/powerpoint/2010/main" xmlns="" val="3598871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A1611-166A-8349-BB5D-DA6E55F2215F}"/>
              </a:ext>
            </a:extLst>
          </p:cNvPr>
          <p:cNvSpPr>
            <a:spLocks noGrp="1"/>
          </p:cNvSpPr>
          <p:nvPr>
            <p:ph type="title"/>
          </p:nvPr>
        </p:nvSpPr>
        <p:spPr>
          <a:xfrm>
            <a:off x="1707627" y="2367815"/>
            <a:ext cx="5338065" cy="1762589"/>
          </a:xfrm>
        </p:spPr>
        <p:txBody>
          <a:bodyPr>
            <a:normAutofit/>
          </a:bodyPr>
          <a:lstStyle/>
          <a:p>
            <a:pPr algn="ctr"/>
            <a:r>
              <a:rPr lang="en-GB" sz="2800" b="1" dirty="0" smtClean="0"/>
              <a:t>OPERATIONAL RISK</a:t>
            </a:r>
            <a:br>
              <a:rPr lang="en-GB" sz="2800" b="1" dirty="0" smtClean="0"/>
            </a:br>
            <a:r>
              <a:rPr lang="en-GB" sz="2800" b="1" dirty="0" smtClean="0"/>
              <a:t/>
            </a:r>
            <a:br>
              <a:rPr lang="en-GB" sz="2800" b="1" dirty="0" smtClean="0"/>
            </a:br>
            <a:r>
              <a:rPr lang="en-GB" sz="2800" b="1" dirty="0" smtClean="0"/>
              <a:t>QUARTER 2</a:t>
            </a:r>
            <a:endParaRPr lang="en-US" sz="2800" dirty="0"/>
          </a:p>
        </p:txBody>
      </p:sp>
      <p:sp>
        <p:nvSpPr>
          <p:cNvPr id="8" name="TextBox 7"/>
          <p:cNvSpPr txBox="1"/>
          <p:nvPr/>
        </p:nvSpPr>
        <p:spPr>
          <a:xfrm>
            <a:off x="4304146" y="4210977"/>
            <a:ext cx="3038763" cy="369332"/>
          </a:xfrm>
          <a:prstGeom prst="rect">
            <a:avLst/>
          </a:prstGeom>
          <a:noFill/>
        </p:spPr>
        <p:txBody>
          <a:bodyPr wrap="square" rtlCol="0">
            <a:spAutoFit/>
          </a:bodyPr>
          <a:lstStyle/>
          <a:p>
            <a:r>
              <a:rPr lang="en-ZA" b="1" dirty="0">
                <a:solidFill>
                  <a:srgbClr val="37A76F">
                    <a:lumMod val="75000"/>
                  </a:srgbClr>
                </a:solidFill>
                <a:latin typeface="Arial" panose="020B0604020202020204" pitchFamily="34" charset="0"/>
                <a:cs typeface="Arial" panose="020B0604020202020204" pitchFamily="34" charset="0"/>
              </a:rPr>
              <a:t>            </a:t>
            </a:r>
            <a:r>
              <a:rPr lang="en-ZA" dirty="0" smtClean="0"/>
              <a:t>  </a:t>
            </a:r>
            <a:endParaRPr lang="en-ZA" dirty="0"/>
          </a:p>
        </p:txBody>
      </p:sp>
    </p:spTree>
    <p:extLst>
      <p:ext uri="{BB962C8B-B14F-4D97-AF65-F5344CB8AC3E}">
        <p14:creationId xmlns:p14="http://schemas.microsoft.com/office/powerpoint/2010/main" xmlns="" val="791999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43" y="883655"/>
            <a:ext cx="8736495" cy="767931"/>
          </a:xfrm>
        </p:spPr>
        <p:txBody>
          <a:bodyPr>
            <a:noAutofit/>
          </a:bodyPr>
          <a:lstStyle/>
          <a:p>
            <a:r>
              <a:rPr lang="en-ZA" sz="1800" dirty="0">
                <a:solidFill>
                  <a:schemeClr val="tx1"/>
                </a:solidFill>
              </a:rPr>
              <a:t>In </a:t>
            </a:r>
            <a:r>
              <a:rPr lang="en-TT" sz="1800" dirty="0">
                <a:solidFill>
                  <a:schemeClr val="tx1"/>
                </a:solidFill>
              </a:rPr>
              <a:t>the </a:t>
            </a:r>
            <a:r>
              <a:rPr lang="en-TT" sz="1800" dirty="0" smtClean="0">
                <a:solidFill>
                  <a:schemeClr val="tx1"/>
                </a:solidFill>
              </a:rPr>
              <a:t>2</a:t>
            </a:r>
            <a:r>
              <a:rPr lang="en-TT" sz="1800" baseline="30000" dirty="0" smtClean="0">
                <a:solidFill>
                  <a:schemeClr val="tx1"/>
                </a:solidFill>
              </a:rPr>
              <a:t>nd</a:t>
            </a:r>
            <a:r>
              <a:rPr lang="en-TT" sz="1800" dirty="0" smtClean="0">
                <a:solidFill>
                  <a:schemeClr val="tx1"/>
                </a:solidFill>
              </a:rPr>
              <a:t> quarter </a:t>
            </a:r>
            <a:r>
              <a:rPr lang="en-TT" sz="1800" dirty="0">
                <a:solidFill>
                  <a:schemeClr val="tx1"/>
                </a:solidFill>
              </a:rPr>
              <a:t>of 2022/23 financial year there were </a:t>
            </a:r>
            <a:r>
              <a:rPr lang="en-TT" sz="1800" dirty="0" smtClean="0">
                <a:solidFill>
                  <a:schemeClr val="tx1"/>
                </a:solidFill>
              </a:rPr>
              <a:t>68 </a:t>
            </a:r>
            <a:r>
              <a:rPr lang="en-TT" sz="1800" dirty="0">
                <a:solidFill>
                  <a:schemeClr val="tx1"/>
                </a:solidFill>
              </a:rPr>
              <a:t>planned </a:t>
            </a:r>
            <a:r>
              <a:rPr lang="en-TT" sz="1800" dirty="0" smtClean="0">
                <a:solidFill>
                  <a:schemeClr val="tx1"/>
                </a:solidFill>
              </a:rPr>
              <a:t>mitigations, 63 (93%) </a:t>
            </a:r>
            <a:r>
              <a:rPr lang="en-TT" sz="1800" dirty="0">
                <a:solidFill>
                  <a:schemeClr val="tx1"/>
                </a:solidFill>
              </a:rPr>
              <a:t>mitigation actions were implemented, and </a:t>
            </a:r>
            <a:r>
              <a:rPr lang="en-TT" sz="1800" dirty="0" smtClean="0">
                <a:solidFill>
                  <a:schemeClr val="tx1"/>
                </a:solidFill>
              </a:rPr>
              <a:t>5(7%) </a:t>
            </a:r>
            <a:r>
              <a:rPr lang="en-TT" sz="1800" dirty="0">
                <a:solidFill>
                  <a:schemeClr val="tx1"/>
                </a:solidFill>
              </a:rPr>
              <a:t>partially implemented.</a:t>
            </a:r>
            <a:endParaRPr lang="en-ZA" sz="1800"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xmlns="" val="4002638318"/>
              </p:ext>
            </p:extLst>
          </p:nvPr>
        </p:nvGraphicFramePr>
        <p:xfrm>
          <a:off x="82935" y="2011681"/>
          <a:ext cx="8737600" cy="439740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198439" y="321973"/>
            <a:ext cx="8736840" cy="759852"/>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r>
              <a:rPr lang="en-GB" dirty="0" smtClean="0"/>
              <a:t>Operational Quarter 2</a:t>
            </a:r>
            <a:endParaRPr lang="en-ZA" dirty="0"/>
          </a:p>
        </p:txBody>
      </p:sp>
    </p:spTree>
    <p:extLst>
      <p:ext uri="{BB962C8B-B14F-4D97-AF65-F5344CB8AC3E}">
        <p14:creationId xmlns:p14="http://schemas.microsoft.com/office/powerpoint/2010/main" xmlns="" val="917386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1141316214"/>
              </p:ext>
            </p:extLst>
          </p:nvPr>
        </p:nvGraphicFramePr>
        <p:xfrm>
          <a:off x="125506" y="933741"/>
          <a:ext cx="8839199" cy="5497957"/>
        </p:xfrm>
        <a:graphic>
          <a:graphicData uri="http://schemas.openxmlformats.org/drawingml/2006/table">
            <a:tbl>
              <a:tblPr firstRow="1" firstCol="1" bandRow="1">
                <a:tableStyleId>{5C22544A-7EE6-4342-B048-85BDC9FD1C3A}</a:tableStyleId>
              </a:tblPr>
              <a:tblGrid>
                <a:gridCol w="2420946"/>
                <a:gridCol w="2445273"/>
                <a:gridCol w="3972980"/>
              </a:tblGrid>
              <a:tr h="355740">
                <a:tc gridSpan="3">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r>
                        <a:rPr lang="en-ZA" sz="1400" b="1" kern="1200" dirty="0" smtClean="0">
                          <a:solidFill>
                            <a:schemeClr val="tx1"/>
                          </a:solidFill>
                          <a:effectLst/>
                          <a:latin typeface="Arial" panose="020B0604020202020204" pitchFamily="34" charset="0"/>
                          <a:ea typeface="+mn-ea"/>
                          <a:cs typeface="Arial" panose="020B0604020202020204" pitchFamily="34" charset="0"/>
                        </a:rPr>
                        <a:t>Invoices not paid within 30 days</a:t>
                      </a:r>
                      <a:endParaRPr lang="en-ZA"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c hMerge="1">
                  <a:txBody>
                    <a:bodyPr/>
                    <a:lstStyle/>
                    <a:p>
                      <a:pPr marL="0" algn="just" defTabSz="914400" rtl="0" eaLnBrk="1" latinLnBrk="0" hangingPunct="1">
                        <a:lnSpc>
                          <a:spcPct val="150000"/>
                        </a:lnSpc>
                        <a:spcAft>
                          <a:spcPts val="0"/>
                        </a:spcAft>
                        <a:tabLst>
                          <a:tab pos="4023360" algn="l"/>
                        </a:tabLst>
                      </a:pPr>
                      <a:endParaRPr lang="en-ZA" sz="13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36775" marR="36775" marT="0" marB="0"/>
                </a:tc>
                <a:tc hMerge="1">
                  <a:txBody>
                    <a:bodyPr/>
                    <a:lstStyle/>
                    <a:p>
                      <a:pPr marR="21590" algn="just">
                        <a:lnSpc>
                          <a:spcPct val="150000"/>
                        </a:lnSpc>
                        <a:spcAft>
                          <a:spcPts val="0"/>
                        </a:spcAft>
                        <a:tabLst>
                          <a:tab pos="4023360" algn="l"/>
                        </a:tabLs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r>
              <a:tr h="351777">
                <a:tc>
                  <a:txBody>
                    <a:bodyPr/>
                    <a:lstStyle/>
                    <a:p>
                      <a:pPr marL="0" algn="l" defTabSz="914400" rtl="0" eaLnBrk="1" latinLnBrk="0" hangingPunct="1">
                        <a:lnSpc>
                          <a:spcPct val="15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Progress on Mitigation</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Risk Management Comment</a:t>
                      </a:r>
                      <a:endParaRPr lang="en-ZA" sz="1400" dirty="0">
                        <a:effectLst/>
                        <a:latin typeface="Times New Roman" panose="02020603050405020304" pitchFamily="18" charset="0"/>
                        <a:ea typeface="Times New Roman" panose="02020603050405020304" pitchFamily="18" charset="0"/>
                      </a:endParaRPr>
                    </a:p>
                  </a:txBody>
                  <a:tcPr marL="68580" marR="68580" marT="0" marB="0"/>
                </a:tc>
              </a:tr>
              <a:tr h="2212358">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Conduct workshop on procurement guidelines for all officials in the Department including financial delegations.</a:t>
                      </a:r>
                    </a:p>
                  </a:txBody>
                  <a:tcPr marL="68580" marR="68580" marT="0" marB="0"/>
                </a:tc>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Workshop was conducted with managers on 19 August 2022.  Training was scheduled for non SMS members on 30 September 2022 but due to the relocation it is rescheduled to 21 October 2022.</a:t>
                      </a:r>
                    </a:p>
                    <a:p>
                      <a:pPr marR="111760" algn="just">
                        <a:lnSpc>
                          <a:spcPct val="150000"/>
                        </a:lnSpc>
                        <a:spcAft>
                          <a:spcPts val="1000"/>
                        </a:spcAft>
                        <a:tabLst>
                          <a:tab pos="4023360" algn="l"/>
                        </a:tabLst>
                      </a:pP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C000"/>
                    </a:solidFill>
                  </a:tcPr>
                </a:tc>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It is recommended that all officials be workshopped on procurement guidelines including financial delegations to ensure compliance with SCM policy and DPSA directives on management</a:t>
                      </a:r>
                      <a:r>
                        <a:rPr lang="en-ZA" sz="1200" b="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of financial delegations</a:t>
                      </a: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Furthermore SCM to ensure workshop takes place as per the proposed date. </a:t>
                      </a:r>
                      <a:r>
                        <a:rPr lang="en-US"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r>
              <a:tr h="2379832">
                <a:tc>
                  <a:txBody>
                    <a:bodyPr/>
                    <a:lstStyle/>
                    <a:p>
                      <a:pPr marR="111760" algn="just">
                        <a:lnSpc>
                          <a:spcPct val="150000"/>
                        </a:lnSpc>
                        <a:spcAft>
                          <a:spcPts val="1000"/>
                        </a:spcAft>
                        <a:tabLst>
                          <a:tab pos="4023360" algn="l"/>
                        </a:tabLst>
                      </a:pPr>
                      <a:r>
                        <a:rPr lang="en-US"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Go live on LOGIS  - procurement and inventory/consumable management.</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R="111760" algn="just">
                        <a:lnSpc>
                          <a:spcPct val="150000"/>
                        </a:lnSpc>
                        <a:spcAft>
                          <a:spcPts val="1000"/>
                        </a:spcAft>
                        <a:tabLst>
                          <a:tab pos="4023360" algn="l"/>
                        </a:tabLst>
                      </a:pPr>
                      <a:r>
                        <a:rPr lang="en-US"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LOGIS is ready to go live however, connection to printers is still a struggle, therefore go live has been extended. </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C000"/>
                    </a:solidFill>
                  </a:tcPr>
                </a:tc>
                <a:tc>
                  <a:txBody>
                    <a:bodyPr/>
                    <a:lstStyle/>
                    <a:p>
                      <a:pPr marR="111760" algn="just">
                        <a:lnSpc>
                          <a:spcPct val="150000"/>
                        </a:lnSpc>
                        <a:spcAft>
                          <a:spcPts val="1000"/>
                        </a:spcAft>
                        <a:tabLst>
                          <a:tab pos="4023360" algn="l"/>
                        </a:tabLst>
                      </a:pP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delay in the department currently is due to not having the network which is out of the control of the SCM unit, however it is recommended that SCM put processes in place to ensure when network is available the department can go live on LOGIS. This is to ensure that the department can cater for government's provisioning and administration requirements in respect to control of movable assets and stock especially with the relocation to the</a:t>
                      </a:r>
                      <a:r>
                        <a:rPr lang="en-ZA" sz="1200" b="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new building. </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r>
            </a:tbl>
          </a:graphicData>
        </a:graphic>
      </p:graphicFrame>
      <p:sp>
        <p:nvSpPr>
          <p:cNvPr id="2" name="Rectangle 1"/>
          <p:cNvSpPr/>
          <p:nvPr/>
        </p:nvSpPr>
        <p:spPr>
          <a:xfrm>
            <a:off x="125506" y="482922"/>
            <a:ext cx="7116692" cy="424732"/>
          </a:xfrm>
          <a:prstGeom prst="rect">
            <a:avLst/>
          </a:prstGeom>
        </p:spPr>
        <p:txBody>
          <a:bodyPr wrap="non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a:t>
            </a:r>
            <a:r>
              <a:rPr lang="en-ZA" sz="2400" dirty="0" smtClean="0">
                <a:solidFill>
                  <a:srgbClr val="37A76F">
                    <a:lumMod val="75000"/>
                  </a:srgbClr>
                </a:solidFill>
                <a:latin typeface="Arial" panose="020B0604020202020204" pitchFamily="34" charset="0"/>
                <a:cs typeface="Arial" panose="020B0604020202020204" pitchFamily="34" charset="0"/>
              </a:rPr>
              <a:t>2- </a:t>
            </a:r>
            <a:r>
              <a:rPr lang="en-ZA" sz="2400" dirty="0" smtClean="0">
                <a:solidFill>
                  <a:schemeClr val="accent3">
                    <a:lumMod val="75000"/>
                  </a:schemeClr>
                </a:solidFill>
                <a:latin typeface="Arial" panose="020B0604020202020204" pitchFamily="34" charset="0"/>
                <a:cs typeface="Arial" panose="020B0604020202020204" pitchFamily="34" charset="0"/>
              </a:rPr>
              <a:t>Mitigation </a:t>
            </a:r>
            <a:r>
              <a:rPr lang="en-ZA" sz="2400" dirty="0">
                <a:solidFill>
                  <a:schemeClr val="accent3">
                    <a:lumMod val="75000"/>
                  </a:schemeClr>
                </a:solidFill>
                <a:latin typeface="Arial" panose="020B0604020202020204" pitchFamily="34" charset="0"/>
                <a:cs typeface="Arial" panose="020B0604020202020204" pitchFamily="34" charset="0"/>
              </a:rPr>
              <a:t>Actions Partially Implemented</a:t>
            </a:r>
            <a:endParaRPr lang="en-US" sz="2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93771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855869954"/>
              </p:ext>
            </p:extLst>
          </p:nvPr>
        </p:nvGraphicFramePr>
        <p:xfrm>
          <a:off x="125506" y="936506"/>
          <a:ext cx="8839199" cy="4433984"/>
        </p:xfrm>
        <a:graphic>
          <a:graphicData uri="http://schemas.openxmlformats.org/drawingml/2006/table">
            <a:tbl>
              <a:tblPr firstRow="1" firstCol="1" bandRow="1">
                <a:tableStyleId>{5C22544A-7EE6-4342-B048-85BDC9FD1C3A}</a:tableStyleId>
              </a:tblPr>
              <a:tblGrid>
                <a:gridCol w="2420946"/>
                <a:gridCol w="2962449"/>
                <a:gridCol w="3455804"/>
              </a:tblGrid>
              <a:tr h="426798">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tab pos="4023360" algn="l"/>
                        </a:tabLst>
                        <a:defRPr/>
                      </a:pPr>
                      <a:r>
                        <a:rPr lang="en-ZA" sz="1400" b="1" kern="1200" dirty="0" smtClean="0">
                          <a:solidFill>
                            <a:schemeClr val="dk1"/>
                          </a:solidFill>
                          <a:effectLst/>
                          <a:latin typeface="Arial" panose="020B0604020202020204" pitchFamily="34" charset="0"/>
                          <a:ea typeface="Calibri" panose="020F0502020204030204" pitchFamily="34" charset="0"/>
                          <a:cs typeface="+mn-cs"/>
                        </a:rPr>
                        <a:t>Lack of adherence to legislation, policies, instruction notes and internal controls.</a:t>
                      </a:r>
                    </a:p>
                  </a:txBody>
                  <a:tcPr marL="68580" marR="68580" marT="0" marB="0"/>
                </a:tc>
                <a:tc hMerge="1">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26798">
                <a:tc>
                  <a:txBody>
                    <a:bodyPr/>
                    <a:lstStyle/>
                    <a:p>
                      <a:pPr marL="0" algn="l" defTabSz="914400" rtl="0" eaLnBrk="1" latinLnBrk="0" hangingPunct="1">
                        <a:lnSpc>
                          <a:spcPct val="15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Progress on Mitigation</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Risk Management Comment</a:t>
                      </a:r>
                      <a:endParaRPr lang="en-ZA" sz="1400" dirty="0">
                        <a:effectLst/>
                        <a:latin typeface="Times New Roman" panose="02020603050405020304" pitchFamily="18" charset="0"/>
                        <a:ea typeface="Times New Roman" panose="02020603050405020304" pitchFamily="18" charset="0"/>
                      </a:endParaRPr>
                    </a:p>
                  </a:txBody>
                  <a:tcPr marL="68580" marR="68580" marT="0" marB="0"/>
                </a:tc>
              </a:tr>
              <a:tr h="3580388">
                <a:tc>
                  <a:txBody>
                    <a:bodyPr/>
                    <a:lstStyle/>
                    <a:p>
                      <a:pPr marL="0" marR="111760" algn="just" defTabSz="914400" rtl="0" eaLnBrk="1" latinLnBrk="0" hangingPunct="1">
                        <a:lnSpc>
                          <a:spcPct val="150000"/>
                        </a:lnSpc>
                        <a:spcAft>
                          <a:spcPts val="1000"/>
                        </a:spcAft>
                        <a:tabLst>
                          <a:tab pos="4023360" algn="l"/>
                        </a:tabLst>
                      </a:pP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Revised Supply</a:t>
                      </a:r>
                      <a:r>
                        <a:rPr lang="en-ZA" sz="12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chain Management (</a:t>
                      </a: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SCM) standard operating</a:t>
                      </a:r>
                      <a:r>
                        <a:rPr lang="en-ZA" sz="12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procedures (</a:t>
                      </a: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SOP) and implement accordingly.</a:t>
                      </a: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111760" indent="21590" algn="just" defTabSz="914400" rtl="0" eaLnBrk="1" latinLnBrk="0" hangingPunct="1">
                        <a:lnSpc>
                          <a:spcPct val="150000"/>
                        </a:lnSpc>
                        <a:spcAft>
                          <a:spcPts val="1000"/>
                        </a:spcAft>
                        <a:tabLst>
                          <a:tab pos="4023360" algn="l"/>
                        </a:tabLst>
                      </a:pPr>
                      <a:r>
                        <a:rPr lang="en-US"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111760" algn="just" defTabSz="914400" rtl="0" eaLnBrk="1" latinLnBrk="0" hangingPunct="1">
                        <a:lnSpc>
                          <a:spcPct val="150000"/>
                        </a:lnSpc>
                        <a:spcAft>
                          <a:spcPts val="1000"/>
                        </a:spcAft>
                        <a:tabLst>
                          <a:tab pos="4023360" algn="l"/>
                        </a:tabLst>
                      </a:pP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Review of SOP is currently in progress however, there is shortage of staff in SCM to assist with finalisation of the  review process. </a:t>
                      </a:r>
                      <a:r>
                        <a:rPr lang="en-US"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111760" indent="21590" algn="just" defTabSz="914400" rtl="0" eaLnBrk="1" latinLnBrk="0" hangingPunct="1">
                        <a:lnSpc>
                          <a:spcPct val="150000"/>
                        </a:lnSpc>
                        <a:spcAft>
                          <a:spcPts val="1000"/>
                        </a:spcAft>
                        <a:tabLst>
                          <a:tab pos="4023360" algn="l"/>
                        </a:tabLst>
                      </a:pPr>
                      <a:r>
                        <a:rPr lang="en-US"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C000"/>
                    </a:solidFill>
                  </a:tcPr>
                </a:tc>
                <a:tc>
                  <a:txBody>
                    <a:bodyPr/>
                    <a:lstStyle/>
                    <a:p>
                      <a:pPr marL="0" marR="111760" algn="just" defTabSz="914400" rtl="0" eaLnBrk="1" latinLnBrk="0" hangingPunct="1">
                        <a:lnSpc>
                          <a:spcPct val="150000"/>
                        </a:lnSpc>
                        <a:spcAft>
                          <a:spcPts val="1000"/>
                        </a:spcAft>
                        <a:tabLst>
                          <a:tab pos="4023360" algn="l"/>
                        </a:tabLst>
                      </a:pP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It is recommended that SCM develops a project plan to carry out the SOP review process and delegate a number of officials to carry the task within a short time. The SOP will assist the unit to prioritise tasks and for the officials in the department to understand SCM work and timeframes better.</a:t>
                      </a: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r>
            </a:tbl>
          </a:graphicData>
        </a:graphic>
      </p:graphicFrame>
      <p:sp>
        <p:nvSpPr>
          <p:cNvPr id="2" name="Rectangle 1"/>
          <p:cNvSpPr/>
          <p:nvPr/>
        </p:nvSpPr>
        <p:spPr>
          <a:xfrm>
            <a:off x="125506" y="463468"/>
            <a:ext cx="8078336" cy="424732"/>
          </a:xfrm>
          <a:prstGeom prst="rect">
            <a:avLst/>
          </a:prstGeom>
        </p:spPr>
        <p:txBody>
          <a:bodyPr wrap="squar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a:t>
            </a:r>
            <a:r>
              <a:rPr lang="en-ZA" sz="2400" dirty="0" smtClean="0">
                <a:solidFill>
                  <a:srgbClr val="37A76F">
                    <a:lumMod val="75000"/>
                  </a:srgbClr>
                </a:solidFill>
                <a:latin typeface="Arial" panose="020B0604020202020204" pitchFamily="34" charset="0"/>
                <a:cs typeface="Arial" panose="020B0604020202020204" pitchFamily="34" charset="0"/>
              </a:rPr>
              <a:t>2- </a:t>
            </a:r>
            <a:r>
              <a:rPr lang="en-ZA" sz="2400" dirty="0" smtClean="0">
                <a:solidFill>
                  <a:schemeClr val="accent3">
                    <a:lumMod val="75000"/>
                  </a:schemeClr>
                </a:solidFill>
                <a:latin typeface="Arial" panose="020B0604020202020204" pitchFamily="34" charset="0"/>
                <a:cs typeface="Arial" panose="020B0604020202020204" pitchFamily="34" charset="0"/>
              </a:rPr>
              <a:t>Mitigation </a:t>
            </a:r>
            <a:r>
              <a:rPr lang="en-ZA" sz="2400" dirty="0">
                <a:solidFill>
                  <a:schemeClr val="accent3">
                    <a:lumMod val="75000"/>
                  </a:schemeClr>
                </a:solidFill>
                <a:latin typeface="Arial" panose="020B0604020202020204" pitchFamily="34" charset="0"/>
                <a:cs typeface="Arial" panose="020B0604020202020204" pitchFamily="34" charset="0"/>
              </a:rPr>
              <a:t>Actions Partially Implemented</a:t>
            </a:r>
            <a:endParaRPr lang="en-US" sz="2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09294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xmlns="" val="2716503031"/>
              </p:ext>
            </p:extLst>
          </p:nvPr>
        </p:nvGraphicFramePr>
        <p:xfrm>
          <a:off x="125506" y="887507"/>
          <a:ext cx="8839199" cy="4362002"/>
        </p:xfrm>
        <a:graphic>
          <a:graphicData uri="http://schemas.openxmlformats.org/drawingml/2006/table">
            <a:tbl>
              <a:tblPr firstRow="1" firstCol="1" bandRow="1">
                <a:tableStyleId>{5C22544A-7EE6-4342-B048-85BDC9FD1C3A}</a:tableStyleId>
              </a:tblPr>
              <a:tblGrid>
                <a:gridCol w="2420946"/>
                <a:gridCol w="3674044"/>
                <a:gridCol w="2744209"/>
              </a:tblGrid>
              <a:tr h="576671">
                <a:tc gridSpan="3">
                  <a:txBody>
                    <a:bodyPr/>
                    <a:lstStyle/>
                    <a:p>
                      <a:pPr marR="111760" algn="just">
                        <a:lnSpc>
                          <a:spcPct val="150000"/>
                        </a:lnSpc>
                        <a:spcAft>
                          <a:spcPts val="1000"/>
                        </a:spcAft>
                        <a:tabLst>
                          <a:tab pos="4023360" algn="l"/>
                        </a:tabLst>
                      </a:pPr>
                      <a:r>
                        <a:rPr lang="en-ZA" sz="1400" b="1" kern="1200" dirty="0" smtClean="0">
                          <a:solidFill>
                            <a:schemeClr val="tx1"/>
                          </a:solidFill>
                          <a:effectLst/>
                          <a:latin typeface="Arial" panose="020B0604020202020204" pitchFamily="34" charset="0"/>
                          <a:ea typeface="+mn-ea"/>
                          <a:cs typeface="Arial" panose="020B0604020202020204" pitchFamily="34" charset="0"/>
                        </a:rPr>
                        <a:t>Inadequate awareness amongst external stakeholders on socio-economic empowerment of women, youth including the rights of persons with disabilities.</a:t>
                      </a:r>
                      <a:endParaRPr lang="en-ZA"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c hMerge="1">
                  <a:txBody>
                    <a:bodyPr/>
                    <a:lstStyle/>
                    <a:p>
                      <a:pPr marL="0" algn="just" defTabSz="914400" rtl="0" eaLnBrk="1" latinLnBrk="0" hangingPunct="1">
                        <a:lnSpc>
                          <a:spcPct val="150000"/>
                        </a:lnSpc>
                        <a:spcAft>
                          <a:spcPts val="0"/>
                        </a:spcAft>
                        <a:tabLst>
                          <a:tab pos="4023360" algn="l"/>
                        </a:tabLst>
                      </a:pPr>
                      <a:endParaRPr lang="en-ZA" sz="13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36775" marR="36775" marT="0" marB="0"/>
                </a:tc>
                <a:tc hMerge="1">
                  <a:txBody>
                    <a:bodyPr/>
                    <a:lstStyle/>
                    <a:p>
                      <a:pPr marR="21590" algn="just">
                        <a:lnSpc>
                          <a:spcPct val="150000"/>
                        </a:lnSpc>
                        <a:spcAft>
                          <a:spcPts val="0"/>
                        </a:spcAft>
                        <a:tabLst>
                          <a:tab pos="4023360" algn="l"/>
                        </a:tabLs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r>
              <a:tr h="271426">
                <a:tc>
                  <a:txBody>
                    <a:bodyPr/>
                    <a:lstStyle/>
                    <a:p>
                      <a:pPr marL="0" algn="l" defTabSz="914400" rtl="0" eaLnBrk="1" latinLnBrk="0" hangingPunct="1">
                        <a:lnSpc>
                          <a:spcPct val="15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Progress on Mitigation</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Risk Management Comment</a:t>
                      </a:r>
                      <a:endParaRPr lang="en-ZA" sz="1400" dirty="0">
                        <a:effectLst/>
                        <a:latin typeface="Times New Roman" panose="02020603050405020304" pitchFamily="18" charset="0"/>
                        <a:ea typeface="Times New Roman" panose="02020603050405020304" pitchFamily="18" charset="0"/>
                      </a:endParaRPr>
                    </a:p>
                  </a:txBody>
                  <a:tcPr marL="68580" marR="68580" marT="0" marB="0"/>
                </a:tc>
              </a:tr>
              <a:tr h="3401882">
                <a:tc>
                  <a:txBody>
                    <a:bodyPr/>
                    <a:lstStyle/>
                    <a:p>
                      <a:pPr marR="111760" algn="just">
                        <a:lnSpc>
                          <a:spcPct val="150000"/>
                        </a:lnSpc>
                        <a:spcAft>
                          <a:spcPts val="1000"/>
                        </a:spcAft>
                        <a:tabLst>
                          <a:tab pos="4023360" algn="l"/>
                        </a:tabLst>
                      </a:pP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Effective implementation of the stakeholder engagement management framework.</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 unit is reviewing the draft Stakeholder Management Framework as it is supposed to be used hand-in-hand with the designed Women, Youth and Persons Disabilities (WYPD) Stakeholder Database. </a:t>
                      </a:r>
                      <a:endParaRPr lang="en-US" sz="1200" b="0"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C000"/>
                    </a:solidFill>
                  </a:tcPr>
                </a:tc>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It is recommended that the stakeholder management database be continuously updated in order to be inclusive of Women, Youth and Persons Disabilities</a:t>
                      </a:r>
                      <a:r>
                        <a:rPr lang="en-ZA" sz="1200" b="0" kern="1200"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US"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bl>
          </a:graphicData>
        </a:graphic>
      </p:graphicFrame>
      <p:sp>
        <p:nvSpPr>
          <p:cNvPr id="6" name="Rectangle 5"/>
          <p:cNvSpPr/>
          <p:nvPr/>
        </p:nvSpPr>
        <p:spPr>
          <a:xfrm>
            <a:off x="198782" y="356743"/>
            <a:ext cx="8945218" cy="424732"/>
          </a:xfrm>
          <a:prstGeom prst="rect">
            <a:avLst/>
          </a:prstGeom>
        </p:spPr>
        <p:txBody>
          <a:bodyPr wrap="squar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a:t>
            </a:r>
            <a:r>
              <a:rPr lang="en-ZA" sz="2400" dirty="0" smtClean="0">
                <a:solidFill>
                  <a:srgbClr val="37A76F">
                    <a:lumMod val="75000"/>
                  </a:srgbClr>
                </a:solidFill>
                <a:latin typeface="Arial" panose="020B0604020202020204" pitchFamily="34" charset="0"/>
                <a:cs typeface="Arial" panose="020B0604020202020204" pitchFamily="34" charset="0"/>
              </a:rPr>
              <a:t>2- </a:t>
            </a:r>
            <a:r>
              <a:rPr lang="en-ZA" sz="2400" dirty="0" smtClean="0">
                <a:solidFill>
                  <a:schemeClr val="accent3">
                    <a:lumMod val="75000"/>
                  </a:schemeClr>
                </a:solidFill>
                <a:latin typeface="Arial" panose="020B0604020202020204" pitchFamily="34" charset="0"/>
                <a:ea typeface="+mj-ea"/>
                <a:cs typeface="Arial" panose="020B0604020202020204" pitchFamily="34" charset="0"/>
              </a:rPr>
              <a:t>Mitigation </a:t>
            </a:r>
            <a:r>
              <a:rPr lang="en-ZA" sz="2400" dirty="0">
                <a:solidFill>
                  <a:schemeClr val="accent3">
                    <a:lumMod val="75000"/>
                  </a:schemeClr>
                </a:solidFill>
                <a:latin typeface="Arial" panose="020B0604020202020204" pitchFamily="34" charset="0"/>
                <a:ea typeface="+mj-ea"/>
                <a:cs typeface="Arial" panose="020B0604020202020204" pitchFamily="34" charset="0"/>
              </a:rPr>
              <a:t>Actions Partially Implemented</a:t>
            </a:r>
            <a:endParaRPr lang="en-US" sz="2400" dirty="0">
              <a:solidFill>
                <a:schemeClr val="accent3">
                  <a:lumMod val="75000"/>
                </a:scheme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1829538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A1611-166A-8349-BB5D-DA6E55F2215F}"/>
              </a:ext>
            </a:extLst>
          </p:cNvPr>
          <p:cNvSpPr>
            <a:spLocks noGrp="1"/>
          </p:cNvSpPr>
          <p:nvPr>
            <p:ph type="title"/>
          </p:nvPr>
        </p:nvSpPr>
        <p:spPr>
          <a:xfrm>
            <a:off x="1707627" y="3198499"/>
            <a:ext cx="5338065" cy="931905"/>
          </a:xfrm>
        </p:spPr>
        <p:txBody>
          <a:bodyPr>
            <a:normAutofit/>
          </a:bodyPr>
          <a:lstStyle/>
          <a:p>
            <a:pPr algn="ctr"/>
            <a:r>
              <a:rPr lang="en-GB" sz="2800" b="1" dirty="0" smtClean="0"/>
              <a:t>STRATEGIC RISK</a:t>
            </a:r>
            <a:endParaRPr lang="en-US" sz="2800" dirty="0"/>
          </a:p>
        </p:txBody>
      </p:sp>
      <p:sp>
        <p:nvSpPr>
          <p:cNvPr id="8" name="TextBox 7"/>
          <p:cNvSpPr txBox="1"/>
          <p:nvPr/>
        </p:nvSpPr>
        <p:spPr>
          <a:xfrm>
            <a:off x="4304146" y="4210977"/>
            <a:ext cx="3038763" cy="369332"/>
          </a:xfrm>
          <a:prstGeom prst="rect">
            <a:avLst/>
          </a:prstGeom>
          <a:noFill/>
        </p:spPr>
        <p:txBody>
          <a:bodyPr wrap="square" rtlCol="0">
            <a:spAutoFit/>
          </a:bodyPr>
          <a:lstStyle/>
          <a:p>
            <a:r>
              <a:rPr lang="en-ZA" b="1" dirty="0">
                <a:solidFill>
                  <a:srgbClr val="37A76F">
                    <a:lumMod val="75000"/>
                  </a:srgbClr>
                </a:solidFill>
                <a:latin typeface="Arial" panose="020B0604020202020204" pitchFamily="34" charset="0"/>
                <a:cs typeface="Arial" panose="020B0604020202020204" pitchFamily="34" charset="0"/>
              </a:rPr>
              <a:t>            </a:t>
            </a:r>
            <a:r>
              <a:rPr lang="en-ZA" dirty="0" smtClean="0"/>
              <a:t>  </a:t>
            </a:r>
            <a:endParaRPr lang="en-ZA" dirty="0"/>
          </a:p>
        </p:txBody>
      </p:sp>
    </p:spTree>
    <p:extLst>
      <p:ext uri="{BB962C8B-B14F-4D97-AF65-F5344CB8AC3E}">
        <p14:creationId xmlns:p14="http://schemas.microsoft.com/office/powerpoint/2010/main" xmlns="" val="597905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xmlns="" val="863500164"/>
              </p:ext>
            </p:extLst>
          </p:nvPr>
        </p:nvGraphicFramePr>
        <p:xfrm>
          <a:off x="125507" y="887523"/>
          <a:ext cx="8643646" cy="5462338"/>
        </p:xfrm>
        <a:graphic>
          <a:graphicData uri="http://schemas.openxmlformats.org/drawingml/2006/table">
            <a:tbl>
              <a:tblPr firstRow="1" firstCol="1" bandRow="1">
                <a:tableStyleId>{5C22544A-7EE6-4342-B048-85BDC9FD1C3A}</a:tableStyleId>
              </a:tblPr>
              <a:tblGrid>
                <a:gridCol w="1794487"/>
                <a:gridCol w="4221680"/>
                <a:gridCol w="2627479"/>
              </a:tblGrid>
              <a:tr h="435306">
                <a:tc gridSpan="3">
                  <a:txBody>
                    <a:bodyPr/>
                    <a:lstStyle/>
                    <a:p>
                      <a:pPr marL="0" marR="0" indent="0" algn="just" defTabSz="914400" rtl="0" eaLnBrk="1" fontAlgn="auto" latinLnBrk="0" hangingPunct="1">
                        <a:lnSpc>
                          <a:spcPct val="100000"/>
                        </a:lnSpc>
                        <a:spcBef>
                          <a:spcPts val="0"/>
                        </a:spcBef>
                        <a:spcAft>
                          <a:spcPts val="0"/>
                        </a:spcAft>
                        <a:buClrTx/>
                        <a:buSzTx/>
                        <a:buFontTx/>
                        <a:buNone/>
                        <a:tabLst>
                          <a:tab pos="4023360" algn="l"/>
                        </a:tabLst>
                        <a:defRPr/>
                      </a:pPr>
                      <a:r>
                        <a:rPr lang="en-ZA" sz="1400" b="1" kern="1200" dirty="0" smtClean="0">
                          <a:solidFill>
                            <a:schemeClr val="tx1"/>
                          </a:solidFill>
                          <a:effectLst/>
                          <a:latin typeface="Arial" panose="020B0604020202020204" pitchFamily="34" charset="0"/>
                          <a:ea typeface="+mn-ea"/>
                          <a:cs typeface="Arial" panose="020B0604020202020204" pitchFamily="34" charset="0"/>
                        </a:rPr>
                        <a:t>Dependency on DPME for procurement and managing the service provider for the evaluation on the implementation of the White Paper on the Rights of Persons with</a:t>
                      </a:r>
                      <a:r>
                        <a:rPr lang="en-ZA" sz="1400" b="1" kern="1200" baseline="0" dirty="0" smtClean="0">
                          <a:solidFill>
                            <a:schemeClr val="tx1"/>
                          </a:solidFill>
                          <a:effectLst/>
                          <a:latin typeface="Arial" panose="020B0604020202020204" pitchFamily="34" charset="0"/>
                          <a:ea typeface="+mn-ea"/>
                          <a:cs typeface="Arial" panose="020B0604020202020204" pitchFamily="34" charset="0"/>
                        </a:rPr>
                        <a:t> Disabilities.</a:t>
                      </a:r>
                      <a:endParaRPr lang="en-ZA" sz="14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775" marR="36775" marT="0" marB="0"/>
                </a:tc>
                <a:tc hMerge="1">
                  <a:txBody>
                    <a:bodyPr/>
                    <a:lstStyle/>
                    <a:p>
                      <a:pPr marL="0" algn="just" defTabSz="914400" rtl="0" eaLnBrk="1" latinLnBrk="0" hangingPunct="1">
                        <a:lnSpc>
                          <a:spcPct val="150000"/>
                        </a:lnSpc>
                        <a:spcAft>
                          <a:spcPts val="0"/>
                        </a:spcAft>
                        <a:tabLst>
                          <a:tab pos="4023360" algn="l"/>
                        </a:tabLst>
                      </a:pPr>
                      <a:endParaRPr lang="en-ZA" sz="13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36775" marR="36775" marT="0" marB="0"/>
                </a:tc>
                <a:tc hMerge="1">
                  <a:txBody>
                    <a:bodyPr/>
                    <a:lstStyle/>
                    <a:p>
                      <a:pPr marR="21590" algn="just">
                        <a:lnSpc>
                          <a:spcPct val="150000"/>
                        </a:lnSpc>
                        <a:spcAft>
                          <a:spcPts val="0"/>
                        </a:spcAft>
                        <a:tabLst>
                          <a:tab pos="4023360" algn="l"/>
                        </a:tabLs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r>
              <a:tr h="630671">
                <a:tc>
                  <a:txBody>
                    <a:bodyPr/>
                    <a:lstStyle/>
                    <a:p>
                      <a:pPr marL="0" algn="just" defTabSz="914400" rtl="0" eaLnBrk="1" latinLnBrk="0" hangingPunct="1">
                        <a:lnSpc>
                          <a:spcPct val="10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algn="just">
                        <a:lnSpc>
                          <a:spcPct val="100000"/>
                        </a:lnSpc>
                        <a:spcAft>
                          <a:spcPts val="0"/>
                        </a:spcAft>
                        <a:tabLst>
                          <a:tab pos="4023360" algn="l"/>
                        </a:tabLst>
                      </a:pPr>
                      <a:r>
                        <a:rPr lang="en-US" sz="1400" b="1" dirty="0">
                          <a:effectLst/>
                          <a:latin typeface="Arial" panose="020B0604020202020204" pitchFamily="34" charset="0"/>
                          <a:ea typeface="Calibri" panose="020F0502020204030204" pitchFamily="34" charset="0"/>
                        </a:rPr>
                        <a:t>Progress on Mitigation</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00000"/>
                        </a:lnSpc>
                        <a:spcAft>
                          <a:spcPts val="0"/>
                        </a:spcAft>
                        <a:tabLst>
                          <a:tab pos="4023360" algn="l"/>
                        </a:tabLst>
                      </a:pPr>
                      <a:r>
                        <a:rPr lang="en-US" sz="1400" b="1" dirty="0">
                          <a:effectLst/>
                          <a:latin typeface="Arial" panose="020B0604020202020204" pitchFamily="34" charset="0"/>
                          <a:ea typeface="Calibri" panose="020F0502020204030204" pitchFamily="34" charset="0"/>
                        </a:rPr>
                        <a:t>Risk Management Comment</a:t>
                      </a:r>
                      <a:endParaRPr lang="en-ZA" sz="1400" dirty="0">
                        <a:effectLst/>
                        <a:latin typeface="Times New Roman" panose="02020603050405020304" pitchFamily="18" charset="0"/>
                        <a:ea typeface="Times New Roman" panose="02020603050405020304" pitchFamily="18" charset="0"/>
                      </a:endParaRPr>
                    </a:p>
                  </a:txBody>
                  <a:tcPr marL="68580" marR="68580" marT="0" marB="0"/>
                </a:tc>
              </a:tr>
              <a:tr h="4396361">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Participate in Bid Evaluation Committee (BEC)</a:t>
                      </a:r>
                    </a:p>
                  </a:txBody>
                  <a:tcPr marL="68580" marR="68580" marT="0" marB="0"/>
                </a:tc>
                <a:tc>
                  <a:txBody>
                    <a:bodyPr/>
                    <a:lstStyle/>
                    <a:p>
                      <a:pPr marL="171450" marR="111760" lvl="0" indent="-171450" algn="just" defTabSz="914400" rtl="0" eaLnBrk="1" fontAlgn="auto" latinLnBrk="0" hangingPunct="1">
                        <a:lnSpc>
                          <a:spcPct val="150000"/>
                        </a:lnSpc>
                        <a:spcBef>
                          <a:spcPts val="0"/>
                        </a:spcBef>
                        <a:spcAft>
                          <a:spcPts val="1000"/>
                        </a:spcAft>
                        <a:buClrTx/>
                        <a:buSzTx/>
                        <a:buFont typeface="Arial" panose="020B0604020202020204" pitchFamily="34" charset="0"/>
                        <a:buChar char="•"/>
                        <a:tabLst>
                          <a:tab pos="4023360" algn="l"/>
                        </a:tabLst>
                        <a:defRPr/>
                      </a:pP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DPME is the lead department and were leading in the procurement process. They established a BEC and Terms</a:t>
                      </a:r>
                      <a:r>
                        <a:rPr lang="en-ZA" sz="12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Of Reference(TOR) were approved. Request for proposal was sent out and two bids were received.</a:t>
                      </a:r>
                    </a:p>
                    <a:p>
                      <a:pPr marL="171450" marR="111760" lvl="0" indent="-171450" algn="just" defTabSz="914400" rtl="0" eaLnBrk="1" fontAlgn="auto" latinLnBrk="0" hangingPunct="1">
                        <a:lnSpc>
                          <a:spcPct val="150000"/>
                        </a:lnSpc>
                        <a:spcBef>
                          <a:spcPts val="0"/>
                        </a:spcBef>
                        <a:spcAft>
                          <a:spcPts val="1000"/>
                        </a:spcAft>
                        <a:buClrTx/>
                        <a:buSzTx/>
                        <a:buFont typeface="Arial" panose="020B0604020202020204" pitchFamily="34" charset="0"/>
                        <a:buChar char="•"/>
                        <a:tabLst>
                          <a:tab pos="4023360" algn="l"/>
                        </a:tabLst>
                        <a:defRPr/>
                      </a:pPr>
                      <a:r>
                        <a:rPr lang="en-GB"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Department of Planning, Monitoring and Evaluation (DPME)</a:t>
                      </a:r>
                      <a:r>
                        <a:rPr lang="en-GB" sz="12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received two bids and both bids did not meet the criteria for the functional evaluation. </a:t>
                      </a:r>
                    </a:p>
                    <a:p>
                      <a:pPr marL="171450" marR="111760" lvl="0" indent="-171450" algn="just" defTabSz="914400" rtl="0" eaLnBrk="1" fontAlgn="auto" latinLnBrk="0" hangingPunct="1">
                        <a:lnSpc>
                          <a:spcPct val="150000"/>
                        </a:lnSpc>
                        <a:spcBef>
                          <a:spcPts val="0"/>
                        </a:spcBef>
                        <a:spcAft>
                          <a:spcPts val="1000"/>
                        </a:spcAft>
                        <a:buClrTx/>
                        <a:buSzTx/>
                        <a:buFont typeface="Arial" panose="020B0604020202020204" pitchFamily="34" charset="0"/>
                        <a:buChar char="•"/>
                        <a:tabLst>
                          <a:tab pos="4023360" algn="l"/>
                        </a:tabLst>
                        <a:defRPr/>
                      </a:pP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Service provider was not hired hence project could not commence</a:t>
                      </a:r>
                    </a:p>
                    <a:p>
                      <a:pPr marL="171450" marR="111760" lvl="0" indent="-171450" algn="just" defTabSz="914400" rtl="0" eaLnBrk="1" fontAlgn="auto" latinLnBrk="0" hangingPunct="1">
                        <a:lnSpc>
                          <a:spcPct val="150000"/>
                        </a:lnSpc>
                        <a:spcBef>
                          <a:spcPts val="0"/>
                        </a:spcBef>
                        <a:spcAft>
                          <a:spcPts val="1000"/>
                        </a:spcAft>
                        <a:buClrTx/>
                        <a:buSzTx/>
                        <a:buFont typeface="Arial" panose="020B0604020202020204" pitchFamily="34" charset="0"/>
                        <a:buChar char="•"/>
                        <a:tabLst>
                          <a:tab pos="4023360" algn="l"/>
                        </a:tabLst>
                        <a:defRPr/>
                      </a:pP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BEC was established. TOR were approved. Request for proposal were sent to service providers. Bids will close on the 10th of October, after which the BEC will assess the bids received.</a:t>
                      </a:r>
                      <a:endParaRPr lang="en-US"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C000"/>
                    </a:solidFill>
                  </a:tcPr>
                </a:tc>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 risk is out of the control of the department however, it is recommended that the department develops service level agreement with DPME and develop a project plan to track and monitor the implementation of the evaluation on the implementation of the White Paper on the Rights of Persons with Disabilities.</a:t>
                      </a:r>
                    </a:p>
                    <a:p>
                      <a:pPr marR="111760" algn="just">
                        <a:lnSpc>
                          <a:spcPct val="150000"/>
                        </a:lnSpc>
                        <a:spcAft>
                          <a:spcPts val="1000"/>
                        </a:spcAft>
                        <a:tabLst>
                          <a:tab pos="4023360" algn="l"/>
                        </a:tabLst>
                      </a:pPr>
                      <a:r>
                        <a:rPr lang="en-US"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6" name="Rectangle 5"/>
          <p:cNvSpPr/>
          <p:nvPr/>
        </p:nvSpPr>
        <p:spPr>
          <a:xfrm>
            <a:off x="198782" y="356743"/>
            <a:ext cx="8945218" cy="424732"/>
          </a:xfrm>
          <a:prstGeom prst="rect">
            <a:avLst/>
          </a:prstGeom>
        </p:spPr>
        <p:txBody>
          <a:bodyPr wrap="squar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a:t>
            </a:r>
            <a:r>
              <a:rPr lang="en-ZA" sz="2400" dirty="0" smtClean="0">
                <a:solidFill>
                  <a:srgbClr val="37A76F">
                    <a:lumMod val="75000"/>
                  </a:srgbClr>
                </a:solidFill>
                <a:latin typeface="Arial" panose="020B0604020202020204" pitchFamily="34" charset="0"/>
                <a:cs typeface="Arial" panose="020B0604020202020204" pitchFamily="34" charset="0"/>
              </a:rPr>
              <a:t>2- </a:t>
            </a:r>
            <a:r>
              <a:rPr lang="en-ZA" sz="2400" dirty="0" smtClean="0">
                <a:solidFill>
                  <a:schemeClr val="accent3">
                    <a:lumMod val="75000"/>
                  </a:schemeClr>
                </a:solidFill>
                <a:latin typeface="Arial" panose="020B0604020202020204" pitchFamily="34" charset="0"/>
                <a:ea typeface="+mj-ea"/>
                <a:cs typeface="Arial" panose="020B0604020202020204" pitchFamily="34" charset="0"/>
              </a:rPr>
              <a:t>Mitigation </a:t>
            </a:r>
            <a:r>
              <a:rPr lang="en-ZA" sz="2400" dirty="0">
                <a:solidFill>
                  <a:schemeClr val="accent3">
                    <a:lumMod val="75000"/>
                  </a:schemeClr>
                </a:solidFill>
                <a:latin typeface="Arial" panose="020B0604020202020204" pitchFamily="34" charset="0"/>
                <a:ea typeface="+mj-ea"/>
                <a:cs typeface="Arial" panose="020B0604020202020204" pitchFamily="34" charset="0"/>
              </a:rPr>
              <a:t>Actions Partially Implemented</a:t>
            </a:r>
            <a:endParaRPr lang="en-US" sz="2400" dirty="0">
              <a:solidFill>
                <a:schemeClr val="accent3">
                  <a:lumMod val="75000"/>
                </a:scheme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3400806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A1611-166A-8349-BB5D-DA6E55F2215F}"/>
              </a:ext>
            </a:extLst>
          </p:cNvPr>
          <p:cNvSpPr>
            <a:spLocks noGrp="1"/>
          </p:cNvSpPr>
          <p:nvPr>
            <p:ph type="title"/>
          </p:nvPr>
        </p:nvSpPr>
        <p:spPr>
          <a:xfrm>
            <a:off x="1707627" y="2367815"/>
            <a:ext cx="5338065" cy="1762589"/>
          </a:xfrm>
        </p:spPr>
        <p:txBody>
          <a:bodyPr>
            <a:normAutofit/>
          </a:bodyPr>
          <a:lstStyle/>
          <a:p>
            <a:pPr algn="ctr"/>
            <a:r>
              <a:rPr lang="en-GB" sz="2800" b="1" dirty="0" smtClean="0"/>
              <a:t>OPERATIONAL RISK</a:t>
            </a:r>
            <a:br>
              <a:rPr lang="en-GB" sz="2800" b="1" dirty="0" smtClean="0"/>
            </a:br>
            <a:r>
              <a:rPr lang="en-GB" sz="2800" b="1" dirty="0" smtClean="0"/>
              <a:t/>
            </a:r>
            <a:br>
              <a:rPr lang="en-GB" sz="2800" b="1" dirty="0" smtClean="0"/>
            </a:br>
            <a:r>
              <a:rPr lang="en-GB" sz="2800" b="1" dirty="0" smtClean="0"/>
              <a:t>QUARTER 3</a:t>
            </a:r>
            <a:endParaRPr lang="en-US" sz="2800" dirty="0"/>
          </a:p>
        </p:txBody>
      </p:sp>
      <p:sp>
        <p:nvSpPr>
          <p:cNvPr id="8" name="TextBox 7"/>
          <p:cNvSpPr txBox="1"/>
          <p:nvPr/>
        </p:nvSpPr>
        <p:spPr>
          <a:xfrm>
            <a:off x="4304146" y="4210977"/>
            <a:ext cx="3038763" cy="369332"/>
          </a:xfrm>
          <a:prstGeom prst="rect">
            <a:avLst/>
          </a:prstGeom>
          <a:noFill/>
        </p:spPr>
        <p:txBody>
          <a:bodyPr wrap="square" rtlCol="0">
            <a:spAutoFit/>
          </a:bodyPr>
          <a:lstStyle/>
          <a:p>
            <a:r>
              <a:rPr lang="en-ZA" b="1" dirty="0">
                <a:solidFill>
                  <a:srgbClr val="37A76F">
                    <a:lumMod val="75000"/>
                  </a:srgbClr>
                </a:solidFill>
                <a:latin typeface="Arial" panose="020B0604020202020204" pitchFamily="34" charset="0"/>
                <a:cs typeface="Arial" panose="020B0604020202020204" pitchFamily="34" charset="0"/>
              </a:rPr>
              <a:t>            </a:t>
            </a:r>
            <a:r>
              <a:rPr lang="en-ZA" dirty="0" smtClean="0"/>
              <a:t>  </a:t>
            </a:r>
            <a:endParaRPr lang="en-ZA" dirty="0"/>
          </a:p>
        </p:txBody>
      </p:sp>
    </p:spTree>
    <p:extLst>
      <p:ext uri="{BB962C8B-B14F-4D97-AF65-F5344CB8AC3E}">
        <p14:creationId xmlns:p14="http://schemas.microsoft.com/office/powerpoint/2010/main" xmlns="" val="942686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130443"/>
            <a:ext cx="8736495" cy="919738"/>
          </a:xfrm>
        </p:spPr>
        <p:txBody>
          <a:bodyPr>
            <a:normAutofit/>
          </a:bodyPr>
          <a:lstStyle/>
          <a:p>
            <a:r>
              <a:rPr lang="en-ZA" sz="1800" dirty="0">
                <a:solidFill>
                  <a:schemeClr val="tx1"/>
                </a:solidFill>
              </a:rPr>
              <a:t>In </a:t>
            </a:r>
            <a:r>
              <a:rPr lang="en-TT" sz="1800" dirty="0">
                <a:solidFill>
                  <a:schemeClr val="tx1"/>
                </a:solidFill>
              </a:rPr>
              <a:t>the </a:t>
            </a:r>
            <a:r>
              <a:rPr lang="en-TT" sz="1800" dirty="0" smtClean="0">
                <a:solidFill>
                  <a:schemeClr val="tx1"/>
                </a:solidFill>
              </a:rPr>
              <a:t>3</a:t>
            </a:r>
            <a:r>
              <a:rPr lang="en-TT" sz="1800" baseline="30000" dirty="0" smtClean="0">
                <a:solidFill>
                  <a:schemeClr val="tx1"/>
                </a:solidFill>
              </a:rPr>
              <a:t>rd</a:t>
            </a:r>
            <a:r>
              <a:rPr lang="en-TT" sz="1800" dirty="0" smtClean="0">
                <a:solidFill>
                  <a:schemeClr val="tx1"/>
                </a:solidFill>
              </a:rPr>
              <a:t> quarter </a:t>
            </a:r>
            <a:r>
              <a:rPr lang="en-TT" sz="1800" dirty="0">
                <a:solidFill>
                  <a:schemeClr val="tx1"/>
                </a:solidFill>
              </a:rPr>
              <a:t>of 2022/23 financial year there were </a:t>
            </a:r>
            <a:r>
              <a:rPr lang="en-TT" sz="1800" dirty="0" smtClean="0">
                <a:solidFill>
                  <a:schemeClr val="tx1"/>
                </a:solidFill>
              </a:rPr>
              <a:t>73 </a:t>
            </a:r>
            <a:r>
              <a:rPr lang="en-TT" sz="1800" dirty="0">
                <a:solidFill>
                  <a:schemeClr val="tx1"/>
                </a:solidFill>
              </a:rPr>
              <a:t>planned mitigations , </a:t>
            </a:r>
            <a:r>
              <a:rPr lang="en-TT" sz="1800" dirty="0" smtClean="0">
                <a:solidFill>
                  <a:schemeClr val="tx1"/>
                </a:solidFill>
              </a:rPr>
              <a:t>64 (88%) </a:t>
            </a:r>
            <a:r>
              <a:rPr lang="en-TT" sz="1800" dirty="0">
                <a:solidFill>
                  <a:schemeClr val="tx1"/>
                </a:solidFill>
              </a:rPr>
              <a:t>mitigation actions were implemented, </a:t>
            </a:r>
            <a:r>
              <a:rPr lang="en-TT" sz="1800" dirty="0" smtClean="0">
                <a:solidFill>
                  <a:schemeClr val="tx1"/>
                </a:solidFill>
              </a:rPr>
              <a:t>6(8%) </a:t>
            </a:r>
            <a:r>
              <a:rPr lang="en-TT" sz="1800" dirty="0">
                <a:solidFill>
                  <a:schemeClr val="tx1"/>
                </a:solidFill>
              </a:rPr>
              <a:t>partially </a:t>
            </a:r>
            <a:r>
              <a:rPr lang="en-TT" sz="1800" dirty="0" smtClean="0">
                <a:solidFill>
                  <a:schemeClr val="tx1"/>
                </a:solidFill>
              </a:rPr>
              <a:t>implemented and 3(4%) not implemented .</a:t>
            </a:r>
            <a:endParaRPr lang="en-ZA" sz="18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90462789"/>
              </p:ext>
            </p:extLst>
          </p:nvPr>
        </p:nvGraphicFramePr>
        <p:xfrm>
          <a:off x="198438" y="1938338"/>
          <a:ext cx="8737600" cy="397986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198439" y="321973"/>
            <a:ext cx="8736840" cy="759852"/>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r>
              <a:rPr lang="en-GB" dirty="0" smtClean="0"/>
              <a:t>Operational Quarter 3</a:t>
            </a:r>
            <a:endParaRPr lang="en-ZA" dirty="0"/>
          </a:p>
        </p:txBody>
      </p:sp>
    </p:spTree>
    <p:extLst>
      <p:ext uri="{BB962C8B-B14F-4D97-AF65-F5344CB8AC3E}">
        <p14:creationId xmlns:p14="http://schemas.microsoft.com/office/powerpoint/2010/main" xmlns="" val="1613264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321632920"/>
              </p:ext>
            </p:extLst>
          </p:nvPr>
        </p:nvGraphicFramePr>
        <p:xfrm>
          <a:off x="0" y="693108"/>
          <a:ext cx="8839199" cy="5467059"/>
        </p:xfrm>
        <a:graphic>
          <a:graphicData uri="http://schemas.openxmlformats.org/drawingml/2006/table">
            <a:tbl>
              <a:tblPr firstRow="1" firstCol="1" bandRow="1">
                <a:tableStyleId>{5C22544A-7EE6-4342-B048-85BDC9FD1C3A}</a:tableStyleId>
              </a:tblPr>
              <a:tblGrid>
                <a:gridCol w="2420946">
                  <a:extLst>
                    <a:ext uri="{9D8B030D-6E8A-4147-A177-3AD203B41FA5}">
                      <a16:colId xmlns="" xmlns:a16="http://schemas.microsoft.com/office/drawing/2014/main" val="20000"/>
                    </a:ext>
                  </a:extLst>
                </a:gridCol>
                <a:gridCol w="4345614">
                  <a:extLst>
                    <a:ext uri="{9D8B030D-6E8A-4147-A177-3AD203B41FA5}">
                      <a16:colId xmlns="" xmlns:a16="http://schemas.microsoft.com/office/drawing/2014/main" val="20001"/>
                    </a:ext>
                  </a:extLst>
                </a:gridCol>
                <a:gridCol w="2072639"/>
              </a:tblGrid>
              <a:tr h="1007090">
                <a:tc gridSpan="3">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r>
                        <a:rPr lang="en-GB" sz="1400" b="1" kern="1200" dirty="0" smtClean="0">
                          <a:solidFill>
                            <a:schemeClr val="tx1"/>
                          </a:solidFill>
                          <a:effectLst/>
                          <a:latin typeface="Arial" panose="020B0604020202020204" pitchFamily="34" charset="0"/>
                          <a:ea typeface="+mn-ea"/>
                          <a:cs typeface="Arial" panose="020B0604020202020204" pitchFamily="34" charset="0"/>
                        </a:rPr>
                        <a:t>Communications inability to deliver on adhoc request due to capacity  constraints impacting on image of department</a:t>
                      </a: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c hMerge="1">
                  <a:txBody>
                    <a:bodyPr/>
                    <a:lstStyle/>
                    <a:p>
                      <a:pPr marL="0" algn="just" defTabSz="914400" rtl="0" eaLnBrk="1" latinLnBrk="0" hangingPunct="1">
                        <a:lnSpc>
                          <a:spcPct val="150000"/>
                        </a:lnSpc>
                        <a:spcAft>
                          <a:spcPts val="0"/>
                        </a:spcAft>
                        <a:tabLst>
                          <a:tab pos="4023360" algn="l"/>
                        </a:tabLst>
                      </a:pPr>
                      <a:endParaRPr lang="en-ZA" sz="13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36775" marR="36775" marT="0" marB="0"/>
                </a:tc>
                <a:tc hMerge="1">
                  <a:txBody>
                    <a:bodyPr/>
                    <a:lstStyle/>
                    <a:p>
                      <a:endParaRPr lang="en-ZA"/>
                    </a:p>
                  </a:txBody>
                  <a:tcPr/>
                </a:tc>
                <a:extLst>
                  <a:ext uri="{0D108BD9-81ED-4DB2-BD59-A6C34878D82A}">
                    <a16:rowId xmlns="" xmlns:a16="http://schemas.microsoft.com/office/drawing/2014/main" val="10000"/>
                  </a:ext>
                </a:extLst>
              </a:tr>
              <a:tr h="1007090">
                <a:tc>
                  <a:txBody>
                    <a:bodyPr/>
                    <a:lstStyle/>
                    <a:p>
                      <a:pPr marL="0" algn="l" defTabSz="914400" rtl="0" eaLnBrk="1" latinLnBrk="0" hangingPunct="1">
                        <a:lnSpc>
                          <a:spcPct val="15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Progress on Mitigation</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Risk Management Comment</a:t>
                      </a:r>
                      <a:endParaRPr lang="en-ZA"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3452879">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GB"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Implementation of Corporate Calendar to management placement of events on calendar. Need to coordinate events on dept-wide calendar to prevent double booking of events, or events in different provinces a day apart, etc.</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GB"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 draft circular informing management and staff on the process to follow in implementation of the corporate calendar has been developed awaiting approval by the DG.</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C000"/>
                    </a:solidFill>
                  </a:tcPr>
                </a:tc>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GB"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It is recommended that the Management Secretariat ensures that process for the implementation of the corporate calendar is finalised.</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2"/>
                  </a:ext>
                </a:extLst>
              </a:tr>
            </a:tbl>
          </a:graphicData>
        </a:graphic>
      </p:graphicFrame>
      <p:sp>
        <p:nvSpPr>
          <p:cNvPr id="2" name="Rectangle 1"/>
          <p:cNvSpPr/>
          <p:nvPr/>
        </p:nvSpPr>
        <p:spPr>
          <a:xfrm>
            <a:off x="-741680" y="69474"/>
            <a:ext cx="8647049" cy="424732"/>
          </a:xfrm>
          <a:prstGeom prst="rect">
            <a:avLst/>
          </a:prstGeom>
        </p:spPr>
        <p:txBody>
          <a:bodyPr wrap="square">
            <a:spAutoFit/>
          </a:bodyPr>
          <a:lstStyle/>
          <a:p>
            <a:pPr defTabSz="914400">
              <a:lnSpc>
                <a:spcPct val="90000"/>
              </a:lnSpc>
              <a:spcBef>
                <a:spcPct val="0"/>
              </a:spcBef>
            </a:pPr>
            <a:r>
              <a:rPr lang="en-ZA" sz="2400" dirty="0">
                <a:solidFill>
                  <a:schemeClr val="accent3">
                    <a:lumMod val="75000"/>
                  </a:schemeClr>
                </a:solidFill>
                <a:latin typeface="Arial" panose="020B0604020202020204" pitchFamily="34" charset="0"/>
                <a:cs typeface="Arial" panose="020B0604020202020204" pitchFamily="34" charset="0"/>
              </a:rPr>
              <a:t>	</a:t>
            </a:r>
            <a:r>
              <a:rPr lang="en-ZA" sz="2400" dirty="0" smtClean="0">
                <a:solidFill>
                  <a:schemeClr val="accent3">
                    <a:lumMod val="75000"/>
                  </a:schemeClr>
                </a:solidFill>
                <a:latin typeface="Arial" panose="020B0604020202020204" pitchFamily="34" charset="0"/>
                <a:cs typeface="Arial" panose="020B0604020202020204" pitchFamily="34" charset="0"/>
              </a:rPr>
              <a:t>Quarter 3-Mitigation </a:t>
            </a:r>
            <a:r>
              <a:rPr lang="en-ZA" sz="2400" dirty="0">
                <a:solidFill>
                  <a:schemeClr val="accent3">
                    <a:lumMod val="75000"/>
                  </a:schemeClr>
                </a:solidFill>
                <a:latin typeface="Arial" panose="020B0604020202020204" pitchFamily="34" charset="0"/>
                <a:cs typeface="Arial" panose="020B0604020202020204" pitchFamily="34" charset="0"/>
              </a:rPr>
              <a:t>Actions partially implemented</a:t>
            </a:r>
          </a:p>
        </p:txBody>
      </p:sp>
    </p:spTree>
    <p:extLst>
      <p:ext uri="{BB962C8B-B14F-4D97-AF65-F5344CB8AC3E}">
        <p14:creationId xmlns:p14="http://schemas.microsoft.com/office/powerpoint/2010/main" xmlns="" val="1736409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1918253984"/>
              </p:ext>
            </p:extLst>
          </p:nvPr>
        </p:nvGraphicFramePr>
        <p:xfrm>
          <a:off x="0" y="599440"/>
          <a:ext cx="8839199" cy="5430553"/>
        </p:xfrm>
        <a:graphic>
          <a:graphicData uri="http://schemas.openxmlformats.org/drawingml/2006/table">
            <a:tbl>
              <a:tblPr firstRow="1" firstCol="1" bandRow="1">
                <a:tableStyleId>{5C22544A-7EE6-4342-B048-85BDC9FD1C3A}</a:tableStyleId>
              </a:tblPr>
              <a:tblGrid>
                <a:gridCol w="2420946">
                  <a:extLst>
                    <a:ext uri="{9D8B030D-6E8A-4147-A177-3AD203B41FA5}">
                      <a16:colId xmlns="" xmlns:a16="http://schemas.microsoft.com/office/drawing/2014/main" val="20000"/>
                    </a:ext>
                  </a:extLst>
                </a:gridCol>
                <a:gridCol w="3691096">
                  <a:extLst>
                    <a:ext uri="{9D8B030D-6E8A-4147-A177-3AD203B41FA5}">
                      <a16:colId xmlns="" xmlns:a16="http://schemas.microsoft.com/office/drawing/2014/main" val="20001"/>
                    </a:ext>
                  </a:extLst>
                </a:gridCol>
                <a:gridCol w="2727157"/>
              </a:tblGrid>
              <a:tr h="1336073">
                <a:tc gridSpan="3">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r>
                        <a:rPr lang="en-ZA" sz="1400" b="1" kern="1200" dirty="0" smtClean="0">
                          <a:solidFill>
                            <a:schemeClr val="tx1"/>
                          </a:solidFill>
                          <a:effectLst/>
                          <a:latin typeface="Arial" panose="020B0604020202020204" pitchFamily="34" charset="0"/>
                          <a:ea typeface="+mn-ea"/>
                          <a:cs typeface="Arial" panose="020B0604020202020204" pitchFamily="34" charset="0"/>
                        </a:rPr>
                        <a:t>Lack of cooperation and support by implementing departments with the implementation of the sanitary dignity programme due to lack of buy-in by some educators in the subject of age appropriate Comprehensive Sexuality Education (CSE) as it relates to the subject of menstruation.</a:t>
                      </a:r>
                      <a:endParaRPr lang="en-ZA" sz="14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hMerge="1">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hMerge="1">
                  <a:txBody>
                    <a:bodyPr/>
                    <a:lstStyle/>
                    <a:p>
                      <a:endParaRPr lang="en-ZA"/>
                    </a:p>
                  </a:txBody>
                  <a:tcPr/>
                </a:tc>
              </a:tr>
              <a:tr h="3194752">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Continuous consultations with implementing departments </a:t>
                      </a:r>
                    </a:p>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Provincial Sanitary Dignity Committees have largely been established in seven provinces, except in Free State and KZN. The matter is receiving urgent attention and will be resolved soonest. On the subject of the Life Orientation subject, Social</a:t>
                      </a:r>
                      <a:r>
                        <a:rPr lang="en-ZA" sz="1200" b="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Employment</a:t>
                      </a:r>
                      <a:r>
                        <a:rPr lang="en-ZA" sz="1200" b="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of </a:t>
                      </a: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Women is ongoing with its evaluation of the subject to ensure that it resolves any anomalies in the teaching. The matter has been addressed as well in the pilot projects in KZN, and Eastern Cape, as well as from the Nkangala District Development (DDM) model interventions.</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C000"/>
                    </a:solidFill>
                  </a:tcPr>
                </a:tc>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It is recommended that all implementing departments and provinces establishes Sanitary Dignity Committees in order to address the risk of lack of cooperation and support by implementing departments.  </a:t>
                      </a:r>
                    </a:p>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Department must implement the identified mitigation action by ensuring that DG to HOD letters Continuous consultations with implementing departments are held to fully mitigate the identified risk. </a:t>
                      </a:r>
                    </a:p>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r>
            </a:tbl>
          </a:graphicData>
        </a:graphic>
      </p:graphicFrame>
      <p:sp>
        <p:nvSpPr>
          <p:cNvPr id="2" name="Rectangle 1"/>
          <p:cNvSpPr/>
          <p:nvPr/>
        </p:nvSpPr>
        <p:spPr>
          <a:xfrm>
            <a:off x="-762000" y="69474"/>
            <a:ext cx="8752329" cy="424732"/>
          </a:xfrm>
          <a:prstGeom prst="rect">
            <a:avLst/>
          </a:prstGeom>
        </p:spPr>
        <p:txBody>
          <a:bodyPr wrap="square">
            <a:spAutoFit/>
          </a:bodyPr>
          <a:lstStyle/>
          <a:p>
            <a:pPr defTabSz="914400">
              <a:lnSpc>
                <a:spcPct val="90000"/>
              </a:lnSpc>
              <a:spcBef>
                <a:spcPct val="0"/>
              </a:spcBef>
            </a:pPr>
            <a:r>
              <a:rPr lang="en-ZA" sz="2400" dirty="0">
                <a:solidFill>
                  <a:schemeClr val="accent3">
                    <a:lumMod val="75000"/>
                  </a:schemeClr>
                </a:solidFill>
                <a:latin typeface="Arial" panose="020B0604020202020204" pitchFamily="34" charset="0"/>
                <a:cs typeface="Arial" panose="020B0604020202020204" pitchFamily="34" charset="0"/>
              </a:rPr>
              <a:t>	</a:t>
            </a:r>
            <a:r>
              <a:rPr lang="en-ZA" sz="2400" dirty="0" smtClean="0">
                <a:solidFill>
                  <a:schemeClr val="accent3">
                    <a:lumMod val="75000"/>
                  </a:schemeClr>
                </a:solidFill>
                <a:latin typeface="Arial" panose="020B0604020202020204" pitchFamily="34" charset="0"/>
                <a:cs typeface="Arial" panose="020B0604020202020204" pitchFamily="34" charset="0"/>
              </a:rPr>
              <a:t>Quarter 3-Mitigation </a:t>
            </a:r>
            <a:r>
              <a:rPr lang="en-ZA" sz="2400" dirty="0">
                <a:solidFill>
                  <a:schemeClr val="accent3">
                    <a:lumMod val="75000"/>
                  </a:schemeClr>
                </a:solidFill>
                <a:latin typeface="Arial" panose="020B0604020202020204" pitchFamily="34" charset="0"/>
                <a:cs typeface="Arial" panose="020B0604020202020204" pitchFamily="34" charset="0"/>
              </a:rPr>
              <a:t>Actions </a:t>
            </a:r>
            <a:r>
              <a:rPr lang="en-ZA" sz="2400" dirty="0" smtClean="0">
                <a:solidFill>
                  <a:schemeClr val="accent3">
                    <a:lumMod val="75000"/>
                  </a:schemeClr>
                </a:solidFill>
                <a:latin typeface="Arial" panose="020B0604020202020204" pitchFamily="34" charset="0"/>
                <a:cs typeface="Arial" panose="020B0604020202020204" pitchFamily="34" charset="0"/>
              </a:rPr>
              <a:t>partially </a:t>
            </a:r>
            <a:r>
              <a:rPr lang="en-ZA" sz="2400" dirty="0">
                <a:solidFill>
                  <a:schemeClr val="accent3">
                    <a:lumMod val="75000"/>
                  </a:schemeClr>
                </a:solidFill>
                <a:latin typeface="Arial" panose="020B0604020202020204" pitchFamily="34" charset="0"/>
                <a:cs typeface="Arial" panose="020B0604020202020204" pitchFamily="34" charset="0"/>
              </a:rPr>
              <a:t>i</a:t>
            </a:r>
            <a:r>
              <a:rPr lang="en-ZA" sz="2400" dirty="0" smtClean="0">
                <a:solidFill>
                  <a:schemeClr val="accent3">
                    <a:lumMod val="75000"/>
                  </a:schemeClr>
                </a:solidFill>
                <a:latin typeface="Arial" panose="020B0604020202020204" pitchFamily="34" charset="0"/>
                <a:cs typeface="Arial" panose="020B0604020202020204" pitchFamily="34" charset="0"/>
              </a:rPr>
              <a:t>mplemented</a:t>
            </a:r>
            <a:endParaRPr lang="en-US" sz="2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36731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2976939368"/>
              </p:ext>
            </p:extLst>
          </p:nvPr>
        </p:nvGraphicFramePr>
        <p:xfrm>
          <a:off x="125506" y="504864"/>
          <a:ext cx="8839199" cy="5991257"/>
        </p:xfrm>
        <a:graphic>
          <a:graphicData uri="http://schemas.openxmlformats.org/drawingml/2006/table">
            <a:tbl>
              <a:tblPr firstRow="1" firstCol="1" bandRow="1">
                <a:tableStyleId>{5C22544A-7EE6-4342-B048-85BDC9FD1C3A}</a:tableStyleId>
              </a:tblPr>
              <a:tblGrid>
                <a:gridCol w="2420946">
                  <a:extLst>
                    <a:ext uri="{9D8B030D-6E8A-4147-A177-3AD203B41FA5}">
                      <a16:colId xmlns="" xmlns:a16="http://schemas.microsoft.com/office/drawing/2014/main" val="20000"/>
                    </a:ext>
                  </a:extLst>
                </a:gridCol>
                <a:gridCol w="4451114">
                  <a:extLst>
                    <a:ext uri="{9D8B030D-6E8A-4147-A177-3AD203B41FA5}">
                      <a16:colId xmlns="" xmlns:a16="http://schemas.microsoft.com/office/drawing/2014/main" val="20001"/>
                    </a:ext>
                  </a:extLst>
                </a:gridCol>
                <a:gridCol w="1967139">
                  <a:extLst>
                    <a:ext uri="{9D8B030D-6E8A-4147-A177-3AD203B41FA5}">
                      <a16:colId xmlns="" xmlns:a16="http://schemas.microsoft.com/office/drawing/2014/main" val="20002"/>
                    </a:ext>
                  </a:extLst>
                </a:gridCol>
              </a:tblGrid>
              <a:tr h="2606099">
                <a:tc gridSpan="3">
                  <a:txBody>
                    <a:bodyPr/>
                    <a:lstStyle/>
                    <a:p>
                      <a:pPr marL="0" algn="l" defTabSz="914400" rtl="0" eaLnBrk="1" latinLnBrk="0" hangingPunct="1">
                        <a:lnSpc>
                          <a:spcPct val="150000"/>
                        </a:lnSpc>
                        <a:spcAft>
                          <a:spcPts val="0"/>
                        </a:spcAft>
                        <a:tabLst>
                          <a:tab pos="4023360" algn="l"/>
                        </a:tabLst>
                      </a:pPr>
                      <a:r>
                        <a:rPr lang="en-ZA" sz="1400" b="1" kern="1200" dirty="0">
                          <a:solidFill>
                            <a:schemeClr val="dk1"/>
                          </a:solidFill>
                          <a:effectLst/>
                          <a:latin typeface="Arial" panose="020B0604020202020204" pitchFamily="34" charset="0"/>
                          <a:ea typeface="Calibri" panose="020F0502020204030204" pitchFamily="34" charset="0"/>
                          <a:cs typeface="+mn-cs"/>
                        </a:rPr>
                        <a:t>Primary Risk</a:t>
                      </a:r>
                    </a:p>
                    <a:p>
                      <a:pPr marL="0" algn="l" defTabSz="914400" rtl="0" eaLnBrk="1" latinLnBrk="0" hangingPunct="1">
                        <a:lnSpc>
                          <a:spcPct val="150000"/>
                        </a:lnSpc>
                        <a:spcAft>
                          <a:spcPts val="0"/>
                        </a:spcAft>
                        <a:tabLst>
                          <a:tab pos="4023360" algn="l"/>
                        </a:tabLst>
                      </a:pPr>
                      <a:r>
                        <a:rPr lang="en-ZA" sz="1400" b="1" kern="1200" dirty="0">
                          <a:solidFill>
                            <a:schemeClr val="dk1"/>
                          </a:solidFill>
                          <a:effectLst/>
                          <a:latin typeface="Arial" panose="020B0604020202020204" pitchFamily="34" charset="0"/>
                          <a:ea typeface="Calibri" panose="020F0502020204030204" pitchFamily="34" charset="0"/>
                          <a:cs typeface="+mn-cs"/>
                        </a:rPr>
                        <a:t>1)Toxic Masculinity, Patriarchy and lack of observance of </a:t>
                      </a:r>
                      <a:r>
                        <a:rPr lang="en-ZA" sz="1400" b="1" kern="1200" baseline="0" dirty="0" smtClean="0">
                          <a:solidFill>
                            <a:schemeClr val="dk1"/>
                          </a:solidFill>
                          <a:effectLst/>
                          <a:latin typeface="Arial" panose="020B0604020202020204" pitchFamily="34" charset="0"/>
                          <a:ea typeface="Calibri" panose="020F0502020204030204" pitchFamily="34" charset="0"/>
                          <a:cs typeface="+mn-cs"/>
                        </a:rPr>
                        <a:t> </a:t>
                      </a:r>
                      <a:r>
                        <a:rPr lang="en-ZA" sz="1400" b="1" kern="1200" dirty="0" smtClean="0">
                          <a:solidFill>
                            <a:schemeClr val="dk1"/>
                          </a:solidFill>
                          <a:effectLst/>
                          <a:latin typeface="Arial" panose="020B0604020202020204" pitchFamily="34" charset="0"/>
                          <a:ea typeface="Calibri" panose="020F0502020204030204" pitchFamily="34" charset="0"/>
                          <a:cs typeface="+mn-cs"/>
                        </a:rPr>
                        <a:t>human </a:t>
                      </a:r>
                      <a:r>
                        <a:rPr lang="en-ZA" sz="1400" b="1" kern="1200" dirty="0">
                          <a:solidFill>
                            <a:schemeClr val="dk1"/>
                          </a:solidFill>
                          <a:effectLst/>
                          <a:latin typeface="Arial" panose="020B0604020202020204" pitchFamily="34" charset="0"/>
                          <a:ea typeface="Calibri" panose="020F0502020204030204" pitchFamily="34" charset="0"/>
                          <a:cs typeface="+mn-cs"/>
                        </a:rPr>
                        <a:t>rights and human dignity; and Inadequate implementation of the NSP on GBVF</a:t>
                      </a:r>
                    </a:p>
                    <a:p>
                      <a:pPr marL="0" algn="l" defTabSz="914400" rtl="0" eaLnBrk="1" latinLnBrk="0" hangingPunct="1">
                        <a:lnSpc>
                          <a:spcPct val="150000"/>
                        </a:lnSpc>
                        <a:spcAft>
                          <a:spcPts val="0"/>
                        </a:spcAft>
                        <a:tabLst>
                          <a:tab pos="4023360" algn="l"/>
                        </a:tabLst>
                      </a:pPr>
                      <a:r>
                        <a:rPr lang="en-ZA" sz="1400" b="1" kern="1200" dirty="0">
                          <a:solidFill>
                            <a:schemeClr val="dk1"/>
                          </a:solidFill>
                          <a:effectLst/>
                          <a:latin typeface="Arial" panose="020B0604020202020204" pitchFamily="34" charset="0"/>
                          <a:ea typeface="Calibri" panose="020F0502020204030204" pitchFamily="34" charset="0"/>
                          <a:cs typeface="+mn-cs"/>
                        </a:rPr>
                        <a:t>Secondary  Risk</a:t>
                      </a:r>
                    </a:p>
                    <a:p>
                      <a:pPr marL="0" algn="l" defTabSz="914400" rtl="0" eaLnBrk="1" latinLnBrk="0" hangingPunct="1">
                        <a:lnSpc>
                          <a:spcPct val="150000"/>
                        </a:lnSpc>
                        <a:spcAft>
                          <a:spcPts val="0"/>
                        </a:spcAft>
                        <a:tabLst>
                          <a:tab pos="4023360" algn="l"/>
                        </a:tabLst>
                      </a:pPr>
                      <a:r>
                        <a:rPr lang="en-ZA" sz="1400" b="1" kern="1200" dirty="0">
                          <a:solidFill>
                            <a:schemeClr val="dk1"/>
                          </a:solidFill>
                          <a:effectLst/>
                          <a:latin typeface="Arial" panose="020B0604020202020204" pitchFamily="34" charset="0"/>
                          <a:ea typeface="Calibri" panose="020F0502020204030204" pitchFamily="34" charset="0"/>
                          <a:cs typeface="+mn-cs"/>
                        </a:rPr>
                        <a:t>2) Insufficient funding to conduct public consultations on the National GBVF Prevention Strategy, before approval by Parliament  </a:t>
                      </a:r>
                    </a:p>
                    <a:p>
                      <a:pPr marL="0" algn="l" defTabSz="914400" rtl="0" eaLnBrk="1" latinLnBrk="0" hangingPunct="1">
                        <a:lnSpc>
                          <a:spcPct val="150000"/>
                        </a:lnSpc>
                        <a:spcAft>
                          <a:spcPts val="0"/>
                        </a:spcAft>
                        <a:tabLst>
                          <a:tab pos="4023360" algn="l"/>
                        </a:tabLst>
                      </a:pPr>
                      <a:r>
                        <a:rPr lang="en-ZA" sz="1400" b="1" kern="1200" dirty="0">
                          <a:solidFill>
                            <a:schemeClr val="dk1"/>
                          </a:solidFill>
                          <a:effectLst/>
                          <a:latin typeface="Arial" panose="020B0604020202020204" pitchFamily="34" charset="0"/>
                          <a:ea typeface="Calibri" panose="020F0502020204030204" pitchFamily="34" charset="0"/>
                          <a:cs typeface="+mn-cs"/>
                        </a:rPr>
                        <a:t>3) Other issues prioritised by the Parliament as a result the National GBVF Prevention Strategy approval delayed </a:t>
                      </a:r>
                      <a:endParaRPr lang="en-ZA" sz="1400" b="1" kern="1200" dirty="0" smtClean="0">
                        <a:solidFill>
                          <a:schemeClr val="dk1"/>
                        </a:solidFill>
                        <a:effectLst/>
                        <a:latin typeface="Arial" panose="020B0604020202020204" pitchFamily="34" charset="0"/>
                        <a:ea typeface="Calibri" panose="020F0502020204030204" pitchFamily="34" charset="0"/>
                        <a:cs typeface="+mn-cs"/>
                      </a:endParaRPr>
                    </a:p>
                    <a:p>
                      <a:pPr marL="0" algn="l" defTabSz="914400" rtl="0" eaLnBrk="1" latinLnBrk="0" hangingPunct="1">
                        <a:lnSpc>
                          <a:spcPct val="150000"/>
                        </a:lnSpc>
                        <a:spcAft>
                          <a:spcPts val="0"/>
                        </a:spcAft>
                        <a:tabLst>
                          <a:tab pos="4023360" algn="l"/>
                        </a:tabLst>
                      </a:pPr>
                      <a:r>
                        <a:rPr lang="en-GB" sz="1400" b="1" kern="1200" dirty="0" smtClean="0">
                          <a:solidFill>
                            <a:schemeClr val="dk1"/>
                          </a:solidFill>
                          <a:effectLst/>
                          <a:latin typeface="Arial" panose="020B0604020202020204" pitchFamily="34" charset="0"/>
                          <a:ea typeface="Calibri" panose="020F0502020204030204" pitchFamily="34" charset="0"/>
                          <a:cs typeface="+mn-cs"/>
                        </a:rPr>
                        <a:t>4) Lack of cooperation from stakeholders (National, provinces, districts and local) to make inputs into the National GBVF Prevention Strategy</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hMerge="1">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258239">
                <a:tc>
                  <a:txBody>
                    <a:bodyPr/>
                    <a:lstStyle/>
                    <a:p>
                      <a:pPr marL="0" algn="l" defTabSz="914400" rtl="0" eaLnBrk="1" latinLnBrk="0" hangingPunct="1">
                        <a:lnSpc>
                          <a:spcPct val="15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Progress on Mitigation</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Risk Management Comment</a:t>
                      </a:r>
                      <a:endParaRPr lang="en-ZA"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150777">
                <a:tc>
                  <a:txBody>
                    <a:bodyPr/>
                    <a:lstStyle/>
                    <a:p>
                      <a:pPr marL="0" marR="111760" indent="21590" algn="just" defTabSz="914400" rtl="0" eaLnBrk="1" latinLnBrk="0" hangingPunct="1">
                        <a:lnSpc>
                          <a:spcPct val="150000"/>
                        </a:lnSpc>
                        <a:spcAft>
                          <a:spcPts val="1000"/>
                        </a:spcAft>
                        <a:tabLst>
                          <a:tab pos="4023360" algn="l"/>
                        </a:tabLst>
                      </a:pP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Monitor implementation of the Comprehensive National Prevention Strategy (CNPS) and report on the findings of the monitoring.</a:t>
                      </a: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111760" indent="21590" algn="just" defTabSz="914400" rtl="0" eaLnBrk="1" latinLnBrk="0" hangingPunct="1">
                        <a:lnSpc>
                          <a:spcPct val="150000"/>
                        </a:lnSpc>
                        <a:spcAft>
                          <a:spcPts val="1000"/>
                        </a:spcAft>
                        <a:tabLst>
                          <a:tab pos="4023360" algn="l"/>
                        </a:tabLst>
                      </a:pP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Regular monitoring of the CNPS  is conducted through the review of NSP on GBVF monthly reports from the National Departments who are reporting on the implementation of Pillar 2 of the NSP on GBVF that focuses on the implementation of the CNPS. A consolidated report on the implementation of the CNPS will be submitted on the fourth quarter.</a:t>
                      </a: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C000"/>
                    </a:solidFill>
                  </a:tcPr>
                </a:tc>
                <a:tc>
                  <a:txBody>
                    <a:bodyPr/>
                    <a:lstStyle/>
                    <a:p>
                      <a:pPr marL="0" marR="111760" algn="just" defTabSz="914400" rtl="0" eaLnBrk="1" latinLnBrk="0" hangingPunct="1">
                        <a:lnSpc>
                          <a:spcPct val="150000"/>
                        </a:lnSpc>
                        <a:spcAft>
                          <a:spcPts val="1000"/>
                        </a:spcAft>
                        <a:tabLst>
                          <a:tab pos="4023360" algn="l"/>
                        </a:tabLst>
                      </a:pPr>
                      <a:r>
                        <a:rPr lang="en-GB"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It is recommended that monitoring</a:t>
                      </a:r>
                      <a:r>
                        <a:rPr lang="en-GB" sz="12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on CNPS be conducted.</a:t>
                      </a: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2"/>
                  </a:ext>
                </a:extLst>
              </a:tr>
            </a:tbl>
          </a:graphicData>
        </a:graphic>
      </p:graphicFrame>
      <p:sp>
        <p:nvSpPr>
          <p:cNvPr id="2" name="Rectangle 1"/>
          <p:cNvSpPr/>
          <p:nvPr/>
        </p:nvSpPr>
        <p:spPr>
          <a:xfrm>
            <a:off x="125506" y="0"/>
            <a:ext cx="8078336" cy="757130"/>
          </a:xfrm>
          <a:prstGeom prst="rect">
            <a:avLst/>
          </a:prstGeom>
        </p:spPr>
        <p:txBody>
          <a:bodyPr wrap="squar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a:t>
            </a:r>
            <a:r>
              <a:rPr lang="en-ZA" sz="2400" dirty="0" smtClean="0">
                <a:solidFill>
                  <a:srgbClr val="37A76F">
                    <a:lumMod val="75000"/>
                  </a:srgbClr>
                </a:solidFill>
                <a:latin typeface="Arial" panose="020B0604020202020204" pitchFamily="34" charset="0"/>
                <a:cs typeface="Arial" panose="020B0604020202020204" pitchFamily="34" charset="0"/>
              </a:rPr>
              <a:t>3-Mitigation actions </a:t>
            </a:r>
            <a:r>
              <a:rPr lang="en-ZA" sz="2400" dirty="0">
                <a:solidFill>
                  <a:srgbClr val="37A76F">
                    <a:lumMod val="75000"/>
                  </a:srgbClr>
                </a:solidFill>
                <a:latin typeface="Arial" panose="020B0604020202020204" pitchFamily="34" charset="0"/>
                <a:cs typeface="Arial" panose="020B0604020202020204" pitchFamily="34" charset="0"/>
              </a:rPr>
              <a:t>partially implemented</a:t>
            </a:r>
          </a:p>
          <a:p>
            <a:pPr defTabSz="914400">
              <a:lnSpc>
                <a:spcPct val="90000"/>
              </a:lnSpc>
              <a:spcBef>
                <a:spcPct val="0"/>
              </a:spcBef>
            </a:pPr>
            <a:endParaRPr lang="en-US" sz="2400" dirty="0">
              <a:solidFill>
                <a:srgbClr val="37A76F">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03917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3830314940"/>
              </p:ext>
            </p:extLst>
          </p:nvPr>
        </p:nvGraphicFramePr>
        <p:xfrm>
          <a:off x="68711" y="533680"/>
          <a:ext cx="8839199" cy="6744590"/>
        </p:xfrm>
        <a:graphic>
          <a:graphicData uri="http://schemas.openxmlformats.org/drawingml/2006/table">
            <a:tbl>
              <a:tblPr firstRow="1" firstCol="1" bandRow="1">
                <a:tableStyleId>{5C22544A-7EE6-4342-B048-85BDC9FD1C3A}</a:tableStyleId>
              </a:tblPr>
              <a:tblGrid>
                <a:gridCol w="2420946">
                  <a:extLst>
                    <a:ext uri="{9D8B030D-6E8A-4147-A177-3AD203B41FA5}">
                      <a16:colId xmlns="" xmlns:a16="http://schemas.microsoft.com/office/drawing/2014/main" val="20000"/>
                    </a:ext>
                  </a:extLst>
                </a:gridCol>
                <a:gridCol w="4451114">
                  <a:extLst>
                    <a:ext uri="{9D8B030D-6E8A-4147-A177-3AD203B41FA5}">
                      <a16:colId xmlns="" xmlns:a16="http://schemas.microsoft.com/office/drawing/2014/main" val="20001"/>
                    </a:ext>
                  </a:extLst>
                </a:gridCol>
                <a:gridCol w="1967139">
                  <a:extLst>
                    <a:ext uri="{9D8B030D-6E8A-4147-A177-3AD203B41FA5}">
                      <a16:colId xmlns="" xmlns:a16="http://schemas.microsoft.com/office/drawing/2014/main" val="20002"/>
                    </a:ext>
                  </a:extLst>
                </a:gridCol>
              </a:tblGrid>
              <a:tr h="2766014">
                <a:tc gridSpan="3">
                  <a:txBody>
                    <a:bodyPr/>
                    <a:lstStyle/>
                    <a:p>
                      <a:pPr marL="0" algn="l" defTabSz="914400" rtl="0" eaLnBrk="1" latinLnBrk="0" hangingPunct="1">
                        <a:lnSpc>
                          <a:spcPct val="150000"/>
                        </a:lnSpc>
                        <a:spcAft>
                          <a:spcPts val="0"/>
                        </a:spcAft>
                        <a:tabLst>
                          <a:tab pos="4023360" algn="l"/>
                        </a:tabLst>
                      </a:pPr>
                      <a:r>
                        <a:rPr lang="en-GB" sz="1400" b="1" kern="1200" dirty="0" smtClean="0">
                          <a:solidFill>
                            <a:schemeClr val="dk1"/>
                          </a:solidFill>
                          <a:effectLst/>
                          <a:latin typeface="Arial" panose="020B0604020202020204" pitchFamily="34" charset="0"/>
                          <a:ea typeface="Calibri" panose="020F0502020204030204" pitchFamily="34" charset="0"/>
                          <a:cs typeface="+mn-cs"/>
                        </a:rPr>
                        <a:t>Primary Risk</a:t>
                      </a:r>
                    </a:p>
                    <a:p>
                      <a:pPr marL="0" algn="l" defTabSz="914400" rtl="0" eaLnBrk="1" latinLnBrk="0" hangingPunct="1">
                        <a:lnSpc>
                          <a:spcPct val="150000"/>
                        </a:lnSpc>
                        <a:spcAft>
                          <a:spcPts val="0"/>
                        </a:spcAft>
                        <a:tabLst>
                          <a:tab pos="4023360" algn="l"/>
                        </a:tabLst>
                      </a:pPr>
                      <a:r>
                        <a:rPr lang="en-GB" sz="1400" b="1" kern="1200" dirty="0" smtClean="0">
                          <a:solidFill>
                            <a:schemeClr val="dk1"/>
                          </a:solidFill>
                          <a:effectLst/>
                          <a:latin typeface="Arial" panose="020B0604020202020204" pitchFamily="34" charset="0"/>
                          <a:ea typeface="Calibri" panose="020F0502020204030204" pitchFamily="34" charset="0"/>
                          <a:cs typeface="+mn-cs"/>
                        </a:rPr>
                        <a:t>1) Delay in the establishment of the NCGBVF</a:t>
                      </a:r>
                    </a:p>
                    <a:p>
                      <a:pPr marL="0" algn="l" defTabSz="914400" rtl="0" eaLnBrk="1" latinLnBrk="0" hangingPunct="1">
                        <a:lnSpc>
                          <a:spcPct val="150000"/>
                        </a:lnSpc>
                        <a:spcAft>
                          <a:spcPts val="0"/>
                        </a:spcAft>
                        <a:tabLst>
                          <a:tab pos="4023360" algn="l"/>
                        </a:tabLst>
                      </a:pPr>
                      <a:r>
                        <a:rPr lang="en-GB" sz="1400" b="1" kern="1200" dirty="0" smtClean="0">
                          <a:solidFill>
                            <a:schemeClr val="dk1"/>
                          </a:solidFill>
                          <a:effectLst/>
                          <a:latin typeface="Arial" panose="020B0604020202020204" pitchFamily="34" charset="0"/>
                          <a:ea typeface="Calibri" panose="020F0502020204030204" pitchFamily="34" charset="0"/>
                          <a:cs typeface="+mn-cs"/>
                        </a:rPr>
                        <a:t>Secondary Risk</a:t>
                      </a:r>
                    </a:p>
                    <a:p>
                      <a:pPr marL="0" algn="l" defTabSz="914400" rtl="0" eaLnBrk="1" latinLnBrk="0" hangingPunct="1">
                        <a:lnSpc>
                          <a:spcPct val="150000"/>
                        </a:lnSpc>
                        <a:spcAft>
                          <a:spcPts val="0"/>
                        </a:spcAft>
                        <a:tabLst>
                          <a:tab pos="4023360" algn="l"/>
                        </a:tabLst>
                      </a:pPr>
                      <a:r>
                        <a:rPr lang="en-GB" sz="1400" b="1" kern="1200" dirty="0" smtClean="0">
                          <a:solidFill>
                            <a:schemeClr val="dk1"/>
                          </a:solidFill>
                          <a:effectLst/>
                          <a:latin typeface="Arial" panose="020B0604020202020204" pitchFamily="34" charset="0"/>
                          <a:ea typeface="Calibri" panose="020F0502020204030204" pitchFamily="34" charset="0"/>
                          <a:cs typeface="+mn-cs"/>
                        </a:rPr>
                        <a:t>2)Non-compliance with submission of  NSP on GBVF progress reports</a:t>
                      </a:r>
                    </a:p>
                    <a:p>
                      <a:pPr marL="0" algn="l" defTabSz="914400" rtl="0" eaLnBrk="1" latinLnBrk="0" hangingPunct="1">
                        <a:lnSpc>
                          <a:spcPct val="150000"/>
                        </a:lnSpc>
                        <a:spcAft>
                          <a:spcPts val="0"/>
                        </a:spcAft>
                        <a:tabLst>
                          <a:tab pos="4023360" algn="l"/>
                        </a:tabLst>
                      </a:pPr>
                      <a:r>
                        <a:rPr lang="en-GB" sz="1400" b="1" kern="1200" dirty="0" smtClean="0">
                          <a:solidFill>
                            <a:schemeClr val="dk1"/>
                          </a:solidFill>
                          <a:effectLst/>
                          <a:latin typeface="Arial" panose="020B0604020202020204" pitchFamily="34" charset="0"/>
                          <a:ea typeface="Calibri" panose="020F0502020204030204" pitchFamily="34" charset="0"/>
                          <a:cs typeface="+mn-cs"/>
                        </a:rPr>
                        <a:t>3)Lack of capacity in the SEW unit to drive  NSP processes</a:t>
                      </a:r>
                    </a:p>
                    <a:p>
                      <a:pPr marL="0" algn="l" defTabSz="914400" rtl="0" eaLnBrk="1" latinLnBrk="0" hangingPunct="1">
                        <a:lnSpc>
                          <a:spcPct val="150000"/>
                        </a:lnSpc>
                        <a:spcAft>
                          <a:spcPts val="0"/>
                        </a:spcAft>
                        <a:tabLst>
                          <a:tab pos="4023360" algn="l"/>
                        </a:tabLst>
                      </a:pPr>
                      <a:r>
                        <a:rPr lang="en-GB" sz="1400" b="1" kern="1200" dirty="0" smtClean="0">
                          <a:solidFill>
                            <a:schemeClr val="dk1"/>
                          </a:solidFill>
                          <a:effectLst/>
                          <a:latin typeface="Arial" panose="020B0604020202020204" pitchFamily="34" charset="0"/>
                          <a:ea typeface="Calibri" panose="020F0502020204030204" pitchFamily="34" charset="0"/>
                          <a:cs typeface="+mn-cs"/>
                        </a:rPr>
                        <a:t>4)Lack of cooperation from provinces, districts and local </a:t>
                      </a:r>
                    </a:p>
                    <a:p>
                      <a:pPr marL="0" algn="l" defTabSz="914400" rtl="0" eaLnBrk="1" latinLnBrk="0" hangingPunct="1">
                        <a:lnSpc>
                          <a:spcPct val="150000"/>
                        </a:lnSpc>
                        <a:spcAft>
                          <a:spcPts val="0"/>
                        </a:spcAft>
                        <a:tabLst>
                          <a:tab pos="4023360" algn="l"/>
                        </a:tabLst>
                      </a:pPr>
                      <a:r>
                        <a:rPr lang="en-GB" sz="1400" b="1" kern="1200" dirty="0" smtClean="0">
                          <a:solidFill>
                            <a:schemeClr val="dk1"/>
                          </a:solidFill>
                          <a:effectLst/>
                          <a:latin typeface="Arial" panose="020B0604020202020204" pitchFamily="34" charset="0"/>
                          <a:ea typeface="Calibri" panose="020F0502020204030204" pitchFamily="34" charset="0"/>
                          <a:cs typeface="+mn-cs"/>
                        </a:rPr>
                        <a:t>5)Lack of ownership of NSP on GBVF </a:t>
                      </a:r>
                    </a:p>
                    <a:p>
                      <a:pPr marL="0" algn="l" defTabSz="914400" rtl="0" eaLnBrk="1" latinLnBrk="0" hangingPunct="1">
                        <a:lnSpc>
                          <a:spcPct val="150000"/>
                        </a:lnSpc>
                        <a:spcAft>
                          <a:spcPts val="0"/>
                        </a:spcAft>
                        <a:tabLst>
                          <a:tab pos="4023360" algn="l"/>
                        </a:tabLst>
                      </a:pPr>
                      <a:r>
                        <a:rPr lang="en-GB" sz="1400" b="1" kern="1200" dirty="0" smtClean="0">
                          <a:solidFill>
                            <a:schemeClr val="dk1"/>
                          </a:solidFill>
                          <a:effectLst/>
                          <a:latin typeface="Arial" panose="020B0604020202020204" pitchFamily="34" charset="0"/>
                          <a:ea typeface="Calibri" panose="020F0502020204030204" pitchFamily="34" charset="0"/>
                          <a:cs typeface="+mn-cs"/>
                        </a:rPr>
                        <a:t>6)Uncoordinated  and ineffective implementation NSP on GBVF</a:t>
                      </a:r>
                    </a:p>
                    <a:p>
                      <a:pPr marL="0" algn="l" defTabSz="914400" rtl="0" eaLnBrk="1" latinLnBrk="0" hangingPunct="1">
                        <a:lnSpc>
                          <a:spcPct val="150000"/>
                        </a:lnSpc>
                        <a:spcAft>
                          <a:spcPts val="0"/>
                        </a:spcAft>
                        <a:tabLst>
                          <a:tab pos="4023360" algn="l"/>
                        </a:tabLst>
                      </a:pPr>
                      <a:r>
                        <a:rPr lang="en-GB" sz="1400" b="1" kern="1200" dirty="0" smtClean="0">
                          <a:solidFill>
                            <a:schemeClr val="dk1"/>
                          </a:solidFill>
                          <a:effectLst/>
                          <a:latin typeface="Arial" panose="020B0604020202020204" pitchFamily="34" charset="0"/>
                          <a:ea typeface="Calibri" panose="020F0502020204030204" pitchFamily="34" charset="0"/>
                          <a:cs typeface="+mn-cs"/>
                        </a:rPr>
                        <a:t>7)Poor research and information management system on NSP on GBVF</a:t>
                      </a:r>
                    </a:p>
                  </a:txBody>
                  <a:tcPr marL="68580" marR="68580" marT="0" marB="0"/>
                </a:tc>
                <a:tc hMerge="1">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602406">
                <a:tc>
                  <a:txBody>
                    <a:bodyPr/>
                    <a:lstStyle/>
                    <a:p>
                      <a:pPr marL="0" algn="l" defTabSz="914400" rtl="0" eaLnBrk="1" latinLnBrk="0" hangingPunct="1">
                        <a:lnSpc>
                          <a:spcPct val="15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Progress on Mitigation</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Risk Management Comment</a:t>
                      </a:r>
                      <a:endParaRPr lang="en-ZA"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1302538">
                <a:tc>
                  <a:txBody>
                    <a:bodyPr/>
                    <a:lstStyle/>
                    <a:p>
                      <a:pPr marL="0" marR="111760" indent="21590" algn="just" defTabSz="914400" rtl="0" eaLnBrk="1" latinLnBrk="0" hangingPunct="1">
                        <a:lnSpc>
                          <a:spcPct val="150000"/>
                        </a:lnSpc>
                        <a:spcAft>
                          <a:spcPts val="1000"/>
                        </a:spcAft>
                        <a:tabLst>
                          <a:tab pos="4023360" algn="l"/>
                        </a:tabLst>
                      </a:pPr>
                      <a:r>
                        <a:rPr lang="en-GB"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Forged partnerships with multi stakeholders</a:t>
                      </a: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111760" indent="21590" algn="just" defTabSz="914400" rtl="0" eaLnBrk="1" latinLnBrk="0" hangingPunct="1">
                        <a:lnSpc>
                          <a:spcPct val="150000"/>
                        </a:lnSpc>
                        <a:spcAft>
                          <a:spcPts val="1000"/>
                        </a:spcAft>
                        <a:tabLst>
                          <a:tab pos="4023360" algn="l"/>
                        </a:tabLst>
                      </a:pPr>
                      <a:r>
                        <a:rPr lang="en-GB"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 DG has signed Memorandum of Agreements on partnerships with the Eastern Cape and Gauteng Province Office of the Premiers, focussing on the management of the European Union Programme that is implemented in the two provinces </a:t>
                      </a: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C000"/>
                    </a:solidFill>
                  </a:tcPr>
                </a:tc>
                <a:tc>
                  <a:txBody>
                    <a:bodyPr/>
                    <a:lstStyle/>
                    <a:p>
                      <a:pPr marL="0" marR="111760" algn="just" defTabSz="914400" rtl="0" eaLnBrk="1" latinLnBrk="0" hangingPunct="1">
                        <a:lnSpc>
                          <a:spcPct val="150000"/>
                        </a:lnSpc>
                        <a:spcAft>
                          <a:spcPts val="1000"/>
                        </a:spcAft>
                        <a:tabLst>
                          <a:tab pos="4023360" algn="l"/>
                        </a:tabLst>
                      </a:pPr>
                      <a:r>
                        <a:rPr lang="en-GB"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It is recommended that the Unit finalise signing of  Memorandum of Agreements with other provinces to ensure forged partnership with all stakeholders.</a:t>
                      </a: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2"/>
                  </a:ext>
                </a:extLst>
              </a:tr>
              <a:tr h="1250536">
                <a:tc>
                  <a:txBody>
                    <a:bodyPr/>
                    <a:lstStyle/>
                    <a:p>
                      <a:pPr marL="0" marR="111760" indent="21590" algn="just" defTabSz="914400" rtl="0" eaLnBrk="1" latinLnBrk="0" hangingPunct="1">
                        <a:lnSpc>
                          <a:spcPct val="150000"/>
                        </a:lnSpc>
                        <a:spcAft>
                          <a:spcPts val="1000"/>
                        </a:spcAft>
                        <a:tabLst>
                          <a:tab pos="4023360" algn="l"/>
                        </a:tabLst>
                      </a:pPr>
                      <a:r>
                        <a:rPr lang="en-GB"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Appointment of technical monitor and data collectors to monitor implementation of  NSP on GBVF</a:t>
                      </a: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111760" indent="21590" algn="just" defTabSz="914400" rtl="0" eaLnBrk="1" latinLnBrk="0" hangingPunct="1">
                        <a:lnSpc>
                          <a:spcPct val="150000"/>
                        </a:lnSpc>
                        <a:spcAft>
                          <a:spcPts val="1000"/>
                        </a:spcAft>
                        <a:tabLst>
                          <a:tab pos="4023360" algn="l"/>
                        </a:tabLst>
                      </a:pP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Approval for headhunting of Technical Monitors in Gauteng and KZN province received from the DG and advertisement circulated.</a:t>
                      </a: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C000"/>
                    </a:solidFill>
                  </a:tcPr>
                </a:tc>
                <a:tc>
                  <a:txBody>
                    <a:bodyPr/>
                    <a:lstStyle/>
                    <a:p>
                      <a:pPr marL="0" marR="111760" algn="just" defTabSz="914400" rtl="0" eaLnBrk="1" latinLnBrk="0" hangingPunct="1">
                        <a:lnSpc>
                          <a:spcPct val="150000"/>
                        </a:lnSpc>
                        <a:spcAft>
                          <a:spcPts val="1000"/>
                        </a:spcAft>
                        <a:tabLst>
                          <a:tab pos="4023360" algn="l"/>
                        </a:tabLst>
                      </a:pPr>
                      <a:r>
                        <a:rPr lang="en-GB"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Fast track appointment of Technical Monitors to improve monitoring and implementation of  NSP on GBVF</a:t>
                      </a: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bl>
          </a:graphicData>
        </a:graphic>
      </p:graphicFrame>
      <p:sp>
        <p:nvSpPr>
          <p:cNvPr id="2" name="Rectangle 1"/>
          <p:cNvSpPr/>
          <p:nvPr/>
        </p:nvSpPr>
        <p:spPr>
          <a:xfrm>
            <a:off x="68711" y="91909"/>
            <a:ext cx="8078336" cy="757130"/>
          </a:xfrm>
          <a:prstGeom prst="rect">
            <a:avLst/>
          </a:prstGeom>
        </p:spPr>
        <p:txBody>
          <a:bodyPr wrap="squar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a:t>
            </a:r>
            <a:r>
              <a:rPr lang="en-ZA" sz="2400" dirty="0" smtClean="0">
                <a:solidFill>
                  <a:srgbClr val="37A76F">
                    <a:lumMod val="75000"/>
                  </a:srgbClr>
                </a:solidFill>
                <a:latin typeface="Arial" panose="020B0604020202020204" pitchFamily="34" charset="0"/>
                <a:cs typeface="Arial" panose="020B0604020202020204" pitchFamily="34" charset="0"/>
              </a:rPr>
              <a:t>3-Mitigation actions </a:t>
            </a:r>
            <a:r>
              <a:rPr lang="en-ZA" sz="2400" dirty="0">
                <a:solidFill>
                  <a:srgbClr val="37A76F">
                    <a:lumMod val="75000"/>
                  </a:srgbClr>
                </a:solidFill>
                <a:latin typeface="Arial" panose="020B0604020202020204" pitchFamily="34" charset="0"/>
                <a:cs typeface="Arial" panose="020B0604020202020204" pitchFamily="34" charset="0"/>
              </a:rPr>
              <a:t>partially implemented</a:t>
            </a:r>
          </a:p>
          <a:p>
            <a:pPr defTabSz="914400">
              <a:lnSpc>
                <a:spcPct val="90000"/>
              </a:lnSpc>
              <a:spcBef>
                <a:spcPct val="0"/>
              </a:spcBef>
            </a:pPr>
            <a:endParaRPr lang="en-US" sz="2400" dirty="0">
              <a:solidFill>
                <a:srgbClr val="37A76F">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3861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655090725"/>
              </p:ext>
            </p:extLst>
          </p:nvPr>
        </p:nvGraphicFramePr>
        <p:xfrm>
          <a:off x="0" y="693109"/>
          <a:ext cx="8839199" cy="2919875"/>
        </p:xfrm>
        <a:graphic>
          <a:graphicData uri="http://schemas.openxmlformats.org/drawingml/2006/table">
            <a:tbl>
              <a:tblPr firstRow="1" firstCol="1" bandRow="1">
                <a:tableStyleId>{5C22544A-7EE6-4342-B048-85BDC9FD1C3A}</a:tableStyleId>
              </a:tblPr>
              <a:tblGrid>
                <a:gridCol w="2420946">
                  <a:extLst>
                    <a:ext uri="{9D8B030D-6E8A-4147-A177-3AD203B41FA5}">
                      <a16:colId xmlns="" xmlns:a16="http://schemas.microsoft.com/office/drawing/2014/main" val="20000"/>
                    </a:ext>
                  </a:extLst>
                </a:gridCol>
                <a:gridCol w="3691096">
                  <a:extLst>
                    <a:ext uri="{9D8B030D-6E8A-4147-A177-3AD203B41FA5}">
                      <a16:colId xmlns="" xmlns:a16="http://schemas.microsoft.com/office/drawing/2014/main" val="20001"/>
                    </a:ext>
                  </a:extLst>
                </a:gridCol>
                <a:gridCol w="2727157">
                  <a:extLst>
                    <a:ext uri="{9D8B030D-6E8A-4147-A177-3AD203B41FA5}">
                      <a16:colId xmlns="" xmlns:a16="http://schemas.microsoft.com/office/drawing/2014/main" val="20002"/>
                    </a:ext>
                  </a:extLst>
                </a:gridCol>
              </a:tblGrid>
              <a:tr h="355740">
                <a:tc gridSpan="3">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r>
                        <a:rPr lang="en-GB" sz="1400" b="1" kern="1200" dirty="0" smtClean="0">
                          <a:solidFill>
                            <a:schemeClr val="tx1"/>
                          </a:solidFill>
                          <a:effectLst/>
                          <a:latin typeface="Arial" panose="020B0604020202020204" pitchFamily="34" charset="0"/>
                          <a:ea typeface="+mn-ea"/>
                          <a:cs typeface="Arial" panose="020B0604020202020204" pitchFamily="34" charset="0"/>
                        </a:rPr>
                        <a:t>Delays in producing the required number of status reports on the disability rights monitoring tool </a:t>
                      </a: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c hMerge="1">
                  <a:txBody>
                    <a:bodyPr/>
                    <a:lstStyle/>
                    <a:p>
                      <a:pPr marL="0" algn="just" defTabSz="914400" rtl="0" eaLnBrk="1" latinLnBrk="0" hangingPunct="1">
                        <a:lnSpc>
                          <a:spcPct val="150000"/>
                        </a:lnSpc>
                        <a:spcAft>
                          <a:spcPts val="0"/>
                        </a:spcAft>
                        <a:tabLst>
                          <a:tab pos="4023360" algn="l"/>
                        </a:tabLst>
                      </a:pPr>
                      <a:endParaRPr lang="en-ZA" sz="13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36775" marR="36775" marT="0" marB="0"/>
                </a:tc>
                <a:tc hMerge="1">
                  <a:txBody>
                    <a:bodyPr/>
                    <a:lstStyle/>
                    <a:p>
                      <a:pPr marR="21590" algn="just">
                        <a:lnSpc>
                          <a:spcPct val="150000"/>
                        </a:lnSpc>
                        <a:spcAft>
                          <a:spcPts val="0"/>
                        </a:spcAft>
                        <a:tabLst>
                          <a:tab pos="4023360" algn="l"/>
                        </a:tabLs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extLst>
                  <a:ext uri="{0D108BD9-81ED-4DB2-BD59-A6C34878D82A}">
                    <a16:rowId xmlns="" xmlns:a16="http://schemas.microsoft.com/office/drawing/2014/main" val="10000"/>
                  </a:ext>
                </a:extLst>
              </a:tr>
              <a:tr h="351777">
                <a:tc>
                  <a:txBody>
                    <a:bodyPr/>
                    <a:lstStyle/>
                    <a:p>
                      <a:pPr marL="0" algn="l" defTabSz="914400" rtl="0" eaLnBrk="1" latinLnBrk="0" hangingPunct="1">
                        <a:lnSpc>
                          <a:spcPct val="15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Progress on Mitigation</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Risk Management Comment</a:t>
                      </a:r>
                      <a:endParaRPr lang="en-ZA"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212358">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GB"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Provide technical support and guidance in developing the simplified results-based reporting template</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Although technical support was provided in developing the simplified results-based reporting template, however, the service provider did not deliver on the project milestones. </a:t>
                      </a:r>
                    </a:p>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 meeting was held with the service provider and a new project team was appointed to execute the project. </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C000"/>
                    </a:solidFill>
                  </a:tcPr>
                </a:tc>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GB"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It is</a:t>
                      </a:r>
                      <a:r>
                        <a:rPr lang="en-GB" sz="1200" b="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recommended that project milestones are monitored as per the plan to ensure that projects are delivered on time </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2"/>
                  </a:ext>
                </a:extLst>
              </a:tr>
            </a:tbl>
          </a:graphicData>
        </a:graphic>
      </p:graphicFrame>
      <p:sp>
        <p:nvSpPr>
          <p:cNvPr id="2" name="Rectangle 1"/>
          <p:cNvSpPr/>
          <p:nvPr/>
        </p:nvSpPr>
        <p:spPr>
          <a:xfrm>
            <a:off x="-772160" y="69474"/>
            <a:ext cx="8042740" cy="424732"/>
          </a:xfrm>
          <a:prstGeom prst="rect">
            <a:avLst/>
          </a:prstGeom>
        </p:spPr>
        <p:txBody>
          <a:bodyPr wrap="squar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	</a:t>
            </a:r>
            <a:r>
              <a:rPr lang="en-ZA" sz="2400" dirty="0" smtClean="0">
                <a:solidFill>
                  <a:srgbClr val="37A76F">
                    <a:lumMod val="75000"/>
                  </a:srgbClr>
                </a:solidFill>
                <a:latin typeface="Arial" panose="020B0604020202020204" pitchFamily="34" charset="0"/>
                <a:cs typeface="Arial" panose="020B0604020202020204" pitchFamily="34" charset="0"/>
              </a:rPr>
              <a:t>Quarter 3-Mitigation </a:t>
            </a:r>
            <a:r>
              <a:rPr lang="en-ZA" sz="2400" dirty="0">
                <a:solidFill>
                  <a:srgbClr val="37A76F">
                    <a:lumMod val="75000"/>
                  </a:srgbClr>
                </a:solidFill>
                <a:latin typeface="Arial" panose="020B0604020202020204" pitchFamily="34" charset="0"/>
                <a:cs typeface="Arial" panose="020B0604020202020204" pitchFamily="34" charset="0"/>
              </a:rPr>
              <a:t>Actions </a:t>
            </a:r>
            <a:r>
              <a:rPr lang="en-ZA" sz="2400" dirty="0" smtClean="0">
                <a:solidFill>
                  <a:srgbClr val="37A76F">
                    <a:lumMod val="75000"/>
                  </a:srgbClr>
                </a:solidFill>
                <a:latin typeface="Arial" panose="020B0604020202020204" pitchFamily="34" charset="0"/>
                <a:cs typeface="Arial" panose="020B0604020202020204" pitchFamily="34" charset="0"/>
              </a:rPr>
              <a:t>not </a:t>
            </a:r>
            <a:r>
              <a:rPr lang="en-ZA" sz="2400" dirty="0">
                <a:solidFill>
                  <a:srgbClr val="37A76F">
                    <a:lumMod val="75000"/>
                  </a:srgbClr>
                </a:solidFill>
                <a:latin typeface="Arial" panose="020B0604020202020204" pitchFamily="34" charset="0"/>
                <a:cs typeface="Arial" panose="020B0604020202020204" pitchFamily="34" charset="0"/>
              </a:rPr>
              <a:t>i</a:t>
            </a:r>
            <a:r>
              <a:rPr lang="en-ZA" sz="2400" dirty="0" smtClean="0">
                <a:solidFill>
                  <a:srgbClr val="37A76F">
                    <a:lumMod val="75000"/>
                  </a:srgbClr>
                </a:solidFill>
                <a:latin typeface="Arial" panose="020B0604020202020204" pitchFamily="34" charset="0"/>
                <a:cs typeface="Arial" panose="020B0604020202020204" pitchFamily="34" charset="0"/>
              </a:rPr>
              <a:t>mplemented</a:t>
            </a:r>
            <a:endParaRPr lang="en-US" sz="2400" dirty="0">
              <a:solidFill>
                <a:srgbClr val="37A76F">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38718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3439257601"/>
              </p:ext>
            </p:extLst>
          </p:nvPr>
        </p:nvGraphicFramePr>
        <p:xfrm>
          <a:off x="0" y="693109"/>
          <a:ext cx="8839199" cy="5299707"/>
        </p:xfrm>
        <a:graphic>
          <a:graphicData uri="http://schemas.openxmlformats.org/drawingml/2006/table">
            <a:tbl>
              <a:tblPr firstRow="1" firstCol="1" bandRow="1">
                <a:tableStyleId>{5C22544A-7EE6-4342-B048-85BDC9FD1C3A}</a:tableStyleId>
              </a:tblPr>
              <a:tblGrid>
                <a:gridCol w="2420946">
                  <a:extLst>
                    <a:ext uri="{9D8B030D-6E8A-4147-A177-3AD203B41FA5}">
                      <a16:colId xmlns="" xmlns:a16="http://schemas.microsoft.com/office/drawing/2014/main" val="20000"/>
                    </a:ext>
                  </a:extLst>
                </a:gridCol>
                <a:gridCol w="2445273">
                  <a:extLst>
                    <a:ext uri="{9D8B030D-6E8A-4147-A177-3AD203B41FA5}">
                      <a16:colId xmlns="" xmlns:a16="http://schemas.microsoft.com/office/drawing/2014/main" val="20001"/>
                    </a:ext>
                  </a:extLst>
                </a:gridCol>
                <a:gridCol w="3972980">
                  <a:extLst>
                    <a:ext uri="{9D8B030D-6E8A-4147-A177-3AD203B41FA5}">
                      <a16:colId xmlns="" xmlns:a16="http://schemas.microsoft.com/office/drawing/2014/main" val="20002"/>
                    </a:ext>
                  </a:extLst>
                </a:gridCol>
              </a:tblGrid>
              <a:tr h="355740">
                <a:tc gridSpan="3">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r>
                        <a:rPr lang="en-ZA" sz="1400" b="1" kern="1200" dirty="0">
                          <a:solidFill>
                            <a:schemeClr val="tx1"/>
                          </a:solidFill>
                          <a:effectLst/>
                          <a:latin typeface="Arial" panose="020B0604020202020204" pitchFamily="34" charset="0"/>
                          <a:ea typeface="+mn-ea"/>
                          <a:cs typeface="Arial" panose="020B0604020202020204" pitchFamily="34" charset="0"/>
                        </a:rPr>
                        <a:t>Invoices not paid within 30 days</a:t>
                      </a: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c hMerge="1">
                  <a:txBody>
                    <a:bodyPr/>
                    <a:lstStyle/>
                    <a:p>
                      <a:pPr marL="0" algn="just" defTabSz="914400" rtl="0" eaLnBrk="1" latinLnBrk="0" hangingPunct="1">
                        <a:lnSpc>
                          <a:spcPct val="150000"/>
                        </a:lnSpc>
                        <a:spcAft>
                          <a:spcPts val="0"/>
                        </a:spcAft>
                        <a:tabLst>
                          <a:tab pos="4023360" algn="l"/>
                        </a:tabLst>
                      </a:pPr>
                      <a:endParaRPr lang="en-ZA" sz="13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36775" marR="36775" marT="0" marB="0"/>
                </a:tc>
                <a:tc hMerge="1">
                  <a:txBody>
                    <a:bodyPr/>
                    <a:lstStyle/>
                    <a:p>
                      <a:pPr marR="21590" algn="just">
                        <a:lnSpc>
                          <a:spcPct val="150000"/>
                        </a:lnSpc>
                        <a:spcAft>
                          <a:spcPts val="0"/>
                        </a:spcAft>
                        <a:tabLst>
                          <a:tab pos="4023360" algn="l"/>
                        </a:tabLs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extLst>
                  <a:ext uri="{0D108BD9-81ED-4DB2-BD59-A6C34878D82A}">
                    <a16:rowId xmlns="" xmlns:a16="http://schemas.microsoft.com/office/drawing/2014/main" val="10000"/>
                  </a:ext>
                </a:extLst>
              </a:tr>
              <a:tr h="351777">
                <a:tc>
                  <a:txBody>
                    <a:bodyPr/>
                    <a:lstStyle/>
                    <a:p>
                      <a:pPr marL="0" algn="l" defTabSz="914400" rtl="0" eaLnBrk="1" latinLnBrk="0" hangingPunct="1">
                        <a:lnSpc>
                          <a:spcPct val="15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Progress on Mitigation</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Risk Management Comment</a:t>
                      </a:r>
                      <a:endParaRPr lang="en-ZA"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212358">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 LOGIS on Asset management module after relocation of department.</a:t>
                      </a:r>
                    </a:p>
                  </a:txBody>
                  <a:tcPr marL="68580" marR="68580" marT="0" marB="0"/>
                </a:tc>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department could</a:t>
                      </a:r>
                      <a:r>
                        <a:rPr lang="en-ZA" sz="1200" b="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implement LOGIS on asset management module however </a:t>
                      </a: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All </a:t>
                      </a:r>
                      <a:r>
                        <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data is ready to go live waiting for ICT infrastructure</a:t>
                      </a:r>
                    </a:p>
                  </a:txBody>
                  <a:tcPr marL="68580" marR="68580" marT="0" marB="0">
                    <a:solidFill>
                      <a:srgbClr val="FF0000"/>
                    </a:solidFill>
                  </a:tcPr>
                </a:tc>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delay in the department currently is due to not having the network which is out of the control of the SCM unit, however it is recommended that SCM put processes in place to ensure when network is available the department can Go live on LOGIS. This is to ensure that the department can cater for government's provisioning and administration requirements in respect to control of movable assets</a:t>
                      </a:r>
                    </a:p>
                  </a:txBody>
                  <a:tcPr marL="68580" marR="68580" marT="0" marB="0">
                    <a:solidFill>
                      <a:schemeClr val="accent1">
                        <a:lumMod val="20000"/>
                        <a:lumOff val="80000"/>
                      </a:schemeClr>
                    </a:solidFill>
                  </a:tcPr>
                </a:tc>
                <a:extLst>
                  <a:ext uri="{0D108BD9-81ED-4DB2-BD59-A6C34878D82A}">
                    <a16:rowId xmlns="" xmlns:a16="http://schemas.microsoft.com/office/drawing/2014/main" val="10002"/>
                  </a:ext>
                </a:extLst>
              </a:tr>
              <a:tr h="2379832">
                <a:tc>
                  <a:txBody>
                    <a:bodyPr/>
                    <a:lstStyle/>
                    <a:p>
                      <a:pPr marR="111760" algn="just">
                        <a:lnSpc>
                          <a:spcPct val="150000"/>
                        </a:lnSpc>
                        <a:spcAft>
                          <a:spcPts val="1000"/>
                        </a:spcAft>
                        <a:tabLst>
                          <a:tab pos="4023360" algn="l"/>
                        </a:tabLst>
                      </a:pPr>
                      <a:r>
                        <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Go live on LOGIS  - procurement and inventory/consumable management.</a:t>
                      </a:r>
                    </a:p>
                  </a:txBody>
                  <a:tcPr marL="68580" marR="68580" marT="0" marB="0"/>
                </a:tc>
                <a:tc>
                  <a:txBody>
                    <a:bodyPr/>
                    <a:lstStyle/>
                    <a:p>
                      <a:pPr marR="111760" algn="just">
                        <a:lnSpc>
                          <a:spcPct val="150000"/>
                        </a:lnSpc>
                        <a:spcAft>
                          <a:spcPts val="1000"/>
                        </a:spcAft>
                        <a:tabLst>
                          <a:tab pos="4023360" algn="l"/>
                        </a:tabLst>
                      </a:pPr>
                      <a:r>
                        <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All data is ready to go live waiting for ICT infrastructure</a:t>
                      </a:r>
                    </a:p>
                  </a:txBody>
                  <a:tcPr marL="68580" marR="68580" marT="0" marB="0">
                    <a:solidFill>
                      <a:srgbClr val="FF0000"/>
                    </a:solidFill>
                  </a:tcPr>
                </a:tc>
                <a:tc>
                  <a:txBody>
                    <a:bodyPr/>
                    <a:lstStyle/>
                    <a:p>
                      <a:pPr marR="111760" algn="just">
                        <a:lnSpc>
                          <a:spcPct val="150000"/>
                        </a:lnSpc>
                        <a:spcAft>
                          <a:spcPts val="1000"/>
                        </a:spcAft>
                        <a:tabLst>
                          <a:tab pos="4023360" algn="l"/>
                        </a:tabLst>
                      </a:pPr>
                      <a:r>
                        <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delay in the department currently is due to not having the network which is out of the control of the SCM unit, however it is recommended that SCM put processes in place to ensure when network is available the department can Go live on LOGIS. This is to ensure that the department can cater for government's provisioning and administration requirements in respect to control of movable assets</a:t>
                      </a:r>
                    </a:p>
                  </a:txBody>
                  <a:tcPr marL="68580" marR="68580" marT="0" marB="0">
                    <a:solidFill>
                      <a:schemeClr val="accent1">
                        <a:lumMod val="20000"/>
                        <a:lumOff val="80000"/>
                      </a:schemeClr>
                    </a:solidFill>
                  </a:tcPr>
                </a:tc>
                <a:extLst>
                  <a:ext uri="{0D108BD9-81ED-4DB2-BD59-A6C34878D82A}">
                    <a16:rowId xmlns="" xmlns:a16="http://schemas.microsoft.com/office/drawing/2014/main" val="10003"/>
                  </a:ext>
                </a:extLst>
              </a:tr>
            </a:tbl>
          </a:graphicData>
        </a:graphic>
      </p:graphicFrame>
      <p:sp>
        <p:nvSpPr>
          <p:cNvPr id="2" name="Rectangle 1"/>
          <p:cNvSpPr/>
          <p:nvPr/>
        </p:nvSpPr>
        <p:spPr>
          <a:xfrm>
            <a:off x="-894080" y="69474"/>
            <a:ext cx="8164660" cy="424732"/>
          </a:xfrm>
          <a:prstGeom prst="rect">
            <a:avLst/>
          </a:prstGeom>
        </p:spPr>
        <p:txBody>
          <a:bodyPr wrap="square">
            <a:spAutoFit/>
          </a:bodyPr>
          <a:lstStyle/>
          <a:p>
            <a:pPr defTabSz="914400">
              <a:lnSpc>
                <a:spcPct val="90000"/>
              </a:lnSpc>
              <a:spcBef>
                <a:spcPct val="0"/>
              </a:spcBef>
            </a:pPr>
            <a:r>
              <a:rPr lang="en-ZA" sz="2400" dirty="0">
                <a:solidFill>
                  <a:schemeClr val="accent3">
                    <a:lumMod val="75000"/>
                  </a:schemeClr>
                </a:solidFill>
                <a:latin typeface="Arial" panose="020B0604020202020204" pitchFamily="34" charset="0"/>
                <a:cs typeface="Arial" panose="020B0604020202020204" pitchFamily="34" charset="0"/>
              </a:rPr>
              <a:t>	</a:t>
            </a:r>
            <a:r>
              <a:rPr lang="en-ZA" sz="2400" dirty="0" smtClean="0">
                <a:solidFill>
                  <a:schemeClr val="accent3">
                    <a:lumMod val="75000"/>
                  </a:schemeClr>
                </a:solidFill>
                <a:latin typeface="Arial" panose="020B0604020202020204" pitchFamily="34" charset="0"/>
                <a:cs typeface="Arial" panose="020B0604020202020204" pitchFamily="34" charset="0"/>
              </a:rPr>
              <a:t>Quarter 3-Mitigation </a:t>
            </a:r>
            <a:r>
              <a:rPr lang="en-ZA" sz="2400" dirty="0">
                <a:solidFill>
                  <a:schemeClr val="accent3">
                    <a:lumMod val="75000"/>
                  </a:schemeClr>
                </a:solidFill>
                <a:latin typeface="Arial" panose="020B0604020202020204" pitchFamily="34" charset="0"/>
                <a:cs typeface="Arial" panose="020B0604020202020204" pitchFamily="34" charset="0"/>
              </a:rPr>
              <a:t>Actions </a:t>
            </a:r>
            <a:r>
              <a:rPr lang="en-ZA" sz="2400" dirty="0" smtClean="0">
                <a:solidFill>
                  <a:schemeClr val="accent3">
                    <a:lumMod val="75000"/>
                  </a:schemeClr>
                </a:solidFill>
                <a:latin typeface="Arial" panose="020B0604020202020204" pitchFamily="34" charset="0"/>
                <a:cs typeface="Arial" panose="020B0604020202020204" pitchFamily="34" charset="0"/>
              </a:rPr>
              <a:t>not </a:t>
            </a:r>
            <a:r>
              <a:rPr lang="en-ZA" sz="2400" dirty="0">
                <a:solidFill>
                  <a:schemeClr val="accent3">
                    <a:lumMod val="75000"/>
                  </a:schemeClr>
                </a:solidFill>
                <a:latin typeface="Arial" panose="020B0604020202020204" pitchFamily="34" charset="0"/>
                <a:cs typeface="Arial" panose="020B0604020202020204" pitchFamily="34" charset="0"/>
              </a:rPr>
              <a:t>i</a:t>
            </a:r>
            <a:r>
              <a:rPr lang="en-ZA" sz="2400" dirty="0" smtClean="0">
                <a:solidFill>
                  <a:schemeClr val="accent3">
                    <a:lumMod val="75000"/>
                  </a:schemeClr>
                </a:solidFill>
                <a:latin typeface="Arial" panose="020B0604020202020204" pitchFamily="34" charset="0"/>
                <a:cs typeface="Arial" panose="020B0604020202020204" pitchFamily="34" charset="0"/>
              </a:rPr>
              <a:t>mplemented</a:t>
            </a:r>
            <a:endParaRPr lang="en-US" sz="2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6860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2740359799"/>
              </p:ext>
            </p:extLst>
          </p:nvPr>
        </p:nvGraphicFramePr>
        <p:xfrm>
          <a:off x="125506" y="936506"/>
          <a:ext cx="8839199" cy="5671217"/>
        </p:xfrm>
        <a:graphic>
          <a:graphicData uri="http://schemas.openxmlformats.org/drawingml/2006/table">
            <a:tbl>
              <a:tblPr firstRow="1" firstCol="1" bandRow="1">
                <a:tableStyleId>{5C22544A-7EE6-4342-B048-85BDC9FD1C3A}</a:tableStyleId>
              </a:tblPr>
              <a:tblGrid>
                <a:gridCol w="2420946">
                  <a:extLst>
                    <a:ext uri="{9D8B030D-6E8A-4147-A177-3AD203B41FA5}">
                      <a16:colId xmlns="" xmlns:a16="http://schemas.microsoft.com/office/drawing/2014/main" val="20000"/>
                    </a:ext>
                  </a:extLst>
                </a:gridCol>
                <a:gridCol w="2962449">
                  <a:extLst>
                    <a:ext uri="{9D8B030D-6E8A-4147-A177-3AD203B41FA5}">
                      <a16:colId xmlns="" xmlns:a16="http://schemas.microsoft.com/office/drawing/2014/main" val="20001"/>
                    </a:ext>
                  </a:extLst>
                </a:gridCol>
                <a:gridCol w="3455804">
                  <a:extLst>
                    <a:ext uri="{9D8B030D-6E8A-4147-A177-3AD203B41FA5}">
                      <a16:colId xmlns="" xmlns:a16="http://schemas.microsoft.com/office/drawing/2014/main" val="20002"/>
                    </a:ext>
                  </a:extLst>
                </a:gridCol>
              </a:tblGrid>
              <a:tr h="2606099">
                <a:tc gridSpan="3">
                  <a:txBody>
                    <a:bodyPr/>
                    <a:lstStyle/>
                    <a:p>
                      <a:pPr marL="0" algn="l" defTabSz="914400" rtl="0" eaLnBrk="1" latinLnBrk="0" hangingPunct="1">
                        <a:lnSpc>
                          <a:spcPct val="150000"/>
                        </a:lnSpc>
                        <a:spcAft>
                          <a:spcPts val="0"/>
                        </a:spcAft>
                        <a:tabLst>
                          <a:tab pos="4023360" algn="l"/>
                        </a:tabLst>
                      </a:pPr>
                      <a:r>
                        <a:rPr lang="en-ZA" sz="1400" b="1" kern="1200" dirty="0">
                          <a:solidFill>
                            <a:schemeClr val="dk1"/>
                          </a:solidFill>
                          <a:effectLst/>
                          <a:latin typeface="Arial" panose="020B0604020202020204" pitchFamily="34" charset="0"/>
                          <a:ea typeface="Calibri" panose="020F0502020204030204" pitchFamily="34" charset="0"/>
                          <a:cs typeface="+mn-cs"/>
                        </a:rPr>
                        <a:t>Primary Risk</a:t>
                      </a:r>
                    </a:p>
                    <a:p>
                      <a:pPr marL="0" algn="l" defTabSz="914400" rtl="0" eaLnBrk="1" latinLnBrk="0" hangingPunct="1">
                        <a:lnSpc>
                          <a:spcPct val="150000"/>
                        </a:lnSpc>
                        <a:spcAft>
                          <a:spcPts val="0"/>
                        </a:spcAft>
                        <a:tabLst>
                          <a:tab pos="4023360" algn="l"/>
                        </a:tabLst>
                      </a:pPr>
                      <a:r>
                        <a:rPr lang="en-ZA" sz="1400" b="1" kern="1200" dirty="0">
                          <a:solidFill>
                            <a:schemeClr val="dk1"/>
                          </a:solidFill>
                          <a:effectLst/>
                          <a:latin typeface="Arial" panose="020B0604020202020204" pitchFamily="34" charset="0"/>
                          <a:ea typeface="Calibri" panose="020F0502020204030204" pitchFamily="34" charset="0"/>
                          <a:cs typeface="+mn-cs"/>
                        </a:rPr>
                        <a:t>1)Toxic Masculinity, Patriarchy and lack of observance of </a:t>
                      </a:r>
                      <a:r>
                        <a:rPr lang="en-ZA" sz="1400" b="1" kern="1200" baseline="0" dirty="0" smtClean="0">
                          <a:solidFill>
                            <a:schemeClr val="dk1"/>
                          </a:solidFill>
                          <a:effectLst/>
                          <a:latin typeface="Arial" panose="020B0604020202020204" pitchFamily="34" charset="0"/>
                          <a:ea typeface="Calibri" panose="020F0502020204030204" pitchFamily="34" charset="0"/>
                          <a:cs typeface="+mn-cs"/>
                        </a:rPr>
                        <a:t> </a:t>
                      </a:r>
                      <a:r>
                        <a:rPr lang="en-ZA" sz="1400" b="1" kern="1200" dirty="0" smtClean="0">
                          <a:solidFill>
                            <a:schemeClr val="dk1"/>
                          </a:solidFill>
                          <a:effectLst/>
                          <a:latin typeface="Arial" panose="020B0604020202020204" pitchFamily="34" charset="0"/>
                          <a:ea typeface="Calibri" panose="020F0502020204030204" pitchFamily="34" charset="0"/>
                          <a:cs typeface="+mn-cs"/>
                        </a:rPr>
                        <a:t>human </a:t>
                      </a:r>
                      <a:r>
                        <a:rPr lang="en-ZA" sz="1400" b="1" kern="1200" dirty="0">
                          <a:solidFill>
                            <a:schemeClr val="dk1"/>
                          </a:solidFill>
                          <a:effectLst/>
                          <a:latin typeface="Arial" panose="020B0604020202020204" pitchFamily="34" charset="0"/>
                          <a:ea typeface="Calibri" panose="020F0502020204030204" pitchFamily="34" charset="0"/>
                          <a:cs typeface="+mn-cs"/>
                        </a:rPr>
                        <a:t>rights and human dignity; and Inadequate implementation of the NSP on GBVF</a:t>
                      </a:r>
                    </a:p>
                    <a:p>
                      <a:pPr marL="0" algn="l" defTabSz="914400" rtl="0" eaLnBrk="1" latinLnBrk="0" hangingPunct="1">
                        <a:lnSpc>
                          <a:spcPct val="150000"/>
                        </a:lnSpc>
                        <a:spcAft>
                          <a:spcPts val="0"/>
                        </a:spcAft>
                        <a:tabLst>
                          <a:tab pos="4023360" algn="l"/>
                        </a:tabLst>
                      </a:pPr>
                      <a:r>
                        <a:rPr lang="en-ZA" sz="1400" b="1" kern="1200" dirty="0">
                          <a:solidFill>
                            <a:schemeClr val="dk1"/>
                          </a:solidFill>
                          <a:effectLst/>
                          <a:latin typeface="Arial" panose="020B0604020202020204" pitchFamily="34" charset="0"/>
                          <a:ea typeface="Calibri" panose="020F0502020204030204" pitchFamily="34" charset="0"/>
                          <a:cs typeface="+mn-cs"/>
                        </a:rPr>
                        <a:t>Secondary  Risk</a:t>
                      </a:r>
                    </a:p>
                    <a:p>
                      <a:pPr marL="0" algn="l" defTabSz="914400" rtl="0" eaLnBrk="1" latinLnBrk="0" hangingPunct="1">
                        <a:lnSpc>
                          <a:spcPct val="150000"/>
                        </a:lnSpc>
                        <a:spcAft>
                          <a:spcPts val="0"/>
                        </a:spcAft>
                        <a:tabLst>
                          <a:tab pos="4023360" algn="l"/>
                        </a:tabLst>
                      </a:pPr>
                      <a:r>
                        <a:rPr lang="en-ZA" sz="1400" b="1" kern="1200" dirty="0">
                          <a:solidFill>
                            <a:schemeClr val="dk1"/>
                          </a:solidFill>
                          <a:effectLst/>
                          <a:latin typeface="Arial" panose="020B0604020202020204" pitchFamily="34" charset="0"/>
                          <a:ea typeface="Calibri" panose="020F0502020204030204" pitchFamily="34" charset="0"/>
                          <a:cs typeface="+mn-cs"/>
                        </a:rPr>
                        <a:t>2) Insufficient funding to conduct public consultations on the National GBVF Prevention Strategy, before approval by Parliament  </a:t>
                      </a:r>
                    </a:p>
                    <a:p>
                      <a:pPr marL="0" algn="l" defTabSz="914400" rtl="0" eaLnBrk="1" latinLnBrk="0" hangingPunct="1">
                        <a:lnSpc>
                          <a:spcPct val="150000"/>
                        </a:lnSpc>
                        <a:spcAft>
                          <a:spcPts val="0"/>
                        </a:spcAft>
                        <a:tabLst>
                          <a:tab pos="4023360" algn="l"/>
                        </a:tabLst>
                      </a:pPr>
                      <a:r>
                        <a:rPr lang="en-ZA" sz="1400" b="1" kern="1200" dirty="0">
                          <a:solidFill>
                            <a:schemeClr val="dk1"/>
                          </a:solidFill>
                          <a:effectLst/>
                          <a:latin typeface="Arial" panose="020B0604020202020204" pitchFamily="34" charset="0"/>
                          <a:ea typeface="Calibri" panose="020F0502020204030204" pitchFamily="34" charset="0"/>
                          <a:cs typeface="+mn-cs"/>
                        </a:rPr>
                        <a:t>3) Other issues prioritised by the Parliament as a result the National GBVF Prevention Strategy approval delayed </a:t>
                      </a:r>
                      <a:endParaRPr lang="en-ZA" sz="1400" b="1" kern="1200" dirty="0" smtClean="0">
                        <a:solidFill>
                          <a:schemeClr val="dk1"/>
                        </a:solidFill>
                        <a:effectLst/>
                        <a:latin typeface="Arial" panose="020B0604020202020204" pitchFamily="34" charset="0"/>
                        <a:ea typeface="Calibri" panose="020F0502020204030204" pitchFamily="34" charset="0"/>
                        <a:cs typeface="+mn-cs"/>
                      </a:endParaRPr>
                    </a:p>
                    <a:p>
                      <a:pPr marL="0" algn="l" defTabSz="914400" rtl="0" eaLnBrk="1" latinLnBrk="0" hangingPunct="1">
                        <a:lnSpc>
                          <a:spcPct val="150000"/>
                        </a:lnSpc>
                        <a:spcAft>
                          <a:spcPts val="0"/>
                        </a:spcAft>
                        <a:tabLst>
                          <a:tab pos="4023360" algn="l"/>
                        </a:tabLst>
                      </a:pPr>
                      <a:r>
                        <a:rPr lang="en-GB" sz="1400" b="1" kern="1200" dirty="0" smtClean="0">
                          <a:solidFill>
                            <a:schemeClr val="dk1"/>
                          </a:solidFill>
                          <a:effectLst/>
                          <a:latin typeface="Arial" panose="020B0604020202020204" pitchFamily="34" charset="0"/>
                          <a:ea typeface="Calibri" panose="020F0502020204030204" pitchFamily="34" charset="0"/>
                          <a:cs typeface="+mn-cs"/>
                        </a:rPr>
                        <a:t>4) Lack of cooperation from stakeholders (National, provinces, districts and local) to make inputs into the National GBVF Prevention Strategy</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hMerge="1">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258239">
                <a:tc>
                  <a:txBody>
                    <a:bodyPr/>
                    <a:lstStyle/>
                    <a:p>
                      <a:pPr marL="0" algn="l" defTabSz="914400" rtl="0" eaLnBrk="1" latinLnBrk="0" hangingPunct="1">
                        <a:lnSpc>
                          <a:spcPct val="15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Progress on Mitigation</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Risk Management Comment</a:t>
                      </a:r>
                      <a:endParaRPr lang="en-ZA"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150777">
                <a:tc>
                  <a:txBody>
                    <a:bodyPr/>
                    <a:lstStyle/>
                    <a:p>
                      <a:pPr marL="0" marR="111760" indent="21590" algn="just" defTabSz="914400" rtl="0" eaLnBrk="1" latinLnBrk="0" hangingPunct="1">
                        <a:lnSpc>
                          <a:spcPct val="150000"/>
                        </a:lnSpc>
                        <a:spcAft>
                          <a:spcPts val="1000"/>
                        </a:spcAft>
                        <a:tabLst>
                          <a:tab pos="4023360" algn="l"/>
                        </a:tabLst>
                      </a:pPr>
                      <a:r>
                        <a:rPr lang="en-US"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Multi-sectoral consultations on CNPS conducted with key stakeholders.</a:t>
                      </a:r>
                    </a:p>
                  </a:txBody>
                  <a:tcPr marL="68580" marR="68580" marT="0" marB="0"/>
                </a:tc>
                <a:tc>
                  <a:txBody>
                    <a:bodyPr/>
                    <a:lstStyle/>
                    <a:p>
                      <a:pPr marL="0" marR="111760" algn="just" defTabSz="914400" rtl="0" eaLnBrk="1" latinLnBrk="0" hangingPunct="1">
                        <a:lnSpc>
                          <a:spcPct val="150000"/>
                        </a:lnSpc>
                        <a:spcAft>
                          <a:spcPts val="1000"/>
                        </a:spcAft>
                        <a:tabLst>
                          <a:tab pos="4023360" algn="l"/>
                        </a:tabLst>
                      </a:pP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Multi-sectoral Consultations on CNPS </a:t>
                      </a:r>
                      <a:r>
                        <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will be </a:t>
                      </a: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held</a:t>
                      </a:r>
                      <a:r>
                        <a:rPr lang="en-ZA" sz="12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in quarter 4</a:t>
                      </a:r>
                    </a:p>
                  </a:txBody>
                  <a:tcPr marL="68580" marR="68580" marT="0" marB="0">
                    <a:solidFill>
                      <a:srgbClr val="FF0000"/>
                    </a:solidFill>
                  </a:tcPr>
                </a:tc>
                <a:tc>
                  <a:txBody>
                    <a:bodyPr/>
                    <a:lstStyle/>
                    <a:p>
                      <a:pPr marL="0" marR="111760" algn="just" defTabSz="914400" rtl="0" eaLnBrk="1" latinLnBrk="0" hangingPunct="1">
                        <a:lnSpc>
                          <a:spcPct val="150000"/>
                        </a:lnSpc>
                        <a:spcAft>
                          <a:spcPts val="1000"/>
                        </a:spcAft>
                        <a:tabLst>
                          <a:tab pos="4023360" algn="l"/>
                        </a:tabLst>
                      </a:pPr>
                      <a:r>
                        <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It is recommended that multi-sectoral consultation on CNPS be conducted with key stakeholders in quarter 4 in order to ensure that there is adequate implementation on the NSP on GBVF.</a:t>
                      </a:r>
                    </a:p>
                  </a:txBody>
                  <a:tcPr marL="68580" marR="68580" marT="0" marB="0">
                    <a:solidFill>
                      <a:schemeClr val="accent1">
                        <a:lumMod val="20000"/>
                        <a:lumOff val="80000"/>
                      </a:schemeClr>
                    </a:solidFill>
                  </a:tcPr>
                </a:tc>
                <a:extLst>
                  <a:ext uri="{0D108BD9-81ED-4DB2-BD59-A6C34878D82A}">
                    <a16:rowId xmlns="" xmlns:a16="http://schemas.microsoft.com/office/drawing/2014/main" val="10002"/>
                  </a:ext>
                </a:extLst>
              </a:tr>
            </a:tbl>
          </a:graphicData>
        </a:graphic>
      </p:graphicFrame>
      <p:sp>
        <p:nvSpPr>
          <p:cNvPr id="2" name="Rectangle 1"/>
          <p:cNvSpPr/>
          <p:nvPr/>
        </p:nvSpPr>
        <p:spPr>
          <a:xfrm>
            <a:off x="125506" y="463468"/>
            <a:ext cx="8078336" cy="424732"/>
          </a:xfrm>
          <a:prstGeom prst="rect">
            <a:avLst/>
          </a:prstGeom>
        </p:spPr>
        <p:txBody>
          <a:bodyPr wrap="square">
            <a:spAutoFit/>
          </a:bodyPr>
          <a:lstStyle/>
          <a:p>
            <a:pPr defTabSz="914400">
              <a:lnSpc>
                <a:spcPct val="90000"/>
              </a:lnSpc>
              <a:spcBef>
                <a:spcPct val="0"/>
              </a:spcBef>
            </a:pPr>
            <a:r>
              <a:rPr lang="en-ZA" sz="2400" dirty="0">
                <a:solidFill>
                  <a:schemeClr val="accent3">
                    <a:lumMod val="75000"/>
                  </a:schemeClr>
                </a:solidFill>
                <a:latin typeface="Arial" panose="020B0604020202020204" pitchFamily="34" charset="0"/>
                <a:cs typeface="Arial" panose="020B0604020202020204" pitchFamily="34" charset="0"/>
              </a:rPr>
              <a:t>Quarter </a:t>
            </a:r>
            <a:r>
              <a:rPr lang="en-ZA" sz="2400" dirty="0" smtClean="0">
                <a:solidFill>
                  <a:schemeClr val="accent3">
                    <a:lumMod val="75000"/>
                  </a:schemeClr>
                </a:solidFill>
                <a:latin typeface="Arial" panose="020B0604020202020204" pitchFamily="34" charset="0"/>
                <a:cs typeface="Arial" panose="020B0604020202020204" pitchFamily="34" charset="0"/>
              </a:rPr>
              <a:t>3-Mitigation actions </a:t>
            </a:r>
            <a:r>
              <a:rPr lang="en-ZA" sz="2400" dirty="0">
                <a:solidFill>
                  <a:schemeClr val="accent3">
                    <a:lumMod val="75000"/>
                  </a:schemeClr>
                </a:solidFill>
                <a:latin typeface="Arial" panose="020B0604020202020204" pitchFamily="34" charset="0"/>
                <a:cs typeface="Arial" panose="020B0604020202020204" pitchFamily="34" charset="0"/>
              </a:rPr>
              <a:t>not  </a:t>
            </a:r>
            <a:r>
              <a:rPr lang="en-ZA" sz="2400" dirty="0" smtClean="0">
                <a:solidFill>
                  <a:schemeClr val="accent3">
                    <a:lumMod val="75000"/>
                  </a:schemeClr>
                </a:solidFill>
                <a:latin typeface="Arial" panose="020B0604020202020204" pitchFamily="34" charset="0"/>
                <a:cs typeface="Arial" panose="020B0604020202020204" pitchFamily="34" charset="0"/>
              </a:rPr>
              <a:t>implemented</a:t>
            </a:r>
            <a:endParaRPr lang="en-US" sz="2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5946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9" y="321973"/>
            <a:ext cx="8736840" cy="759852"/>
          </a:xfrm>
        </p:spPr>
        <p:txBody>
          <a:bodyPr/>
          <a:lstStyle/>
          <a:p>
            <a:r>
              <a:rPr lang="en-US" dirty="0" smtClean="0"/>
              <a:t>Summary Of Strategic Risk</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14352644"/>
              </p:ext>
            </p:extLst>
          </p:nvPr>
        </p:nvGraphicFramePr>
        <p:xfrm>
          <a:off x="198440" y="1155033"/>
          <a:ext cx="8560548" cy="4677876"/>
        </p:xfrm>
        <a:graphic>
          <a:graphicData uri="http://schemas.openxmlformats.org/drawingml/2006/table">
            <a:tbl>
              <a:tblPr firstRow="1" bandRow="1">
                <a:tableStyleId>{5C22544A-7EE6-4342-B048-85BDC9FD1C3A}</a:tableStyleId>
              </a:tblPr>
              <a:tblGrid>
                <a:gridCol w="1426758"/>
                <a:gridCol w="1426758"/>
                <a:gridCol w="1426758"/>
                <a:gridCol w="1426758"/>
                <a:gridCol w="1426758"/>
                <a:gridCol w="1426758"/>
              </a:tblGrid>
              <a:tr h="1480266">
                <a:tc>
                  <a:txBody>
                    <a:bodyPr/>
                    <a:lstStyle/>
                    <a:p>
                      <a:r>
                        <a:rPr lang="en-ZA" dirty="0" smtClean="0"/>
                        <a:t>Quarter</a:t>
                      </a:r>
                      <a:endParaRPr lang="en-ZA" dirty="0"/>
                    </a:p>
                  </a:txBody>
                  <a:tcPr/>
                </a:tc>
                <a:tc>
                  <a:txBody>
                    <a:bodyPr/>
                    <a:lstStyle/>
                    <a:p>
                      <a:r>
                        <a:rPr lang="en-ZA" dirty="0" smtClean="0"/>
                        <a:t>Number of</a:t>
                      </a:r>
                      <a:r>
                        <a:rPr lang="en-ZA" baseline="0" dirty="0" smtClean="0"/>
                        <a:t> planned mitigations</a:t>
                      </a:r>
                      <a:endParaRPr lang="en-ZA" dirty="0"/>
                    </a:p>
                  </a:txBody>
                  <a:tcPr>
                    <a:solidFill>
                      <a:schemeClr val="accent6">
                        <a:lumMod val="50000"/>
                      </a:schemeClr>
                    </a:solidFill>
                  </a:tcPr>
                </a:tc>
                <a:tc>
                  <a:txBody>
                    <a:bodyPr/>
                    <a:lstStyle/>
                    <a:p>
                      <a:r>
                        <a:rPr lang="en-ZA" dirty="0" smtClean="0"/>
                        <a:t>Number</a:t>
                      </a:r>
                      <a:r>
                        <a:rPr lang="en-ZA" baseline="0" dirty="0" smtClean="0"/>
                        <a:t> of mitigations implemented</a:t>
                      </a:r>
                      <a:endParaRPr lang="en-ZA" dirty="0"/>
                    </a:p>
                  </a:txBody>
                  <a:tcPr>
                    <a:solidFill>
                      <a:schemeClr val="accent2"/>
                    </a:solidFill>
                  </a:tcPr>
                </a:tc>
                <a:tc>
                  <a:txBody>
                    <a:bodyPr/>
                    <a:lstStyle/>
                    <a:p>
                      <a:r>
                        <a:rPr lang="en-ZA" dirty="0" smtClean="0"/>
                        <a:t>Number of </a:t>
                      </a:r>
                      <a:r>
                        <a:rPr lang="en-ZA" baseline="0" dirty="0" smtClean="0"/>
                        <a:t> mitigations partially implemented</a:t>
                      </a:r>
                      <a:endParaRPr lang="en-ZA"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Number of </a:t>
                      </a:r>
                      <a:r>
                        <a:rPr lang="en-ZA" baseline="0" dirty="0" smtClean="0"/>
                        <a:t> mitigations not implemented</a:t>
                      </a:r>
                      <a:endParaRPr lang="en-ZA" dirty="0"/>
                    </a:p>
                  </a:txBody>
                  <a:tcPr>
                    <a:solidFill>
                      <a:srgbClr val="FF0000"/>
                    </a:solidFill>
                  </a:tcPr>
                </a:tc>
                <a:tc>
                  <a:txBody>
                    <a:bodyPr/>
                    <a:lstStyle/>
                    <a:p>
                      <a:r>
                        <a:rPr lang="en-ZA" dirty="0" smtClean="0"/>
                        <a:t>Percentage achievement</a:t>
                      </a:r>
                      <a:endParaRPr lang="en-ZA" dirty="0"/>
                    </a:p>
                  </a:txBody>
                  <a:tcPr/>
                </a:tc>
              </a:tr>
              <a:tr h="1065870">
                <a:tc>
                  <a:txBody>
                    <a:bodyPr/>
                    <a:lstStyle/>
                    <a:p>
                      <a:r>
                        <a:rPr lang="en-ZA" dirty="0" smtClean="0"/>
                        <a:t>Quarter 2</a:t>
                      </a:r>
                      <a:endParaRPr lang="en-ZA" dirty="0"/>
                    </a:p>
                  </a:txBody>
                  <a:tcPr/>
                </a:tc>
                <a:tc>
                  <a:txBody>
                    <a:bodyPr/>
                    <a:lstStyle/>
                    <a:p>
                      <a:r>
                        <a:rPr lang="en-ZA" dirty="0" smtClean="0"/>
                        <a:t>13</a:t>
                      </a:r>
                      <a:endParaRPr lang="en-ZA" dirty="0"/>
                    </a:p>
                  </a:txBody>
                  <a:tcPr>
                    <a:solidFill>
                      <a:schemeClr val="accent6">
                        <a:lumMod val="50000"/>
                      </a:schemeClr>
                    </a:solidFill>
                  </a:tcPr>
                </a:tc>
                <a:tc>
                  <a:txBody>
                    <a:bodyPr/>
                    <a:lstStyle/>
                    <a:p>
                      <a:r>
                        <a:rPr lang="en-ZA" dirty="0" smtClean="0"/>
                        <a:t>13</a:t>
                      </a:r>
                      <a:endParaRPr lang="en-ZA" dirty="0"/>
                    </a:p>
                  </a:txBody>
                  <a:tcPr>
                    <a:solidFill>
                      <a:schemeClr val="accent2"/>
                    </a:solidFill>
                  </a:tcPr>
                </a:tc>
                <a:tc>
                  <a:txBody>
                    <a:bodyPr/>
                    <a:lstStyle/>
                    <a:p>
                      <a:r>
                        <a:rPr lang="en-ZA" dirty="0" smtClean="0"/>
                        <a:t>-</a:t>
                      </a:r>
                      <a:endParaRPr lang="en-ZA" dirty="0"/>
                    </a:p>
                  </a:txBody>
                  <a:tcPr>
                    <a:solidFill>
                      <a:srgbClr val="FFC000"/>
                    </a:solidFill>
                  </a:tcPr>
                </a:tc>
                <a:tc>
                  <a:txBody>
                    <a:bodyPr/>
                    <a:lstStyle/>
                    <a:p>
                      <a:r>
                        <a:rPr lang="en-ZA" dirty="0" smtClean="0"/>
                        <a:t>-</a:t>
                      </a:r>
                      <a:endParaRPr lang="en-ZA" dirty="0"/>
                    </a:p>
                  </a:txBody>
                  <a:tcPr>
                    <a:solidFill>
                      <a:srgbClr val="FF0000"/>
                    </a:solidFill>
                  </a:tcPr>
                </a:tc>
                <a:tc>
                  <a:txBody>
                    <a:bodyPr/>
                    <a:lstStyle/>
                    <a:p>
                      <a:r>
                        <a:rPr lang="en-ZA" dirty="0" smtClean="0"/>
                        <a:t>100%</a:t>
                      </a:r>
                      <a:endParaRPr lang="en-ZA" dirty="0"/>
                    </a:p>
                  </a:txBody>
                  <a:tcPr/>
                </a:tc>
              </a:tr>
              <a:tr h="1065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Quarter 3</a:t>
                      </a:r>
                    </a:p>
                    <a:p>
                      <a:endParaRPr lang="en-ZA" dirty="0"/>
                    </a:p>
                  </a:txBody>
                  <a:tcPr/>
                </a:tc>
                <a:tc>
                  <a:txBody>
                    <a:bodyPr/>
                    <a:lstStyle/>
                    <a:p>
                      <a:r>
                        <a:rPr lang="en-ZA" dirty="0" smtClean="0"/>
                        <a:t>13</a:t>
                      </a:r>
                      <a:endParaRPr lang="en-ZA" dirty="0"/>
                    </a:p>
                  </a:txBody>
                  <a:tcPr>
                    <a:solidFill>
                      <a:schemeClr val="accent6">
                        <a:lumMod val="50000"/>
                      </a:schemeClr>
                    </a:solidFill>
                  </a:tcPr>
                </a:tc>
                <a:tc>
                  <a:txBody>
                    <a:bodyPr/>
                    <a:lstStyle/>
                    <a:p>
                      <a:r>
                        <a:rPr lang="en-ZA" dirty="0" smtClean="0"/>
                        <a:t>13</a:t>
                      </a:r>
                      <a:endParaRPr lang="en-ZA" dirty="0"/>
                    </a:p>
                  </a:txBody>
                  <a:tcPr>
                    <a:solidFill>
                      <a:schemeClr val="accent2"/>
                    </a:solidFill>
                  </a:tcPr>
                </a:tc>
                <a:tc>
                  <a:txBody>
                    <a:bodyPr/>
                    <a:lstStyle/>
                    <a:p>
                      <a:r>
                        <a:rPr lang="en-ZA" dirty="0" smtClean="0"/>
                        <a:t>-</a:t>
                      </a:r>
                      <a:endParaRPr lang="en-ZA" dirty="0"/>
                    </a:p>
                  </a:txBody>
                  <a:tcPr>
                    <a:solidFill>
                      <a:srgbClr val="FFC000"/>
                    </a:solidFill>
                  </a:tcPr>
                </a:tc>
                <a:tc>
                  <a:txBody>
                    <a:bodyPr/>
                    <a:lstStyle/>
                    <a:p>
                      <a:r>
                        <a:rPr lang="en-ZA" dirty="0" smtClean="0"/>
                        <a:t>-</a:t>
                      </a:r>
                      <a:endParaRPr lang="en-ZA" dirty="0"/>
                    </a:p>
                  </a:txBody>
                  <a:tcPr>
                    <a:solidFill>
                      <a:srgbClr val="FF0000"/>
                    </a:solidFill>
                  </a:tcPr>
                </a:tc>
                <a:tc>
                  <a:txBody>
                    <a:bodyPr/>
                    <a:lstStyle/>
                    <a:p>
                      <a:r>
                        <a:rPr lang="en-ZA" dirty="0" smtClean="0"/>
                        <a:t>100%</a:t>
                      </a:r>
                      <a:endParaRPr lang="en-ZA" dirty="0"/>
                    </a:p>
                  </a:txBody>
                  <a:tcPr/>
                </a:tc>
              </a:tr>
              <a:tr h="1065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Quarter 4</a:t>
                      </a:r>
                    </a:p>
                    <a:p>
                      <a:endParaRPr lang="en-ZA" dirty="0"/>
                    </a:p>
                  </a:txBody>
                  <a:tcPr/>
                </a:tc>
                <a:tc>
                  <a:txBody>
                    <a:bodyPr/>
                    <a:lstStyle/>
                    <a:p>
                      <a:r>
                        <a:rPr lang="en-ZA" dirty="0" smtClean="0"/>
                        <a:t>15</a:t>
                      </a:r>
                      <a:endParaRPr lang="en-ZA" dirty="0"/>
                    </a:p>
                  </a:txBody>
                  <a:tcPr>
                    <a:solidFill>
                      <a:schemeClr val="accent6">
                        <a:lumMod val="50000"/>
                      </a:schemeClr>
                    </a:solidFill>
                  </a:tcPr>
                </a:tc>
                <a:tc>
                  <a:txBody>
                    <a:bodyPr/>
                    <a:lstStyle/>
                    <a:p>
                      <a:r>
                        <a:rPr lang="en-ZA" dirty="0" smtClean="0"/>
                        <a:t>12</a:t>
                      </a:r>
                      <a:endParaRPr lang="en-ZA" dirty="0"/>
                    </a:p>
                  </a:txBody>
                  <a:tcPr>
                    <a:solidFill>
                      <a:schemeClr val="accent2"/>
                    </a:solidFill>
                  </a:tcPr>
                </a:tc>
                <a:tc>
                  <a:txBody>
                    <a:bodyPr/>
                    <a:lstStyle/>
                    <a:p>
                      <a:r>
                        <a:rPr lang="en-ZA" dirty="0" smtClean="0"/>
                        <a:t>3</a:t>
                      </a:r>
                      <a:endParaRPr lang="en-ZA" dirty="0"/>
                    </a:p>
                  </a:txBody>
                  <a:tcPr>
                    <a:solidFill>
                      <a:srgbClr val="FFC000"/>
                    </a:solidFill>
                  </a:tcPr>
                </a:tc>
                <a:tc>
                  <a:txBody>
                    <a:bodyPr/>
                    <a:lstStyle/>
                    <a:p>
                      <a:r>
                        <a:rPr lang="en-ZA" dirty="0" smtClean="0"/>
                        <a:t>-</a:t>
                      </a:r>
                      <a:endParaRPr lang="en-ZA" dirty="0"/>
                    </a:p>
                  </a:txBody>
                  <a:tcPr>
                    <a:solidFill>
                      <a:srgbClr val="FF0000"/>
                    </a:solidFill>
                  </a:tcPr>
                </a:tc>
                <a:tc>
                  <a:txBody>
                    <a:bodyPr/>
                    <a:lstStyle/>
                    <a:p>
                      <a:r>
                        <a:rPr lang="en-ZA" dirty="0" smtClean="0"/>
                        <a:t>80%</a:t>
                      </a:r>
                      <a:endParaRPr lang="en-ZA" dirty="0"/>
                    </a:p>
                  </a:txBody>
                  <a:tcPr/>
                </a:tc>
              </a:tr>
            </a:tbl>
          </a:graphicData>
        </a:graphic>
      </p:graphicFrame>
    </p:spTree>
    <p:extLst>
      <p:ext uri="{BB962C8B-B14F-4D97-AF65-F5344CB8AC3E}">
        <p14:creationId xmlns:p14="http://schemas.microsoft.com/office/powerpoint/2010/main" xmlns="" val="2912519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A1611-166A-8349-BB5D-DA6E55F2215F}"/>
              </a:ext>
            </a:extLst>
          </p:cNvPr>
          <p:cNvSpPr>
            <a:spLocks noGrp="1"/>
          </p:cNvSpPr>
          <p:nvPr>
            <p:ph type="title"/>
          </p:nvPr>
        </p:nvSpPr>
        <p:spPr>
          <a:xfrm>
            <a:off x="1707627" y="2367815"/>
            <a:ext cx="5338065" cy="1762589"/>
          </a:xfrm>
        </p:spPr>
        <p:txBody>
          <a:bodyPr>
            <a:normAutofit/>
          </a:bodyPr>
          <a:lstStyle/>
          <a:p>
            <a:pPr algn="ctr"/>
            <a:r>
              <a:rPr lang="en-GB" sz="2800" b="1" dirty="0" smtClean="0"/>
              <a:t>OPERATIONAL RISK</a:t>
            </a:r>
            <a:br>
              <a:rPr lang="en-GB" sz="2800" b="1" dirty="0" smtClean="0"/>
            </a:br>
            <a:r>
              <a:rPr lang="en-GB" sz="2800" b="1" dirty="0" smtClean="0"/>
              <a:t/>
            </a:r>
            <a:br>
              <a:rPr lang="en-GB" sz="2800" b="1" dirty="0" smtClean="0"/>
            </a:br>
            <a:r>
              <a:rPr lang="en-GB" sz="2800" b="1" dirty="0" smtClean="0"/>
              <a:t>QUARTER 4</a:t>
            </a:r>
            <a:endParaRPr lang="en-US" sz="2800" dirty="0"/>
          </a:p>
        </p:txBody>
      </p:sp>
      <p:sp>
        <p:nvSpPr>
          <p:cNvPr id="8" name="TextBox 7"/>
          <p:cNvSpPr txBox="1"/>
          <p:nvPr/>
        </p:nvSpPr>
        <p:spPr>
          <a:xfrm>
            <a:off x="4304146" y="4210977"/>
            <a:ext cx="3038763" cy="369332"/>
          </a:xfrm>
          <a:prstGeom prst="rect">
            <a:avLst/>
          </a:prstGeom>
          <a:noFill/>
        </p:spPr>
        <p:txBody>
          <a:bodyPr wrap="square" rtlCol="0">
            <a:spAutoFit/>
          </a:bodyPr>
          <a:lstStyle/>
          <a:p>
            <a:r>
              <a:rPr lang="en-ZA" b="1" dirty="0">
                <a:solidFill>
                  <a:srgbClr val="37A76F">
                    <a:lumMod val="75000"/>
                  </a:srgbClr>
                </a:solidFill>
                <a:latin typeface="Arial" panose="020B0604020202020204" pitchFamily="34" charset="0"/>
                <a:cs typeface="Arial" panose="020B0604020202020204" pitchFamily="34" charset="0"/>
              </a:rPr>
              <a:t>            </a:t>
            </a:r>
            <a:r>
              <a:rPr lang="en-ZA" dirty="0" smtClean="0"/>
              <a:t>  </a:t>
            </a:r>
            <a:endParaRPr lang="en-ZA" dirty="0"/>
          </a:p>
        </p:txBody>
      </p:sp>
    </p:spTree>
    <p:extLst>
      <p:ext uri="{BB962C8B-B14F-4D97-AF65-F5344CB8AC3E}">
        <p14:creationId xmlns:p14="http://schemas.microsoft.com/office/powerpoint/2010/main" xmlns="" val="3833946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2000" dirty="0">
                <a:solidFill>
                  <a:schemeClr val="tx1"/>
                </a:solidFill>
              </a:rPr>
              <a:t>In </a:t>
            </a:r>
            <a:r>
              <a:rPr lang="en-TT" sz="2000" dirty="0">
                <a:solidFill>
                  <a:schemeClr val="tx1"/>
                </a:solidFill>
              </a:rPr>
              <a:t>the </a:t>
            </a:r>
            <a:r>
              <a:rPr lang="en-TT" sz="2000" dirty="0" smtClean="0">
                <a:solidFill>
                  <a:schemeClr val="tx1"/>
                </a:solidFill>
              </a:rPr>
              <a:t>4</a:t>
            </a:r>
            <a:r>
              <a:rPr lang="en-TT" sz="2000" baseline="30000" dirty="0" smtClean="0">
                <a:solidFill>
                  <a:schemeClr val="tx1"/>
                </a:solidFill>
              </a:rPr>
              <a:t>th</a:t>
            </a:r>
            <a:r>
              <a:rPr lang="en-TT" sz="2000" dirty="0" smtClean="0">
                <a:solidFill>
                  <a:schemeClr val="tx1"/>
                </a:solidFill>
              </a:rPr>
              <a:t> quarter </a:t>
            </a:r>
            <a:r>
              <a:rPr lang="en-TT" sz="2000" dirty="0">
                <a:solidFill>
                  <a:schemeClr val="tx1"/>
                </a:solidFill>
              </a:rPr>
              <a:t>of 2022/23 financial year there were </a:t>
            </a:r>
            <a:r>
              <a:rPr lang="en-TT" sz="2000" dirty="0" smtClean="0">
                <a:solidFill>
                  <a:schemeClr val="tx1"/>
                </a:solidFill>
              </a:rPr>
              <a:t>73 </a:t>
            </a:r>
            <a:r>
              <a:rPr lang="en-TT" sz="2000" dirty="0">
                <a:solidFill>
                  <a:schemeClr val="tx1"/>
                </a:solidFill>
              </a:rPr>
              <a:t>planned mitigations , 63 </a:t>
            </a:r>
            <a:r>
              <a:rPr lang="en-TT" sz="2000" dirty="0" smtClean="0">
                <a:solidFill>
                  <a:schemeClr val="tx1"/>
                </a:solidFill>
              </a:rPr>
              <a:t>(86%) </a:t>
            </a:r>
            <a:r>
              <a:rPr lang="en-TT" sz="2000" dirty="0">
                <a:solidFill>
                  <a:schemeClr val="tx1"/>
                </a:solidFill>
              </a:rPr>
              <a:t>mitigation actions were implemented, </a:t>
            </a:r>
            <a:r>
              <a:rPr lang="en-TT" sz="2000" dirty="0" smtClean="0">
                <a:solidFill>
                  <a:schemeClr val="tx1"/>
                </a:solidFill>
              </a:rPr>
              <a:t>5(7</a:t>
            </a:r>
            <a:r>
              <a:rPr lang="en-TT" sz="2000" dirty="0">
                <a:solidFill>
                  <a:schemeClr val="tx1"/>
                </a:solidFill>
              </a:rPr>
              <a:t>%) partially </a:t>
            </a:r>
            <a:r>
              <a:rPr lang="en-TT" sz="2000" dirty="0" smtClean="0">
                <a:solidFill>
                  <a:schemeClr val="tx1"/>
                </a:solidFill>
              </a:rPr>
              <a:t>implemented and 5(7%) not implemented.</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04711629"/>
              </p:ext>
            </p:extLst>
          </p:nvPr>
        </p:nvGraphicFramePr>
        <p:xfrm>
          <a:off x="197678" y="2101967"/>
          <a:ext cx="8737600" cy="397986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198439" y="321973"/>
            <a:ext cx="8736840" cy="759852"/>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r>
              <a:rPr lang="en-GB" dirty="0" smtClean="0"/>
              <a:t>Operational Quarter 4</a:t>
            </a:r>
            <a:endParaRPr lang="en-ZA" dirty="0"/>
          </a:p>
        </p:txBody>
      </p:sp>
    </p:spTree>
    <p:extLst>
      <p:ext uri="{BB962C8B-B14F-4D97-AF65-F5344CB8AC3E}">
        <p14:creationId xmlns:p14="http://schemas.microsoft.com/office/powerpoint/2010/main" xmlns="" val="3045578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1045575530"/>
              </p:ext>
            </p:extLst>
          </p:nvPr>
        </p:nvGraphicFramePr>
        <p:xfrm>
          <a:off x="0" y="693111"/>
          <a:ext cx="8839199" cy="5277468"/>
        </p:xfrm>
        <a:graphic>
          <a:graphicData uri="http://schemas.openxmlformats.org/drawingml/2006/table">
            <a:tbl>
              <a:tblPr firstRow="1" firstCol="1" bandRow="1">
                <a:tableStyleId>{5C22544A-7EE6-4342-B048-85BDC9FD1C3A}</a:tableStyleId>
              </a:tblPr>
              <a:tblGrid>
                <a:gridCol w="2420946">
                  <a:extLst>
                    <a:ext uri="{9D8B030D-6E8A-4147-A177-3AD203B41FA5}">
                      <a16:colId xmlns:a16="http://schemas.microsoft.com/office/drawing/2014/main" xmlns="" val="20000"/>
                    </a:ext>
                  </a:extLst>
                </a:gridCol>
                <a:gridCol w="2445273">
                  <a:extLst>
                    <a:ext uri="{9D8B030D-6E8A-4147-A177-3AD203B41FA5}">
                      <a16:colId xmlns:a16="http://schemas.microsoft.com/office/drawing/2014/main" xmlns="" val="20001"/>
                    </a:ext>
                  </a:extLst>
                </a:gridCol>
                <a:gridCol w="3972980">
                  <a:extLst>
                    <a:ext uri="{9D8B030D-6E8A-4147-A177-3AD203B41FA5}">
                      <a16:colId xmlns:a16="http://schemas.microsoft.com/office/drawing/2014/main" xmlns="" val="20002"/>
                    </a:ext>
                  </a:extLst>
                </a:gridCol>
              </a:tblGrid>
              <a:tr h="378323">
                <a:tc gridSpan="3">
                  <a:txBody>
                    <a:bodyPr/>
                    <a:lstStyle/>
                    <a:p>
                      <a:pPr>
                        <a:lnSpc>
                          <a:spcPct val="115000"/>
                        </a:lnSpc>
                        <a:spcAft>
                          <a:spcPts val="1000"/>
                        </a:spcAft>
                      </a:pPr>
                      <a:r>
                        <a:rPr lang="en-ZA" sz="1400" b="1" kern="1200" dirty="0" smtClean="0">
                          <a:solidFill>
                            <a:schemeClr val="dk1"/>
                          </a:solidFill>
                          <a:effectLst/>
                          <a:latin typeface="Arial" panose="020B0604020202020204" pitchFamily="34" charset="0"/>
                          <a:ea typeface="Calibri" panose="020F0502020204030204" pitchFamily="34" charset="0"/>
                          <a:cs typeface="+mn-cs"/>
                        </a:rPr>
                        <a:t>Failure to implement Human Resource Plan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hMerge="1">
                  <a:txBody>
                    <a:bodyPr/>
                    <a:lstStyle/>
                    <a:p>
                      <a:pPr algn="just">
                        <a:lnSpc>
                          <a:spcPct val="115000"/>
                        </a:lnSpc>
                        <a:spcAft>
                          <a:spcPts val="10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hMerge="1">
                  <a:txBody>
                    <a:bodyPr/>
                    <a:lstStyle/>
                    <a:p>
                      <a:pPr algn="just">
                        <a:tabLst>
                          <a:tab pos="426720" algn="ctr"/>
                        </a:tabLst>
                      </a:pPr>
                      <a:endParaRPr lang="en-ZA"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413181">
                <a:tc>
                  <a:txBody>
                    <a:bodyPr/>
                    <a:lstStyle/>
                    <a:p>
                      <a:pPr marL="0" algn="l" defTabSz="914400" rtl="0" eaLnBrk="1" latinLnBrk="0" hangingPunct="1">
                        <a:lnSpc>
                          <a:spcPct val="15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Progress on Mitigation</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Risk Management Comment</a:t>
                      </a:r>
                      <a:endParaRPr lang="en-ZA" sz="1400" dirty="0">
                        <a:effectLst/>
                        <a:latin typeface="Times New Roman" panose="02020603050405020304" pitchFamily="18" charset="0"/>
                        <a:ea typeface="Times New Roman" panose="02020603050405020304" pitchFamily="18" charset="0"/>
                      </a:endParaRPr>
                    </a:p>
                  </a:txBody>
                  <a:tcPr marL="68580" marR="68580" marT="0" marB="0"/>
                </a:tc>
              </a:tr>
              <a:tr h="4485964">
                <a:tc>
                  <a:txBody>
                    <a:bodyPr/>
                    <a:lstStyle/>
                    <a:p>
                      <a:pPr marL="0" algn="just" defTabSz="914400" rtl="0" eaLnBrk="1" latinLnBrk="0" hangingPunct="1">
                        <a:lnSpc>
                          <a:spcPct val="115000"/>
                        </a:lnSpc>
                        <a:spcAft>
                          <a:spcPts val="1000"/>
                        </a:spcAft>
                      </a:pPr>
                      <a:r>
                        <a:rPr lang="en-ZA" sz="1200" b="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Request CFO for allocation of additional funding.</a:t>
                      </a:r>
                      <a:endParaRPr lang="en-ZA"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algn="just" defTabSz="914400" rtl="0" eaLnBrk="1" latinLnBrk="0" hangingPunct="1">
                        <a:tabLst>
                          <a:tab pos="426720" algn="ctr"/>
                        </a:tabLst>
                      </a:pPr>
                      <a:r>
                        <a:rPr lang="en-ZA" sz="1200" b="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2023 Medium Term Expenditure Framework Compensation of Employees allocation includes an additional allocation of R10.4m identified under office accommodation for the creation and funding of additional posts (with effect from 01 April 2023)</a:t>
                      </a:r>
                    </a:p>
                    <a:p>
                      <a:pPr marL="0" algn="just" defTabSz="914400" rtl="0" eaLnBrk="1" latinLnBrk="0" hangingPunct="1">
                        <a:tabLst>
                          <a:tab pos="426720" algn="ctr"/>
                        </a:tabLst>
                      </a:pPr>
                      <a:r>
                        <a:rPr lang="en-ZA" sz="1200" b="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algn="just" defTabSz="914400" rtl="0" eaLnBrk="1" latinLnBrk="0" hangingPunct="1">
                        <a:tabLst>
                          <a:tab pos="426720" algn="ctr"/>
                        </a:tabLst>
                      </a:pPr>
                      <a:r>
                        <a:rPr lang="en-ZA" sz="1200" b="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Budget committee approved a reprioritisation of Goods and services budget whereby an amount of R1.7m over a period of three (3) years has been allocated for the procurement of an Employee Health</a:t>
                      </a:r>
                      <a:r>
                        <a:rPr lang="en-ZA" sz="1200" b="0" kern="12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Wellness (</a:t>
                      </a:r>
                      <a:r>
                        <a:rPr lang="en-ZA" sz="1200" b="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EHW) service Provider,</a:t>
                      </a:r>
                    </a:p>
                    <a:p>
                      <a:pPr marL="0" algn="just" defTabSz="914400" rtl="0" eaLnBrk="1" latinLnBrk="0" hangingPunct="1">
                        <a:tabLst>
                          <a:tab pos="426720" algn="ctr"/>
                        </a:tabLst>
                      </a:pPr>
                      <a:r>
                        <a:rPr lang="en-ZA" sz="1200" b="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algn="just" defTabSz="914400" rtl="0" eaLnBrk="1" latinLnBrk="0" hangingPunct="1">
                        <a:tabLst>
                          <a:tab pos="426720" algn="ctr"/>
                        </a:tabLst>
                      </a:pPr>
                      <a:r>
                        <a:rPr lang="en-ZA" sz="1200" b="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One post of Deputy Director: Labour Relations and EHW shall be created to manage the portfolio.</a:t>
                      </a:r>
                      <a:endParaRPr lang="en-ZA"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tc>
                  <a:txBody>
                    <a:bodyPr/>
                    <a:lstStyle/>
                    <a:p>
                      <a:pPr marL="0" algn="just" defTabSz="914400" rtl="0" eaLnBrk="1" latinLnBrk="0" hangingPunct="1">
                        <a:tabLst>
                          <a:tab pos="426720" algn="ctr"/>
                        </a:tabLst>
                      </a:pPr>
                      <a:r>
                        <a:rPr lang="en-ZA" sz="1200" b="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the lobbying of the  Deputy Director: Labour Relations and EHW continues to ensure that it is created and funded</a:t>
                      </a:r>
                      <a:endParaRPr lang="en-ZA"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r>
            </a:tbl>
          </a:graphicData>
        </a:graphic>
      </p:graphicFrame>
      <p:sp>
        <p:nvSpPr>
          <p:cNvPr id="2" name="Rectangle 1"/>
          <p:cNvSpPr/>
          <p:nvPr/>
        </p:nvSpPr>
        <p:spPr>
          <a:xfrm>
            <a:off x="0" y="69474"/>
            <a:ext cx="7066999" cy="424732"/>
          </a:xfrm>
          <a:prstGeom prst="rect">
            <a:avLst/>
          </a:prstGeom>
        </p:spPr>
        <p:txBody>
          <a:bodyPr wrap="non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a:t>
            </a:r>
            <a:r>
              <a:rPr lang="en-ZA" sz="2400" dirty="0" smtClean="0">
                <a:solidFill>
                  <a:srgbClr val="37A76F">
                    <a:lumMod val="75000"/>
                  </a:srgbClr>
                </a:solidFill>
                <a:latin typeface="Arial" panose="020B0604020202020204" pitchFamily="34" charset="0"/>
                <a:cs typeface="Arial" panose="020B0604020202020204" pitchFamily="34" charset="0"/>
              </a:rPr>
              <a:t>4- Mitigation </a:t>
            </a:r>
            <a:r>
              <a:rPr lang="en-ZA" sz="2400" dirty="0">
                <a:solidFill>
                  <a:srgbClr val="37A76F">
                    <a:lumMod val="75000"/>
                  </a:srgbClr>
                </a:solidFill>
                <a:latin typeface="Arial" panose="020B0604020202020204" pitchFamily="34" charset="0"/>
                <a:cs typeface="Arial" panose="020B0604020202020204" pitchFamily="34" charset="0"/>
              </a:rPr>
              <a:t>Actions </a:t>
            </a:r>
            <a:r>
              <a:rPr lang="en-ZA" sz="2400" dirty="0" smtClean="0">
                <a:solidFill>
                  <a:srgbClr val="37A76F">
                    <a:lumMod val="75000"/>
                  </a:srgbClr>
                </a:solidFill>
                <a:latin typeface="Arial" panose="020B0604020202020204" pitchFamily="34" charset="0"/>
                <a:cs typeface="Arial" panose="020B0604020202020204" pitchFamily="34" charset="0"/>
              </a:rPr>
              <a:t>partially implemented</a:t>
            </a:r>
            <a:endParaRPr lang="en-US" sz="2400" dirty="0">
              <a:solidFill>
                <a:srgbClr val="37A76F">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33491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3741950363"/>
              </p:ext>
            </p:extLst>
          </p:nvPr>
        </p:nvGraphicFramePr>
        <p:xfrm>
          <a:off x="76553" y="1023810"/>
          <a:ext cx="8730556" cy="1804480"/>
        </p:xfrm>
        <a:graphic>
          <a:graphicData uri="http://schemas.openxmlformats.org/drawingml/2006/table">
            <a:tbl>
              <a:tblPr firstRow="1" firstCol="1" bandRow="1">
                <a:tableStyleId>{5C22544A-7EE6-4342-B048-85BDC9FD1C3A}</a:tableStyleId>
              </a:tblPr>
              <a:tblGrid>
                <a:gridCol w="2391190">
                  <a:extLst>
                    <a:ext uri="{9D8B030D-6E8A-4147-A177-3AD203B41FA5}">
                      <a16:colId xmlns:a16="http://schemas.microsoft.com/office/drawing/2014/main" xmlns="" val="20000"/>
                    </a:ext>
                  </a:extLst>
                </a:gridCol>
                <a:gridCol w="2415218">
                  <a:extLst>
                    <a:ext uri="{9D8B030D-6E8A-4147-A177-3AD203B41FA5}">
                      <a16:colId xmlns:a16="http://schemas.microsoft.com/office/drawing/2014/main" xmlns="" val="20001"/>
                    </a:ext>
                  </a:extLst>
                </a:gridCol>
                <a:gridCol w="3924148">
                  <a:extLst>
                    <a:ext uri="{9D8B030D-6E8A-4147-A177-3AD203B41FA5}">
                      <a16:colId xmlns:a16="http://schemas.microsoft.com/office/drawing/2014/main" xmlns="" val="20002"/>
                    </a:ext>
                  </a:extLst>
                </a:gridCol>
              </a:tblGrid>
              <a:tr h="299298">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tab pos="4023360" algn="l"/>
                        </a:tabLst>
                        <a:defRPr/>
                      </a:pPr>
                      <a:r>
                        <a:rPr lang="en-GB" sz="1400" b="1" kern="1200" dirty="0" smtClean="0">
                          <a:solidFill>
                            <a:schemeClr val="dk1"/>
                          </a:solidFill>
                          <a:effectLst/>
                          <a:latin typeface="Arial" panose="020B0604020202020204" pitchFamily="34" charset="0"/>
                          <a:ea typeface="Calibri" panose="020F0502020204030204" pitchFamily="34" charset="0"/>
                          <a:cs typeface="+mn-cs"/>
                        </a:rPr>
                        <a:t>Invoices not paid within 30 days.</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36775" marR="36775" marT="0" marB="0"/>
                </a:tc>
                <a:tc hMerge="1">
                  <a:txBody>
                    <a:bodyPr/>
                    <a:lstStyle/>
                    <a:p>
                      <a:endParaRPr lang="en-ZA"/>
                    </a:p>
                  </a:txBody>
                  <a:tcPr/>
                </a:tc>
                <a:tc hMerge="1">
                  <a:txBody>
                    <a:bodyPr/>
                    <a:lstStyle/>
                    <a:p>
                      <a:endParaRPr lang="en-ZA"/>
                    </a:p>
                  </a:txBody>
                  <a:tcPr/>
                </a:tc>
              </a:tr>
              <a:tr h="299298">
                <a:tc>
                  <a:txBody>
                    <a:bodyPr/>
                    <a:lstStyle/>
                    <a:p>
                      <a:pPr marL="0" algn="l" defTabSz="914400" rtl="0" eaLnBrk="1" latinLnBrk="0" hangingPunct="1">
                        <a:lnSpc>
                          <a:spcPct val="15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Progress on Mitigation</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Risk Management Comment</a:t>
                      </a:r>
                      <a:endParaRPr lang="en-ZA"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814431">
                <a:tc>
                  <a:txBody>
                    <a:bodyPr/>
                    <a:lstStyle/>
                    <a:p>
                      <a:pPr marL="0" algn="just" defTabSz="914400" rtl="0" eaLnBrk="1" latinLnBrk="0" hangingPunct="1">
                        <a:lnSpc>
                          <a:spcPct val="115000"/>
                        </a:lnSpc>
                        <a:spcAft>
                          <a:spcPts val="1000"/>
                        </a:spcAft>
                      </a:pPr>
                      <a:r>
                        <a:rPr lang="en-ZA" sz="1200" b="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Conduct continuous on job training for SCM and Finance officials.</a:t>
                      </a:r>
                      <a:endParaRPr lang="en-ZA"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Workshop was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not</a:t>
                      </a:r>
                      <a:r>
                        <a:rPr lang="en-US" sz="1200" baseline="0" dirty="0" smtClean="0">
                          <a:effectLst/>
                          <a:latin typeface="Arial" panose="020B0604020202020204" pitchFamily="34" charset="0"/>
                          <a:ea typeface="Times New Roman" panose="02020603050405020304" pitchFamily="18" charset="0"/>
                          <a:cs typeface="Times New Roman" panose="02020603050405020304" pitchFamily="18" charset="0"/>
                        </a:rPr>
                        <a:t> conducted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due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to the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relocation, training has been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rescheduled to the 1</a:t>
                      </a:r>
                      <a:r>
                        <a:rPr lang="en-US" sz="1200" baseline="30000" dirty="0">
                          <a:effectLst/>
                          <a:latin typeface="Arial" panose="020B0604020202020204" pitchFamily="34" charset="0"/>
                          <a:ea typeface="Times New Roman" panose="02020603050405020304" pitchFamily="18" charset="0"/>
                          <a:cs typeface="Times New Roman" panose="02020603050405020304" pitchFamily="18" charset="0"/>
                        </a:rPr>
                        <a:t>st</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quarter in the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2023/24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financial year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It is recommended that the training be conducted for SCM and Finance officials</a:t>
                      </a:r>
                      <a:endParaRPr lang="en-ZA" sz="1000"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r>
            </a:tbl>
          </a:graphicData>
        </a:graphic>
      </p:graphicFrame>
      <p:sp>
        <p:nvSpPr>
          <p:cNvPr id="2" name="Rectangle 1"/>
          <p:cNvSpPr/>
          <p:nvPr/>
        </p:nvSpPr>
        <p:spPr>
          <a:xfrm>
            <a:off x="0" y="69474"/>
            <a:ext cx="8788083" cy="424732"/>
          </a:xfrm>
          <a:prstGeom prst="rect">
            <a:avLst/>
          </a:prstGeom>
        </p:spPr>
        <p:txBody>
          <a:bodyPr wrap="squar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a:t>
            </a:r>
            <a:r>
              <a:rPr lang="en-ZA" sz="2400" dirty="0" smtClean="0">
                <a:solidFill>
                  <a:srgbClr val="37A76F">
                    <a:lumMod val="75000"/>
                  </a:srgbClr>
                </a:solidFill>
                <a:latin typeface="Arial" panose="020B0604020202020204" pitchFamily="34" charset="0"/>
                <a:cs typeface="Arial" panose="020B0604020202020204" pitchFamily="34" charset="0"/>
              </a:rPr>
              <a:t>4- Mitigation Actions partially implemented</a:t>
            </a:r>
            <a:endParaRPr lang="en-US" sz="2400" dirty="0">
              <a:solidFill>
                <a:srgbClr val="37A76F">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2319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4290752066"/>
              </p:ext>
            </p:extLst>
          </p:nvPr>
        </p:nvGraphicFramePr>
        <p:xfrm>
          <a:off x="0" y="693112"/>
          <a:ext cx="8839199" cy="2562463"/>
        </p:xfrm>
        <a:graphic>
          <a:graphicData uri="http://schemas.openxmlformats.org/drawingml/2006/table">
            <a:tbl>
              <a:tblPr firstRow="1" firstCol="1" bandRow="1">
                <a:tableStyleId>{5C22544A-7EE6-4342-B048-85BDC9FD1C3A}</a:tableStyleId>
              </a:tblPr>
              <a:tblGrid>
                <a:gridCol w="2420946">
                  <a:extLst>
                    <a:ext uri="{9D8B030D-6E8A-4147-A177-3AD203B41FA5}">
                      <a16:colId xmlns:a16="http://schemas.microsoft.com/office/drawing/2014/main" xmlns="" val="20000"/>
                    </a:ext>
                  </a:extLst>
                </a:gridCol>
                <a:gridCol w="2445273">
                  <a:extLst>
                    <a:ext uri="{9D8B030D-6E8A-4147-A177-3AD203B41FA5}">
                      <a16:colId xmlns:a16="http://schemas.microsoft.com/office/drawing/2014/main" xmlns="" val="20001"/>
                    </a:ext>
                  </a:extLst>
                </a:gridCol>
                <a:gridCol w="3972980">
                  <a:extLst>
                    <a:ext uri="{9D8B030D-6E8A-4147-A177-3AD203B41FA5}">
                      <a16:colId xmlns:a16="http://schemas.microsoft.com/office/drawing/2014/main" xmlns="" val="20002"/>
                    </a:ext>
                  </a:extLst>
                </a:gridCol>
              </a:tblGrid>
              <a:tr h="341499">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tab pos="4023360" algn="l"/>
                        </a:tabLst>
                        <a:defRPr/>
                      </a:pPr>
                      <a:r>
                        <a:rPr lang="en-ZA" sz="1400" b="1" kern="1200" dirty="0" smtClean="0">
                          <a:solidFill>
                            <a:schemeClr val="dk1"/>
                          </a:solidFill>
                          <a:effectLst/>
                          <a:latin typeface="Arial" panose="020B0604020202020204" pitchFamily="34" charset="0"/>
                          <a:ea typeface="Calibri" panose="020F0502020204030204" pitchFamily="34" charset="0"/>
                          <a:cs typeface="+mn-cs"/>
                        </a:rPr>
                        <a:t>Loss of information and data management.</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36775" marR="36775" marT="0" marB="0"/>
                </a:tc>
                <a:tc hMerge="1">
                  <a:txBody>
                    <a:bodyPr/>
                    <a:lstStyle/>
                    <a:p>
                      <a:endParaRPr lang="en-ZA"/>
                    </a:p>
                  </a:txBody>
                  <a:tcPr/>
                </a:tc>
                <a:tc hMerge="1">
                  <a:txBody>
                    <a:bodyPr/>
                    <a:lstStyle/>
                    <a:p>
                      <a:endParaRPr lang="en-ZA"/>
                    </a:p>
                  </a:txBody>
                  <a:tcPr/>
                </a:tc>
              </a:tr>
              <a:tr h="341499">
                <a:tc>
                  <a:txBody>
                    <a:bodyPr/>
                    <a:lstStyle/>
                    <a:p>
                      <a:pPr marL="0" algn="l" defTabSz="914400" rtl="0" eaLnBrk="1" latinLnBrk="0" hangingPunct="1">
                        <a:lnSpc>
                          <a:spcPct val="15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Progress on Mitigation</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Risk Management Comment</a:t>
                      </a:r>
                      <a:endParaRPr lang="en-ZA"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879465">
                <a:tc>
                  <a:txBody>
                    <a:bodyPr/>
                    <a:lstStyle/>
                    <a:p>
                      <a:pPr>
                        <a:lnSpc>
                          <a:spcPct val="115000"/>
                        </a:lnSpc>
                        <a:spcAft>
                          <a:spcPts val="0"/>
                        </a:spcAft>
                      </a:pPr>
                      <a:r>
                        <a:rPr lang="en-ZA" sz="1200" b="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Approved Information</a:t>
                      </a:r>
                      <a:r>
                        <a:rPr lang="en-ZA" sz="1200" b="0" kern="12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Technology(</a:t>
                      </a:r>
                      <a:r>
                        <a:rPr lang="en-ZA" sz="1200" b="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IT) business continuity plan</a:t>
                      </a:r>
                      <a:endParaRPr lang="en-ZA"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Draft IT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Disaster recovery plan has been consulted with IT Operational Committee on 31 October 2022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algn="just" defTabSz="914400" rtl="0" eaLnBrk="1" latinLnBrk="0" hangingPunct="1">
                        <a:lnSpc>
                          <a:spcPct val="107000"/>
                        </a:lnSpc>
                        <a:spcAft>
                          <a:spcPts val="0"/>
                        </a:spcAft>
                        <a:tabLst>
                          <a:tab pos="426720" algn="ctr"/>
                        </a:tabLst>
                      </a:pPr>
                      <a:r>
                        <a:rPr lang="en-US"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a:t>
                      </a:r>
                      <a:r>
                        <a:rPr lang="en-US"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the </a:t>
                      </a:r>
                      <a:r>
                        <a:rPr lang="en-US"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BCP </a:t>
                      </a:r>
                      <a:r>
                        <a:rPr lang="en-US"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be approved </a:t>
                      </a:r>
                      <a:r>
                        <a:rPr lang="en-ZA"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in the </a:t>
                      </a:r>
                      <a:r>
                        <a:rPr lang="en-ZA"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2023/24 </a:t>
                      </a:r>
                      <a:r>
                        <a:rPr lang="en-ZA"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FY </a:t>
                      </a:r>
                      <a:r>
                        <a:rPr lang="en-US"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to enable the approval of the Disaster recovery plan </a:t>
                      </a:r>
                      <a:endParaRPr lang="en-ZA"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xmlns="" val="10002"/>
                  </a:ext>
                </a:extLst>
              </a:tr>
            </a:tbl>
          </a:graphicData>
        </a:graphic>
      </p:graphicFrame>
      <p:sp>
        <p:nvSpPr>
          <p:cNvPr id="2" name="Rectangle 1"/>
          <p:cNvSpPr/>
          <p:nvPr/>
        </p:nvSpPr>
        <p:spPr>
          <a:xfrm>
            <a:off x="0" y="69474"/>
            <a:ext cx="7066999" cy="424732"/>
          </a:xfrm>
          <a:prstGeom prst="rect">
            <a:avLst/>
          </a:prstGeom>
        </p:spPr>
        <p:txBody>
          <a:bodyPr wrap="non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a:t>
            </a:r>
            <a:r>
              <a:rPr lang="en-ZA" sz="2400" dirty="0" smtClean="0">
                <a:solidFill>
                  <a:srgbClr val="37A76F">
                    <a:lumMod val="75000"/>
                  </a:srgbClr>
                </a:solidFill>
                <a:latin typeface="Arial" panose="020B0604020202020204" pitchFamily="34" charset="0"/>
                <a:cs typeface="Arial" panose="020B0604020202020204" pitchFamily="34" charset="0"/>
              </a:rPr>
              <a:t>4- Mitigation </a:t>
            </a:r>
            <a:r>
              <a:rPr lang="en-ZA" sz="2400" dirty="0">
                <a:solidFill>
                  <a:srgbClr val="37A76F">
                    <a:lumMod val="75000"/>
                  </a:srgbClr>
                </a:solidFill>
                <a:latin typeface="Arial" panose="020B0604020202020204" pitchFamily="34" charset="0"/>
                <a:cs typeface="Arial" panose="020B0604020202020204" pitchFamily="34" charset="0"/>
              </a:rPr>
              <a:t>Actions </a:t>
            </a:r>
            <a:r>
              <a:rPr lang="en-ZA" sz="2400" dirty="0" smtClean="0">
                <a:solidFill>
                  <a:srgbClr val="37A76F">
                    <a:lumMod val="75000"/>
                  </a:srgbClr>
                </a:solidFill>
                <a:latin typeface="Arial" panose="020B0604020202020204" pitchFamily="34" charset="0"/>
                <a:cs typeface="Arial" panose="020B0604020202020204" pitchFamily="34" charset="0"/>
              </a:rPr>
              <a:t>partially implemented</a:t>
            </a:r>
            <a:endParaRPr lang="en-US" sz="2400" dirty="0">
              <a:solidFill>
                <a:srgbClr val="37A76F">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79840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44397006"/>
              </p:ext>
            </p:extLst>
          </p:nvPr>
        </p:nvGraphicFramePr>
        <p:xfrm>
          <a:off x="81875" y="683340"/>
          <a:ext cx="8682274" cy="4583666"/>
        </p:xfrm>
        <a:graphic>
          <a:graphicData uri="http://schemas.openxmlformats.org/drawingml/2006/table">
            <a:tbl>
              <a:tblPr firstRow="1" firstCol="1" bandRow="1">
                <a:tableStyleId>{5C22544A-7EE6-4342-B048-85BDC9FD1C3A}</a:tableStyleId>
              </a:tblPr>
              <a:tblGrid>
                <a:gridCol w="2345139">
                  <a:extLst>
                    <a:ext uri="{9D8B030D-6E8A-4147-A177-3AD203B41FA5}">
                      <a16:colId xmlns:a16="http://schemas.microsoft.com/office/drawing/2014/main" xmlns="" val="20000"/>
                    </a:ext>
                  </a:extLst>
                </a:gridCol>
                <a:gridCol w="2368704">
                  <a:extLst>
                    <a:ext uri="{9D8B030D-6E8A-4147-A177-3AD203B41FA5}">
                      <a16:colId xmlns:a16="http://schemas.microsoft.com/office/drawing/2014/main" xmlns="" val="20001"/>
                    </a:ext>
                  </a:extLst>
                </a:gridCol>
                <a:gridCol w="3968431">
                  <a:extLst>
                    <a:ext uri="{9D8B030D-6E8A-4147-A177-3AD203B41FA5}">
                      <a16:colId xmlns:a16="http://schemas.microsoft.com/office/drawing/2014/main" xmlns="" val="20002"/>
                    </a:ext>
                  </a:extLst>
                </a:gridCol>
              </a:tblGrid>
              <a:tr h="519859">
                <a:tc gridSpan="3">
                  <a:txBody>
                    <a:bodyPr/>
                    <a:lstStyle/>
                    <a:p>
                      <a:pPr>
                        <a:lnSpc>
                          <a:spcPct val="115000"/>
                        </a:lnSpc>
                        <a:spcAft>
                          <a:spcPts val="1000"/>
                        </a:spcAft>
                      </a:pPr>
                      <a:r>
                        <a:rPr lang="en-ZA" sz="1400" b="1" kern="1200" dirty="0" smtClean="0">
                          <a:solidFill>
                            <a:schemeClr val="dk1"/>
                          </a:solidFill>
                          <a:effectLst/>
                          <a:latin typeface="Arial" panose="020B0604020202020204" pitchFamily="34" charset="0"/>
                          <a:ea typeface="Calibri" panose="020F0502020204030204" pitchFamily="34" charset="0"/>
                          <a:cs typeface="+mn-cs"/>
                        </a:rPr>
                        <a:t>Inability to address persisting inequalities experienced by WYPD as development of monitoring reports is hampered by many externally based challenges.</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hMerge="1">
                  <a:txBody>
                    <a:bodyPr/>
                    <a:lstStyle/>
                    <a:p>
                      <a:pPr algn="just">
                        <a:lnSpc>
                          <a:spcPct val="115000"/>
                        </a:lnSpc>
                        <a:spcAft>
                          <a:spcPts val="10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hMerge="1">
                  <a:txBody>
                    <a:bodyPr/>
                    <a:lstStyle/>
                    <a:p>
                      <a:pPr algn="just">
                        <a:tabLst>
                          <a:tab pos="426720" algn="ctr"/>
                        </a:tabLst>
                      </a:pPr>
                      <a:endParaRPr lang="en-ZA"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87062">
                <a:tc>
                  <a:txBody>
                    <a:bodyPr/>
                    <a:lstStyle/>
                    <a:p>
                      <a:pPr marL="0" algn="l" defTabSz="914400" rtl="0" eaLnBrk="1" latinLnBrk="0" hangingPunct="1">
                        <a:lnSpc>
                          <a:spcPct val="15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Progress on </a:t>
                      </a:r>
                      <a:r>
                        <a:rPr lang="en-US" sz="1400" b="1" dirty="0" smtClean="0">
                          <a:effectLst/>
                          <a:latin typeface="Arial" panose="020B0604020202020204" pitchFamily="34" charset="0"/>
                          <a:ea typeface="Calibri" panose="020F0502020204030204" pitchFamily="34" charset="0"/>
                        </a:rPr>
                        <a:t>Mitigation</a:t>
                      </a:r>
                      <a:endParaRPr lang="en-ZA" sz="14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tab pos="4023360" algn="l"/>
                        </a:tabLst>
                        <a:defRPr/>
                      </a:pPr>
                      <a:r>
                        <a:rPr lang="en-US" sz="1400" b="1" dirty="0" smtClean="0">
                          <a:effectLst/>
                          <a:latin typeface="Arial" panose="020B0604020202020204" pitchFamily="34" charset="0"/>
                          <a:ea typeface="Calibri" panose="020F0502020204030204" pitchFamily="34" charset="0"/>
                        </a:rPr>
                        <a:t>Risk Management Comment</a:t>
                      </a:r>
                      <a:endParaRPr lang="en-ZA" sz="1400" dirty="0" smtClean="0">
                        <a:effectLst/>
                        <a:latin typeface="Times New Roman" panose="02020603050405020304" pitchFamily="18" charset="0"/>
                        <a:ea typeface="Times New Roman" panose="02020603050405020304" pitchFamily="18" charset="0"/>
                      </a:endParaRPr>
                    </a:p>
                  </a:txBody>
                  <a:tcPr marL="68580" marR="68580" marT="0" marB="0"/>
                </a:tc>
              </a:tr>
              <a:tr h="1553041">
                <a:tc>
                  <a:txBody>
                    <a:bodyPr/>
                    <a:lstStyle/>
                    <a:p>
                      <a:pPr algn="just"/>
                      <a:r>
                        <a:rPr lang="en-ZA" sz="1200" b="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Presentation of the monitoring report to stakeholders including the DG clusters.</a:t>
                      </a:r>
                      <a:endParaRPr lang="en-ZA"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tabLst>
                          <a:tab pos="2667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Monitoring Report was presented to the National Workshop on the 06-07 February 2023, however, not to DG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cluster. The report will</a:t>
                      </a:r>
                      <a:r>
                        <a:rPr lang="en-US" sz="1200" baseline="0" dirty="0" smtClean="0">
                          <a:effectLst/>
                          <a:latin typeface="Arial" panose="020B0604020202020204" pitchFamily="34" charset="0"/>
                          <a:ea typeface="Times New Roman" panose="02020603050405020304" pitchFamily="18" charset="0"/>
                          <a:cs typeface="Times New Roman" panose="02020603050405020304" pitchFamily="18" charset="0"/>
                        </a:rPr>
                        <a:t> be presented to the DG cluster in the first quarter of the financial year 2023/24.</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It is recommended that the request for an agenda slot be done in a timely manner through the ODG</a:t>
                      </a:r>
                      <a:endParaRPr lang="en-ZA" sz="10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tr>
              <a:tr h="567890">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dk1"/>
                          </a:solidFill>
                          <a:effectLst/>
                          <a:latin typeface="Arial" panose="020B0604020202020204" pitchFamily="34" charset="0"/>
                          <a:ea typeface="Calibri" panose="020F0502020204030204" pitchFamily="34" charset="0"/>
                          <a:cs typeface="+mn-cs"/>
                        </a:rPr>
                        <a:t>Lack of adherence to legislation, policies and instruction notes and internal controls</a:t>
                      </a:r>
                    </a:p>
                    <a:p>
                      <a:pPr algn="just"/>
                      <a:endParaRPr lang="en-ZA"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just">
                        <a:lnSpc>
                          <a:spcPct val="107000"/>
                        </a:lnSpc>
                        <a:spcAft>
                          <a:spcPts val="0"/>
                        </a:spcAft>
                        <a:tabLst>
                          <a:tab pos="266700" algn="l"/>
                        </a:tabLs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pPr algn="just">
                        <a:spcAft>
                          <a:spcPts val="0"/>
                        </a:spcAft>
                      </a:pPr>
                      <a:endParaRPr lang="en-ZA" sz="1000" dirty="0">
                        <a:effectLst/>
                        <a:latin typeface="Times New Roman" panose="02020603050405020304" pitchFamily="18" charset="0"/>
                        <a:ea typeface="Times New Roman" panose="02020603050405020304" pitchFamily="18" charset="0"/>
                      </a:endParaRPr>
                    </a:p>
                  </a:txBody>
                  <a:tcPr marL="68580" marR="68580" marT="0" marB="0">
                    <a:solidFill>
                      <a:srgbClr val="FFC000"/>
                    </a:solidFill>
                  </a:tcPr>
                </a:tc>
              </a:tr>
              <a:tr h="1553041">
                <a:tc>
                  <a:txBody>
                    <a:bodyPr/>
                    <a:lstStyle/>
                    <a:p>
                      <a:pPr marL="0" algn="just" defTabSz="914400" rtl="0" eaLnBrk="1" latinLnBrk="0" hangingPunct="1"/>
                      <a:r>
                        <a:rPr lang="en-ZA" sz="1200" b="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Revised Supply</a:t>
                      </a:r>
                      <a:r>
                        <a:rPr lang="en-ZA" sz="1200" b="0" kern="1200" baseline="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Chain Management</a:t>
                      </a:r>
                      <a:r>
                        <a:rPr lang="en-ZA" sz="1200" b="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Standard</a:t>
                      </a:r>
                      <a:r>
                        <a:rPr lang="en-ZA" sz="1200" b="0" kern="1200" baseline="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Operating Procedures</a:t>
                      </a:r>
                      <a:r>
                        <a:rPr lang="en-ZA" sz="1200" b="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and implement accordingly </a:t>
                      </a:r>
                      <a:endParaRPr lang="en-ZA"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Revised</a:t>
                      </a:r>
                      <a:r>
                        <a:rPr lang="en-GB" sz="1100" baseline="0" dirty="0" smtClean="0">
                          <a:effectLst/>
                          <a:latin typeface="Calibri" panose="020F0502020204030204" pitchFamily="34" charset="0"/>
                          <a:ea typeface="Calibri" panose="020F0502020204030204" pitchFamily="34" charset="0"/>
                          <a:cs typeface="Times New Roman" panose="02020603050405020304" pitchFamily="18" charset="0"/>
                        </a:rPr>
                        <a:t> Supply Chain Management Standard Operating Procedures developed but not yet finalised.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algn="just" defTabSz="914400" rtl="0" eaLnBrk="1" latinLnBrk="0" hangingPunct="1">
                        <a:tabLst>
                          <a:tab pos="426720" algn="ctr"/>
                        </a:tabLst>
                      </a:pPr>
                      <a:r>
                        <a:rPr lang="en-ZA"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the revised Standard</a:t>
                      </a:r>
                      <a:r>
                        <a:rPr lang="en-ZA" sz="1200" kern="1200" baseline="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Operating Procedures</a:t>
                      </a:r>
                      <a:r>
                        <a:rPr lang="en-ZA"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be circulated for approval and implemented in the new quarter</a:t>
                      </a:r>
                      <a:endParaRPr lang="en-ZA"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r>
            </a:tbl>
          </a:graphicData>
        </a:graphic>
      </p:graphicFrame>
      <p:sp>
        <p:nvSpPr>
          <p:cNvPr id="2" name="Rectangle 1"/>
          <p:cNvSpPr/>
          <p:nvPr/>
        </p:nvSpPr>
        <p:spPr>
          <a:xfrm>
            <a:off x="0" y="69474"/>
            <a:ext cx="7066999" cy="424732"/>
          </a:xfrm>
          <a:prstGeom prst="rect">
            <a:avLst/>
          </a:prstGeom>
        </p:spPr>
        <p:txBody>
          <a:bodyPr wrap="non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a:t>
            </a:r>
            <a:r>
              <a:rPr lang="en-ZA" sz="2400" dirty="0" smtClean="0">
                <a:solidFill>
                  <a:srgbClr val="37A76F">
                    <a:lumMod val="75000"/>
                  </a:srgbClr>
                </a:solidFill>
                <a:latin typeface="Arial" panose="020B0604020202020204" pitchFamily="34" charset="0"/>
                <a:cs typeface="Arial" panose="020B0604020202020204" pitchFamily="34" charset="0"/>
              </a:rPr>
              <a:t>4- Mitigation </a:t>
            </a:r>
            <a:r>
              <a:rPr lang="en-ZA" sz="2400" dirty="0">
                <a:solidFill>
                  <a:srgbClr val="37A76F">
                    <a:lumMod val="75000"/>
                  </a:srgbClr>
                </a:solidFill>
                <a:latin typeface="Arial" panose="020B0604020202020204" pitchFamily="34" charset="0"/>
                <a:cs typeface="Arial" panose="020B0604020202020204" pitchFamily="34" charset="0"/>
              </a:rPr>
              <a:t>Actions </a:t>
            </a:r>
            <a:r>
              <a:rPr lang="en-ZA" sz="2400" dirty="0" smtClean="0">
                <a:solidFill>
                  <a:srgbClr val="37A76F">
                    <a:lumMod val="75000"/>
                  </a:srgbClr>
                </a:solidFill>
                <a:latin typeface="Arial" panose="020B0604020202020204" pitchFamily="34" charset="0"/>
                <a:cs typeface="Arial" panose="020B0604020202020204" pitchFamily="34" charset="0"/>
              </a:rPr>
              <a:t>partially implemented</a:t>
            </a:r>
            <a:endParaRPr lang="en-US" sz="2400" dirty="0">
              <a:solidFill>
                <a:srgbClr val="37A76F">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81540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2415332150"/>
              </p:ext>
            </p:extLst>
          </p:nvPr>
        </p:nvGraphicFramePr>
        <p:xfrm>
          <a:off x="57527" y="494421"/>
          <a:ext cx="8730556" cy="2339848"/>
        </p:xfrm>
        <a:graphic>
          <a:graphicData uri="http://schemas.openxmlformats.org/drawingml/2006/table">
            <a:tbl>
              <a:tblPr firstRow="1" firstCol="1" bandRow="1">
                <a:tableStyleId>{5C22544A-7EE6-4342-B048-85BDC9FD1C3A}</a:tableStyleId>
              </a:tblPr>
              <a:tblGrid>
                <a:gridCol w="2391190">
                  <a:extLst>
                    <a:ext uri="{9D8B030D-6E8A-4147-A177-3AD203B41FA5}">
                      <a16:colId xmlns:a16="http://schemas.microsoft.com/office/drawing/2014/main" xmlns="" val="20000"/>
                    </a:ext>
                  </a:extLst>
                </a:gridCol>
                <a:gridCol w="2415218">
                  <a:extLst>
                    <a:ext uri="{9D8B030D-6E8A-4147-A177-3AD203B41FA5}">
                      <a16:colId xmlns:a16="http://schemas.microsoft.com/office/drawing/2014/main" xmlns="" val="20001"/>
                    </a:ext>
                  </a:extLst>
                </a:gridCol>
                <a:gridCol w="3924148">
                  <a:extLst>
                    <a:ext uri="{9D8B030D-6E8A-4147-A177-3AD203B41FA5}">
                      <a16:colId xmlns:a16="http://schemas.microsoft.com/office/drawing/2014/main" xmlns="" val="20002"/>
                    </a:ext>
                  </a:extLst>
                </a:gridCol>
              </a:tblGrid>
              <a:tr h="299298">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tab pos="4023360" algn="l"/>
                        </a:tabLst>
                        <a:defRPr/>
                      </a:pPr>
                      <a:r>
                        <a:rPr lang="en-GB" sz="1400" b="1" kern="1200" dirty="0" smtClean="0">
                          <a:solidFill>
                            <a:schemeClr val="dk1"/>
                          </a:solidFill>
                          <a:effectLst/>
                          <a:latin typeface="Arial" panose="020B0604020202020204" pitchFamily="34" charset="0"/>
                          <a:ea typeface="Calibri" panose="020F0502020204030204" pitchFamily="34" charset="0"/>
                          <a:cs typeface="+mn-cs"/>
                        </a:rPr>
                        <a:t>Invoices not paid within 30 days.</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36775" marR="36775" marT="0" marB="0"/>
                </a:tc>
                <a:tc hMerge="1">
                  <a:txBody>
                    <a:bodyPr/>
                    <a:lstStyle/>
                    <a:p>
                      <a:endParaRPr lang="en-ZA"/>
                    </a:p>
                  </a:txBody>
                  <a:tcPr/>
                </a:tc>
                <a:tc hMerge="1">
                  <a:txBody>
                    <a:bodyPr/>
                    <a:lstStyle/>
                    <a:p>
                      <a:endParaRPr lang="en-ZA"/>
                    </a:p>
                  </a:txBody>
                  <a:tcPr/>
                </a:tc>
              </a:tr>
              <a:tr h="299298">
                <a:tc>
                  <a:txBody>
                    <a:bodyPr/>
                    <a:lstStyle/>
                    <a:p>
                      <a:pPr marL="0" algn="l" defTabSz="914400" rtl="0" eaLnBrk="1" latinLnBrk="0" hangingPunct="1">
                        <a:lnSpc>
                          <a:spcPct val="15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Progress on Mitigation</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Risk Management Comment</a:t>
                      </a:r>
                      <a:endParaRPr lang="en-ZA"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71977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Implement LOGIS on Asset management module after relocation of department.</a:t>
                      </a:r>
                    </a:p>
                    <a:p>
                      <a:pPr>
                        <a:lnSpc>
                          <a:spcPct val="115000"/>
                        </a:lnSpc>
                        <a:spcAft>
                          <a:spcPts val="1000"/>
                        </a:spcAft>
                      </a:pPr>
                      <a:r>
                        <a:rPr lang="en-US" sz="12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tab pos="426720" algn="ctr"/>
                        </a:tabLst>
                        <a:defRPr/>
                      </a:pP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department could</a:t>
                      </a:r>
                      <a:r>
                        <a:rPr lang="en-ZA" sz="1200" b="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implement LOGIS on asset management module however </a:t>
                      </a: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All data is ready to go live waiting for ICT infrastructure</a:t>
                      </a:r>
                    </a:p>
                  </a:txBody>
                  <a:tcPr marL="68580" marR="68580" marT="0" marB="0">
                    <a:solidFill>
                      <a:srgbClr val="FF0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426720" algn="ctr"/>
                        </a:tabLst>
                        <a:defRPr/>
                      </a:pP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It is recommended that the external stakeholders are engaged to ensure the use of LOGIS and compliance to prescripts </a:t>
                      </a:r>
                    </a:p>
                  </a:txBody>
                  <a:tcPr marL="68580" marR="68580" marT="0" marB="0">
                    <a:noFill/>
                  </a:tcPr>
                </a:tc>
                <a:extLst>
                  <a:ext uri="{0D108BD9-81ED-4DB2-BD59-A6C34878D82A}">
                    <a16:rowId xmlns:a16="http://schemas.microsoft.com/office/drawing/2014/main" xmlns="" val="10002"/>
                  </a:ext>
                </a:extLst>
              </a:tr>
              <a:tr h="719773">
                <a:tc>
                  <a:txBody>
                    <a:bodyPr/>
                    <a:lstStyle/>
                    <a:p>
                      <a:pPr>
                        <a:lnSpc>
                          <a:spcPct val="115000"/>
                        </a:lnSpc>
                        <a:spcAft>
                          <a:spcPts val="1000"/>
                        </a:spcAft>
                      </a:pP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All data is ready for go live</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tab pos="426720" algn="ctr"/>
                        </a:tabLst>
                        <a:defRPr/>
                      </a:pP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Connection still not yet established with SITA and National Treasury</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F0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426720" algn="ctr"/>
                        </a:tabLst>
                        <a:defRPr/>
                      </a:pP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It is recommended that the external stakeholders are engaged to ensure the use of LOGIS and compliance to prescripts </a:t>
                      </a:r>
                    </a:p>
                    <a:p>
                      <a:pPr marL="0" algn="just" defTabSz="914400" rtl="0" eaLnBrk="1" latinLnBrk="0" hangingPunct="1">
                        <a:tabLst>
                          <a:tab pos="426720" algn="ctr"/>
                        </a:tabLst>
                      </a:pPr>
                      <a:endParaRPr lang="en-ZA"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r>
            </a:tbl>
          </a:graphicData>
        </a:graphic>
      </p:graphicFrame>
      <p:sp>
        <p:nvSpPr>
          <p:cNvPr id="2" name="Rectangle 1"/>
          <p:cNvSpPr/>
          <p:nvPr/>
        </p:nvSpPr>
        <p:spPr>
          <a:xfrm>
            <a:off x="0" y="69474"/>
            <a:ext cx="6432210" cy="424732"/>
          </a:xfrm>
          <a:prstGeom prst="rect">
            <a:avLst/>
          </a:prstGeom>
        </p:spPr>
        <p:txBody>
          <a:bodyPr wrap="non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a:t>
            </a:r>
            <a:r>
              <a:rPr lang="en-ZA" sz="2400" dirty="0" smtClean="0">
                <a:solidFill>
                  <a:srgbClr val="37A76F">
                    <a:lumMod val="75000"/>
                  </a:srgbClr>
                </a:solidFill>
                <a:latin typeface="Arial" panose="020B0604020202020204" pitchFamily="34" charset="0"/>
                <a:cs typeface="Arial" panose="020B0604020202020204" pitchFamily="34" charset="0"/>
              </a:rPr>
              <a:t>4- Mitigation </a:t>
            </a:r>
            <a:r>
              <a:rPr lang="en-ZA" sz="2400" dirty="0">
                <a:solidFill>
                  <a:srgbClr val="37A76F">
                    <a:lumMod val="75000"/>
                  </a:srgbClr>
                </a:solidFill>
                <a:latin typeface="Arial" panose="020B0604020202020204" pitchFamily="34" charset="0"/>
                <a:cs typeface="Arial" panose="020B0604020202020204" pitchFamily="34" charset="0"/>
              </a:rPr>
              <a:t>Actions </a:t>
            </a:r>
            <a:r>
              <a:rPr lang="en-ZA" sz="2400" dirty="0" smtClean="0">
                <a:solidFill>
                  <a:srgbClr val="37A76F">
                    <a:lumMod val="75000"/>
                  </a:srgbClr>
                </a:solidFill>
                <a:latin typeface="Arial" panose="020B0604020202020204" pitchFamily="34" charset="0"/>
                <a:cs typeface="Arial" panose="020B0604020202020204" pitchFamily="34" charset="0"/>
              </a:rPr>
              <a:t>not </a:t>
            </a:r>
            <a:r>
              <a:rPr lang="en-ZA" sz="2400" dirty="0">
                <a:solidFill>
                  <a:srgbClr val="37A76F">
                    <a:lumMod val="75000"/>
                  </a:srgbClr>
                </a:solidFill>
                <a:latin typeface="Arial" panose="020B0604020202020204" pitchFamily="34" charset="0"/>
                <a:cs typeface="Arial" panose="020B0604020202020204" pitchFamily="34" charset="0"/>
              </a:rPr>
              <a:t>i</a:t>
            </a:r>
            <a:r>
              <a:rPr lang="en-ZA" sz="2400" dirty="0" smtClean="0">
                <a:solidFill>
                  <a:srgbClr val="37A76F">
                    <a:lumMod val="75000"/>
                  </a:srgbClr>
                </a:solidFill>
                <a:latin typeface="Arial" panose="020B0604020202020204" pitchFamily="34" charset="0"/>
                <a:cs typeface="Arial" panose="020B0604020202020204" pitchFamily="34" charset="0"/>
              </a:rPr>
              <a:t>mplemented</a:t>
            </a:r>
            <a:endParaRPr lang="en-US" sz="2400" dirty="0">
              <a:solidFill>
                <a:srgbClr val="37A76F">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26709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936939702"/>
              </p:ext>
            </p:extLst>
          </p:nvPr>
        </p:nvGraphicFramePr>
        <p:xfrm>
          <a:off x="57527" y="494421"/>
          <a:ext cx="8730556" cy="5097463"/>
        </p:xfrm>
        <a:graphic>
          <a:graphicData uri="http://schemas.openxmlformats.org/drawingml/2006/table">
            <a:tbl>
              <a:tblPr firstRow="1" firstCol="1" bandRow="1">
                <a:tableStyleId>{5C22544A-7EE6-4342-B048-85BDC9FD1C3A}</a:tableStyleId>
              </a:tblPr>
              <a:tblGrid>
                <a:gridCol w="2391190">
                  <a:extLst>
                    <a:ext uri="{9D8B030D-6E8A-4147-A177-3AD203B41FA5}">
                      <a16:colId xmlns:a16="http://schemas.microsoft.com/office/drawing/2014/main" xmlns="" val="20000"/>
                    </a:ext>
                  </a:extLst>
                </a:gridCol>
                <a:gridCol w="2415218">
                  <a:extLst>
                    <a:ext uri="{9D8B030D-6E8A-4147-A177-3AD203B41FA5}">
                      <a16:colId xmlns:a16="http://schemas.microsoft.com/office/drawing/2014/main" xmlns="" val="20001"/>
                    </a:ext>
                  </a:extLst>
                </a:gridCol>
                <a:gridCol w="3924148">
                  <a:extLst>
                    <a:ext uri="{9D8B030D-6E8A-4147-A177-3AD203B41FA5}">
                      <a16:colId xmlns:a16="http://schemas.microsoft.com/office/drawing/2014/main" xmlns="" val="20002"/>
                    </a:ext>
                  </a:extLst>
                </a:gridCol>
              </a:tblGrid>
              <a:tr h="299298">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tab pos="4023360" algn="l"/>
                        </a:tabLst>
                        <a:defRPr/>
                      </a:pPr>
                      <a:r>
                        <a:rPr lang="en-ZA" sz="1400" b="1" kern="1200" dirty="0" smtClean="0">
                          <a:solidFill>
                            <a:schemeClr val="dk1"/>
                          </a:solidFill>
                          <a:effectLst/>
                          <a:latin typeface="Arial" panose="020B0604020202020204" pitchFamily="34" charset="0"/>
                          <a:ea typeface="Calibri" panose="020F0502020204030204" pitchFamily="34" charset="0"/>
                          <a:cs typeface="+mn-cs"/>
                        </a:rPr>
                        <a:t>Obstacles to the development of employees to promote a skilled and capable workforce</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36775" marR="36775" marT="0" marB="0"/>
                </a:tc>
                <a:tc hMerge="1">
                  <a:txBody>
                    <a:bodyPr/>
                    <a:lstStyle/>
                    <a:p>
                      <a:endParaRPr lang="en-ZA"/>
                    </a:p>
                  </a:txBody>
                  <a:tcPr/>
                </a:tc>
                <a:tc hMerge="1">
                  <a:txBody>
                    <a:bodyPr/>
                    <a:lstStyle/>
                    <a:p>
                      <a:endParaRPr lang="en-ZA"/>
                    </a:p>
                  </a:txBody>
                  <a:tcPr/>
                </a:tc>
              </a:tr>
              <a:tr h="299298">
                <a:tc>
                  <a:txBody>
                    <a:bodyPr/>
                    <a:lstStyle/>
                    <a:p>
                      <a:pPr marL="0" algn="l" defTabSz="914400" rtl="0" eaLnBrk="1" latinLnBrk="0" hangingPunct="1">
                        <a:lnSpc>
                          <a:spcPct val="15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Progress on Mitigation</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Risk Management Comment</a:t>
                      </a:r>
                      <a:endParaRPr lang="en-ZA"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719773">
                <a:tc>
                  <a:txBody>
                    <a:bodyPr/>
                    <a:lstStyle/>
                    <a:p>
                      <a:pPr>
                        <a:lnSpc>
                          <a:spcPct val="115000"/>
                        </a:lnSpc>
                        <a:spcAft>
                          <a:spcPts val="0"/>
                        </a:spcAft>
                      </a:pPr>
                      <a:r>
                        <a:rPr lang="en-US" sz="12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Training report.</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2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just" defTabSz="914400" rtl="0" eaLnBrk="1" latinLnBrk="0" hangingPunct="1">
                        <a:lnSpc>
                          <a:spcPct val="107000"/>
                        </a:lnSpc>
                        <a:spcAft>
                          <a:spcPts val="0"/>
                        </a:spcAft>
                        <a:tabLst>
                          <a:tab pos="426720" algn="ctr"/>
                        </a:tabLst>
                      </a:pPr>
                      <a:r>
                        <a:rPr lang="en-GB" sz="1200" b="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Human</a:t>
                      </a:r>
                      <a:r>
                        <a:rPr lang="en-GB" sz="1200" b="0" kern="12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Resource Development could not procure a report as no training was attended by employees due to procurement challenges.</a:t>
                      </a:r>
                      <a:endParaRPr lang="en-ZA"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F0000"/>
                    </a:solidFill>
                  </a:tcPr>
                </a:tc>
                <a:tc>
                  <a:txBody>
                    <a:bodyPr/>
                    <a:lstStyle/>
                    <a:p>
                      <a:pPr marL="0" algn="just" defTabSz="914400" rtl="0" eaLnBrk="1" latinLnBrk="0" hangingPunct="1">
                        <a:tabLst>
                          <a:tab pos="426720" algn="ctr"/>
                        </a:tabLst>
                      </a:pPr>
                      <a:r>
                        <a:rPr lang="en-US"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training report prioritized for implementation and implemented in line with HRD prescripts </a:t>
                      </a:r>
                      <a:endParaRPr lang="en-ZA"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2"/>
                  </a:ext>
                </a:extLst>
              </a:tr>
              <a:tr h="1220678">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tab pos="4023360" algn="l"/>
                        </a:tabLst>
                        <a:defRPr/>
                      </a:pPr>
                      <a:r>
                        <a:rPr lang="en-ZA" sz="1400" b="1" kern="1200" dirty="0" smtClean="0">
                          <a:solidFill>
                            <a:schemeClr val="dk1"/>
                          </a:solidFill>
                          <a:effectLst/>
                          <a:latin typeface="Arial" panose="020B0604020202020204" pitchFamily="34" charset="0"/>
                          <a:ea typeface="Calibri" panose="020F0502020204030204" pitchFamily="34" charset="0"/>
                          <a:cs typeface="+mn-cs"/>
                        </a:rPr>
                        <a:t>Primary Risk</a:t>
                      </a:r>
                    </a:p>
                    <a:p>
                      <a:pPr marL="0" marR="0" lvl="0" indent="0" algn="l" defTabSz="914400" rtl="0" eaLnBrk="1" fontAlgn="auto" latinLnBrk="0" hangingPunct="1">
                        <a:lnSpc>
                          <a:spcPct val="150000"/>
                        </a:lnSpc>
                        <a:spcBef>
                          <a:spcPts val="0"/>
                        </a:spcBef>
                        <a:spcAft>
                          <a:spcPts val="0"/>
                        </a:spcAft>
                        <a:buClrTx/>
                        <a:buSzTx/>
                        <a:buFontTx/>
                        <a:buNone/>
                        <a:tabLst>
                          <a:tab pos="4023360" algn="l"/>
                        </a:tabLst>
                        <a:defRPr/>
                      </a:pPr>
                      <a:r>
                        <a:rPr lang="en-ZA" sz="1400" b="1" kern="1200" dirty="0" smtClean="0">
                          <a:solidFill>
                            <a:schemeClr val="dk1"/>
                          </a:solidFill>
                          <a:effectLst/>
                          <a:latin typeface="Arial" panose="020B0604020202020204" pitchFamily="34" charset="0"/>
                          <a:ea typeface="Calibri" panose="020F0502020204030204" pitchFamily="34" charset="0"/>
                          <a:cs typeface="+mn-cs"/>
                        </a:rPr>
                        <a:t>1)High unutilised leave credits during the Covid-19 period</a:t>
                      </a:r>
                    </a:p>
                    <a:p>
                      <a:pPr marL="0" marR="0" lvl="0" indent="0" algn="l" defTabSz="914400" rtl="0" eaLnBrk="1" fontAlgn="auto" latinLnBrk="0" hangingPunct="1">
                        <a:lnSpc>
                          <a:spcPct val="150000"/>
                        </a:lnSpc>
                        <a:spcBef>
                          <a:spcPts val="0"/>
                        </a:spcBef>
                        <a:spcAft>
                          <a:spcPts val="0"/>
                        </a:spcAft>
                        <a:buClrTx/>
                        <a:buSzTx/>
                        <a:buFontTx/>
                        <a:buNone/>
                        <a:tabLst>
                          <a:tab pos="4023360" algn="l"/>
                        </a:tabLst>
                        <a:defRPr/>
                      </a:pPr>
                      <a:r>
                        <a:rPr lang="en-ZA" sz="1400" b="1" kern="1200" dirty="0" smtClean="0">
                          <a:solidFill>
                            <a:schemeClr val="dk1"/>
                          </a:solidFill>
                          <a:effectLst/>
                          <a:latin typeface="Arial" panose="020B0604020202020204" pitchFamily="34" charset="0"/>
                          <a:ea typeface="Calibri" panose="020F0502020204030204" pitchFamily="34" charset="0"/>
                          <a:cs typeface="+mn-cs"/>
                        </a:rPr>
                        <a:t>Secondary Risk</a:t>
                      </a:r>
                    </a:p>
                    <a:p>
                      <a:pPr marL="0" marR="0" lvl="0" indent="0" algn="l" defTabSz="914400" rtl="0" eaLnBrk="1" fontAlgn="auto" latinLnBrk="0" hangingPunct="1">
                        <a:lnSpc>
                          <a:spcPct val="150000"/>
                        </a:lnSpc>
                        <a:spcBef>
                          <a:spcPts val="0"/>
                        </a:spcBef>
                        <a:spcAft>
                          <a:spcPts val="0"/>
                        </a:spcAft>
                        <a:buClrTx/>
                        <a:buSzTx/>
                        <a:buFontTx/>
                        <a:buNone/>
                        <a:tabLst>
                          <a:tab pos="4023360" algn="l"/>
                        </a:tabLst>
                        <a:defRPr/>
                      </a:pPr>
                      <a:r>
                        <a:rPr lang="en-ZA" sz="1400" b="1" kern="1200" dirty="0" smtClean="0">
                          <a:solidFill>
                            <a:schemeClr val="dk1"/>
                          </a:solidFill>
                          <a:effectLst/>
                          <a:latin typeface="Arial" panose="020B0604020202020204" pitchFamily="34" charset="0"/>
                          <a:ea typeface="Calibri" panose="020F0502020204030204" pitchFamily="34" charset="0"/>
                          <a:cs typeface="+mn-cs"/>
                        </a:rPr>
                        <a:t>2)Non- accounted leave </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hMerge="1">
                  <a:txBody>
                    <a:bodyPr/>
                    <a:lstStyle/>
                    <a:p>
                      <a:pPr algn="just">
                        <a:lnSpc>
                          <a:spcPct val="115000"/>
                        </a:lnSpc>
                        <a:spcAft>
                          <a:spcPts val="10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hMerge="1">
                  <a:txBody>
                    <a:bodyPr/>
                    <a:lstStyle/>
                    <a:p>
                      <a:pPr algn="just">
                        <a:tabLst>
                          <a:tab pos="426720" algn="ctr"/>
                        </a:tabLst>
                      </a:pPr>
                      <a:endParaRPr lang="en-ZA"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99298">
                <a:tc>
                  <a:txBody>
                    <a:bodyPr/>
                    <a:lstStyle/>
                    <a:p>
                      <a:pPr marL="0" algn="l" defTabSz="914400" rtl="0" eaLnBrk="1" latinLnBrk="0" hangingPunct="1">
                        <a:lnSpc>
                          <a:spcPct val="15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Progress on Mitigation</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Risk Management Comment</a:t>
                      </a:r>
                      <a:endParaRPr lang="en-ZA" sz="1400" dirty="0">
                        <a:effectLst/>
                        <a:latin typeface="Times New Roman" panose="02020603050405020304" pitchFamily="18" charset="0"/>
                        <a:ea typeface="Times New Roman" panose="02020603050405020304" pitchFamily="18" charset="0"/>
                      </a:endParaRPr>
                    </a:p>
                  </a:txBody>
                  <a:tcPr marL="68580" marR="68580" marT="0" marB="0"/>
                </a:tc>
              </a:tr>
              <a:tr h="814431">
                <a:tc>
                  <a:txBody>
                    <a:bodyPr/>
                    <a:lstStyle/>
                    <a:p>
                      <a:pPr>
                        <a:lnSpc>
                          <a:spcPct val="115000"/>
                        </a:lnSpc>
                        <a:spcAft>
                          <a:spcPts val="1000"/>
                        </a:spcAft>
                      </a:pPr>
                      <a:r>
                        <a:rPr lang="en-US"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Meeting of leave </a:t>
                      </a:r>
                      <a:r>
                        <a:rPr lang="en-US" sz="1200" b="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administrators</a:t>
                      </a:r>
                      <a:endParaRPr lang="en-ZA"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Meeting did not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materialize. To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appoint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leave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administrator for Ministry and Deputy Minister and to orient all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administrators.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algn="l" defTabSz="914400" rtl="0" eaLnBrk="1" latinLnBrk="0" hangingPunct="1">
                        <a:lnSpc>
                          <a:spcPct val="115000"/>
                        </a:lnSpc>
                        <a:spcAft>
                          <a:spcPts val="1000"/>
                        </a:spcAft>
                        <a:tabLst>
                          <a:tab pos="426720" algn="ctr"/>
                        </a:tabLst>
                      </a:pPr>
                      <a:r>
                        <a:rPr lang="en-US"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the appoint and orientation of new leave administrators in Ministry and Deputy Minister be prioritized to ensure compliance to </a:t>
                      </a:r>
                      <a:r>
                        <a:rPr lang="en-US"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prescripts.</a:t>
                      </a:r>
                      <a:endParaRPr lang="en-ZA"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r>
              <a:tr h="1021366">
                <a:tc>
                  <a:txBody>
                    <a:bodyPr/>
                    <a:lstStyle/>
                    <a:p>
                      <a:pPr algn="just">
                        <a:lnSpc>
                          <a:spcPct val="115000"/>
                        </a:lnSpc>
                        <a:spcAft>
                          <a:spcPts val="1000"/>
                        </a:spcAft>
                      </a:pPr>
                      <a:r>
                        <a:rPr lang="en-US"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Leave reports sent to </a:t>
                      </a:r>
                      <a:r>
                        <a:rPr lang="en-US" sz="1200" b="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administrators</a:t>
                      </a:r>
                      <a:endParaRPr lang="en-ZA"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Report not sent for the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reporting</a:t>
                      </a:r>
                      <a:r>
                        <a:rPr lang="en-US" sz="1200"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period</a:t>
                      </a:r>
                      <a:r>
                        <a:rPr lang="en-ZA" sz="1100"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Reports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will be sent as soon as new administrators in the Ministry and deputy minister are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appointed.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algn="l" defTabSz="914400" rtl="0" eaLnBrk="1" latinLnBrk="0" hangingPunct="1">
                        <a:lnSpc>
                          <a:spcPct val="115000"/>
                        </a:lnSpc>
                        <a:spcAft>
                          <a:spcPts val="1000"/>
                        </a:spcAft>
                        <a:tabLst>
                          <a:tab pos="426720" algn="ctr"/>
                        </a:tabLst>
                      </a:pPr>
                      <a:r>
                        <a:rPr lang="en-US"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the leave reports be sent to administrators on a monthly </a:t>
                      </a:r>
                      <a:r>
                        <a:rPr lang="en-US"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basis.</a:t>
                      </a:r>
                      <a:endParaRPr lang="en-ZA"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r>
            </a:tbl>
          </a:graphicData>
        </a:graphic>
      </p:graphicFrame>
      <p:sp>
        <p:nvSpPr>
          <p:cNvPr id="2" name="Rectangle 1"/>
          <p:cNvSpPr/>
          <p:nvPr/>
        </p:nvSpPr>
        <p:spPr>
          <a:xfrm>
            <a:off x="0" y="69474"/>
            <a:ext cx="6432210" cy="424732"/>
          </a:xfrm>
          <a:prstGeom prst="rect">
            <a:avLst/>
          </a:prstGeom>
        </p:spPr>
        <p:txBody>
          <a:bodyPr wrap="non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a:t>
            </a:r>
            <a:r>
              <a:rPr lang="en-ZA" sz="2400" dirty="0" smtClean="0">
                <a:solidFill>
                  <a:srgbClr val="37A76F">
                    <a:lumMod val="75000"/>
                  </a:srgbClr>
                </a:solidFill>
                <a:latin typeface="Arial" panose="020B0604020202020204" pitchFamily="34" charset="0"/>
                <a:cs typeface="Arial" panose="020B0604020202020204" pitchFamily="34" charset="0"/>
              </a:rPr>
              <a:t>4- Mitigation </a:t>
            </a:r>
            <a:r>
              <a:rPr lang="en-ZA" sz="2400" dirty="0">
                <a:solidFill>
                  <a:srgbClr val="37A76F">
                    <a:lumMod val="75000"/>
                  </a:srgbClr>
                </a:solidFill>
                <a:latin typeface="Arial" panose="020B0604020202020204" pitchFamily="34" charset="0"/>
                <a:cs typeface="Arial" panose="020B0604020202020204" pitchFamily="34" charset="0"/>
              </a:rPr>
              <a:t>Actions </a:t>
            </a:r>
            <a:r>
              <a:rPr lang="en-ZA" sz="2400" dirty="0" smtClean="0">
                <a:solidFill>
                  <a:srgbClr val="37A76F">
                    <a:lumMod val="75000"/>
                  </a:srgbClr>
                </a:solidFill>
                <a:latin typeface="Arial" panose="020B0604020202020204" pitchFamily="34" charset="0"/>
                <a:cs typeface="Arial" panose="020B0604020202020204" pitchFamily="34" charset="0"/>
              </a:rPr>
              <a:t>not </a:t>
            </a:r>
            <a:r>
              <a:rPr lang="en-ZA" sz="2400" dirty="0">
                <a:solidFill>
                  <a:srgbClr val="37A76F">
                    <a:lumMod val="75000"/>
                  </a:srgbClr>
                </a:solidFill>
                <a:latin typeface="Arial" panose="020B0604020202020204" pitchFamily="34" charset="0"/>
                <a:cs typeface="Arial" panose="020B0604020202020204" pitchFamily="34" charset="0"/>
              </a:rPr>
              <a:t>i</a:t>
            </a:r>
            <a:r>
              <a:rPr lang="en-ZA" sz="2400" dirty="0" smtClean="0">
                <a:solidFill>
                  <a:srgbClr val="37A76F">
                    <a:lumMod val="75000"/>
                  </a:srgbClr>
                </a:solidFill>
                <a:latin typeface="Arial" panose="020B0604020202020204" pitchFamily="34" charset="0"/>
                <a:cs typeface="Arial" panose="020B0604020202020204" pitchFamily="34" charset="0"/>
              </a:rPr>
              <a:t>mplemented</a:t>
            </a:r>
            <a:endParaRPr lang="en-US" sz="2400" dirty="0">
              <a:solidFill>
                <a:srgbClr val="37A76F">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72069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A1611-166A-8349-BB5D-DA6E55F2215F}"/>
              </a:ext>
            </a:extLst>
          </p:cNvPr>
          <p:cNvSpPr>
            <a:spLocks noGrp="1"/>
          </p:cNvSpPr>
          <p:nvPr>
            <p:ph type="title"/>
          </p:nvPr>
        </p:nvSpPr>
        <p:spPr>
          <a:xfrm>
            <a:off x="1707627" y="2367815"/>
            <a:ext cx="5338065" cy="1762589"/>
          </a:xfrm>
        </p:spPr>
        <p:txBody>
          <a:bodyPr>
            <a:normAutofit/>
          </a:bodyPr>
          <a:lstStyle/>
          <a:p>
            <a:pPr algn="ctr"/>
            <a:r>
              <a:rPr lang="en-GB" sz="2800" b="1" dirty="0" smtClean="0"/>
              <a:t>EMERGING RISK</a:t>
            </a:r>
            <a:br>
              <a:rPr lang="en-GB" sz="2800" b="1" dirty="0" smtClean="0"/>
            </a:br>
            <a:r>
              <a:rPr lang="en-GB" sz="2800" b="1" dirty="0" smtClean="0"/>
              <a:t/>
            </a:r>
            <a:br>
              <a:rPr lang="en-GB" sz="2800" b="1" dirty="0" smtClean="0"/>
            </a:br>
            <a:endParaRPr lang="en-US" sz="2800" dirty="0"/>
          </a:p>
        </p:txBody>
      </p:sp>
      <p:sp>
        <p:nvSpPr>
          <p:cNvPr id="8" name="TextBox 7"/>
          <p:cNvSpPr txBox="1"/>
          <p:nvPr/>
        </p:nvSpPr>
        <p:spPr>
          <a:xfrm>
            <a:off x="4304146" y="4210977"/>
            <a:ext cx="3038763" cy="369332"/>
          </a:xfrm>
          <a:prstGeom prst="rect">
            <a:avLst/>
          </a:prstGeom>
          <a:noFill/>
        </p:spPr>
        <p:txBody>
          <a:bodyPr wrap="square" rtlCol="0">
            <a:spAutoFit/>
          </a:bodyPr>
          <a:lstStyle/>
          <a:p>
            <a:r>
              <a:rPr lang="en-ZA" b="1" dirty="0">
                <a:solidFill>
                  <a:srgbClr val="37A76F">
                    <a:lumMod val="75000"/>
                  </a:srgbClr>
                </a:solidFill>
                <a:latin typeface="Arial" panose="020B0604020202020204" pitchFamily="34" charset="0"/>
                <a:cs typeface="Arial" panose="020B0604020202020204" pitchFamily="34" charset="0"/>
              </a:rPr>
              <a:t>            </a:t>
            </a:r>
            <a:r>
              <a:rPr lang="en-ZA" dirty="0" smtClean="0"/>
              <a:t>  </a:t>
            </a:r>
            <a:endParaRPr lang="en-ZA" dirty="0"/>
          </a:p>
        </p:txBody>
      </p:sp>
    </p:spTree>
    <p:extLst>
      <p:ext uri="{BB962C8B-B14F-4D97-AF65-F5344CB8AC3E}">
        <p14:creationId xmlns:p14="http://schemas.microsoft.com/office/powerpoint/2010/main" xmlns="" val="3656884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0F876C-29A2-A54B-A95A-9ADF529E0AE2}"/>
              </a:ext>
            </a:extLst>
          </p:cNvPr>
          <p:cNvSpPr>
            <a:spLocks noGrp="1"/>
          </p:cNvSpPr>
          <p:nvPr>
            <p:ph type="title"/>
          </p:nvPr>
        </p:nvSpPr>
        <p:spPr>
          <a:xfrm>
            <a:off x="198783" y="143436"/>
            <a:ext cx="8736495" cy="963469"/>
          </a:xfrm>
        </p:spPr>
        <p:txBody>
          <a:bodyPr>
            <a:normAutofit/>
          </a:bodyPr>
          <a:lstStyle/>
          <a:p>
            <a:r>
              <a:rPr lang="en-US" sz="2400" b="1" dirty="0">
                <a:solidFill>
                  <a:srgbClr val="37A76F"/>
                </a:solidFill>
                <a:ea typeface="Calibri" panose="020F0502020204030204" pitchFamily="34" charset="0"/>
                <a:cs typeface="Times New Roman" panose="02020603050405020304" pitchFamily="18" charset="0"/>
              </a:rPr>
              <a:t>BACKGROUND</a:t>
            </a:r>
          </a:p>
        </p:txBody>
      </p:sp>
      <p:sp>
        <p:nvSpPr>
          <p:cNvPr id="3" name="Content Placeholder 2">
            <a:extLst>
              <a:ext uri="{FF2B5EF4-FFF2-40B4-BE49-F238E27FC236}">
                <a16:creationId xmlns="" xmlns:a16="http://schemas.microsoft.com/office/drawing/2014/main" id="{A1156E41-A32E-CB40-AA0D-A68570179920}"/>
              </a:ext>
            </a:extLst>
          </p:cNvPr>
          <p:cNvSpPr>
            <a:spLocks noGrp="1"/>
          </p:cNvSpPr>
          <p:nvPr>
            <p:ph idx="1"/>
          </p:nvPr>
        </p:nvSpPr>
        <p:spPr>
          <a:xfrm>
            <a:off x="198783" y="672353"/>
            <a:ext cx="8736495" cy="5147583"/>
          </a:xfrm>
        </p:spPr>
        <p:txBody>
          <a:bodyPr/>
          <a:lstStyle/>
          <a:p>
            <a:r>
              <a:rPr lang="en-ZA" sz="2400" dirty="0" smtClean="0">
                <a:solidFill>
                  <a:prstClr val="black"/>
                </a:solidFill>
                <a:ea typeface="+mj-ea"/>
              </a:rPr>
              <a:t>Emerging </a:t>
            </a:r>
            <a:r>
              <a:rPr lang="en-ZA" sz="2400" dirty="0">
                <a:solidFill>
                  <a:prstClr val="black"/>
                </a:solidFill>
                <a:ea typeface="+mj-ea"/>
              </a:rPr>
              <a:t>Risk </a:t>
            </a:r>
            <a:r>
              <a:rPr lang="en-ZA" sz="2400" dirty="0" smtClean="0">
                <a:solidFill>
                  <a:prstClr val="black"/>
                </a:solidFill>
                <a:ea typeface="+mj-ea"/>
              </a:rPr>
              <a:t>were developed that </a:t>
            </a:r>
            <a:r>
              <a:rPr lang="en-ZA" sz="2400" dirty="0">
                <a:solidFill>
                  <a:prstClr val="black"/>
                </a:solidFill>
                <a:ea typeface="+mj-ea"/>
              </a:rPr>
              <a:t>emanated from the department moving to the new </a:t>
            </a:r>
            <a:r>
              <a:rPr lang="en-ZA" sz="2400" dirty="0" smtClean="0">
                <a:solidFill>
                  <a:prstClr val="black"/>
                </a:solidFill>
                <a:ea typeface="+mj-ea"/>
              </a:rPr>
              <a:t>building in the 3</a:t>
            </a:r>
            <a:r>
              <a:rPr lang="en-ZA" sz="2400" baseline="30000" dirty="0" smtClean="0">
                <a:solidFill>
                  <a:prstClr val="black"/>
                </a:solidFill>
                <a:ea typeface="+mj-ea"/>
              </a:rPr>
              <a:t>rd</a:t>
            </a:r>
            <a:r>
              <a:rPr lang="en-ZA" sz="2400" dirty="0" smtClean="0">
                <a:solidFill>
                  <a:prstClr val="black"/>
                </a:solidFill>
                <a:ea typeface="+mj-ea"/>
              </a:rPr>
              <a:t> Quarter of the financial year. </a:t>
            </a:r>
          </a:p>
          <a:p>
            <a:r>
              <a:rPr lang="en-ZA" sz="2400" dirty="0">
                <a:solidFill>
                  <a:prstClr val="black"/>
                </a:solidFill>
                <a:ea typeface="+mj-ea"/>
              </a:rPr>
              <a:t>This was done to ensure </a:t>
            </a:r>
            <a:r>
              <a:rPr lang="en-ZA" sz="2400" dirty="0" smtClean="0">
                <a:solidFill>
                  <a:prstClr val="black"/>
                </a:solidFill>
                <a:ea typeface="+mj-ea"/>
              </a:rPr>
              <a:t>that all emerging risk from moving to the new building were identified and mitigated by putting the </a:t>
            </a:r>
            <a:r>
              <a:rPr lang="en-ZA" sz="2400" dirty="0">
                <a:solidFill>
                  <a:prstClr val="black"/>
                </a:solidFill>
                <a:ea typeface="+mj-ea"/>
              </a:rPr>
              <a:t>necessary actions </a:t>
            </a:r>
            <a:r>
              <a:rPr lang="en-ZA" sz="2400" dirty="0" smtClean="0">
                <a:solidFill>
                  <a:prstClr val="black"/>
                </a:solidFill>
                <a:ea typeface="+mj-ea"/>
              </a:rPr>
              <a:t>are in place.</a:t>
            </a:r>
          </a:p>
          <a:p>
            <a:r>
              <a:rPr lang="en-ZA" sz="2400" dirty="0" smtClean="0">
                <a:solidFill>
                  <a:prstClr val="black"/>
                </a:solidFill>
                <a:ea typeface="+mj-ea"/>
              </a:rPr>
              <a:t>The risks </a:t>
            </a:r>
            <a:r>
              <a:rPr lang="en-ZA" sz="2400" dirty="0">
                <a:solidFill>
                  <a:prstClr val="black"/>
                </a:solidFill>
                <a:ea typeface="+mj-ea"/>
              </a:rPr>
              <a:t>are </a:t>
            </a:r>
            <a:r>
              <a:rPr lang="en-ZA" sz="2400" dirty="0" smtClean="0">
                <a:solidFill>
                  <a:prstClr val="black"/>
                </a:solidFill>
                <a:ea typeface="+mj-ea"/>
              </a:rPr>
              <a:t>monitored </a:t>
            </a:r>
            <a:r>
              <a:rPr lang="en-ZA" sz="2400" dirty="0">
                <a:solidFill>
                  <a:prstClr val="black"/>
                </a:solidFill>
                <a:ea typeface="+mj-ea"/>
              </a:rPr>
              <a:t>closely on an ongoing </a:t>
            </a:r>
            <a:r>
              <a:rPr lang="en-ZA" sz="2400" dirty="0" smtClean="0">
                <a:solidFill>
                  <a:prstClr val="black"/>
                </a:solidFill>
                <a:ea typeface="+mj-ea"/>
              </a:rPr>
              <a:t>basis </a:t>
            </a:r>
            <a:r>
              <a:rPr lang="en-ZA" sz="2400" dirty="0">
                <a:solidFill>
                  <a:prstClr val="black"/>
                </a:solidFill>
              </a:rPr>
              <a:t>to ensure that the department does not obtain an adverse </a:t>
            </a:r>
            <a:r>
              <a:rPr lang="en-ZA" sz="2400" dirty="0" smtClean="0">
                <a:solidFill>
                  <a:prstClr val="black"/>
                </a:solidFill>
              </a:rPr>
              <a:t>findings</a:t>
            </a:r>
            <a:r>
              <a:rPr lang="en-ZA" sz="2400" dirty="0" smtClean="0">
                <a:solidFill>
                  <a:prstClr val="black"/>
                </a:solidFill>
                <a:ea typeface="+mj-ea"/>
              </a:rPr>
              <a:t>.</a:t>
            </a:r>
            <a:endParaRPr lang="en-GB" sz="2400" dirty="0">
              <a:solidFill>
                <a:prstClr val="black"/>
              </a:solidFill>
            </a:endParaRPr>
          </a:p>
          <a:p>
            <a:endParaRPr lang="en-US" dirty="0"/>
          </a:p>
        </p:txBody>
      </p:sp>
    </p:spTree>
    <p:extLst>
      <p:ext uri="{BB962C8B-B14F-4D97-AF65-F5344CB8AC3E}">
        <p14:creationId xmlns:p14="http://schemas.microsoft.com/office/powerpoint/2010/main" xmlns="" val="1875185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9" y="321973"/>
            <a:ext cx="8736840" cy="759852"/>
          </a:xfrm>
        </p:spPr>
        <p:txBody>
          <a:bodyPr>
            <a:normAutofit/>
          </a:bodyPr>
          <a:lstStyle/>
          <a:p>
            <a:r>
              <a:rPr lang="en-US" dirty="0" smtClean="0"/>
              <a:t>Summary Of Emerging Risks</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33940752"/>
              </p:ext>
            </p:extLst>
          </p:nvPr>
        </p:nvGraphicFramePr>
        <p:xfrm>
          <a:off x="198440" y="1318661"/>
          <a:ext cx="8560548" cy="3594780"/>
        </p:xfrm>
        <a:graphic>
          <a:graphicData uri="http://schemas.openxmlformats.org/drawingml/2006/table">
            <a:tbl>
              <a:tblPr firstRow="1" bandRow="1">
                <a:tableStyleId>{5C22544A-7EE6-4342-B048-85BDC9FD1C3A}</a:tableStyleId>
              </a:tblPr>
              <a:tblGrid>
                <a:gridCol w="1426758"/>
                <a:gridCol w="1426758"/>
                <a:gridCol w="1426758"/>
                <a:gridCol w="1426758"/>
                <a:gridCol w="1426758"/>
                <a:gridCol w="1426758"/>
              </a:tblGrid>
              <a:tr h="1316638">
                <a:tc>
                  <a:txBody>
                    <a:bodyPr/>
                    <a:lstStyle/>
                    <a:p>
                      <a:r>
                        <a:rPr lang="en-ZA" dirty="0" smtClean="0"/>
                        <a:t>Quarter</a:t>
                      </a:r>
                      <a:endParaRPr lang="en-ZA" dirty="0"/>
                    </a:p>
                  </a:txBody>
                  <a:tcPr/>
                </a:tc>
                <a:tc>
                  <a:txBody>
                    <a:bodyPr/>
                    <a:lstStyle/>
                    <a:p>
                      <a:r>
                        <a:rPr lang="en-ZA" dirty="0" smtClean="0"/>
                        <a:t>Number of</a:t>
                      </a:r>
                      <a:r>
                        <a:rPr lang="en-ZA" baseline="0" dirty="0" smtClean="0"/>
                        <a:t> planned mitigations</a:t>
                      </a:r>
                      <a:endParaRPr lang="en-ZA" dirty="0"/>
                    </a:p>
                  </a:txBody>
                  <a:tcPr>
                    <a:solidFill>
                      <a:schemeClr val="accent6">
                        <a:lumMod val="50000"/>
                      </a:schemeClr>
                    </a:solidFill>
                  </a:tcPr>
                </a:tc>
                <a:tc>
                  <a:txBody>
                    <a:bodyPr/>
                    <a:lstStyle/>
                    <a:p>
                      <a:r>
                        <a:rPr lang="en-ZA" dirty="0" smtClean="0"/>
                        <a:t>Number</a:t>
                      </a:r>
                      <a:r>
                        <a:rPr lang="en-ZA" baseline="0" dirty="0" smtClean="0"/>
                        <a:t> of mitigations implemented</a:t>
                      </a:r>
                      <a:endParaRPr lang="en-ZA" dirty="0"/>
                    </a:p>
                  </a:txBody>
                  <a:tcPr>
                    <a:solidFill>
                      <a:schemeClr val="accent2"/>
                    </a:solidFill>
                  </a:tcPr>
                </a:tc>
                <a:tc>
                  <a:txBody>
                    <a:bodyPr/>
                    <a:lstStyle/>
                    <a:p>
                      <a:r>
                        <a:rPr lang="en-ZA" dirty="0" smtClean="0"/>
                        <a:t>Number of </a:t>
                      </a:r>
                      <a:r>
                        <a:rPr lang="en-ZA" baseline="0" dirty="0" smtClean="0"/>
                        <a:t> mitigations partially implemented</a:t>
                      </a:r>
                      <a:endParaRPr lang="en-ZA"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Number of </a:t>
                      </a:r>
                      <a:r>
                        <a:rPr lang="en-ZA" baseline="0" dirty="0" smtClean="0"/>
                        <a:t> mitigations not implemented</a:t>
                      </a:r>
                      <a:endParaRPr lang="en-ZA" dirty="0"/>
                    </a:p>
                  </a:txBody>
                  <a:tcPr>
                    <a:solidFill>
                      <a:srgbClr val="FF0000"/>
                    </a:solidFill>
                  </a:tcPr>
                </a:tc>
                <a:tc>
                  <a:txBody>
                    <a:bodyPr/>
                    <a:lstStyle/>
                    <a:p>
                      <a:r>
                        <a:rPr lang="en-ZA" dirty="0" smtClean="0"/>
                        <a:t>Percentage achievement</a:t>
                      </a:r>
                      <a:endParaRPr lang="en-ZA" dirty="0"/>
                    </a:p>
                  </a:txBody>
                  <a:tcPr/>
                </a:tc>
              </a:tr>
              <a:tr h="1065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Quarter 3</a:t>
                      </a:r>
                    </a:p>
                    <a:p>
                      <a:endParaRPr lang="en-ZA" dirty="0"/>
                    </a:p>
                  </a:txBody>
                  <a:tcPr/>
                </a:tc>
                <a:tc>
                  <a:txBody>
                    <a:bodyPr/>
                    <a:lstStyle/>
                    <a:p>
                      <a:r>
                        <a:rPr lang="en-GB" dirty="0" smtClean="0"/>
                        <a:t>38</a:t>
                      </a:r>
                      <a:endParaRPr lang="en-ZA" dirty="0"/>
                    </a:p>
                  </a:txBody>
                  <a:tcPr>
                    <a:solidFill>
                      <a:schemeClr val="accent6">
                        <a:lumMod val="50000"/>
                      </a:schemeClr>
                    </a:solidFill>
                  </a:tcPr>
                </a:tc>
                <a:tc>
                  <a:txBody>
                    <a:bodyPr/>
                    <a:lstStyle/>
                    <a:p>
                      <a:r>
                        <a:rPr lang="en-GB" dirty="0" smtClean="0"/>
                        <a:t>16</a:t>
                      </a:r>
                      <a:endParaRPr lang="en-ZA" dirty="0"/>
                    </a:p>
                  </a:txBody>
                  <a:tcPr>
                    <a:solidFill>
                      <a:schemeClr val="accent2"/>
                    </a:solidFill>
                  </a:tcPr>
                </a:tc>
                <a:tc>
                  <a:txBody>
                    <a:bodyPr/>
                    <a:lstStyle/>
                    <a:p>
                      <a:r>
                        <a:rPr lang="en-GB" dirty="0" smtClean="0"/>
                        <a:t>8</a:t>
                      </a:r>
                      <a:endParaRPr lang="en-ZA" dirty="0"/>
                    </a:p>
                  </a:txBody>
                  <a:tcPr>
                    <a:solidFill>
                      <a:srgbClr val="FFC000"/>
                    </a:solidFill>
                  </a:tcPr>
                </a:tc>
                <a:tc>
                  <a:txBody>
                    <a:bodyPr/>
                    <a:lstStyle/>
                    <a:p>
                      <a:r>
                        <a:rPr lang="en-GB" dirty="0" smtClean="0"/>
                        <a:t>14</a:t>
                      </a:r>
                      <a:endParaRPr lang="en-ZA" dirty="0"/>
                    </a:p>
                  </a:txBody>
                  <a:tcPr>
                    <a:solidFill>
                      <a:srgbClr val="FF0000"/>
                    </a:solidFill>
                  </a:tcPr>
                </a:tc>
                <a:tc>
                  <a:txBody>
                    <a:bodyPr/>
                    <a:lstStyle/>
                    <a:p>
                      <a:r>
                        <a:rPr lang="en-ZA" dirty="0" smtClean="0"/>
                        <a:t>42%</a:t>
                      </a:r>
                      <a:endParaRPr lang="en-ZA" dirty="0"/>
                    </a:p>
                  </a:txBody>
                  <a:tcPr/>
                </a:tc>
              </a:tr>
              <a:tr h="1065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Quarter 4</a:t>
                      </a:r>
                    </a:p>
                  </a:txBody>
                  <a:tcPr/>
                </a:tc>
                <a:tc>
                  <a:txBody>
                    <a:bodyPr/>
                    <a:lstStyle/>
                    <a:p>
                      <a:r>
                        <a:rPr lang="en-ZA" dirty="0" smtClean="0"/>
                        <a:t>36</a:t>
                      </a:r>
                      <a:endParaRPr lang="en-ZA" dirty="0"/>
                    </a:p>
                  </a:txBody>
                  <a:tcPr>
                    <a:solidFill>
                      <a:schemeClr val="accent6">
                        <a:lumMod val="50000"/>
                      </a:schemeClr>
                    </a:solidFill>
                  </a:tcPr>
                </a:tc>
                <a:tc>
                  <a:txBody>
                    <a:bodyPr/>
                    <a:lstStyle/>
                    <a:p>
                      <a:r>
                        <a:rPr lang="en-ZA" dirty="0" smtClean="0"/>
                        <a:t>24</a:t>
                      </a:r>
                      <a:endParaRPr lang="en-ZA" dirty="0"/>
                    </a:p>
                  </a:txBody>
                  <a:tcPr>
                    <a:solidFill>
                      <a:schemeClr val="accent2"/>
                    </a:solidFill>
                  </a:tcPr>
                </a:tc>
                <a:tc>
                  <a:txBody>
                    <a:bodyPr/>
                    <a:lstStyle/>
                    <a:p>
                      <a:r>
                        <a:rPr lang="en-ZA" dirty="0" smtClean="0"/>
                        <a:t>11</a:t>
                      </a:r>
                      <a:endParaRPr lang="en-ZA" dirty="0"/>
                    </a:p>
                  </a:txBody>
                  <a:tcPr>
                    <a:solidFill>
                      <a:srgbClr val="FFC000"/>
                    </a:solidFill>
                  </a:tcPr>
                </a:tc>
                <a:tc>
                  <a:txBody>
                    <a:bodyPr/>
                    <a:lstStyle/>
                    <a:p>
                      <a:r>
                        <a:rPr lang="en-GB" dirty="0" smtClean="0"/>
                        <a:t>1</a:t>
                      </a:r>
                      <a:endParaRPr lang="en-ZA" dirty="0"/>
                    </a:p>
                  </a:txBody>
                  <a:tcPr>
                    <a:solidFill>
                      <a:srgbClr val="FF0000"/>
                    </a:solidFill>
                  </a:tcPr>
                </a:tc>
                <a:tc>
                  <a:txBody>
                    <a:bodyPr/>
                    <a:lstStyle/>
                    <a:p>
                      <a:r>
                        <a:rPr lang="en-ZA" dirty="0" smtClean="0"/>
                        <a:t>66%</a:t>
                      </a:r>
                      <a:endParaRPr lang="en-ZA" dirty="0"/>
                    </a:p>
                  </a:txBody>
                  <a:tcPr/>
                </a:tc>
              </a:tr>
            </a:tbl>
          </a:graphicData>
        </a:graphic>
      </p:graphicFrame>
    </p:spTree>
    <p:extLst>
      <p:ext uri="{BB962C8B-B14F-4D97-AF65-F5344CB8AC3E}">
        <p14:creationId xmlns:p14="http://schemas.microsoft.com/office/powerpoint/2010/main" xmlns="" val="611408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9" y="231821"/>
            <a:ext cx="8736840" cy="891126"/>
          </a:xfrm>
        </p:spPr>
        <p:txBody>
          <a:bodyPr>
            <a:normAutofit fontScale="90000"/>
          </a:bodyPr>
          <a:lstStyle/>
          <a:p>
            <a:pPr marL="352425" indent="-352425"/>
            <a:r>
              <a:rPr lang="en-GB" dirty="0" smtClean="0"/>
              <a:t>Emerging Risks associated with the relocation</a:t>
            </a:r>
            <a:br>
              <a:rPr lang="en-GB" dirty="0" smtClean="0"/>
            </a:br>
            <a:r>
              <a:rPr lang="en-US" dirty="0" smtClean="0"/>
              <a:t/>
            </a:r>
            <a:br>
              <a:rPr lang="en-US" dirty="0" smtClean="0"/>
            </a:b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449893020"/>
              </p:ext>
            </p:extLst>
          </p:nvPr>
        </p:nvGraphicFramePr>
        <p:xfrm>
          <a:off x="4115920" y="2404712"/>
          <a:ext cx="5028080" cy="37886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6"/>
          <p:cNvGraphicFramePr>
            <a:graphicFrameLocks/>
          </p:cNvGraphicFramePr>
          <p:nvPr>
            <p:extLst>
              <p:ext uri="{D42A27DB-BD31-4B8C-83A1-F6EECF244321}">
                <p14:modId xmlns:p14="http://schemas.microsoft.com/office/powerpoint/2010/main" xmlns="" val="4095816143"/>
              </p:ext>
            </p:extLst>
          </p:nvPr>
        </p:nvGraphicFramePr>
        <p:xfrm>
          <a:off x="0" y="2202582"/>
          <a:ext cx="4470606" cy="39907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94372" y="843049"/>
            <a:ext cx="8321308" cy="1077218"/>
          </a:xfrm>
          <a:prstGeom prst="rect">
            <a:avLst/>
          </a:prstGeom>
          <a:noFill/>
        </p:spPr>
        <p:txBody>
          <a:bodyPr wrap="square" rtlCol="0">
            <a:spAutoFit/>
          </a:bodyPr>
          <a:lstStyle/>
          <a:p>
            <a:pPr algn="just"/>
            <a:r>
              <a:rPr lang="en-US" sz="1600" dirty="0"/>
              <a:t>The </a:t>
            </a:r>
            <a:r>
              <a:rPr lang="en-US" sz="1600" dirty="0" smtClean="0"/>
              <a:t>below </a:t>
            </a:r>
            <a:r>
              <a:rPr lang="en-US" sz="1600" dirty="0"/>
              <a:t>graph indicates that mitigation actions that were implemented </a:t>
            </a:r>
            <a:r>
              <a:rPr lang="en-US" sz="1600" dirty="0" smtClean="0"/>
              <a:t>increased </a:t>
            </a:r>
            <a:r>
              <a:rPr lang="en-US" sz="1600" dirty="0"/>
              <a:t>from </a:t>
            </a:r>
            <a:r>
              <a:rPr lang="en-US" sz="1600" dirty="0" smtClean="0"/>
              <a:t>15(40%) </a:t>
            </a:r>
            <a:r>
              <a:rPr lang="en-US" sz="1600" dirty="0"/>
              <a:t>in </a:t>
            </a:r>
            <a:r>
              <a:rPr lang="en-US" sz="1600" dirty="0" smtClean="0"/>
              <a:t>third quarter to 26(70%) in fourth quarter. </a:t>
            </a:r>
            <a:r>
              <a:rPr lang="en-US" sz="1600" dirty="0"/>
              <a:t>The partially implemented mitigation actions </a:t>
            </a:r>
            <a:r>
              <a:rPr lang="en-US" sz="1600" dirty="0" smtClean="0"/>
              <a:t>increased </a:t>
            </a:r>
            <a:r>
              <a:rPr lang="en-US" sz="1600" dirty="0"/>
              <a:t>from </a:t>
            </a:r>
            <a:r>
              <a:rPr lang="en-US" sz="1600" dirty="0" smtClean="0"/>
              <a:t>9(24%) </a:t>
            </a:r>
            <a:r>
              <a:rPr lang="en-US" sz="1600" dirty="0"/>
              <a:t>in </a:t>
            </a:r>
            <a:r>
              <a:rPr lang="en-US" sz="1600" dirty="0" smtClean="0"/>
              <a:t>third quarter to 10(27%) in the fourth  quarter. The not implemented mitigations actions decreased from 14(37%) in third quarter to 1(3%) in fourth quarter.</a:t>
            </a:r>
            <a:endParaRPr lang="en-ZA" sz="1600" dirty="0"/>
          </a:p>
        </p:txBody>
      </p:sp>
    </p:spTree>
    <p:extLst>
      <p:ext uri="{BB962C8B-B14F-4D97-AF65-F5344CB8AC3E}">
        <p14:creationId xmlns:p14="http://schemas.microsoft.com/office/powerpoint/2010/main" xmlns="" val="642596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A1611-166A-8349-BB5D-DA6E55F2215F}"/>
              </a:ext>
            </a:extLst>
          </p:cNvPr>
          <p:cNvSpPr>
            <a:spLocks noGrp="1"/>
          </p:cNvSpPr>
          <p:nvPr>
            <p:ph type="title"/>
          </p:nvPr>
        </p:nvSpPr>
        <p:spPr>
          <a:xfrm>
            <a:off x="1707627" y="2367815"/>
            <a:ext cx="5338065" cy="1762589"/>
          </a:xfrm>
        </p:spPr>
        <p:txBody>
          <a:bodyPr>
            <a:normAutofit fontScale="90000"/>
          </a:bodyPr>
          <a:lstStyle/>
          <a:p>
            <a:pPr algn="ctr"/>
            <a:r>
              <a:rPr lang="en-GB" sz="2800" b="1" dirty="0" smtClean="0"/>
              <a:t>EMERGING RISK</a:t>
            </a:r>
            <a:br>
              <a:rPr lang="en-GB" sz="2800" b="1" dirty="0" smtClean="0"/>
            </a:br>
            <a:r>
              <a:rPr lang="en-GB" sz="2800" b="1" dirty="0"/>
              <a:t/>
            </a:r>
            <a:br>
              <a:rPr lang="en-GB" sz="2800" b="1" dirty="0"/>
            </a:br>
            <a:r>
              <a:rPr lang="en-GB" sz="2800" b="1" dirty="0" smtClean="0"/>
              <a:t>QUARTER 3</a:t>
            </a:r>
            <a:br>
              <a:rPr lang="en-GB" sz="2800" b="1" dirty="0" smtClean="0"/>
            </a:br>
            <a:r>
              <a:rPr lang="en-GB" sz="2800" b="1" dirty="0" smtClean="0"/>
              <a:t/>
            </a:r>
            <a:br>
              <a:rPr lang="en-GB" sz="2800" b="1" dirty="0" smtClean="0"/>
            </a:br>
            <a:endParaRPr lang="en-US" sz="2800" dirty="0"/>
          </a:p>
        </p:txBody>
      </p:sp>
      <p:sp>
        <p:nvSpPr>
          <p:cNvPr id="8" name="TextBox 7"/>
          <p:cNvSpPr txBox="1"/>
          <p:nvPr/>
        </p:nvSpPr>
        <p:spPr>
          <a:xfrm>
            <a:off x="4304146" y="4210977"/>
            <a:ext cx="3038763" cy="369332"/>
          </a:xfrm>
          <a:prstGeom prst="rect">
            <a:avLst/>
          </a:prstGeom>
          <a:noFill/>
        </p:spPr>
        <p:txBody>
          <a:bodyPr wrap="square" rtlCol="0">
            <a:spAutoFit/>
          </a:bodyPr>
          <a:lstStyle/>
          <a:p>
            <a:r>
              <a:rPr lang="en-ZA" b="1" dirty="0">
                <a:solidFill>
                  <a:srgbClr val="37A76F">
                    <a:lumMod val="75000"/>
                  </a:srgbClr>
                </a:solidFill>
                <a:latin typeface="Arial" panose="020B0604020202020204" pitchFamily="34" charset="0"/>
                <a:cs typeface="Arial" panose="020B0604020202020204" pitchFamily="34" charset="0"/>
              </a:rPr>
              <a:t>            </a:t>
            </a:r>
            <a:r>
              <a:rPr lang="en-ZA" dirty="0" smtClean="0"/>
              <a:t>  </a:t>
            </a:r>
            <a:endParaRPr lang="en-ZA" dirty="0"/>
          </a:p>
        </p:txBody>
      </p:sp>
    </p:spTree>
    <p:extLst>
      <p:ext uri="{BB962C8B-B14F-4D97-AF65-F5344CB8AC3E}">
        <p14:creationId xmlns:p14="http://schemas.microsoft.com/office/powerpoint/2010/main" xmlns="" val="1603960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035" y="986064"/>
            <a:ext cx="8736495" cy="767931"/>
          </a:xfrm>
        </p:spPr>
        <p:txBody>
          <a:bodyPr>
            <a:noAutofit/>
          </a:bodyPr>
          <a:lstStyle/>
          <a:p>
            <a:r>
              <a:rPr lang="en-ZA" sz="2000" dirty="0">
                <a:solidFill>
                  <a:schemeClr val="tx1"/>
                </a:solidFill>
              </a:rPr>
              <a:t>In </a:t>
            </a:r>
            <a:r>
              <a:rPr lang="en-TT" sz="2000" dirty="0">
                <a:solidFill>
                  <a:schemeClr val="tx1"/>
                </a:solidFill>
              </a:rPr>
              <a:t>the </a:t>
            </a:r>
            <a:r>
              <a:rPr lang="en-TT" sz="2000" dirty="0" smtClean="0">
                <a:solidFill>
                  <a:schemeClr val="tx1"/>
                </a:solidFill>
              </a:rPr>
              <a:t>3</a:t>
            </a:r>
            <a:r>
              <a:rPr lang="en-TT" sz="2000" baseline="30000" dirty="0" smtClean="0">
                <a:solidFill>
                  <a:schemeClr val="tx1"/>
                </a:solidFill>
              </a:rPr>
              <a:t>rd</a:t>
            </a:r>
            <a:r>
              <a:rPr lang="en-TT" sz="2000" dirty="0" smtClean="0">
                <a:solidFill>
                  <a:schemeClr val="tx1"/>
                </a:solidFill>
              </a:rPr>
              <a:t> quarter </a:t>
            </a:r>
            <a:r>
              <a:rPr lang="en-TT" sz="2000" dirty="0">
                <a:solidFill>
                  <a:schemeClr val="tx1"/>
                </a:solidFill>
              </a:rPr>
              <a:t>of 2022/23 financial year there were </a:t>
            </a:r>
            <a:r>
              <a:rPr lang="en-TT" sz="2000" dirty="0" smtClean="0">
                <a:solidFill>
                  <a:schemeClr val="tx1"/>
                </a:solidFill>
              </a:rPr>
              <a:t>38 </a:t>
            </a:r>
            <a:r>
              <a:rPr lang="en-TT" sz="2000" dirty="0">
                <a:solidFill>
                  <a:schemeClr val="tx1"/>
                </a:solidFill>
              </a:rPr>
              <a:t>planned mitigations , </a:t>
            </a:r>
            <a:r>
              <a:rPr lang="en-TT" sz="2000" dirty="0" smtClean="0">
                <a:solidFill>
                  <a:schemeClr val="tx1"/>
                </a:solidFill>
              </a:rPr>
              <a:t>16 (42%) </a:t>
            </a:r>
            <a:r>
              <a:rPr lang="en-TT" sz="2000" dirty="0">
                <a:solidFill>
                  <a:schemeClr val="tx1"/>
                </a:solidFill>
              </a:rPr>
              <a:t>mitigation actions were implemented, </a:t>
            </a:r>
            <a:r>
              <a:rPr lang="en-TT" sz="2000" dirty="0" smtClean="0">
                <a:solidFill>
                  <a:schemeClr val="tx1"/>
                </a:solidFill>
              </a:rPr>
              <a:t>8(21%) </a:t>
            </a:r>
            <a:r>
              <a:rPr lang="en-TT" sz="2000" dirty="0">
                <a:solidFill>
                  <a:schemeClr val="tx1"/>
                </a:solidFill>
              </a:rPr>
              <a:t>partially implemented and </a:t>
            </a:r>
            <a:r>
              <a:rPr lang="en-TT" sz="2000" dirty="0" smtClean="0">
                <a:solidFill>
                  <a:schemeClr val="tx1"/>
                </a:solidFill>
              </a:rPr>
              <a:t>14(37%) </a:t>
            </a:r>
            <a:r>
              <a:rPr lang="en-TT" sz="2000" dirty="0">
                <a:solidFill>
                  <a:schemeClr val="tx1"/>
                </a:solidFill>
              </a:rPr>
              <a:t>not implemented.</a:t>
            </a:r>
            <a:endParaRPr lang="en-ZA" sz="2000"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xmlns="" val="3084928931"/>
              </p:ext>
            </p:extLst>
          </p:nvPr>
        </p:nvGraphicFramePr>
        <p:xfrm>
          <a:off x="198438" y="1938338"/>
          <a:ext cx="8737600" cy="397986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198439" y="321973"/>
            <a:ext cx="8736840" cy="759852"/>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r>
              <a:rPr lang="en-GB" dirty="0" smtClean="0"/>
              <a:t>Emerging Risk Quarter 3 </a:t>
            </a:r>
            <a:endParaRPr lang="en-ZA" dirty="0"/>
          </a:p>
        </p:txBody>
      </p:sp>
    </p:spTree>
    <p:extLst>
      <p:ext uri="{BB962C8B-B14F-4D97-AF65-F5344CB8AC3E}">
        <p14:creationId xmlns:p14="http://schemas.microsoft.com/office/powerpoint/2010/main" xmlns="" val="4042840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3001356433"/>
              </p:ext>
            </p:extLst>
          </p:nvPr>
        </p:nvGraphicFramePr>
        <p:xfrm>
          <a:off x="174812" y="500516"/>
          <a:ext cx="8814547" cy="5574007"/>
        </p:xfrm>
        <a:graphic>
          <a:graphicData uri="http://schemas.openxmlformats.org/drawingml/2006/table">
            <a:tbl>
              <a:tblPr firstRow="1" firstCol="1" bandRow="1">
                <a:tableStyleId>{5C22544A-7EE6-4342-B048-85BDC9FD1C3A}</a:tableStyleId>
              </a:tblPr>
              <a:tblGrid>
                <a:gridCol w="1688584">
                  <a:extLst>
                    <a:ext uri="{9D8B030D-6E8A-4147-A177-3AD203B41FA5}">
                      <a16:colId xmlns="" xmlns:a16="http://schemas.microsoft.com/office/drawing/2014/main" val="20001"/>
                    </a:ext>
                  </a:extLst>
                </a:gridCol>
                <a:gridCol w="1892379">
                  <a:extLst>
                    <a:ext uri="{9D8B030D-6E8A-4147-A177-3AD203B41FA5}">
                      <a16:colId xmlns="" xmlns:a16="http://schemas.microsoft.com/office/drawing/2014/main" val="20004"/>
                    </a:ext>
                  </a:extLst>
                </a:gridCol>
                <a:gridCol w="2616792">
                  <a:extLst>
                    <a:ext uri="{9D8B030D-6E8A-4147-A177-3AD203B41FA5}">
                      <a16:colId xmlns="" xmlns:a16="http://schemas.microsoft.com/office/drawing/2014/main" val="20006"/>
                    </a:ext>
                  </a:extLst>
                </a:gridCol>
                <a:gridCol w="2616792"/>
              </a:tblGrid>
              <a:tr h="348084">
                <a:tc gridSpan="4">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r>
                        <a:rPr lang="en-US" sz="1400" b="1" kern="1200" dirty="0" smtClean="0">
                          <a:solidFill>
                            <a:schemeClr val="tx1"/>
                          </a:solidFill>
                          <a:effectLst/>
                          <a:latin typeface="Arial" panose="020B0604020202020204" pitchFamily="34" charset="0"/>
                          <a:ea typeface="+mn-ea"/>
                          <a:cs typeface="Arial" panose="020B0604020202020204" pitchFamily="34" charset="0"/>
                        </a:rPr>
                        <a:t>Financial</a:t>
                      </a:r>
                      <a:r>
                        <a:rPr lang="en-US" sz="1400" b="1" kern="1200" baseline="0" dirty="0" smtClean="0">
                          <a:solidFill>
                            <a:schemeClr val="tx1"/>
                          </a:solidFill>
                          <a:effectLst/>
                          <a:latin typeface="Arial" panose="020B0604020202020204" pitchFamily="34" charset="0"/>
                          <a:ea typeface="+mn-ea"/>
                          <a:cs typeface="Arial" panose="020B0604020202020204" pitchFamily="34" charset="0"/>
                        </a:rPr>
                        <a:t> Management and </a:t>
                      </a:r>
                      <a:r>
                        <a:rPr lang="en-US" sz="1400" b="1" kern="1200" dirty="0" smtClean="0">
                          <a:solidFill>
                            <a:schemeClr val="tx1"/>
                          </a:solidFill>
                          <a:effectLst/>
                          <a:latin typeface="Arial" panose="020B0604020202020204" pitchFamily="34" charset="0"/>
                          <a:ea typeface="+mn-ea"/>
                          <a:cs typeface="Arial" panose="020B0604020202020204" pitchFamily="34" charset="0"/>
                        </a:rPr>
                        <a:t>Supply </a:t>
                      </a:r>
                      <a:r>
                        <a:rPr lang="en-US" sz="1400" b="1" kern="1200" dirty="0">
                          <a:solidFill>
                            <a:schemeClr val="tx1"/>
                          </a:solidFill>
                          <a:effectLst/>
                          <a:latin typeface="Arial" panose="020B0604020202020204" pitchFamily="34" charset="0"/>
                          <a:ea typeface="+mn-ea"/>
                          <a:cs typeface="Arial" panose="020B0604020202020204" pitchFamily="34" charset="0"/>
                        </a:rPr>
                        <a:t>Chain</a:t>
                      </a:r>
                      <a:r>
                        <a:rPr lang="en-US" sz="1400" b="1" kern="1200" baseline="0" dirty="0">
                          <a:solidFill>
                            <a:schemeClr val="tx1"/>
                          </a:solidFill>
                          <a:effectLst/>
                          <a:latin typeface="Arial" panose="020B0604020202020204" pitchFamily="34" charset="0"/>
                          <a:ea typeface="+mn-ea"/>
                          <a:cs typeface="Arial" panose="020B0604020202020204" pitchFamily="34" charset="0"/>
                        </a:rPr>
                        <a:t> </a:t>
                      </a:r>
                      <a:r>
                        <a:rPr lang="en-US" sz="1400" b="1" kern="1200" baseline="0" dirty="0" smtClean="0">
                          <a:solidFill>
                            <a:schemeClr val="tx1"/>
                          </a:solidFill>
                          <a:effectLst/>
                          <a:latin typeface="Arial" panose="020B0604020202020204" pitchFamily="34" charset="0"/>
                          <a:ea typeface="+mn-ea"/>
                          <a:cs typeface="Arial" panose="020B0604020202020204" pitchFamily="34" charset="0"/>
                        </a:rPr>
                        <a:t>Management</a:t>
                      </a:r>
                      <a:endParaRPr lang="en-US" sz="1400" b="1" kern="1200" baseline="0" dirty="0">
                        <a:solidFill>
                          <a:schemeClr val="tx1"/>
                        </a:solidFill>
                        <a:effectLst/>
                        <a:latin typeface="Arial" panose="020B0604020202020204" pitchFamily="34" charset="0"/>
                        <a:ea typeface="+mn-ea"/>
                        <a:cs typeface="Arial" panose="020B0604020202020204" pitchFamily="34" charset="0"/>
                      </a:endParaRPr>
                    </a:p>
                  </a:txBody>
                  <a:tcPr marL="36775" marR="36775" marT="0" marB="0"/>
                </a:tc>
                <a:tc hMerge="1">
                  <a:txBody>
                    <a:bodyPr/>
                    <a:lstStyle/>
                    <a:p>
                      <a:endParaRPr lang="en-ZA"/>
                    </a:p>
                  </a:txBody>
                  <a:tcPr/>
                </a:tc>
                <a:tc hMerge="1">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c hMerge="1">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endParaRPr lang="en-US" sz="1400" b="1" kern="1200" baseline="0" dirty="0">
                        <a:solidFill>
                          <a:schemeClr val="tx1"/>
                        </a:solidFill>
                        <a:effectLst/>
                        <a:latin typeface="Arial" panose="020B0604020202020204" pitchFamily="34" charset="0"/>
                        <a:ea typeface="+mn-ea"/>
                        <a:cs typeface="Arial" panose="020B0604020202020204" pitchFamily="34" charset="0"/>
                      </a:endParaRPr>
                    </a:p>
                  </a:txBody>
                  <a:tcPr marL="36775" marR="36775" marT="0" marB="0"/>
                </a:tc>
                <a:extLst>
                  <a:ext uri="{0D108BD9-81ED-4DB2-BD59-A6C34878D82A}">
                    <a16:rowId xmlns="" xmlns:a16="http://schemas.microsoft.com/office/drawing/2014/main" val="10000"/>
                  </a:ext>
                </a:extLst>
              </a:tr>
              <a:tr h="630839">
                <a:tc>
                  <a:txBody>
                    <a:bodyPr/>
                    <a:lstStyle/>
                    <a:p>
                      <a:pPr>
                        <a:lnSpc>
                          <a:spcPct val="107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Risks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07000"/>
                        </a:lnSpc>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Mitigation Plan (s</a:t>
                      </a: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07000"/>
                        </a:lnSpc>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Progress on </a:t>
                      </a: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Mitigation Plan(s</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algn="l" defTabSz="914400" rtl="0" eaLnBrk="1" latinLnBrk="0" hangingPunct="1">
                        <a:lnSpc>
                          <a:spcPct val="107000"/>
                        </a:lnSpc>
                        <a:spcAft>
                          <a:spcPts val="0"/>
                        </a:spcAft>
                      </a:pPr>
                      <a:r>
                        <a:rPr lang="en-GB" sz="1400" b="1"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Risk Management Comments</a:t>
                      </a:r>
                      <a:endParaRPr lang="en-ZA"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 xmlns:a16="http://schemas.microsoft.com/office/drawing/2014/main" val="10001"/>
                  </a:ext>
                </a:extLst>
              </a:tr>
              <a:tr h="1137460">
                <a:tc>
                  <a:txBody>
                    <a:bodyPr/>
                    <a:lstStyle/>
                    <a:p>
                      <a:pPr algn="just">
                        <a:lnSpc>
                          <a:spcPct val="107000"/>
                        </a:lnSpc>
                        <a:spcAft>
                          <a:spcPts val="0"/>
                        </a:spcAft>
                      </a:pPr>
                      <a:r>
                        <a:rPr lang="en-US"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Delays in processing of payments and Reporting.</a:t>
                      </a:r>
                      <a:endParaRPr lang="en-ZA"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a:txBody>
                    <a:bodyPr/>
                    <a:lstStyle/>
                    <a:p>
                      <a:pPr algn="just">
                        <a:lnSpc>
                          <a:spcPct val="107000"/>
                        </a:lnSpc>
                        <a:spcAft>
                          <a:spcPts val="0"/>
                        </a:spcAft>
                      </a:pPr>
                      <a:r>
                        <a:rPr lang="en-US"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Long term plan. Availability of ICT infrastructure.</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US"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Appointed service provider started with the cabling installation on 25 November 2022 and estimated completion is mid-February 2023.</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C000"/>
                    </a:solidFill>
                  </a:tcPr>
                </a:tc>
                <a:tc>
                  <a:txBody>
                    <a:bodyPr/>
                    <a:lstStyle/>
                    <a:p>
                      <a:pPr algn="just">
                        <a:lnSpc>
                          <a:spcPct val="107000"/>
                        </a:lnSpc>
                        <a:spcAft>
                          <a:spcPts val="0"/>
                        </a:spcAft>
                      </a:pPr>
                      <a:r>
                        <a:rPr lang="en-GB"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It</a:t>
                      </a:r>
                      <a:r>
                        <a:rPr lang="en-GB" sz="1200" b="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is recommended that cabling be monitored to ensure completion by mid February 2023</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r>
              <a:tr h="1137460">
                <a:tc rowSpan="3">
                  <a:txBody>
                    <a:bodyPr/>
                    <a:lstStyle/>
                    <a:p>
                      <a:pPr algn="just">
                        <a:lnSpc>
                          <a:spcPct val="107000"/>
                        </a:lnSpc>
                        <a:spcAft>
                          <a:spcPts val="0"/>
                        </a:spcAft>
                      </a:pPr>
                      <a:r>
                        <a:rPr lang="en-US" sz="12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Incomplete and non-compliant assets register.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en-US" sz="12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Perform a full asset verification, rebar coding of existing functional assets, rename locations by end of February.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Asset verification in process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of</a:t>
                      </a:r>
                      <a:r>
                        <a:rPr lang="en-US" sz="1200"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being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finalized end of February.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algn="just" defTabSz="914400" rtl="0" eaLnBrk="1" latinLnBrk="0" hangingPunct="1">
                        <a:lnSpc>
                          <a:spcPct val="107000"/>
                        </a:lnSpc>
                        <a:spcAft>
                          <a:spcPts val="0"/>
                        </a:spcAft>
                      </a:pPr>
                      <a:r>
                        <a:rPr lang="en-GB" sz="1200" kern="1200" dirty="0" smtClean="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assets verification be prioritized  by end of February.</a:t>
                      </a:r>
                      <a:endParaRPr lang="en-ZA" sz="1200" kern="12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r>
              <a:tr h="681209">
                <a:tc vMerge="1">
                  <a:txBody>
                    <a:bodyPr/>
                    <a:lstStyle/>
                    <a:p>
                      <a:endParaRPr lang="en-ZA"/>
                    </a:p>
                  </a:txBody>
                  <a:tcPr>
                    <a:solidFill>
                      <a:srgbClr val="92D050"/>
                    </a:solidFill>
                  </a:tcPr>
                </a:tc>
                <a:tc>
                  <a:txBody>
                    <a:bodyPr/>
                    <a:lstStyle/>
                    <a:p>
                      <a:pPr algn="just">
                        <a:lnSpc>
                          <a:spcPct val="107000"/>
                        </a:lnSpc>
                        <a:spcAft>
                          <a:spcPts val="0"/>
                        </a:spcAft>
                      </a:pPr>
                      <a:r>
                        <a:rPr lang="en-US" sz="12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Implementation of back door inventories.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Progress on mitigation action is dependent on the finalization of asset verification</a:t>
                      </a:r>
                      <a:r>
                        <a:rPr lang="en-US"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algn="just" defTabSz="914400" rtl="0" eaLnBrk="1" latinLnBrk="0" hangingPunct="1">
                        <a:lnSpc>
                          <a:spcPct val="107000"/>
                        </a:lnSpc>
                        <a:spcAft>
                          <a:spcPts val="0"/>
                        </a:spcAft>
                      </a:pPr>
                      <a:r>
                        <a:rPr lang="en-GB" sz="1200" kern="1200" dirty="0" smtClean="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assets verification be prioritized  to ensure that Department of</a:t>
                      </a:r>
                      <a:r>
                        <a:rPr lang="en-GB" sz="1200" kern="1200" baseline="0" dirty="0" smtClean="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Women Youth and Person with Disabilities has a compliant and complete asset register.</a:t>
                      </a:r>
                      <a:endParaRPr lang="en-GB" sz="1200" kern="12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r>
              <a:tr h="1137460">
                <a:tc vMerge="1">
                  <a:txBody>
                    <a:bodyPr/>
                    <a:lstStyle/>
                    <a:p>
                      <a:endParaRPr lang="en-ZA"/>
                    </a:p>
                  </a:txBody>
                  <a:tcPr>
                    <a:solidFill>
                      <a:srgbClr val="92D050"/>
                    </a:solidFill>
                  </a:tcPr>
                </a:tc>
                <a:tc>
                  <a:txBody>
                    <a:bodyPr/>
                    <a:lstStyle/>
                    <a:p>
                      <a:pPr algn="just">
                        <a:lnSpc>
                          <a:spcPct val="107000"/>
                        </a:lnSpc>
                        <a:spcAft>
                          <a:spcPts val="0"/>
                        </a:spcAft>
                      </a:pPr>
                      <a:r>
                        <a:rPr lang="en-US" sz="12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Implementation of assets movement forms.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Progress on mitigation action is dependent on the finalization of asset verification.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200" kern="1200" dirty="0" smtClean="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assets verification be prioritized  to ensure that Department of</a:t>
                      </a:r>
                      <a:r>
                        <a:rPr lang="en-GB" sz="1200" kern="1200" baseline="0" dirty="0" smtClean="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Women Youth and Person with Disabilities has a compliant and complete asset register.</a:t>
                      </a:r>
                      <a:endParaRPr lang="en-GB" sz="1200" kern="1200" dirty="0" smtClean="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r>
            </a:tbl>
          </a:graphicData>
        </a:graphic>
      </p:graphicFrame>
      <p:sp>
        <p:nvSpPr>
          <p:cNvPr id="2" name="Rectangle 1"/>
          <p:cNvSpPr/>
          <p:nvPr/>
        </p:nvSpPr>
        <p:spPr>
          <a:xfrm>
            <a:off x="150158" y="107975"/>
            <a:ext cx="8839200" cy="424732"/>
          </a:xfrm>
          <a:prstGeom prst="rect">
            <a:avLst/>
          </a:prstGeom>
        </p:spPr>
        <p:txBody>
          <a:bodyPr wrap="square">
            <a:spAutoFit/>
          </a:bodyPr>
          <a:lstStyle/>
          <a:p>
            <a:pPr defTabSz="914400">
              <a:lnSpc>
                <a:spcPct val="90000"/>
              </a:lnSpc>
              <a:spcBef>
                <a:spcPct val="0"/>
              </a:spcBef>
            </a:pPr>
            <a:r>
              <a:rPr lang="en-ZA" sz="2400" dirty="0">
                <a:solidFill>
                  <a:schemeClr val="accent3">
                    <a:lumMod val="75000"/>
                  </a:schemeClr>
                </a:solidFill>
                <a:latin typeface="Arial" panose="020B0604020202020204" pitchFamily="34" charset="0"/>
                <a:cs typeface="Arial" panose="020B0604020202020204" pitchFamily="34" charset="0"/>
              </a:rPr>
              <a:t>Quarter </a:t>
            </a:r>
            <a:r>
              <a:rPr lang="en-ZA" sz="2400" dirty="0" smtClean="0">
                <a:solidFill>
                  <a:schemeClr val="accent3">
                    <a:lumMod val="75000"/>
                  </a:schemeClr>
                </a:solidFill>
                <a:latin typeface="Arial" panose="020B0604020202020204" pitchFamily="34" charset="0"/>
                <a:cs typeface="Arial" panose="020B0604020202020204" pitchFamily="34" charset="0"/>
              </a:rPr>
              <a:t>3-</a:t>
            </a:r>
            <a:r>
              <a:rPr lang="en-US" sz="2400" dirty="0" smtClean="0">
                <a:solidFill>
                  <a:schemeClr val="accent3">
                    <a:lumMod val="75000"/>
                  </a:schemeClr>
                </a:solidFill>
                <a:latin typeface="Arial" panose="020B0604020202020204" pitchFamily="34" charset="0"/>
                <a:cs typeface="Arial" panose="020B0604020202020204" pitchFamily="34" charset="0"/>
              </a:rPr>
              <a:t>Emerging risks associated with the relocation.</a:t>
            </a:r>
            <a:endParaRPr lang="en-US" sz="2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41560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1274548489"/>
              </p:ext>
            </p:extLst>
          </p:nvPr>
        </p:nvGraphicFramePr>
        <p:xfrm>
          <a:off x="125506" y="695900"/>
          <a:ext cx="8720110" cy="5693874"/>
        </p:xfrm>
        <a:graphic>
          <a:graphicData uri="http://schemas.openxmlformats.org/drawingml/2006/table">
            <a:tbl>
              <a:tblPr firstRow="1" firstCol="1" bandRow="1">
                <a:tableStyleId>{5C22544A-7EE6-4342-B048-85BDC9FD1C3A}</a:tableStyleId>
              </a:tblPr>
              <a:tblGrid>
                <a:gridCol w="2023510">
                  <a:extLst>
                    <a:ext uri="{9D8B030D-6E8A-4147-A177-3AD203B41FA5}">
                      <a16:colId xmlns="" xmlns:a16="http://schemas.microsoft.com/office/drawing/2014/main" val="20001"/>
                    </a:ext>
                  </a:extLst>
                </a:gridCol>
                <a:gridCol w="2232200">
                  <a:extLst>
                    <a:ext uri="{9D8B030D-6E8A-4147-A177-3AD203B41FA5}">
                      <a16:colId xmlns="" xmlns:a16="http://schemas.microsoft.com/office/drawing/2014/main" val="20004"/>
                    </a:ext>
                  </a:extLst>
                </a:gridCol>
                <a:gridCol w="2232200">
                  <a:extLst>
                    <a:ext uri="{9D8B030D-6E8A-4147-A177-3AD203B41FA5}">
                      <a16:colId xmlns="" xmlns:a16="http://schemas.microsoft.com/office/drawing/2014/main" val="20006"/>
                    </a:ext>
                  </a:extLst>
                </a:gridCol>
                <a:gridCol w="2232200"/>
              </a:tblGrid>
              <a:tr h="450465">
                <a:tc gridSpan="3">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r>
                        <a:rPr lang="en-US" sz="1400" b="1" kern="1200" dirty="0" smtClean="0">
                          <a:solidFill>
                            <a:schemeClr val="tx1"/>
                          </a:solidFill>
                          <a:effectLst/>
                          <a:latin typeface="Arial" panose="020B0604020202020204" pitchFamily="34" charset="0"/>
                          <a:ea typeface="+mn-ea"/>
                          <a:cs typeface="Arial" panose="020B0604020202020204" pitchFamily="34" charset="0"/>
                        </a:rPr>
                        <a:t>1.Supply </a:t>
                      </a:r>
                      <a:r>
                        <a:rPr lang="en-US" sz="1400" b="1" kern="1200" dirty="0">
                          <a:solidFill>
                            <a:schemeClr val="tx1"/>
                          </a:solidFill>
                          <a:effectLst/>
                          <a:latin typeface="Arial" panose="020B0604020202020204" pitchFamily="34" charset="0"/>
                          <a:ea typeface="+mn-ea"/>
                          <a:cs typeface="Arial" panose="020B0604020202020204" pitchFamily="34" charset="0"/>
                        </a:rPr>
                        <a:t>Chain</a:t>
                      </a:r>
                      <a:r>
                        <a:rPr lang="en-US" sz="1400" b="1" kern="1200" baseline="0" dirty="0">
                          <a:solidFill>
                            <a:schemeClr val="tx1"/>
                          </a:solidFill>
                          <a:effectLst/>
                          <a:latin typeface="Arial" panose="020B0604020202020204" pitchFamily="34" charset="0"/>
                          <a:ea typeface="+mn-ea"/>
                          <a:cs typeface="Arial" panose="020B0604020202020204" pitchFamily="34" charset="0"/>
                        </a:rPr>
                        <a:t> Management</a:t>
                      </a:r>
                    </a:p>
                  </a:txBody>
                  <a:tcPr marL="36775" marR="36775" marT="0" marB="0"/>
                </a:tc>
                <a:tc hMerge="1">
                  <a:txBody>
                    <a:bodyPr/>
                    <a:lstStyle/>
                    <a:p>
                      <a:endParaRPr lang="en-ZA"/>
                    </a:p>
                  </a:txBody>
                  <a:tcPr/>
                </a:tc>
                <a:tc hMerge="1">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endParaRPr lang="en-US" sz="1400" b="1" kern="1200" baseline="0" dirty="0">
                        <a:solidFill>
                          <a:schemeClr val="tx1"/>
                        </a:solidFill>
                        <a:effectLst/>
                        <a:latin typeface="Arial" panose="020B0604020202020204" pitchFamily="34" charset="0"/>
                        <a:ea typeface="+mn-ea"/>
                        <a:cs typeface="Arial" panose="020B0604020202020204" pitchFamily="34" charset="0"/>
                      </a:endParaRPr>
                    </a:p>
                  </a:txBody>
                  <a:tcPr marL="36775" marR="36775" marT="0" marB="0"/>
                </a:tc>
                <a:extLst>
                  <a:ext uri="{0D108BD9-81ED-4DB2-BD59-A6C34878D82A}">
                    <a16:rowId xmlns="" xmlns:a16="http://schemas.microsoft.com/office/drawing/2014/main" val="10000"/>
                  </a:ext>
                </a:extLst>
              </a:tr>
              <a:tr h="461054">
                <a:tc>
                  <a:txBody>
                    <a:bodyPr/>
                    <a:lstStyle/>
                    <a:p>
                      <a:pPr>
                        <a:lnSpc>
                          <a:spcPct val="107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Risks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07000"/>
                        </a:lnSpc>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Mitigation Plan (s)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07000"/>
                        </a:lnSpc>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Progress on Mitigation Plan (s)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algn="l" defTabSz="914400" rtl="0" eaLnBrk="1" latinLnBrk="0" hangingPunct="1">
                        <a:lnSpc>
                          <a:spcPct val="107000"/>
                        </a:lnSpc>
                        <a:spcAft>
                          <a:spcPts val="0"/>
                        </a:spcAft>
                      </a:pPr>
                      <a:r>
                        <a:rPr lang="en-GB" sz="1400" b="1"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Risk Management Comments</a:t>
                      </a:r>
                      <a:endParaRPr lang="en-ZA"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 xmlns:a16="http://schemas.microsoft.com/office/drawing/2014/main" val="10001"/>
                  </a:ext>
                </a:extLst>
              </a:tr>
              <a:tr h="792425">
                <a:tc rowSpan="6">
                  <a:txBody>
                    <a:bodyPr/>
                    <a:lstStyle/>
                    <a:p>
                      <a:pPr algn="just">
                        <a:lnSpc>
                          <a:spcPct val="107000"/>
                        </a:lnSpc>
                        <a:spcAft>
                          <a:spcPts val="0"/>
                        </a:spcAft>
                      </a:pPr>
                      <a:r>
                        <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Loss and damaged </a:t>
                      </a:r>
                      <a:r>
                        <a:rPr lang="en-US" sz="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assets</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07000"/>
                        </a:lnSpc>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Reconcile the existing asset register with the new register.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Progress on the mitigation action to be provided once the asset register has been on finalized.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algn="just">
                        <a:lnSpc>
                          <a:spcPct val="107000"/>
                        </a:lnSpc>
                        <a:spcAft>
                          <a:spcPts val="0"/>
                        </a:spcAft>
                      </a:pPr>
                      <a:r>
                        <a:rPr lang="en-GB"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assets verification be prioritized to ensure</a:t>
                      </a:r>
                      <a:r>
                        <a:rPr lang="en-GB" sz="1200" kern="1200" baseline="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that no asset are lost or damaged.</a:t>
                      </a:r>
                      <a:endParaRPr lang="en-GB"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r>
              <a:tr h="0">
                <a:tc vMerge="1">
                  <a:txBody>
                    <a:bodyPr/>
                    <a:lstStyle/>
                    <a:p>
                      <a:pPr algn="just">
                        <a:lnSpc>
                          <a:spcPct val="107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Conduct investigation on discrepancies between the current and old register.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Progress on the mitigation action to be provided once the asset register has been on finalized.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algn="just" defTabSz="914400" rtl="0" eaLnBrk="1" latinLnBrk="0" hangingPunct="1">
                        <a:lnSpc>
                          <a:spcPct val="107000"/>
                        </a:lnSpc>
                        <a:spcAft>
                          <a:spcPts val="0"/>
                        </a:spcAft>
                      </a:pPr>
                      <a:r>
                        <a:rPr lang="en-GB"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assets verification be prioritized </a:t>
                      </a:r>
                    </a:p>
                  </a:txBody>
                  <a:tcPr marL="68580" marR="68580" marT="0" marB="0">
                    <a:solidFill>
                      <a:schemeClr val="accent1">
                        <a:lumMod val="20000"/>
                        <a:lumOff val="80000"/>
                      </a:schemeClr>
                    </a:solidFill>
                  </a:tcPr>
                </a:tc>
              </a:tr>
              <a:tr h="815902">
                <a:tc vMerge="1">
                  <a:txBody>
                    <a:bodyPr/>
                    <a:lstStyle/>
                    <a:p>
                      <a:endParaRPr lang="en-ZA"/>
                    </a:p>
                  </a:txBody>
                  <a:tcPr>
                    <a:solidFill>
                      <a:srgbClr val="92D050"/>
                    </a:solidFill>
                  </a:tcPr>
                </a:tc>
                <a:tc>
                  <a:txBody>
                    <a:bodyPr/>
                    <a:lstStyle/>
                    <a:p>
                      <a:pPr algn="just">
                        <a:lnSpc>
                          <a:spcPct val="107000"/>
                        </a:lnSpc>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Approval and write off of losses.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Progress on the mitigation action to be provided once the asset register has been on finalized.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algn="just">
                        <a:lnSpc>
                          <a:spcPct val="107000"/>
                        </a:lnSpc>
                        <a:spcAft>
                          <a:spcPts val="0"/>
                        </a:spcAft>
                      </a:pPr>
                      <a:r>
                        <a:rPr lang="en-GB"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assets verification be prioritized </a:t>
                      </a:r>
                      <a:endParaRPr lang="en-GB"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r>
              <a:tr h="377332">
                <a:tc vMerge="1">
                  <a:txBody>
                    <a:bodyPr/>
                    <a:lstStyle/>
                    <a:p>
                      <a:endParaRPr lang="en-ZA"/>
                    </a:p>
                  </a:txBody>
                  <a:tcPr>
                    <a:solidFill>
                      <a:srgbClr val="92D050"/>
                    </a:solidFill>
                  </a:tcPr>
                </a:tc>
                <a:tc gridSpan="2">
                  <a:txBody>
                    <a:bodyPr/>
                    <a:lstStyle/>
                    <a:p>
                      <a:pPr algn="just">
                        <a:lnSpc>
                          <a:spcPct val="107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Report on damaged assets</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r>
              <a:tr h="785990">
                <a:tc vMerge="1">
                  <a:txBody>
                    <a:bodyPr/>
                    <a:lstStyle/>
                    <a:p>
                      <a:pPr algn="just">
                        <a:lnSpc>
                          <a:spcPct val="107000"/>
                        </a:lnSpc>
                        <a:spcAft>
                          <a:spcPts val="0"/>
                        </a:spcAft>
                      </a:pP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Full asset verification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Progress on the mitigation action to be provided once the asset register has been on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finalized.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assets verification be prioritized </a:t>
                      </a:r>
                      <a:endParaRPr lang="en-GB"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r>
              <a:tr h="1015578">
                <a:tc vMerge="1">
                  <a:txBody>
                    <a:bodyPr/>
                    <a:lstStyle/>
                    <a:p>
                      <a:pPr algn="just">
                        <a:lnSpc>
                          <a:spcPct val="107000"/>
                        </a:lnSpc>
                        <a:spcAft>
                          <a:spcPts val="0"/>
                        </a:spcAft>
                      </a:pP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Determine repairs and disposal of damaged assets</a:t>
                      </a:r>
                      <a:endParaRPr lang="en-ZA" sz="12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Progress on the mitigation action to be provided once the asset register has been on finalized.</a:t>
                      </a:r>
                      <a:endParaRPr lang="en-ZA"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F0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2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assets verification be prioritized </a:t>
                      </a:r>
                    </a:p>
                  </a:txBody>
                  <a:tcPr marL="68580" marR="68580" marT="0" marB="0">
                    <a:solidFill>
                      <a:schemeClr val="accent1">
                        <a:lumMod val="20000"/>
                        <a:lumOff val="80000"/>
                      </a:schemeClr>
                    </a:solidFill>
                  </a:tcPr>
                </a:tc>
              </a:tr>
            </a:tbl>
          </a:graphicData>
        </a:graphic>
      </p:graphicFrame>
      <p:sp>
        <p:nvSpPr>
          <p:cNvPr id="2" name="Rectangle 1"/>
          <p:cNvSpPr/>
          <p:nvPr/>
        </p:nvSpPr>
        <p:spPr>
          <a:xfrm>
            <a:off x="0" y="155663"/>
            <a:ext cx="7871065" cy="424732"/>
          </a:xfrm>
          <a:prstGeom prst="rect">
            <a:avLst/>
          </a:prstGeom>
        </p:spPr>
        <p:txBody>
          <a:bodyPr wrap="none">
            <a:spAutoFit/>
          </a:bodyPr>
          <a:lstStyle/>
          <a:p>
            <a:pPr defTabSz="914400">
              <a:lnSpc>
                <a:spcPct val="90000"/>
              </a:lnSpc>
              <a:spcBef>
                <a:spcPct val="0"/>
              </a:spcBef>
            </a:pPr>
            <a:r>
              <a:rPr lang="en-ZA" sz="2400" dirty="0">
                <a:solidFill>
                  <a:schemeClr val="accent3">
                    <a:lumMod val="75000"/>
                  </a:schemeClr>
                </a:solidFill>
                <a:latin typeface="Arial" panose="020B0604020202020204" pitchFamily="34" charset="0"/>
                <a:cs typeface="Arial" panose="020B0604020202020204" pitchFamily="34" charset="0"/>
              </a:rPr>
              <a:t>Quarter </a:t>
            </a:r>
            <a:r>
              <a:rPr lang="en-ZA" sz="2400" dirty="0" smtClean="0">
                <a:solidFill>
                  <a:schemeClr val="accent3">
                    <a:lumMod val="75000"/>
                  </a:schemeClr>
                </a:solidFill>
                <a:latin typeface="Arial" panose="020B0604020202020204" pitchFamily="34" charset="0"/>
                <a:cs typeface="Arial" panose="020B0604020202020204" pitchFamily="34" charset="0"/>
              </a:rPr>
              <a:t>3-</a:t>
            </a:r>
            <a:r>
              <a:rPr lang="en-US" sz="2400" dirty="0" smtClean="0">
                <a:solidFill>
                  <a:schemeClr val="accent3">
                    <a:lumMod val="75000"/>
                  </a:schemeClr>
                </a:solidFill>
                <a:latin typeface="Arial" panose="020B0604020202020204" pitchFamily="34" charset="0"/>
                <a:cs typeface="Arial" panose="020B0604020202020204" pitchFamily="34" charset="0"/>
              </a:rPr>
              <a:t>Emerging Risks associated with the relocation</a:t>
            </a:r>
            <a:endParaRPr lang="en-US" sz="2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57842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2718640350"/>
              </p:ext>
            </p:extLst>
          </p:nvPr>
        </p:nvGraphicFramePr>
        <p:xfrm>
          <a:off x="125503" y="907659"/>
          <a:ext cx="8748989" cy="5409497"/>
        </p:xfrm>
        <a:graphic>
          <a:graphicData uri="http://schemas.openxmlformats.org/drawingml/2006/table">
            <a:tbl>
              <a:tblPr firstRow="1" firstCol="1" bandRow="1">
                <a:tableStyleId>{5C22544A-7EE6-4342-B048-85BDC9FD1C3A}</a:tableStyleId>
              </a:tblPr>
              <a:tblGrid>
                <a:gridCol w="1511453">
                  <a:extLst>
                    <a:ext uri="{9D8B030D-6E8A-4147-A177-3AD203B41FA5}">
                      <a16:colId xmlns="" xmlns:a16="http://schemas.microsoft.com/office/drawing/2014/main" val="20001"/>
                    </a:ext>
                  </a:extLst>
                </a:gridCol>
                <a:gridCol w="1831184">
                  <a:extLst>
                    <a:ext uri="{9D8B030D-6E8A-4147-A177-3AD203B41FA5}">
                      <a16:colId xmlns="" xmlns:a16="http://schemas.microsoft.com/office/drawing/2014/main" val="20004"/>
                    </a:ext>
                  </a:extLst>
                </a:gridCol>
                <a:gridCol w="2703176">
                  <a:extLst>
                    <a:ext uri="{9D8B030D-6E8A-4147-A177-3AD203B41FA5}">
                      <a16:colId xmlns="" xmlns:a16="http://schemas.microsoft.com/office/drawing/2014/main" val="20006"/>
                    </a:ext>
                  </a:extLst>
                </a:gridCol>
                <a:gridCol w="2703176"/>
              </a:tblGrid>
              <a:tr h="545565">
                <a:tc gridSpan="4">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r>
                        <a:rPr lang="en-ZA" sz="1400" b="1" kern="1200" dirty="0" smtClean="0">
                          <a:solidFill>
                            <a:schemeClr val="tx1"/>
                          </a:solidFill>
                          <a:effectLst/>
                          <a:latin typeface="Arial" panose="020B0604020202020204" pitchFamily="34" charset="0"/>
                          <a:ea typeface="+mn-ea"/>
                          <a:cs typeface="Arial" panose="020B0604020202020204" pitchFamily="34" charset="0"/>
                        </a:rPr>
                        <a:t>2.</a:t>
                      </a:r>
                      <a:r>
                        <a:rPr lang="en-ZA" sz="1800" b="1" kern="1200" dirty="0" smtClean="0">
                          <a:solidFill>
                            <a:schemeClr val="tx1"/>
                          </a:solidFill>
                          <a:effectLst/>
                          <a:latin typeface="+mn-lt"/>
                          <a:ea typeface="+mn-ea"/>
                          <a:cs typeface="+mn-cs"/>
                        </a:rPr>
                        <a:t>Auxilliary </a:t>
                      </a:r>
                      <a:r>
                        <a:rPr lang="en-ZA" sz="1800" b="1" kern="1200" dirty="0">
                          <a:solidFill>
                            <a:schemeClr val="tx1"/>
                          </a:solidFill>
                          <a:effectLst/>
                          <a:latin typeface="+mn-lt"/>
                          <a:ea typeface="+mn-ea"/>
                          <a:cs typeface="+mn-cs"/>
                        </a:rPr>
                        <a:t>and Security Services</a:t>
                      </a:r>
                    </a:p>
                  </a:txBody>
                  <a:tcPr marL="36775" marR="36775" marT="0" marB="0"/>
                </a:tc>
                <a:tc hMerge="1">
                  <a:txBody>
                    <a:bodyPr/>
                    <a:lstStyle/>
                    <a:p>
                      <a:endParaRPr lang="en-ZA"/>
                    </a:p>
                  </a:txBody>
                  <a:tcPr/>
                </a:tc>
                <a:tc hMerge="1">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c hMerge="1">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endParaRPr lang="en-ZA" sz="1800" b="1" kern="1200" dirty="0">
                        <a:solidFill>
                          <a:schemeClr val="tx1"/>
                        </a:solidFill>
                        <a:effectLst/>
                        <a:latin typeface="+mn-lt"/>
                        <a:ea typeface="+mn-ea"/>
                        <a:cs typeface="+mn-cs"/>
                      </a:endParaRPr>
                    </a:p>
                  </a:txBody>
                  <a:tcPr marL="36775" marR="36775" marT="0" marB="0"/>
                </a:tc>
                <a:extLst>
                  <a:ext uri="{0D108BD9-81ED-4DB2-BD59-A6C34878D82A}">
                    <a16:rowId xmlns="" xmlns:a16="http://schemas.microsoft.com/office/drawing/2014/main" val="10000"/>
                  </a:ext>
                </a:extLst>
              </a:tr>
              <a:tr h="908012">
                <a:tc>
                  <a:txBody>
                    <a:bodyPr/>
                    <a:lstStyle/>
                    <a:p>
                      <a:pPr>
                        <a:lnSpc>
                          <a:spcPct val="107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Risks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07000"/>
                        </a:lnSpc>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Mitigation Plan (s)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07000"/>
                        </a:lnSpc>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Progress on Mitigation Plan (s)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algn="l" defTabSz="914400" rtl="0" eaLnBrk="1" latinLnBrk="0" hangingPunct="1">
                        <a:lnSpc>
                          <a:spcPct val="107000"/>
                        </a:lnSpc>
                        <a:spcAft>
                          <a:spcPts val="0"/>
                        </a:spcAft>
                      </a:pPr>
                      <a:r>
                        <a:rPr lang="en-ZA" sz="1400" b="1"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Risk Management Comments</a:t>
                      </a:r>
                    </a:p>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 xmlns:a16="http://schemas.microsoft.com/office/drawing/2014/main" val="10001"/>
                  </a:ext>
                </a:extLst>
              </a:tr>
              <a:tr h="937050">
                <a:tc>
                  <a:txBody>
                    <a:bodyPr/>
                    <a:lstStyle/>
                    <a:p>
                      <a:pPr algn="just">
                        <a:lnSpc>
                          <a:spcPct val="107000"/>
                        </a:lnSpc>
                        <a:spcAft>
                          <a:spcPts val="0"/>
                        </a:spcAft>
                      </a:pPr>
                      <a:r>
                        <a:rPr lang="en-US" sz="12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Electric Failures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Appoint a service provider to rewire electric wires on the 5</a:t>
                      </a:r>
                      <a:r>
                        <a:rPr lang="en-US" sz="12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and 6</a:t>
                      </a:r>
                      <a:r>
                        <a:rPr lang="en-US" sz="12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floor.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2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Landlord in still in the process of appointing the service provider.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2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algn="just">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It</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is</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recommended that service provider</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appoint is prioritized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3"/>
                  </a:ext>
                </a:extLst>
              </a:tr>
              <a:tr h="937050">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dirty="0" smtClean="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Inadequate security control</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0"/>
                        </a:spcAft>
                      </a:pPr>
                      <a:r>
                        <a:rPr lang="en-US"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Appoint a new contractor in line with requirements of new building</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spcAft>
                          <a:spcPts val="0"/>
                        </a:spcAft>
                      </a:pPr>
                      <a:r>
                        <a:rPr lang="en-US"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Appointment of a new contractor in line with requirements of the new building still in progress.</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C000"/>
                    </a:solidFill>
                  </a:tcPr>
                </a:tc>
                <a:tc>
                  <a:txBody>
                    <a:bodyPr/>
                    <a:lstStyle/>
                    <a:p>
                      <a:pPr algn="just">
                        <a:lnSpc>
                          <a:spcPct val="107000"/>
                        </a:lnSpc>
                        <a:spcAft>
                          <a:spcPts val="0"/>
                        </a:spcAft>
                      </a:pPr>
                      <a:r>
                        <a:rPr lang="en-GB"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It is recommended</a:t>
                      </a:r>
                      <a:r>
                        <a:rPr lang="en-GB" sz="1200" b="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that appoint be finalized </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r>
              <a:tr h="1103285">
                <a:tc rowSpan="2">
                  <a:txBody>
                    <a:bodyPr/>
                    <a:lstStyle/>
                    <a:p>
                      <a:pPr marL="0" algn="just" defTabSz="914400" rtl="0" eaLnBrk="1" latinLnBrk="0" hangingPunct="1">
                        <a:lnSpc>
                          <a:spcPct val="107000"/>
                        </a:lnSpc>
                        <a:spcAft>
                          <a:spcPts val="0"/>
                        </a:spcAft>
                      </a:pPr>
                      <a:r>
                        <a:rPr lang="en-US"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Inadequate security control</a:t>
                      </a:r>
                      <a:endParaRPr lang="en-ZA"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algn="just" defTabSz="914400" rtl="0" eaLnBrk="1" latinLnBrk="0" hangingPunct="1">
                        <a:lnSpc>
                          <a:spcPct val="107000"/>
                        </a:lnSpc>
                        <a:spcAft>
                          <a:spcPts val="0"/>
                        </a:spcAft>
                      </a:pPr>
                      <a:r>
                        <a:rPr lang="en-US"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algn="just" defTabSz="914400" rtl="0" eaLnBrk="1" latinLnBrk="0" hangingPunct="1">
                        <a:lnSpc>
                          <a:spcPct val="107000"/>
                        </a:lnSpc>
                        <a:spcAft>
                          <a:spcPts val="0"/>
                        </a:spcAft>
                      </a:pPr>
                      <a:r>
                        <a:rPr lang="en-US"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US" sz="12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a:txBody>
                    <a:bodyPr/>
                    <a:lstStyle/>
                    <a:p>
                      <a:pPr marL="0" algn="just" defTabSz="914400" rtl="0" eaLnBrk="1" latinLnBrk="0" hangingPunct="1">
                        <a:lnSpc>
                          <a:spcPct val="107000"/>
                        </a:lnSpc>
                        <a:spcAft>
                          <a:spcPts val="0"/>
                        </a:spcAft>
                      </a:pPr>
                      <a:r>
                        <a:rPr lang="en-US"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Security to search employees using manual searching, hand metal detectors.</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algn="just" defTabSz="914400" rtl="0" eaLnBrk="1" latinLnBrk="0" hangingPunct="1">
                        <a:lnSpc>
                          <a:spcPct val="107000"/>
                        </a:lnSpc>
                        <a:spcAft>
                          <a:spcPts val="0"/>
                        </a:spcAft>
                      </a:pPr>
                      <a:r>
                        <a:rPr lang="en-US"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lnSpc>
                          <a:spcPct val="107000"/>
                        </a:lnSpc>
                        <a:spcAft>
                          <a:spcPts val="0"/>
                        </a:spcAft>
                      </a:pPr>
                      <a:r>
                        <a:rPr lang="en-US"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Communication with Service Provider to provide additional hand metal detectors.</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0000"/>
                    </a:solidFill>
                  </a:tcPr>
                </a:tc>
                <a:tc>
                  <a:txBody>
                    <a:bodyPr/>
                    <a:lstStyle/>
                    <a:p>
                      <a:pPr marL="0" algn="just" defTabSz="914400" rtl="0" eaLnBrk="1" latinLnBrk="0" hangingPunct="1">
                        <a:lnSpc>
                          <a:spcPct val="107000"/>
                        </a:lnSpc>
                        <a:spcAft>
                          <a:spcPts val="0"/>
                        </a:spcAft>
                      </a:pPr>
                      <a:r>
                        <a:rPr lang="en-GB"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It is</a:t>
                      </a:r>
                      <a:r>
                        <a:rPr lang="en-GB" sz="1200" b="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recommended that metal detectors are prioritized for security and safety of officials</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r>
              <a:tr h="937050">
                <a:tc vMerge="1">
                  <a:txBody>
                    <a:bodyPr/>
                    <a:lstStyle/>
                    <a:p>
                      <a:pPr>
                        <a:lnSpc>
                          <a:spcPct val="107000"/>
                        </a:lnSpc>
                        <a:spcAft>
                          <a:spcPts val="0"/>
                        </a:spcAft>
                      </a:pPr>
                      <a:endPar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a:txBody>
                    <a:bodyPr/>
                    <a:lstStyle/>
                    <a:p>
                      <a:pPr marL="0" algn="just" defTabSz="914400" rtl="0" eaLnBrk="1" latinLnBrk="0" hangingPunct="1">
                        <a:lnSpc>
                          <a:spcPct val="107000"/>
                        </a:lnSpc>
                        <a:spcAft>
                          <a:spcPts val="0"/>
                        </a:spcAft>
                      </a:pPr>
                      <a:r>
                        <a:rPr lang="en-US"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Security to escort officials when they are in possession of laptops and moving from floor to floor.</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lnSpc>
                          <a:spcPct val="107000"/>
                        </a:lnSpc>
                        <a:spcAft>
                          <a:spcPts val="0"/>
                        </a:spcAft>
                      </a:pPr>
                      <a:r>
                        <a:rPr lang="en-US"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Meeting to be held with Security service provider to finalise the details of the approach to be used.</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0000"/>
                    </a:solidFill>
                  </a:tcPr>
                </a:tc>
                <a:tc>
                  <a:txBody>
                    <a:bodyPr/>
                    <a:lstStyle/>
                    <a:p>
                      <a:pPr marL="0" algn="just" defTabSz="914400" rtl="0" eaLnBrk="1" latinLnBrk="0" hangingPunct="1">
                        <a:lnSpc>
                          <a:spcPct val="107000"/>
                        </a:lnSpc>
                        <a:spcAft>
                          <a:spcPts val="0"/>
                        </a:spcAft>
                      </a:pPr>
                      <a:r>
                        <a:rPr lang="en-GB"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It is recommended</a:t>
                      </a:r>
                      <a:r>
                        <a:rPr lang="en-GB" sz="1200" b="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that economic approach is used</a:t>
                      </a:r>
                      <a:endParaRPr lang="en-ZA" sz="12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r>
            </a:tbl>
          </a:graphicData>
        </a:graphic>
      </p:graphicFrame>
      <p:sp>
        <p:nvSpPr>
          <p:cNvPr id="2" name="Rectangle 1"/>
          <p:cNvSpPr/>
          <p:nvPr/>
        </p:nvSpPr>
        <p:spPr>
          <a:xfrm>
            <a:off x="125506" y="482922"/>
            <a:ext cx="7750840" cy="424732"/>
          </a:xfrm>
          <a:prstGeom prst="rect">
            <a:avLst/>
          </a:prstGeom>
        </p:spPr>
        <p:txBody>
          <a:bodyPr wrap="none">
            <a:spAutoFit/>
          </a:bodyPr>
          <a:lstStyle/>
          <a:p>
            <a:pPr defTabSz="914400">
              <a:lnSpc>
                <a:spcPct val="90000"/>
              </a:lnSpc>
              <a:spcBef>
                <a:spcPct val="0"/>
              </a:spcBef>
            </a:pPr>
            <a:r>
              <a:rPr lang="en-ZA" sz="2400" dirty="0">
                <a:solidFill>
                  <a:schemeClr val="accent3">
                    <a:lumMod val="75000"/>
                  </a:schemeClr>
                </a:solidFill>
                <a:latin typeface="Arial" panose="020B0604020202020204" pitchFamily="34" charset="0"/>
                <a:cs typeface="Arial" panose="020B0604020202020204" pitchFamily="34" charset="0"/>
              </a:rPr>
              <a:t>Quarter </a:t>
            </a:r>
            <a:r>
              <a:rPr lang="en-ZA" sz="2400" dirty="0" smtClean="0">
                <a:solidFill>
                  <a:schemeClr val="accent3">
                    <a:lumMod val="75000"/>
                  </a:schemeClr>
                </a:solidFill>
                <a:latin typeface="Arial" panose="020B0604020202020204" pitchFamily="34" charset="0"/>
                <a:cs typeface="Arial" panose="020B0604020202020204" pitchFamily="34" charset="0"/>
              </a:rPr>
              <a:t>3-</a:t>
            </a:r>
            <a:r>
              <a:rPr lang="en-US" sz="2400" dirty="0" smtClean="0">
                <a:solidFill>
                  <a:schemeClr val="accent3">
                    <a:lumMod val="75000"/>
                  </a:schemeClr>
                </a:solidFill>
                <a:latin typeface="Arial" panose="020B0604020202020204" pitchFamily="34" charset="0"/>
                <a:cs typeface="Arial" panose="020B0604020202020204" pitchFamily="34" charset="0"/>
              </a:rPr>
              <a:t>Emerging </a:t>
            </a:r>
            <a:r>
              <a:rPr lang="en-US" sz="2400" dirty="0">
                <a:solidFill>
                  <a:schemeClr val="accent3">
                    <a:lumMod val="75000"/>
                  </a:schemeClr>
                </a:solidFill>
                <a:latin typeface="Arial" panose="020B0604020202020204" pitchFamily="34" charset="0"/>
                <a:cs typeface="Arial" panose="020B0604020202020204" pitchFamily="34" charset="0"/>
              </a:rPr>
              <a:t>r</a:t>
            </a:r>
            <a:r>
              <a:rPr lang="en-US" sz="2400" dirty="0" smtClean="0">
                <a:solidFill>
                  <a:schemeClr val="accent3">
                    <a:lumMod val="75000"/>
                  </a:schemeClr>
                </a:solidFill>
                <a:latin typeface="Arial" panose="020B0604020202020204" pitchFamily="34" charset="0"/>
                <a:cs typeface="Arial" panose="020B0604020202020204" pitchFamily="34" charset="0"/>
              </a:rPr>
              <a:t>isks associated with the relocation</a:t>
            </a:r>
            <a:endParaRPr lang="en-US" sz="2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19260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502664778"/>
              </p:ext>
            </p:extLst>
          </p:nvPr>
        </p:nvGraphicFramePr>
        <p:xfrm>
          <a:off x="125506" y="654518"/>
          <a:ext cx="8575732" cy="5601903"/>
        </p:xfrm>
        <a:graphic>
          <a:graphicData uri="http://schemas.openxmlformats.org/drawingml/2006/table">
            <a:tbl>
              <a:tblPr firstRow="1" firstCol="1" bandRow="1">
                <a:tableStyleId>{5C22544A-7EE6-4342-B048-85BDC9FD1C3A}</a:tableStyleId>
              </a:tblPr>
              <a:tblGrid>
                <a:gridCol w="1280177">
                  <a:extLst>
                    <a:ext uri="{9D8B030D-6E8A-4147-A177-3AD203B41FA5}">
                      <a16:colId xmlns="" xmlns:a16="http://schemas.microsoft.com/office/drawing/2014/main" val="20001"/>
                    </a:ext>
                  </a:extLst>
                </a:gridCol>
                <a:gridCol w="1899165">
                  <a:extLst>
                    <a:ext uri="{9D8B030D-6E8A-4147-A177-3AD203B41FA5}">
                      <a16:colId xmlns="" xmlns:a16="http://schemas.microsoft.com/office/drawing/2014/main" val="20004"/>
                    </a:ext>
                  </a:extLst>
                </a:gridCol>
                <a:gridCol w="2698195">
                  <a:extLst>
                    <a:ext uri="{9D8B030D-6E8A-4147-A177-3AD203B41FA5}">
                      <a16:colId xmlns="" xmlns:a16="http://schemas.microsoft.com/office/drawing/2014/main" val="20006"/>
                    </a:ext>
                  </a:extLst>
                </a:gridCol>
                <a:gridCol w="2698195"/>
              </a:tblGrid>
              <a:tr h="632815">
                <a:tc gridSpan="4">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r>
                        <a:rPr lang="en-US" sz="1400" b="1" kern="1200" baseline="0" dirty="0" smtClean="0">
                          <a:solidFill>
                            <a:schemeClr val="tx1"/>
                          </a:solidFill>
                          <a:effectLst/>
                          <a:latin typeface="Arial" panose="020B0604020202020204" pitchFamily="34" charset="0"/>
                          <a:ea typeface="+mn-ea"/>
                          <a:cs typeface="Arial" panose="020B0604020202020204" pitchFamily="34" charset="0"/>
                        </a:rPr>
                        <a:t>2</a:t>
                      </a:r>
                      <a:r>
                        <a:rPr lang="en-US" sz="1400" b="1" kern="1200" baseline="0" dirty="0">
                          <a:solidFill>
                            <a:schemeClr val="tx1"/>
                          </a:solidFill>
                          <a:effectLst/>
                          <a:latin typeface="Arial" panose="020B0604020202020204" pitchFamily="34" charset="0"/>
                          <a:ea typeface="+mn-ea"/>
                          <a:cs typeface="Arial" panose="020B0604020202020204" pitchFamily="34" charset="0"/>
                        </a:rPr>
                        <a:t>.</a:t>
                      </a:r>
                      <a:r>
                        <a:rPr lang="en-ZA" sz="1800" b="1" kern="1200" dirty="0">
                          <a:solidFill>
                            <a:schemeClr val="lt1"/>
                          </a:solidFill>
                          <a:effectLst/>
                          <a:latin typeface="+mn-lt"/>
                          <a:ea typeface="+mn-ea"/>
                          <a:cs typeface="+mn-cs"/>
                        </a:rPr>
                        <a:t> </a:t>
                      </a:r>
                      <a:r>
                        <a:rPr lang="en-ZA" sz="1800" b="1" kern="1200" dirty="0">
                          <a:solidFill>
                            <a:schemeClr val="tx1"/>
                          </a:solidFill>
                          <a:effectLst/>
                          <a:latin typeface="+mn-lt"/>
                          <a:ea typeface="+mn-ea"/>
                          <a:cs typeface="+mn-cs"/>
                        </a:rPr>
                        <a:t>Auxiliary and Security Services</a:t>
                      </a:r>
                    </a:p>
                  </a:txBody>
                  <a:tcPr marL="36775" marR="36775" marT="0" marB="0"/>
                </a:tc>
                <a:tc hMerge="1">
                  <a:txBody>
                    <a:bodyPr/>
                    <a:lstStyle/>
                    <a:p>
                      <a:endParaRPr lang="en-ZA"/>
                    </a:p>
                  </a:txBody>
                  <a:tcPr/>
                </a:tc>
                <a:tc hMerge="1">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c hMerge="1">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endParaRPr lang="en-ZA" sz="1800" b="1" kern="1200" dirty="0">
                        <a:solidFill>
                          <a:schemeClr val="tx1"/>
                        </a:solidFill>
                        <a:effectLst/>
                        <a:latin typeface="+mn-lt"/>
                        <a:ea typeface="+mn-ea"/>
                        <a:cs typeface="+mn-cs"/>
                      </a:endParaRPr>
                    </a:p>
                  </a:txBody>
                  <a:tcPr marL="36775" marR="36775" marT="0" marB="0"/>
                </a:tc>
                <a:extLst>
                  <a:ext uri="{0D108BD9-81ED-4DB2-BD59-A6C34878D82A}">
                    <a16:rowId xmlns="" xmlns:a16="http://schemas.microsoft.com/office/drawing/2014/main" val="10000"/>
                  </a:ext>
                </a:extLst>
              </a:tr>
              <a:tr h="1000566">
                <a:tc>
                  <a:txBody>
                    <a:bodyPr/>
                    <a:lstStyle/>
                    <a:p>
                      <a:pPr marL="0" algn="l" defTabSz="914400" rtl="0" eaLnBrk="1" latinLnBrk="0" hangingPunct="1">
                        <a:lnSpc>
                          <a:spcPct val="107000"/>
                        </a:lnSpc>
                        <a:spcAft>
                          <a:spcPts val="0"/>
                        </a:spcAft>
                      </a:pPr>
                      <a:r>
                        <a:rPr lang="en-US"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Risks</a:t>
                      </a:r>
                      <a:endParaRPr lang="en-ZA"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algn="l" defTabSz="914400" rtl="0" eaLnBrk="1" latinLnBrk="0" hangingPunct="1">
                        <a:lnSpc>
                          <a:spcPct val="107000"/>
                        </a:lnSpc>
                        <a:spcAft>
                          <a:spcPts val="0"/>
                        </a:spcAft>
                      </a:pPr>
                      <a:r>
                        <a:rPr lang="en-US"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marL="0" algn="l" defTabSz="914400" rtl="0" eaLnBrk="1" latinLnBrk="0" hangingPunct="1">
                        <a:lnSpc>
                          <a:spcPct val="107000"/>
                        </a:lnSpc>
                        <a:spcAft>
                          <a:spcPts val="0"/>
                        </a:spcAft>
                      </a:pPr>
                      <a:r>
                        <a:rPr lang="en-US"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Mitigation Plan (s)</a:t>
                      </a:r>
                      <a:endParaRPr lang="en-ZA"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algn="l" defTabSz="914400" rtl="0" eaLnBrk="1" latinLnBrk="0" hangingPunct="1">
                        <a:lnSpc>
                          <a:spcPct val="107000"/>
                        </a:lnSpc>
                        <a:spcAft>
                          <a:spcPts val="0"/>
                        </a:spcAft>
                      </a:pPr>
                      <a:r>
                        <a:rPr lang="en-US"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algn="l" defTabSz="914400" rtl="0" eaLnBrk="1" latinLnBrk="0" hangingPunct="1">
                        <a:lnSpc>
                          <a:spcPct val="107000"/>
                        </a:lnSpc>
                        <a:spcAft>
                          <a:spcPts val="0"/>
                        </a:spcAft>
                      </a:pPr>
                      <a:r>
                        <a:rPr lang="en-US"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marL="0" algn="l" defTabSz="914400" rtl="0" eaLnBrk="1" latinLnBrk="0" hangingPunct="1">
                        <a:lnSpc>
                          <a:spcPct val="107000"/>
                        </a:lnSpc>
                        <a:spcAft>
                          <a:spcPts val="0"/>
                        </a:spcAft>
                      </a:pPr>
                      <a:r>
                        <a:rPr lang="en-US"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Progress on Mitigation Plan (s)</a:t>
                      </a:r>
                      <a:endParaRPr lang="en-ZA"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marL="0" algn="l" defTabSz="914400" rtl="0" eaLnBrk="1" latinLnBrk="0" hangingPunct="1">
                        <a:lnSpc>
                          <a:spcPct val="107000"/>
                        </a:lnSpc>
                        <a:spcAft>
                          <a:spcPts val="0"/>
                        </a:spcAft>
                      </a:pPr>
                      <a:r>
                        <a:rPr lang="en-ZA" sz="1400" b="1"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Risk Management Comments</a:t>
                      </a:r>
                    </a:p>
                    <a:p>
                      <a:pPr marL="0" algn="l" defTabSz="914400" rtl="0" eaLnBrk="1" latinLnBrk="0" hangingPunct="1">
                        <a:lnSpc>
                          <a:spcPct val="107000"/>
                        </a:lnSpc>
                        <a:spcAft>
                          <a:spcPts val="0"/>
                        </a:spcAft>
                      </a:pPr>
                      <a:endParaRPr lang="en-ZA"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 xmlns:a16="http://schemas.microsoft.com/office/drawing/2014/main" val="10001"/>
                  </a:ext>
                </a:extLst>
              </a:tr>
              <a:tr h="1456574">
                <a:tc rowSpan="2">
                  <a:txBody>
                    <a:bodyPr/>
                    <a:lstStyle/>
                    <a:p>
                      <a:pPr marL="0" algn="just" defTabSz="914400" rtl="0" eaLnBrk="1" latinLnBrk="0" hangingPunct="1">
                        <a:lnSpc>
                          <a:spcPct val="107000"/>
                        </a:lnSpc>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Lack of Evacuation plan</a:t>
                      </a:r>
                      <a:endPar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marL="0" algn="just" defTabSz="914400" rtl="0" eaLnBrk="1" latinLnBrk="0" hangingPunct="1">
                        <a:lnSpc>
                          <a:spcPct val="107000"/>
                        </a:lnSpc>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Develop an evacuation plan for Department of Women Person with Disability and consolidate with other departments in the building.</a:t>
                      </a:r>
                      <a:endPar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algn="just" defTabSz="914400" rtl="0" eaLnBrk="1" latinLnBrk="0" hangingPunct="1">
                        <a:lnSpc>
                          <a:spcPct val="107000"/>
                        </a:lnSpc>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DWYPD Evacuation plan developed still to be approved by DG ,Still engaging the landlord to form forum that will deal with evacuation drill for the whole </a:t>
                      </a: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building.</a:t>
                      </a:r>
                      <a:endPar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tc>
                  <a:txBody>
                    <a:bodyPr/>
                    <a:lstStyle/>
                    <a:p>
                      <a:pPr marL="0" algn="just" defTabSz="914400" rtl="0" eaLnBrk="1" latinLnBrk="0" hangingPunct="1">
                        <a:lnSpc>
                          <a:spcPct val="107000"/>
                        </a:lnSpc>
                        <a:spcAft>
                          <a:spcPts val="0"/>
                        </a:spcAft>
                      </a:pPr>
                      <a:r>
                        <a:rPr lang="en-GB"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recommended</a:t>
                      </a:r>
                      <a:r>
                        <a:rPr lang="en-GB" sz="1200" kern="12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that the DWYPD evacuation plan be developed and approved by DG,engage the landlord to form a forum </a:t>
                      </a: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evacuation drill for the whole building.</a:t>
                      </a:r>
                      <a:endPar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2"/>
                  </a:ext>
                </a:extLst>
              </a:tr>
              <a:tr h="1255974">
                <a:tc vMerge="1">
                  <a:txBody>
                    <a:bodyPr/>
                    <a:lstStyle/>
                    <a:p>
                      <a:endParaRPr lang="en-ZA"/>
                    </a:p>
                  </a:txBody>
                  <a:tcPr/>
                </a:tc>
                <a:tc>
                  <a:txBody>
                    <a:bodyPr/>
                    <a:lstStyle/>
                    <a:p>
                      <a:pPr marL="0" algn="just" defTabSz="914400" rtl="0" eaLnBrk="1" latinLnBrk="0" hangingPunct="1">
                        <a:lnSpc>
                          <a:spcPct val="107000"/>
                        </a:lnSpc>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Establish an Occupational Health Committee For The Building.</a:t>
                      </a:r>
                    </a:p>
                  </a:txBody>
                  <a:tcPr marL="68580" marR="68580" marT="0" marB="0"/>
                </a:tc>
                <a:tc>
                  <a:txBody>
                    <a:bodyPr/>
                    <a:lstStyle/>
                    <a:p>
                      <a:pPr marL="0" algn="just" defTabSz="914400" rtl="0" eaLnBrk="1" latinLnBrk="0" hangingPunct="1">
                        <a:lnSpc>
                          <a:spcPct val="107000"/>
                        </a:lnSpc>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process to establish the forum with other tenants in the building </a:t>
                      </a:r>
                    </a:p>
                  </a:txBody>
                  <a:tcPr marL="68580" marR="68580" marT="0" marB="0">
                    <a:solidFill>
                      <a:srgbClr val="FF0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recommended</a:t>
                      </a:r>
                      <a:r>
                        <a:rPr lang="en-GB" sz="1200" kern="12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that the forum be established with other tenants.</a:t>
                      </a:r>
                      <a:endPar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algn="just" defTabSz="914400" rtl="0" eaLnBrk="1" latinLnBrk="0" hangingPunct="1">
                        <a:lnSpc>
                          <a:spcPct val="107000"/>
                        </a:lnSpc>
                        <a:spcAft>
                          <a:spcPts val="0"/>
                        </a:spcAft>
                      </a:pPr>
                      <a:endPar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r>
              <a:tr h="1255974">
                <a:tc>
                  <a:txBody>
                    <a:bodyPr/>
                    <a:lstStyle/>
                    <a:p>
                      <a:pPr marL="0" marR="0" algn="just" defTabSz="914400" rtl="0" eaLnBrk="1" latinLnBrk="0" hangingPunct="1">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Inadequate document storage space.</a:t>
                      </a:r>
                    </a:p>
                  </a:txBody>
                  <a:tcPr marL="68580" marR="68580" marT="0" marB="0">
                    <a:solidFill>
                      <a:srgbClr val="92D050"/>
                    </a:solidFill>
                  </a:tcPr>
                </a:tc>
                <a:tc>
                  <a:txBody>
                    <a:bodyPr/>
                    <a:lstStyle/>
                    <a:p>
                      <a:pPr marL="0" marR="0" algn="just" defTabSz="914400" rtl="0" eaLnBrk="1" latinLnBrk="0" hangingPunct="1">
                        <a:lnSpc>
                          <a:spcPct val="107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Long term solution Reshuffle of accommodation to move some units to the 12th floor</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defTabSz="914400" rtl="0" eaLnBrk="1" latinLnBrk="0" hangingPunct="1">
                        <a:lnSpc>
                          <a:spcPct val="107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Submission to be sent to the public works</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F0000"/>
                    </a:solidFill>
                  </a:tcPr>
                </a:tc>
                <a:tc>
                  <a:txBody>
                    <a:bodyPr/>
                    <a:lstStyle/>
                    <a:p>
                      <a:pPr marL="0" marR="0" algn="just" defTabSz="914400" rtl="0" eaLnBrk="1" latinLnBrk="0" hangingPunct="1">
                        <a:lnSpc>
                          <a:spcPct val="107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recommended</a:t>
                      </a:r>
                      <a:r>
                        <a:rPr lang="en-US" sz="1200" kern="12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that submission to public works be prioritized to ensure that adequate document storage is </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r>
            </a:tbl>
          </a:graphicData>
        </a:graphic>
      </p:graphicFrame>
      <p:sp>
        <p:nvSpPr>
          <p:cNvPr id="2" name="Rectangle 1"/>
          <p:cNvSpPr/>
          <p:nvPr/>
        </p:nvSpPr>
        <p:spPr>
          <a:xfrm>
            <a:off x="125506" y="184539"/>
            <a:ext cx="7750840" cy="424732"/>
          </a:xfrm>
          <a:prstGeom prst="rect">
            <a:avLst/>
          </a:prstGeom>
        </p:spPr>
        <p:txBody>
          <a:bodyPr wrap="none">
            <a:spAutoFit/>
          </a:bodyPr>
          <a:lstStyle/>
          <a:p>
            <a:pPr defTabSz="914400">
              <a:lnSpc>
                <a:spcPct val="90000"/>
              </a:lnSpc>
              <a:spcBef>
                <a:spcPct val="0"/>
              </a:spcBef>
            </a:pPr>
            <a:r>
              <a:rPr lang="en-ZA" sz="2400" dirty="0">
                <a:solidFill>
                  <a:schemeClr val="accent3">
                    <a:lumMod val="75000"/>
                  </a:schemeClr>
                </a:solidFill>
                <a:latin typeface="Arial" panose="020B0604020202020204" pitchFamily="34" charset="0"/>
                <a:cs typeface="Arial" panose="020B0604020202020204" pitchFamily="34" charset="0"/>
              </a:rPr>
              <a:t>Quarter </a:t>
            </a:r>
            <a:r>
              <a:rPr lang="en-ZA" sz="2400" dirty="0" smtClean="0">
                <a:solidFill>
                  <a:schemeClr val="accent3">
                    <a:lumMod val="75000"/>
                  </a:schemeClr>
                </a:solidFill>
                <a:latin typeface="Arial" panose="020B0604020202020204" pitchFamily="34" charset="0"/>
                <a:cs typeface="Arial" panose="020B0604020202020204" pitchFamily="34" charset="0"/>
              </a:rPr>
              <a:t>3-</a:t>
            </a:r>
            <a:r>
              <a:rPr lang="en-US" sz="2400" dirty="0" smtClean="0">
                <a:solidFill>
                  <a:schemeClr val="accent3">
                    <a:lumMod val="75000"/>
                  </a:schemeClr>
                </a:solidFill>
                <a:latin typeface="Arial" panose="020B0604020202020204" pitchFamily="34" charset="0"/>
                <a:cs typeface="Arial" panose="020B0604020202020204" pitchFamily="34" charset="0"/>
              </a:rPr>
              <a:t>Emerging </a:t>
            </a:r>
            <a:r>
              <a:rPr lang="en-US" sz="2400" dirty="0">
                <a:solidFill>
                  <a:schemeClr val="accent3">
                    <a:lumMod val="75000"/>
                  </a:schemeClr>
                </a:solidFill>
                <a:latin typeface="Arial" panose="020B0604020202020204" pitchFamily="34" charset="0"/>
                <a:cs typeface="Arial" panose="020B0604020202020204" pitchFamily="34" charset="0"/>
              </a:rPr>
              <a:t>r</a:t>
            </a:r>
            <a:r>
              <a:rPr lang="en-US" sz="2400" dirty="0" smtClean="0">
                <a:solidFill>
                  <a:schemeClr val="accent3">
                    <a:lumMod val="75000"/>
                  </a:schemeClr>
                </a:solidFill>
                <a:latin typeface="Arial" panose="020B0604020202020204" pitchFamily="34" charset="0"/>
                <a:cs typeface="Arial" panose="020B0604020202020204" pitchFamily="34" charset="0"/>
              </a:rPr>
              <a:t>isks associated with the relocation</a:t>
            </a:r>
            <a:endParaRPr lang="en-US" sz="2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40352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443328102"/>
              </p:ext>
            </p:extLst>
          </p:nvPr>
        </p:nvGraphicFramePr>
        <p:xfrm>
          <a:off x="125507" y="1018889"/>
          <a:ext cx="8787486" cy="5833008"/>
        </p:xfrm>
        <a:graphic>
          <a:graphicData uri="http://schemas.openxmlformats.org/drawingml/2006/table">
            <a:tbl>
              <a:tblPr firstRow="1" firstCol="1" bandRow="1">
                <a:tableStyleId>{5C22544A-7EE6-4342-B048-85BDC9FD1C3A}</a:tableStyleId>
              </a:tblPr>
              <a:tblGrid>
                <a:gridCol w="2319428">
                  <a:extLst>
                    <a:ext uri="{9D8B030D-6E8A-4147-A177-3AD203B41FA5}">
                      <a16:colId xmlns="" xmlns:a16="http://schemas.microsoft.com/office/drawing/2014/main" val="20000"/>
                    </a:ext>
                  </a:extLst>
                </a:gridCol>
                <a:gridCol w="2343700"/>
                <a:gridCol w="2062179">
                  <a:extLst>
                    <a:ext uri="{9D8B030D-6E8A-4147-A177-3AD203B41FA5}">
                      <a16:colId xmlns="" xmlns:a16="http://schemas.microsoft.com/office/drawing/2014/main" val="20006"/>
                    </a:ext>
                  </a:extLst>
                </a:gridCol>
                <a:gridCol w="2062179"/>
              </a:tblGrid>
              <a:tr h="1040518">
                <a:tc>
                  <a:txBody>
                    <a:bodyPr/>
                    <a:lstStyle/>
                    <a:p>
                      <a:pPr marL="0" algn="l" defTabSz="914400" rtl="0" eaLnBrk="1" latinLnBrk="0" hangingPunct="1">
                        <a:lnSpc>
                          <a:spcPct val="107000"/>
                        </a:lnSpc>
                        <a:spcAft>
                          <a:spcPts val="0"/>
                        </a:spcAft>
                      </a:pPr>
                      <a:r>
                        <a:rPr lang="en-US"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Risks</a:t>
                      </a:r>
                      <a:endParaRPr lang="en-ZA"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algn="l" defTabSz="914400" rtl="0" eaLnBrk="1" latinLnBrk="0" hangingPunct="1">
                        <a:lnSpc>
                          <a:spcPct val="107000"/>
                        </a:lnSpc>
                        <a:spcAft>
                          <a:spcPts val="0"/>
                        </a:spcAft>
                      </a:pPr>
                      <a:r>
                        <a:rPr lang="en-US"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tc>
                  <a:txBody>
                    <a:bodyPr/>
                    <a:lstStyle/>
                    <a:p>
                      <a:pPr marL="0" algn="l" defTabSz="914400" rtl="0" eaLnBrk="1" latinLnBrk="0" hangingPunct="1">
                        <a:lnSpc>
                          <a:spcPct val="107000"/>
                        </a:lnSpc>
                        <a:spcAft>
                          <a:spcPts val="0"/>
                        </a:spcAft>
                      </a:pPr>
                      <a:r>
                        <a:rPr lang="en-US"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Mitigation Plan (s)</a:t>
                      </a:r>
                      <a:endParaRPr lang="en-ZA"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algn="l" defTabSz="914400" rtl="0" eaLnBrk="1" latinLnBrk="0" hangingPunct="1">
                        <a:lnSpc>
                          <a:spcPct val="107000"/>
                        </a:lnSpc>
                        <a:spcAft>
                          <a:spcPts val="0"/>
                        </a:spcAft>
                      </a:pPr>
                      <a:r>
                        <a:rPr lang="en-US"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tc>
                  <a:txBody>
                    <a:bodyPr/>
                    <a:lstStyle/>
                    <a:p>
                      <a:pPr marL="0" algn="l" defTabSz="914400" rtl="0" eaLnBrk="1" latinLnBrk="0" hangingPunct="1">
                        <a:lnSpc>
                          <a:spcPct val="107000"/>
                        </a:lnSpc>
                        <a:spcAft>
                          <a:spcPts val="0"/>
                        </a:spcAft>
                      </a:pPr>
                      <a:r>
                        <a:rPr lang="en-US"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Progress on Mitigation Plan (s)</a:t>
                      </a:r>
                      <a:endParaRPr lang="en-ZA"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tc>
                  <a:txBody>
                    <a:bodyPr/>
                    <a:lstStyle/>
                    <a:p>
                      <a:pPr marL="0" algn="l" defTabSz="914400" rtl="0" eaLnBrk="1" latinLnBrk="0" hangingPunct="1">
                        <a:lnSpc>
                          <a:spcPct val="107000"/>
                        </a:lnSpc>
                        <a:spcAft>
                          <a:spcPts val="0"/>
                        </a:spcAft>
                      </a:pPr>
                      <a:r>
                        <a:rPr lang="en-ZA" sz="1400" b="1"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Risk Management Comments</a:t>
                      </a:r>
                    </a:p>
                  </a:txBody>
                  <a:tcPr marL="68580" marR="68580" marT="0" marB="0">
                    <a:solidFill>
                      <a:schemeClr val="accent2"/>
                    </a:solidFill>
                  </a:tcPr>
                </a:tc>
              </a:tr>
              <a:tr h="1040518">
                <a:tc>
                  <a:txBody>
                    <a:bodyPr/>
                    <a:lstStyle/>
                    <a:p>
                      <a:pPr marL="0" marR="0" algn="just" defTabSz="914400" rtl="0" eaLnBrk="1" latinLnBrk="0" hangingPunct="1">
                        <a:lnSpc>
                          <a:spcPct val="107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interruption of business operations due to lack of connectivity.</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Install cabling and IT network infrastructure</a:t>
                      </a:r>
                    </a:p>
                  </a:txBody>
                  <a:tcPr marL="68580" marR="68580" marT="0" marB="0"/>
                </a:tc>
                <a:tc>
                  <a:txBody>
                    <a:bodyPr/>
                    <a:lstStyle/>
                    <a:p>
                      <a:pPr marL="0" marR="0" algn="just" defTabSz="914400" rtl="0" eaLnBrk="1" latinLnBrk="0" hangingPunct="1">
                        <a:lnSpc>
                          <a:spcPct val="107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Service provider started with the cabling installation on 25 November 2022 and estimated completion is mid-February 2023</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tc>
                  <a:txBody>
                    <a:bodyPr/>
                    <a:lstStyle/>
                    <a:p>
                      <a:pPr marL="0" marR="0" algn="just" defTabSz="914400" rtl="0" eaLnBrk="1" latinLnBrk="0" hangingPunct="1">
                        <a:lnSpc>
                          <a:spcPct val="107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a:t>
                      </a:r>
                      <a:r>
                        <a:rPr lang="en-US" sz="1200" kern="12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recommended that the cabling be installed to allow work productivity </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r>
              <a:tr h="1040518">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interruption of business operations due to lack of connectivity.</a:t>
                      </a:r>
                    </a:p>
                    <a:p>
                      <a:pPr marL="0" marR="0" algn="just" defTabSz="914400" rtl="0" eaLnBrk="1" latinLnBrk="0" hangingPunct="1">
                        <a:lnSpc>
                          <a:spcPct val="107000"/>
                        </a:lnSpc>
                        <a:spcBef>
                          <a:spcPts val="0"/>
                        </a:spcBef>
                        <a:spcAft>
                          <a:spcPts val="0"/>
                        </a:spcAft>
                      </a:pP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marL="0" marR="0" algn="just" defTabSz="914400" rtl="0" eaLnBrk="1" latinLnBrk="0" hangingPunct="1">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Install cabling and interim network connections.</a:t>
                      </a: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Service provider started with the cabling installation on 25 November 2022 and estimated completion is mid-February 2023</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It is recommended that the cabling be installed to allow work productivity </a:t>
                      </a:r>
                    </a:p>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r>
              <a:tr h="838522">
                <a:tc row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loss of IT assets</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Clearing of the auditorium.</a:t>
                      </a: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Supply Chain Management asset management unit is in progress to finalize disposal.</a:t>
                      </a: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solidFill>
                      <a:srgbClr val="FFC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the disposal</a:t>
                      </a:r>
                      <a:r>
                        <a:rPr lang="en-GB" sz="1200" kern="12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process be finalized</a:t>
                      </a:r>
                      <a:endParaRPr lang="en-GB"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r>
              <a:tr h="1872932">
                <a:tc vMerge="1">
                  <a:txBody>
                    <a:bodyPr/>
                    <a:lstStyle/>
                    <a:p>
                      <a:pPr marL="0" marR="0" algn="just" defTabSz="914400" rtl="0" eaLnBrk="1" latinLnBrk="0" hangingPunct="1">
                        <a:lnSpc>
                          <a:spcPct val="107000"/>
                        </a:lnSpc>
                        <a:spcBef>
                          <a:spcPts val="0"/>
                        </a:spcBef>
                        <a:spcAft>
                          <a:spcPts val="0"/>
                        </a:spcAft>
                      </a:pP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Issue a reminder email on DWYPD communication portal reminding officials that any loss of assets need to be reported in  line with the attached approved asset management policy, failure in complying  with the policy might lead to possible consequence management.</a:t>
                      </a: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An email circulated through DWYPD communication portal reminding officials to reports lost assets.</a:t>
                      </a:r>
                    </a:p>
                  </a:txBody>
                  <a:tcPr marL="68580" marR="68580" marT="0" marB="0">
                    <a:solidFill>
                      <a:srgbClr val="FFC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It is</a:t>
                      </a:r>
                      <a:r>
                        <a:rPr lang="en-US" sz="1200" kern="1200" baseline="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 recommended the inputs from officials are considered to identify loss assets</a:t>
                      </a:r>
                      <a:endParaRPr lang="en-US" sz="1200" kern="120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r>
            </a:tbl>
          </a:graphicData>
        </a:graphic>
      </p:graphicFrame>
      <p:sp>
        <p:nvSpPr>
          <p:cNvPr id="2" name="Rectangle 1"/>
          <p:cNvSpPr/>
          <p:nvPr/>
        </p:nvSpPr>
        <p:spPr>
          <a:xfrm>
            <a:off x="125506" y="482922"/>
            <a:ext cx="7750840" cy="424732"/>
          </a:xfrm>
          <a:prstGeom prst="rect">
            <a:avLst/>
          </a:prstGeom>
        </p:spPr>
        <p:txBody>
          <a:bodyPr wrap="none">
            <a:spAutoFit/>
          </a:bodyPr>
          <a:lstStyle/>
          <a:p>
            <a:pPr defTabSz="914400">
              <a:lnSpc>
                <a:spcPct val="90000"/>
              </a:lnSpc>
              <a:spcBef>
                <a:spcPct val="0"/>
              </a:spcBef>
            </a:pPr>
            <a:r>
              <a:rPr lang="en-ZA" sz="2400" dirty="0">
                <a:solidFill>
                  <a:schemeClr val="accent3">
                    <a:lumMod val="75000"/>
                  </a:schemeClr>
                </a:solidFill>
                <a:latin typeface="Arial" panose="020B0604020202020204" pitchFamily="34" charset="0"/>
                <a:cs typeface="Arial" panose="020B0604020202020204" pitchFamily="34" charset="0"/>
              </a:rPr>
              <a:t>Quarter </a:t>
            </a:r>
            <a:r>
              <a:rPr lang="en-ZA" sz="2400" dirty="0" smtClean="0">
                <a:solidFill>
                  <a:schemeClr val="accent3">
                    <a:lumMod val="75000"/>
                  </a:schemeClr>
                </a:solidFill>
                <a:latin typeface="Arial" panose="020B0604020202020204" pitchFamily="34" charset="0"/>
                <a:cs typeface="Arial" panose="020B0604020202020204" pitchFamily="34" charset="0"/>
              </a:rPr>
              <a:t>3-</a:t>
            </a:r>
            <a:r>
              <a:rPr lang="en-US" sz="2400" dirty="0" smtClean="0">
                <a:solidFill>
                  <a:schemeClr val="accent3">
                    <a:lumMod val="75000"/>
                  </a:schemeClr>
                </a:solidFill>
                <a:latin typeface="Arial" panose="020B0604020202020204" pitchFamily="34" charset="0"/>
                <a:cs typeface="Arial" panose="020B0604020202020204" pitchFamily="34" charset="0"/>
              </a:rPr>
              <a:t>Emerging </a:t>
            </a:r>
            <a:r>
              <a:rPr lang="en-US" sz="2400" dirty="0">
                <a:solidFill>
                  <a:schemeClr val="accent3">
                    <a:lumMod val="75000"/>
                  </a:schemeClr>
                </a:solidFill>
                <a:latin typeface="Arial" panose="020B0604020202020204" pitchFamily="34" charset="0"/>
                <a:cs typeface="Arial" panose="020B0604020202020204" pitchFamily="34" charset="0"/>
              </a:rPr>
              <a:t>r</a:t>
            </a:r>
            <a:r>
              <a:rPr lang="en-US" sz="2400" dirty="0" smtClean="0">
                <a:solidFill>
                  <a:schemeClr val="accent3">
                    <a:lumMod val="75000"/>
                  </a:schemeClr>
                </a:solidFill>
                <a:latin typeface="Arial" panose="020B0604020202020204" pitchFamily="34" charset="0"/>
                <a:cs typeface="Arial" panose="020B0604020202020204" pitchFamily="34" charset="0"/>
              </a:rPr>
              <a:t>isks associated with the relocation</a:t>
            </a:r>
            <a:endParaRPr lang="en-US" sz="2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25944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3156115862"/>
              </p:ext>
            </p:extLst>
          </p:nvPr>
        </p:nvGraphicFramePr>
        <p:xfrm>
          <a:off x="125505" y="1003014"/>
          <a:ext cx="8864491" cy="5157154"/>
        </p:xfrm>
        <a:graphic>
          <a:graphicData uri="http://schemas.openxmlformats.org/drawingml/2006/table">
            <a:tbl>
              <a:tblPr firstRow="1" firstCol="1" bandRow="1">
                <a:tableStyleId>{5C22544A-7EE6-4342-B048-85BDC9FD1C3A}</a:tableStyleId>
              </a:tblPr>
              <a:tblGrid>
                <a:gridCol w="2535305">
                  <a:extLst>
                    <a:ext uri="{9D8B030D-6E8A-4147-A177-3AD203B41FA5}">
                      <a16:colId xmlns="" xmlns:a16="http://schemas.microsoft.com/office/drawing/2014/main" val="20001"/>
                    </a:ext>
                  </a:extLst>
                </a:gridCol>
                <a:gridCol w="2616434">
                  <a:extLst>
                    <a:ext uri="{9D8B030D-6E8A-4147-A177-3AD203B41FA5}">
                      <a16:colId xmlns="" xmlns:a16="http://schemas.microsoft.com/office/drawing/2014/main" val="20004"/>
                    </a:ext>
                  </a:extLst>
                </a:gridCol>
                <a:gridCol w="3712752">
                  <a:extLst>
                    <a:ext uri="{9D8B030D-6E8A-4147-A177-3AD203B41FA5}">
                      <a16:colId xmlns="" xmlns:a16="http://schemas.microsoft.com/office/drawing/2014/main" val="20006"/>
                    </a:ext>
                  </a:extLst>
                </a:gridCol>
              </a:tblGrid>
              <a:tr h="643014">
                <a:tc gridSpan="3">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r>
                        <a:rPr lang="en-US" sz="1400" b="1" kern="1200" baseline="0" dirty="0" smtClean="0">
                          <a:solidFill>
                            <a:schemeClr val="tx1"/>
                          </a:solidFill>
                          <a:effectLst/>
                          <a:latin typeface="Arial" panose="020B0604020202020204" pitchFamily="34" charset="0"/>
                          <a:ea typeface="+mn-ea"/>
                          <a:cs typeface="Arial" panose="020B0604020202020204" pitchFamily="34" charset="0"/>
                        </a:rPr>
                        <a:t>2</a:t>
                      </a:r>
                      <a:r>
                        <a:rPr lang="en-US" sz="1400" b="1" kern="1200" baseline="0" dirty="0">
                          <a:solidFill>
                            <a:schemeClr val="tx1"/>
                          </a:solidFill>
                          <a:effectLst/>
                          <a:latin typeface="Arial" panose="020B0604020202020204" pitchFamily="34" charset="0"/>
                          <a:ea typeface="+mn-ea"/>
                          <a:cs typeface="Arial" panose="020B0604020202020204" pitchFamily="34" charset="0"/>
                        </a:rPr>
                        <a:t>.</a:t>
                      </a:r>
                      <a:r>
                        <a:rPr lang="en-ZA" sz="1800" b="1" kern="1200" dirty="0">
                          <a:solidFill>
                            <a:schemeClr val="lt1"/>
                          </a:solidFill>
                          <a:effectLst/>
                          <a:latin typeface="+mn-lt"/>
                          <a:ea typeface="+mn-ea"/>
                          <a:cs typeface="+mn-cs"/>
                        </a:rPr>
                        <a:t> </a:t>
                      </a:r>
                      <a:r>
                        <a:rPr lang="en-ZA" sz="1800" b="1" kern="1200" dirty="0">
                          <a:solidFill>
                            <a:schemeClr val="tx1"/>
                          </a:solidFill>
                          <a:effectLst/>
                          <a:latin typeface="+mn-lt"/>
                          <a:ea typeface="+mn-ea"/>
                          <a:cs typeface="+mn-cs"/>
                        </a:rPr>
                        <a:t>Information Technology</a:t>
                      </a:r>
                    </a:p>
                  </a:txBody>
                  <a:tcPr marL="36775" marR="36775" marT="0" marB="0"/>
                </a:tc>
                <a:tc hMerge="1">
                  <a:txBody>
                    <a:bodyPr/>
                    <a:lstStyle/>
                    <a:p>
                      <a:endParaRPr lang="en-ZA"/>
                    </a:p>
                  </a:txBody>
                  <a:tcPr/>
                </a:tc>
                <a:tc hMerge="1">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extLst>
                  <a:ext uri="{0D108BD9-81ED-4DB2-BD59-A6C34878D82A}">
                    <a16:rowId xmlns="" xmlns:a16="http://schemas.microsoft.com/office/drawing/2014/main" val="10000"/>
                  </a:ext>
                </a:extLst>
              </a:tr>
              <a:tr h="1044699">
                <a:tc>
                  <a:txBody>
                    <a:bodyPr/>
                    <a:lstStyle/>
                    <a:p>
                      <a:pPr>
                        <a:lnSpc>
                          <a:spcPct val="107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Risks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07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Mitigation Plan (s)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07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Progress on Mitigation Plan (s)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 xmlns:a16="http://schemas.microsoft.com/office/drawing/2014/main" val="10001"/>
                  </a:ext>
                </a:extLst>
              </a:tr>
              <a:tr h="1194162">
                <a:tc row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Inadequate </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document storage space.</a:t>
                      </a:r>
                    </a:p>
                  </a:txBody>
                  <a:tcPr marL="68580" marR="68580" marT="0" marB="0">
                    <a:solidFill>
                      <a:srgbClr val="92D05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Long term solution offsite storage with appointed service provide for archives.</a:t>
                      </a:r>
                    </a:p>
                  </a:txBody>
                  <a:tcPr marL="68580" marR="68580" marT="0" marB="0">
                    <a:solidFill>
                      <a:srgbClr val="FF0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progress</a:t>
                      </a:r>
                    </a:p>
                  </a:txBody>
                  <a:tcPr marL="68580" marR="68580" marT="0" marB="0">
                    <a:solidFill>
                      <a:schemeClr val="accent1">
                        <a:lumMod val="20000"/>
                        <a:lumOff val="80000"/>
                      </a:schemeClr>
                    </a:solidFill>
                  </a:tcPr>
                </a:tc>
                <a:extLst>
                  <a:ext uri="{0D108BD9-81ED-4DB2-BD59-A6C34878D82A}">
                    <a16:rowId xmlns="" xmlns:a16="http://schemas.microsoft.com/office/drawing/2014/main" val="2807533008"/>
                  </a:ext>
                </a:extLst>
              </a:tr>
              <a:tr h="2275279">
                <a:tc vMerge="1">
                  <a:txBody>
                    <a:bodyPr/>
                    <a:lstStyle/>
                    <a:p>
                      <a:pPr marL="0" marR="0" algn="l" defTabSz="914400" rtl="0" eaLnBrk="1" latinLnBrk="0" hangingPunct="1">
                        <a:lnSpc>
                          <a:spcPct val="107000"/>
                        </a:lnSpc>
                        <a:spcBef>
                          <a:spcPts val="0"/>
                        </a:spcBef>
                        <a:spcAft>
                          <a:spcPts val="0"/>
                        </a:spcAft>
                      </a:pPr>
                      <a:endParaRPr lang="en-US"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Short term solution Remove and store documents in the Basement.</a:t>
                      </a:r>
                    </a:p>
                  </a:txBody>
                  <a:tcPr marL="68580" marR="68580" marT="0" marB="0">
                    <a:solidFill>
                      <a:srgbClr val="FF0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progress</a:t>
                      </a:r>
                      <a:endPar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r>
            </a:tbl>
          </a:graphicData>
        </a:graphic>
      </p:graphicFrame>
      <p:sp>
        <p:nvSpPr>
          <p:cNvPr id="2" name="Rectangle 1"/>
          <p:cNvSpPr/>
          <p:nvPr/>
        </p:nvSpPr>
        <p:spPr>
          <a:xfrm>
            <a:off x="125506" y="482922"/>
            <a:ext cx="7750840" cy="424732"/>
          </a:xfrm>
          <a:prstGeom prst="rect">
            <a:avLst/>
          </a:prstGeom>
        </p:spPr>
        <p:txBody>
          <a:bodyPr wrap="non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a:t>
            </a:r>
            <a:r>
              <a:rPr lang="en-ZA" sz="2400" dirty="0" smtClean="0">
                <a:solidFill>
                  <a:srgbClr val="37A76F">
                    <a:lumMod val="75000"/>
                  </a:srgbClr>
                </a:solidFill>
                <a:latin typeface="Arial" panose="020B0604020202020204" pitchFamily="34" charset="0"/>
                <a:cs typeface="Arial" panose="020B0604020202020204" pitchFamily="34" charset="0"/>
              </a:rPr>
              <a:t>3-</a:t>
            </a:r>
            <a:r>
              <a:rPr lang="en-US" sz="2400" dirty="0" smtClean="0">
                <a:solidFill>
                  <a:schemeClr val="accent3">
                    <a:lumMod val="75000"/>
                  </a:schemeClr>
                </a:solidFill>
                <a:latin typeface="Arial" panose="020B0604020202020204" pitchFamily="34" charset="0"/>
                <a:cs typeface="Arial" panose="020B0604020202020204" pitchFamily="34" charset="0"/>
              </a:rPr>
              <a:t>Emerging </a:t>
            </a:r>
            <a:r>
              <a:rPr lang="en-US" sz="2400" dirty="0">
                <a:solidFill>
                  <a:schemeClr val="accent3">
                    <a:lumMod val="75000"/>
                  </a:schemeClr>
                </a:solidFill>
                <a:latin typeface="Arial" panose="020B0604020202020204" pitchFamily="34" charset="0"/>
                <a:cs typeface="Arial" panose="020B0604020202020204" pitchFamily="34" charset="0"/>
              </a:rPr>
              <a:t>r</a:t>
            </a:r>
            <a:r>
              <a:rPr lang="en-US" sz="2400" dirty="0" smtClean="0">
                <a:solidFill>
                  <a:schemeClr val="accent3">
                    <a:lumMod val="75000"/>
                  </a:schemeClr>
                </a:solidFill>
                <a:latin typeface="Arial" panose="020B0604020202020204" pitchFamily="34" charset="0"/>
                <a:cs typeface="Arial" panose="020B0604020202020204" pitchFamily="34" charset="0"/>
              </a:rPr>
              <a:t>isks associated with the relocation</a:t>
            </a:r>
            <a:endParaRPr lang="en-US" sz="2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8751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A1611-166A-8349-BB5D-DA6E55F2215F}"/>
              </a:ext>
            </a:extLst>
          </p:cNvPr>
          <p:cNvSpPr>
            <a:spLocks noGrp="1"/>
          </p:cNvSpPr>
          <p:nvPr>
            <p:ph type="title"/>
          </p:nvPr>
        </p:nvSpPr>
        <p:spPr>
          <a:xfrm>
            <a:off x="1707627" y="2367815"/>
            <a:ext cx="5338065" cy="1762589"/>
          </a:xfrm>
        </p:spPr>
        <p:txBody>
          <a:bodyPr>
            <a:normAutofit/>
          </a:bodyPr>
          <a:lstStyle/>
          <a:p>
            <a:pPr algn="ctr"/>
            <a:r>
              <a:rPr lang="en-GB" sz="2800" b="1" dirty="0" smtClean="0"/>
              <a:t>STRATEGIC RISK</a:t>
            </a:r>
            <a:br>
              <a:rPr lang="en-GB" sz="2800" b="1" dirty="0" smtClean="0"/>
            </a:br>
            <a:r>
              <a:rPr lang="en-GB" sz="2800" b="1" dirty="0"/>
              <a:t/>
            </a:r>
            <a:br>
              <a:rPr lang="en-GB" sz="2800" b="1" dirty="0"/>
            </a:br>
            <a:r>
              <a:rPr lang="en-GB" sz="2800" b="1" dirty="0" smtClean="0"/>
              <a:t>QUARTER 2</a:t>
            </a:r>
            <a:endParaRPr lang="en-US" sz="2800" dirty="0"/>
          </a:p>
        </p:txBody>
      </p:sp>
      <p:sp>
        <p:nvSpPr>
          <p:cNvPr id="8" name="TextBox 7"/>
          <p:cNvSpPr txBox="1"/>
          <p:nvPr/>
        </p:nvSpPr>
        <p:spPr>
          <a:xfrm>
            <a:off x="4304146" y="4210977"/>
            <a:ext cx="3038763" cy="369332"/>
          </a:xfrm>
          <a:prstGeom prst="rect">
            <a:avLst/>
          </a:prstGeom>
          <a:noFill/>
        </p:spPr>
        <p:txBody>
          <a:bodyPr wrap="square" rtlCol="0">
            <a:spAutoFit/>
          </a:bodyPr>
          <a:lstStyle/>
          <a:p>
            <a:r>
              <a:rPr lang="en-ZA" b="1" dirty="0">
                <a:solidFill>
                  <a:srgbClr val="37A76F">
                    <a:lumMod val="75000"/>
                  </a:srgbClr>
                </a:solidFill>
                <a:latin typeface="Arial" panose="020B0604020202020204" pitchFamily="34" charset="0"/>
                <a:cs typeface="Arial" panose="020B0604020202020204" pitchFamily="34" charset="0"/>
              </a:rPr>
              <a:t>            </a:t>
            </a:r>
            <a:r>
              <a:rPr lang="en-ZA" dirty="0" smtClean="0"/>
              <a:t>  </a:t>
            </a:r>
            <a:endParaRPr lang="en-ZA" dirty="0"/>
          </a:p>
        </p:txBody>
      </p:sp>
    </p:spTree>
    <p:extLst>
      <p:ext uri="{BB962C8B-B14F-4D97-AF65-F5344CB8AC3E}">
        <p14:creationId xmlns:p14="http://schemas.microsoft.com/office/powerpoint/2010/main" xmlns="" val="3721871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A1611-166A-8349-BB5D-DA6E55F2215F}"/>
              </a:ext>
            </a:extLst>
          </p:cNvPr>
          <p:cNvSpPr>
            <a:spLocks noGrp="1"/>
          </p:cNvSpPr>
          <p:nvPr>
            <p:ph type="title"/>
          </p:nvPr>
        </p:nvSpPr>
        <p:spPr>
          <a:xfrm>
            <a:off x="1707627" y="2367815"/>
            <a:ext cx="5338065" cy="1762589"/>
          </a:xfrm>
        </p:spPr>
        <p:txBody>
          <a:bodyPr>
            <a:normAutofit fontScale="90000"/>
          </a:bodyPr>
          <a:lstStyle/>
          <a:p>
            <a:pPr algn="ctr"/>
            <a:r>
              <a:rPr lang="en-GB" sz="2800" b="1" dirty="0" smtClean="0"/>
              <a:t>EMERGING RISK</a:t>
            </a:r>
            <a:br>
              <a:rPr lang="en-GB" sz="2800" b="1" dirty="0" smtClean="0"/>
            </a:br>
            <a:r>
              <a:rPr lang="en-GB" sz="2800" b="1" dirty="0"/>
              <a:t/>
            </a:r>
            <a:br>
              <a:rPr lang="en-GB" sz="2800" b="1" dirty="0"/>
            </a:br>
            <a:r>
              <a:rPr lang="en-GB" sz="2800" b="1" dirty="0" smtClean="0"/>
              <a:t>QUARTER 4</a:t>
            </a:r>
            <a:br>
              <a:rPr lang="en-GB" sz="2800" b="1" dirty="0" smtClean="0"/>
            </a:br>
            <a:r>
              <a:rPr lang="en-GB" sz="2800" b="1" dirty="0" smtClean="0"/>
              <a:t/>
            </a:r>
            <a:br>
              <a:rPr lang="en-GB" sz="2800" b="1" dirty="0" smtClean="0"/>
            </a:br>
            <a:endParaRPr lang="en-US" sz="2800" dirty="0"/>
          </a:p>
        </p:txBody>
      </p:sp>
      <p:sp>
        <p:nvSpPr>
          <p:cNvPr id="8" name="TextBox 7"/>
          <p:cNvSpPr txBox="1"/>
          <p:nvPr/>
        </p:nvSpPr>
        <p:spPr>
          <a:xfrm>
            <a:off x="4304146" y="4210977"/>
            <a:ext cx="3038763" cy="369332"/>
          </a:xfrm>
          <a:prstGeom prst="rect">
            <a:avLst/>
          </a:prstGeom>
          <a:noFill/>
        </p:spPr>
        <p:txBody>
          <a:bodyPr wrap="square" rtlCol="0">
            <a:spAutoFit/>
          </a:bodyPr>
          <a:lstStyle/>
          <a:p>
            <a:r>
              <a:rPr lang="en-ZA" b="1" dirty="0">
                <a:solidFill>
                  <a:srgbClr val="37A76F">
                    <a:lumMod val="75000"/>
                  </a:srgbClr>
                </a:solidFill>
                <a:latin typeface="Arial" panose="020B0604020202020204" pitchFamily="34" charset="0"/>
                <a:cs typeface="Arial" panose="020B0604020202020204" pitchFamily="34" charset="0"/>
              </a:rPr>
              <a:t>            </a:t>
            </a:r>
            <a:r>
              <a:rPr lang="en-ZA" dirty="0" smtClean="0"/>
              <a:t>  </a:t>
            </a:r>
            <a:endParaRPr lang="en-ZA" dirty="0"/>
          </a:p>
        </p:txBody>
      </p:sp>
    </p:spTree>
    <p:extLst>
      <p:ext uri="{BB962C8B-B14F-4D97-AF65-F5344CB8AC3E}">
        <p14:creationId xmlns:p14="http://schemas.microsoft.com/office/powerpoint/2010/main" xmlns="" val="6160800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1081825"/>
            <a:ext cx="8736495" cy="767931"/>
          </a:xfrm>
        </p:spPr>
        <p:txBody>
          <a:bodyPr>
            <a:noAutofit/>
          </a:bodyPr>
          <a:lstStyle/>
          <a:p>
            <a:r>
              <a:rPr lang="en-ZA" sz="2000" dirty="0">
                <a:solidFill>
                  <a:schemeClr val="tx1"/>
                </a:solidFill>
              </a:rPr>
              <a:t>In </a:t>
            </a:r>
            <a:r>
              <a:rPr lang="en-TT" sz="2000" dirty="0">
                <a:solidFill>
                  <a:schemeClr val="tx1"/>
                </a:solidFill>
              </a:rPr>
              <a:t>the </a:t>
            </a:r>
            <a:r>
              <a:rPr lang="en-TT" sz="2000" dirty="0" smtClean="0">
                <a:solidFill>
                  <a:schemeClr val="tx1"/>
                </a:solidFill>
              </a:rPr>
              <a:t>4</a:t>
            </a:r>
            <a:r>
              <a:rPr lang="en-TT" sz="2000" baseline="30000" dirty="0" smtClean="0">
                <a:solidFill>
                  <a:schemeClr val="tx1"/>
                </a:solidFill>
              </a:rPr>
              <a:t>th</a:t>
            </a:r>
            <a:r>
              <a:rPr lang="en-TT" sz="2000" dirty="0" smtClean="0">
                <a:solidFill>
                  <a:schemeClr val="tx1"/>
                </a:solidFill>
              </a:rPr>
              <a:t> quarter </a:t>
            </a:r>
            <a:r>
              <a:rPr lang="en-TT" sz="2000" dirty="0">
                <a:solidFill>
                  <a:schemeClr val="tx1"/>
                </a:solidFill>
              </a:rPr>
              <a:t>of 2022/23 financial year there were </a:t>
            </a:r>
            <a:r>
              <a:rPr lang="en-TT" sz="2000" dirty="0" smtClean="0">
                <a:solidFill>
                  <a:schemeClr val="tx1"/>
                </a:solidFill>
              </a:rPr>
              <a:t>36 </a:t>
            </a:r>
            <a:r>
              <a:rPr lang="en-TT" sz="2000" dirty="0">
                <a:solidFill>
                  <a:schemeClr val="tx1"/>
                </a:solidFill>
              </a:rPr>
              <a:t>planned mitigations , </a:t>
            </a:r>
            <a:r>
              <a:rPr lang="en-TT" sz="2000" dirty="0" smtClean="0">
                <a:solidFill>
                  <a:schemeClr val="tx1"/>
                </a:solidFill>
              </a:rPr>
              <a:t>24 (66%) </a:t>
            </a:r>
            <a:r>
              <a:rPr lang="en-TT" sz="2000" dirty="0">
                <a:solidFill>
                  <a:schemeClr val="tx1"/>
                </a:solidFill>
              </a:rPr>
              <a:t>mitigation actions were implemented, </a:t>
            </a:r>
            <a:r>
              <a:rPr lang="en-TT" sz="2000" dirty="0" smtClean="0">
                <a:solidFill>
                  <a:schemeClr val="tx1"/>
                </a:solidFill>
              </a:rPr>
              <a:t>11(31</a:t>
            </a:r>
            <a:r>
              <a:rPr lang="en-TT" sz="2000" dirty="0">
                <a:solidFill>
                  <a:schemeClr val="tx1"/>
                </a:solidFill>
              </a:rPr>
              <a:t>%) partially implemented and </a:t>
            </a:r>
            <a:r>
              <a:rPr lang="en-TT" sz="2000" dirty="0" smtClean="0">
                <a:solidFill>
                  <a:schemeClr val="tx1"/>
                </a:solidFill>
              </a:rPr>
              <a:t>1(3%) </a:t>
            </a:r>
            <a:r>
              <a:rPr lang="en-TT" sz="2000" dirty="0">
                <a:solidFill>
                  <a:schemeClr val="tx1"/>
                </a:solidFill>
              </a:rPr>
              <a:t>not implemented.</a:t>
            </a:r>
            <a:endParaRPr lang="en-ZA" sz="2000"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xmlns="" val="4254061108"/>
              </p:ext>
            </p:extLst>
          </p:nvPr>
        </p:nvGraphicFramePr>
        <p:xfrm>
          <a:off x="198438" y="1938338"/>
          <a:ext cx="8737600" cy="397986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198439" y="321973"/>
            <a:ext cx="8736840" cy="759852"/>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r>
              <a:rPr lang="en-GB" dirty="0" smtClean="0"/>
              <a:t>Emerging Risk Quarter 4 </a:t>
            </a:r>
            <a:endParaRPr lang="en-ZA" dirty="0"/>
          </a:p>
        </p:txBody>
      </p:sp>
    </p:spTree>
    <p:extLst>
      <p:ext uri="{BB962C8B-B14F-4D97-AF65-F5344CB8AC3E}">
        <p14:creationId xmlns:p14="http://schemas.microsoft.com/office/powerpoint/2010/main" xmlns="" val="27697115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3784010167"/>
              </p:ext>
            </p:extLst>
          </p:nvPr>
        </p:nvGraphicFramePr>
        <p:xfrm>
          <a:off x="125506" y="695900"/>
          <a:ext cx="8774051" cy="5726185"/>
        </p:xfrm>
        <a:graphic>
          <a:graphicData uri="http://schemas.openxmlformats.org/drawingml/2006/table">
            <a:tbl>
              <a:tblPr firstRow="1" firstCol="1" bandRow="1">
                <a:tableStyleId>{5C22544A-7EE6-4342-B048-85BDC9FD1C3A}</a:tableStyleId>
              </a:tblPr>
              <a:tblGrid>
                <a:gridCol w="1084228">
                  <a:extLst>
                    <a:ext uri="{9D8B030D-6E8A-4147-A177-3AD203B41FA5}">
                      <a16:colId xmlns:a16="http://schemas.microsoft.com/office/drawing/2014/main" xmlns="" val="20001"/>
                    </a:ext>
                  </a:extLst>
                </a:gridCol>
                <a:gridCol w="1493709">
                  <a:extLst>
                    <a:ext uri="{9D8B030D-6E8A-4147-A177-3AD203B41FA5}">
                      <a16:colId xmlns:a16="http://schemas.microsoft.com/office/drawing/2014/main" xmlns="" val="20004"/>
                    </a:ext>
                  </a:extLst>
                </a:gridCol>
                <a:gridCol w="3190363">
                  <a:extLst>
                    <a:ext uri="{9D8B030D-6E8A-4147-A177-3AD203B41FA5}">
                      <a16:colId xmlns:a16="http://schemas.microsoft.com/office/drawing/2014/main" xmlns="" val="20006"/>
                    </a:ext>
                  </a:extLst>
                </a:gridCol>
                <a:gridCol w="3005751"/>
              </a:tblGrid>
              <a:tr h="473610">
                <a:tc gridSpan="3">
                  <a:txBody>
                    <a:bodyPr/>
                    <a:lstStyle/>
                    <a:p>
                      <a:pPr marL="0" marR="0" lvl="0" indent="0" algn="l" defTabSz="914400" rtl="0" eaLnBrk="1" fontAlgn="auto" latinLnBrk="0" hangingPunct="1">
                        <a:lnSpc>
                          <a:spcPct val="115000"/>
                        </a:lnSpc>
                        <a:spcBef>
                          <a:spcPts val="0"/>
                        </a:spcBef>
                        <a:spcAft>
                          <a:spcPts val="1000"/>
                        </a:spcAft>
                        <a:buClrTx/>
                        <a:buSzTx/>
                        <a:buFontTx/>
                        <a:buNone/>
                        <a:tabLst>
                          <a:tab pos="4023360" algn="l"/>
                        </a:tabLst>
                        <a:defRPr/>
                      </a:pPr>
                      <a:r>
                        <a:rPr lang="en-US" sz="1400" b="1" kern="1200" dirty="0" smtClean="0">
                          <a:solidFill>
                            <a:schemeClr val="dk1"/>
                          </a:solidFill>
                          <a:effectLst/>
                          <a:latin typeface="Arial" panose="020B0604020202020204" pitchFamily="34" charset="0"/>
                          <a:ea typeface="Calibri" panose="020F0502020204030204" pitchFamily="34" charset="0"/>
                          <a:cs typeface="+mn-cs"/>
                        </a:rPr>
                        <a:t>1.Supply </a:t>
                      </a:r>
                      <a:r>
                        <a:rPr lang="en-US" sz="1400" b="1" kern="1200" dirty="0">
                          <a:solidFill>
                            <a:schemeClr val="dk1"/>
                          </a:solidFill>
                          <a:effectLst/>
                          <a:latin typeface="Arial" panose="020B0604020202020204" pitchFamily="34" charset="0"/>
                          <a:ea typeface="Calibri" panose="020F0502020204030204" pitchFamily="34" charset="0"/>
                          <a:cs typeface="+mn-cs"/>
                        </a:rPr>
                        <a:t>Chain </a:t>
                      </a:r>
                      <a:r>
                        <a:rPr lang="en-US" sz="1400" b="1" kern="1200" dirty="0" smtClean="0">
                          <a:solidFill>
                            <a:schemeClr val="dk1"/>
                          </a:solidFill>
                          <a:effectLst/>
                          <a:latin typeface="Arial" panose="020B0604020202020204" pitchFamily="34" charset="0"/>
                          <a:ea typeface="Calibri" panose="020F0502020204030204" pitchFamily="34" charset="0"/>
                          <a:cs typeface="+mn-cs"/>
                        </a:rPr>
                        <a:t>Management and Financial Management</a:t>
                      </a:r>
                      <a:endParaRPr lang="en-US" sz="1400" b="1" kern="1200" dirty="0">
                        <a:solidFill>
                          <a:schemeClr val="dk1"/>
                        </a:solidFill>
                        <a:effectLst/>
                        <a:latin typeface="Arial" panose="020B0604020202020204" pitchFamily="34" charset="0"/>
                        <a:ea typeface="Calibri" panose="020F0502020204030204" pitchFamily="34" charset="0"/>
                        <a:cs typeface="+mn-cs"/>
                      </a:endParaRPr>
                    </a:p>
                  </a:txBody>
                  <a:tcPr marL="36775" marR="36775" marT="0" marB="0"/>
                </a:tc>
                <a:tc hMerge="1">
                  <a:txBody>
                    <a:bodyPr/>
                    <a:lstStyle/>
                    <a:p>
                      <a:endParaRPr lang="en-ZA"/>
                    </a:p>
                  </a:txBody>
                  <a:tcPr/>
                </a:tc>
                <a:tc hMerge="1">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endParaRPr lang="en-US" sz="1400" b="1" kern="1200" baseline="0" dirty="0">
                        <a:solidFill>
                          <a:schemeClr val="tx1"/>
                        </a:solidFill>
                        <a:effectLst/>
                        <a:latin typeface="Arial" panose="020B0604020202020204" pitchFamily="34" charset="0"/>
                        <a:ea typeface="+mn-ea"/>
                        <a:cs typeface="Arial" panose="020B0604020202020204" pitchFamily="34" charset="0"/>
                      </a:endParaRPr>
                    </a:p>
                  </a:txBody>
                  <a:tcPr marL="36775" marR="36775" marT="0" marB="0"/>
                </a:tc>
                <a:extLst>
                  <a:ext uri="{0D108BD9-81ED-4DB2-BD59-A6C34878D82A}">
                    <a16:rowId xmlns:a16="http://schemas.microsoft.com/office/drawing/2014/main" xmlns="" val="10000"/>
                  </a:ext>
                </a:extLst>
              </a:tr>
              <a:tr h="494584">
                <a:tc>
                  <a:txBody>
                    <a:bodyPr/>
                    <a:lstStyle/>
                    <a:p>
                      <a:pPr marL="0" algn="l" defTabSz="914400" rtl="0" eaLnBrk="1" latinLnBrk="0" hangingPunct="1">
                        <a:lnSpc>
                          <a:spcPct val="107000"/>
                        </a:lnSpc>
                        <a:spcAft>
                          <a:spcPts val="0"/>
                        </a:spcAft>
                      </a:pPr>
                      <a:r>
                        <a:rPr lang="en-US" sz="1400" b="1" kern="1200" dirty="0">
                          <a:solidFill>
                            <a:schemeClr val="dk1"/>
                          </a:solidFill>
                          <a:effectLst/>
                          <a:latin typeface="+mn-lt"/>
                          <a:ea typeface="+mn-ea"/>
                          <a:cs typeface="+mn-cs"/>
                        </a:rPr>
                        <a:t>Risks</a:t>
                      </a:r>
                      <a:endParaRPr lang="en-ZA" sz="1400" b="1" kern="1200" dirty="0">
                        <a:solidFill>
                          <a:schemeClr val="dk1"/>
                        </a:solidFill>
                        <a:effectLst/>
                        <a:latin typeface="+mn-lt"/>
                        <a:ea typeface="+mn-ea"/>
                        <a:cs typeface="+mn-cs"/>
                      </a:endParaRPr>
                    </a:p>
                    <a:p>
                      <a:pPr marL="0" algn="l" defTabSz="914400" rtl="0" eaLnBrk="1" latinLnBrk="0" hangingPunct="1">
                        <a:lnSpc>
                          <a:spcPct val="107000"/>
                        </a:lnSpc>
                        <a:spcAft>
                          <a:spcPts val="0"/>
                        </a:spcAft>
                      </a:pPr>
                      <a:r>
                        <a:rPr lang="en-US" sz="1400" b="1" kern="1200" dirty="0">
                          <a:solidFill>
                            <a:schemeClr val="dk1"/>
                          </a:solidFill>
                          <a:effectLst/>
                          <a:latin typeface="+mn-lt"/>
                          <a:ea typeface="+mn-ea"/>
                          <a:cs typeface="+mn-cs"/>
                        </a:rPr>
                        <a:t> </a:t>
                      </a:r>
                      <a:endParaRPr lang="en-ZA" sz="1400" b="1" kern="1200" dirty="0">
                        <a:solidFill>
                          <a:schemeClr val="dk1"/>
                        </a:solidFill>
                        <a:effectLst/>
                        <a:latin typeface="+mn-lt"/>
                        <a:ea typeface="+mn-ea"/>
                        <a:cs typeface="+mn-cs"/>
                      </a:endParaRPr>
                    </a:p>
                  </a:txBody>
                  <a:tcPr marL="68580" marR="68580" marT="0" marB="0"/>
                </a:tc>
                <a:tc>
                  <a:txBody>
                    <a:bodyPr/>
                    <a:lstStyle/>
                    <a:p>
                      <a:pPr>
                        <a:lnSpc>
                          <a:spcPct val="107000"/>
                        </a:lnSpc>
                        <a:spcAft>
                          <a:spcPts val="0"/>
                        </a:spcAft>
                      </a:pPr>
                      <a:r>
                        <a:rPr lang="en-US" sz="1400" b="1" dirty="0">
                          <a:effectLst/>
                        </a:rPr>
                        <a:t>Mitigation Plan (s)</a:t>
                      </a:r>
                      <a:endParaRPr lang="en-ZA" sz="1400" b="1" dirty="0">
                        <a:effectLst/>
                      </a:endParaRPr>
                    </a:p>
                    <a:p>
                      <a:pPr>
                        <a:lnSpc>
                          <a:spcPct val="107000"/>
                        </a:lnSpc>
                        <a:spcAft>
                          <a:spcPts val="0"/>
                        </a:spcAft>
                      </a:pPr>
                      <a:r>
                        <a:rPr lang="en-US" sz="1400" b="1" dirty="0">
                          <a:effectLst/>
                        </a:rPr>
                        <a:t> </a:t>
                      </a:r>
                      <a:endParaRPr lang="en-ZA" sz="1400" b="1" dirty="0">
                        <a:effectLst/>
                      </a:endParaRPr>
                    </a:p>
                    <a:p>
                      <a:pPr>
                        <a:lnSpc>
                          <a:spcPct val="107000"/>
                        </a:lnSpc>
                        <a:spcAft>
                          <a:spcPts val="0"/>
                        </a:spcAft>
                      </a:pPr>
                      <a:r>
                        <a:rPr lang="en-US"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l" defTabSz="914400" rtl="0" eaLnBrk="1" latinLnBrk="0" hangingPunct="1">
                        <a:lnSpc>
                          <a:spcPct val="107000"/>
                        </a:lnSpc>
                        <a:spcAft>
                          <a:spcPts val="0"/>
                        </a:spcAft>
                      </a:pPr>
                      <a:r>
                        <a:rPr lang="en-US" sz="1400" b="1" kern="1200" dirty="0">
                          <a:solidFill>
                            <a:schemeClr val="dk1"/>
                          </a:solidFill>
                          <a:effectLst/>
                          <a:latin typeface="+mn-lt"/>
                          <a:ea typeface="+mn-ea"/>
                          <a:cs typeface="+mn-cs"/>
                        </a:rPr>
                        <a:t>Progress on Mitigation </a:t>
                      </a:r>
                      <a:r>
                        <a:rPr lang="en-US" sz="1400" b="1" kern="1200" dirty="0" smtClean="0">
                          <a:solidFill>
                            <a:schemeClr val="dk1"/>
                          </a:solidFill>
                          <a:effectLst/>
                          <a:latin typeface="+mn-lt"/>
                          <a:ea typeface="+mn-ea"/>
                          <a:cs typeface="+mn-cs"/>
                        </a:rPr>
                        <a:t>Plan</a:t>
                      </a:r>
                      <a:endParaRPr lang="en-ZA" sz="1400" b="1"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0"/>
                        </a:spcAft>
                      </a:pPr>
                      <a:r>
                        <a:rPr lang="en-ZA" sz="1400" b="1" kern="1200" dirty="0" smtClean="0">
                          <a:solidFill>
                            <a:schemeClr val="dk1"/>
                          </a:solidFill>
                          <a:effectLst/>
                          <a:latin typeface="+mn-lt"/>
                          <a:ea typeface="+mn-ea"/>
                          <a:cs typeface="+mn-cs"/>
                        </a:rPr>
                        <a:t>Risk Management Comments/ Recommendations</a:t>
                      </a:r>
                      <a:endParaRPr lang="en-ZA" sz="1400" b="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10001"/>
                  </a:ext>
                </a:extLst>
              </a:tr>
              <a:tr h="1320484">
                <a:tc rowSpan="5">
                  <a:txBody>
                    <a:bodyPr/>
                    <a:lstStyle/>
                    <a:p>
                      <a:pPr marL="0" algn="l" defTabSz="914400" rtl="0" eaLnBrk="1" latinLnBrk="0" hangingPunct="1">
                        <a:lnSpc>
                          <a:spcPct val="107000"/>
                        </a:lnSpc>
                        <a:spcAft>
                          <a:spcPts val="0"/>
                        </a:spcAft>
                      </a:pPr>
                      <a:r>
                        <a:rPr lang="en-US" sz="1400" b="1" kern="1200" dirty="0">
                          <a:solidFill>
                            <a:schemeClr val="dk1"/>
                          </a:solidFill>
                          <a:effectLst/>
                          <a:latin typeface="+mn-lt"/>
                          <a:ea typeface="+mn-ea"/>
                          <a:cs typeface="+mn-cs"/>
                        </a:rPr>
                        <a:t>Loss and damaged </a:t>
                      </a:r>
                      <a:r>
                        <a:rPr lang="en-US" sz="1400" b="1" kern="1200" dirty="0" smtClean="0">
                          <a:solidFill>
                            <a:schemeClr val="dk1"/>
                          </a:solidFill>
                          <a:effectLst/>
                          <a:latin typeface="+mn-lt"/>
                          <a:ea typeface="+mn-ea"/>
                          <a:cs typeface="+mn-cs"/>
                        </a:rPr>
                        <a:t>assets</a:t>
                      </a:r>
                      <a:endParaRPr lang="en-ZA" sz="1400" b="1" kern="1200" dirty="0">
                        <a:solidFill>
                          <a:schemeClr val="dk1"/>
                        </a:solidFill>
                        <a:effectLst/>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Reconcile the existing asset register with the new register.</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baseline="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Asset verification is still in progress.</a:t>
                      </a:r>
                    </a:p>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baseline="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Re-assemble and disposal of furniture for employees and the clearance of assets from the auditorium delayed the verification process.  Asset register can only be verified once all employees have assets setup in the offices to allow verification to unfold.</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C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baseline="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It is recommended that the assets verification be prioritized in order to prepare for the financial statements and to identify discrepancies</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r>
              <a:tr h="842102">
                <a:tc vMerge="1">
                  <a:txBody>
                    <a:bodyPr/>
                    <a:lstStyle/>
                    <a:p>
                      <a:pPr algn="just">
                        <a:lnSpc>
                          <a:spcPct val="107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Conduct investigation on discrepancies between the current and old register. </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baseline="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Asset verification is still in progress. Once completed the list of discrepancies will be done</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C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baseline="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It is recommended that all discrepancies are followed up, investigated and when necessary reported to SAPS </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r>
              <a:tr h="594813">
                <a:tc vMerge="1">
                  <a:txBody>
                    <a:bodyPr/>
                    <a:lstStyle/>
                    <a:p>
                      <a:endParaRPr lang="en-ZA"/>
                    </a:p>
                  </a:txBody>
                  <a:tcPr>
                    <a:solidFill>
                      <a:srgbClr val="92D05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baseline="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Approve and write off of losses.</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Asset verification is still in progress. Once completed the list of discrepancies will be investigated to determine losses.</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C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It is recommended that the approval and write off of losses are done in line with approved policy</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r>
              <a:tr h="826375">
                <a:tc vMerge="1">
                  <a:txBody>
                    <a:bodyPr/>
                    <a:lstStyle/>
                    <a:p>
                      <a:pPr algn="just">
                        <a:lnSpc>
                          <a:spcPct val="107000"/>
                        </a:lnSpc>
                        <a:spcAft>
                          <a:spcPts val="0"/>
                        </a:spcAft>
                      </a:pP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Perform full asset verification.</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Asset verification in process</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C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It is recommended that the assets verification be prioritized in order to prepare for the financial statements</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r>
              <a:tr h="826375">
                <a:tc vMerge="1">
                  <a:txBody>
                    <a:bodyPr/>
                    <a:lstStyle/>
                    <a:p>
                      <a:pPr marL="0" algn="l" defTabSz="914400" rtl="0" eaLnBrk="1" latinLnBrk="0" hangingPunct="1">
                        <a:lnSpc>
                          <a:spcPct val="107000"/>
                        </a:lnSpc>
                        <a:spcAft>
                          <a:spcPts val="0"/>
                        </a:spcAft>
                      </a:pPr>
                      <a:endParaRPr lang="en-ZA" sz="1400" b="1" kern="1200" dirty="0">
                        <a:solidFill>
                          <a:schemeClr val="dk1"/>
                        </a:solidFill>
                        <a:effectLst/>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Determine repairs and disposal of damaged assets.</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Asset verification in process</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C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It Is recommended that the repairs and disposal of damaged assets are performed in line with approved policy</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r>
            </a:tbl>
          </a:graphicData>
        </a:graphic>
      </p:graphicFrame>
      <p:sp>
        <p:nvSpPr>
          <p:cNvPr id="2" name="Rectangle 1"/>
          <p:cNvSpPr/>
          <p:nvPr/>
        </p:nvSpPr>
        <p:spPr>
          <a:xfrm>
            <a:off x="0" y="155663"/>
            <a:ext cx="7066999" cy="424732"/>
          </a:xfrm>
          <a:prstGeom prst="rect">
            <a:avLst/>
          </a:prstGeom>
        </p:spPr>
        <p:txBody>
          <a:bodyPr wrap="none">
            <a:spAutoFit/>
          </a:bodyPr>
          <a:lstStyle/>
          <a:p>
            <a:pPr lvl="0"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a:t>
            </a:r>
            <a:r>
              <a:rPr lang="en-ZA" sz="2400" dirty="0" smtClean="0">
                <a:solidFill>
                  <a:srgbClr val="37A76F">
                    <a:lumMod val="75000"/>
                  </a:srgbClr>
                </a:solidFill>
                <a:latin typeface="Arial" panose="020B0604020202020204" pitchFamily="34" charset="0"/>
                <a:cs typeface="Arial" panose="020B0604020202020204" pitchFamily="34" charset="0"/>
              </a:rPr>
              <a:t>4- </a:t>
            </a:r>
            <a:r>
              <a:rPr lang="en-ZA" sz="2400" dirty="0">
                <a:solidFill>
                  <a:srgbClr val="37A76F">
                    <a:lumMod val="75000"/>
                  </a:srgbClr>
                </a:solidFill>
                <a:latin typeface="Arial" panose="020B0604020202020204" pitchFamily="34" charset="0"/>
                <a:cs typeface="Arial" panose="020B0604020202020204" pitchFamily="34" charset="0"/>
              </a:rPr>
              <a:t>Mitigation Actions </a:t>
            </a:r>
            <a:r>
              <a:rPr lang="en-ZA" sz="2400" dirty="0" smtClean="0">
                <a:solidFill>
                  <a:srgbClr val="37A76F">
                    <a:lumMod val="75000"/>
                  </a:srgbClr>
                </a:solidFill>
                <a:latin typeface="Arial" panose="020B0604020202020204" pitchFamily="34" charset="0"/>
                <a:cs typeface="Arial" panose="020B0604020202020204" pitchFamily="34" charset="0"/>
              </a:rPr>
              <a:t>partially implemented</a:t>
            </a:r>
            <a:endParaRPr lang="en-US" sz="2400" dirty="0">
              <a:solidFill>
                <a:srgbClr val="37A76F">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66937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2894729378"/>
              </p:ext>
            </p:extLst>
          </p:nvPr>
        </p:nvGraphicFramePr>
        <p:xfrm>
          <a:off x="0" y="690880"/>
          <a:ext cx="9066809" cy="5770880"/>
        </p:xfrm>
        <a:graphic>
          <a:graphicData uri="http://schemas.openxmlformats.org/drawingml/2006/table">
            <a:tbl>
              <a:tblPr firstRow="1" firstCol="1" bandRow="1">
                <a:tableStyleId>{5C22544A-7EE6-4342-B048-85BDC9FD1C3A}</a:tableStyleId>
              </a:tblPr>
              <a:tblGrid>
                <a:gridCol w="1573016">
                  <a:extLst>
                    <a:ext uri="{9D8B030D-6E8A-4147-A177-3AD203B41FA5}">
                      <a16:colId xmlns:a16="http://schemas.microsoft.com/office/drawing/2014/main" xmlns="" val="20001"/>
                    </a:ext>
                  </a:extLst>
                </a:gridCol>
                <a:gridCol w="1796265">
                  <a:extLst>
                    <a:ext uri="{9D8B030D-6E8A-4147-A177-3AD203B41FA5}">
                      <a16:colId xmlns:a16="http://schemas.microsoft.com/office/drawing/2014/main" xmlns="" val="20004"/>
                    </a:ext>
                  </a:extLst>
                </a:gridCol>
                <a:gridCol w="2591486">
                  <a:extLst>
                    <a:ext uri="{9D8B030D-6E8A-4147-A177-3AD203B41FA5}">
                      <a16:colId xmlns:a16="http://schemas.microsoft.com/office/drawing/2014/main" xmlns="" val="20006"/>
                    </a:ext>
                  </a:extLst>
                </a:gridCol>
                <a:gridCol w="3106042"/>
              </a:tblGrid>
              <a:tr h="336047">
                <a:tc gridSpan="3">
                  <a:txBody>
                    <a:bodyPr/>
                    <a:lstStyle/>
                    <a:p>
                      <a:pPr marL="0" marR="0" lvl="0" indent="0" algn="l" defTabSz="914400" rtl="0" eaLnBrk="1" fontAlgn="auto" latinLnBrk="0" hangingPunct="1">
                        <a:lnSpc>
                          <a:spcPct val="107000"/>
                        </a:lnSpc>
                        <a:spcBef>
                          <a:spcPts val="0"/>
                        </a:spcBef>
                        <a:spcAft>
                          <a:spcPts val="0"/>
                        </a:spcAft>
                        <a:buClrTx/>
                        <a:buSzTx/>
                        <a:buFontTx/>
                        <a:buNone/>
                        <a:tabLst>
                          <a:tab pos="4023360" algn="l"/>
                        </a:tabLst>
                        <a:defRPr/>
                      </a:pPr>
                      <a:r>
                        <a:rPr lang="en-US" sz="1400" b="1" kern="1200" dirty="0" smtClean="0">
                          <a:solidFill>
                            <a:schemeClr val="dk1"/>
                          </a:solidFill>
                          <a:effectLst/>
                          <a:latin typeface="+mn-lt"/>
                          <a:ea typeface="+mn-ea"/>
                          <a:cs typeface="+mn-cs"/>
                        </a:rPr>
                        <a:t>2.Auxilliary and security services</a:t>
                      </a:r>
                      <a:endParaRPr lang="en-US" sz="1400" b="1" kern="1200" dirty="0">
                        <a:solidFill>
                          <a:schemeClr val="dk1"/>
                        </a:solidFill>
                        <a:effectLst/>
                        <a:latin typeface="+mn-lt"/>
                        <a:ea typeface="+mn-ea"/>
                        <a:cs typeface="+mn-cs"/>
                      </a:endParaRPr>
                    </a:p>
                  </a:txBody>
                  <a:tcPr marL="36775" marR="36775" marT="0" marB="0"/>
                </a:tc>
                <a:tc hMerge="1">
                  <a:txBody>
                    <a:bodyPr/>
                    <a:lstStyle/>
                    <a:p>
                      <a:endParaRPr lang="en-ZA"/>
                    </a:p>
                  </a:txBody>
                  <a:tcPr/>
                </a:tc>
                <a:tc hMerge="1">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endParaRPr lang="en-US" sz="1400" b="1" kern="1200" baseline="0" dirty="0">
                        <a:solidFill>
                          <a:schemeClr val="tx1"/>
                        </a:solidFill>
                        <a:effectLst/>
                        <a:latin typeface="Arial" panose="020B0604020202020204" pitchFamily="34" charset="0"/>
                        <a:ea typeface="+mn-ea"/>
                        <a:cs typeface="Arial" panose="020B0604020202020204" pitchFamily="34" charset="0"/>
                      </a:endParaRPr>
                    </a:p>
                  </a:txBody>
                  <a:tcPr marL="36775" marR="36775" marT="0" marB="0"/>
                </a:tc>
                <a:extLst>
                  <a:ext uri="{0D108BD9-81ED-4DB2-BD59-A6C34878D82A}">
                    <a16:rowId xmlns:a16="http://schemas.microsoft.com/office/drawing/2014/main" xmlns="" val="10000"/>
                  </a:ext>
                </a:extLst>
              </a:tr>
              <a:tr h="719101">
                <a:tc>
                  <a:txBody>
                    <a:bodyPr/>
                    <a:lstStyle/>
                    <a:p>
                      <a:pPr marL="0" algn="l" defTabSz="914400" rtl="0" eaLnBrk="1" latinLnBrk="0" hangingPunct="1">
                        <a:lnSpc>
                          <a:spcPct val="107000"/>
                        </a:lnSpc>
                        <a:spcAft>
                          <a:spcPts val="0"/>
                        </a:spcAft>
                      </a:pPr>
                      <a:r>
                        <a:rPr lang="en-US" sz="1400" b="1" kern="1200" dirty="0">
                          <a:solidFill>
                            <a:schemeClr val="dk1"/>
                          </a:solidFill>
                          <a:effectLst/>
                          <a:latin typeface="+mn-lt"/>
                          <a:ea typeface="+mn-ea"/>
                          <a:cs typeface="+mn-cs"/>
                        </a:rPr>
                        <a:t>Risks</a:t>
                      </a:r>
                      <a:endParaRPr lang="en-ZA" sz="1400" b="1" kern="1200" dirty="0">
                        <a:solidFill>
                          <a:schemeClr val="dk1"/>
                        </a:solidFill>
                        <a:effectLst/>
                        <a:latin typeface="+mn-lt"/>
                        <a:ea typeface="+mn-ea"/>
                        <a:cs typeface="+mn-cs"/>
                      </a:endParaRPr>
                    </a:p>
                    <a:p>
                      <a:pPr marL="0" algn="l" defTabSz="914400" rtl="0" eaLnBrk="1" latinLnBrk="0" hangingPunct="1">
                        <a:lnSpc>
                          <a:spcPct val="107000"/>
                        </a:lnSpc>
                        <a:spcAft>
                          <a:spcPts val="0"/>
                        </a:spcAft>
                      </a:pPr>
                      <a:r>
                        <a:rPr lang="en-US" sz="1400" b="1" kern="1200" dirty="0">
                          <a:solidFill>
                            <a:schemeClr val="dk1"/>
                          </a:solidFill>
                          <a:effectLst/>
                          <a:latin typeface="+mn-lt"/>
                          <a:ea typeface="+mn-ea"/>
                          <a:cs typeface="+mn-cs"/>
                        </a:rPr>
                        <a:t> </a:t>
                      </a:r>
                      <a:endParaRPr lang="en-ZA" sz="1400" b="1" kern="1200" dirty="0">
                        <a:solidFill>
                          <a:schemeClr val="dk1"/>
                        </a:solidFill>
                        <a:effectLst/>
                        <a:latin typeface="+mn-lt"/>
                        <a:ea typeface="+mn-ea"/>
                        <a:cs typeface="+mn-cs"/>
                      </a:endParaRPr>
                    </a:p>
                  </a:txBody>
                  <a:tcPr marL="68580" marR="68580" marT="0" marB="0"/>
                </a:tc>
                <a:tc>
                  <a:txBody>
                    <a:bodyPr/>
                    <a:lstStyle/>
                    <a:p>
                      <a:pPr>
                        <a:lnSpc>
                          <a:spcPct val="107000"/>
                        </a:lnSpc>
                        <a:spcAft>
                          <a:spcPts val="0"/>
                        </a:spcAft>
                      </a:pPr>
                      <a:r>
                        <a:rPr lang="en-US" sz="1400" b="1" dirty="0">
                          <a:effectLst/>
                        </a:rPr>
                        <a:t>Mitigation Plan (s)</a:t>
                      </a:r>
                      <a:endParaRPr lang="en-ZA" sz="1400" b="1" dirty="0">
                        <a:effectLst/>
                      </a:endParaRPr>
                    </a:p>
                    <a:p>
                      <a:pPr>
                        <a:lnSpc>
                          <a:spcPct val="107000"/>
                        </a:lnSpc>
                        <a:spcAft>
                          <a:spcPts val="0"/>
                        </a:spcAft>
                      </a:pPr>
                      <a:r>
                        <a:rPr lang="en-US" sz="1400" b="1" dirty="0">
                          <a:effectLst/>
                        </a:rPr>
                        <a:t> </a:t>
                      </a:r>
                      <a:endParaRPr lang="en-ZA" sz="1400" b="1" dirty="0">
                        <a:effectLst/>
                      </a:endParaRPr>
                    </a:p>
                    <a:p>
                      <a:pPr>
                        <a:lnSpc>
                          <a:spcPct val="107000"/>
                        </a:lnSpc>
                        <a:spcAft>
                          <a:spcPts val="0"/>
                        </a:spcAft>
                      </a:pPr>
                      <a:r>
                        <a:rPr lang="en-US" sz="1400" b="1" dirty="0">
                          <a:effectLst/>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dirty="0">
                          <a:effectLst/>
                        </a:rPr>
                        <a:t>Progress on Mitigation </a:t>
                      </a:r>
                      <a:r>
                        <a:rPr lang="en-US" sz="1400" b="1" dirty="0" smtClean="0">
                          <a:effectLst/>
                        </a:rPr>
                        <a:t>Plan</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400" b="1" kern="1200" dirty="0" smtClean="0">
                          <a:effectLst/>
                        </a:rPr>
                        <a:t>Risk Management Comments/ Recommendations</a:t>
                      </a:r>
                      <a:endParaRPr lang="en-ZA"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246289">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baseline="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Non hygienic working environment.</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Appoint a service to provide the department with cleaning material for long term period.</a:t>
                      </a: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SCM process on-going</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C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It is recommended that the procurement of cleaning material be prioritized to ensure conducive working environments</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r>
              <a:tr h="719101">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Inadequate security control</a:t>
                      </a:r>
                    </a:p>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Utilize a cleaner to work on control room.</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In process to appoint a Key Custodian</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C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It is recommended that the cleaner to work on the control be </a:t>
                      </a:r>
                      <a:r>
                        <a:rPr lang="en-ZA" sz="1200" kern="1200" baseline="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prioritized to ensure adequate security controls.</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r>
              <a:tr h="1375171">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Lack of Evacuation plan</a:t>
                      </a: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Develop an evacuation plan for Department of Women Person with Disability and consolidate with other departments in the building.</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Evacuation plan for the Department developed, awaiting the finalization of the Building plan</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C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200" kern="1200" baseline="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It is recommended that the evacuation plan be finalized as soon as possible to ensure the safety of officials should a disaster occur</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r>
              <a:tr h="1375171">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Inadequate document storage space.</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Long term solution Reshuffle of accommodation to move some units to the 12th floor.</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Submissions and letter sent to DPWI to facilitate the acquisition of the 12th floor.</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C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It is recommended that letters to DPWI are followed up on to ensure that space is secured for the </a:t>
                      </a:r>
                      <a:r>
                        <a:rPr lang="en-US" sz="1200" kern="1200" baseline="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department.</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r>
            </a:tbl>
          </a:graphicData>
        </a:graphic>
      </p:graphicFrame>
      <p:sp>
        <p:nvSpPr>
          <p:cNvPr id="2" name="Rectangle 1"/>
          <p:cNvSpPr/>
          <p:nvPr/>
        </p:nvSpPr>
        <p:spPr>
          <a:xfrm>
            <a:off x="0" y="155663"/>
            <a:ext cx="7066999" cy="424732"/>
          </a:xfrm>
          <a:prstGeom prst="rect">
            <a:avLst/>
          </a:prstGeom>
        </p:spPr>
        <p:txBody>
          <a:bodyPr wrap="none">
            <a:spAutoFit/>
          </a:bodyPr>
          <a:lstStyle/>
          <a:p>
            <a:pPr lvl="0"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a:t>
            </a:r>
            <a:r>
              <a:rPr lang="en-ZA" sz="2400" dirty="0" smtClean="0">
                <a:solidFill>
                  <a:srgbClr val="37A76F">
                    <a:lumMod val="75000"/>
                  </a:srgbClr>
                </a:solidFill>
                <a:latin typeface="Arial" panose="020B0604020202020204" pitchFamily="34" charset="0"/>
                <a:cs typeface="Arial" panose="020B0604020202020204" pitchFamily="34" charset="0"/>
              </a:rPr>
              <a:t>4- </a:t>
            </a:r>
            <a:r>
              <a:rPr lang="en-ZA" sz="2400" dirty="0">
                <a:solidFill>
                  <a:srgbClr val="37A76F">
                    <a:lumMod val="75000"/>
                  </a:srgbClr>
                </a:solidFill>
                <a:latin typeface="Arial" panose="020B0604020202020204" pitchFamily="34" charset="0"/>
                <a:cs typeface="Arial" panose="020B0604020202020204" pitchFamily="34" charset="0"/>
              </a:rPr>
              <a:t>Mitigation Actions partially implemented</a:t>
            </a:r>
            <a:endParaRPr lang="en-US" sz="2400" dirty="0">
              <a:solidFill>
                <a:srgbClr val="37A76F">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796469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3815024618"/>
              </p:ext>
            </p:extLst>
          </p:nvPr>
        </p:nvGraphicFramePr>
        <p:xfrm>
          <a:off x="0" y="499957"/>
          <a:ext cx="9144001" cy="6408881"/>
        </p:xfrm>
        <a:graphic>
          <a:graphicData uri="http://schemas.openxmlformats.org/drawingml/2006/table">
            <a:tbl>
              <a:tblPr firstRow="1" firstCol="1" bandRow="1">
                <a:tableStyleId>{5C22544A-7EE6-4342-B048-85BDC9FD1C3A}</a:tableStyleId>
              </a:tblPr>
              <a:tblGrid>
                <a:gridCol w="1162498">
                  <a:extLst>
                    <a:ext uri="{9D8B030D-6E8A-4147-A177-3AD203B41FA5}">
                      <a16:colId xmlns:a16="http://schemas.microsoft.com/office/drawing/2014/main" xmlns="" val="20001"/>
                    </a:ext>
                  </a:extLst>
                </a:gridCol>
                <a:gridCol w="2455248">
                  <a:extLst>
                    <a:ext uri="{9D8B030D-6E8A-4147-A177-3AD203B41FA5}">
                      <a16:colId xmlns:a16="http://schemas.microsoft.com/office/drawing/2014/main" xmlns="" val="20004"/>
                    </a:ext>
                  </a:extLst>
                </a:gridCol>
                <a:gridCol w="3608389">
                  <a:extLst>
                    <a:ext uri="{9D8B030D-6E8A-4147-A177-3AD203B41FA5}">
                      <a16:colId xmlns:a16="http://schemas.microsoft.com/office/drawing/2014/main" xmlns="" val="20006"/>
                    </a:ext>
                  </a:extLst>
                </a:gridCol>
                <a:gridCol w="1917866"/>
              </a:tblGrid>
              <a:tr h="435417">
                <a:tc gridSpan="3">
                  <a:txBody>
                    <a:bodyPr/>
                    <a:lstStyle/>
                    <a:p>
                      <a:pPr marL="0" marR="0" lvl="0" indent="0" algn="l" defTabSz="914400" rtl="0" eaLnBrk="1" fontAlgn="auto" latinLnBrk="0" hangingPunct="1">
                        <a:lnSpc>
                          <a:spcPct val="107000"/>
                        </a:lnSpc>
                        <a:spcBef>
                          <a:spcPts val="0"/>
                        </a:spcBef>
                        <a:spcAft>
                          <a:spcPts val="0"/>
                        </a:spcAft>
                        <a:buClrTx/>
                        <a:buSzTx/>
                        <a:buFontTx/>
                        <a:buNone/>
                        <a:tabLst>
                          <a:tab pos="4023360" algn="l"/>
                        </a:tabLst>
                        <a:defRPr/>
                      </a:pPr>
                      <a:r>
                        <a:rPr lang="en-US" sz="1400" b="1" kern="1200" dirty="0" smtClean="0">
                          <a:solidFill>
                            <a:schemeClr val="dk1"/>
                          </a:solidFill>
                          <a:effectLst/>
                          <a:latin typeface="+mn-lt"/>
                          <a:ea typeface="+mn-ea"/>
                          <a:cs typeface="+mn-cs"/>
                        </a:rPr>
                        <a:t>3.Information Technology</a:t>
                      </a:r>
                      <a:endParaRPr lang="en-US" sz="1400" b="1" kern="1200" dirty="0">
                        <a:solidFill>
                          <a:schemeClr val="dk1"/>
                        </a:solidFill>
                        <a:effectLst/>
                        <a:latin typeface="+mn-lt"/>
                        <a:ea typeface="+mn-ea"/>
                        <a:cs typeface="+mn-cs"/>
                      </a:endParaRPr>
                    </a:p>
                  </a:txBody>
                  <a:tcPr marL="36775" marR="36775" marT="0" marB="0"/>
                </a:tc>
                <a:tc hMerge="1">
                  <a:txBody>
                    <a:bodyPr/>
                    <a:lstStyle/>
                    <a:p>
                      <a:endParaRPr lang="en-ZA"/>
                    </a:p>
                  </a:txBody>
                  <a:tcPr/>
                </a:tc>
                <a:tc hMerge="1">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endParaRPr lang="en-US" sz="1400" b="1" kern="1200" baseline="0" dirty="0">
                        <a:solidFill>
                          <a:schemeClr val="tx1"/>
                        </a:solidFill>
                        <a:effectLst/>
                        <a:latin typeface="Arial" panose="020B0604020202020204" pitchFamily="34" charset="0"/>
                        <a:ea typeface="+mn-ea"/>
                        <a:cs typeface="Arial" panose="020B0604020202020204" pitchFamily="34" charset="0"/>
                      </a:endParaRPr>
                    </a:p>
                  </a:txBody>
                  <a:tcPr marL="36775" marR="36775" marT="0" marB="0"/>
                </a:tc>
                <a:extLst>
                  <a:ext uri="{0D108BD9-81ED-4DB2-BD59-A6C34878D82A}">
                    <a16:rowId xmlns:a16="http://schemas.microsoft.com/office/drawing/2014/main" xmlns="" val="10000"/>
                  </a:ext>
                </a:extLst>
              </a:tr>
              <a:tr h="443986">
                <a:tc>
                  <a:txBody>
                    <a:bodyPr/>
                    <a:lstStyle/>
                    <a:p>
                      <a:pPr marL="0" algn="l" defTabSz="914400" rtl="0" eaLnBrk="1" latinLnBrk="0" hangingPunct="1">
                        <a:lnSpc>
                          <a:spcPct val="107000"/>
                        </a:lnSpc>
                        <a:spcAft>
                          <a:spcPts val="0"/>
                        </a:spcAft>
                      </a:pPr>
                      <a:r>
                        <a:rPr lang="en-US" sz="1400" b="1" kern="1200" dirty="0">
                          <a:solidFill>
                            <a:schemeClr val="dk1"/>
                          </a:solidFill>
                          <a:effectLst/>
                          <a:latin typeface="+mn-lt"/>
                          <a:ea typeface="+mn-ea"/>
                          <a:cs typeface="+mn-cs"/>
                        </a:rPr>
                        <a:t>Risks</a:t>
                      </a:r>
                      <a:endParaRPr lang="en-ZA" sz="1400" b="1" kern="1200" dirty="0">
                        <a:solidFill>
                          <a:schemeClr val="dk1"/>
                        </a:solidFill>
                        <a:effectLst/>
                        <a:latin typeface="+mn-lt"/>
                        <a:ea typeface="+mn-ea"/>
                        <a:cs typeface="+mn-cs"/>
                      </a:endParaRPr>
                    </a:p>
                    <a:p>
                      <a:pPr marL="0" algn="l" defTabSz="914400" rtl="0" eaLnBrk="1" latinLnBrk="0" hangingPunct="1">
                        <a:lnSpc>
                          <a:spcPct val="107000"/>
                        </a:lnSpc>
                        <a:spcAft>
                          <a:spcPts val="0"/>
                        </a:spcAft>
                      </a:pPr>
                      <a:r>
                        <a:rPr lang="en-US" sz="1400" b="1" kern="1200" dirty="0">
                          <a:solidFill>
                            <a:schemeClr val="dk1"/>
                          </a:solidFill>
                          <a:effectLst/>
                          <a:latin typeface="+mn-lt"/>
                          <a:ea typeface="+mn-ea"/>
                          <a:cs typeface="+mn-cs"/>
                        </a:rPr>
                        <a:t> </a:t>
                      </a:r>
                      <a:endParaRPr lang="en-ZA" sz="1400" b="1" kern="1200" dirty="0">
                        <a:solidFill>
                          <a:schemeClr val="dk1"/>
                        </a:solidFill>
                        <a:effectLst/>
                        <a:latin typeface="+mn-lt"/>
                        <a:ea typeface="+mn-ea"/>
                        <a:cs typeface="+mn-cs"/>
                      </a:endParaRPr>
                    </a:p>
                  </a:txBody>
                  <a:tcPr marL="68580" marR="68580" marT="0" marB="0"/>
                </a:tc>
                <a:tc>
                  <a:txBody>
                    <a:bodyPr/>
                    <a:lstStyle/>
                    <a:p>
                      <a:pPr>
                        <a:lnSpc>
                          <a:spcPct val="107000"/>
                        </a:lnSpc>
                        <a:spcAft>
                          <a:spcPts val="0"/>
                        </a:spcAft>
                      </a:pPr>
                      <a:r>
                        <a:rPr lang="en-US" sz="1400" b="1" dirty="0">
                          <a:effectLst/>
                        </a:rPr>
                        <a:t>Mitigation Plan (s)</a:t>
                      </a:r>
                      <a:endParaRPr lang="en-ZA" sz="1400" b="1" dirty="0">
                        <a:effectLst/>
                      </a:endParaRPr>
                    </a:p>
                    <a:p>
                      <a:pPr>
                        <a:lnSpc>
                          <a:spcPct val="107000"/>
                        </a:lnSpc>
                        <a:spcAft>
                          <a:spcPts val="0"/>
                        </a:spcAft>
                      </a:pPr>
                      <a:r>
                        <a:rPr lang="en-US" sz="1400" b="1" dirty="0">
                          <a:effectLst/>
                        </a:rPr>
                        <a:t> </a:t>
                      </a:r>
                      <a:endParaRPr lang="en-ZA" sz="1400" b="1" dirty="0">
                        <a:effectLst/>
                      </a:endParaRPr>
                    </a:p>
                    <a:p>
                      <a:pPr>
                        <a:lnSpc>
                          <a:spcPct val="107000"/>
                        </a:lnSpc>
                        <a:spcAft>
                          <a:spcPts val="0"/>
                        </a:spcAft>
                      </a:pPr>
                      <a:r>
                        <a:rPr lang="en-US" sz="1400" b="1" dirty="0">
                          <a:effectLst/>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dirty="0">
                          <a:effectLst/>
                        </a:rPr>
                        <a:t>Progress on Mitigation </a:t>
                      </a:r>
                      <a:r>
                        <a:rPr lang="en-US" sz="1400" b="1" dirty="0" smtClean="0">
                          <a:effectLst/>
                        </a:rPr>
                        <a:t>Plan</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400" b="1" kern="1200" dirty="0" smtClean="0">
                          <a:effectLst/>
                        </a:rPr>
                        <a:t>Risk Management Comments/ Recommendations</a:t>
                      </a:r>
                      <a:endParaRPr lang="en-ZA" sz="1400" b="1"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598503">
                <a:tc>
                  <a:txBody>
                    <a:bodyPr/>
                    <a:lstStyle/>
                    <a:p>
                      <a:pPr marL="0" algn="l" defTabSz="914400" rtl="0" eaLnBrk="1" latinLnBrk="0" hangingPunct="1">
                        <a:lnSpc>
                          <a:spcPct val="107000"/>
                        </a:lnSpc>
                        <a:spcAft>
                          <a:spcPts val="0"/>
                        </a:spcAft>
                      </a:pPr>
                      <a:r>
                        <a:rPr lang="en-ZA" sz="1400" b="1" kern="1200" dirty="0">
                          <a:solidFill>
                            <a:schemeClr val="dk1"/>
                          </a:solidFill>
                          <a:effectLst/>
                          <a:latin typeface="+mn-lt"/>
                          <a:ea typeface="+mn-ea"/>
                          <a:cs typeface="+mn-cs"/>
                        </a:rPr>
                        <a:t>Possible interruption of business operations due to lack of connectivity.</a:t>
                      </a: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Install cabling and IT network infrastructure.</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Installation of cabling infrastructure started 12 December 2022. And completed 30 March 2023. Awaiting SITA to submit project completion report.</a:t>
                      </a:r>
                    </a:p>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Switching infrastructure not yet started, awaiting SITA to appoint Service provider</a:t>
                      </a:r>
                    </a:p>
                  </a:txBody>
                  <a:tcPr marL="68580" marR="68580" marT="0" marB="0">
                    <a:solidFill>
                      <a:srgbClr val="FFC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It is recommended that continuous engagements are held with SITA to ensure appointment of Service Provider is done and to escalate when necessary  </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r>
              <a:tr h="1757036">
                <a:tc>
                  <a:txBody>
                    <a:bodyPr/>
                    <a:lstStyle/>
                    <a:p>
                      <a:pPr marL="0" algn="l" defTabSz="914400" rtl="0" eaLnBrk="1" latinLnBrk="0" hangingPunct="1">
                        <a:lnSpc>
                          <a:spcPct val="107000"/>
                        </a:lnSpc>
                        <a:spcAft>
                          <a:spcPts val="0"/>
                        </a:spcAft>
                      </a:pPr>
                      <a:r>
                        <a:rPr lang="en-US" sz="1400" b="1" kern="1200" dirty="0">
                          <a:solidFill>
                            <a:schemeClr val="dk1"/>
                          </a:solidFill>
                          <a:effectLst/>
                          <a:latin typeface="+mn-lt"/>
                          <a:ea typeface="+mn-ea"/>
                          <a:cs typeface="+mn-cs"/>
                        </a:rPr>
                        <a:t>Possible loss of IT assets.</a:t>
                      </a:r>
                      <a:endParaRPr lang="en-ZA" sz="1400" b="1" kern="1200" dirty="0">
                        <a:solidFill>
                          <a:schemeClr val="dk1"/>
                        </a:solidFill>
                        <a:effectLst/>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Issued a reminder email on DWYPD communication portal reminding officials that any loss of assets need to be reported in  line with the attached approved asset management policy, failure in complying  with the policy might lead to possible consequence management.</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Reminder email on  reporting of lose assets was not circulated to all officials </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ICT is awaiting for Supply Chain Management to finalise the assets reconciliation to identify lost assets. For Auxiliary and Security Services to initiate an investigation on identified ICT lost assets they require the bar codes.</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0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It is recommended that the email be sent in the  quarter one of the </a:t>
                      </a:r>
                      <a:r>
                        <a:rPr lang="en-US" sz="1200" kern="1200" baseline="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2022/23 Financial Year.</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r>
              <a:tr h="1077501">
                <a:tc>
                  <a:txBody>
                    <a:bodyPr/>
                    <a:lstStyle/>
                    <a:p>
                      <a:pPr marL="0" algn="l" defTabSz="914400" rtl="0" eaLnBrk="1" latinLnBrk="0" hangingPunct="1">
                        <a:lnSpc>
                          <a:spcPct val="107000"/>
                        </a:lnSpc>
                        <a:spcAft>
                          <a:spcPts val="0"/>
                        </a:spcAft>
                      </a:pPr>
                      <a:r>
                        <a:rPr lang="en-US" sz="1400" b="1" kern="1200" dirty="0">
                          <a:solidFill>
                            <a:schemeClr val="dk1"/>
                          </a:solidFill>
                          <a:effectLst/>
                          <a:latin typeface="+mn-lt"/>
                          <a:ea typeface="+mn-ea"/>
                          <a:cs typeface="+mn-cs"/>
                        </a:rPr>
                        <a:t>Inadequate document storage space.</a:t>
                      </a:r>
                      <a:endParaRPr lang="en-ZA" sz="1400" b="1" kern="1200" dirty="0">
                        <a:solidFill>
                          <a:schemeClr val="dk1"/>
                        </a:solidFill>
                        <a:effectLst/>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Long term solution offsite storage with appointed service provide for achieves.</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Awaiting progress update for the requested additional accommodation space. To implement offsite storage if the additional accommodation is not provisioned.</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Short-term solution implemented Auxiliary and security services is in progress to acquire additional accommodation. Registry and Records management unit will be provisioned storage space</a:t>
                      </a:r>
                      <a:endPar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C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It is recommended that allocation for long term storage is </a:t>
                      </a:r>
                      <a:r>
                        <a:rPr lang="en-US" sz="1200" kern="1200" baseline="0" dirty="0" smtClean="0">
                          <a:solidFill>
                            <a:schemeClr val="dk1"/>
                          </a:solidFill>
                          <a:effectLst/>
                          <a:latin typeface="Arial" panose="020B0604020202020204" pitchFamily="34" charset="0"/>
                          <a:ea typeface="Times New Roman" panose="02020603050405020304" pitchFamily="18" charset="0"/>
                          <a:cs typeface="Arial" panose="020B0604020202020204" pitchFamily="34" charset="0"/>
                        </a:rPr>
                        <a:t>prioritized </a:t>
                      </a:r>
                      <a:r>
                        <a:rPr lang="en-US"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by </a:t>
                      </a:r>
                      <a:r>
                        <a:rPr lang="en-ZA" sz="1200" kern="1200" baseline="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Auxiliary under additional office accommodation</a:t>
                      </a:r>
                    </a:p>
                  </a:txBody>
                  <a:tcPr marL="68580" marR="68580" marT="0" marB="0">
                    <a:noFill/>
                  </a:tcPr>
                </a:tc>
              </a:tr>
            </a:tbl>
          </a:graphicData>
        </a:graphic>
      </p:graphicFrame>
      <p:sp>
        <p:nvSpPr>
          <p:cNvPr id="2" name="Rectangle 1"/>
          <p:cNvSpPr/>
          <p:nvPr/>
        </p:nvSpPr>
        <p:spPr>
          <a:xfrm>
            <a:off x="0" y="155663"/>
            <a:ext cx="8264442" cy="424732"/>
          </a:xfrm>
          <a:prstGeom prst="rect">
            <a:avLst/>
          </a:prstGeom>
        </p:spPr>
        <p:txBody>
          <a:bodyPr wrap="none">
            <a:spAutoFit/>
          </a:bodyPr>
          <a:lstStyle/>
          <a:p>
            <a:pPr lvl="0"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a:t>
            </a:r>
            <a:r>
              <a:rPr lang="en-ZA" sz="2400" dirty="0" smtClean="0">
                <a:solidFill>
                  <a:srgbClr val="37A76F">
                    <a:lumMod val="75000"/>
                  </a:srgbClr>
                </a:solidFill>
                <a:latin typeface="Arial" panose="020B0604020202020204" pitchFamily="34" charset="0"/>
                <a:cs typeface="Arial" panose="020B0604020202020204" pitchFamily="34" charset="0"/>
              </a:rPr>
              <a:t>4- </a:t>
            </a:r>
            <a:r>
              <a:rPr lang="en-ZA" sz="2400" dirty="0">
                <a:solidFill>
                  <a:srgbClr val="37A76F">
                    <a:lumMod val="75000"/>
                  </a:srgbClr>
                </a:solidFill>
                <a:latin typeface="Arial" panose="020B0604020202020204" pitchFamily="34" charset="0"/>
                <a:cs typeface="Arial" panose="020B0604020202020204" pitchFamily="34" charset="0"/>
              </a:rPr>
              <a:t>Mitigation Actions partially </a:t>
            </a:r>
            <a:r>
              <a:rPr lang="en-ZA" sz="2400" dirty="0" smtClean="0">
                <a:solidFill>
                  <a:srgbClr val="37A76F">
                    <a:lumMod val="75000"/>
                  </a:srgbClr>
                </a:solidFill>
                <a:latin typeface="Arial" panose="020B0604020202020204" pitchFamily="34" charset="0"/>
                <a:cs typeface="Arial" panose="020B0604020202020204" pitchFamily="34" charset="0"/>
              </a:rPr>
              <a:t>and not implemented </a:t>
            </a:r>
            <a:endParaRPr lang="en-US" sz="2400" dirty="0">
              <a:solidFill>
                <a:srgbClr val="37A76F">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81979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A1611-166A-8349-BB5D-DA6E55F2215F}"/>
              </a:ext>
            </a:extLst>
          </p:cNvPr>
          <p:cNvSpPr>
            <a:spLocks noGrp="1"/>
          </p:cNvSpPr>
          <p:nvPr>
            <p:ph type="title"/>
          </p:nvPr>
        </p:nvSpPr>
        <p:spPr>
          <a:xfrm>
            <a:off x="1707627" y="2367815"/>
            <a:ext cx="5338065" cy="1762589"/>
          </a:xfrm>
        </p:spPr>
        <p:txBody>
          <a:bodyPr>
            <a:normAutofit/>
          </a:bodyPr>
          <a:lstStyle/>
          <a:p>
            <a:pPr algn="ctr"/>
            <a:r>
              <a:rPr lang="en-GB" sz="2800" b="1" dirty="0" smtClean="0"/>
              <a:t>FRAUD RISK</a:t>
            </a:r>
            <a:br>
              <a:rPr lang="en-GB" sz="2800" b="1" dirty="0" smtClean="0"/>
            </a:br>
            <a:r>
              <a:rPr lang="en-GB" sz="2800" b="1" dirty="0" smtClean="0"/>
              <a:t/>
            </a:r>
            <a:br>
              <a:rPr lang="en-GB" sz="2800" b="1" dirty="0" smtClean="0"/>
            </a:br>
            <a:endParaRPr lang="en-US" sz="2800" dirty="0"/>
          </a:p>
        </p:txBody>
      </p:sp>
      <p:sp>
        <p:nvSpPr>
          <p:cNvPr id="8" name="TextBox 7"/>
          <p:cNvSpPr txBox="1"/>
          <p:nvPr/>
        </p:nvSpPr>
        <p:spPr>
          <a:xfrm>
            <a:off x="4304146" y="4210977"/>
            <a:ext cx="3038763" cy="369332"/>
          </a:xfrm>
          <a:prstGeom prst="rect">
            <a:avLst/>
          </a:prstGeom>
          <a:noFill/>
        </p:spPr>
        <p:txBody>
          <a:bodyPr wrap="square" rtlCol="0">
            <a:spAutoFit/>
          </a:bodyPr>
          <a:lstStyle/>
          <a:p>
            <a:r>
              <a:rPr lang="en-ZA" b="1" dirty="0">
                <a:solidFill>
                  <a:srgbClr val="37A76F">
                    <a:lumMod val="75000"/>
                  </a:srgbClr>
                </a:solidFill>
                <a:latin typeface="Arial" panose="020B0604020202020204" pitchFamily="34" charset="0"/>
                <a:cs typeface="Arial" panose="020B0604020202020204" pitchFamily="34" charset="0"/>
              </a:rPr>
              <a:t>            </a:t>
            </a:r>
            <a:r>
              <a:rPr lang="en-ZA" dirty="0" smtClean="0"/>
              <a:t>  </a:t>
            </a:r>
            <a:endParaRPr lang="en-ZA" dirty="0"/>
          </a:p>
        </p:txBody>
      </p:sp>
    </p:spTree>
    <p:extLst>
      <p:ext uri="{BB962C8B-B14F-4D97-AF65-F5344CB8AC3E}">
        <p14:creationId xmlns:p14="http://schemas.microsoft.com/office/powerpoint/2010/main" xmlns="" val="20859389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9" y="321973"/>
            <a:ext cx="8736840" cy="759852"/>
          </a:xfrm>
        </p:spPr>
        <p:txBody>
          <a:bodyPr>
            <a:normAutofit/>
          </a:bodyPr>
          <a:lstStyle/>
          <a:p>
            <a:r>
              <a:rPr lang="en-US" dirty="0" smtClean="0"/>
              <a:t>Summary Of Fraud Risk</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28274139"/>
              </p:ext>
            </p:extLst>
          </p:nvPr>
        </p:nvGraphicFramePr>
        <p:xfrm>
          <a:off x="198440" y="1318661"/>
          <a:ext cx="8560548" cy="4660650"/>
        </p:xfrm>
        <a:graphic>
          <a:graphicData uri="http://schemas.openxmlformats.org/drawingml/2006/table">
            <a:tbl>
              <a:tblPr firstRow="1" bandRow="1">
                <a:tableStyleId>{5C22544A-7EE6-4342-B048-85BDC9FD1C3A}</a:tableStyleId>
              </a:tblPr>
              <a:tblGrid>
                <a:gridCol w="1426758"/>
                <a:gridCol w="1426758"/>
                <a:gridCol w="1426758"/>
                <a:gridCol w="1426758"/>
                <a:gridCol w="1426758"/>
                <a:gridCol w="1426758"/>
              </a:tblGrid>
              <a:tr h="1316638">
                <a:tc>
                  <a:txBody>
                    <a:bodyPr/>
                    <a:lstStyle/>
                    <a:p>
                      <a:r>
                        <a:rPr lang="en-ZA" dirty="0" smtClean="0"/>
                        <a:t>Quarter</a:t>
                      </a:r>
                      <a:endParaRPr lang="en-ZA" dirty="0"/>
                    </a:p>
                  </a:txBody>
                  <a:tcPr/>
                </a:tc>
                <a:tc>
                  <a:txBody>
                    <a:bodyPr/>
                    <a:lstStyle/>
                    <a:p>
                      <a:r>
                        <a:rPr lang="en-ZA" dirty="0" smtClean="0"/>
                        <a:t>Number of</a:t>
                      </a:r>
                      <a:r>
                        <a:rPr lang="en-ZA" baseline="0" dirty="0" smtClean="0"/>
                        <a:t> planned mitigations</a:t>
                      </a:r>
                      <a:endParaRPr lang="en-ZA" dirty="0"/>
                    </a:p>
                  </a:txBody>
                  <a:tcPr>
                    <a:solidFill>
                      <a:schemeClr val="accent6">
                        <a:lumMod val="50000"/>
                      </a:schemeClr>
                    </a:solidFill>
                  </a:tcPr>
                </a:tc>
                <a:tc>
                  <a:txBody>
                    <a:bodyPr/>
                    <a:lstStyle/>
                    <a:p>
                      <a:r>
                        <a:rPr lang="en-ZA" dirty="0" smtClean="0"/>
                        <a:t>Number</a:t>
                      </a:r>
                      <a:r>
                        <a:rPr lang="en-ZA" baseline="0" dirty="0" smtClean="0"/>
                        <a:t> of mitigations implemented</a:t>
                      </a:r>
                      <a:endParaRPr lang="en-ZA" dirty="0"/>
                    </a:p>
                  </a:txBody>
                  <a:tcPr>
                    <a:solidFill>
                      <a:schemeClr val="accent2"/>
                    </a:solidFill>
                  </a:tcPr>
                </a:tc>
                <a:tc>
                  <a:txBody>
                    <a:bodyPr/>
                    <a:lstStyle/>
                    <a:p>
                      <a:r>
                        <a:rPr lang="en-ZA" dirty="0" smtClean="0"/>
                        <a:t>Number of </a:t>
                      </a:r>
                      <a:r>
                        <a:rPr lang="en-ZA" baseline="0" dirty="0" smtClean="0"/>
                        <a:t> mitigations partially implemented</a:t>
                      </a:r>
                      <a:endParaRPr lang="en-ZA"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Number of </a:t>
                      </a:r>
                      <a:r>
                        <a:rPr lang="en-ZA" baseline="0" dirty="0" smtClean="0"/>
                        <a:t> mitigations not implemented</a:t>
                      </a:r>
                      <a:endParaRPr lang="en-ZA" dirty="0"/>
                    </a:p>
                  </a:txBody>
                  <a:tcPr>
                    <a:solidFill>
                      <a:srgbClr val="FF0000"/>
                    </a:solidFill>
                  </a:tcPr>
                </a:tc>
                <a:tc>
                  <a:txBody>
                    <a:bodyPr/>
                    <a:lstStyle/>
                    <a:p>
                      <a:r>
                        <a:rPr lang="en-ZA" dirty="0" smtClean="0"/>
                        <a:t>Percentage achievement</a:t>
                      </a:r>
                      <a:endParaRPr lang="en-ZA" dirty="0"/>
                    </a:p>
                  </a:txBody>
                  <a:tcPr/>
                </a:tc>
              </a:tr>
              <a:tr h="1065870">
                <a:tc>
                  <a:txBody>
                    <a:bodyPr/>
                    <a:lstStyle/>
                    <a:p>
                      <a:r>
                        <a:rPr lang="en-ZA" dirty="0" smtClean="0"/>
                        <a:t>Quarter 2</a:t>
                      </a:r>
                      <a:endParaRPr lang="en-ZA" dirty="0"/>
                    </a:p>
                  </a:txBody>
                  <a:tcPr/>
                </a:tc>
                <a:tc>
                  <a:txBody>
                    <a:bodyPr/>
                    <a:lstStyle/>
                    <a:p>
                      <a:r>
                        <a:rPr lang="en-ZA" dirty="0" smtClean="0"/>
                        <a:t>23</a:t>
                      </a:r>
                      <a:endParaRPr lang="en-ZA" dirty="0"/>
                    </a:p>
                  </a:txBody>
                  <a:tcPr>
                    <a:solidFill>
                      <a:schemeClr val="accent6">
                        <a:lumMod val="50000"/>
                      </a:schemeClr>
                    </a:solidFill>
                  </a:tcPr>
                </a:tc>
                <a:tc>
                  <a:txBody>
                    <a:bodyPr/>
                    <a:lstStyle/>
                    <a:p>
                      <a:r>
                        <a:rPr lang="en-GB" dirty="0" smtClean="0"/>
                        <a:t>19</a:t>
                      </a:r>
                      <a:endParaRPr lang="en-ZA" dirty="0"/>
                    </a:p>
                  </a:txBody>
                  <a:tcPr>
                    <a:solidFill>
                      <a:schemeClr val="accent2"/>
                    </a:solidFill>
                  </a:tcPr>
                </a:tc>
                <a:tc>
                  <a:txBody>
                    <a:bodyPr/>
                    <a:lstStyle/>
                    <a:p>
                      <a:r>
                        <a:rPr lang="en-GB" dirty="0" smtClean="0"/>
                        <a:t>4</a:t>
                      </a:r>
                      <a:endParaRPr lang="en-ZA" dirty="0"/>
                    </a:p>
                  </a:txBody>
                  <a:tcPr>
                    <a:solidFill>
                      <a:srgbClr val="FFC000"/>
                    </a:solidFill>
                  </a:tcPr>
                </a:tc>
                <a:tc>
                  <a:txBody>
                    <a:bodyPr/>
                    <a:lstStyle/>
                    <a:p>
                      <a:r>
                        <a:rPr lang="en-ZA" dirty="0" smtClean="0"/>
                        <a:t>-</a:t>
                      </a:r>
                      <a:endParaRPr lang="en-ZA" dirty="0"/>
                    </a:p>
                  </a:txBody>
                  <a:tcPr>
                    <a:solidFill>
                      <a:srgbClr val="FF0000"/>
                    </a:solidFill>
                  </a:tcPr>
                </a:tc>
                <a:tc>
                  <a:txBody>
                    <a:bodyPr/>
                    <a:lstStyle/>
                    <a:p>
                      <a:r>
                        <a:rPr lang="en-ZA" dirty="0" smtClean="0"/>
                        <a:t>82%</a:t>
                      </a:r>
                      <a:endParaRPr lang="en-ZA" dirty="0"/>
                    </a:p>
                  </a:txBody>
                  <a:tcPr/>
                </a:tc>
              </a:tr>
              <a:tr h="1065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Quarter 3</a:t>
                      </a:r>
                    </a:p>
                    <a:p>
                      <a:endParaRPr lang="en-ZA" dirty="0"/>
                    </a:p>
                  </a:txBody>
                  <a:tcPr/>
                </a:tc>
                <a:tc>
                  <a:txBody>
                    <a:bodyPr/>
                    <a:lstStyle/>
                    <a:p>
                      <a:r>
                        <a:rPr lang="en-ZA" dirty="0" smtClean="0"/>
                        <a:t>31</a:t>
                      </a:r>
                      <a:endParaRPr lang="en-ZA" dirty="0"/>
                    </a:p>
                  </a:txBody>
                  <a:tcPr>
                    <a:solidFill>
                      <a:schemeClr val="accent6">
                        <a:lumMod val="50000"/>
                      </a:schemeClr>
                    </a:solidFill>
                  </a:tcPr>
                </a:tc>
                <a:tc>
                  <a:txBody>
                    <a:bodyPr/>
                    <a:lstStyle/>
                    <a:p>
                      <a:r>
                        <a:rPr lang="en-ZA" dirty="0" smtClean="0"/>
                        <a:t>26</a:t>
                      </a:r>
                      <a:endParaRPr lang="en-ZA" dirty="0"/>
                    </a:p>
                  </a:txBody>
                  <a:tcPr>
                    <a:solidFill>
                      <a:schemeClr val="accent2"/>
                    </a:solidFill>
                  </a:tcPr>
                </a:tc>
                <a:tc>
                  <a:txBody>
                    <a:bodyPr/>
                    <a:lstStyle/>
                    <a:p>
                      <a:r>
                        <a:rPr lang="en-ZA" dirty="0" smtClean="0"/>
                        <a:t>1</a:t>
                      </a:r>
                      <a:endParaRPr lang="en-ZA" dirty="0"/>
                    </a:p>
                  </a:txBody>
                  <a:tcPr>
                    <a:solidFill>
                      <a:srgbClr val="FFC000"/>
                    </a:solidFill>
                  </a:tcPr>
                </a:tc>
                <a:tc>
                  <a:txBody>
                    <a:bodyPr/>
                    <a:lstStyle/>
                    <a:p>
                      <a:r>
                        <a:rPr lang="en-ZA" dirty="0" smtClean="0"/>
                        <a:t>4</a:t>
                      </a:r>
                      <a:endParaRPr lang="en-ZA" dirty="0"/>
                    </a:p>
                  </a:txBody>
                  <a:tcPr>
                    <a:solidFill>
                      <a:srgbClr val="FF0000"/>
                    </a:solidFill>
                  </a:tcPr>
                </a:tc>
                <a:tc>
                  <a:txBody>
                    <a:bodyPr/>
                    <a:lstStyle/>
                    <a:p>
                      <a:r>
                        <a:rPr lang="en-ZA" dirty="0" smtClean="0"/>
                        <a:t>84%</a:t>
                      </a:r>
                      <a:endParaRPr lang="en-ZA" dirty="0"/>
                    </a:p>
                  </a:txBody>
                  <a:tcPr/>
                </a:tc>
              </a:tr>
              <a:tr h="1065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Quarter 4</a:t>
                      </a:r>
                    </a:p>
                    <a:p>
                      <a:endParaRPr lang="en-ZA" dirty="0"/>
                    </a:p>
                  </a:txBody>
                  <a:tcPr/>
                </a:tc>
                <a:tc>
                  <a:txBody>
                    <a:bodyPr/>
                    <a:lstStyle/>
                    <a:p>
                      <a:r>
                        <a:rPr lang="en-ZA" dirty="0" smtClean="0"/>
                        <a:t>29</a:t>
                      </a:r>
                      <a:endParaRPr lang="en-ZA" dirty="0"/>
                    </a:p>
                  </a:txBody>
                  <a:tcPr>
                    <a:solidFill>
                      <a:schemeClr val="accent6">
                        <a:lumMod val="50000"/>
                      </a:schemeClr>
                    </a:solidFill>
                  </a:tcPr>
                </a:tc>
                <a:tc>
                  <a:txBody>
                    <a:bodyPr/>
                    <a:lstStyle/>
                    <a:p>
                      <a:r>
                        <a:rPr lang="en-ZA" dirty="0" smtClean="0"/>
                        <a:t>21</a:t>
                      </a:r>
                      <a:endParaRPr lang="en-ZA" dirty="0"/>
                    </a:p>
                  </a:txBody>
                  <a:tcPr>
                    <a:solidFill>
                      <a:schemeClr val="accent2"/>
                    </a:solidFill>
                  </a:tcPr>
                </a:tc>
                <a:tc>
                  <a:txBody>
                    <a:bodyPr/>
                    <a:lstStyle/>
                    <a:p>
                      <a:r>
                        <a:rPr lang="en-ZA" dirty="0" smtClean="0"/>
                        <a:t>4</a:t>
                      </a:r>
                      <a:endParaRPr lang="en-ZA" dirty="0"/>
                    </a:p>
                  </a:txBody>
                  <a:tcPr>
                    <a:solidFill>
                      <a:srgbClr val="FFC000"/>
                    </a:solidFill>
                  </a:tcPr>
                </a:tc>
                <a:tc>
                  <a:txBody>
                    <a:bodyPr/>
                    <a:lstStyle/>
                    <a:p>
                      <a:r>
                        <a:rPr lang="en-ZA" dirty="0" smtClean="0"/>
                        <a:t>4</a:t>
                      </a:r>
                      <a:endParaRPr lang="en-ZA" dirty="0"/>
                    </a:p>
                  </a:txBody>
                  <a:tcPr>
                    <a:solidFill>
                      <a:srgbClr val="FF0000"/>
                    </a:solidFill>
                  </a:tcPr>
                </a:tc>
                <a:tc>
                  <a:txBody>
                    <a:bodyPr/>
                    <a:lstStyle/>
                    <a:p>
                      <a:r>
                        <a:rPr lang="en-ZA" dirty="0" smtClean="0"/>
                        <a:t>76%</a:t>
                      </a:r>
                      <a:endParaRPr lang="en-ZA" dirty="0"/>
                    </a:p>
                  </a:txBody>
                  <a:tcPr/>
                </a:tc>
              </a:tr>
            </a:tbl>
          </a:graphicData>
        </a:graphic>
      </p:graphicFrame>
    </p:spTree>
    <p:extLst>
      <p:ext uri="{BB962C8B-B14F-4D97-AF65-F5344CB8AC3E}">
        <p14:creationId xmlns:p14="http://schemas.microsoft.com/office/powerpoint/2010/main" xmlns="" val="19903233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A1611-166A-8349-BB5D-DA6E55F2215F}"/>
              </a:ext>
            </a:extLst>
          </p:cNvPr>
          <p:cNvSpPr>
            <a:spLocks noGrp="1"/>
          </p:cNvSpPr>
          <p:nvPr>
            <p:ph type="title"/>
          </p:nvPr>
        </p:nvSpPr>
        <p:spPr>
          <a:xfrm>
            <a:off x="1707627" y="2367815"/>
            <a:ext cx="5338065" cy="1762589"/>
          </a:xfrm>
        </p:spPr>
        <p:txBody>
          <a:bodyPr>
            <a:normAutofit fontScale="90000"/>
          </a:bodyPr>
          <a:lstStyle/>
          <a:p>
            <a:pPr algn="ctr"/>
            <a:r>
              <a:rPr lang="en-GB" sz="2800" b="1" dirty="0" smtClean="0"/>
              <a:t>FRAUD RISK</a:t>
            </a:r>
            <a:br>
              <a:rPr lang="en-GB" sz="2800" b="1" dirty="0" smtClean="0"/>
            </a:br>
            <a:r>
              <a:rPr lang="en-GB" sz="2800" b="1" dirty="0"/>
              <a:t/>
            </a:r>
            <a:br>
              <a:rPr lang="en-GB" sz="2800" b="1" dirty="0"/>
            </a:br>
            <a:r>
              <a:rPr lang="en-GB" sz="2800" b="1" dirty="0" smtClean="0"/>
              <a:t>QUARTER 2</a:t>
            </a:r>
            <a:br>
              <a:rPr lang="en-GB" sz="2800" b="1" dirty="0" smtClean="0"/>
            </a:br>
            <a:r>
              <a:rPr lang="en-GB" sz="2800" b="1" dirty="0" smtClean="0"/>
              <a:t/>
            </a:r>
            <a:br>
              <a:rPr lang="en-GB" sz="2800" b="1" dirty="0" smtClean="0"/>
            </a:br>
            <a:endParaRPr lang="en-US" sz="2800" dirty="0"/>
          </a:p>
        </p:txBody>
      </p:sp>
      <p:sp>
        <p:nvSpPr>
          <p:cNvPr id="8" name="TextBox 7"/>
          <p:cNvSpPr txBox="1"/>
          <p:nvPr/>
        </p:nvSpPr>
        <p:spPr>
          <a:xfrm>
            <a:off x="4304146" y="4210977"/>
            <a:ext cx="3038763" cy="369332"/>
          </a:xfrm>
          <a:prstGeom prst="rect">
            <a:avLst/>
          </a:prstGeom>
          <a:noFill/>
        </p:spPr>
        <p:txBody>
          <a:bodyPr wrap="square" rtlCol="0">
            <a:spAutoFit/>
          </a:bodyPr>
          <a:lstStyle/>
          <a:p>
            <a:r>
              <a:rPr lang="en-ZA" b="1" dirty="0">
                <a:solidFill>
                  <a:srgbClr val="37A76F">
                    <a:lumMod val="75000"/>
                  </a:srgbClr>
                </a:solidFill>
                <a:latin typeface="Arial" panose="020B0604020202020204" pitchFamily="34" charset="0"/>
                <a:cs typeface="Arial" panose="020B0604020202020204" pitchFamily="34" charset="0"/>
              </a:rPr>
              <a:t>            </a:t>
            </a:r>
            <a:r>
              <a:rPr lang="en-ZA" dirty="0" smtClean="0"/>
              <a:t>  </a:t>
            </a:r>
            <a:endParaRPr lang="en-ZA" dirty="0"/>
          </a:p>
        </p:txBody>
      </p:sp>
    </p:spTree>
    <p:extLst>
      <p:ext uri="{BB962C8B-B14F-4D97-AF65-F5344CB8AC3E}">
        <p14:creationId xmlns:p14="http://schemas.microsoft.com/office/powerpoint/2010/main" xmlns="" val="32381683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000" dirty="0">
                <a:solidFill>
                  <a:schemeClr val="tx1"/>
                </a:solidFill>
              </a:rPr>
              <a:t>In </a:t>
            </a:r>
            <a:r>
              <a:rPr lang="en-TT" sz="2000" dirty="0">
                <a:solidFill>
                  <a:schemeClr val="tx1"/>
                </a:solidFill>
              </a:rPr>
              <a:t>the </a:t>
            </a:r>
            <a:r>
              <a:rPr lang="en-TT" sz="2000" dirty="0" smtClean="0">
                <a:solidFill>
                  <a:schemeClr val="tx1"/>
                </a:solidFill>
              </a:rPr>
              <a:t>2</a:t>
            </a:r>
            <a:r>
              <a:rPr lang="en-TT" sz="2000" baseline="30000" dirty="0" smtClean="0">
                <a:solidFill>
                  <a:schemeClr val="tx1"/>
                </a:solidFill>
              </a:rPr>
              <a:t>nd</a:t>
            </a:r>
            <a:r>
              <a:rPr lang="en-TT" sz="2000" dirty="0" smtClean="0">
                <a:solidFill>
                  <a:schemeClr val="tx1"/>
                </a:solidFill>
              </a:rPr>
              <a:t>  </a:t>
            </a:r>
            <a:r>
              <a:rPr lang="en-TT" sz="2000" dirty="0">
                <a:solidFill>
                  <a:schemeClr val="tx1"/>
                </a:solidFill>
              </a:rPr>
              <a:t>quarter of 2022/23 financial year there were </a:t>
            </a:r>
            <a:r>
              <a:rPr lang="en-TT" sz="2000" dirty="0" smtClean="0">
                <a:solidFill>
                  <a:schemeClr val="tx1"/>
                </a:solidFill>
              </a:rPr>
              <a:t>23 </a:t>
            </a:r>
            <a:r>
              <a:rPr lang="en-TT" sz="2000" dirty="0">
                <a:solidFill>
                  <a:schemeClr val="tx1"/>
                </a:solidFill>
              </a:rPr>
              <a:t>planned mitigations , </a:t>
            </a:r>
            <a:r>
              <a:rPr lang="en-TT" sz="2000" dirty="0" smtClean="0">
                <a:solidFill>
                  <a:schemeClr val="tx1"/>
                </a:solidFill>
              </a:rPr>
              <a:t>19 (82%) </a:t>
            </a:r>
            <a:r>
              <a:rPr lang="en-TT" sz="2000" dirty="0">
                <a:solidFill>
                  <a:schemeClr val="tx1"/>
                </a:solidFill>
              </a:rPr>
              <a:t>mitigation actions were implemented, </a:t>
            </a:r>
            <a:r>
              <a:rPr lang="en-TT" sz="2000" dirty="0" smtClean="0">
                <a:solidFill>
                  <a:schemeClr val="tx1"/>
                </a:solidFill>
              </a:rPr>
              <a:t>4(18%) </a:t>
            </a:r>
            <a:r>
              <a:rPr lang="en-TT" sz="2000" dirty="0">
                <a:solidFill>
                  <a:schemeClr val="tx1"/>
                </a:solidFill>
              </a:rPr>
              <a:t>partially </a:t>
            </a:r>
            <a:r>
              <a:rPr lang="en-TT" sz="2000" dirty="0" smtClean="0">
                <a:solidFill>
                  <a:schemeClr val="tx1"/>
                </a:solidFill>
              </a:rPr>
              <a:t>implemented</a:t>
            </a:r>
            <a:endParaRPr lang="en-ZA"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655959080"/>
              </p:ext>
            </p:extLst>
          </p:nvPr>
        </p:nvGraphicFramePr>
        <p:xfrm>
          <a:off x="198438" y="1938338"/>
          <a:ext cx="8737600" cy="397986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198439" y="321973"/>
            <a:ext cx="8736840" cy="759852"/>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r>
              <a:rPr lang="en-GB" dirty="0" smtClean="0"/>
              <a:t>Fraud Risk Quarter 2 </a:t>
            </a:r>
            <a:endParaRPr lang="en-ZA" dirty="0"/>
          </a:p>
        </p:txBody>
      </p:sp>
    </p:spTree>
    <p:extLst>
      <p:ext uri="{BB962C8B-B14F-4D97-AF65-F5344CB8AC3E}">
        <p14:creationId xmlns:p14="http://schemas.microsoft.com/office/powerpoint/2010/main" xmlns="" val="2829817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xmlns="" val="1753983147"/>
              </p:ext>
            </p:extLst>
          </p:nvPr>
        </p:nvGraphicFramePr>
        <p:xfrm>
          <a:off x="636419" y="2142436"/>
          <a:ext cx="8298860" cy="413074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55600" y="991402"/>
            <a:ext cx="8047255" cy="646331"/>
          </a:xfrm>
          <a:prstGeom prst="rect">
            <a:avLst/>
          </a:prstGeom>
          <a:noFill/>
        </p:spPr>
        <p:txBody>
          <a:bodyPr wrap="square" rtlCol="0">
            <a:spAutoFit/>
          </a:bodyPr>
          <a:lstStyle/>
          <a:p>
            <a:r>
              <a:rPr lang="en-ZA" dirty="0"/>
              <a:t>In </a:t>
            </a:r>
            <a:r>
              <a:rPr lang="en-TT" dirty="0"/>
              <a:t>the </a:t>
            </a:r>
            <a:r>
              <a:rPr lang="en-TT" dirty="0" smtClean="0"/>
              <a:t>2</a:t>
            </a:r>
            <a:r>
              <a:rPr lang="en-TT" baseline="30000" dirty="0" smtClean="0"/>
              <a:t>nd</a:t>
            </a:r>
            <a:r>
              <a:rPr lang="en-TT" dirty="0" smtClean="0"/>
              <a:t>  </a:t>
            </a:r>
            <a:r>
              <a:rPr lang="en-TT" dirty="0"/>
              <a:t>quarter of 2022/23 financial year there were 13 </a:t>
            </a:r>
            <a:r>
              <a:rPr lang="en-TT" dirty="0" smtClean="0"/>
              <a:t>mitigation </a:t>
            </a:r>
            <a:r>
              <a:rPr lang="en-TT" dirty="0"/>
              <a:t>action </a:t>
            </a:r>
            <a:r>
              <a:rPr lang="en-TT" dirty="0" smtClean="0"/>
              <a:t>planned, all 13 (100%) mitigations actions were implemented</a:t>
            </a:r>
            <a:r>
              <a:rPr lang="en-TT" dirty="0"/>
              <a:t>.</a:t>
            </a:r>
            <a:endParaRPr lang="en-ZA" dirty="0"/>
          </a:p>
        </p:txBody>
      </p:sp>
      <p:sp>
        <p:nvSpPr>
          <p:cNvPr id="8" name="Title 1"/>
          <p:cNvSpPr>
            <a:spLocks noGrp="1"/>
          </p:cNvSpPr>
          <p:nvPr>
            <p:ph type="title"/>
          </p:nvPr>
        </p:nvSpPr>
        <p:spPr>
          <a:xfrm>
            <a:off x="198439" y="321973"/>
            <a:ext cx="8736840" cy="759852"/>
          </a:xfrm>
        </p:spPr>
        <p:txBody>
          <a:bodyPr/>
          <a:lstStyle/>
          <a:p>
            <a:r>
              <a:rPr lang="en-GB" dirty="0"/>
              <a:t>Strategic</a:t>
            </a:r>
            <a:r>
              <a:rPr lang="en-GB" dirty="0" smtClean="0"/>
              <a:t> Quarter 2</a:t>
            </a:r>
            <a:endParaRPr lang="en-ZA" dirty="0"/>
          </a:p>
        </p:txBody>
      </p:sp>
    </p:spTree>
    <p:extLst>
      <p:ext uri="{BB962C8B-B14F-4D97-AF65-F5344CB8AC3E}">
        <p14:creationId xmlns:p14="http://schemas.microsoft.com/office/powerpoint/2010/main" xmlns="" val="41589471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589962635"/>
              </p:ext>
            </p:extLst>
          </p:nvPr>
        </p:nvGraphicFramePr>
        <p:xfrm>
          <a:off x="125506" y="598561"/>
          <a:ext cx="8507339" cy="4985489"/>
        </p:xfrm>
        <a:graphic>
          <a:graphicData uri="http://schemas.openxmlformats.org/drawingml/2006/table">
            <a:tbl>
              <a:tblPr firstRow="1" firstCol="1" bandRow="1">
                <a:tableStyleId>{5C22544A-7EE6-4342-B048-85BDC9FD1C3A}</a:tableStyleId>
              </a:tblPr>
              <a:tblGrid>
                <a:gridCol w="1460958"/>
                <a:gridCol w="3634447"/>
                <a:gridCol w="3411934"/>
              </a:tblGrid>
              <a:tr h="313633">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tab pos="4023360" algn="l"/>
                        </a:tabLst>
                        <a:defRPr/>
                      </a:pPr>
                      <a:r>
                        <a:rPr lang="en-US"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Theft</a:t>
                      </a:r>
                      <a:r>
                        <a:rPr lang="en-US" sz="1400" b="1"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of Assets</a:t>
                      </a:r>
                      <a:endParaRPr lang="en-ZA"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c hMerge="1">
                  <a:txBody>
                    <a:bodyPr/>
                    <a:lstStyle/>
                    <a:p>
                      <a:pPr marL="0" algn="just" defTabSz="914400" rtl="0" eaLnBrk="1" latinLnBrk="0" hangingPunct="1">
                        <a:lnSpc>
                          <a:spcPct val="150000"/>
                        </a:lnSpc>
                        <a:spcAft>
                          <a:spcPts val="0"/>
                        </a:spcAft>
                        <a:tabLst>
                          <a:tab pos="4023360" algn="l"/>
                        </a:tabLst>
                      </a:pPr>
                      <a:endParaRPr lang="en-ZA" sz="13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36775" marR="36775" marT="0" marB="0"/>
                </a:tc>
                <a:tc hMerge="1">
                  <a:txBody>
                    <a:bodyPr/>
                    <a:lstStyle/>
                    <a:p>
                      <a:pPr marR="21590" algn="just">
                        <a:lnSpc>
                          <a:spcPct val="150000"/>
                        </a:lnSpc>
                        <a:spcAft>
                          <a:spcPts val="0"/>
                        </a:spcAft>
                        <a:tabLst>
                          <a:tab pos="4023360" algn="l"/>
                        </a:tabLs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r>
              <a:tr h="284557">
                <a:tc>
                  <a:txBody>
                    <a:bodyPr/>
                    <a:lstStyle/>
                    <a:p>
                      <a:pPr marL="0" algn="l" defTabSz="914400" rtl="0" eaLnBrk="1" latinLnBrk="0" hangingPunct="1">
                        <a:lnSpc>
                          <a:spcPct val="10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marL="0" algn="l" defTabSz="914400" rtl="0" eaLnBrk="1" latinLnBrk="0" hangingPunct="1">
                        <a:lnSpc>
                          <a:spcPct val="10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Progress on Mitigation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marL="0" algn="just" defTabSz="914400" rtl="0" eaLnBrk="1" latinLnBrk="0" hangingPunct="1">
                        <a:lnSpc>
                          <a:spcPct val="10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Risk Management Comment</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r>
              <a:tr h="4238729">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mn-ea"/>
                          <a:cs typeface="Arial" panose="020B0604020202020204" pitchFamily="34" charset="0"/>
                        </a:rPr>
                        <a:t>Conduct investigations for all lost and stolen goods/assets</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mn-ea"/>
                          <a:cs typeface="Arial" panose="020B0604020202020204" pitchFamily="34" charset="0"/>
                        </a:rPr>
                        <a:t>Four laptops were lost and investigation was done. Investigation for the two laptops was concluded and approval was granted by the Director-General, currently the recommendations are being implemented.</a:t>
                      </a:r>
                      <a:endParaRPr lang="en-ZA" sz="1800" kern="1200" dirty="0" smtClean="0">
                        <a:solidFill>
                          <a:schemeClr val="dk1"/>
                        </a:solidFill>
                        <a:effectLst/>
                        <a:latin typeface="+mn-lt"/>
                        <a:ea typeface="+mn-ea"/>
                        <a:cs typeface="+mn-cs"/>
                      </a:endParaRPr>
                    </a:p>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mn-ea"/>
                          <a:cs typeface="Arial" panose="020B0604020202020204" pitchFamily="34" charset="0"/>
                        </a:rPr>
                        <a:t>The other two laptops, one employee resigned in March 2022 and the laptop was reported to Auxiliary and Security Services in September 2022 and there is currently no progress on the matter. </a:t>
                      </a:r>
                      <a:endParaRPr lang="en-ZA" sz="1800" kern="1200" dirty="0" smtClean="0">
                        <a:solidFill>
                          <a:schemeClr val="dk1"/>
                        </a:solidFill>
                        <a:effectLst/>
                        <a:latin typeface="+mn-lt"/>
                        <a:ea typeface="+mn-ea"/>
                        <a:cs typeface="+mn-cs"/>
                      </a:endParaRPr>
                    </a:p>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mn-ea"/>
                          <a:cs typeface="Arial" panose="020B0604020202020204" pitchFamily="34" charset="0"/>
                        </a:rPr>
                        <a:t>The</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 4th</a:t>
                      </a:r>
                      <a:r>
                        <a:rPr lang="en-ZA" sz="1200" b="0" kern="1200" dirty="0" smtClean="0">
                          <a:solidFill>
                            <a:schemeClr val="tx1"/>
                          </a:solidFill>
                          <a:effectLst/>
                          <a:latin typeface="Arial" panose="020B0604020202020204" pitchFamily="34" charset="0"/>
                          <a:ea typeface="+mn-ea"/>
                          <a:cs typeface="Arial" panose="020B0604020202020204" pitchFamily="34" charset="0"/>
                        </a:rPr>
                        <a:t> laptop the investigation is still in progress but due to relocation of offices it was put on hold.</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rgbClr val="FFC000"/>
                    </a:solidFill>
                  </a:tcPr>
                </a:tc>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mn-ea"/>
                          <a:cs typeface="Arial" panose="020B0604020202020204" pitchFamily="34" charset="0"/>
                        </a:rPr>
                        <a:t>It is noted that one laptop that belonged to the contract worker who resigned in March 2022, was never returned to the department, only later it was discovered that the laptop was stolen. It is recommended that investigation be carried out amongst others using the employee termination checklist to identify possible gaps and recommend a corrective measure. Furthermore it is recommended that the employee termination checklist be enforced by all relevant stakeholders. </a:t>
                      </a:r>
                    </a:p>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r>
            </a:tbl>
          </a:graphicData>
        </a:graphic>
      </p:graphicFrame>
      <p:sp>
        <p:nvSpPr>
          <p:cNvPr id="2" name="Rectangle 1"/>
          <p:cNvSpPr/>
          <p:nvPr/>
        </p:nvSpPr>
        <p:spPr>
          <a:xfrm>
            <a:off x="125506" y="173829"/>
            <a:ext cx="7116692" cy="424732"/>
          </a:xfrm>
          <a:prstGeom prst="rect">
            <a:avLst/>
          </a:prstGeom>
        </p:spPr>
        <p:txBody>
          <a:bodyPr wrap="non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a:t>
            </a:r>
            <a:r>
              <a:rPr lang="en-ZA" sz="2400" dirty="0" smtClean="0">
                <a:solidFill>
                  <a:srgbClr val="37A76F">
                    <a:lumMod val="75000"/>
                  </a:srgbClr>
                </a:solidFill>
                <a:latin typeface="Arial" panose="020B0604020202020204" pitchFamily="34" charset="0"/>
                <a:cs typeface="Arial" panose="020B0604020202020204" pitchFamily="34" charset="0"/>
              </a:rPr>
              <a:t>2- </a:t>
            </a:r>
            <a:r>
              <a:rPr lang="en-ZA" sz="2400" dirty="0" smtClean="0">
                <a:solidFill>
                  <a:schemeClr val="accent3">
                    <a:lumMod val="75000"/>
                  </a:schemeClr>
                </a:solidFill>
                <a:latin typeface="Arial" panose="020B0604020202020204" pitchFamily="34" charset="0"/>
                <a:cs typeface="Arial" panose="020B0604020202020204" pitchFamily="34" charset="0"/>
              </a:rPr>
              <a:t>Mitigation </a:t>
            </a:r>
            <a:r>
              <a:rPr lang="en-ZA" sz="2400" dirty="0">
                <a:solidFill>
                  <a:schemeClr val="accent3">
                    <a:lumMod val="75000"/>
                  </a:schemeClr>
                </a:solidFill>
                <a:latin typeface="Arial" panose="020B0604020202020204" pitchFamily="34" charset="0"/>
                <a:cs typeface="Arial" panose="020B0604020202020204" pitchFamily="34" charset="0"/>
              </a:rPr>
              <a:t>Actions Partially Implemented</a:t>
            </a:r>
            <a:endParaRPr lang="en-US" sz="2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650227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15459197"/>
              </p:ext>
            </p:extLst>
          </p:nvPr>
        </p:nvGraphicFramePr>
        <p:xfrm>
          <a:off x="125506" y="596348"/>
          <a:ext cx="8839199" cy="5905139"/>
        </p:xfrm>
        <a:graphic>
          <a:graphicData uri="http://schemas.openxmlformats.org/drawingml/2006/table">
            <a:tbl>
              <a:tblPr firstRow="1" firstCol="1" bandRow="1">
                <a:tableStyleId>{5C22544A-7EE6-4342-B048-85BDC9FD1C3A}</a:tableStyleId>
              </a:tblPr>
              <a:tblGrid>
                <a:gridCol w="2136431"/>
                <a:gridCol w="2033337"/>
                <a:gridCol w="4669431"/>
              </a:tblGrid>
              <a:tr h="371304">
                <a:tc gridSpan="3">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r>
                        <a:rPr lang="en-ZA" sz="1400" b="1" kern="1200" dirty="0" smtClean="0">
                          <a:solidFill>
                            <a:schemeClr val="tx1"/>
                          </a:solidFill>
                          <a:effectLst/>
                          <a:latin typeface="Arial" panose="020B0604020202020204" pitchFamily="34" charset="0"/>
                          <a:ea typeface="+mn-ea"/>
                          <a:cs typeface="Arial" panose="020B0604020202020204" pitchFamily="34" charset="0"/>
                        </a:rPr>
                        <a:t>Theft of Assets</a:t>
                      </a:r>
                    </a:p>
                  </a:txBody>
                  <a:tcPr marL="36775" marR="36775" marT="0" marB="0"/>
                </a:tc>
                <a:tc hMerge="1">
                  <a:txBody>
                    <a:bodyPr/>
                    <a:lstStyle/>
                    <a:p>
                      <a:endParaRPr lang="en-ZA"/>
                    </a:p>
                  </a:txBody>
                  <a:tcPr/>
                </a:tc>
                <a:tc hMerge="1">
                  <a:txBody>
                    <a:bodyPr/>
                    <a:lstStyle/>
                    <a:p>
                      <a:endParaRPr lang="en-ZA"/>
                    </a:p>
                  </a:txBody>
                  <a:tcPr/>
                </a:tc>
              </a:tr>
              <a:tr h="616596">
                <a:tc>
                  <a:txBody>
                    <a:bodyPr/>
                    <a:lstStyle/>
                    <a:p>
                      <a:pPr marL="0" algn="l" defTabSz="914400" rtl="0" eaLnBrk="1" latinLnBrk="0" hangingPunct="1">
                        <a:lnSpc>
                          <a:spcPct val="15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Progress on Mitigation</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Risk Management Comment</a:t>
                      </a:r>
                      <a:endParaRPr lang="en-ZA" sz="1400" dirty="0">
                        <a:effectLst/>
                        <a:latin typeface="Times New Roman" panose="02020603050405020304" pitchFamily="18" charset="0"/>
                        <a:ea typeface="Times New Roman" panose="02020603050405020304" pitchFamily="18" charset="0"/>
                      </a:endParaRPr>
                    </a:p>
                  </a:txBody>
                  <a:tcPr marL="68580" marR="68580" marT="0" marB="0"/>
                </a:tc>
              </a:tr>
              <a:tr h="1707874">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mn-ea"/>
                          <a:cs typeface="Arial" panose="020B0604020202020204" pitchFamily="34" charset="0"/>
                        </a:rPr>
                        <a:t>Monitor and enforce adherence to the Procurement policy.</a:t>
                      </a:r>
                      <a:endParaRPr lang="en-ZA"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endPar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0" kern="1200" dirty="0" smtClean="0">
                          <a:solidFill>
                            <a:schemeClr val="tx1"/>
                          </a:solidFill>
                          <a:effectLst/>
                          <a:latin typeface="Arial" panose="020B0604020202020204" pitchFamily="34" charset="0"/>
                          <a:ea typeface="+mn-ea"/>
                          <a:cs typeface="Arial" panose="020B0604020202020204" pitchFamily="34" charset="0"/>
                        </a:rPr>
                        <a:t>Inventory list are implemented and in progress of signature.</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C000"/>
                    </a:solidFill>
                  </a:tcPr>
                </a:tc>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mn-ea"/>
                          <a:cs typeface="Arial" panose="020B0604020202020204" pitchFamily="34" charset="0"/>
                        </a:rPr>
                        <a:t>It is recommended that the inventory list should finalised and be signed by all employee for accountability purposes. </a:t>
                      </a:r>
                    </a:p>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mn-ea"/>
                          <a:cs typeface="Arial" panose="020B0604020202020204" pitchFamily="34" charset="0"/>
                        </a:rPr>
                        <a:t>Supply Chain Management should review the asset register to ensure control over Department’s assets furthermore to ensure the existence and the general conditions of all assets must be verified on an ongoing basis.</a:t>
                      </a:r>
                    </a:p>
                  </a:txBody>
                  <a:tcPr marL="68580" marR="68580" marT="0" marB="0">
                    <a:noFill/>
                  </a:tcPr>
                </a:tc>
              </a:tr>
              <a:tr h="308298">
                <a:tc gridSpan="3">
                  <a:txBody>
                    <a:bodyPr/>
                    <a:lstStyle/>
                    <a:p>
                      <a:pPr marL="0" algn="l" defTabSz="914400" rtl="0" eaLnBrk="1" latinLnBrk="0" hangingPunct="1">
                        <a:lnSpc>
                          <a:spcPct val="150000"/>
                        </a:lnSpc>
                        <a:spcAft>
                          <a:spcPts val="0"/>
                        </a:spcAft>
                        <a:tabLst>
                          <a:tab pos="4023360" algn="l"/>
                        </a:tabLst>
                      </a:pPr>
                      <a:r>
                        <a:rPr lang="en-US" sz="1400" b="1" kern="1200" dirty="0" smtClean="0">
                          <a:solidFill>
                            <a:schemeClr val="dk1"/>
                          </a:solidFill>
                          <a:effectLst/>
                          <a:latin typeface="Arial" panose="020B0604020202020204" pitchFamily="34" charset="0"/>
                          <a:ea typeface="Times New Roman" panose="02020603050405020304" pitchFamily="18" charset="0"/>
                          <a:cs typeface="+mn-cs"/>
                        </a:rPr>
                        <a:t>Corruption</a:t>
                      </a:r>
                      <a:endParaRPr lang="en-ZA" sz="1400" dirty="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hMerge="1">
                  <a:txBody>
                    <a:bodyPr/>
                    <a:lstStyle/>
                    <a:p>
                      <a:endParaRPr lang="en-ZA"/>
                    </a:p>
                  </a:txBody>
                  <a:tcPr/>
                </a:tc>
                <a:tc hMerge="1">
                  <a:txBody>
                    <a:bodyPr/>
                    <a:lstStyle/>
                    <a:p>
                      <a:endParaRPr lang="en-ZA"/>
                    </a:p>
                  </a:txBody>
                  <a:tcPr/>
                </a:tc>
              </a:tr>
              <a:tr h="616596">
                <a:tc>
                  <a:txBody>
                    <a:bodyPr/>
                    <a:lstStyle/>
                    <a:p>
                      <a:pPr marL="0" algn="l" defTabSz="914400" rtl="0" eaLnBrk="1" latinLnBrk="0" hangingPunct="1">
                        <a:lnSpc>
                          <a:spcPct val="15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Progress on Mitigation</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Risk Management Comment</a:t>
                      </a:r>
                      <a:endParaRPr lang="en-ZA" sz="1400" dirty="0">
                        <a:effectLst/>
                        <a:latin typeface="Times New Roman" panose="02020603050405020304" pitchFamily="18" charset="0"/>
                        <a:ea typeface="Times New Roman" panose="02020603050405020304" pitchFamily="18" charset="0"/>
                      </a:endParaRPr>
                    </a:p>
                  </a:txBody>
                  <a:tcPr marL="68580" marR="68580" marT="0" marB="0"/>
                </a:tc>
              </a:tr>
              <a:tr h="1507632">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mn-ea"/>
                          <a:cs typeface="Arial" panose="020B0604020202020204" pitchFamily="34" charset="0"/>
                        </a:rPr>
                        <a:t>Training for Bid Specifications and Bid Evaluation Committees</a:t>
                      </a:r>
                      <a:endParaRPr lang="en-ZA"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GB" sz="1200" b="0" kern="1200" dirty="0" smtClean="0">
                          <a:solidFill>
                            <a:schemeClr val="tx1"/>
                          </a:solidFill>
                          <a:effectLst/>
                          <a:latin typeface="Arial" panose="020B0604020202020204" pitchFamily="34" charset="0"/>
                          <a:ea typeface="+mn-ea"/>
                          <a:cs typeface="Arial" panose="020B0604020202020204" pitchFamily="34" charset="0"/>
                        </a:rPr>
                        <a:t>Bid Specifications and Bid Evaluation Committees were trained on 19 August,</a:t>
                      </a:r>
                      <a:r>
                        <a:rPr lang="en-GB" sz="1200" b="0" kern="1200" baseline="0" dirty="0" smtClean="0">
                          <a:solidFill>
                            <a:schemeClr val="tx1"/>
                          </a:solidFill>
                          <a:effectLst/>
                          <a:latin typeface="Arial" panose="020B0604020202020204" pitchFamily="34" charset="0"/>
                          <a:ea typeface="+mn-ea"/>
                          <a:cs typeface="Arial" panose="020B0604020202020204" pitchFamily="34" charset="0"/>
                        </a:rPr>
                        <a:t> on the requirements and</a:t>
                      </a:r>
                      <a:r>
                        <a:rPr lang="en-ZA" sz="1200" b="0" kern="1200" dirty="0" smtClean="0">
                          <a:solidFill>
                            <a:schemeClr val="tx1"/>
                          </a:solidFill>
                          <a:effectLst/>
                          <a:latin typeface="Arial" panose="020B0604020202020204" pitchFamily="34" charset="0"/>
                          <a:ea typeface="+mn-ea"/>
                          <a:cs typeface="Arial" panose="020B0604020202020204" pitchFamily="34" charset="0"/>
                        </a:rPr>
                        <a:t> templates that they have to </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use to perform their duties.</a:t>
                      </a:r>
                      <a:endParaRPr lang="en-ZA" sz="12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rgbClr val="FFC000"/>
                    </a:solidFill>
                  </a:tcPr>
                </a:tc>
                <a:tc>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ZA" sz="1200" b="0" kern="1200" dirty="0" smtClean="0">
                          <a:solidFill>
                            <a:schemeClr val="tx1"/>
                          </a:solidFill>
                          <a:effectLst/>
                          <a:latin typeface="Arial" panose="020B0604020202020204" pitchFamily="34" charset="0"/>
                          <a:ea typeface="+mn-ea"/>
                          <a:cs typeface="Arial" panose="020B0604020202020204" pitchFamily="34" charset="0"/>
                        </a:rPr>
                        <a:t>It is recommended that Supply Chain Management continue with training of</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b="0" kern="1200" dirty="0" smtClean="0">
                          <a:solidFill>
                            <a:schemeClr val="tx1"/>
                          </a:solidFill>
                          <a:effectLst/>
                          <a:latin typeface="Arial" panose="020B0604020202020204" pitchFamily="34" charset="0"/>
                          <a:ea typeface="+mn-ea"/>
                          <a:cs typeface="Arial" panose="020B0604020202020204" pitchFamily="34" charset="0"/>
                        </a:rPr>
                        <a:t>all Bid Specification and Bid Evaluation Committee members.</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 </a:t>
                      </a:r>
                      <a:endParaRPr lang="en-ZA" sz="12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tr>
            </a:tbl>
          </a:graphicData>
        </a:graphic>
      </p:graphicFrame>
      <p:sp>
        <p:nvSpPr>
          <p:cNvPr id="2" name="Rectangle 1"/>
          <p:cNvSpPr/>
          <p:nvPr/>
        </p:nvSpPr>
        <p:spPr>
          <a:xfrm>
            <a:off x="125506" y="117499"/>
            <a:ext cx="7116692" cy="424732"/>
          </a:xfrm>
          <a:prstGeom prst="rect">
            <a:avLst/>
          </a:prstGeom>
        </p:spPr>
        <p:txBody>
          <a:bodyPr wrap="non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2</a:t>
            </a:r>
            <a:r>
              <a:rPr lang="en-ZA" sz="2400" dirty="0" smtClean="0">
                <a:solidFill>
                  <a:srgbClr val="37A76F">
                    <a:lumMod val="75000"/>
                  </a:srgbClr>
                </a:solidFill>
                <a:latin typeface="Arial" panose="020B0604020202020204" pitchFamily="34" charset="0"/>
                <a:cs typeface="Arial" panose="020B0604020202020204" pitchFamily="34" charset="0"/>
              </a:rPr>
              <a:t>- </a:t>
            </a:r>
            <a:r>
              <a:rPr lang="en-ZA" sz="2400" dirty="0" smtClean="0">
                <a:solidFill>
                  <a:schemeClr val="accent3">
                    <a:lumMod val="75000"/>
                  </a:schemeClr>
                </a:solidFill>
                <a:latin typeface="Arial" panose="020B0604020202020204" pitchFamily="34" charset="0"/>
                <a:cs typeface="Arial" panose="020B0604020202020204" pitchFamily="34" charset="0"/>
              </a:rPr>
              <a:t>Mitigation </a:t>
            </a:r>
            <a:r>
              <a:rPr lang="en-ZA" sz="2400" dirty="0">
                <a:solidFill>
                  <a:schemeClr val="accent3">
                    <a:lumMod val="75000"/>
                  </a:schemeClr>
                </a:solidFill>
                <a:latin typeface="Arial" panose="020B0604020202020204" pitchFamily="34" charset="0"/>
                <a:cs typeface="Arial" panose="020B0604020202020204" pitchFamily="34" charset="0"/>
              </a:rPr>
              <a:t>Actions Partially Implemented</a:t>
            </a:r>
            <a:endParaRPr lang="en-US" sz="2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401554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xmlns="" val="472119829"/>
              </p:ext>
            </p:extLst>
          </p:nvPr>
        </p:nvGraphicFramePr>
        <p:xfrm>
          <a:off x="152400" y="1211826"/>
          <a:ext cx="8704729" cy="4875668"/>
        </p:xfrm>
        <a:graphic>
          <a:graphicData uri="http://schemas.openxmlformats.org/drawingml/2006/table">
            <a:tbl>
              <a:tblPr firstRow="1" firstCol="1" bandRow="1">
                <a:tableStyleId>{5C22544A-7EE6-4342-B048-85BDC9FD1C3A}</a:tableStyleId>
              </a:tblPr>
              <a:tblGrid>
                <a:gridCol w="2453044"/>
                <a:gridCol w="2598090"/>
                <a:gridCol w="3653595"/>
              </a:tblGrid>
              <a:tr h="259501">
                <a:tc gridSpan="3">
                  <a:txBody>
                    <a:bodyPr/>
                    <a:lstStyle/>
                    <a:p>
                      <a:pPr algn="just">
                        <a:lnSpc>
                          <a:spcPct val="115000"/>
                        </a:lnSpc>
                        <a:spcAft>
                          <a:spcPts val="800"/>
                        </a:spcAft>
                      </a:pPr>
                      <a:r>
                        <a:rPr lang="en-ZA" sz="1800" b="1" kern="1200" dirty="0" smtClean="0">
                          <a:solidFill>
                            <a:schemeClr val="tx1"/>
                          </a:solidFill>
                          <a:effectLst/>
                          <a:latin typeface="+mn-lt"/>
                          <a:ea typeface="+mn-ea"/>
                          <a:cs typeface="+mn-cs"/>
                        </a:rPr>
                        <a:t>Accounting Fraud: Embezzlement and Personal Purchases</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just">
                        <a:lnSpc>
                          <a:spcPct val="115000"/>
                        </a:lnSpc>
                        <a:spcAft>
                          <a:spcPts val="8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just">
                        <a:lnSpc>
                          <a:spcPct val="115000"/>
                        </a:lnSpc>
                        <a:spcAft>
                          <a:spcPts val="8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3341">
                <a:tc>
                  <a:txBody>
                    <a:bodyPr/>
                    <a:lstStyle/>
                    <a:p>
                      <a:pPr algn="just">
                        <a:lnSpc>
                          <a:spcPct val="115000"/>
                        </a:lnSpc>
                        <a:spcAft>
                          <a:spcPts val="800"/>
                        </a:spcAft>
                      </a:pPr>
                      <a:r>
                        <a:rPr lang="en-US" sz="1400" b="1" dirty="0">
                          <a:solidFill>
                            <a:schemeClr val="tx1"/>
                          </a:solidFill>
                          <a:effectLst/>
                          <a:latin typeface="Arial" panose="020B0604020202020204" pitchFamily="34" charset="0"/>
                          <a:cs typeface="Arial" panose="020B0604020202020204" pitchFamily="34" charset="0"/>
                        </a:rPr>
                        <a:t>Mitigation Action</a:t>
                      </a: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800"/>
                        </a:spcAft>
                      </a:pPr>
                      <a:r>
                        <a:rPr lang="en-US" sz="1400" b="1" dirty="0">
                          <a:solidFill>
                            <a:schemeClr val="tx1"/>
                          </a:solidFill>
                          <a:effectLst/>
                          <a:latin typeface="Arial" panose="020B0604020202020204" pitchFamily="34" charset="0"/>
                          <a:cs typeface="Arial" panose="020B0604020202020204" pitchFamily="34" charset="0"/>
                        </a:rPr>
                        <a:t>Risk Owner Comment</a:t>
                      </a: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800"/>
                        </a:spcAft>
                      </a:pPr>
                      <a:r>
                        <a:rPr lang="en-US" sz="1400" b="1" dirty="0">
                          <a:solidFill>
                            <a:schemeClr val="tx1"/>
                          </a:solidFill>
                          <a:effectLst/>
                          <a:latin typeface="Arial" panose="020B0604020202020204" pitchFamily="34" charset="0"/>
                          <a:cs typeface="Arial" panose="020B0604020202020204" pitchFamily="34" charset="0"/>
                        </a:rPr>
                        <a:t>Risk Management Comment</a:t>
                      </a: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096859">
                <a:tc>
                  <a:txBody>
                    <a:bodyPr/>
                    <a:lstStyle/>
                    <a:p>
                      <a:pPr marR="111760" algn="just">
                        <a:lnSpc>
                          <a:spcPct val="115000"/>
                        </a:lnSpc>
                        <a:spcBef>
                          <a:spcPts val="1200"/>
                        </a:spcBef>
                        <a:spcAft>
                          <a:spcPts val="1000"/>
                        </a:spcAft>
                        <a:tabLst>
                          <a:tab pos="281940" algn="ctr"/>
                          <a:tab pos="1216025" algn="l"/>
                        </a:tabLst>
                      </a:pPr>
                      <a:r>
                        <a:rPr lang="en-ZA" sz="1200" b="0" kern="1200" dirty="0" smtClean="0">
                          <a:solidFill>
                            <a:schemeClr val="tx1"/>
                          </a:solidFill>
                          <a:effectLst/>
                          <a:latin typeface="Arial" panose="020B0604020202020204" pitchFamily="34" charset="0"/>
                          <a:ea typeface="+mn-ea"/>
                          <a:cs typeface="Arial" panose="020B0604020202020204" pitchFamily="34" charset="0"/>
                        </a:rPr>
                        <a:t>Monitor and enforce adherence to the Procurement policy.</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111760" algn="just" defTabSz="914400" rtl="0" eaLnBrk="1" latinLnBrk="0" hangingPunct="1">
                        <a:lnSpc>
                          <a:spcPct val="115000"/>
                        </a:lnSpc>
                        <a:spcAft>
                          <a:spcPts val="100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The Supply Chain Management templates were discussed and workshop held with MANCO members on 19 August 2022, another session for staff was planned for 30 Sept 2022.</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rgbClr val="FFC000"/>
                    </a:solidFill>
                  </a:tcPr>
                </a:tc>
                <a:tc>
                  <a:txBody>
                    <a:bodyPr/>
                    <a:lstStyle/>
                    <a:p>
                      <a:pPr marL="0" marR="111760" algn="just" defTabSz="914400" rtl="0" eaLnBrk="1" latinLnBrk="0" hangingPunct="1">
                        <a:lnSpc>
                          <a:spcPct val="115000"/>
                        </a:lnSpc>
                        <a:spcAft>
                          <a:spcPts val="100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It is recommended that Supply Chain Management continue to conduct workshops with Management</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 Committee</a:t>
                      </a:r>
                      <a:r>
                        <a:rPr lang="en-ZA" sz="1200" b="0" kern="1200" dirty="0" smtClean="0">
                          <a:solidFill>
                            <a:schemeClr val="tx1"/>
                          </a:solidFill>
                          <a:effectLst/>
                          <a:latin typeface="Arial" panose="020B0604020202020204" pitchFamily="34" charset="0"/>
                          <a:ea typeface="+mn-ea"/>
                          <a:cs typeface="Arial" panose="020B0604020202020204" pitchFamily="34" charset="0"/>
                        </a:rPr>
                        <a:t> members to continue to enforce compliance to Procurement policy.</a:t>
                      </a:r>
                    </a:p>
                    <a:p>
                      <a:pPr marL="0" marR="111760" algn="just" defTabSz="914400" rtl="0" eaLnBrk="1" latinLnBrk="0" hangingPunct="1">
                        <a:lnSpc>
                          <a:spcPct val="115000"/>
                        </a:lnSpc>
                        <a:spcAft>
                          <a:spcPts val="100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It is recommended that Supply Chain Management and Finance Unit continue to monitor adherence to the procurement policy to ensure that the correct goods or services are purchased in terms of quality and specification.</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tr>
            </a:tbl>
          </a:graphicData>
        </a:graphic>
      </p:graphicFrame>
      <p:sp>
        <p:nvSpPr>
          <p:cNvPr id="2" name="Rectangle 1"/>
          <p:cNvSpPr/>
          <p:nvPr/>
        </p:nvSpPr>
        <p:spPr>
          <a:xfrm>
            <a:off x="152400" y="630894"/>
            <a:ext cx="7116692" cy="424732"/>
          </a:xfrm>
          <a:prstGeom prst="rect">
            <a:avLst/>
          </a:prstGeom>
        </p:spPr>
        <p:txBody>
          <a:bodyPr wrap="non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a:t>
            </a:r>
            <a:r>
              <a:rPr lang="en-ZA" sz="2400" dirty="0" smtClean="0">
                <a:solidFill>
                  <a:srgbClr val="37A76F">
                    <a:lumMod val="75000"/>
                  </a:srgbClr>
                </a:solidFill>
                <a:latin typeface="Arial" panose="020B0604020202020204" pitchFamily="34" charset="0"/>
                <a:cs typeface="Arial" panose="020B0604020202020204" pitchFamily="34" charset="0"/>
              </a:rPr>
              <a:t>2- </a:t>
            </a:r>
            <a:r>
              <a:rPr lang="en-ZA" sz="2400" dirty="0" smtClean="0">
                <a:solidFill>
                  <a:schemeClr val="accent3">
                    <a:lumMod val="75000"/>
                  </a:schemeClr>
                </a:solidFill>
                <a:latin typeface="Arial" panose="020B0604020202020204" pitchFamily="34" charset="0"/>
                <a:cs typeface="Arial" panose="020B0604020202020204" pitchFamily="34" charset="0"/>
              </a:rPr>
              <a:t>Mitigation </a:t>
            </a:r>
            <a:r>
              <a:rPr lang="en-ZA" sz="2400" dirty="0">
                <a:solidFill>
                  <a:schemeClr val="accent3">
                    <a:lumMod val="75000"/>
                  </a:schemeClr>
                </a:solidFill>
                <a:latin typeface="Arial" panose="020B0604020202020204" pitchFamily="34" charset="0"/>
                <a:cs typeface="Arial" panose="020B0604020202020204" pitchFamily="34" charset="0"/>
              </a:rPr>
              <a:t>Actions Partially Implemented</a:t>
            </a:r>
            <a:endParaRPr lang="en-US" sz="2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449870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A1611-166A-8349-BB5D-DA6E55F2215F}"/>
              </a:ext>
            </a:extLst>
          </p:cNvPr>
          <p:cNvSpPr>
            <a:spLocks noGrp="1"/>
          </p:cNvSpPr>
          <p:nvPr>
            <p:ph type="title"/>
          </p:nvPr>
        </p:nvSpPr>
        <p:spPr>
          <a:xfrm>
            <a:off x="1707627" y="2367815"/>
            <a:ext cx="5338065" cy="1762589"/>
          </a:xfrm>
        </p:spPr>
        <p:txBody>
          <a:bodyPr>
            <a:normAutofit fontScale="90000"/>
          </a:bodyPr>
          <a:lstStyle/>
          <a:p>
            <a:pPr algn="ctr"/>
            <a:r>
              <a:rPr lang="en-GB" sz="2800" b="1" dirty="0" smtClean="0"/>
              <a:t>FRAUD RISK</a:t>
            </a:r>
            <a:br>
              <a:rPr lang="en-GB" sz="2800" b="1" dirty="0" smtClean="0"/>
            </a:br>
            <a:r>
              <a:rPr lang="en-GB" sz="2800" b="1" dirty="0"/>
              <a:t/>
            </a:r>
            <a:br>
              <a:rPr lang="en-GB" sz="2800" b="1" dirty="0"/>
            </a:br>
            <a:r>
              <a:rPr lang="en-GB" sz="2800" b="1" dirty="0" smtClean="0"/>
              <a:t>QUARTER 3</a:t>
            </a:r>
            <a:br>
              <a:rPr lang="en-GB" sz="2800" b="1" dirty="0" smtClean="0"/>
            </a:br>
            <a:r>
              <a:rPr lang="en-GB" sz="2800" b="1" dirty="0" smtClean="0"/>
              <a:t/>
            </a:r>
            <a:br>
              <a:rPr lang="en-GB" sz="2800" b="1" dirty="0" smtClean="0"/>
            </a:br>
            <a:endParaRPr lang="en-US" sz="2800" dirty="0"/>
          </a:p>
        </p:txBody>
      </p:sp>
      <p:sp>
        <p:nvSpPr>
          <p:cNvPr id="8" name="TextBox 7"/>
          <p:cNvSpPr txBox="1"/>
          <p:nvPr/>
        </p:nvSpPr>
        <p:spPr>
          <a:xfrm>
            <a:off x="4304146" y="4210977"/>
            <a:ext cx="3038763" cy="369332"/>
          </a:xfrm>
          <a:prstGeom prst="rect">
            <a:avLst/>
          </a:prstGeom>
          <a:noFill/>
        </p:spPr>
        <p:txBody>
          <a:bodyPr wrap="square" rtlCol="0">
            <a:spAutoFit/>
          </a:bodyPr>
          <a:lstStyle/>
          <a:p>
            <a:r>
              <a:rPr lang="en-ZA" b="1" dirty="0">
                <a:solidFill>
                  <a:srgbClr val="37A76F">
                    <a:lumMod val="75000"/>
                  </a:srgbClr>
                </a:solidFill>
                <a:latin typeface="Arial" panose="020B0604020202020204" pitchFamily="34" charset="0"/>
                <a:cs typeface="Arial" panose="020B0604020202020204" pitchFamily="34" charset="0"/>
              </a:rPr>
              <a:t>            </a:t>
            </a:r>
            <a:r>
              <a:rPr lang="en-ZA" dirty="0" smtClean="0"/>
              <a:t>  </a:t>
            </a:r>
            <a:endParaRPr lang="en-ZA" dirty="0"/>
          </a:p>
        </p:txBody>
      </p:sp>
    </p:spTree>
    <p:extLst>
      <p:ext uri="{BB962C8B-B14F-4D97-AF65-F5344CB8AC3E}">
        <p14:creationId xmlns:p14="http://schemas.microsoft.com/office/powerpoint/2010/main" xmlns="" val="37915158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2892126584"/>
              </p:ext>
            </p:extLst>
          </p:nvPr>
        </p:nvGraphicFramePr>
        <p:xfrm>
          <a:off x="125506" y="598563"/>
          <a:ext cx="8805134" cy="5754112"/>
        </p:xfrm>
        <a:graphic>
          <a:graphicData uri="http://schemas.openxmlformats.org/drawingml/2006/table">
            <a:tbl>
              <a:tblPr firstRow="1" firstCol="1" bandRow="1">
                <a:tableStyleId>{5C22544A-7EE6-4342-B048-85BDC9FD1C3A}</a:tableStyleId>
              </a:tblPr>
              <a:tblGrid>
                <a:gridCol w="1815591">
                  <a:extLst>
                    <a:ext uri="{9D8B030D-6E8A-4147-A177-3AD203B41FA5}">
                      <a16:colId xmlns="" xmlns:a16="http://schemas.microsoft.com/office/drawing/2014/main" val="20000"/>
                    </a:ext>
                  </a:extLst>
                </a:gridCol>
                <a:gridCol w="3458176">
                  <a:extLst>
                    <a:ext uri="{9D8B030D-6E8A-4147-A177-3AD203B41FA5}">
                      <a16:colId xmlns="" xmlns:a16="http://schemas.microsoft.com/office/drawing/2014/main" val="20001"/>
                    </a:ext>
                  </a:extLst>
                </a:gridCol>
                <a:gridCol w="3531367">
                  <a:extLst>
                    <a:ext uri="{9D8B030D-6E8A-4147-A177-3AD203B41FA5}">
                      <a16:colId xmlns="" xmlns:a16="http://schemas.microsoft.com/office/drawing/2014/main" val="20002"/>
                    </a:ext>
                  </a:extLst>
                </a:gridCol>
              </a:tblGrid>
              <a:tr h="468253">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tab pos="4023360" algn="l"/>
                        </a:tabLst>
                        <a:defRPr/>
                      </a:pPr>
                      <a:r>
                        <a:rPr lang="en-US"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1.Theft</a:t>
                      </a:r>
                      <a:r>
                        <a:rPr lang="en-US" sz="1400" b="1"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4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of Assets</a:t>
                      </a: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c hMerge="1">
                  <a:txBody>
                    <a:bodyPr/>
                    <a:lstStyle/>
                    <a:p>
                      <a:pPr marL="0" algn="just" defTabSz="914400" rtl="0" eaLnBrk="1" latinLnBrk="0" hangingPunct="1">
                        <a:lnSpc>
                          <a:spcPct val="150000"/>
                        </a:lnSpc>
                        <a:spcAft>
                          <a:spcPts val="0"/>
                        </a:spcAft>
                        <a:tabLst>
                          <a:tab pos="4023360" algn="l"/>
                        </a:tabLst>
                      </a:pPr>
                      <a:endParaRPr lang="en-ZA" sz="13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36775" marR="36775" marT="0" marB="0"/>
                </a:tc>
                <a:tc hMerge="1">
                  <a:txBody>
                    <a:bodyPr/>
                    <a:lstStyle/>
                    <a:p>
                      <a:pPr marR="21590" algn="just">
                        <a:lnSpc>
                          <a:spcPct val="150000"/>
                        </a:lnSpc>
                        <a:spcAft>
                          <a:spcPts val="0"/>
                        </a:spcAft>
                        <a:tabLst>
                          <a:tab pos="4023360" algn="l"/>
                        </a:tabLs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extLst>
                  <a:ext uri="{0D108BD9-81ED-4DB2-BD59-A6C34878D82A}">
                    <a16:rowId xmlns="" xmlns:a16="http://schemas.microsoft.com/office/drawing/2014/main" val="10000"/>
                  </a:ext>
                </a:extLst>
              </a:tr>
              <a:tr h="323543">
                <a:tc>
                  <a:txBody>
                    <a:bodyPr/>
                    <a:lstStyle/>
                    <a:p>
                      <a:pPr marL="0" algn="l" defTabSz="914400" rtl="0" eaLnBrk="1" latinLnBrk="0" hangingPunct="1">
                        <a:lnSpc>
                          <a:spcPct val="10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marL="0" algn="l" defTabSz="914400" rtl="0" eaLnBrk="1" latinLnBrk="0" hangingPunct="1">
                        <a:lnSpc>
                          <a:spcPct val="10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Progress on Mitigation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marL="0" algn="just" defTabSz="914400" rtl="0" eaLnBrk="1" latinLnBrk="0" hangingPunct="1">
                        <a:lnSpc>
                          <a:spcPct val="10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Risk Management Comment</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lnB w="12700" cmpd="sng">
                      <a:noFill/>
                    </a:lnB>
                  </a:tcPr>
                </a:tc>
                <a:extLst>
                  <a:ext uri="{0D108BD9-81ED-4DB2-BD59-A6C34878D82A}">
                    <a16:rowId xmlns="" xmlns:a16="http://schemas.microsoft.com/office/drawing/2014/main" val="10001"/>
                  </a:ext>
                </a:extLst>
              </a:tr>
              <a:tr h="1389895">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b="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Conduct investigations for all lost and stolen goods/assets</a:t>
                      </a:r>
                      <a:endParaRPr lang="en-ZA"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Investigation</a:t>
                      </a:r>
                      <a:r>
                        <a:rPr lang="en-ZA" sz="1200" kern="12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progress, </a:t>
                      </a:r>
                      <a:r>
                        <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Two (2) laptops were reported stolen and investigation  for (1) laptop was concluded however,</a:t>
                      </a:r>
                      <a:endPar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R w="12700" cmpd="sng">
                      <a:noFill/>
                    </a:lnR>
                    <a:solidFill>
                      <a:srgbClr val="FFC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investigation for the other laptop should be finalised, </a:t>
                      </a:r>
                    </a:p>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Furthermore the investigation for lost and stolen assets be conducted as and when assets are lost, and the investigation report be submitted to the accounting officer for approval.</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89895">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Monitor and enforce the asset register as per s45e PFMA.</a:t>
                      </a: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Recreation of the new asset register in the building is </a:t>
                      </a:r>
                      <a:r>
                        <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work in progress.</a:t>
                      </a:r>
                      <a:endPar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R w="12700" cmpd="sng">
                      <a:noFill/>
                    </a:lnR>
                    <a:solidFill>
                      <a:srgbClr val="FF0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the assert register should be finalised </a:t>
                      </a:r>
                      <a:r>
                        <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Q4 to </a:t>
                      </a: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avoid audit queries.</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182526">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Monitor and enforce that new asset controller’s account and sign off </a:t>
                      </a:r>
                      <a:r>
                        <a:rPr lang="en-ZA" sz="1200" b="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assets.</a:t>
                      </a:r>
                      <a:endParaRPr lang="en-ZA"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Backdoor inventories are in </a:t>
                      </a:r>
                      <a:r>
                        <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a:t>
                      </a:r>
                      <a:r>
                        <a:rPr lang="en-ZA" sz="1200" kern="12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process of </a:t>
                      </a:r>
                      <a:r>
                        <a:rPr lang="en-ZA" sz="1200" kern="1200" baseline="0"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deing</a:t>
                      </a:r>
                      <a:r>
                        <a:rPr lang="en-ZA" sz="1200" kern="12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developed</a:t>
                      </a:r>
                      <a:r>
                        <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following the recreation of the asset register.</a:t>
                      </a:r>
                    </a:p>
                  </a:txBody>
                  <a:tcPr marL="68580" marR="68580" marT="0" marB="0">
                    <a:lnR w="12700" cmpd="sng">
                      <a:noFill/>
                    </a:lnR>
                    <a:solidFill>
                      <a:srgbClr val="FF0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the back door inventory list should finalised </a:t>
                      </a:r>
                      <a:r>
                        <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Q4 and </a:t>
                      </a: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 signed by all </a:t>
                      </a:r>
                      <a:r>
                        <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employees </a:t>
                      </a: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accountability purposes. </a:t>
                      </a:r>
                    </a:p>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Supply Chain Management should ensure that the asset register is finalised to ensure control over Department’s assets furthermore to ensure the existence and the general conditions of all assets must be verified on an ongoing </a:t>
                      </a:r>
                      <a:r>
                        <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basis.</a:t>
                      </a:r>
                      <a:endPar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2" name="Rectangle 1"/>
          <p:cNvSpPr/>
          <p:nvPr/>
        </p:nvSpPr>
        <p:spPr>
          <a:xfrm>
            <a:off x="125506" y="173829"/>
            <a:ext cx="8162812" cy="424732"/>
          </a:xfrm>
          <a:prstGeom prst="rect">
            <a:avLst/>
          </a:prstGeom>
        </p:spPr>
        <p:txBody>
          <a:bodyPr wrap="non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3- </a:t>
            </a:r>
            <a:r>
              <a:rPr lang="en-ZA" sz="2400" dirty="0" smtClean="0">
                <a:solidFill>
                  <a:schemeClr val="accent3">
                    <a:lumMod val="75000"/>
                  </a:schemeClr>
                </a:solidFill>
                <a:latin typeface="Arial" panose="020B0604020202020204" pitchFamily="34" charset="0"/>
                <a:cs typeface="Arial" panose="020B0604020202020204" pitchFamily="34" charset="0"/>
              </a:rPr>
              <a:t>Mitigation </a:t>
            </a:r>
            <a:r>
              <a:rPr lang="en-ZA" sz="2400" dirty="0">
                <a:solidFill>
                  <a:schemeClr val="accent3">
                    <a:lumMod val="75000"/>
                  </a:schemeClr>
                </a:solidFill>
                <a:latin typeface="Arial" panose="020B0604020202020204" pitchFamily="34" charset="0"/>
                <a:cs typeface="Arial" panose="020B0604020202020204" pitchFamily="34" charset="0"/>
              </a:rPr>
              <a:t>a</a:t>
            </a:r>
            <a:r>
              <a:rPr lang="en-ZA" sz="2400" dirty="0" smtClean="0">
                <a:solidFill>
                  <a:schemeClr val="accent3">
                    <a:lumMod val="75000"/>
                  </a:schemeClr>
                </a:solidFill>
                <a:latin typeface="Arial" panose="020B0604020202020204" pitchFamily="34" charset="0"/>
                <a:cs typeface="Arial" panose="020B0604020202020204" pitchFamily="34" charset="0"/>
              </a:rPr>
              <a:t>ctions partially and not </a:t>
            </a:r>
            <a:r>
              <a:rPr lang="en-ZA" sz="2400" dirty="0">
                <a:solidFill>
                  <a:schemeClr val="accent3">
                    <a:lumMod val="75000"/>
                  </a:schemeClr>
                </a:solidFill>
                <a:latin typeface="Arial" panose="020B0604020202020204" pitchFamily="34" charset="0"/>
                <a:cs typeface="Arial" panose="020B0604020202020204" pitchFamily="34" charset="0"/>
              </a:rPr>
              <a:t>i</a:t>
            </a:r>
            <a:r>
              <a:rPr lang="en-ZA" sz="2400" dirty="0" smtClean="0">
                <a:solidFill>
                  <a:schemeClr val="accent3">
                    <a:lumMod val="75000"/>
                  </a:schemeClr>
                </a:solidFill>
                <a:latin typeface="Arial" panose="020B0604020202020204" pitchFamily="34" charset="0"/>
                <a:cs typeface="Arial" panose="020B0604020202020204" pitchFamily="34" charset="0"/>
              </a:rPr>
              <a:t>mplemented</a:t>
            </a:r>
            <a:endParaRPr lang="en-US" sz="2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892985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1767480649"/>
              </p:ext>
            </p:extLst>
          </p:nvPr>
        </p:nvGraphicFramePr>
        <p:xfrm>
          <a:off x="125506" y="857251"/>
          <a:ext cx="8839199" cy="3845004"/>
        </p:xfrm>
        <a:graphic>
          <a:graphicData uri="http://schemas.openxmlformats.org/drawingml/2006/table">
            <a:tbl>
              <a:tblPr firstRow="1" firstCol="1" bandRow="1">
                <a:tableStyleId>{5C22544A-7EE6-4342-B048-85BDC9FD1C3A}</a:tableStyleId>
              </a:tblPr>
              <a:tblGrid>
                <a:gridCol w="2136431">
                  <a:extLst>
                    <a:ext uri="{9D8B030D-6E8A-4147-A177-3AD203B41FA5}">
                      <a16:colId xmlns="" xmlns:a16="http://schemas.microsoft.com/office/drawing/2014/main" val="20000"/>
                    </a:ext>
                  </a:extLst>
                </a:gridCol>
                <a:gridCol w="3024438">
                  <a:extLst>
                    <a:ext uri="{9D8B030D-6E8A-4147-A177-3AD203B41FA5}">
                      <a16:colId xmlns="" xmlns:a16="http://schemas.microsoft.com/office/drawing/2014/main" val="20001"/>
                    </a:ext>
                  </a:extLst>
                </a:gridCol>
                <a:gridCol w="3678330"/>
              </a:tblGrid>
              <a:tr h="365482">
                <a:tc gridSpan="3">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r>
                        <a:rPr lang="en-US"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1.Theft</a:t>
                      </a:r>
                      <a:r>
                        <a:rPr lang="en-US" sz="1400" b="1"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of Assets</a:t>
                      </a:r>
                      <a:endParaRPr lang="en-ZA"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00726">
                <a:tc>
                  <a:txBody>
                    <a:bodyPr/>
                    <a:lstStyle/>
                    <a:p>
                      <a:pPr marL="0" algn="l" defTabSz="914400" rtl="0" eaLnBrk="1" latinLnBrk="0" hangingPunct="1">
                        <a:lnSpc>
                          <a:spcPct val="15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Progress on Mitigation</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50000"/>
                        </a:lnSpc>
                        <a:spcAft>
                          <a:spcPts val="0"/>
                        </a:spcAft>
                        <a:tabLst>
                          <a:tab pos="4023360" algn="l"/>
                        </a:tabLst>
                      </a:pPr>
                      <a:r>
                        <a:rPr lang="en-US" sz="1400" b="1" dirty="0">
                          <a:effectLst/>
                          <a:latin typeface="Arial" panose="020B0604020202020204" pitchFamily="34" charset="0"/>
                          <a:ea typeface="Calibri" panose="020F0502020204030204" pitchFamily="34" charset="0"/>
                        </a:rPr>
                        <a:t>Risk Management Comment</a:t>
                      </a:r>
                      <a:endParaRPr lang="en-ZA"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1922322">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b="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Utilize Security scanners at entry and exit points of the premises to ensure that assets do</a:t>
                      </a:r>
                      <a:r>
                        <a:rPr lang="en-ZA" sz="1200" b="0" kern="12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not</a:t>
                      </a:r>
                      <a:r>
                        <a:rPr lang="en-ZA" sz="1200" b="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leave the building without being recorded. </a:t>
                      </a:r>
                      <a:endParaRPr lang="en-ZA"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scanners were utilized at 36 Hamilton Street Building for the first month of the quarter, the Department relocated to Fedsure Building at the end of September and the scanners have not been utilized due to the number of entrances in the new building. Hand held metal detectors and manual searches will be commenced with at all six (6) Departmental entry points</a:t>
                      </a:r>
                    </a:p>
                  </a:txBody>
                  <a:tcPr marL="68580" marR="68580" marT="0" marB="0">
                    <a:solidFill>
                      <a:srgbClr val="FF0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Auxiliary and Security Service continue to utilize the removal permit /asset movement form to ensure that asset don’t the leave building without being recorded while waiting for scanners.</a:t>
                      </a:r>
                      <a:r>
                        <a:rPr lang="en-ZA" sz="1200" kern="12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lang="en-ZA" sz="1200" kern="1200" noProof="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 xmlns:a16="http://schemas.microsoft.com/office/drawing/2014/main" val="10002"/>
                  </a:ext>
                </a:extLst>
              </a:tr>
              <a:tr h="394138">
                <a:tc gridSpan="3">
                  <a:txBody>
                    <a:bodyPr/>
                    <a:lstStyle/>
                    <a:p>
                      <a:pPr marL="0" marR="0" lvl="0" indent="0" algn="just" defTabSz="914400" rtl="0" eaLnBrk="1" fontAlgn="auto" latinLnBrk="0" hangingPunct="1">
                        <a:lnSpc>
                          <a:spcPct val="150000"/>
                        </a:lnSpc>
                        <a:spcBef>
                          <a:spcPts val="0"/>
                        </a:spcBef>
                        <a:spcAft>
                          <a:spcPts val="0"/>
                        </a:spcAft>
                        <a:buClrTx/>
                        <a:buSzTx/>
                        <a:buFontTx/>
                        <a:buNone/>
                        <a:tabLst>
                          <a:tab pos="4023360" algn="l"/>
                        </a:tabLst>
                        <a:defRPr/>
                      </a:pPr>
                      <a:r>
                        <a:rPr lang="en-ZA" sz="14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2.Cyber related fraud</a:t>
                      </a:r>
                    </a:p>
                  </a:txBody>
                  <a:tcPr marL="68580" marR="68580" marT="0" marB="0"/>
                </a:tc>
                <a:tc hMerge="1">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hMerge="1">
                  <a:txBody>
                    <a:bodyPr/>
                    <a:lstStyle/>
                    <a:p>
                      <a:endParaRPr lang="en-ZA"/>
                    </a:p>
                  </a:txBody>
                  <a:tcPr/>
                </a:tc>
              </a:tr>
              <a:tr h="843022">
                <a:tc>
                  <a:txBody>
                    <a:bodyPr/>
                    <a:lstStyle/>
                    <a:p>
                      <a:pPr marL="0" marR="111760" lvl="0" indent="0" algn="l" defTabSz="914400" rtl="0" eaLnBrk="1" fontAlgn="auto" latinLnBrk="0" hangingPunct="1">
                        <a:lnSpc>
                          <a:spcPct val="150000"/>
                        </a:lnSpc>
                        <a:spcBef>
                          <a:spcPts val="0"/>
                        </a:spcBef>
                        <a:spcAft>
                          <a:spcPts val="1000"/>
                        </a:spcAft>
                        <a:buClrTx/>
                        <a:buSzTx/>
                        <a:buFontTx/>
                        <a:buNone/>
                        <a:tabLst>
                          <a:tab pos="4023360" algn="l"/>
                        </a:tabLst>
                        <a:defRPr/>
                      </a:pP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Cyber management fraud</a:t>
                      </a:r>
                    </a:p>
                  </a:txBody>
                  <a:tcPr marL="68580" marR="68580" marT="0" marB="0"/>
                </a:tc>
                <a:tc>
                  <a:txBody>
                    <a:bodyPr/>
                    <a:lstStyle/>
                    <a:p>
                      <a:pPr marL="0" marR="111760" lvl="0" indent="0" algn="l" defTabSz="914400" rtl="0" eaLnBrk="1" fontAlgn="auto" latinLnBrk="0" hangingPunct="1">
                        <a:lnSpc>
                          <a:spcPct val="150000"/>
                        </a:lnSpc>
                        <a:spcBef>
                          <a:spcPts val="0"/>
                        </a:spcBef>
                        <a:spcAft>
                          <a:spcPts val="1000"/>
                        </a:spcAft>
                        <a:buClrTx/>
                        <a:buSzTx/>
                        <a:buFontTx/>
                        <a:buNone/>
                        <a:tabLst>
                          <a:tab pos="4023360" algn="l"/>
                        </a:tabLst>
                        <a:defRPr/>
                      </a:pP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Reason for no implementation </a:t>
                      </a:r>
                      <a:r>
                        <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is due to the department move </a:t>
                      </a: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the new building</a:t>
                      </a:r>
                    </a:p>
                  </a:txBody>
                  <a:tcPr marL="68580" marR="68580" marT="0" marB="0">
                    <a:lnR w="12700" cmpd="sng">
                      <a:noFill/>
                    </a:lnR>
                    <a:solidFill>
                      <a:srgbClr val="FF0000"/>
                    </a:solidFill>
                  </a:tcPr>
                </a:tc>
                <a:tc>
                  <a:txBody>
                    <a:bodyPr/>
                    <a:lstStyle/>
                    <a:p>
                      <a:pPr marL="0" marR="111760" lvl="0" indent="0" algn="l" defTabSz="914400" rtl="0" eaLnBrk="1" fontAlgn="auto" latinLnBrk="0" hangingPunct="1">
                        <a:lnSpc>
                          <a:spcPct val="150000"/>
                        </a:lnSpc>
                        <a:spcBef>
                          <a:spcPts val="0"/>
                        </a:spcBef>
                        <a:spcAft>
                          <a:spcPts val="1000"/>
                        </a:spcAft>
                        <a:buClrTx/>
                        <a:buSzTx/>
                        <a:buFontTx/>
                        <a:buNone/>
                        <a:tabLst>
                          <a:tab pos="4023360" algn="l"/>
                        </a:tabLst>
                        <a:defRPr/>
                      </a:pP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awareness be conducted on cyber related fraud to educate </a:t>
                      </a:r>
                      <a:r>
                        <a:rPr lang="en-ZA"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officials in Q4.</a:t>
                      </a:r>
                      <a:endPar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 name="Rectangle 1"/>
          <p:cNvSpPr/>
          <p:nvPr/>
        </p:nvSpPr>
        <p:spPr>
          <a:xfrm>
            <a:off x="125506" y="273334"/>
            <a:ext cx="6415539" cy="424732"/>
          </a:xfrm>
          <a:prstGeom prst="rect">
            <a:avLst/>
          </a:prstGeom>
        </p:spPr>
        <p:txBody>
          <a:bodyPr wrap="non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3- </a:t>
            </a:r>
            <a:r>
              <a:rPr lang="en-ZA" sz="2400" dirty="0" smtClean="0">
                <a:solidFill>
                  <a:schemeClr val="accent3">
                    <a:lumMod val="75000"/>
                  </a:schemeClr>
                </a:solidFill>
                <a:latin typeface="Arial" panose="020B0604020202020204" pitchFamily="34" charset="0"/>
                <a:cs typeface="Arial" panose="020B0604020202020204" pitchFamily="34" charset="0"/>
              </a:rPr>
              <a:t>Mitigation </a:t>
            </a:r>
            <a:r>
              <a:rPr lang="en-ZA" sz="2400" dirty="0">
                <a:solidFill>
                  <a:schemeClr val="accent3">
                    <a:lumMod val="75000"/>
                  </a:schemeClr>
                </a:solidFill>
                <a:latin typeface="Arial" panose="020B0604020202020204" pitchFamily="34" charset="0"/>
                <a:cs typeface="Arial" panose="020B0604020202020204" pitchFamily="34" charset="0"/>
              </a:rPr>
              <a:t>a</a:t>
            </a:r>
            <a:r>
              <a:rPr lang="en-ZA" sz="2400" dirty="0" smtClean="0">
                <a:solidFill>
                  <a:schemeClr val="accent3">
                    <a:lumMod val="75000"/>
                  </a:schemeClr>
                </a:solidFill>
                <a:latin typeface="Arial" panose="020B0604020202020204" pitchFamily="34" charset="0"/>
                <a:cs typeface="Arial" panose="020B0604020202020204" pitchFamily="34" charset="0"/>
              </a:rPr>
              <a:t>ctions not </a:t>
            </a:r>
            <a:r>
              <a:rPr lang="en-ZA" sz="2400" dirty="0">
                <a:solidFill>
                  <a:schemeClr val="accent3">
                    <a:lumMod val="75000"/>
                  </a:schemeClr>
                </a:solidFill>
                <a:latin typeface="Arial" panose="020B0604020202020204" pitchFamily="34" charset="0"/>
                <a:cs typeface="Arial" panose="020B0604020202020204" pitchFamily="34" charset="0"/>
              </a:rPr>
              <a:t>i</a:t>
            </a:r>
            <a:r>
              <a:rPr lang="en-ZA" sz="2400" dirty="0" smtClean="0">
                <a:solidFill>
                  <a:schemeClr val="accent3">
                    <a:lumMod val="75000"/>
                  </a:schemeClr>
                </a:solidFill>
                <a:latin typeface="Arial" panose="020B0604020202020204" pitchFamily="34" charset="0"/>
                <a:cs typeface="Arial" panose="020B0604020202020204" pitchFamily="34" charset="0"/>
              </a:rPr>
              <a:t>mplemented</a:t>
            </a:r>
            <a:endParaRPr lang="en-US" sz="2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235246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A1611-166A-8349-BB5D-DA6E55F2215F}"/>
              </a:ext>
            </a:extLst>
          </p:cNvPr>
          <p:cNvSpPr>
            <a:spLocks noGrp="1"/>
          </p:cNvSpPr>
          <p:nvPr>
            <p:ph type="title"/>
          </p:nvPr>
        </p:nvSpPr>
        <p:spPr>
          <a:xfrm>
            <a:off x="1707627" y="2367815"/>
            <a:ext cx="5338065" cy="1762589"/>
          </a:xfrm>
        </p:spPr>
        <p:txBody>
          <a:bodyPr>
            <a:normAutofit fontScale="90000"/>
          </a:bodyPr>
          <a:lstStyle/>
          <a:p>
            <a:pPr algn="ctr"/>
            <a:r>
              <a:rPr lang="en-GB" sz="2800" b="1" dirty="0" smtClean="0"/>
              <a:t>FRAUD RISK</a:t>
            </a:r>
            <a:br>
              <a:rPr lang="en-GB" sz="2800" b="1" dirty="0" smtClean="0"/>
            </a:br>
            <a:r>
              <a:rPr lang="en-GB" sz="2800" b="1" dirty="0"/>
              <a:t/>
            </a:r>
            <a:br>
              <a:rPr lang="en-GB" sz="2800" b="1" dirty="0"/>
            </a:br>
            <a:r>
              <a:rPr lang="en-GB" sz="2800" b="1" dirty="0" smtClean="0"/>
              <a:t>QUARTER 4</a:t>
            </a:r>
            <a:br>
              <a:rPr lang="en-GB" sz="2800" b="1" dirty="0" smtClean="0"/>
            </a:br>
            <a:r>
              <a:rPr lang="en-GB" sz="2800" b="1" dirty="0" smtClean="0"/>
              <a:t/>
            </a:r>
            <a:br>
              <a:rPr lang="en-GB" sz="2800" b="1" dirty="0" smtClean="0"/>
            </a:br>
            <a:endParaRPr lang="en-US" sz="2800" dirty="0"/>
          </a:p>
        </p:txBody>
      </p:sp>
      <p:sp>
        <p:nvSpPr>
          <p:cNvPr id="8" name="TextBox 7"/>
          <p:cNvSpPr txBox="1"/>
          <p:nvPr/>
        </p:nvSpPr>
        <p:spPr>
          <a:xfrm>
            <a:off x="4304146" y="4210977"/>
            <a:ext cx="3038763" cy="369332"/>
          </a:xfrm>
          <a:prstGeom prst="rect">
            <a:avLst/>
          </a:prstGeom>
          <a:noFill/>
        </p:spPr>
        <p:txBody>
          <a:bodyPr wrap="square" rtlCol="0">
            <a:spAutoFit/>
          </a:bodyPr>
          <a:lstStyle/>
          <a:p>
            <a:r>
              <a:rPr lang="en-ZA" b="1" dirty="0">
                <a:solidFill>
                  <a:srgbClr val="37A76F">
                    <a:lumMod val="75000"/>
                  </a:srgbClr>
                </a:solidFill>
                <a:latin typeface="Arial" panose="020B0604020202020204" pitchFamily="34" charset="0"/>
                <a:cs typeface="Arial" panose="020B0604020202020204" pitchFamily="34" charset="0"/>
              </a:rPr>
              <a:t>            </a:t>
            </a:r>
            <a:r>
              <a:rPr lang="en-ZA" dirty="0" smtClean="0"/>
              <a:t>  </a:t>
            </a:r>
            <a:endParaRPr lang="en-ZA" dirty="0"/>
          </a:p>
        </p:txBody>
      </p:sp>
    </p:spTree>
    <p:extLst>
      <p:ext uri="{BB962C8B-B14F-4D97-AF65-F5344CB8AC3E}">
        <p14:creationId xmlns:p14="http://schemas.microsoft.com/office/powerpoint/2010/main" xmlns="" val="39911552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solidFill>
                  <a:schemeClr val="tx1"/>
                </a:solidFill>
              </a:rPr>
              <a:t>In the </a:t>
            </a:r>
            <a:r>
              <a:rPr lang="en-GB" sz="2000" dirty="0" smtClean="0">
                <a:solidFill>
                  <a:schemeClr val="tx1"/>
                </a:solidFill>
              </a:rPr>
              <a:t>4</a:t>
            </a:r>
            <a:r>
              <a:rPr lang="en-GB" sz="2000" baseline="30000" dirty="0" smtClean="0">
                <a:solidFill>
                  <a:schemeClr val="tx1"/>
                </a:solidFill>
              </a:rPr>
              <a:t>th</a:t>
            </a:r>
            <a:r>
              <a:rPr lang="en-GB" sz="2000" dirty="0" smtClean="0">
                <a:solidFill>
                  <a:schemeClr val="tx1"/>
                </a:solidFill>
              </a:rPr>
              <a:t>  </a:t>
            </a:r>
            <a:r>
              <a:rPr lang="en-GB" sz="2000" dirty="0">
                <a:solidFill>
                  <a:schemeClr val="tx1"/>
                </a:solidFill>
              </a:rPr>
              <a:t>quarter of 2022/23 financial year there were </a:t>
            </a:r>
            <a:r>
              <a:rPr lang="en-GB" sz="2000" dirty="0" smtClean="0">
                <a:solidFill>
                  <a:schemeClr val="tx1"/>
                </a:solidFill>
              </a:rPr>
              <a:t>21(76%) </a:t>
            </a:r>
            <a:r>
              <a:rPr lang="en-GB" sz="2000" dirty="0">
                <a:solidFill>
                  <a:schemeClr val="tx1"/>
                </a:solidFill>
              </a:rPr>
              <a:t>mitigation action implemented, </a:t>
            </a:r>
            <a:r>
              <a:rPr lang="en-GB" sz="2000" dirty="0" smtClean="0">
                <a:solidFill>
                  <a:schemeClr val="tx1"/>
                </a:solidFill>
              </a:rPr>
              <a:t>4(12</a:t>
            </a:r>
            <a:r>
              <a:rPr lang="en-GB" sz="2000" dirty="0">
                <a:solidFill>
                  <a:schemeClr val="tx1"/>
                </a:solidFill>
              </a:rPr>
              <a:t>%) partially implemented, and </a:t>
            </a:r>
            <a:r>
              <a:rPr lang="en-GB" sz="2000" dirty="0" smtClean="0">
                <a:solidFill>
                  <a:schemeClr val="tx1"/>
                </a:solidFill>
              </a:rPr>
              <a:t>4(12%) </a:t>
            </a:r>
            <a:r>
              <a:rPr lang="en-GB" sz="2000" dirty="0">
                <a:solidFill>
                  <a:schemeClr val="tx1"/>
                </a:solidFill>
              </a:rPr>
              <a:t>not implemented</a:t>
            </a:r>
            <a:endParaRPr lang="en-ZA"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21704624"/>
              </p:ext>
            </p:extLst>
          </p:nvPr>
        </p:nvGraphicFramePr>
        <p:xfrm>
          <a:off x="198438" y="1938338"/>
          <a:ext cx="8737600" cy="397986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198439" y="321973"/>
            <a:ext cx="8736840" cy="759852"/>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r>
              <a:rPr lang="en-GB" dirty="0" smtClean="0"/>
              <a:t>Fraud Risk Quarter 4 </a:t>
            </a:r>
            <a:endParaRPr lang="en-ZA" dirty="0"/>
          </a:p>
        </p:txBody>
      </p:sp>
    </p:spTree>
    <p:extLst>
      <p:ext uri="{BB962C8B-B14F-4D97-AF65-F5344CB8AC3E}">
        <p14:creationId xmlns:p14="http://schemas.microsoft.com/office/powerpoint/2010/main" xmlns="" val="10668371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1310847236"/>
              </p:ext>
            </p:extLst>
          </p:nvPr>
        </p:nvGraphicFramePr>
        <p:xfrm>
          <a:off x="125506" y="598563"/>
          <a:ext cx="8805134" cy="5929936"/>
        </p:xfrm>
        <a:graphic>
          <a:graphicData uri="http://schemas.openxmlformats.org/drawingml/2006/table">
            <a:tbl>
              <a:tblPr firstRow="1" firstCol="1" bandRow="1">
                <a:tableStyleId>{5C22544A-7EE6-4342-B048-85BDC9FD1C3A}</a:tableStyleId>
              </a:tblPr>
              <a:tblGrid>
                <a:gridCol w="1815591">
                  <a:extLst>
                    <a:ext uri="{9D8B030D-6E8A-4147-A177-3AD203B41FA5}">
                      <a16:colId xmlns:a16="http://schemas.microsoft.com/office/drawing/2014/main" xmlns="" val="20000"/>
                    </a:ext>
                  </a:extLst>
                </a:gridCol>
                <a:gridCol w="3747434">
                  <a:extLst>
                    <a:ext uri="{9D8B030D-6E8A-4147-A177-3AD203B41FA5}">
                      <a16:colId xmlns:a16="http://schemas.microsoft.com/office/drawing/2014/main" xmlns="" val="20001"/>
                    </a:ext>
                  </a:extLst>
                </a:gridCol>
                <a:gridCol w="3242109"/>
              </a:tblGrid>
              <a:tr h="427772">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tab pos="4023360" algn="l"/>
                        </a:tabLst>
                        <a:defRPr/>
                      </a:pPr>
                      <a:r>
                        <a:rPr lang="en-US"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1.Theft</a:t>
                      </a:r>
                      <a:r>
                        <a:rPr lang="en-US" sz="1400" b="1"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4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of Assets</a:t>
                      </a: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c hMerge="1">
                  <a:txBody>
                    <a:bodyPr/>
                    <a:lstStyle/>
                    <a:p>
                      <a:pPr marL="0" algn="just" defTabSz="914400" rtl="0" eaLnBrk="1" latinLnBrk="0" hangingPunct="1">
                        <a:lnSpc>
                          <a:spcPct val="150000"/>
                        </a:lnSpc>
                        <a:spcAft>
                          <a:spcPts val="0"/>
                        </a:spcAft>
                        <a:tabLst>
                          <a:tab pos="4023360" algn="l"/>
                        </a:tabLst>
                      </a:pPr>
                      <a:endParaRPr lang="en-ZA" sz="13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36775" marR="36775" marT="0" marB="0"/>
                </a:tc>
                <a:tc hMerge="1">
                  <a:txBody>
                    <a:bodyPr/>
                    <a:lstStyle/>
                    <a:p>
                      <a:endParaRPr lang="en-ZA"/>
                    </a:p>
                  </a:txBody>
                  <a:tcPr/>
                </a:tc>
                <a:extLst>
                  <a:ext uri="{0D108BD9-81ED-4DB2-BD59-A6C34878D82A}">
                    <a16:rowId xmlns:a16="http://schemas.microsoft.com/office/drawing/2014/main" xmlns="" val="10000"/>
                  </a:ext>
                </a:extLst>
              </a:tr>
              <a:tr h="325404">
                <a:tc>
                  <a:txBody>
                    <a:bodyPr/>
                    <a:lstStyle/>
                    <a:p>
                      <a:pPr marL="0" algn="l" defTabSz="914400" rtl="0" eaLnBrk="1" latinLnBrk="0" hangingPunct="1">
                        <a:lnSpc>
                          <a:spcPct val="10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marL="0" algn="l" defTabSz="914400" rtl="0" eaLnBrk="1" latinLnBrk="0" hangingPunct="1">
                        <a:lnSpc>
                          <a:spcPct val="10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Progress on Mitigation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marL="0" algn="just" defTabSz="914400" rtl="0" eaLnBrk="1" latinLnBrk="0" hangingPunct="1">
                        <a:lnSpc>
                          <a:spcPct val="10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Risk Management Comment</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extLst>
                  <a:ext uri="{0D108BD9-81ED-4DB2-BD59-A6C34878D82A}">
                    <a16:rowId xmlns:a16="http://schemas.microsoft.com/office/drawing/2014/main" xmlns="" val="10001"/>
                  </a:ext>
                </a:extLst>
              </a:tr>
              <a:tr h="888470">
                <a:tc>
                  <a:txBody>
                    <a:bodyPr/>
                    <a:lstStyle/>
                    <a:p>
                      <a:pPr marL="0" algn="just" defTabSz="914400" rtl="0" eaLnBrk="1" latinLnBrk="0" hangingPunct="1">
                        <a:lnSpc>
                          <a:spcPct val="107000"/>
                        </a:lnSpc>
                        <a:spcAft>
                          <a:spcPts val="800"/>
                        </a:spcAft>
                      </a:pPr>
                      <a:r>
                        <a:rPr lang="en-ZA" sz="1200" b="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Conduct investigations for all lost and stolen goods/assets</a:t>
                      </a:r>
                    </a:p>
                  </a:txBody>
                  <a:tcPr marL="68580" marR="68580" marT="0" marB="0">
                    <a:solidFill>
                      <a:schemeClr val="accent1">
                        <a:lumMod val="20000"/>
                        <a:lumOff val="80000"/>
                      </a:schemeClr>
                    </a:solidFill>
                  </a:tcPr>
                </a:tc>
                <a:tc>
                  <a:txBody>
                    <a:bodyPr/>
                    <a:lstStyle/>
                    <a:p>
                      <a:pPr algn="just">
                        <a:lnSpc>
                          <a:spcPct val="107000"/>
                        </a:lnSpc>
                        <a:spcAft>
                          <a:spcPts val="800"/>
                        </a:spcAft>
                      </a:pP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Investigation for one case has not</a:t>
                      </a:r>
                      <a:r>
                        <a:rPr lang="en-ZA" sz="1200" baseline="0" dirty="0" smtClean="0">
                          <a:effectLst/>
                          <a:latin typeface="Arial" panose="020B0604020202020204" pitchFamily="34" charset="0"/>
                          <a:ea typeface="Calibri" panose="020F0502020204030204" pitchFamily="34" charset="0"/>
                          <a:cs typeface="Times New Roman" panose="02020603050405020304" pitchFamily="18" charset="0"/>
                        </a:rPr>
                        <a:t> been finalized</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 the other cases were</a:t>
                      </a:r>
                      <a:r>
                        <a:rPr lang="en-ZA" sz="1200" baseline="0" dirty="0" smtClean="0">
                          <a:effectLst/>
                          <a:latin typeface="Arial" panose="020B0604020202020204" pitchFamily="34" charset="0"/>
                          <a:ea typeface="Calibri" panose="020F0502020204030204" pitchFamily="34" charset="0"/>
                          <a:cs typeface="Times New Roman" panose="02020603050405020304" pitchFamily="18" charset="0"/>
                        </a:rPr>
                        <a:t> </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closed with</a:t>
                      </a:r>
                      <a:r>
                        <a:rPr lang="en-ZA" sz="1200" baseline="0" dirty="0" smtClean="0">
                          <a:effectLst/>
                          <a:latin typeface="Arial" panose="020B0604020202020204" pitchFamily="34" charset="0"/>
                          <a:ea typeface="Calibri" panose="020F0502020204030204" pitchFamily="34" charset="0"/>
                          <a:cs typeface="Times New Roman" panose="02020603050405020304" pitchFamily="18" charset="0"/>
                        </a:rPr>
                        <a:t> recommendations </a:t>
                      </a:r>
                      <a:r>
                        <a:rPr lang="en-ZA" sz="1200" b="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for all lost and stolen goods/assets.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just">
                        <a:lnSpc>
                          <a:spcPct val="107000"/>
                        </a:lnSpc>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It is recommended that the Auxiliary and Security Services investigation for the case that is still pending be finalised.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xmlns="" val="10002"/>
                  </a:ext>
                </a:extLst>
              </a:tr>
              <a:tr h="843848">
                <a:tc>
                  <a:txBody>
                    <a:bodyPr/>
                    <a:lstStyle/>
                    <a:p>
                      <a:pPr marL="0" algn="just" defTabSz="914400" rtl="0" eaLnBrk="1" latinLnBrk="0" hangingPunct="1">
                        <a:lnSpc>
                          <a:spcPct val="107000"/>
                        </a:lnSpc>
                        <a:spcAft>
                          <a:spcPts val="800"/>
                        </a:spcAft>
                      </a:pPr>
                      <a:r>
                        <a:rPr lang="en-ZA" sz="1200" b="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Record of all stolen and lost assets.</a:t>
                      </a:r>
                      <a:endParaRPr lang="en-US" sz="1200" b="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tabLst>
                          <a:tab pos="695325" algn="l"/>
                        </a:tabLs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Asset verification to be finalised before the department submit financial statements on 30 May 2023 to AGSA.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tabLst>
                          <a:tab pos="695325" algn="l"/>
                        </a:tabLst>
                      </a:pPr>
                      <a:r>
                        <a:rPr lang="en-ZA"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just">
                        <a:lnSpc>
                          <a:spcPct val="107000"/>
                        </a:lnSpc>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It is recommended that the </a:t>
                      </a:r>
                      <a:r>
                        <a:rPr lang="en-ZA" sz="1200" dirty="0" smtClean="0">
                          <a:effectLst/>
                          <a:latin typeface="Arial" panose="020B0604020202020204" pitchFamily="34" charset="0"/>
                          <a:ea typeface="Times New Roman" panose="02020603050405020304" pitchFamily="18" charset="0"/>
                          <a:cs typeface="Times New Roman" panose="02020603050405020304" pitchFamily="18" charset="0"/>
                        </a:rPr>
                        <a:t>asset </a:t>
                      </a:r>
                      <a:r>
                        <a:rPr lang="en-ZA" sz="1200" dirty="0">
                          <a:effectLst/>
                          <a:latin typeface="Arial" panose="020B0604020202020204" pitchFamily="34" charset="0"/>
                          <a:ea typeface="Times New Roman" panose="02020603050405020304" pitchFamily="18" charset="0"/>
                          <a:cs typeface="Times New Roman" panose="02020603050405020304" pitchFamily="18" charset="0"/>
                        </a:rPr>
                        <a:t>register should be finalised to avoid audit queries.</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xmlns="" val="10003"/>
                  </a:ext>
                </a:extLst>
              </a:tr>
              <a:tr h="301472">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tab pos="4023360" algn="l"/>
                        </a:tabLst>
                        <a:defRPr/>
                      </a:pPr>
                      <a:r>
                        <a:rPr lang="en-US"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2.Corruption</a:t>
                      </a:r>
                      <a:endParaRPr lang="en-ZA" sz="12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marL="0" algn="l" defTabSz="914400" rtl="0" eaLnBrk="1" latinLnBrk="0" hangingPunct="1">
                        <a:lnSpc>
                          <a:spcPct val="100000"/>
                        </a:lnSpc>
                        <a:spcAft>
                          <a:spcPts val="0"/>
                        </a:spcAft>
                        <a:tabLst>
                          <a:tab pos="4023360" algn="l"/>
                        </a:tabLst>
                      </a:pP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solidFill>
                      <a:schemeClr val="accent1"/>
                    </a:solidFill>
                  </a:tcPr>
                </a:tc>
                <a:tc hMerge="1">
                  <a:txBody>
                    <a:bodyPr/>
                    <a:lstStyle/>
                    <a:p>
                      <a:endParaRPr lang="en-ZA"/>
                    </a:p>
                  </a:txBody>
                  <a:tcPr/>
                </a:tc>
              </a:tr>
              <a:tr h="301472">
                <a:tc>
                  <a:txBody>
                    <a:bodyPr/>
                    <a:lstStyle/>
                    <a:p>
                      <a:pPr marL="0" algn="l" defTabSz="914400" rtl="0" eaLnBrk="1" latinLnBrk="0" hangingPunct="1">
                        <a:lnSpc>
                          <a:spcPct val="100000"/>
                        </a:lnSpc>
                        <a:spcAft>
                          <a:spcPts val="0"/>
                        </a:spcAft>
                        <a:tabLst>
                          <a:tab pos="4023360" algn="l"/>
                        </a:tabLst>
                      </a:pPr>
                      <a:r>
                        <a:rPr lang="en-US" sz="12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2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marL="0" algn="l" defTabSz="914400" rtl="0" eaLnBrk="1" latinLnBrk="0" hangingPunct="1">
                        <a:lnSpc>
                          <a:spcPct val="100000"/>
                        </a:lnSpc>
                        <a:spcAft>
                          <a:spcPts val="0"/>
                        </a:spcAft>
                        <a:tabLst>
                          <a:tab pos="4023360" algn="l"/>
                        </a:tabLst>
                      </a:pPr>
                      <a:r>
                        <a:rPr lang="en-US" sz="1200" b="1" kern="1200" dirty="0">
                          <a:solidFill>
                            <a:schemeClr val="dk1"/>
                          </a:solidFill>
                          <a:effectLst/>
                          <a:latin typeface="Arial" panose="020B0604020202020204" pitchFamily="34" charset="0"/>
                          <a:ea typeface="Calibri" panose="020F0502020204030204" pitchFamily="34" charset="0"/>
                          <a:cs typeface="+mn-cs"/>
                        </a:rPr>
                        <a:t>Progress on Mitigation</a:t>
                      </a:r>
                      <a:endParaRPr lang="en-ZA" sz="12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solidFill>
                      <a:schemeClr val="accent1">
                        <a:lumMod val="20000"/>
                        <a:lumOff val="80000"/>
                      </a:schemeClr>
                    </a:solidFill>
                  </a:tcPr>
                </a:tc>
                <a:tc>
                  <a:txBody>
                    <a:bodyPr/>
                    <a:lstStyle/>
                    <a:p>
                      <a:pPr marL="0" algn="just" defTabSz="914400" rtl="0" eaLnBrk="1" latinLnBrk="0" hangingPunct="1">
                        <a:lnSpc>
                          <a:spcPct val="100000"/>
                        </a:lnSpc>
                        <a:spcAft>
                          <a:spcPts val="0"/>
                        </a:spcAft>
                        <a:tabLst>
                          <a:tab pos="4023360" algn="l"/>
                        </a:tabLst>
                      </a:pPr>
                      <a:r>
                        <a:rPr lang="en-US" sz="1200" b="1" kern="1200" dirty="0">
                          <a:solidFill>
                            <a:schemeClr val="dk1"/>
                          </a:solidFill>
                          <a:effectLst/>
                          <a:latin typeface="Arial" panose="020B0604020202020204" pitchFamily="34" charset="0"/>
                          <a:ea typeface="Calibri" panose="020F0502020204030204" pitchFamily="34" charset="0"/>
                          <a:cs typeface="+mn-cs"/>
                        </a:rPr>
                        <a:t>Risk Management Comment</a:t>
                      </a:r>
                      <a:endParaRPr lang="en-ZA" sz="12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solidFill>
                      <a:schemeClr val="accent1">
                        <a:lumMod val="20000"/>
                        <a:lumOff val="80000"/>
                      </a:schemeClr>
                    </a:solidFill>
                  </a:tcPr>
                </a:tc>
              </a:tr>
              <a:tr h="1076742">
                <a:tc>
                  <a:txBody>
                    <a:bodyPr/>
                    <a:lstStyle/>
                    <a:p>
                      <a:pPr algn="just">
                        <a:lnSpc>
                          <a:spcPct val="107000"/>
                        </a:lnSpc>
                        <a:spcAft>
                          <a:spcPts val="800"/>
                        </a:spcAft>
                      </a:pPr>
                      <a:r>
                        <a:rPr lang="en-ZA"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Record of employee vetting by Security. (A&amp;S) security briefings are also conducted</a:t>
                      </a:r>
                      <a:r>
                        <a:rPr lang="en-ZA" sz="1200" b="0" dirty="0">
                          <a:effectLst/>
                          <a:latin typeface="Arial" panose="020B0604020202020204" pitchFamily="34" charset="0"/>
                          <a:ea typeface="Calibri" panose="020F0502020204030204" pitchFamily="34" charset="0"/>
                          <a:cs typeface="Times New Roman" panose="02020603050405020304" pitchFamily="18" charset="0"/>
                        </a:rPr>
                        <a:t>.</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Staff members that have not submitted where reminded through emails, the security committee directed that those who still have not responded should be issued with letters from the Accounting Officer, in process and will be finalised by the end of April 2023.</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just">
                        <a:lnSpc>
                          <a:spcPct val="107000"/>
                        </a:lnSpc>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It is recommended that follows ups and escalations are performed to ensure that vetting forms are submitted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r>
              <a:tr h="1630711">
                <a:tc>
                  <a:txBody>
                    <a:bodyPr/>
                    <a:lstStyle/>
                    <a:p>
                      <a:pPr algn="just">
                        <a:lnSpc>
                          <a:spcPct val="107000"/>
                        </a:lnSpc>
                        <a:spcAft>
                          <a:spcPts val="800"/>
                        </a:spcAft>
                      </a:pPr>
                      <a:r>
                        <a:rPr lang="en-ZA"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Pre-screening results in the employee files by HRM</a:t>
                      </a:r>
                      <a:r>
                        <a:rPr lang="en-ZA" sz="1200" b="0" dirty="0">
                          <a:effectLst/>
                          <a:latin typeface="Arial" panose="020B0604020202020204" pitchFamily="34" charset="0"/>
                          <a:ea typeface="Calibri" panose="020F0502020204030204" pitchFamily="34" charset="0"/>
                          <a:cs typeface="Times New Roman" panose="02020603050405020304" pitchFamily="18" charset="0"/>
                        </a:rPr>
                        <a:t>.</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800"/>
                        </a:spcAft>
                        <a:tabLst>
                          <a:tab pos="695325" algn="l"/>
                        </a:tabLst>
                      </a:pPr>
                      <a:r>
                        <a:rPr lang="en-ZA" sz="1200" dirty="0">
                          <a:effectLst/>
                          <a:latin typeface="Arial" panose="020B0604020202020204" pitchFamily="34" charset="0"/>
                          <a:ea typeface="Calibri" panose="020F0502020204030204" pitchFamily="34" charset="0"/>
                          <a:cs typeface="Times New Roman" panose="02020603050405020304" pitchFamily="18" charset="0"/>
                        </a:rPr>
                        <a:t>The majority of employees are appointed on condition of positive security screening. This process is followed since SSA is no longer conducting security screenings for departments. However, SAPS do assist but the results are received late after the employee has assumed duties.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For those that we have already received the results, A &amp; SS submit to HRM for inclusion in the </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file.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just">
                        <a:lnSpc>
                          <a:spcPct val="107000"/>
                        </a:lnSpc>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It is recommended that the department write to the police station requesting progress on delayed results and the HR process should allocate sufficient time to ensure the appointment of law-abiding citizens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r>
            </a:tbl>
          </a:graphicData>
        </a:graphic>
      </p:graphicFrame>
      <p:sp>
        <p:nvSpPr>
          <p:cNvPr id="2" name="Rectangle 1"/>
          <p:cNvSpPr/>
          <p:nvPr/>
        </p:nvSpPr>
        <p:spPr>
          <a:xfrm>
            <a:off x="125506" y="173829"/>
            <a:ext cx="7050328" cy="424732"/>
          </a:xfrm>
          <a:prstGeom prst="rect">
            <a:avLst/>
          </a:prstGeom>
        </p:spPr>
        <p:txBody>
          <a:bodyPr wrap="non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a:t>
            </a:r>
            <a:r>
              <a:rPr lang="en-ZA" sz="2400" dirty="0" smtClean="0">
                <a:solidFill>
                  <a:srgbClr val="37A76F">
                    <a:lumMod val="75000"/>
                  </a:srgbClr>
                </a:solidFill>
                <a:latin typeface="Arial" panose="020B0604020202020204" pitchFamily="34" charset="0"/>
                <a:cs typeface="Arial" panose="020B0604020202020204" pitchFamily="34" charset="0"/>
              </a:rPr>
              <a:t>4- </a:t>
            </a:r>
            <a:r>
              <a:rPr lang="en-ZA" sz="2400" dirty="0" smtClean="0">
                <a:solidFill>
                  <a:schemeClr val="accent3">
                    <a:lumMod val="75000"/>
                  </a:schemeClr>
                </a:solidFill>
                <a:latin typeface="Arial" panose="020B0604020202020204" pitchFamily="34" charset="0"/>
                <a:cs typeface="Arial" panose="020B0604020202020204" pitchFamily="34" charset="0"/>
              </a:rPr>
              <a:t>Mitigation </a:t>
            </a:r>
            <a:r>
              <a:rPr lang="en-ZA" sz="2400" dirty="0">
                <a:solidFill>
                  <a:schemeClr val="accent3">
                    <a:lumMod val="75000"/>
                  </a:schemeClr>
                </a:solidFill>
                <a:latin typeface="Arial" panose="020B0604020202020204" pitchFamily="34" charset="0"/>
                <a:cs typeface="Arial" panose="020B0604020202020204" pitchFamily="34" charset="0"/>
              </a:rPr>
              <a:t>a</a:t>
            </a:r>
            <a:r>
              <a:rPr lang="en-ZA" sz="2400" dirty="0" smtClean="0">
                <a:solidFill>
                  <a:schemeClr val="accent3">
                    <a:lumMod val="75000"/>
                  </a:schemeClr>
                </a:solidFill>
                <a:latin typeface="Arial" panose="020B0604020202020204" pitchFamily="34" charset="0"/>
                <a:cs typeface="Arial" panose="020B0604020202020204" pitchFamily="34" charset="0"/>
              </a:rPr>
              <a:t>ctions partially implemented</a:t>
            </a:r>
            <a:endParaRPr lang="en-US" sz="2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43714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A1611-166A-8349-BB5D-DA6E55F2215F}"/>
              </a:ext>
            </a:extLst>
          </p:cNvPr>
          <p:cNvSpPr>
            <a:spLocks noGrp="1"/>
          </p:cNvSpPr>
          <p:nvPr>
            <p:ph type="title"/>
          </p:nvPr>
        </p:nvSpPr>
        <p:spPr>
          <a:xfrm>
            <a:off x="1707627" y="2367815"/>
            <a:ext cx="5338065" cy="1762589"/>
          </a:xfrm>
        </p:spPr>
        <p:txBody>
          <a:bodyPr>
            <a:normAutofit/>
          </a:bodyPr>
          <a:lstStyle/>
          <a:p>
            <a:pPr algn="ctr"/>
            <a:r>
              <a:rPr lang="en-GB" sz="2800" b="1" dirty="0" smtClean="0"/>
              <a:t>STRATEGIC RISK</a:t>
            </a:r>
            <a:br>
              <a:rPr lang="en-GB" sz="2800" b="1" dirty="0" smtClean="0"/>
            </a:br>
            <a:r>
              <a:rPr lang="en-GB" sz="2800" b="1" dirty="0"/>
              <a:t/>
            </a:r>
            <a:br>
              <a:rPr lang="en-GB" sz="2800" b="1" dirty="0"/>
            </a:br>
            <a:r>
              <a:rPr lang="en-GB" sz="2800" b="1" dirty="0" smtClean="0"/>
              <a:t>QUARTER 3</a:t>
            </a:r>
            <a:endParaRPr lang="en-US" sz="2800" dirty="0"/>
          </a:p>
        </p:txBody>
      </p:sp>
      <p:sp>
        <p:nvSpPr>
          <p:cNvPr id="8" name="TextBox 7"/>
          <p:cNvSpPr txBox="1"/>
          <p:nvPr/>
        </p:nvSpPr>
        <p:spPr>
          <a:xfrm>
            <a:off x="4304146" y="4210977"/>
            <a:ext cx="3038763" cy="369332"/>
          </a:xfrm>
          <a:prstGeom prst="rect">
            <a:avLst/>
          </a:prstGeom>
          <a:noFill/>
        </p:spPr>
        <p:txBody>
          <a:bodyPr wrap="square" rtlCol="0">
            <a:spAutoFit/>
          </a:bodyPr>
          <a:lstStyle/>
          <a:p>
            <a:r>
              <a:rPr lang="en-ZA" b="1" dirty="0">
                <a:solidFill>
                  <a:srgbClr val="37A76F">
                    <a:lumMod val="75000"/>
                  </a:srgbClr>
                </a:solidFill>
                <a:latin typeface="Arial" panose="020B0604020202020204" pitchFamily="34" charset="0"/>
                <a:cs typeface="Arial" panose="020B0604020202020204" pitchFamily="34" charset="0"/>
              </a:rPr>
              <a:t>            </a:t>
            </a:r>
            <a:r>
              <a:rPr lang="en-ZA" dirty="0" smtClean="0"/>
              <a:t>  </a:t>
            </a:r>
            <a:endParaRPr lang="en-ZA" dirty="0"/>
          </a:p>
        </p:txBody>
      </p:sp>
    </p:spTree>
    <p:extLst>
      <p:ext uri="{BB962C8B-B14F-4D97-AF65-F5344CB8AC3E}">
        <p14:creationId xmlns:p14="http://schemas.microsoft.com/office/powerpoint/2010/main" xmlns="" val="24596934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1370333077"/>
              </p:ext>
            </p:extLst>
          </p:nvPr>
        </p:nvGraphicFramePr>
        <p:xfrm>
          <a:off x="125506" y="598563"/>
          <a:ext cx="8805134" cy="5547457"/>
        </p:xfrm>
        <a:graphic>
          <a:graphicData uri="http://schemas.openxmlformats.org/drawingml/2006/table">
            <a:tbl>
              <a:tblPr firstRow="1" firstCol="1" bandRow="1">
                <a:tableStyleId>{5C22544A-7EE6-4342-B048-85BDC9FD1C3A}</a:tableStyleId>
              </a:tblPr>
              <a:tblGrid>
                <a:gridCol w="1815591">
                  <a:extLst>
                    <a:ext uri="{9D8B030D-6E8A-4147-A177-3AD203B41FA5}">
                      <a16:colId xmlns:a16="http://schemas.microsoft.com/office/drawing/2014/main" xmlns="" val="20000"/>
                    </a:ext>
                  </a:extLst>
                </a:gridCol>
                <a:gridCol w="3458176">
                  <a:extLst>
                    <a:ext uri="{9D8B030D-6E8A-4147-A177-3AD203B41FA5}">
                      <a16:colId xmlns:a16="http://schemas.microsoft.com/office/drawing/2014/main" xmlns="" val="20001"/>
                    </a:ext>
                  </a:extLst>
                </a:gridCol>
                <a:gridCol w="3531367">
                  <a:extLst>
                    <a:ext uri="{9D8B030D-6E8A-4147-A177-3AD203B41FA5}">
                      <a16:colId xmlns:a16="http://schemas.microsoft.com/office/drawing/2014/main" xmlns="" val="20002"/>
                    </a:ext>
                  </a:extLst>
                </a:gridCol>
              </a:tblGrid>
              <a:tr h="303011">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tab pos="4023360" algn="l"/>
                        </a:tabLst>
                        <a:defRPr/>
                      </a:pPr>
                      <a:r>
                        <a:rPr lang="en-US"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a:t>
                      </a:r>
                      <a:r>
                        <a:rPr lang="en-ZA" sz="1800" b="1" kern="1200" dirty="0" smtClean="0">
                          <a:solidFill>
                            <a:schemeClr val="lt1"/>
                          </a:solidFill>
                          <a:effectLst/>
                          <a:latin typeface="+mn-lt"/>
                          <a:ea typeface="+mn-ea"/>
                          <a:cs typeface="+mn-cs"/>
                        </a:rPr>
                        <a:t> </a:t>
                      </a:r>
                      <a:r>
                        <a:rPr lang="en-ZA" sz="14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Theft of Services</a:t>
                      </a:r>
                      <a:endParaRPr lang="en-ZA"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solidFill>
                      <a:srgbClr val="92D050"/>
                    </a:solidFill>
                  </a:tcPr>
                </a:tc>
                <a:tc hMerge="1">
                  <a:txBody>
                    <a:bodyPr/>
                    <a:lstStyle/>
                    <a:p>
                      <a:pPr marL="0" algn="just" defTabSz="914400" rtl="0" eaLnBrk="1" latinLnBrk="0" hangingPunct="1">
                        <a:lnSpc>
                          <a:spcPct val="150000"/>
                        </a:lnSpc>
                        <a:spcAft>
                          <a:spcPts val="0"/>
                        </a:spcAft>
                        <a:tabLst>
                          <a:tab pos="4023360" algn="l"/>
                        </a:tabLst>
                      </a:pPr>
                      <a:endParaRPr lang="en-ZA" sz="13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36775" marR="36775" marT="0" marB="0"/>
                </a:tc>
                <a:tc hMerge="1">
                  <a:txBody>
                    <a:bodyPr/>
                    <a:lstStyle/>
                    <a:p>
                      <a:pPr marR="21590" algn="just">
                        <a:lnSpc>
                          <a:spcPct val="150000"/>
                        </a:lnSpc>
                        <a:spcAft>
                          <a:spcPts val="0"/>
                        </a:spcAft>
                        <a:tabLst>
                          <a:tab pos="4023360" algn="l"/>
                        </a:tabLs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extLst>
                  <a:ext uri="{0D108BD9-81ED-4DB2-BD59-A6C34878D82A}">
                    <a16:rowId xmlns:a16="http://schemas.microsoft.com/office/drawing/2014/main" xmlns="" val="10000"/>
                  </a:ext>
                </a:extLst>
              </a:tr>
              <a:tr h="230499">
                <a:tc>
                  <a:txBody>
                    <a:bodyPr/>
                    <a:lstStyle/>
                    <a:p>
                      <a:pPr marL="0" algn="l" defTabSz="914400" rtl="0" eaLnBrk="1" latinLnBrk="0" hangingPunct="1">
                        <a:lnSpc>
                          <a:spcPct val="10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marL="0" algn="l" defTabSz="914400" rtl="0" eaLnBrk="1" latinLnBrk="0" hangingPunct="1">
                        <a:lnSpc>
                          <a:spcPct val="10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Progress on Mitigation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solidFill>
                      <a:schemeClr val="accent1">
                        <a:lumMod val="20000"/>
                        <a:lumOff val="80000"/>
                      </a:schemeClr>
                    </a:solidFill>
                  </a:tcPr>
                </a:tc>
                <a:tc>
                  <a:txBody>
                    <a:bodyPr/>
                    <a:lstStyle/>
                    <a:p>
                      <a:pPr marL="0" algn="just" defTabSz="914400" rtl="0" eaLnBrk="1" latinLnBrk="0" hangingPunct="1">
                        <a:lnSpc>
                          <a:spcPct val="10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Risk Management Comment</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629345">
                <a:tc>
                  <a:txBody>
                    <a:bodyPr/>
                    <a:lstStyle/>
                    <a:p>
                      <a:pPr>
                        <a:lnSpc>
                          <a:spcPct val="107000"/>
                        </a:lnSpc>
                      </a:pPr>
                      <a:r>
                        <a:rPr lang="en-ZA"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Create awareness on Code of Conduct</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lnSpc>
                          <a:spcPct val="107000"/>
                        </a:lnSpc>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done) Induction pack not forwarded to new employees due to competing priorities.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New employee attended Compulsory Induction Programme at National School of Government.</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0000"/>
                    </a:solidFill>
                  </a:tcPr>
                </a:tc>
                <a:tc>
                  <a:txBody>
                    <a:bodyPr/>
                    <a:lstStyle/>
                    <a:p>
                      <a:pPr algn="just">
                        <a:lnSpc>
                          <a:spcPct val="107000"/>
                        </a:lnSpc>
                      </a:pPr>
                      <a:r>
                        <a:rPr lang="en-ZA" sz="1200" dirty="0">
                          <a:effectLst/>
                          <a:latin typeface="Arial" panose="020B0604020202020204" pitchFamily="34" charset="0"/>
                          <a:ea typeface="Times New Roman" panose="02020603050405020304" pitchFamily="18" charset="0"/>
                          <a:cs typeface="Arial" panose="020B0604020202020204" pitchFamily="34" charset="0"/>
                        </a:rPr>
                        <a:t>It is recommended that new code of conduct be included in the induction pack and awareness be conducted during the new financial year as it was not achieved in quarter 4</a:t>
                      </a:r>
                    </a:p>
                  </a:txBody>
                  <a:tcPr marL="68580" marR="68580" marT="0" marB="0">
                    <a:noFill/>
                  </a:tcPr>
                </a:tc>
                <a:extLst>
                  <a:ext uri="{0D108BD9-81ED-4DB2-BD59-A6C34878D82A}">
                    <a16:rowId xmlns:a16="http://schemas.microsoft.com/office/drawing/2014/main" xmlns="" val="10002"/>
                  </a:ext>
                </a:extLst>
              </a:tr>
              <a:tr h="225697">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tab pos="4023360" algn="l"/>
                        </a:tabLst>
                        <a:defRPr/>
                      </a:pPr>
                      <a:r>
                        <a:rPr lang="en-US"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a:t>
                      </a: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Leave fraud</a:t>
                      </a:r>
                      <a:endParaRPr lang="en-US"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92D050"/>
                    </a:solidFill>
                  </a:tcPr>
                </a:tc>
                <a:tc hMerge="1">
                  <a:txBody>
                    <a:bodyPr/>
                    <a:lstStyle/>
                    <a:p>
                      <a:pPr algn="just">
                        <a:lnSpc>
                          <a:spcPct val="107000"/>
                        </a:lnSpc>
                        <a:tabLst>
                          <a:tab pos="695325" algn="l"/>
                        </a:tabLs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hMerge="1">
                  <a:txBody>
                    <a:bodyPr/>
                    <a:lstStyle/>
                    <a:p>
                      <a:pPr algn="just">
                        <a:lnSpc>
                          <a:spcPct val="107000"/>
                        </a:lnSpc>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r>
              <a:tr h="240635">
                <a:tc>
                  <a:txBody>
                    <a:bodyPr/>
                    <a:lstStyle/>
                    <a:p>
                      <a:pPr marL="0" algn="l" defTabSz="914400" rtl="0" eaLnBrk="1" latinLnBrk="0" hangingPunct="1">
                        <a:lnSpc>
                          <a:spcPct val="100000"/>
                        </a:lnSpc>
                        <a:spcAft>
                          <a:spcPts val="0"/>
                        </a:spcAft>
                        <a:tabLst>
                          <a:tab pos="4023360" algn="l"/>
                        </a:tabLst>
                      </a:pPr>
                      <a:r>
                        <a:rPr lang="en-US"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Mitigation Action</a:t>
                      </a:r>
                      <a:endParaRPr lang="en-ZA"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00000"/>
                        </a:lnSpc>
                        <a:spcAft>
                          <a:spcPts val="0"/>
                        </a:spcAft>
                        <a:tabLst>
                          <a:tab pos="4023360" algn="l"/>
                        </a:tabLst>
                      </a:pPr>
                      <a:r>
                        <a:rPr lang="en-US"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Progress on Mitigation</a:t>
                      </a:r>
                      <a:endParaRPr lang="en-ZA"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algn="just" defTabSz="914400" rtl="0" eaLnBrk="1" latinLnBrk="0" hangingPunct="1">
                        <a:lnSpc>
                          <a:spcPct val="100000"/>
                        </a:lnSpc>
                        <a:spcAft>
                          <a:spcPts val="0"/>
                        </a:spcAft>
                        <a:tabLst>
                          <a:tab pos="4023360" algn="l"/>
                        </a:tabLst>
                      </a:pPr>
                      <a:r>
                        <a:rPr lang="en-US"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Risk Management Comment</a:t>
                      </a:r>
                      <a:endParaRPr lang="en-ZA"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762707">
                <a:tc>
                  <a:txBody>
                    <a:bodyPr/>
                    <a:lstStyle/>
                    <a:p>
                      <a:pPr algn="just">
                        <a:lnSpc>
                          <a:spcPct val="107000"/>
                        </a:lnSpc>
                        <a:spcAft>
                          <a:spcPts val="800"/>
                        </a:spcAft>
                      </a:pPr>
                      <a:r>
                        <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Workshop training of new leave administrators.</a:t>
                      </a:r>
                    </a:p>
                    <a:p>
                      <a:pPr algn="just">
                        <a:lnSpc>
                          <a:spcPct val="107000"/>
                        </a:lnSpc>
                        <a:spcAft>
                          <a:spcPts val="800"/>
                        </a:spcAft>
                      </a:pPr>
                      <a:r>
                        <a:rPr lang="en-ZA" sz="12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solidFill>
                      <a:schemeClr val="accent1">
                        <a:lumMod val="20000"/>
                        <a:lumOff val="80000"/>
                      </a:schemeClr>
                    </a:solidFill>
                  </a:tcPr>
                </a:tc>
                <a:tc>
                  <a:txBody>
                    <a:bodyPr/>
                    <a:lstStyle/>
                    <a:p>
                      <a:pPr algn="just">
                        <a:lnSpc>
                          <a:spcPct val="107000"/>
                        </a:lnSpc>
                        <a:spcAft>
                          <a:spcPts val="800"/>
                        </a:spcAft>
                      </a:pPr>
                      <a:r>
                        <a:rPr lang="en-ZA" sz="1200" dirty="0">
                          <a:effectLst/>
                          <a:latin typeface="Arial" panose="020B0604020202020204" pitchFamily="34" charset="0"/>
                          <a:ea typeface="Calibri" panose="020F0502020204030204" pitchFamily="34" charset="0"/>
                          <a:cs typeface="Arial" panose="020B0604020202020204" pitchFamily="34" charset="0"/>
                        </a:rPr>
                        <a:t>Meeting did not materialise </a:t>
                      </a:r>
                    </a:p>
                    <a:p>
                      <a:pPr algn="just">
                        <a:lnSpc>
                          <a:spcPct val="107000"/>
                        </a:lnSpc>
                        <a:spcAft>
                          <a:spcPts val="800"/>
                        </a:spcAft>
                      </a:pPr>
                      <a:r>
                        <a:rPr lang="en-ZA" sz="1200" dirty="0">
                          <a:effectLst/>
                          <a:latin typeface="Arial" panose="020B0604020202020204" pitchFamily="34" charset="0"/>
                          <a:ea typeface="Calibri" panose="020F0502020204030204" pitchFamily="34" charset="0"/>
                          <a:cs typeface="Arial" panose="020B0604020202020204" pitchFamily="34" charset="0"/>
                        </a:rPr>
                        <a:t>To appoint to leave administrator for Ministry and Deputy Minister and to orient all administrators It is recommended that the appointment and orientation of new leave administrators in Ministry and Deputy Minister be prioritized to ensure compliance to prescripts. </a:t>
                      </a:r>
                    </a:p>
                  </a:txBody>
                  <a:tcPr marL="68580" marR="68580" marT="0" marB="0">
                    <a:solidFill>
                      <a:srgbClr val="FF0000"/>
                    </a:solidFill>
                  </a:tcPr>
                </a:tc>
                <a:tc>
                  <a:txBody>
                    <a:bodyPr/>
                    <a:lstStyle/>
                    <a:p>
                      <a:pPr algn="just">
                        <a:lnSpc>
                          <a:spcPct val="107000"/>
                        </a:lnSpc>
                        <a:spcAft>
                          <a:spcPts val="800"/>
                        </a:spcAft>
                      </a:pPr>
                      <a:r>
                        <a:rPr lang="en-ZA" sz="1200" dirty="0">
                          <a:effectLst/>
                          <a:latin typeface="Arial" panose="020B0604020202020204" pitchFamily="34" charset="0"/>
                          <a:ea typeface="Calibri" panose="020F0502020204030204" pitchFamily="34" charset="0"/>
                          <a:cs typeface="Arial" panose="020B0604020202020204" pitchFamily="34" charset="0"/>
                        </a:rPr>
                        <a:t>It is recommended that the appointment and orientation of new leave administrators in Ministry and Deputy Minister be prioritized to ensure compliance to prescripts.</a:t>
                      </a:r>
                    </a:p>
                  </a:txBody>
                  <a:tcPr marL="68580" marR="68580" marT="0" marB="0">
                    <a:noFill/>
                  </a:tcPr>
                </a:tc>
              </a:tr>
              <a:tr h="341386">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tab pos="4023360" algn="l"/>
                        </a:tabLst>
                        <a:defRPr/>
                      </a:pPr>
                      <a:r>
                        <a:rPr lang="en-US"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a:t>
                      </a: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Nepotism</a:t>
                      </a:r>
                      <a:endParaRPr lang="en-ZA" sz="12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92D050"/>
                    </a:solidFill>
                  </a:tcPr>
                </a:tc>
                <a:tc hMerge="1">
                  <a:txBody>
                    <a:bodyPr/>
                    <a:lstStyle/>
                    <a:p>
                      <a:pPr algn="just">
                        <a:lnSpc>
                          <a:spcPct val="107000"/>
                        </a:lnSpc>
                        <a:spcAft>
                          <a:spcPts val="800"/>
                        </a:spcAft>
                        <a:tabLst>
                          <a:tab pos="695325" algn="l"/>
                        </a:tabLs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hMerge="1">
                  <a:txBody>
                    <a:bodyPr/>
                    <a:lstStyle/>
                    <a:p>
                      <a:pPr algn="just">
                        <a:lnSpc>
                          <a:spcPct val="107000"/>
                        </a:lnSpc>
                        <a:spcAft>
                          <a:spcPts val="8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r>
              <a:tr h="229104">
                <a:tc>
                  <a:txBody>
                    <a:bodyPr/>
                    <a:lstStyle/>
                    <a:p>
                      <a:pPr marL="0" algn="l" defTabSz="914400" rtl="0" eaLnBrk="1" latinLnBrk="0" hangingPunct="1">
                        <a:lnSpc>
                          <a:spcPct val="100000"/>
                        </a:lnSpc>
                        <a:spcAft>
                          <a:spcPts val="0"/>
                        </a:spcAft>
                        <a:tabLst>
                          <a:tab pos="4023360" algn="l"/>
                        </a:tabLst>
                      </a:pPr>
                      <a:r>
                        <a:rPr lang="en-US"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Mitigation Action</a:t>
                      </a:r>
                      <a:endParaRPr lang="en-ZA"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00000"/>
                        </a:lnSpc>
                        <a:spcAft>
                          <a:spcPts val="0"/>
                        </a:spcAft>
                        <a:tabLst>
                          <a:tab pos="4023360" algn="l"/>
                        </a:tabLst>
                      </a:pPr>
                      <a:r>
                        <a:rPr lang="en-US"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Progress on Mitigation</a:t>
                      </a:r>
                      <a:endParaRPr lang="en-ZA"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algn="just" defTabSz="914400" rtl="0" eaLnBrk="1" latinLnBrk="0" hangingPunct="1">
                        <a:lnSpc>
                          <a:spcPct val="100000"/>
                        </a:lnSpc>
                        <a:spcAft>
                          <a:spcPts val="0"/>
                        </a:spcAft>
                        <a:tabLst>
                          <a:tab pos="4023360" algn="l"/>
                        </a:tabLst>
                      </a:pPr>
                      <a:r>
                        <a:rPr lang="en-US"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Risk Management Comment</a:t>
                      </a:r>
                      <a:endParaRPr lang="en-ZA"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r>
              <a:tr h="229104">
                <a:tc>
                  <a:txBody>
                    <a:bodyPr/>
                    <a:lstStyle/>
                    <a:p>
                      <a:pPr algn="just">
                        <a:lnSpc>
                          <a:spcPct val="107000"/>
                        </a:lnSpc>
                        <a:spcAft>
                          <a:spcPts val="800"/>
                        </a:spcAft>
                      </a:pPr>
                      <a:r>
                        <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Human Resource to include code of conduct on newly appointed officials.</a:t>
                      </a:r>
                    </a:p>
                  </a:txBody>
                  <a:tcPr marL="68580" marR="68580" marT="0" marB="0">
                    <a:solidFill>
                      <a:schemeClr val="accent1">
                        <a:lumMod val="20000"/>
                        <a:lumOff val="80000"/>
                      </a:schemeClr>
                    </a:solidFill>
                  </a:tcPr>
                </a:tc>
                <a:tc>
                  <a:txBody>
                    <a:bodyPr/>
                    <a:lstStyle/>
                    <a:p>
                      <a:pPr algn="just">
                        <a:lnSpc>
                          <a:spcPct val="107000"/>
                        </a:lnSpc>
                        <a:spcAft>
                          <a:spcPts val="800"/>
                        </a:spcAft>
                      </a:pPr>
                      <a:r>
                        <a:rPr lang="en-ZA" sz="1200" dirty="0">
                          <a:effectLst/>
                          <a:latin typeface="Arial" panose="020B0604020202020204" pitchFamily="34" charset="0"/>
                          <a:ea typeface="Calibri" panose="020F0502020204030204" pitchFamily="34" charset="0"/>
                          <a:cs typeface="Arial" panose="020B0604020202020204" pitchFamily="34" charset="0"/>
                        </a:rPr>
                        <a:t>Not done induction packs to be forwarded to new employees from first quarter</a:t>
                      </a:r>
                    </a:p>
                  </a:txBody>
                  <a:tcPr marL="68580" marR="68580" marT="0" marB="0">
                    <a:solidFill>
                      <a:srgbClr val="FF0000"/>
                    </a:solidFill>
                  </a:tcPr>
                </a:tc>
                <a:tc>
                  <a:txBody>
                    <a:bodyPr/>
                    <a:lstStyle/>
                    <a:p>
                      <a:pPr algn="just">
                        <a:lnSpc>
                          <a:spcPct val="107000"/>
                        </a:lnSpc>
                        <a:spcAft>
                          <a:spcPts val="800"/>
                        </a:spcAft>
                      </a:pPr>
                      <a:r>
                        <a:rPr lang="en-ZA" sz="1200" dirty="0">
                          <a:effectLst/>
                          <a:latin typeface="Arial" panose="020B0604020202020204" pitchFamily="34" charset="0"/>
                          <a:ea typeface="Calibri" panose="020F0502020204030204" pitchFamily="34" charset="0"/>
                          <a:cs typeface="Arial" panose="020B0604020202020204" pitchFamily="34" charset="0"/>
                        </a:rPr>
                        <a:t>It is recommended that new code of conduct be included in the induction pack for all new officials who have not received it.</a:t>
                      </a:r>
                    </a:p>
                  </a:txBody>
                  <a:tcPr marL="68580" marR="68580" marT="0" marB="0">
                    <a:noFill/>
                  </a:tcPr>
                </a:tc>
              </a:tr>
              <a:tr h="229104">
                <a:tc>
                  <a:txBody>
                    <a:bodyPr/>
                    <a:lstStyle/>
                    <a:p>
                      <a:pPr algn="just">
                        <a:lnSpc>
                          <a:spcPct val="107000"/>
                        </a:lnSpc>
                        <a:spcAft>
                          <a:spcPts val="800"/>
                        </a:spcAft>
                      </a:pPr>
                      <a:r>
                        <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Induction of newly appointed officials to be conducted.</a:t>
                      </a:r>
                    </a:p>
                  </a:txBody>
                  <a:tcPr marL="68580" marR="68580" marT="0" marB="0">
                    <a:solidFill>
                      <a:schemeClr val="accent1">
                        <a:lumMod val="20000"/>
                        <a:lumOff val="80000"/>
                      </a:schemeClr>
                    </a:solidFill>
                  </a:tcPr>
                </a:tc>
                <a:tc>
                  <a:txBody>
                    <a:bodyPr/>
                    <a:lstStyle/>
                    <a:p>
                      <a:pPr algn="just">
                        <a:lnSpc>
                          <a:spcPct val="107000"/>
                        </a:lnSpc>
                        <a:spcAft>
                          <a:spcPts val="800"/>
                        </a:spcAft>
                      </a:pPr>
                      <a:r>
                        <a:rPr lang="en-ZA" sz="1200" dirty="0">
                          <a:effectLst/>
                          <a:latin typeface="Arial" panose="020B0604020202020204" pitchFamily="34" charset="0"/>
                          <a:ea typeface="Calibri" panose="020F0502020204030204" pitchFamily="34" charset="0"/>
                          <a:cs typeface="Arial" panose="020B0604020202020204" pitchFamily="34" charset="0"/>
                        </a:rPr>
                        <a:t>Not done induction packs to be forwarded to new employees from first quarter</a:t>
                      </a:r>
                    </a:p>
                  </a:txBody>
                  <a:tcPr marL="68580" marR="68580" marT="0" marB="0">
                    <a:solidFill>
                      <a:srgbClr val="FF0000"/>
                    </a:solidFill>
                  </a:tcPr>
                </a:tc>
                <a:tc>
                  <a:txBody>
                    <a:bodyPr/>
                    <a:lstStyle/>
                    <a:p>
                      <a:pPr algn="just">
                        <a:lnSpc>
                          <a:spcPct val="107000"/>
                        </a:lnSpc>
                        <a:spcAft>
                          <a:spcPts val="800"/>
                        </a:spcAft>
                      </a:pPr>
                      <a:r>
                        <a:rPr lang="en-ZA" sz="1200" dirty="0">
                          <a:effectLst/>
                          <a:latin typeface="Arial" panose="020B0604020202020204" pitchFamily="34" charset="0"/>
                          <a:ea typeface="Calibri" panose="020F0502020204030204" pitchFamily="34" charset="0"/>
                          <a:cs typeface="Arial" panose="020B0604020202020204" pitchFamily="34" charset="0"/>
                        </a:rPr>
                        <a:t>It is recommended that new code of conduct be included in the induction pack and awareness be conducted during the new financial year as it was not achieved in quarter 4</a:t>
                      </a:r>
                    </a:p>
                  </a:txBody>
                  <a:tcPr marL="68580" marR="68580" marT="0" marB="0">
                    <a:noFill/>
                  </a:tcPr>
                </a:tc>
              </a:tr>
            </a:tbl>
          </a:graphicData>
        </a:graphic>
      </p:graphicFrame>
      <p:sp>
        <p:nvSpPr>
          <p:cNvPr id="2" name="Rectangle 1"/>
          <p:cNvSpPr/>
          <p:nvPr/>
        </p:nvSpPr>
        <p:spPr>
          <a:xfrm>
            <a:off x="125506" y="173829"/>
            <a:ext cx="6415539" cy="424732"/>
          </a:xfrm>
          <a:prstGeom prst="rect">
            <a:avLst/>
          </a:prstGeom>
        </p:spPr>
        <p:txBody>
          <a:bodyPr wrap="non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a:t>
            </a:r>
            <a:r>
              <a:rPr lang="en-ZA" sz="2400" dirty="0" smtClean="0">
                <a:solidFill>
                  <a:srgbClr val="37A76F">
                    <a:lumMod val="75000"/>
                  </a:srgbClr>
                </a:solidFill>
                <a:latin typeface="Arial" panose="020B0604020202020204" pitchFamily="34" charset="0"/>
                <a:cs typeface="Arial" panose="020B0604020202020204" pitchFamily="34" charset="0"/>
              </a:rPr>
              <a:t>4- </a:t>
            </a:r>
            <a:r>
              <a:rPr lang="en-ZA" sz="2400" dirty="0" smtClean="0">
                <a:solidFill>
                  <a:schemeClr val="accent3">
                    <a:lumMod val="75000"/>
                  </a:schemeClr>
                </a:solidFill>
                <a:latin typeface="Arial" panose="020B0604020202020204" pitchFamily="34" charset="0"/>
                <a:cs typeface="Arial" panose="020B0604020202020204" pitchFamily="34" charset="0"/>
              </a:rPr>
              <a:t>Mitigation </a:t>
            </a:r>
            <a:r>
              <a:rPr lang="en-ZA" sz="2400" dirty="0">
                <a:solidFill>
                  <a:schemeClr val="accent3">
                    <a:lumMod val="75000"/>
                  </a:schemeClr>
                </a:solidFill>
                <a:latin typeface="Arial" panose="020B0604020202020204" pitchFamily="34" charset="0"/>
                <a:cs typeface="Arial" panose="020B0604020202020204" pitchFamily="34" charset="0"/>
              </a:rPr>
              <a:t>a</a:t>
            </a:r>
            <a:r>
              <a:rPr lang="en-ZA" sz="2400" dirty="0" smtClean="0">
                <a:solidFill>
                  <a:schemeClr val="accent3">
                    <a:lumMod val="75000"/>
                  </a:schemeClr>
                </a:solidFill>
                <a:latin typeface="Arial" panose="020B0604020202020204" pitchFamily="34" charset="0"/>
                <a:cs typeface="Arial" panose="020B0604020202020204" pitchFamily="34" charset="0"/>
              </a:rPr>
              <a:t>ctions not </a:t>
            </a:r>
            <a:r>
              <a:rPr lang="en-ZA" sz="2400" dirty="0">
                <a:solidFill>
                  <a:schemeClr val="accent3">
                    <a:lumMod val="75000"/>
                  </a:schemeClr>
                </a:solidFill>
                <a:latin typeface="Arial" panose="020B0604020202020204" pitchFamily="34" charset="0"/>
                <a:cs typeface="Arial" panose="020B0604020202020204" pitchFamily="34" charset="0"/>
              </a:rPr>
              <a:t>i</a:t>
            </a:r>
            <a:r>
              <a:rPr lang="en-ZA" sz="2400" dirty="0" smtClean="0">
                <a:solidFill>
                  <a:schemeClr val="accent3">
                    <a:lumMod val="75000"/>
                  </a:schemeClr>
                </a:solidFill>
                <a:latin typeface="Arial" panose="020B0604020202020204" pitchFamily="34" charset="0"/>
                <a:cs typeface="Arial" panose="020B0604020202020204" pitchFamily="34" charset="0"/>
              </a:rPr>
              <a:t>mplemented</a:t>
            </a:r>
            <a:endParaRPr lang="en-US" sz="2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966079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A1611-166A-8349-BB5D-DA6E55F2215F}"/>
              </a:ext>
            </a:extLst>
          </p:cNvPr>
          <p:cNvSpPr>
            <a:spLocks noGrp="1"/>
          </p:cNvSpPr>
          <p:nvPr>
            <p:ph type="title"/>
          </p:nvPr>
        </p:nvSpPr>
        <p:spPr>
          <a:xfrm>
            <a:off x="1707627" y="2367815"/>
            <a:ext cx="5338065" cy="1762589"/>
          </a:xfrm>
        </p:spPr>
        <p:txBody>
          <a:bodyPr>
            <a:normAutofit/>
          </a:bodyPr>
          <a:lstStyle/>
          <a:p>
            <a:pPr algn="ctr"/>
            <a:r>
              <a:rPr lang="en-GB" sz="2800" b="1" dirty="0" smtClean="0"/>
              <a:t>ETHICS RISK</a:t>
            </a:r>
            <a:br>
              <a:rPr lang="en-GB" sz="2800" b="1" dirty="0" smtClean="0"/>
            </a:br>
            <a:r>
              <a:rPr lang="en-GB" sz="2800" b="1" dirty="0" smtClean="0"/>
              <a:t/>
            </a:r>
            <a:br>
              <a:rPr lang="en-GB" sz="2800" b="1" dirty="0" smtClean="0"/>
            </a:br>
            <a:endParaRPr lang="en-US" sz="2800" dirty="0"/>
          </a:p>
        </p:txBody>
      </p:sp>
      <p:sp>
        <p:nvSpPr>
          <p:cNvPr id="8" name="TextBox 7"/>
          <p:cNvSpPr txBox="1"/>
          <p:nvPr/>
        </p:nvSpPr>
        <p:spPr>
          <a:xfrm>
            <a:off x="4304146" y="4210977"/>
            <a:ext cx="3038763" cy="369332"/>
          </a:xfrm>
          <a:prstGeom prst="rect">
            <a:avLst/>
          </a:prstGeom>
          <a:noFill/>
        </p:spPr>
        <p:txBody>
          <a:bodyPr wrap="square" rtlCol="0">
            <a:spAutoFit/>
          </a:bodyPr>
          <a:lstStyle/>
          <a:p>
            <a:r>
              <a:rPr lang="en-ZA" b="1" dirty="0">
                <a:solidFill>
                  <a:srgbClr val="37A76F">
                    <a:lumMod val="75000"/>
                  </a:srgbClr>
                </a:solidFill>
                <a:latin typeface="Arial" panose="020B0604020202020204" pitchFamily="34" charset="0"/>
                <a:cs typeface="Arial" panose="020B0604020202020204" pitchFamily="34" charset="0"/>
              </a:rPr>
              <a:t>            </a:t>
            </a:r>
            <a:r>
              <a:rPr lang="en-ZA" dirty="0" smtClean="0"/>
              <a:t>  </a:t>
            </a:r>
            <a:endParaRPr lang="en-ZA" dirty="0"/>
          </a:p>
        </p:txBody>
      </p:sp>
    </p:spTree>
    <p:extLst>
      <p:ext uri="{BB962C8B-B14F-4D97-AF65-F5344CB8AC3E}">
        <p14:creationId xmlns:p14="http://schemas.microsoft.com/office/powerpoint/2010/main" xmlns="" val="14997946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9" y="301653"/>
            <a:ext cx="8736840" cy="759852"/>
          </a:xfrm>
        </p:spPr>
        <p:txBody>
          <a:bodyPr>
            <a:normAutofit/>
          </a:bodyPr>
          <a:lstStyle/>
          <a:p>
            <a:pPr lvl="1" algn="just">
              <a:lnSpc>
                <a:spcPct val="150000"/>
              </a:lnSpc>
              <a:spcBef>
                <a:spcPts val="2400"/>
              </a:spcBef>
              <a:spcAft>
                <a:spcPts val="0"/>
              </a:spcAft>
            </a:pPr>
            <a:r>
              <a:rPr lang="en-US" sz="2400" dirty="0" smtClean="0">
                <a:solidFill>
                  <a:srgbClr val="37A76F">
                    <a:lumMod val="75000"/>
                  </a:srgbClr>
                </a:solidFill>
                <a:latin typeface="Arial" panose="020B0604020202020204" pitchFamily="34" charset="0"/>
                <a:ea typeface="Calibri" panose="020F0502020204030204" pitchFamily="34" charset="0"/>
                <a:cs typeface="Arial" panose="020B0604020202020204" pitchFamily="34" charset="0"/>
              </a:rPr>
              <a:t>Summary</a:t>
            </a:r>
            <a:r>
              <a:rPr lang="en-US" sz="2400" dirty="0" smtClean="0"/>
              <a:t> </a:t>
            </a:r>
            <a:r>
              <a:rPr lang="en-US" sz="2400" dirty="0" smtClean="0">
                <a:solidFill>
                  <a:srgbClr val="37A76F">
                    <a:lumMod val="75000"/>
                  </a:srgbClr>
                </a:solidFill>
                <a:latin typeface="Arial" panose="020B0604020202020204" pitchFamily="34" charset="0"/>
                <a:ea typeface="Calibri" panose="020F0502020204030204" pitchFamily="34" charset="0"/>
                <a:cs typeface="Arial" panose="020B0604020202020204" pitchFamily="34" charset="0"/>
              </a:rPr>
              <a:t>Of</a:t>
            </a:r>
            <a:r>
              <a:rPr lang="en-US" sz="2400" dirty="0" smtClean="0"/>
              <a:t> </a:t>
            </a:r>
            <a:r>
              <a:rPr lang="en-ZA" sz="2400" dirty="0" smtClean="0">
                <a:solidFill>
                  <a:srgbClr val="37A76F">
                    <a:lumMod val="75000"/>
                  </a:srgbClr>
                </a:solidFill>
                <a:latin typeface="Arial" panose="020B0604020202020204" pitchFamily="34" charset="0"/>
                <a:ea typeface="Calibri" panose="020F0502020204030204" pitchFamily="34" charset="0"/>
                <a:cs typeface="Arial" panose="020B0604020202020204" pitchFamily="34" charset="0"/>
              </a:rPr>
              <a:t>Ethics Risk</a:t>
            </a:r>
            <a:endParaRPr lang="en-ZA" sz="2400" dirty="0">
              <a:solidFill>
                <a:srgbClr val="37A76F">
                  <a:lumMod val="75000"/>
                </a:srgbClr>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47813724"/>
              </p:ext>
            </p:extLst>
          </p:nvPr>
        </p:nvGraphicFramePr>
        <p:xfrm>
          <a:off x="198440" y="1318661"/>
          <a:ext cx="8560548" cy="4660650"/>
        </p:xfrm>
        <a:graphic>
          <a:graphicData uri="http://schemas.openxmlformats.org/drawingml/2006/table">
            <a:tbl>
              <a:tblPr firstRow="1" bandRow="1">
                <a:tableStyleId>{5C22544A-7EE6-4342-B048-85BDC9FD1C3A}</a:tableStyleId>
              </a:tblPr>
              <a:tblGrid>
                <a:gridCol w="1426758"/>
                <a:gridCol w="1426758"/>
                <a:gridCol w="1426758"/>
                <a:gridCol w="1426758"/>
                <a:gridCol w="1426758"/>
                <a:gridCol w="1426758"/>
              </a:tblGrid>
              <a:tr h="1316638">
                <a:tc>
                  <a:txBody>
                    <a:bodyPr/>
                    <a:lstStyle/>
                    <a:p>
                      <a:r>
                        <a:rPr lang="en-ZA" dirty="0" smtClean="0"/>
                        <a:t>Quarter</a:t>
                      </a:r>
                      <a:endParaRPr lang="en-ZA" dirty="0"/>
                    </a:p>
                  </a:txBody>
                  <a:tcPr/>
                </a:tc>
                <a:tc>
                  <a:txBody>
                    <a:bodyPr/>
                    <a:lstStyle/>
                    <a:p>
                      <a:r>
                        <a:rPr lang="en-ZA" dirty="0" smtClean="0"/>
                        <a:t>Number of</a:t>
                      </a:r>
                      <a:r>
                        <a:rPr lang="en-ZA" baseline="0" dirty="0" smtClean="0"/>
                        <a:t> planned mitigations</a:t>
                      </a:r>
                      <a:endParaRPr lang="en-ZA" dirty="0"/>
                    </a:p>
                  </a:txBody>
                  <a:tcPr>
                    <a:solidFill>
                      <a:schemeClr val="accent6">
                        <a:lumMod val="50000"/>
                      </a:schemeClr>
                    </a:solidFill>
                  </a:tcPr>
                </a:tc>
                <a:tc>
                  <a:txBody>
                    <a:bodyPr/>
                    <a:lstStyle/>
                    <a:p>
                      <a:r>
                        <a:rPr lang="en-ZA" dirty="0" smtClean="0"/>
                        <a:t>Number</a:t>
                      </a:r>
                      <a:r>
                        <a:rPr lang="en-ZA" baseline="0" dirty="0" smtClean="0"/>
                        <a:t> of mitigations implemented</a:t>
                      </a:r>
                      <a:endParaRPr lang="en-ZA" dirty="0"/>
                    </a:p>
                  </a:txBody>
                  <a:tcPr>
                    <a:solidFill>
                      <a:schemeClr val="accent2"/>
                    </a:solidFill>
                  </a:tcPr>
                </a:tc>
                <a:tc>
                  <a:txBody>
                    <a:bodyPr/>
                    <a:lstStyle/>
                    <a:p>
                      <a:r>
                        <a:rPr lang="en-ZA" dirty="0" smtClean="0"/>
                        <a:t>Number of </a:t>
                      </a:r>
                      <a:r>
                        <a:rPr lang="en-ZA" baseline="0" dirty="0" smtClean="0"/>
                        <a:t> mitigations partially implemented</a:t>
                      </a:r>
                      <a:endParaRPr lang="en-ZA"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Number of </a:t>
                      </a:r>
                      <a:r>
                        <a:rPr lang="en-ZA" baseline="0" dirty="0" smtClean="0"/>
                        <a:t> mitigations not implemented</a:t>
                      </a:r>
                      <a:endParaRPr lang="en-ZA" dirty="0"/>
                    </a:p>
                  </a:txBody>
                  <a:tcPr>
                    <a:solidFill>
                      <a:srgbClr val="FF0000"/>
                    </a:solidFill>
                  </a:tcPr>
                </a:tc>
                <a:tc>
                  <a:txBody>
                    <a:bodyPr/>
                    <a:lstStyle/>
                    <a:p>
                      <a:r>
                        <a:rPr lang="en-ZA" dirty="0" smtClean="0"/>
                        <a:t>Percentage achievement</a:t>
                      </a:r>
                      <a:endParaRPr lang="en-ZA" dirty="0"/>
                    </a:p>
                  </a:txBody>
                  <a:tcPr/>
                </a:tc>
              </a:tr>
              <a:tr h="1065870">
                <a:tc>
                  <a:txBody>
                    <a:bodyPr/>
                    <a:lstStyle/>
                    <a:p>
                      <a:r>
                        <a:rPr lang="en-ZA" dirty="0" smtClean="0"/>
                        <a:t>Quarter 2</a:t>
                      </a:r>
                      <a:endParaRPr lang="en-ZA" dirty="0"/>
                    </a:p>
                  </a:txBody>
                  <a:tcPr/>
                </a:tc>
                <a:tc>
                  <a:txBody>
                    <a:bodyPr/>
                    <a:lstStyle/>
                    <a:p>
                      <a:r>
                        <a:rPr lang="en-ZA" dirty="0" smtClean="0"/>
                        <a:t>6</a:t>
                      </a:r>
                      <a:endParaRPr lang="en-ZA" dirty="0"/>
                    </a:p>
                  </a:txBody>
                  <a:tcPr>
                    <a:solidFill>
                      <a:schemeClr val="accent6">
                        <a:lumMod val="50000"/>
                      </a:schemeClr>
                    </a:solidFill>
                  </a:tcPr>
                </a:tc>
                <a:tc>
                  <a:txBody>
                    <a:bodyPr/>
                    <a:lstStyle/>
                    <a:p>
                      <a:r>
                        <a:rPr lang="en-ZA" dirty="0" smtClean="0"/>
                        <a:t>6</a:t>
                      </a:r>
                      <a:endParaRPr lang="en-ZA" dirty="0"/>
                    </a:p>
                  </a:txBody>
                  <a:tcPr>
                    <a:solidFill>
                      <a:schemeClr val="accent2"/>
                    </a:solidFill>
                  </a:tcPr>
                </a:tc>
                <a:tc>
                  <a:txBody>
                    <a:bodyPr/>
                    <a:lstStyle/>
                    <a:p>
                      <a:r>
                        <a:rPr lang="en-ZA" dirty="0" smtClean="0"/>
                        <a:t>-</a:t>
                      </a:r>
                      <a:endParaRPr lang="en-ZA" dirty="0"/>
                    </a:p>
                  </a:txBody>
                  <a:tcPr>
                    <a:solidFill>
                      <a:srgbClr val="FFC000"/>
                    </a:solidFill>
                  </a:tcPr>
                </a:tc>
                <a:tc>
                  <a:txBody>
                    <a:bodyPr/>
                    <a:lstStyle/>
                    <a:p>
                      <a:r>
                        <a:rPr lang="en-ZA" dirty="0" smtClean="0"/>
                        <a:t>-</a:t>
                      </a:r>
                      <a:endParaRPr lang="en-ZA" dirty="0"/>
                    </a:p>
                  </a:txBody>
                  <a:tcPr>
                    <a:solidFill>
                      <a:srgbClr val="FF0000"/>
                    </a:solidFill>
                  </a:tcPr>
                </a:tc>
                <a:tc>
                  <a:txBody>
                    <a:bodyPr/>
                    <a:lstStyle/>
                    <a:p>
                      <a:r>
                        <a:rPr lang="en-ZA" dirty="0" smtClean="0"/>
                        <a:t>93%</a:t>
                      </a:r>
                      <a:endParaRPr lang="en-ZA" dirty="0"/>
                    </a:p>
                  </a:txBody>
                  <a:tcPr/>
                </a:tc>
              </a:tr>
              <a:tr h="1065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Quarter 3</a:t>
                      </a:r>
                    </a:p>
                    <a:p>
                      <a:endParaRPr lang="en-ZA" dirty="0"/>
                    </a:p>
                  </a:txBody>
                  <a:tcPr/>
                </a:tc>
                <a:tc>
                  <a:txBody>
                    <a:bodyPr/>
                    <a:lstStyle/>
                    <a:p>
                      <a:r>
                        <a:rPr lang="en-ZA" dirty="0" smtClean="0"/>
                        <a:t>8</a:t>
                      </a:r>
                      <a:endParaRPr lang="en-ZA" dirty="0"/>
                    </a:p>
                  </a:txBody>
                  <a:tcPr>
                    <a:solidFill>
                      <a:schemeClr val="accent6">
                        <a:lumMod val="50000"/>
                      </a:schemeClr>
                    </a:solidFill>
                  </a:tcPr>
                </a:tc>
                <a:tc>
                  <a:txBody>
                    <a:bodyPr/>
                    <a:lstStyle/>
                    <a:p>
                      <a:r>
                        <a:rPr lang="en-ZA" dirty="0" smtClean="0"/>
                        <a:t>6</a:t>
                      </a:r>
                      <a:endParaRPr lang="en-ZA" dirty="0"/>
                    </a:p>
                  </a:txBody>
                  <a:tcPr>
                    <a:solidFill>
                      <a:schemeClr val="accent2"/>
                    </a:solidFill>
                  </a:tcPr>
                </a:tc>
                <a:tc>
                  <a:txBody>
                    <a:bodyPr/>
                    <a:lstStyle/>
                    <a:p>
                      <a:r>
                        <a:rPr lang="en-ZA" dirty="0" smtClean="0"/>
                        <a:t>2</a:t>
                      </a:r>
                      <a:endParaRPr lang="en-ZA" dirty="0"/>
                    </a:p>
                  </a:txBody>
                  <a:tcPr>
                    <a:solidFill>
                      <a:srgbClr val="FFC000"/>
                    </a:solidFill>
                  </a:tcPr>
                </a:tc>
                <a:tc>
                  <a:txBody>
                    <a:bodyPr/>
                    <a:lstStyle/>
                    <a:p>
                      <a:r>
                        <a:rPr lang="en-ZA" dirty="0" smtClean="0"/>
                        <a:t>-</a:t>
                      </a:r>
                      <a:endParaRPr lang="en-ZA" dirty="0"/>
                    </a:p>
                  </a:txBody>
                  <a:tcPr>
                    <a:solidFill>
                      <a:srgbClr val="FF0000"/>
                    </a:solidFill>
                  </a:tcPr>
                </a:tc>
                <a:tc>
                  <a:txBody>
                    <a:bodyPr/>
                    <a:lstStyle/>
                    <a:p>
                      <a:r>
                        <a:rPr lang="en-ZA" dirty="0" smtClean="0"/>
                        <a:t>75%</a:t>
                      </a:r>
                      <a:endParaRPr lang="en-ZA" dirty="0"/>
                    </a:p>
                  </a:txBody>
                  <a:tcPr/>
                </a:tc>
              </a:tr>
              <a:tr h="1065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Quarter 4</a:t>
                      </a:r>
                    </a:p>
                    <a:p>
                      <a:endParaRPr lang="en-ZA" dirty="0"/>
                    </a:p>
                  </a:txBody>
                  <a:tcPr/>
                </a:tc>
                <a:tc>
                  <a:txBody>
                    <a:bodyPr/>
                    <a:lstStyle/>
                    <a:p>
                      <a:r>
                        <a:rPr lang="en-ZA" dirty="0" smtClean="0"/>
                        <a:t>6</a:t>
                      </a:r>
                      <a:endParaRPr lang="en-ZA" dirty="0"/>
                    </a:p>
                  </a:txBody>
                  <a:tcPr>
                    <a:solidFill>
                      <a:schemeClr val="accent6">
                        <a:lumMod val="50000"/>
                      </a:schemeClr>
                    </a:solidFill>
                  </a:tcPr>
                </a:tc>
                <a:tc>
                  <a:txBody>
                    <a:bodyPr/>
                    <a:lstStyle/>
                    <a:p>
                      <a:r>
                        <a:rPr lang="en-ZA" dirty="0" smtClean="0"/>
                        <a:t>4</a:t>
                      </a:r>
                      <a:endParaRPr lang="en-ZA" dirty="0"/>
                    </a:p>
                  </a:txBody>
                  <a:tcPr>
                    <a:solidFill>
                      <a:schemeClr val="accent2"/>
                    </a:solidFill>
                  </a:tcPr>
                </a:tc>
                <a:tc>
                  <a:txBody>
                    <a:bodyPr/>
                    <a:lstStyle/>
                    <a:p>
                      <a:r>
                        <a:rPr lang="en-ZA" dirty="0" smtClean="0"/>
                        <a:t>2</a:t>
                      </a:r>
                      <a:endParaRPr lang="en-ZA" dirty="0"/>
                    </a:p>
                  </a:txBody>
                  <a:tcPr>
                    <a:solidFill>
                      <a:srgbClr val="FFC000"/>
                    </a:solidFill>
                  </a:tcPr>
                </a:tc>
                <a:tc>
                  <a:txBody>
                    <a:bodyPr/>
                    <a:lstStyle/>
                    <a:p>
                      <a:r>
                        <a:rPr lang="en-ZA" dirty="0" smtClean="0"/>
                        <a:t>0</a:t>
                      </a:r>
                      <a:endParaRPr lang="en-ZA" dirty="0"/>
                    </a:p>
                  </a:txBody>
                  <a:tcPr>
                    <a:solidFill>
                      <a:srgbClr val="FF0000"/>
                    </a:solidFill>
                  </a:tcPr>
                </a:tc>
                <a:tc>
                  <a:txBody>
                    <a:bodyPr/>
                    <a:lstStyle/>
                    <a:p>
                      <a:r>
                        <a:rPr lang="en-ZA" dirty="0" smtClean="0"/>
                        <a:t>66%</a:t>
                      </a:r>
                      <a:endParaRPr lang="en-ZA" dirty="0"/>
                    </a:p>
                  </a:txBody>
                  <a:tcPr/>
                </a:tc>
              </a:tr>
            </a:tbl>
          </a:graphicData>
        </a:graphic>
      </p:graphicFrame>
    </p:spTree>
    <p:extLst>
      <p:ext uri="{BB962C8B-B14F-4D97-AF65-F5344CB8AC3E}">
        <p14:creationId xmlns:p14="http://schemas.microsoft.com/office/powerpoint/2010/main" xmlns="" val="30445846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02169"/>
            <a:ext cx="9144000" cy="646331"/>
          </a:xfrm>
          <a:prstGeom prst="rect">
            <a:avLst/>
          </a:prstGeom>
        </p:spPr>
        <p:txBody>
          <a:bodyPr wrap="square">
            <a:spAutoFit/>
          </a:bodyPr>
          <a:lstStyle/>
          <a:p>
            <a:pPr lvl="1" algn="just">
              <a:lnSpc>
                <a:spcPct val="150000"/>
              </a:lnSpc>
              <a:spcBef>
                <a:spcPts val="2400"/>
              </a:spcBef>
              <a:spcAft>
                <a:spcPts val="0"/>
              </a:spcAft>
            </a:pPr>
            <a:r>
              <a:rPr lang="en-ZA" sz="2400" dirty="0" smtClean="0">
                <a:solidFill>
                  <a:srgbClr val="37A76F">
                    <a:lumMod val="75000"/>
                  </a:srgbClr>
                </a:solidFill>
                <a:latin typeface="Arial" panose="020B0604020202020204" pitchFamily="34" charset="0"/>
                <a:ea typeface="Calibri" panose="020F0502020204030204" pitchFamily="34" charset="0"/>
                <a:cs typeface="Arial" panose="020B0604020202020204" pitchFamily="34" charset="0"/>
              </a:rPr>
              <a:t>Ethics Risk</a:t>
            </a:r>
            <a:endParaRPr lang="en-ZA" sz="2400" dirty="0">
              <a:solidFill>
                <a:srgbClr val="37A76F">
                  <a:lumMod val="75000"/>
                </a:srgbClr>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xmlns="" val="3673688462"/>
              </p:ext>
            </p:extLst>
          </p:nvPr>
        </p:nvGraphicFramePr>
        <p:xfrm>
          <a:off x="389300" y="2071938"/>
          <a:ext cx="4050620" cy="21444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xmlns="" val="1775569076"/>
              </p:ext>
            </p:extLst>
          </p:nvPr>
        </p:nvGraphicFramePr>
        <p:xfrm>
          <a:off x="389300" y="4307840"/>
          <a:ext cx="4050620" cy="24062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xmlns="" val="1625516958"/>
              </p:ext>
            </p:extLst>
          </p:nvPr>
        </p:nvGraphicFramePr>
        <p:xfrm>
          <a:off x="4534848" y="2071939"/>
          <a:ext cx="3691677" cy="210621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294372" y="748500"/>
            <a:ext cx="8321308" cy="1323439"/>
          </a:xfrm>
          <a:prstGeom prst="rect">
            <a:avLst/>
          </a:prstGeom>
          <a:noFill/>
        </p:spPr>
        <p:txBody>
          <a:bodyPr wrap="square" rtlCol="0">
            <a:spAutoFit/>
          </a:bodyPr>
          <a:lstStyle/>
          <a:p>
            <a:pPr algn="just"/>
            <a:r>
              <a:rPr lang="en-US" sz="1600" dirty="0"/>
              <a:t>The </a:t>
            </a:r>
            <a:r>
              <a:rPr lang="en-US" sz="1600" dirty="0" smtClean="0"/>
              <a:t>below </a:t>
            </a:r>
            <a:r>
              <a:rPr lang="en-US" sz="1600" dirty="0"/>
              <a:t>graph indicates that mitigation actions that were implemented decreased from </a:t>
            </a:r>
            <a:r>
              <a:rPr lang="en-US" sz="1600" dirty="0" smtClean="0"/>
              <a:t>6(100%) </a:t>
            </a:r>
            <a:r>
              <a:rPr lang="en-US" sz="1600" dirty="0"/>
              <a:t>in </a:t>
            </a:r>
            <a:r>
              <a:rPr lang="en-US" sz="1600" dirty="0" smtClean="0"/>
              <a:t>second quarter to 6(75%) in third quarter and  to 6(66%) in </a:t>
            </a:r>
            <a:r>
              <a:rPr lang="en-US" sz="1600" dirty="0"/>
              <a:t>fourth quarter. The partially implemented mitigation actions increased from </a:t>
            </a:r>
            <a:r>
              <a:rPr lang="en-US" sz="1600" dirty="0" smtClean="0"/>
              <a:t>0(0%) </a:t>
            </a:r>
            <a:r>
              <a:rPr lang="en-US" sz="1600" dirty="0"/>
              <a:t>in </a:t>
            </a:r>
            <a:r>
              <a:rPr lang="en-US" sz="1600" dirty="0" smtClean="0"/>
              <a:t>second quarter to 2(25%) in the third  quarter and to 2(33%) </a:t>
            </a:r>
            <a:r>
              <a:rPr lang="en-US" sz="1600" dirty="0"/>
              <a:t>in fourth quarter. </a:t>
            </a:r>
            <a:r>
              <a:rPr lang="en-US" sz="1600" dirty="0" smtClean="0"/>
              <a:t> The not implemented mitigations actions remain the same in 0(0%) in second quarter ,0(0%) in third quarter and 0(0%) in fourth quarter.</a:t>
            </a:r>
            <a:endParaRPr lang="en-ZA" sz="1600" dirty="0"/>
          </a:p>
        </p:txBody>
      </p:sp>
    </p:spTree>
    <p:extLst>
      <p:ext uri="{BB962C8B-B14F-4D97-AF65-F5344CB8AC3E}">
        <p14:creationId xmlns:p14="http://schemas.microsoft.com/office/powerpoint/2010/main" xmlns="" val="25744246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A1611-166A-8349-BB5D-DA6E55F2215F}"/>
              </a:ext>
            </a:extLst>
          </p:cNvPr>
          <p:cNvSpPr>
            <a:spLocks noGrp="1"/>
          </p:cNvSpPr>
          <p:nvPr>
            <p:ph type="title"/>
          </p:nvPr>
        </p:nvSpPr>
        <p:spPr>
          <a:xfrm>
            <a:off x="1707627" y="2367815"/>
            <a:ext cx="5338065" cy="2377440"/>
          </a:xfrm>
        </p:spPr>
        <p:txBody>
          <a:bodyPr>
            <a:normAutofit/>
          </a:bodyPr>
          <a:lstStyle/>
          <a:p>
            <a:pPr algn="ctr"/>
            <a:r>
              <a:rPr lang="en-GB" sz="2800" b="1" dirty="0" smtClean="0"/>
              <a:t>ETHICS RISK</a:t>
            </a:r>
            <a:br>
              <a:rPr lang="en-GB" sz="2800" b="1" dirty="0" smtClean="0"/>
            </a:br>
            <a:r>
              <a:rPr lang="en-GB" sz="2800" b="1" dirty="0"/>
              <a:t/>
            </a:r>
            <a:br>
              <a:rPr lang="en-GB" sz="2800" b="1" dirty="0"/>
            </a:br>
            <a:r>
              <a:rPr lang="en-GB" sz="2800" b="1" dirty="0" smtClean="0"/>
              <a:t>QUARTER 2</a:t>
            </a:r>
            <a:br>
              <a:rPr lang="en-GB" sz="2800" b="1" dirty="0" smtClean="0"/>
            </a:br>
            <a:r>
              <a:rPr lang="en-GB" sz="2800" b="1" dirty="0" smtClean="0"/>
              <a:t/>
            </a:r>
            <a:br>
              <a:rPr lang="en-GB" sz="2800" b="1" dirty="0" smtClean="0"/>
            </a:br>
            <a:endParaRPr lang="en-US" sz="2800" dirty="0"/>
          </a:p>
        </p:txBody>
      </p:sp>
      <p:sp>
        <p:nvSpPr>
          <p:cNvPr id="8" name="TextBox 7"/>
          <p:cNvSpPr txBox="1"/>
          <p:nvPr/>
        </p:nvSpPr>
        <p:spPr>
          <a:xfrm>
            <a:off x="4304146" y="4210977"/>
            <a:ext cx="3038763" cy="369332"/>
          </a:xfrm>
          <a:prstGeom prst="rect">
            <a:avLst/>
          </a:prstGeom>
          <a:noFill/>
        </p:spPr>
        <p:txBody>
          <a:bodyPr wrap="square" rtlCol="0">
            <a:spAutoFit/>
          </a:bodyPr>
          <a:lstStyle/>
          <a:p>
            <a:r>
              <a:rPr lang="en-ZA" b="1" dirty="0">
                <a:solidFill>
                  <a:srgbClr val="37A76F">
                    <a:lumMod val="75000"/>
                  </a:srgbClr>
                </a:solidFill>
                <a:latin typeface="Arial" panose="020B0604020202020204" pitchFamily="34" charset="0"/>
                <a:cs typeface="Arial" panose="020B0604020202020204" pitchFamily="34" charset="0"/>
              </a:rPr>
              <a:t>            </a:t>
            </a:r>
            <a:r>
              <a:rPr lang="en-ZA" dirty="0" smtClean="0"/>
              <a:t>  </a:t>
            </a:r>
            <a:endParaRPr lang="en-ZA" dirty="0"/>
          </a:p>
        </p:txBody>
      </p:sp>
    </p:spTree>
    <p:extLst>
      <p:ext uri="{BB962C8B-B14F-4D97-AF65-F5344CB8AC3E}">
        <p14:creationId xmlns:p14="http://schemas.microsoft.com/office/powerpoint/2010/main" xmlns="" val="23451161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081825"/>
            <a:ext cx="8736495" cy="997232"/>
          </a:xfrm>
        </p:spPr>
        <p:txBody>
          <a:bodyPr>
            <a:noAutofit/>
          </a:bodyPr>
          <a:lstStyle/>
          <a:p>
            <a:r>
              <a:rPr lang="en-GB" sz="2000" dirty="0">
                <a:solidFill>
                  <a:schemeClr val="tx1"/>
                </a:solidFill>
              </a:rPr>
              <a:t>In the </a:t>
            </a:r>
            <a:r>
              <a:rPr lang="en-GB" sz="2000" dirty="0" smtClean="0">
                <a:solidFill>
                  <a:schemeClr val="tx1"/>
                </a:solidFill>
              </a:rPr>
              <a:t>2</a:t>
            </a:r>
            <a:r>
              <a:rPr lang="en-GB" sz="2000" baseline="30000" dirty="0" smtClean="0">
                <a:solidFill>
                  <a:schemeClr val="tx1"/>
                </a:solidFill>
              </a:rPr>
              <a:t>ND</a:t>
            </a:r>
            <a:r>
              <a:rPr lang="en-GB" sz="2000" dirty="0" smtClean="0">
                <a:solidFill>
                  <a:schemeClr val="tx1"/>
                </a:solidFill>
              </a:rPr>
              <a:t>   </a:t>
            </a:r>
            <a:r>
              <a:rPr lang="en-GB" sz="2000" dirty="0">
                <a:solidFill>
                  <a:schemeClr val="tx1"/>
                </a:solidFill>
              </a:rPr>
              <a:t>quarter of 2022/23 financial year there were </a:t>
            </a:r>
            <a:r>
              <a:rPr lang="en-GB" sz="2000" dirty="0" smtClean="0">
                <a:solidFill>
                  <a:schemeClr val="tx1"/>
                </a:solidFill>
              </a:rPr>
              <a:t>6(100%) </a:t>
            </a:r>
            <a:r>
              <a:rPr lang="en-GB" sz="2000" dirty="0">
                <a:solidFill>
                  <a:schemeClr val="tx1"/>
                </a:solidFill>
              </a:rPr>
              <a:t>mitigation action </a:t>
            </a:r>
            <a:r>
              <a:rPr lang="en-GB" sz="2000" dirty="0" smtClean="0">
                <a:solidFill>
                  <a:schemeClr val="tx1"/>
                </a:solidFill>
              </a:rPr>
              <a:t>implemented</a:t>
            </a:r>
            <a:endParaRPr lang="en-ZA"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27295156"/>
              </p:ext>
            </p:extLst>
          </p:nvPr>
        </p:nvGraphicFramePr>
        <p:xfrm>
          <a:off x="198438" y="1938338"/>
          <a:ext cx="8737600" cy="397986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198439" y="321973"/>
            <a:ext cx="8736840" cy="759852"/>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r>
              <a:rPr lang="en-GB" dirty="0" smtClean="0"/>
              <a:t>Ethics Risk Quarter 2</a:t>
            </a:r>
            <a:endParaRPr lang="en-ZA" dirty="0"/>
          </a:p>
        </p:txBody>
      </p:sp>
    </p:spTree>
    <p:extLst>
      <p:ext uri="{BB962C8B-B14F-4D97-AF65-F5344CB8AC3E}">
        <p14:creationId xmlns:p14="http://schemas.microsoft.com/office/powerpoint/2010/main" xmlns="" val="23530909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A1611-166A-8349-BB5D-DA6E55F2215F}"/>
              </a:ext>
            </a:extLst>
          </p:cNvPr>
          <p:cNvSpPr>
            <a:spLocks noGrp="1"/>
          </p:cNvSpPr>
          <p:nvPr>
            <p:ph type="title"/>
          </p:nvPr>
        </p:nvSpPr>
        <p:spPr>
          <a:xfrm>
            <a:off x="1707627" y="2367815"/>
            <a:ext cx="5338065" cy="2377440"/>
          </a:xfrm>
        </p:spPr>
        <p:txBody>
          <a:bodyPr>
            <a:normAutofit/>
          </a:bodyPr>
          <a:lstStyle/>
          <a:p>
            <a:pPr algn="ctr"/>
            <a:r>
              <a:rPr lang="en-GB" sz="2800" b="1" dirty="0" smtClean="0"/>
              <a:t>ETHICS RISK</a:t>
            </a:r>
            <a:br>
              <a:rPr lang="en-GB" sz="2800" b="1" dirty="0" smtClean="0"/>
            </a:br>
            <a:r>
              <a:rPr lang="en-GB" sz="2800" b="1" dirty="0"/>
              <a:t/>
            </a:r>
            <a:br>
              <a:rPr lang="en-GB" sz="2800" b="1" dirty="0"/>
            </a:br>
            <a:r>
              <a:rPr lang="en-GB" sz="2800" b="1" dirty="0" smtClean="0"/>
              <a:t>QUARTER 3</a:t>
            </a:r>
            <a:br>
              <a:rPr lang="en-GB" sz="2800" b="1" dirty="0" smtClean="0"/>
            </a:br>
            <a:r>
              <a:rPr lang="en-GB" sz="2800" b="1" dirty="0" smtClean="0"/>
              <a:t/>
            </a:r>
            <a:br>
              <a:rPr lang="en-GB" sz="2800" b="1" dirty="0" smtClean="0"/>
            </a:br>
            <a:endParaRPr lang="en-US" sz="2800" dirty="0"/>
          </a:p>
        </p:txBody>
      </p:sp>
      <p:sp>
        <p:nvSpPr>
          <p:cNvPr id="8" name="TextBox 7"/>
          <p:cNvSpPr txBox="1"/>
          <p:nvPr/>
        </p:nvSpPr>
        <p:spPr>
          <a:xfrm>
            <a:off x="4304146" y="4210977"/>
            <a:ext cx="3038763" cy="369332"/>
          </a:xfrm>
          <a:prstGeom prst="rect">
            <a:avLst/>
          </a:prstGeom>
          <a:noFill/>
        </p:spPr>
        <p:txBody>
          <a:bodyPr wrap="square" rtlCol="0">
            <a:spAutoFit/>
          </a:bodyPr>
          <a:lstStyle/>
          <a:p>
            <a:r>
              <a:rPr lang="en-ZA" b="1" dirty="0">
                <a:solidFill>
                  <a:srgbClr val="37A76F">
                    <a:lumMod val="75000"/>
                  </a:srgbClr>
                </a:solidFill>
                <a:latin typeface="Arial" panose="020B0604020202020204" pitchFamily="34" charset="0"/>
                <a:cs typeface="Arial" panose="020B0604020202020204" pitchFamily="34" charset="0"/>
              </a:rPr>
              <a:t>            </a:t>
            </a:r>
            <a:r>
              <a:rPr lang="en-ZA" dirty="0" smtClean="0"/>
              <a:t>  </a:t>
            </a:r>
            <a:endParaRPr lang="en-ZA" dirty="0"/>
          </a:p>
        </p:txBody>
      </p:sp>
    </p:spTree>
    <p:extLst>
      <p:ext uri="{BB962C8B-B14F-4D97-AF65-F5344CB8AC3E}">
        <p14:creationId xmlns:p14="http://schemas.microsoft.com/office/powerpoint/2010/main" xmlns="" val="17234292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962527"/>
            <a:ext cx="8736495" cy="1164656"/>
          </a:xfrm>
        </p:spPr>
        <p:txBody>
          <a:bodyPr>
            <a:normAutofit/>
          </a:bodyPr>
          <a:lstStyle/>
          <a:p>
            <a:r>
              <a:rPr lang="en-GB" sz="2400" dirty="0">
                <a:solidFill>
                  <a:schemeClr val="tx1"/>
                </a:solidFill>
              </a:rPr>
              <a:t>In the </a:t>
            </a:r>
            <a:r>
              <a:rPr lang="en-GB" sz="2400" dirty="0" smtClean="0">
                <a:solidFill>
                  <a:schemeClr val="tx1"/>
                </a:solidFill>
              </a:rPr>
              <a:t>3</a:t>
            </a:r>
            <a:r>
              <a:rPr lang="en-GB" sz="2400" baseline="30000" dirty="0" smtClean="0">
                <a:solidFill>
                  <a:schemeClr val="tx1"/>
                </a:solidFill>
              </a:rPr>
              <a:t>RD</a:t>
            </a:r>
            <a:r>
              <a:rPr lang="en-GB" sz="2400" dirty="0" smtClean="0">
                <a:solidFill>
                  <a:schemeClr val="tx1"/>
                </a:solidFill>
              </a:rPr>
              <a:t> quarter </a:t>
            </a:r>
            <a:r>
              <a:rPr lang="en-GB" sz="2400" dirty="0">
                <a:solidFill>
                  <a:schemeClr val="tx1"/>
                </a:solidFill>
              </a:rPr>
              <a:t>of 2022/23 financial year there were </a:t>
            </a:r>
            <a:r>
              <a:rPr lang="en-GB" sz="2400" dirty="0" smtClean="0">
                <a:solidFill>
                  <a:schemeClr val="tx1"/>
                </a:solidFill>
              </a:rPr>
              <a:t>6(75%) </a:t>
            </a:r>
            <a:r>
              <a:rPr lang="en-GB" sz="2400" dirty="0">
                <a:solidFill>
                  <a:schemeClr val="tx1"/>
                </a:solidFill>
              </a:rPr>
              <a:t>mitigation action </a:t>
            </a:r>
            <a:r>
              <a:rPr lang="en-GB" sz="2400" dirty="0" smtClean="0">
                <a:solidFill>
                  <a:schemeClr val="tx1"/>
                </a:solidFill>
              </a:rPr>
              <a:t>implemented, and 2(25%) partially implemented</a:t>
            </a:r>
            <a:endParaRPr lang="en-ZA"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00281666"/>
              </p:ext>
            </p:extLst>
          </p:nvPr>
        </p:nvGraphicFramePr>
        <p:xfrm>
          <a:off x="197678" y="2127183"/>
          <a:ext cx="8737600" cy="397986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198439" y="321973"/>
            <a:ext cx="8736840" cy="759852"/>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r>
              <a:rPr lang="en-GB" dirty="0" smtClean="0"/>
              <a:t>Ethics Risk Quarter 3</a:t>
            </a:r>
            <a:endParaRPr lang="en-ZA" dirty="0"/>
          </a:p>
        </p:txBody>
      </p:sp>
    </p:spTree>
    <p:extLst>
      <p:ext uri="{BB962C8B-B14F-4D97-AF65-F5344CB8AC3E}">
        <p14:creationId xmlns:p14="http://schemas.microsoft.com/office/powerpoint/2010/main" xmlns="" val="21781219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1611605954"/>
              </p:ext>
            </p:extLst>
          </p:nvPr>
        </p:nvGraphicFramePr>
        <p:xfrm>
          <a:off x="125506" y="598562"/>
          <a:ext cx="8805134" cy="5417713"/>
        </p:xfrm>
        <a:graphic>
          <a:graphicData uri="http://schemas.openxmlformats.org/drawingml/2006/table">
            <a:tbl>
              <a:tblPr firstRow="1" firstCol="1" bandRow="1">
                <a:tableStyleId>{5C22544A-7EE6-4342-B048-85BDC9FD1C3A}</a:tableStyleId>
              </a:tblPr>
              <a:tblGrid>
                <a:gridCol w="1815591">
                  <a:extLst>
                    <a:ext uri="{9D8B030D-6E8A-4147-A177-3AD203B41FA5}">
                      <a16:colId xmlns="" xmlns:a16="http://schemas.microsoft.com/office/drawing/2014/main" val="20000"/>
                    </a:ext>
                  </a:extLst>
                </a:gridCol>
                <a:gridCol w="3458176">
                  <a:extLst>
                    <a:ext uri="{9D8B030D-6E8A-4147-A177-3AD203B41FA5}">
                      <a16:colId xmlns="" xmlns:a16="http://schemas.microsoft.com/office/drawing/2014/main" val="20001"/>
                    </a:ext>
                  </a:extLst>
                </a:gridCol>
                <a:gridCol w="3531367">
                  <a:extLst>
                    <a:ext uri="{9D8B030D-6E8A-4147-A177-3AD203B41FA5}">
                      <a16:colId xmlns="" xmlns:a16="http://schemas.microsoft.com/office/drawing/2014/main" val="20002"/>
                    </a:ext>
                  </a:extLst>
                </a:gridCol>
              </a:tblGrid>
              <a:tr h="539764">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tab pos="4023360" algn="l"/>
                        </a:tabLst>
                        <a:defRPr/>
                      </a:pPr>
                      <a:r>
                        <a:rPr lang="en-US"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Employee wellness</a:t>
                      </a: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c hMerge="1">
                  <a:txBody>
                    <a:bodyPr/>
                    <a:lstStyle/>
                    <a:p>
                      <a:pPr marL="0" algn="just" defTabSz="914400" rtl="0" eaLnBrk="1" latinLnBrk="0" hangingPunct="1">
                        <a:lnSpc>
                          <a:spcPct val="150000"/>
                        </a:lnSpc>
                        <a:spcAft>
                          <a:spcPts val="0"/>
                        </a:spcAft>
                        <a:tabLst>
                          <a:tab pos="4023360" algn="l"/>
                        </a:tabLst>
                      </a:pPr>
                      <a:endParaRPr lang="en-ZA" sz="13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36775" marR="36775" marT="0" marB="0"/>
                </a:tc>
                <a:tc hMerge="1">
                  <a:txBody>
                    <a:bodyPr/>
                    <a:lstStyle/>
                    <a:p>
                      <a:pPr marR="21590" algn="just">
                        <a:lnSpc>
                          <a:spcPct val="150000"/>
                        </a:lnSpc>
                        <a:spcAft>
                          <a:spcPts val="0"/>
                        </a:spcAft>
                        <a:tabLst>
                          <a:tab pos="4023360" algn="l"/>
                        </a:tabLs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extLst>
                  <a:ext uri="{0D108BD9-81ED-4DB2-BD59-A6C34878D82A}">
                    <a16:rowId xmlns="" xmlns:a16="http://schemas.microsoft.com/office/drawing/2014/main" val="10000"/>
                  </a:ext>
                </a:extLst>
              </a:tr>
              <a:tr h="372954">
                <a:tc>
                  <a:txBody>
                    <a:bodyPr/>
                    <a:lstStyle/>
                    <a:p>
                      <a:pPr marL="0" algn="l" defTabSz="914400" rtl="0" eaLnBrk="1" latinLnBrk="0" hangingPunct="1">
                        <a:lnSpc>
                          <a:spcPct val="10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Mitigation Action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marL="0" algn="l" defTabSz="914400" rtl="0" eaLnBrk="1" latinLnBrk="0" hangingPunct="1">
                        <a:lnSpc>
                          <a:spcPct val="10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Progress on Mitigation</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tc>
                  <a:txBody>
                    <a:bodyPr/>
                    <a:lstStyle/>
                    <a:p>
                      <a:pPr marL="0" algn="just" defTabSz="914400" rtl="0" eaLnBrk="1" latinLnBrk="0" hangingPunct="1">
                        <a:lnSpc>
                          <a:spcPct val="100000"/>
                        </a:lnSpc>
                        <a:spcAft>
                          <a:spcPts val="0"/>
                        </a:spcAft>
                        <a:tabLst>
                          <a:tab pos="4023360" algn="l"/>
                        </a:tabLst>
                      </a:pPr>
                      <a:r>
                        <a:rPr lang="en-US" sz="1400" b="1" kern="1200" dirty="0">
                          <a:solidFill>
                            <a:schemeClr val="dk1"/>
                          </a:solidFill>
                          <a:effectLst/>
                          <a:latin typeface="Arial" panose="020B0604020202020204" pitchFamily="34" charset="0"/>
                          <a:ea typeface="Calibri" panose="020F0502020204030204" pitchFamily="34" charset="0"/>
                          <a:cs typeface="+mn-cs"/>
                        </a:rPr>
                        <a:t>Risk Management Comment</a:t>
                      </a: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tc>
                <a:extLst>
                  <a:ext uri="{0D108BD9-81ED-4DB2-BD59-A6C34878D82A}">
                    <a16:rowId xmlns="" xmlns:a16="http://schemas.microsoft.com/office/drawing/2014/main" val="10001"/>
                  </a:ext>
                </a:extLst>
              </a:tr>
              <a:tr h="1602157">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Employee Wellness assistance</a:t>
                      </a: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Terms of Reference were approved and awaiting advertisement by the SCM Unit</a:t>
                      </a:r>
                      <a:endPar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Human Resource Management continues with the process of appointing an employee wellness assistant to help the department to contribute to the decent work and to achieve a sustainable development that is centred on Employees and to promote health in the workplace and access to occupational health services.</a:t>
                      </a:r>
                    </a:p>
                  </a:txBody>
                  <a:tcPr marL="68580" marR="68580" marT="0" marB="0">
                    <a:noFill/>
                  </a:tcPr>
                </a:tc>
                <a:extLst>
                  <a:ext uri="{0D108BD9-81ED-4DB2-BD59-A6C34878D82A}">
                    <a16:rowId xmlns="" xmlns:a16="http://schemas.microsoft.com/office/drawing/2014/main" val="10002"/>
                  </a:ext>
                </a:extLst>
              </a:tr>
              <a:tr h="387001">
                <a:tc gridSpan="3">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r>
                        <a:rPr lang="en-US"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a:t>
                      </a:r>
                      <a:r>
                        <a:rPr lang="en-US" sz="12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exual Harassment/</a:t>
                      </a:r>
                      <a:r>
                        <a:rPr lang="en-US" sz="1200" b="1"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sexual favours</a:t>
                      </a:r>
                      <a:endParaRPr lang="en-ZA"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endParaRPr lang="en-ZA" sz="1200" kern="12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hMerge="1">
                  <a:txBody>
                    <a:bodyPr/>
                    <a:lstStyle/>
                    <a:p>
                      <a:pPr marL="0" marR="111760" lvl="0" indent="0" algn="just" defTabSz="914400" rtl="0" eaLnBrk="1" fontAlgn="auto" latinLnBrk="0" hangingPunct="1">
                        <a:lnSpc>
                          <a:spcPct val="150000"/>
                        </a:lnSpc>
                        <a:spcBef>
                          <a:spcPts val="0"/>
                        </a:spcBef>
                        <a:spcAft>
                          <a:spcPts val="1000"/>
                        </a:spcAft>
                        <a:buClrTx/>
                        <a:buSzTx/>
                        <a:buFontTx/>
                        <a:buNone/>
                        <a:tabLst>
                          <a:tab pos="4023360" algn="l"/>
                        </a:tabLst>
                        <a:defRPr/>
                      </a:pPr>
                      <a:endParaRPr lang="en-ZA" sz="1200" kern="12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r>
              <a:tr h="2515837">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Development of Sexual Harassment Police</a:t>
                      </a: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DPSA busy with redrafting of the guidelines for the Public Service</a:t>
                      </a:r>
                      <a:endPar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ZA"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recommended that Human Resource Management develops a Sexual Harassment policy once the DPSA finalises the guidelines.</a:t>
                      </a:r>
                    </a:p>
                  </a:txBody>
                  <a:tcPr marL="68580" marR="68580" marT="0" marB="0">
                    <a:noFill/>
                  </a:tcPr>
                </a:tc>
                <a:extLst>
                  <a:ext uri="{0D108BD9-81ED-4DB2-BD59-A6C34878D82A}">
                    <a16:rowId xmlns="" xmlns:a16="http://schemas.microsoft.com/office/drawing/2014/main" val="10003"/>
                  </a:ext>
                </a:extLst>
              </a:tr>
            </a:tbl>
          </a:graphicData>
        </a:graphic>
      </p:graphicFrame>
      <p:sp>
        <p:nvSpPr>
          <p:cNvPr id="2" name="Rectangle 1"/>
          <p:cNvSpPr/>
          <p:nvPr/>
        </p:nvSpPr>
        <p:spPr>
          <a:xfrm>
            <a:off x="125506" y="173829"/>
            <a:ext cx="7135287" cy="424732"/>
          </a:xfrm>
          <a:prstGeom prst="rect">
            <a:avLst/>
          </a:prstGeom>
        </p:spPr>
        <p:txBody>
          <a:bodyPr wrap="non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3- </a:t>
            </a:r>
            <a:r>
              <a:rPr lang="en-ZA" sz="2400" dirty="0" smtClean="0">
                <a:solidFill>
                  <a:schemeClr val="accent3">
                    <a:lumMod val="75000"/>
                  </a:schemeClr>
                </a:solidFill>
                <a:latin typeface="Arial" panose="020B0604020202020204" pitchFamily="34" charset="0"/>
                <a:cs typeface="Arial" panose="020B0604020202020204" pitchFamily="34" charset="0"/>
              </a:rPr>
              <a:t>Mitigation </a:t>
            </a:r>
            <a:r>
              <a:rPr lang="en-ZA" sz="2400" dirty="0">
                <a:solidFill>
                  <a:schemeClr val="accent3">
                    <a:lumMod val="75000"/>
                  </a:schemeClr>
                </a:solidFill>
                <a:latin typeface="Arial" panose="020B0604020202020204" pitchFamily="34" charset="0"/>
                <a:cs typeface="Arial" panose="020B0604020202020204" pitchFamily="34" charset="0"/>
              </a:rPr>
              <a:t>a</a:t>
            </a:r>
            <a:r>
              <a:rPr lang="en-ZA" sz="2400" dirty="0" smtClean="0">
                <a:solidFill>
                  <a:schemeClr val="accent3">
                    <a:lumMod val="75000"/>
                  </a:schemeClr>
                </a:solidFill>
                <a:latin typeface="Arial" panose="020B0604020202020204" pitchFamily="34" charset="0"/>
                <a:cs typeface="Arial" panose="020B0604020202020204" pitchFamily="34" charset="0"/>
              </a:rPr>
              <a:t>ctions partially </a:t>
            </a:r>
            <a:r>
              <a:rPr lang="en-ZA" sz="2400" dirty="0">
                <a:solidFill>
                  <a:schemeClr val="accent3">
                    <a:lumMod val="75000"/>
                  </a:schemeClr>
                </a:solidFill>
                <a:latin typeface="Arial" panose="020B0604020202020204" pitchFamily="34" charset="0"/>
                <a:cs typeface="Arial" panose="020B0604020202020204" pitchFamily="34" charset="0"/>
              </a:rPr>
              <a:t>i</a:t>
            </a:r>
            <a:r>
              <a:rPr lang="en-ZA" sz="2400" dirty="0" smtClean="0">
                <a:solidFill>
                  <a:schemeClr val="accent3">
                    <a:lumMod val="75000"/>
                  </a:schemeClr>
                </a:solidFill>
                <a:latin typeface="Arial" panose="020B0604020202020204" pitchFamily="34" charset="0"/>
                <a:cs typeface="Arial" panose="020B0604020202020204" pitchFamily="34" charset="0"/>
              </a:rPr>
              <a:t>mplemented</a:t>
            </a:r>
            <a:endParaRPr lang="en-US" sz="2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225280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A1611-166A-8349-BB5D-DA6E55F2215F}"/>
              </a:ext>
            </a:extLst>
          </p:cNvPr>
          <p:cNvSpPr>
            <a:spLocks noGrp="1"/>
          </p:cNvSpPr>
          <p:nvPr>
            <p:ph type="title"/>
          </p:nvPr>
        </p:nvSpPr>
        <p:spPr>
          <a:xfrm>
            <a:off x="1707627" y="2367815"/>
            <a:ext cx="5338065" cy="2377440"/>
          </a:xfrm>
        </p:spPr>
        <p:txBody>
          <a:bodyPr>
            <a:normAutofit/>
          </a:bodyPr>
          <a:lstStyle/>
          <a:p>
            <a:pPr algn="ctr"/>
            <a:r>
              <a:rPr lang="en-GB" sz="2800" b="1" dirty="0" smtClean="0"/>
              <a:t>ETHICS RISK</a:t>
            </a:r>
            <a:br>
              <a:rPr lang="en-GB" sz="2800" b="1" dirty="0" smtClean="0"/>
            </a:br>
            <a:r>
              <a:rPr lang="en-GB" sz="2800" b="1" dirty="0"/>
              <a:t/>
            </a:r>
            <a:br>
              <a:rPr lang="en-GB" sz="2800" b="1" dirty="0"/>
            </a:br>
            <a:r>
              <a:rPr lang="en-GB" sz="2800" b="1" dirty="0" smtClean="0"/>
              <a:t>QUARTER 4</a:t>
            </a:r>
            <a:br>
              <a:rPr lang="en-GB" sz="2800" b="1" dirty="0" smtClean="0"/>
            </a:br>
            <a:r>
              <a:rPr lang="en-GB" sz="2800" b="1" dirty="0" smtClean="0"/>
              <a:t/>
            </a:r>
            <a:br>
              <a:rPr lang="en-GB" sz="2800" b="1" dirty="0" smtClean="0"/>
            </a:br>
            <a:endParaRPr lang="en-US" sz="2800" dirty="0"/>
          </a:p>
        </p:txBody>
      </p:sp>
      <p:sp>
        <p:nvSpPr>
          <p:cNvPr id="8" name="TextBox 7"/>
          <p:cNvSpPr txBox="1"/>
          <p:nvPr/>
        </p:nvSpPr>
        <p:spPr>
          <a:xfrm>
            <a:off x="4304146" y="4210977"/>
            <a:ext cx="3038763" cy="369332"/>
          </a:xfrm>
          <a:prstGeom prst="rect">
            <a:avLst/>
          </a:prstGeom>
          <a:noFill/>
        </p:spPr>
        <p:txBody>
          <a:bodyPr wrap="square" rtlCol="0">
            <a:spAutoFit/>
          </a:bodyPr>
          <a:lstStyle/>
          <a:p>
            <a:r>
              <a:rPr lang="en-ZA" b="1" dirty="0">
                <a:solidFill>
                  <a:srgbClr val="37A76F">
                    <a:lumMod val="75000"/>
                  </a:srgbClr>
                </a:solidFill>
                <a:latin typeface="Arial" panose="020B0604020202020204" pitchFamily="34" charset="0"/>
                <a:cs typeface="Arial" panose="020B0604020202020204" pitchFamily="34" charset="0"/>
              </a:rPr>
              <a:t>            </a:t>
            </a:r>
            <a:r>
              <a:rPr lang="en-ZA" dirty="0" smtClean="0"/>
              <a:t>  </a:t>
            </a:r>
            <a:endParaRPr lang="en-ZA" dirty="0"/>
          </a:p>
        </p:txBody>
      </p:sp>
    </p:spTree>
    <p:extLst>
      <p:ext uri="{BB962C8B-B14F-4D97-AF65-F5344CB8AC3E}">
        <p14:creationId xmlns:p14="http://schemas.microsoft.com/office/powerpoint/2010/main" xmlns="" val="2246856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solidFill>
                  <a:schemeClr val="tx1"/>
                </a:solidFill>
              </a:rPr>
              <a:t>In the </a:t>
            </a:r>
            <a:r>
              <a:rPr lang="en-GB" sz="2400" dirty="0" smtClean="0">
                <a:solidFill>
                  <a:schemeClr val="tx1"/>
                </a:solidFill>
              </a:rPr>
              <a:t>4</a:t>
            </a:r>
            <a:r>
              <a:rPr lang="en-GB" sz="2400" baseline="30000" dirty="0" smtClean="0">
                <a:solidFill>
                  <a:schemeClr val="tx1"/>
                </a:solidFill>
              </a:rPr>
              <a:t>th</a:t>
            </a:r>
            <a:r>
              <a:rPr lang="en-GB" sz="2400" dirty="0" smtClean="0">
                <a:solidFill>
                  <a:schemeClr val="tx1"/>
                </a:solidFill>
              </a:rPr>
              <a:t>  </a:t>
            </a:r>
            <a:r>
              <a:rPr lang="en-GB" sz="2400" dirty="0">
                <a:solidFill>
                  <a:schemeClr val="tx1"/>
                </a:solidFill>
              </a:rPr>
              <a:t>quarter of 2022/23 financial year there were </a:t>
            </a:r>
            <a:r>
              <a:rPr lang="en-GB" sz="2400" dirty="0" smtClean="0">
                <a:solidFill>
                  <a:schemeClr val="tx1"/>
                </a:solidFill>
              </a:rPr>
              <a:t>6(66%) </a:t>
            </a:r>
            <a:r>
              <a:rPr lang="en-GB" sz="2400" dirty="0">
                <a:solidFill>
                  <a:schemeClr val="tx1"/>
                </a:solidFill>
              </a:rPr>
              <a:t>mitigation action implemented, and </a:t>
            </a:r>
            <a:r>
              <a:rPr lang="en-GB" sz="2400" dirty="0" smtClean="0">
                <a:solidFill>
                  <a:schemeClr val="tx1"/>
                </a:solidFill>
              </a:rPr>
              <a:t>2(33%) </a:t>
            </a:r>
            <a:r>
              <a:rPr lang="en-GB" sz="2400" dirty="0">
                <a:solidFill>
                  <a:schemeClr val="tx1"/>
                </a:solidFill>
              </a:rPr>
              <a:t>partially implemented</a:t>
            </a:r>
            <a:endParaRPr lang="en-ZA"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88472759"/>
              </p:ext>
            </p:extLst>
          </p:nvPr>
        </p:nvGraphicFramePr>
        <p:xfrm>
          <a:off x="0" y="2448477"/>
          <a:ext cx="8737600" cy="397986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198439" y="321973"/>
            <a:ext cx="8736840" cy="759852"/>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r>
              <a:rPr lang="en-GB" dirty="0" smtClean="0"/>
              <a:t>Ethics Risk Quarter 4</a:t>
            </a:r>
            <a:endParaRPr lang="en-ZA" dirty="0"/>
          </a:p>
        </p:txBody>
      </p:sp>
    </p:spTree>
    <p:extLst>
      <p:ext uri="{BB962C8B-B14F-4D97-AF65-F5344CB8AC3E}">
        <p14:creationId xmlns:p14="http://schemas.microsoft.com/office/powerpoint/2010/main" xmlns="" val="33525605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xmlns="" val="1844700949"/>
              </p:ext>
            </p:extLst>
          </p:nvPr>
        </p:nvGraphicFramePr>
        <p:xfrm>
          <a:off x="125506" y="598563"/>
          <a:ext cx="8805134" cy="5096066"/>
        </p:xfrm>
        <a:graphic>
          <a:graphicData uri="http://schemas.openxmlformats.org/drawingml/2006/table">
            <a:tbl>
              <a:tblPr firstRow="1" firstCol="1" bandRow="1">
                <a:tableStyleId>{5C22544A-7EE6-4342-B048-85BDC9FD1C3A}</a:tableStyleId>
              </a:tblPr>
              <a:tblGrid>
                <a:gridCol w="1815591">
                  <a:extLst>
                    <a:ext uri="{9D8B030D-6E8A-4147-A177-3AD203B41FA5}">
                      <a16:colId xmlns:a16="http://schemas.microsoft.com/office/drawing/2014/main" xmlns="" val="20000"/>
                    </a:ext>
                  </a:extLst>
                </a:gridCol>
                <a:gridCol w="3458176">
                  <a:extLst>
                    <a:ext uri="{9D8B030D-6E8A-4147-A177-3AD203B41FA5}">
                      <a16:colId xmlns:a16="http://schemas.microsoft.com/office/drawing/2014/main" xmlns="" val="20001"/>
                    </a:ext>
                  </a:extLst>
                </a:gridCol>
                <a:gridCol w="3531367">
                  <a:extLst>
                    <a:ext uri="{9D8B030D-6E8A-4147-A177-3AD203B41FA5}">
                      <a16:colId xmlns:a16="http://schemas.microsoft.com/office/drawing/2014/main" xmlns="" val="20002"/>
                    </a:ext>
                  </a:extLst>
                </a:gridCol>
              </a:tblGrid>
              <a:tr h="574027">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tab pos="4023360" algn="l"/>
                        </a:tabLst>
                        <a:defRPr/>
                      </a:pPr>
                      <a:r>
                        <a:rPr lang="en-US"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a:t>
                      </a:r>
                      <a:r>
                        <a:rPr lang="en-US" sz="1200" b="1" kern="1200" dirty="0" smtClean="0">
                          <a:solidFill>
                            <a:schemeClr val="lt1"/>
                          </a:solidFill>
                          <a:effectLst/>
                          <a:latin typeface="Arial" panose="020B0604020202020204" pitchFamily="34" charset="0"/>
                          <a:ea typeface="+mn-ea"/>
                          <a:cs typeface="Arial" panose="020B0604020202020204" pitchFamily="34" charset="0"/>
                        </a:rPr>
                        <a:t> </a:t>
                      </a:r>
                      <a:r>
                        <a:rPr lang="en-US" sz="1200" b="1" kern="1200" dirty="0" smtClean="0">
                          <a:solidFill>
                            <a:schemeClr val="tx1"/>
                          </a:solidFill>
                          <a:effectLst/>
                          <a:latin typeface="Arial" panose="020B0604020202020204" pitchFamily="34" charset="0"/>
                          <a:ea typeface="+mn-ea"/>
                          <a:cs typeface="Arial" panose="020B0604020202020204" pitchFamily="34" charset="0"/>
                        </a:rPr>
                        <a:t>Employee Wellness</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tc hMerge="1">
                  <a:txBody>
                    <a:bodyPr/>
                    <a:lstStyle/>
                    <a:p>
                      <a:pPr marL="0" algn="just" defTabSz="914400" rtl="0" eaLnBrk="1" latinLnBrk="0" hangingPunct="1">
                        <a:lnSpc>
                          <a:spcPct val="150000"/>
                        </a:lnSpc>
                        <a:spcAft>
                          <a:spcPts val="0"/>
                        </a:spcAft>
                        <a:tabLst>
                          <a:tab pos="4023360" algn="l"/>
                        </a:tabLst>
                      </a:pPr>
                      <a:endParaRPr lang="en-ZA" sz="13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36775" marR="36775" marT="0" marB="0"/>
                </a:tc>
                <a:tc hMerge="1">
                  <a:txBody>
                    <a:bodyPr/>
                    <a:lstStyle/>
                    <a:p>
                      <a:pPr marR="21590" algn="just">
                        <a:lnSpc>
                          <a:spcPct val="150000"/>
                        </a:lnSpc>
                        <a:spcAft>
                          <a:spcPts val="0"/>
                        </a:spcAft>
                        <a:tabLst>
                          <a:tab pos="4023360" algn="l"/>
                        </a:tabLs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36775" marR="36775" marT="0" marB="0"/>
                </a:tc>
                <a:extLst>
                  <a:ext uri="{0D108BD9-81ED-4DB2-BD59-A6C34878D82A}">
                    <a16:rowId xmlns:a16="http://schemas.microsoft.com/office/drawing/2014/main" xmlns="" val="10000"/>
                  </a:ext>
                </a:extLst>
              </a:tr>
              <a:tr h="404247">
                <a:tc>
                  <a:txBody>
                    <a:bodyPr/>
                    <a:lstStyle/>
                    <a:p>
                      <a:pPr marL="0" algn="l" defTabSz="914400" rtl="0" eaLnBrk="1" latinLnBrk="0" hangingPunct="1">
                        <a:lnSpc>
                          <a:spcPct val="100000"/>
                        </a:lnSpc>
                        <a:spcAft>
                          <a:spcPts val="0"/>
                        </a:spcAft>
                        <a:tabLst>
                          <a:tab pos="4023360" algn="l"/>
                        </a:tabLst>
                      </a:pPr>
                      <a:r>
                        <a:rPr lang="en-US" sz="1200" b="1"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Mitigation Action</a:t>
                      </a:r>
                      <a:endParaRPr lang="en-ZA"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914400" rtl="0" eaLnBrk="1" latinLnBrk="0" hangingPunct="1">
                        <a:lnSpc>
                          <a:spcPct val="100000"/>
                        </a:lnSpc>
                        <a:spcAft>
                          <a:spcPts val="0"/>
                        </a:spcAft>
                        <a:tabLst>
                          <a:tab pos="4023360" algn="l"/>
                        </a:tabLst>
                      </a:pPr>
                      <a:r>
                        <a:rPr lang="en-US" sz="1200" b="1"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Progress on Mitigation</a:t>
                      </a:r>
                      <a:endParaRPr lang="en-ZA"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just" defTabSz="914400" rtl="0" eaLnBrk="1" latinLnBrk="0" hangingPunct="1">
                        <a:lnSpc>
                          <a:spcPct val="100000"/>
                        </a:lnSpc>
                        <a:spcAft>
                          <a:spcPts val="0"/>
                        </a:spcAft>
                        <a:tabLst>
                          <a:tab pos="4023360" algn="l"/>
                        </a:tabLst>
                      </a:pPr>
                      <a:r>
                        <a:rPr lang="en-US"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Risk Management Comment</a:t>
                      </a:r>
                      <a:endParaRPr lang="en-ZA"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1228779">
                <a:tc>
                  <a:txBody>
                    <a:bodyPr/>
                    <a:lstStyle/>
                    <a:p>
                      <a:pPr algn="just">
                        <a:lnSpc>
                          <a:spcPct val="107000"/>
                        </a:lnSpc>
                        <a:spcAft>
                          <a:spcPts val="800"/>
                        </a:spcAft>
                      </a:pPr>
                      <a:r>
                        <a:rPr lang="en-ZA" sz="1200" b="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Employee Wellness assistance</a:t>
                      </a:r>
                    </a:p>
                  </a:txBody>
                  <a:tcPr marL="68580" marR="68580" marT="0" marB="0">
                    <a:solidFill>
                      <a:schemeClr val="accent1">
                        <a:lumMod val="20000"/>
                        <a:lumOff val="80000"/>
                      </a:schemeClr>
                    </a:solidFill>
                  </a:tcPr>
                </a:tc>
                <a:tc>
                  <a:txBody>
                    <a:bodyPr/>
                    <a:lstStyle/>
                    <a:p>
                      <a:pPr algn="just">
                        <a:lnSpc>
                          <a:spcPct val="107000"/>
                        </a:lnSpc>
                        <a:spcAft>
                          <a:spcPts val="800"/>
                        </a:spcAft>
                      </a:pPr>
                      <a:r>
                        <a:rPr lang="en-ZA" sz="1200" dirty="0">
                          <a:effectLst/>
                          <a:latin typeface="Arial" panose="020B0604020202020204" pitchFamily="34" charset="0"/>
                          <a:ea typeface="Calibri" panose="020F0502020204030204" pitchFamily="34" charset="0"/>
                          <a:cs typeface="Arial" panose="020B0604020202020204" pitchFamily="34" charset="0"/>
                        </a:rPr>
                        <a:t>Tender for the procurement of an </a:t>
                      </a:r>
                      <a:r>
                        <a:rPr lang="en-ZA" sz="1200" dirty="0" smtClean="0">
                          <a:effectLst/>
                          <a:latin typeface="Arial" panose="020B0604020202020204" pitchFamily="34" charset="0"/>
                          <a:ea typeface="Calibri" panose="020F0502020204030204" pitchFamily="34" charset="0"/>
                          <a:cs typeface="Arial" panose="020B0604020202020204" pitchFamily="34" charset="0"/>
                        </a:rPr>
                        <a:t>Employee</a:t>
                      </a: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 Health and Wellness</a:t>
                      </a:r>
                      <a:r>
                        <a:rPr lang="en-ZA" sz="1200" dirty="0" smtClean="0">
                          <a:effectLst/>
                          <a:latin typeface="Arial" panose="020B0604020202020204" pitchFamily="34" charset="0"/>
                          <a:ea typeface="Calibri" panose="020F0502020204030204" pitchFamily="34" charset="0"/>
                          <a:cs typeface="Arial" panose="020B0604020202020204" pitchFamily="34" charset="0"/>
                        </a:rPr>
                        <a:t> </a:t>
                      </a:r>
                      <a:r>
                        <a:rPr lang="en-ZA" sz="1200" dirty="0">
                          <a:effectLst/>
                          <a:latin typeface="Arial" panose="020B0604020202020204" pitchFamily="34" charset="0"/>
                          <a:ea typeface="Calibri" panose="020F0502020204030204" pitchFamily="34" charset="0"/>
                          <a:cs typeface="Arial" panose="020B0604020202020204" pitchFamily="34" charset="0"/>
                        </a:rPr>
                        <a:t>service provider was advertised </a:t>
                      </a:r>
                      <a:r>
                        <a:rPr lang="en-ZA" sz="1200" dirty="0" smtClean="0">
                          <a:effectLst/>
                          <a:latin typeface="Arial" panose="020B0604020202020204" pitchFamily="34" charset="0"/>
                          <a:ea typeface="Calibri" panose="020F0502020204030204" pitchFamily="34" charset="0"/>
                          <a:cs typeface="Arial" panose="020B0604020202020204" pitchFamily="34" charset="0"/>
                        </a:rPr>
                        <a:t>on </a:t>
                      </a:r>
                      <a:r>
                        <a:rPr lang="en-ZA" sz="1200" dirty="0">
                          <a:effectLst/>
                          <a:latin typeface="Arial" panose="020B0604020202020204" pitchFamily="34" charset="0"/>
                          <a:ea typeface="Calibri" panose="020F0502020204030204" pitchFamily="34" charset="0"/>
                          <a:cs typeface="Arial" panose="020B0604020202020204" pitchFamily="34" charset="0"/>
                        </a:rPr>
                        <a:t>07 March </a:t>
                      </a:r>
                      <a:r>
                        <a:rPr lang="en-ZA" sz="1200" dirty="0" smtClean="0">
                          <a:effectLst/>
                          <a:latin typeface="Arial" panose="020B0604020202020204" pitchFamily="34" charset="0"/>
                          <a:ea typeface="Calibri" panose="020F0502020204030204" pitchFamily="34" charset="0"/>
                          <a:cs typeface="Arial" panose="020B0604020202020204" pitchFamily="34" charset="0"/>
                        </a:rPr>
                        <a:t>2023,five</a:t>
                      </a: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200" dirty="0" smtClean="0">
                          <a:effectLst/>
                          <a:latin typeface="Arial" panose="020B0604020202020204" pitchFamily="34" charset="0"/>
                          <a:ea typeface="Calibri" panose="020F0502020204030204" pitchFamily="34" charset="0"/>
                          <a:cs typeface="Arial" panose="020B0604020202020204" pitchFamily="34" charset="0"/>
                        </a:rPr>
                        <a:t>proposals </a:t>
                      </a:r>
                      <a:r>
                        <a:rPr lang="en-ZA" sz="1200" dirty="0">
                          <a:effectLst/>
                          <a:latin typeface="Arial" panose="020B0604020202020204" pitchFamily="34" charset="0"/>
                          <a:ea typeface="Calibri" panose="020F0502020204030204" pitchFamily="34" charset="0"/>
                          <a:cs typeface="Arial" panose="020B0604020202020204" pitchFamily="34" charset="0"/>
                        </a:rPr>
                        <a:t>were </a:t>
                      </a:r>
                      <a:r>
                        <a:rPr lang="en-ZA" sz="1200" dirty="0" smtClean="0">
                          <a:effectLst/>
                          <a:latin typeface="Arial" panose="020B0604020202020204" pitchFamily="34" charset="0"/>
                          <a:ea typeface="Calibri" panose="020F0502020204030204" pitchFamily="34" charset="0"/>
                          <a:cs typeface="Arial" panose="020B0604020202020204" pitchFamily="34" charset="0"/>
                        </a:rPr>
                        <a:t>received.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C000"/>
                    </a:solidFill>
                  </a:tcPr>
                </a:tc>
                <a:tc>
                  <a:txBody>
                    <a:bodyPr/>
                    <a:lstStyle/>
                    <a:p>
                      <a:pPr algn="just">
                        <a:lnSpc>
                          <a:spcPct val="107000"/>
                        </a:lnSpc>
                        <a:spcAft>
                          <a:spcPts val="800"/>
                        </a:spcAft>
                      </a:pPr>
                      <a:r>
                        <a:rPr lang="en-ZA" sz="1200" dirty="0">
                          <a:effectLst/>
                          <a:latin typeface="Arial" panose="020B0604020202020204" pitchFamily="34" charset="0"/>
                          <a:ea typeface="Calibri" panose="020F0502020204030204" pitchFamily="34" charset="0"/>
                          <a:cs typeface="Arial" panose="020B0604020202020204" pitchFamily="34" charset="0"/>
                        </a:rPr>
                        <a:t>It is recommended that the EHW service provider be appointed to assist in the health and wellness of officials.</a:t>
                      </a:r>
                    </a:p>
                  </a:txBody>
                  <a:tcPr marL="68580" marR="68580" marT="0" marB="0">
                    <a:noFill/>
                  </a:tcPr>
                </a:tc>
                <a:extLst>
                  <a:ext uri="{0D108BD9-81ED-4DB2-BD59-A6C34878D82A}">
                    <a16:rowId xmlns:a16="http://schemas.microsoft.com/office/drawing/2014/main" xmlns="" val="10002"/>
                  </a:ext>
                </a:extLst>
              </a:tr>
              <a:tr h="405190">
                <a:tc gridSpan="3">
                  <a:txBody>
                    <a:bodyPr/>
                    <a:lstStyle/>
                    <a:p>
                      <a:pPr marL="0" algn="l" defTabSz="914400" rtl="0" eaLnBrk="1" latinLnBrk="0" hangingPunct="1">
                        <a:lnSpc>
                          <a:spcPct val="100000"/>
                        </a:lnSpc>
                        <a:spcAft>
                          <a:spcPts val="0"/>
                        </a:spcAft>
                        <a:tabLst>
                          <a:tab pos="4023360" algn="l"/>
                        </a:tabLst>
                      </a:pPr>
                      <a:r>
                        <a:rPr lang="en-US"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2.Sexu</a:t>
                      </a:r>
                      <a:r>
                        <a:rPr lang="en-US" sz="1200" b="1" kern="1200" dirty="0" smtClean="0">
                          <a:solidFill>
                            <a:schemeClr val="tx1"/>
                          </a:solidFill>
                          <a:effectLst/>
                          <a:latin typeface="Arial" panose="020B0604020202020204" pitchFamily="34" charset="0"/>
                          <a:ea typeface="+mn-ea"/>
                          <a:cs typeface="Arial" panose="020B0604020202020204" pitchFamily="34" charset="0"/>
                        </a:rPr>
                        <a:t>al harassment/ sexual favors</a:t>
                      </a:r>
                      <a:endParaRPr lang="en-ZA" sz="12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marL="0" algn="l" defTabSz="914400" rtl="0" eaLnBrk="1" latinLnBrk="0" hangingPunct="1">
                        <a:lnSpc>
                          <a:spcPct val="100000"/>
                        </a:lnSpc>
                        <a:spcAft>
                          <a:spcPts val="0"/>
                        </a:spcAft>
                        <a:tabLst>
                          <a:tab pos="4023360" algn="l"/>
                        </a:tabLst>
                      </a:pP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solidFill>
                      <a:schemeClr val="accent1"/>
                    </a:solidFill>
                  </a:tcPr>
                </a:tc>
                <a:tc hMerge="1">
                  <a:txBody>
                    <a:bodyPr/>
                    <a:lstStyle/>
                    <a:p>
                      <a:pPr marL="0" algn="just" defTabSz="914400" rtl="0" eaLnBrk="1" latinLnBrk="0" hangingPunct="1">
                        <a:lnSpc>
                          <a:spcPct val="100000"/>
                        </a:lnSpc>
                        <a:spcAft>
                          <a:spcPts val="0"/>
                        </a:spcAft>
                        <a:tabLst>
                          <a:tab pos="4023360" algn="l"/>
                        </a:tabLst>
                      </a:pPr>
                      <a:endParaRPr lang="en-ZA" sz="1400" b="1" kern="1200" dirty="0">
                        <a:solidFill>
                          <a:schemeClr val="dk1"/>
                        </a:solidFill>
                        <a:effectLst/>
                        <a:latin typeface="Arial" panose="020B0604020202020204" pitchFamily="34" charset="0"/>
                        <a:ea typeface="Calibri" panose="020F0502020204030204" pitchFamily="34" charset="0"/>
                        <a:cs typeface="+mn-cs"/>
                      </a:endParaRPr>
                    </a:p>
                  </a:txBody>
                  <a:tcPr marL="68580" marR="68580" marT="0" marB="0">
                    <a:solidFill>
                      <a:schemeClr val="accent1"/>
                    </a:solidFill>
                  </a:tcPr>
                </a:tc>
              </a:tr>
              <a:tr h="376575">
                <a:tc>
                  <a:txBody>
                    <a:bodyPr/>
                    <a:lstStyle/>
                    <a:p>
                      <a:pPr marL="0" algn="l" defTabSz="914400" rtl="0" eaLnBrk="1" latinLnBrk="0" hangingPunct="1">
                        <a:lnSpc>
                          <a:spcPct val="100000"/>
                        </a:lnSpc>
                        <a:spcAft>
                          <a:spcPts val="0"/>
                        </a:spcAft>
                        <a:tabLst>
                          <a:tab pos="4023360" algn="l"/>
                        </a:tabLst>
                      </a:pPr>
                      <a:r>
                        <a:rPr lang="en-US"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Mitigation Action</a:t>
                      </a:r>
                      <a:endParaRPr lang="en-ZA"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914400" rtl="0" eaLnBrk="1" latinLnBrk="0" hangingPunct="1">
                        <a:lnSpc>
                          <a:spcPct val="100000"/>
                        </a:lnSpc>
                        <a:spcAft>
                          <a:spcPts val="0"/>
                        </a:spcAft>
                        <a:tabLst>
                          <a:tab pos="4023360" algn="l"/>
                        </a:tabLst>
                      </a:pPr>
                      <a:r>
                        <a:rPr lang="en-US"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Progress on Mitigation</a:t>
                      </a:r>
                      <a:endParaRPr lang="en-ZA"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marL="0" algn="just" defTabSz="914400" rtl="0" eaLnBrk="1" latinLnBrk="0" hangingPunct="1">
                        <a:lnSpc>
                          <a:spcPct val="100000"/>
                        </a:lnSpc>
                        <a:spcAft>
                          <a:spcPts val="0"/>
                        </a:spcAft>
                        <a:tabLst>
                          <a:tab pos="4023360" algn="l"/>
                        </a:tabLst>
                      </a:pPr>
                      <a:r>
                        <a:rPr lang="en-US"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Risk Management Comment</a:t>
                      </a:r>
                      <a:endParaRPr lang="en-ZA"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r>
              <a:tr h="2107248">
                <a:tc>
                  <a:txBody>
                    <a:bodyPr/>
                    <a:lstStyle/>
                    <a:p>
                      <a:pPr marL="0" algn="just" defTabSz="914400" rtl="0" eaLnBrk="1" latinLnBrk="0" hangingPunct="1">
                        <a:lnSpc>
                          <a:spcPct val="107000"/>
                        </a:lnSpc>
                        <a:spcAft>
                          <a:spcPts val="800"/>
                        </a:spcAft>
                      </a:pPr>
                      <a:r>
                        <a:rPr lang="en-ZA" sz="1200" b="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Development of Sexual Harassment Policy </a:t>
                      </a:r>
                    </a:p>
                  </a:txBody>
                  <a:tcPr marL="68580" marR="68580" marT="0" marB="0">
                    <a:solidFill>
                      <a:schemeClr val="accent1">
                        <a:lumMod val="20000"/>
                        <a:lumOff val="80000"/>
                      </a:schemeClr>
                    </a:solidFill>
                  </a:tcPr>
                </a:tc>
                <a:tc>
                  <a:txBody>
                    <a:bodyPr/>
                    <a:lstStyle/>
                    <a:p>
                      <a:pPr algn="just">
                        <a:lnSpc>
                          <a:spcPct val="107000"/>
                        </a:lnSpc>
                        <a:spcAft>
                          <a:spcPts val="800"/>
                        </a:spcAft>
                      </a:pPr>
                      <a:r>
                        <a:rPr lang="en-ZA" sz="1200" dirty="0">
                          <a:effectLst/>
                          <a:latin typeface="Arial" panose="020B0604020202020204" pitchFamily="34" charset="0"/>
                          <a:ea typeface="Calibri" panose="020F0502020204030204" pitchFamily="34" charset="0"/>
                          <a:cs typeface="Arial" panose="020B0604020202020204" pitchFamily="34" charset="0"/>
                        </a:rPr>
                        <a:t>Sexual Harassment policy approved on 07 July 2021. However, on 18 March 2022, the Department of Employment and Labour gazetted a Code of Good Practice on the Prevention and Elimination of Discrimination in the Workplace. The policy needs to be reviewed and aligned with the Code of Good </a:t>
                      </a:r>
                      <a:r>
                        <a:rPr lang="en-ZA" sz="1200" dirty="0" smtClean="0">
                          <a:effectLst/>
                          <a:latin typeface="Arial" panose="020B0604020202020204" pitchFamily="34" charset="0"/>
                          <a:ea typeface="Calibri" panose="020F0502020204030204" pitchFamily="34" charset="0"/>
                          <a:cs typeface="Arial" panose="020B0604020202020204" pitchFamily="34" charset="0"/>
                        </a:rPr>
                        <a:t>Practice.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C000"/>
                    </a:solidFill>
                  </a:tcPr>
                </a:tc>
                <a:tc>
                  <a:txBody>
                    <a:bodyPr/>
                    <a:lstStyle/>
                    <a:p>
                      <a:pPr algn="just">
                        <a:lnSpc>
                          <a:spcPct val="107000"/>
                        </a:lnSpc>
                        <a:spcAft>
                          <a:spcPts val="800"/>
                        </a:spcAft>
                      </a:pPr>
                      <a:r>
                        <a:rPr lang="en-ZA" sz="1200" dirty="0">
                          <a:effectLst/>
                          <a:latin typeface="Arial" panose="020B0604020202020204" pitchFamily="34" charset="0"/>
                          <a:ea typeface="Calibri" panose="020F0502020204030204" pitchFamily="34" charset="0"/>
                          <a:cs typeface="Arial" panose="020B0604020202020204" pitchFamily="34" charset="0"/>
                        </a:rPr>
                        <a:t>It is recommended that the policy on the sexually harassment be reviewed to align with Code of Good Practise. </a:t>
                      </a:r>
                    </a:p>
                  </a:txBody>
                  <a:tcPr marL="68580" marR="68580" marT="0" marB="0">
                    <a:noFill/>
                  </a:tcPr>
                </a:tc>
              </a:tr>
            </a:tbl>
          </a:graphicData>
        </a:graphic>
      </p:graphicFrame>
      <p:sp>
        <p:nvSpPr>
          <p:cNvPr id="2" name="Rectangle 1"/>
          <p:cNvSpPr/>
          <p:nvPr/>
        </p:nvSpPr>
        <p:spPr>
          <a:xfrm>
            <a:off x="125506" y="173829"/>
            <a:ext cx="7050328" cy="424732"/>
          </a:xfrm>
          <a:prstGeom prst="rect">
            <a:avLst/>
          </a:prstGeom>
        </p:spPr>
        <p:txBody>
          <a:bodyPr wrap="none">
            <a:spAutoFit/>
          </a:bodyPr>
          <a:lstStyle/>
          <a:p>
            <a:pPr defTabSz="914400">
              <a:lnSpc>
                <a:spcPct val="90000"/>
              </a:lnSpc>
              <a:spcBef>
                <a:spcPct val="0"/>
              </a:spcBef>
            </a:pPr>
            <a:r>
              <a:rPr lang="en-ZA" sz="2400" dirty="0">
                <a:solidFill>
                  <a:srgbClr val="37A76F">
                    <a:lumMod val="75000"/>
                  </a:srgbClr>
                </a:solidFill>
                <a:latin typeface="Arial" panose="020B0604020202020204" pitchFamily="34" charset="0"/>
                <a:cs typeface="Arial" panose="020B0604020202020204" pitchFamily="34" charset="0"/>
              </a:rPr>
              <a:t>Quarter </a:t>
            </a:r>
            <a:r>
              <a:rPr lang="en-ZA" sz="2400" dirty="0" smtClean="0">
                <a:solidFill>
                  <a:srgbClr val="37A76F">
                    <a:lumMod val="75000"/>
                  </a:srgbClr>
                </a:solidFill>
                <a:latin typeface="Arial" panose="020B0604020202020204" pitchFamily="34" charset="0"/>
                <a:cs typeface="Arial" panose="020B0604020202020204" pitchFamily="34" charset="0"/>
              </a:rPr>
              <a:t>4- </a:t>
            </a:r>
            <a:r>
              <a:rPr lang="en-ZA" sz="2400" dirty="0" smtClean="0">
                <a:solidFill>
                  <a:schemeClr val="accent3">
                    <a:lumMod val="75000"/>
                  </a:schemeClr>
                </a:solidFill>
                <a:latin typeface="Arial" panose="020B0604020202020204" pitchFamily="34" charset="0"/>
                <a:cs typeface="Arial" panose="020B0604020202020204" pitchFamily="34" charset="0"/>
              </a:rPr>
              <a:t>Mitigation </a:t>
            </a:r>
            <a:r>
              <a:rPr lang="en-ZA" sz="2400" dirty="0">
                <a:solidFill>
                  <a:schemeClr val="accent3">
                    <a:lumMod val="75000"/>
                  </a:schemeClr>
                </a:solidFill>
                <a:latin typeface="Arial" panose="020B0604020202020204" pitchFamily="34" charset="0"/>
                <a:cs typeface="Arial" panose="020B0604020202020204" pitchFamily="34" charset="0"/>
              </a:rPr>
              <a:t>a</a:t>
            </a:r>
            <a:r>
              <a:rPr lang="en-ZA" sz="2400" dirty="0" smtClean="0">
                <a:solidFill>
                  <a:schemeClr val="accent3">
                    <a:lumMod val="75000"/>
                  </a:schemeClr>
                </a:solidFill>
                <a:latin typeface="Arial" panose="020B0604020202020204" pitchFamily="34" charset="0"/>
                <a:cs typeface="Arial" panose="020B0604020202020204" pitchFamily="34" charset="0"/>
              </a:rPr>
              <a:t>ctions partially </a:t>
            </a:r>
            <a:r>
              <a:rPr lang="en-ZA" sz="2400" dirty="0">
                <a:solidFill>
                  <a:schemeClr val="accent3">
                    <a:lumMod val="75000"/>
                  </a:schemeClr>
                </a:solidFill>
                <a:latin typeface="Arial" panose="020B0604020202020204" pitchFamily="34" charset="0"/>
                <a:cs typeface="Arial" panose="020B0604020202020204" pitchFamily="34" charset="0"/>
              </a:rPr>
              <a:t>i</a:t>
            </a:r>
            <a:r>
              <a:rPr lang="en-ZA" sz="2400" dirty="0" smtClean="0">
                <a:solidFill>
                  <a:schemeClr val="accent3">
                    <a:lumMod val="75000"/>
                  </a:schemeClr>
                </a:solidFill>
                <a:latin typeface="Arial" panose="020B0604020202020204" pitchFamily="34" charset="0"/>
                <a:cs typeface="Arial" panose="020B0604020202020204" pitchFamily="34" charset="0"/>
              </a:rPr>
              <a:t>mplemented</a:t>
            </a:r>
            <a:endParaRPr lang="en-US" sz="2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256221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 xmlns:a16="http://schemas.microsoft.com/office/drawing/2014/main" id="{EE9D99FB-06C7-1B45-9E91-8C5800DBF38B}"/>
              </a:ext>
            </a:extLst>
          </p:cNvPr>
          <p:cNvPicPr>
            <a:picLocks noGrp="1" noChangeAspect="1"/>
          </p:cNvPicPr>
          <p:nvPr>
            <p:ph idx="1"/>
          </p:nvPr>
        </p:nvPicPr>
        <p:blipFill>
          <a:blip r:embed="rId2"/>
          <a:stretch>
            <a:fillRect/>
          </a:stretch>
        </p:blipFill>
        <p:spPr>
          <a:xfrm>
            <a:off x="0" y="-1"/>
            <a:ext cx="9144000" cy="6858001"/>
          </a:xfrm>
        </p:spPr>
      </p:pic>
      <p:sp>
        <p:nvSpPr>
          <p:cNvPr id="2" name="Title 1">
            <a:extLst>
              <a:ext uri="{FF2B5EF4-FFF2-40B4-BE49-F238E27FC236}">
                <a16:creationId xmlns="" xmlns:a16="http://schemas.microsoft.com/office/drawing/2014/main" id="{8DF277FC-F808-2A4C-AD71-EBAEEDDB7135}"/>
              </a:ext>
            </a:extLst>
          </p:cNvPr>
          <p:cNvSpPr>
            <a:spLocks noGrp="1"/>
          </p:cNvSpPr>
          <p:nvPr>
            <p:ph type="title"/>
          </p:nvPr>
        </p:nvSpPr>
        <p:spPr>
          <a:xfrm>
            <a:off x="4591536" y="2896180"/>
            <a:ext cx="4552464" cy="2298557"/>
          </a:xfrm>
        </p:spPr>
        <p:txBody>
          <a:bodyPr>
            <a:normAutofit/>
          </a:bodyPr>
          <a:lstStyle/>
          <a:p>
            <a:r>
              <a:rPr lang="en-US" sz="6000" dirty="0"/>
              <a:t>Thank you</a:t>
            </a:r>
          </a:p>
        </p:txBody>
      </p:sp>
    </p:spTree>
    <p:extLst>
      <p:ext uri="{BB962C8B-B14F-4D97-AF65-F5344CB8AC3E}">
        <p14:creationId xmlns:p14="http://schemas.microsoft.com/office/powerpoint/2010/main" xmlns="" val="323937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A1611-166A-8349-BB5D-DA6E55F2215F}"/>
              </a:ext>
            </a:extLst>
          </p:cNvPr>
          <p:cNvSpPr>
            <a:spLocks noGrp="1"/>
          </p:cNvSpPr>
          <p:nvPr>
            <p:ph type="title"/>
          </p:nvPr>
        </p:nvSpPr>
        <p:spPr>
          <a:xfrm>
            <a:off x="1707627" y="2367815"/>
            <a:ext cx="5338065" cy="1762589"/>
          </a:xfrm>
        </p:spPr>
        <p:txBody>
          <a:bodyPr>
            <a:normAutofit/>
          </a:bodyPr>
          <a:lstStyle/>
          <a:p>
            <a:pPr algn="ctr"/>
            <a:r>
              <a:rPr lang="en-GB" sz="2800" b="1" dirty="0" smtClean="0"/>
              <a:t>STRATEGIC RISK</a:t>
            </a:r>
            <a:br>
              <a:rPr lang="en-GB" sz="2800" b="1" dirty="0" smtClean="0"/>
            </a:br>
            <a:r>
              <a:rPr lang="en-GB" sz="2800" b="1" dirty="0"/>
              <a:t/>
            </a:r>
            <a:br>
              <a:rPr lang="en-GB" sz="2800" b="1" dirty="0"/>
            </a:br>
            <a:r>
              <a:rPr lang="en-GB" sz="2800" b="1" dirty="0" smtClean="0"/>
              <a:t>QUARTER 4</a:t>
            </a:r>
            <a:endParaRPr lang="en-US" sz="2800" dirty="0"/>
          </a:p>
        </p:txBody>
      </p:sp>
      <p:sp>
        <p:nvSpPr>
          <p:cNvPr id="8" name="TextBox 7"/>
          <p:cNvSpPr txBox="1"/>
          <p:nvPr/>
        </p:nvSpPr>
        <p:spPr>
          <a:xfrm>
            <a:off x="4304146" y="4210977"/>
            <a:ext cx="3038763" cy="369332"/>
          </a:xfrm>
          <a:prstGeom prst="rect">
            <a:avLst/>
          </a:prstGeom>
          <a:noFill/>
        </p:spPr>
        <p:txBody>
          <a:bodyPr wrap="square" rtlCol="0">
            <a:spAutoFit/>
          </a:bodyPr>
          <a:lstStyle/>
          <a:p>
            <a:r>
              <a:rPr lang="en-ZA" b="1" dirty="0">
                <a:solidFill>
                  <a:srgbClr val="37A76F">
                    <a:lumMod val="75000"/>
                  </a:srgbClr>
                </a:solidFill>
                <a:latin typeface="Arial" panose="020B0604020202020204" pitchFamily="34" charset="0"/>
                <a:cs typeface="Arial" panose="020B0604020202020204" pitchFamily="34" charset="0"/>
              </a:rPr>
              <a:t>            </a:t>
            </a:r>
            <a:r>
              <a:rPr lang="en-ZA" dirty="0" smtClean="0"/>
              <a:t>  </a:t>
            </a:r>
            <a:endParaRPr lang="en-ZA" dirty="0"/>
          </a:p>
        </p:txBody>
      </p:sp>
    </p:spTree>
    <p:extLst>
      <p:ext uri="{BB962C8B-B14F-4D97-AF65-F5344CB8AC3E}">
        <p14:creationId xmlns:p14="http://schemas.microsoft.com/office/powerpoint/2010/main" xmlns="" val="1025753447"/>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8755</TotalTime>
  <Words>7581</Words>
  <Application>Microsoft Office PowerPoint</Application>
  <PresentationFormat>On-screen Show (4:3)</PresentationFormat>
  <Paragraphs>846</Paragraphs>
  <Slides>82</Slides>
  <Notes>11</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Presentation to Portfolio Committee</vt:lpstr>
      <vt:lpstr>STRATEGIC RISK</vt:lpstr>
      <vt:lpstr>Summary Of Strategic Risk</vt:lpstr>
      <vt:lpstr>Slide 3</vt:lpstr>
      <vt:lpstr>STRATEGIC RISK  QUARTER 2</vt:lpstr>
      <vt:lpstr>Strategic Quarter 2</vt:lpstr>
      <vt:lpstr>STRATEGIC RISK  QUARTER 3</vt:lpstr>
      <vt:lpstr>Slide 7</vt:lpstr>
      <vt:lpstr>STRATEGIC RISK  QUARTER 4</vt:lpstr>
      <vt:lpstr>In the 4th quarter of 2022/23 financial year there were 15 planned mitigations , 12 (80%) mitigation actions were implemented, and 3(20%) partially implemented.</vt:lpstr>
      <vt:lpstr>Slide 10</vt:lpstr>
      <vt:lpstr>OPERATIONAL RISK  </vt:lpstr>
      <vt:lpstr>Summary Of Operational Risks  Departmental Programmes</vt:lpstr>
      <vt:lpstr>Operational Risks  Departmental Programmes </vt:lpstr>
      <vt:lpstr>OPERATIONAL RISK  QUARTER 2</vt:lpstr>
      <vt:lpstr>In the 2nd quarter of 2022/23 financial year there were 68 planned mitigations, 63 (93%) mitigation actions were implemented, and 5(7%) partially implemented.</vt:lpstr>
      <vt:lpstr>Slide 16</vt:lpstr>
      <vt:lpstr>Slide 17</vt:lpstr>
      <vt:lpstr>Slide 18</vt:lpstr>
      <vt:lpstr>Slide 19</vt:lpstr>
      <vt:lpstr>OPERATIONAL RISK  QUARTER 3</vt:lpstr>
      <vt:lpstr>In the 3rd quarter of 2022/23 financial year there were 73 planned mitigations , 64 (88%) mitigation actions were implemented, 6(8%) partially implemented and 3(4%) not implemented .</vt:lpstr>
      <vt:lpstr>Slide 22</vt:lpstr>
      <vt:lpstr>Slide 23</vt:lpstr>
      <vt:lpstr>Slide 24</vt:lpstr>
      <vt:lpstr>Slide 25</vt:lpstr>
      <vt:lpstr>Slide 26</vt:lpstr>
      <vt:lpstr>Slide 27</vt:lpstr>
      <vt:lpstr>Slide 28</vt:lpstr>
      <vt:lpstr>OPERATIONAL RISK  QUARTER 4</vt:lpstr>
      <vt:lpstr>In the 4th quarter of 2022/23 financial year there were 73 planned mitigations , 63 (86%) mitigation actions were implemented, 5(7%) partially implemented and 5(7%) not implemented.</vt:lpstr>
      <vt:lpstr>Slide 31</vt:lpstr>
      <vt:lpstr>Slide 32</vt:lpstr>
      <vt:lpstr>Slide 33</vt:lpstr>
      <vt:lpstr>Slide 34</vt:lpstr>
      <vt:lpstr>Slide 35</vt:lpstr>
      <vt:lpstr>Slide 36</vt:lpstr>
      <vt:lpstr>EMERGING RISK  </vt:lpstr>
      <vt:lpstr>BACKGROUND</vt:lpstr>
      <vt:lpstr>Summary Of Emerging Risks</vt:lpstr>
      <vt:lpstr>Emerging Risks associated with the relocation  </vt:lpstr>
      <vt:lpstr>EMERGING RISK  QUARTER 3  </vt:lpstr>
      <vt:lpstr>In the 3rd quarter of 2022/23 financial year there were 38 planned mitigations , 16 (42%) mitigation actions were implemented, 8(21%) partially implemented and 14(37%) not implemented.</vt:lpstr>
      <vt:lpstr>Slide 43</vt:lpstr>
      <vt:lpstr>Slide 44</vt:lpstr>
      <vt:lpstr>Slide 45</vt:lpstr>
      <vt:lpstr>Slide 46</vt:lpstr>
      <vt:lpstr>Slide 47</vt:lpstr>
      <vt:lpstr>Slide 48</vt:lpstr>
      <vt:lpstr>EMERGING RISK  QUARTER 4  </vt:lpstr>
      <vt:lpstr>In the 4th quarter of 2022/23 financial year there were 36 planned mitigations , 24 (66%) mitigation actions were implemented, 11(31%) partially implemented and 1(3%) not implemented.</vt:lpstr>
      <vt:lpstr>Slide 51</vt:lpstr>
      <vt:lpstr>Slide 52</vt:lpstr>
      <vt:lpstr>Slide 53</vt:lpstr>
      <vt:lpstr>FRAUD RISK  </vt:lpstr>
      <vt:lpstr>Summary Of Fraud Risk</vt:lpstr>
      <vt:lpstr>Slide 56</vt:lpstr>
      <vt:lpstr>FRAUD RISK  QUARTER 2  </vt:lpstr>
      <vt:lpstr>In the 2nd  quarter of 2022/23 financial year there were 23 planned mitigations , 19 (82%) mitigation actions were implemented, 4(18%) partially implemented</vt:lpstr>
      <vt:lpstr>Slide 59</vt:lpstr>
      <vt:lpstr>Slide 60</vt:lpstr>
      <vt:lpstr>Slide 61</vt:lpstr>
      <vt:lpstr>FRAUD RISK  QUARTER 3  </vt:lpstr>
      <vt:lpstr>Slide 63</vt:lpstr>
      <vt:lpstr>Slide 64</vt:lpstr>
      <vt:lpstr>Slide 65</vt:lpstr>
      <vt:lpstr>FRAUD RISK  QUARTER 4  </vt:lpstr>
      <vt:lpstr>In the 4th  quarter of 2022/23 financial year there were 21(76%) mitigation action implemented, 4(12%) partially implemented, and 4(12%) not implemented</vt:lpstr>
      <vt:lpstr>Slide 68</vt:lpstr>
      <vt:lpstr>Slide 69</vt:lpstr>
      <vt:lpstr>ETHICS RISK  </vt:lpstr>
      <vt:lpstr>Summary Of Ethics Risk</vt:lpstr>
      <vt:lpstr>Slide 72</vt:lpstr>
      <vt:lpstr>ETHICS RISK  QUARTER 2  </vt:lpstr>
      <vt:lpstr>In the 2ND   quarter of 2022/23 financial year there were 6(100%) mitigation action implemented</vt:lpstr>
      <vt:lpstr>ETHICS RISK  QUARTER 3  </vt:lpstr>
      <vt:lpstr>In the 3RD quarter of 2022/23 financial year there were 6(75%) mitigation action implemented, and 2(25%) partially implemented</vt:lpstr>
      <vt:lpstr>Slide 77</vt:lpstr>
      <vt:lpstr>ETHICS RISK  QUARTER 4  </vt:lpstr>
      <vt:lpstr>In the 4th  quarter of 2022/23 financial year there were 6(66%) mitigation action implemented, and 2(33%) partially implemented</vt:lpstr>
      <vt:lpstr>Slide 80</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480</cp:revision>
  <cp:lastPrinted>2023-06-02T13:26:06Z</cp:lastPrinted>
  <dcterms:created xsi:type="dcterms:W3CDTF">2019-07-17T13:26:29Z</dcterms:created>
  <dcterms:modified xsi:type="dcterms:W3CDTF">2023-06-20T12:13:31Z</dcterms:modified>
</cp:coreProperties>
</file>