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0"/>
  </p:notesMasterIdLst>
  <p:sldIdLst>
    <p:sldId id="757" r:id="rId5"/>
    <p:sldId id="930" r:id="rId6"/>
    <p:sldId id="8517" r:id="rId7"/>
    <p:sldId id="10705553" r:id="rId8"/>
    <p:sldId id="10705554" r:id="rId9"/>
    <p:sldId id="8516" r:id="rId10"/>
    <p:sldId id="8514" r:id="rId11"/>
    <p:sldId id="10705494" r:id="rId12"/>
    <p:sldId id="10705552" r:id="rId13"/>
    <p:sldId id="10705522" r:id="rId14"/>
    <p:sldId id="10705551" r:id="rId15"/>
    <p:sldId id="10705523" r:id="rId16"/>
    <p:sldId id="10705524" r:id="rId17"/>
    <p:sldId id="8510" r:id="rId18"/>
    <p:sldId id="10705525" r:id="rId19"/>
    <p:sldId id="8512" r:id="rId20"/>
    <p:sldId id="10705550" r:id="rId21"/>
    <p:sldId id="1044" r:id="rId22"/>
    <p:sldId id="10705528" r:id="rId23"/>
    <p:sldId id="10705529" r:id="rId24"/>
    <p:sldId id="10705532" r:id="rId25"/>
    <p:sldId id="10705533" r:id="rId26"/>
    <p:sldId id="10705538" r:id="rId27"/>
    <p:sldId id="10705539" r:id="rId28"/>
    <p:sldId id="10705540" r:id="rId29"/>
    <p:sldId id="10705541" r:id="rId30"/>
    <p:sldId id="10705543" r:id="rId31"/>
    <p:sldId id="10705542" r:id="rId32"/>
    <p:sldId id="10705545" r:id="rId33"/>
    <p:sldId id="10705546" r:id="rId34"/>
    <p:sldId id="10705547" r:id="rId35"/>
    <p:sldId id="10705526" r:id="rId36"/>
    <p:sldId id="10705527" r:id="rId37"/>
    <p:sldId id="10705509" r:id="rId38"/>
    <p:sldId id="787" r:id="rId39"/>
  </p:sldIdLst>
  <p:sldSz cx="12192000" cy="6858000"/>
  <p:notesSz cx="6808788" cy="9940925"/>
  <p:embeddedFontLst>
    <p:embeddedFont>
      <p:font typeface="Arial Black" panose="020B0A04020102020204" pitchFamily="34" charset="0"/>
      <p:bold r:id="rId41"/>
    </p:embeddedFont>
    <p:embeddedFont>
      <p:font typeface="Calibri" panose="020F0502020204030204" pitchFamily="34" charset="0"/>
      <p:regular r:id="rId42"/>
      <p:bold r:id="rId43"/>
      <p:italic r:id="rId44"/>
      <p:boldItalic r:id="rId45"/>
    </p:embeddedFont>
    <p:embeddedFont>
      <p:font typeface="Copperplate Gothic Bold" panose="020E0705020206020404" pitchFamily="34" charset="0"/>
      <p:regular r:id="rId46"/>
    </p:embeddedFont>
    <p:embeddedFont>
      <p:font typeface="Gill Sans MT" panose="020B0502020104020203"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mza Zuma" initials="PZ" lastIdx="3" clrIdx="0">
    <p:extLst>
      <p:ext uri="{19B8F6BF-5375-455C-9EA6-DF929625EA0E}">
        <p15:presenceInfo xmlns:p15="http://schemas.microsoft.com/office/powerpoint/2012/main" userId="S::PumzaM@cogta.gov.za::08cf369d-41d6-4cce-a0bb-4813205284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snapToObjects="1">
      <p:cViewPr varScale="1">
        <p:scale>
          <a:sx n="54" d="100"/>
          <a:sy n="54" d="100"/>
        </p:scale>
        <p:origin x="56" y="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217" cy="4976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981" y="1"/>
            <a:ext cx="2951217" cy="497603"/>
          </a:xfrm>
          <a:prstGeom prst="rect">
            <a:avLst/>
          </a:prstGeom>
        </p:spPr>
        <p:txBody>
          <a:bodyPr vert="horz" lIns="91440" tIns="45720" rIns="91440" bIns="45720" rtlCol="0"/>
          <a:lstStyle>
            <a:lvl1pPr algn="r">
              <a:defRPr sz="1200"/>
            </a:lvl1pPr>
          </a:lstStyle>
          <a:p>
            <a:fld id="{9598921E-5240-47AC-ABA1-CF04A509050C}" type="datetimeFigureOut">
              <a:rPr lang="en-US" smtClean="0"/>
              <a:t>3/9/2023</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1" y="4783664"/>
            <a:ext cx="5447667" cy="3914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322"/>
            <a:ext cx="2951217" cy="4976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981" y="9443322"/>
            <a:ext cx="2951217" cy="497603"/>
          </a:xfrm>
          <a:prstGeom prst="rect">
            <a:avLst/>
          </a:prstGeom>
        </p:spPr>
        <p:txBody>
          <a:bodyPr vert="horz" lIns="91440" tIns="45720" rIns="91440" bIns="45720" rtlCol="0" anchor="b"/>
          <a:lstStyle>
            <a:lvl1pPr algn="r">
              <a:defRPr sz="1200"/>
            </a:lvl1pPr>
          </a:lstStyle>
          <a:p>
            <a:fld id="{C2ED799D-FD20-4854-BB59-BA053BE48D55}" type="slidenum">
              <a:rPr lang="en-US" smtClean="0"/>
              <a:t>‹#›</a:t>
            </a:fld>
            <a:endParaRPr lang="en-US"/>
          </a:p>
        </p:txBody>
      </p:sp>
    </p:spTree>
    <p:extLst>
      <p:ext uri="{BB962C8B-B14F-4D97-AF65-F5344CB8AC3E}">
        <p14:creationId xmlns:p14="http://schemas.microsoft.com/office/powerpoint/2010/main" val="16662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B90BA60-3AD9-4E79-A76D-3A346B9A1CFB}" type="slidenum">
              <a:rPr lang="en-US" smtClean="0"/>
              <a:t>16</a:t>
            </a:fld>
            <a:endParaRPr lang="en-US"/>
          </a:p>
        </p:txBody>
      </p:sp>
    </p:spTree>
    <p:extLst>
      <p:ext uri="{BB962C8B-B14F-4D97-AF65-F5344CB8AC3E}">
        <p14:creationId xmlns:p14="http://schemas.microsoft.com/office/powerpoint/2010/main" val="352426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FBC85-B4E3-40F1-AD4B-842FF612D0D5}" type="slidenum">
              <a:rPr lang="en-US" smtClean="0"/>
              <a:t>18</a:t>
            </a:fld>
            <a:endParaRPr lang="en-US"/>
          </a:p>
        </p:txBody>
      </p:sp>
    </p:spTree>
    <p:extLst>
      <p:ext uri="{BB962C8B-B14F-4D97-AF65-F5344CB8AC3E}">
        <p14:creationId xmlns:p14="http://schemas.microsoft.com/office/powerpoint/2010/main" val="2020258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3356087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402080" y="2481943"/>
            <a:ext cx="9367520" cy="2799184"/>
          </a:xfrm>
        </p:spPr>
        <p:txBody>
          <a:bodyPr/>
          <a:lstStyle/>
          <a:p>
            <a:pPr>
              <a:lnSpc>
                <a:spcPct val="100000"/>
              </a:lnSpc>
              <a:spcBef>
                <a:spcPts val="600"/>
              </a:spcBef>
            </a:pPr>
            <a:endParaRPr lang="en-GB" dirty="0"/>
          </a:p>
          <a:p>
            <a:r>
              <a:rPr lang="en-GB" dirty="0"/>
              <a:t>COGTA COMMENTS ON THE 2023 DIVISION OF REVENUE BILL </a:t>
            </a:r>
            <a:r>
              <a:rPr lang="en-US" dirty="0"/>
              <a:t>2022/23 FY</a:t>
            </a:r>
          </a:p>
          <a:p>
            <a:r>
              <a:rPr lang="en-US" dirty="0"/>
              <a:t>Standing Committee on Appropriations</a:t>
            </a:r>
          </a:p>
          <a:p>
            <a:endParaRPr lang="en-US" dirty="0"/>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a:xfrm>
            <a:off x="1712056" y="5411755"/>
            <a:ext cx="8937523" cy="634482"/>
          </a:xfrm>
        </p:spPr>
        <p:txBody>
          <a:bodyPr/>
          <a:lstStyle/>
          <a:p>
            <a:r>
              <a:rPr lang="en-US" dirty="0">
                <a:solidFill>
                  <a:schemeClr val="accent6"/>
                </a:solidFill>
              </a:rPr>
              <a:t>10 March 2023</a:t>
            </a:r>
          </a:p>
          <a:p>
            <a:r>
              <a:rPr lang="en-US" dirty="0">
                <a:solidFill>
                  <a:schemeClr val="accent6"/>
                </a:solidFill>
              </a:rPr>
              <a:t>Presented by </a:t>
            </a:r>
            <a:r>
              <a:rPr lang="en-US" dirty="0" err="1">
                <a:solidFill>
                  <a:schemeClr val="accent6"/>
                </a:solidFill>
              </a:rPr>
              <a:t>Ms</a:t>
            </a:r>
            <a:r>
              <a:rPr lang="en-US" dirty="0">
                <a:solidFill>
                  <a:schemeClr val="accent6"/>
                </a:solidFill>
              </a:rPr>
              <a:t> A Williamson</a:t>
            </a:r>
          </a:p>
          <a:p>
            <a:endParaRPr lang="en-US" dirty="0"/>
          </a:p>
        </p:txBody>
      </p:sp>
    </p:spTree>
    <p:extLst>
      <p:ext uri="{BB962C8B-B14F-4D97-AF65-F5344CB8AC3E}">
        <p14:creationId xmlns:p14="http://schemas.microsoft.com/office/powerpoint/2010/main" val="96870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77119" y="84979"/>
            <a:ext cx="11672850" cy="590461"/>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lgn="ctr">
              <a:defRPr/>
            </a:pPr>
            <a:r>
              <a:rPr lang="en-GB" b="1" cap="none" dirty="0">
                <a:solidFill>
                  <a:srgbClr val="F9671C"/>
                </a:solidFill>
                <a:latin typeface="Arial" panose="020B0604020202020204" pitchFamily="34" charset="0"/>
                <a:ea typeface="ＭＳ Ｐゴシック" charset="-128"/>
                <a:cs typeface="Arial" panose="020B0604020202020204" pitchFamily="34" charset="0"/>
              </a:rPr>
              <a:t>DETAILED REPORT ON ACTION TAKEN BY THE DEPARTMENT TO ASSIST MUNICIPALITIES WHICH ARE IN FINANCIAL DISTRESS</a:t>
            </a:r>
          </a:p>
        </p:txBody>
      </p:sp>
      <p:sp>
        <p:nvSpPr>
          <p:cNvPr id="2" name="Content Placeholder 2">
            <a:extLst>
              <a:ext uri="{FF2B5EF4-FFF2-40B4-BE49-F238E27FC236}">
                <a16:creationId xmlns:a16="http://schemas.microsoft.com/office/drawing/2014/main" id="{12B92D7B-3798-983D-6ECD-CF091A3E8B1A}"/>
              </a:ext>
            </a:extLst>
          </p:cNvPr>
          <p:cNvSpPr txBox="1">
            <a:spLocks/>
          </p:cNvSpPr>
          <p:nvPr/>
        </p:nvSpPr>
        <p:spPr>
          <a:xfrm>
            <a:off x="232443" y="856879"/>
            <a:ext cx="11205636" cy="53256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b="1" dirty="0"/>
              <a:t>COGTA through its support agent MISA provides support to financial distress municipalities on various programmes ranging from : </a:t>
            </a:r>
          </a:p>
          <a:p>
            <a:pPr algn="just"/>
            <a:r>
              <a:rPr lang="en-GB" dirty="0"/>
              <a:t>20 Water Service Authorities (WSA) are supported with implementation of Water Conservation and Demand Management Programme using municipalities’ own revenue; </a:t>
            </a:r>
          </a:p>
          <a:p>
            <a:pPr algn="just"/>
            <a:r>
              <a:rPr lang="en-GB" dirty="0"/>
              <a:t>5 WSA’s are supported with integration and prioritization of alignment of bulk and reticulation network. </a:t>
            </a:r>
          </a:p>
          <a:p>
            <a:pPr algn="just"/>
            <a:r>
              <a:rPr lang="en-GB" dirty="0"/>
              <a:t>25 municipalities are provided with support on programme management for Labour Intensive Construction (LIC) as part of the Presidential Economic Stimulus Package</a:t>
            </a:r>
          </a:p>
          <a:p>
            <a:pPr algn="just"/>
            <a:r>
              <a:rPr kumimoji="0" lang="en-ZA"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44</a:t>
            </a:r>
            <a:r>
              <a:rPr kumimoji="0" lang="en-ZA"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ZA"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districts supported to improve performance on MIG Programme and reduce infrastructure backlogs. </a:t>
            </a:r>
          </a:p>
          <a:p>
            <a:pPr algn="just"/>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15 Municipalities supported to improve reliability of electricity and implementation of a performance monitoring electricity supply.</a:t>
            </a:r>
            <a:r>
              <a:rPr lang="en-GB" dirty="0"/>
              <a:t> </a:t>
            </a:r>
          </a:p>
          <a:p>
            <a:pPr algn="just"/>
            <a:r>
              <a:rPr lang="en-GB" dirty="0"/>
              <a:t>COGTA through the NDMC provides support to municipalities unable to cope with the effects of the disaster only utilising their own resources. Disaster grant funding is allocated after grant conditions have been met.</a:t>
            </a:r>
          </a:p>
          <a:p>
            <a:pPr algn="just"/>
            <a:endParaRPr lang="en-GB" dirty="0"/>
          </a:p>
          <a:p>
            <a:pPr algn="just"/>
            <a:endParaRPr lang="en-US" dirty="0"/>
          </a:p>
        </p:txBody>
      </p:sp>
    </p:spTree>
    <p:extLst>
      <p:ext uri="{BB962C8B-B14F-4D97-AF65-F5344CB8AC3E}">
        <p14:creationId xmlns:p14="http://schemas.microsoft.com/office/powerpoint/2010/main" val="127605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3D3-A554-AC48-8BBA-0C902813842C}"/>
              </a:ext>
            </a:extLst>
          </p:cNvPr>
          <p:cNvSpPr>
            <a:spLocks noGrp="1"/>
          </p:cNvSpPr>
          <p:nvPr>
            <p:ph type="title"/>
          </p:nvPr>
        </p:nvSpPr>
        <p:spPr>
          <a:xfrm>
            <a:off x="0" y="-55085"/>
            <a:ext cx="12192000" cy="571585"/>
          </a:xfrm>
        </p:spPr>
        <p:txBody>
          <a:bodyPr/>
          <a:lstStyle/>
          <a:p>
            <a:pPr algn="ctr"/>
            <a:r>
              <a:rPr lang="en-GB" b="1" cap="none" dirty="0">
                <a:solidFill>
                  <a:srgbClr val="F9671C"/>
                </a:solidFill>
                <a:latin typeface="Arial" panose="020B0604020202020204" pitchFamily="34" charset="0"/>
                <a:ea typeface="ＭＳ Ｐゴシック" charset="-128"/>
                <a:cs typeface="Arial" panose="020B0604020202020204" pitchFamily="34" charset="0"/>
              </a:rPr>
              <a:t>DETAILED REPORT ON ACTION TAKEN BY THE DEPARTMENT TO ASSIST MUNICIPALITIES WHICH ARE IN FINANCIAL DISTRESS</a:t>
            </a:r>
            <a:br>
              <a:rPr lang="en-GB" b="1" cap="none" dirty="0">
                <a:solidFill>
                  <a:srgbClr val="F9671C"/>
                </a:solidFill>
                <a:latin typeface="Arial" panose="020B0604020202020204" pitchFamily="34" charset="0"/>
                <a:ea typeface="ＭＳ Ｐゴシック" charset="-128"/>
                <a:cs typeface="Arial" panose="020B0604020202020204" pitchFamily="34" charset="0"/>
              </a:rPr>
            </a:br>
            <a:br>
              <a:rPr lang="en-GB" b="1" cap="none" dirty="0">
                <a:solidFill>
                  <a:srgbClr val="F9671C"/>
                </a:solidFill>
                <a:latin typeface="Arial" panose="020B0604020202020204" pitchFamily="34" charset="0"/>
                <a:ea typeface="ＭＳ Ｐゴシック" charset="-128"/>
                <a:cs typeface="Arial" panose="020B0604020202020204" pitchFamily="34" charset="0"/>
              </a:rPr>
            </a:br>
            <a:br>
              <a:rPr lang="en-GB" b="1" cap="none" dirty="0">
                <a:solidFill>
                  <a:srgbClr val="F9671C"/>
                </a:solidFill>
                <a:latin typeface="Arial" panose="020B0604020202020204" pitchFamily="34" charset="0"/>
                <a:ea typeface="ＭＳ Ｐゴシック" charset="-128"/>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FC1730E-6422-735A-1A43-4EFAE789187C}"/>
              </a:ext>
            </a:extLst>
          </p:cNvPr>
          <p:cNvSpPr>
            <a:spLocks noGrp="1"/>
          </p:cNvSpPr>
          <p:nvPr>
            <p:ph sz="half" idx="2"/>
          </p:nvPr>
        </p:nvSpPr>
        <p:spPr>
          <a:xfrm>
            <a:off x="143219" y="655991"/>
            <a:ext cx="11832116" cy="5255711"/>
          </a:xfrm>
        </p:spPr>
        <p:txBody>
          <a:bodyPr/>
          <a:lstStyle/>
          <a:p>
            <a:pPr algn="just"/>
            <a:r>
              <a:rPr lang="en-GB" sz="1600" dirty="0">
                <a:latin typeface="Arial Body"/>
              </a:rPr>
              <a:t>MISA in collaboration with the National Treasury  initiated a processes of </a:t>
            </a:r>
            <a:r>
              <a:rPr lang="en-GB" sz="1600" b="1" dirty="0">
                <a:latin typeface="Arial Body"/>
              </a:rPr>
              <a:t>supporting</a:t>
            </a:r>
            <a:r>
              <a:rPr lang="en-GB" sz="1600" dirty="0">
                <a:latin typeface="Arial Body"/>
              </a:rPr>
              <a:t> municipalities with the processes of applying </a:t>
            </a:r>
            <a:r>
              <a:rPr lang="en-GB" sz="1600" b="1" dirty="0">
                <a:latin typeface="Arial Body"/>
              </a:rPr>
              <a:t>Budget Facility Infrastructure funding (BFI)</a:t>
            </a:r>
            <a:r>
              <a:rPr lang="en-GB" sz="1600" dirty="0">
                <a:latin typeface="Arial Body"/>
              </a:rPr>
              <a:t>. More than 30  municipalities attended a workshop on this regard. </a:t>
            </a:r>
          </a:p>
          <a:p>
            <a:pPr algn="just"/>
            <a:r>
              <a:rPr lang="en-GB" sz="1600" dirty="0">
                <a:latin typeface="Arial Body"/>
              </a:rPr>
              <a:t>Subsequent to the workshop, projects (to be submitted for BFI funding) were received from municipalities. MISA and Infrastructure Fund (IF) are assisting with packaging of these projects.</a:t>
            </a:r>
          </a:p>
          <a:p>
            <a:pPr algn="just"/>
            <a:r>
              <a:rPr lang="en-GB" sz="1600" dirty="0">
                <a:latin typeface="Arial Body"/>
              </a:rPr>
              <a:t>Together with the DBSA, MISA introduced to municipalities identified for support, the </a:t>
            </a:r>
            <a:r>
              <a:rPr lang="en-GB" sz="1600" b="1" dirty="0">
                <a:latin typeface="Arial Body"/>
              </a:rPr>
              <a:t>Infrastructure Acceleration Fund </a:t>
            </a:r>
            <a:r>
              <a:rPr lang="en-GB" sz="1600" dirty="0">
                <a:latin typeface="Arial Body"/>
              </a:rPr>
              <a:t>(previously called Conditional Grants pledging). The fund will assist with the acceleration of infrastructure development. further engagements are ongoing with the municipalities to support them to implement the reform/initiative.</a:t>
            </a:r>
            <a:endParaRPr lang="en-US" sz="1600" i="1" dirty="0">
              <a:latin typeface="Arial Body"/>
            </a:endParaRPr>
          </a:p>
          <a:p>
            <a:pPr marL="0" indent="0" algn="just">
              <a:buNone/>
            </a:pPr>
            <a:r>
              <a:rPr lang="en-US" sz="1600" i="1" dirty="0">
                <a:latin typeface="Arial Body"/>
              </a:rPr>
              <a:t>*These initiatives will assist the municipalities in financial distress to access alternative funding sources for infrastructure development.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solidFill>
                  <a:srgbClr val="000000"/>
                </a:solidFill>
                <a:latin typeface="Arial Body"/>
              </a:rPr>
              <a:t>Moreover, The Department is supporting 30 municipalities through the MSIG by assessing the state of records management in each of these municipalities to develop implementation plans and assist the municipalities in the implementation considering the key pillars of records management and guided by various legislation that govern National and Provincial Records Management including best practice guides.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solidFill>
                  <a:srgbClr val="000000"/>
                </a:solidFill>
                <a:latin typeface="Arial Body"/>
              </a:rPr>
              <a:t>The Department is also supporting 8 municipalities through the MSIG and is assessing their data management practices guided by municipal revenue related policies and local government legislation, to identify key anomalies that require correction, develop implementation plans and assist municipalities with the implementation.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solidFill>
                  <a:srgbClr val="000000"/>
                </a:solidFill>
                <a:latin typeface="Arial Body"/>
              </a:rPr>
              <a:t>Department is also collaborating with National Treasury, MISA, Department of Water and Sanitation, SALGA , the Development Bank of South Africa in supporting Municipalities.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solidFill>
                  <a:srgbClr val="000000"/>
                </a:solidFill>
                <a:latin typeface="Arial Body"/>
              </a:rPr>
              <a:t>The Department is directly involved in supporting Municipalities that are under national Intervention in terms of section 139(7). They are </a:t>
            </a:r>
            <a:r>
              <a:rPr lang="en-GB" sz="1600" dirty="0" err="1">
                <a:solidFill>
                  <a:srgbClr val="000000"/>
                </a:solidFill>
                <a:latin typeface="Arial Body"/>
              </a:rPr>
              <a:t>Lekwa</a:t>
            </a:r>
            <a:r>
              <a:rPr lang="en-GB" sz="1600" dirty="0">
                <a:solidFill>
                  <a:srgbClr val="000000"/>
                </a:solidFill>
                <a:latin typeface="Arial Body"/>
              </a:rPr>
              <a:t> LM, </a:t>
            </a:r>
            <a:r>
              <a:rPr lang="en-GB" sz="1600" dirty="0" err="1">
                <a:solidFill>
                  <a:srgbClr val="000000"/>
                </a:solidFill>
                <a:latin typeface="Arial Body"/>
              </a:rPr>
              <a:t>Mangaung</a:t>
            </a:r>
            <a:r>
              <a:rPr lang="en-GB" sz="1600" dirty="0">
                <a:solidFill>
                  <a:srgbClr val="000000"/>
                </a:solidFill>
                <a:latin typeface="Arial Body"/>
              </a:rPr>
              <a:t> Metro and Enoch </a:t>
            </a:r>
            <a:r>
              <a:rPr lang="en-GB" sz="1600" dirty="0" err="1">
                <a:solidFill>
                  <a:srgbClr val="000000"/>
                </a:solidFill>
                <a:latin typeface="Arial Body"/>
              </a:rPr>
              <a:t>Mgijima</a:t>
            </a:r>
            <a:r>
              <a:rPr lang="en-GB" sz="1600" dirty="0">
                <a:solidFill>
                  <a:srgbClr val="000000"/>
                </a:solidFill>
                <a:latin typeface="Arial Body"/>
              </a:rPr>
              <a:t> LM.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600" i="1" dirty="0"/>
          </a:p>
        </p:txBody>
      </p:sp>
    </p:spTree>
    <p:extLst>
      <p:ext uri="{BB962C8B-B14F-4D97-AF65-F5344CB8AC3E}">
        <p14:creationId xmlns:p14="http://schemas.microsoft.com/office/powerpoint/2010/main" val="247866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34927"/>
            <a:ext cx="12191999" cy="631119"/>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lgn="ctr">
              <a:defRPr/>
            </a:pPr>
            <a:r>
              <a:rPr lang="en-GB" sz="1800" b="1" cap="none" dirty="0">
                <a:solidFill>
                  <a:srgbClr val="F9671C"/>
                </a:solidFill>
                <a:latin typeface="Arial" panose="020B0604020202020204" pitchFamily="34" charset="0"/>
                <a:ea typeface="ＭＳ Ｐゴシック" charset="-128"/>
                <a:cs typeface="Arial" panose="020B0604020202020204" pitchFamily="34" charset="0"/>
              </a:rPr>
              <a:t>DETAILED OVERVIEW OF FUNDING REQUIREMENTS FOR RECONSTRUCTION AND REHABILITATION OF BOTH PUBLIC AND PRIVATE INFRASTRUCTURE THAT WAS DAMAGED BY THE 2022 FLOODS PER PROVINCE</a:t>
            </a:r>
          </a:p>
        </p:txBody>
      </p:sp>
      <p:sp>
        <p:nvSpPr>
          <p:cNvPr id="6" name="Content Placeholder 3">
            <a:extLst>
              <a:ext uri="{FF2B5EF4-FFF2-40B4-BE49-F238E27FC236}">
                <a16:creationId xmlns:a16="http://schemas.microsoft.com/office/drawing/2014/main" id="{160EA431-6650-B7A9-0F29-A81E1E5DD55A}"/>
              </a:ext>
            </a:extLst>
          </p:cNvPr>
          <p:cNvSpPr>
            <a:spLocks noGrp="1"/>
          </p:cNvSpPr>
          <p:nvPr>
            <p:ph sz="half" idx="2"/>
          </p:nvPr>
        </p:nvSpPr>
        <p:spPr>
          <a:xfrm>
            <a:off x="0" y="817782"/>
            <a:ext cx="8071275" cy="5869455"/>
          </a:xfrm>
        </p:spPr>
        <p:txBody>
          <a:bodyPr/>
          <a:lstStyle/>
          <a:p>
            <a:pPr algn="just">
              <a:lnSpc>
                <a:spcPct val="100000"/>
              </a:lnSpc>
            </a:pPr>
            <a:r>
              <a:rPr lang="en-US" sz="1400" b="1" dirty="0">
                <a:latin typeface="Arial (Body)"/>
                <a:ea typeface="ＭＳ Ｐゴシック" pitchFamily="-112" charset="-128"/>
                <a:cs typeface="Arial" charset="0"/>
              </a:rPr>
              <a:t>Implementation is currently underway with challenges </a:t>
            </a:r>
            <a:r>
              <a:rPr lang="en-US" sz="1400" dirty="0">
                <a:latin typeface="Arial (Body)"/>
                <a:ea typeface="ＭＳ Ｐゴシック" pitchFamily="-112" charset="-128"/>
                <a:cs typeface="Arial" charset="0"/>
              </a:rPr>
              <a:t>encountered from the municipalities, </a:t>
            </a:r>
            <a:r>
              <a:rPr lang="en-US" sz="1400" b="1" dirty="0">
                <a:latin typeface="Arial (Body)"/>
                <a:ea typeface="ＭＳ Ｐゴシック" pitchFamily="-112" charset="-128"/>
                <a:cs typeface="Arial" charset="0"/>
              </a:rPr>
              <a:t>particularly on the following:</a:t>
            </a:r>
          </a:p>
          <a:p>
            <a:pPr lvl="1" algn="just">
              <a:lnSpc>
                <a:spcPct val="100000"/>
              </a:lnSpc>
              <a:buFont typeface="Courier New" panose="02070309020205020404" pitchFamily="49" charset="0"/>
              <a:buChar char="o"/>
            </a:pPr>
            <a:r>
              <a:rPr lang="en-US" sz="1400" dirty="0">
                <a:latin typeface="Arial (Body)"/>
                <a:ea typeface="ＭＳ Ｐゴシック" pitchFamily="-112" charset="-128"/>
                <a:cs typeface="Arial" charset="0"/>
              </a:rPr>
              <a:t>Delays in implementation of interventions by municipalities,</a:t>
            </a:r>
          </a:p>
          <a:p>
            <a:pPr lvl="1" algn="just">
              <a:lnSpc>
                <a:spcPct val="100000"/>
              </a:lnSpc>
              <a:buFont typeface="Courier New" panose="02070309020205020404" pitchFamily="49" charset="0"/>
              <a:buChar char="o"/>
            </a:pPr>
            <a:r>
              <a:rPr lang="en-US" sz="1400" dirty="0">
                <a:latin typeface="Arial (Body)"/>
                <a:ea typeface="ＭＳ Ｐゴシック" pitchFamily="-112" charset="-128"/>
                <a:cs typeface="Arial" charset="0"/>
              </a:rPr>
              <a:t>6 months </a:t>
            </a:r>
            <a:r>
              <a:rPr lang="en-US" sz="1400" cap="none" dirty="0">
                <a:solidFill>
                  <a:schemeClr val="tx1"/>
                </a:solidFill>
                <a:effectLst/>
                <a:latin typeface="Arial (Body)"/>
                <a:ea typeface="Times New Roman" panose="02020603050405020304" pitchFamily="18" charset="0"/>
                <a:cs typeface="Arial" panose="020B0604020202020204" pitchFamily="34" charset="0"/>
              </a:rPr>
              <a:t>implementation period has lapsed. Extension granted. until 31 June 2023;</a:t>
            </a:r>
          </a:p>
          <a:p>
            <a:pPr lvl="1">
              <a:lnSpc>
                <a:spcPct val="100000"/>
              </a:lnSpc>
              <a:buFont typeface="Courier New" panose="02070309020205020404" pitchFamily="49" charset="0"/>
              <a:buChar char="o"/>
            </a:pPr>
            <a:r>
              <a:rPr lang="en-US" sz="1400" cap="none" dirty="0">
                <a:solidFill>
                  <a:schemeClr val="tx1"/>
                </a:solidFill>
                <a:effectLst/>
                <a:latin typeface="Arial (Body)"/>
                <a:ea typeface="Times New Roman" panose="02020603050405020304" pitchFamily="18" charset="0"/>
                <a:cs typeface="Arial" panose="020B0604020202020204" pitchFamily="34" charset="0"/>
              </a:rPr>
              <a:t>Non-invoking of emergency  </a:t>
            </a:r>
            <a:r>
              <a:rPr lang="en-US" sz="1400" dirty="0">
                <a:latin typeface="Arial (Body)"/>
                <a:ea typeface="Times New Roman" panose="02020603050405020304" pitchFamily="18" charset="0"/>
                <a:cs typeface="Arial" panose="020B0604020202020204" pitchFamily="34" charset="0"/>
              </a:rPr>
              <a:t>of  procurement systems; </a:t>
            </a:r>
          </a:p>
          <a:p>
            <a:pPr lvl="1">
              <a:lnSpc>
                <a:spcPct val="100000"/>
              </a:lnSpc>
              <a:buFont typeface="Courier New" panose="02070309020205020404" pitchFamily="49" charset="0"/>
              <a:buChar char="o"/>
            </a:pPr>
            <a:r>
              <a:rPr lang="en-US" sz="1400" cap="none" dirty="0">
                <a:solidFill>
                  <a:schemeClr val="tx1"/>
                </a:solidFill>
                <a:effectLst/>
                <a:latin typeface="Arial (Body)"/>
                <a:ea typeface="Times New Roman" panose="02020603050405020304" pitchFamily="18" charset="0"/>
                <a:cs typeface="Arial" panose="020B0604020202020204" pitchFamily="34" charset="0"/>
              </a:rPr>
              <a:t>Regular requests for the amendments of projects and project scope;</a:t>
            </a:r>
          </a:p>
          <a:p>
            <a:pPr lvl="1">
              <a:lnSpc>
                <a:spcPct val="100000"/>
              </a:lnSpc>
              <a:buFont typeface="Courier New" panose="02070309020205020404" pitchFamily="49" charset="0"/>
              <a:buChar char="o"/>
            </a:pPr>
            <a:r>
              <a:rPr lang="en-US" sz="1400" dirty="0">
                <a:latin typeface="Arial (Body)"/>
                <a:ea typeface="ＭＳ Ｐゴシック" pitchFamily="-112" charset="-128"/>
                <a:cs typeface="Arial" charset="0"/>
              </a:rPr>
              <a:t>Non-implementation of emergency procurement system resulting in delays in implementation of projects and expenditure; and</a:t>
            </a:r>
          </a:p>
          <a:p>
            <a:pPr lvl="1" algn="just">
              <a:lnSpc>
                <a:spcPct val="100000"/>
              </a:lnSpc>
              <a:buFont typeface="Courier New" panose="02070309020205020404" pitchFamily="49" charset="0"/>
              <a:buChar char="o"/>
            </a:pPr>
            <a:r>
              <a:rPr lang="en-US" sz="1400" dirty="0">
                <a:latin typeface="Arial (Body)"/>
                <a:ea typeface="ＭＳ Ｐゴシック" pitchFamily="-112" charset="-128"/>
                <a:cs typeface="Arial" charset="0"/>
              </a:rPr>
              <a:t>Non-submission of performance and financial reports </a:t>
            </a:r>
          </a:p>
          <a:p>
            <a:pPr algn="just">
              <a:lnSpc>
                <a:spcPct val="100000"/>
              </a:lnSpc>
            </a:pPr>
            <a:r>
              <a:rPr lang="en-US" sz="1400" b="1" dirty="0">
                <a:latin typeface="Arial (Body)"/>
                <a:ea typeface="ＭＳ Ｐゴシック" pitchFamily="-112" charset="-128"/>
                <a:cs typeface="Arial" charset="0"/>
              </a:rPr>
              <a:t>Oversight and support to municipalities on implementation of interventions </a:t>
            </a:r>
          </a:p>
          <a:p>
            <a:pPr lvl="1" algn="just">
              <a:lnSpc>
                <a:spcPct val="100000"/>
              </a:lnSpc>
              <a:buFont typeface="Courier New" panose="02070309020205020404" pitchFamily="49" charset="0"/>
              <a:buChar char="o"/>
            </a:pPr>
            <a:r>
              <a:rPr lang="en-US" sz="1400" dirty="0">
                <a:latin typeface="Arial (Body)"/>
                <a:ea typeface="ＭＳ Ｐゴシック" pitchFamily="-112" charset="-128"/>
                <a:cs typeface="Arial" charset="0"/>
              </a:rPr>
              <a:t>Onsite project visits to municipalities for monitoring and guidance on implementation are undertaken by technical teams.</a:t>
            </a:r>
          </a:p>
          <a:p>
            <a:pPr lvl="1" algn="just">
              <a:lnSpc>
                <a:spcPct val="100000"/>
              </a:lnSpc>
              <a:buFont typeface="Courier New" panose="02070309020205020404" pitchFamily="49" charset="0"/>
              <a:buChar char="o"/>
            </a:pPr>
            <a:r>
              <a:rPr lang="en-US" sz="1400" dirty="0">
                <a:latin typeface="Arial (Body)"/>
                <a:ea typeface="ＭＳ Ｐゴシック" pitchFamily="-112" charset="-128"/>
                <a:cs typeface="Arial" charset="0"/>
              </a:rPr>
              <a:t>Regular engagements with Accounting-Officers and Executive Management of provinces and municipalities are undertaken by the Head of NDMC. </a:t>
            </a:r>
          </a:p>
          <a:p>
            <a:pPr lvl="1" algn="just">
              <a:lnSpc>
                <a:spcPct val="100000"/>
              </a:lnSpc>
              <a:buFont typeface="Courier New" panose="02070309020205020404" pitchFamily="49" charset="0"/>
              <a:buChar char="o"/>
            </a:pPr>
            <a:r>
              <a:rPr lang="en-US" sz="1400" dirty="0">
                <a:effectLst/>
                <a:latin typeface="Arial (Body)"/>
                <a:ea typeface="Times New Roman" panose="02020603050405020304" pitchFamily="18" charset="0"/>
              </a:rPr>
              <a:t>MISA deployed built environment professionals to support municipalities with flood damage assessments for municipal infrastructure, funding applications and monitoring of the implementation of the remedial work. </a:t>
            </a:r>
          </a:p>
          <a:p>
            <a:pPr lvl="1" algn="just">
              <a:lnSpc>
                <a:spcPct val="100000"/>
              </a:lnSpc>
              <a:buFont typeface="Courier New" panose="02070309020205020404" pitchFamily="49" charset="0"/>
              <a:buChar char="o"/>
            </a:pPr>
            <a:r>
              <a:rPr lang="en-US" sz="1400" dirty="0">
                <a:effectLst/>
                <a:latin typeface="Arial (Body)"/>
                <a:ea typeface="Times New Roman" panose="02020603050405020304" pitchFamily="18" charset="0"/>
              </a:rPr>
              <a:t>Furthermore MISA provided the Public Sector Unit Cost Guidelines in collaboration with the University of Cape Town that were used to cost the assessments of damaged infrastructure as well as funding applications.</a:t>
            </a:r>
            <a:endParaRPr lang="en-US" sz="1400" dirty="0">
              <a:effectLst/>
              <a:latin typeface="Arial (Body)"/>
              <a:ea typeface="Calibri" panose="020F0502020204030204" pitchFamily="34" charset="0"/>
            </a:endParaRPr>
          </a:p>
          <a:p>
            <a:pPr marR="0">
              <a:spcBef>
                <a:spcPts val="0"/>
              </a:spcBef>
              <a:spcAft>
                <a:spcPts val="0"/>
              </a:spcAft>
              <a:buFont typeface="Courier New" panose="02070309020205020404" pitchFamily="49" charset="0"/>
              <a:buChar char="o"/>
            </a:pPr>
            <a:endParaRPr lang="en-US" sz="1800" dirty="0">
              <a:effectLst/>
              <a:latin typeface="Arial (Body)"/>
              <a:ea typeface="Calibri" panose="020F0502020204030204" pitchFamily="34" charset="0"/>
            </a:endParaRPr>
          </a:p>
          <a:p>
            <a:pPr lvl="1" algn="just">
              <a:lnSpc>
                <a:spcPct val="100000"/>
              </a:lnSpc>
              <a:buFont typeface="Courier New" panose="02070309020205020404" pitchFamily="49" charset="0"/>
              <a:buChar char="o"/>
            </a:pPr>
            <a:endParaRPr lang="en-US" sz="1200" dirty="0">
              <a:latin typeface="Arial (Body)"/>
              <a:ea typeface="ＭＳ Ｐゴシック" pitchFamily="-112" charset="-128"/>
              <a:cs typeface="Arial" charset="0"/>
            </a:endParaRPr>
          </a:p>
          <a:p>
            <a:pPr lvl="1" algn="just">
              <a:lnSpc>
                <a:spcPct val="100000"/>
              </a:lnSpc>
              <a:buFont typeface="Courier New" panose="02070309020205020404" pitchFamily="49" charset="0"/>
              <a:buChar char="o"/>
            </a:pPr>
            <a:endParaRPr lang="en-US" sz="2000" dirty="0">
              <a:effectLst/>
              <a:latin typeface="Arial (Body)"/>
              <a:ea typeface="Times New Roman" panose="02020603050405020304" pitchFamily="18" charset="0"/>
              <a:cs typeface="Arial" panose="020B0604020202020204" pitchFamily="34" charset="0"/>
            </a:endParaRPr>
          </a:p>
          <a:p>
            <a:pPr algn="just">
              <a:lnSpc>
                <a:spcPct val="100000"/>
              </a:lnSpc>
            </a:pPr>
            <a:endParaRPr lang="en-US" sz="2000" dirty="0">
              <a:effectLst/>
              <a:latin typeface="Arial (Body)"/>
              <a:ea typeface="Times New Roman" panose="02020603050405020304" pitchFamily="18" charset="0"/>
              <a:cs typeface="Arial" panose="020B0604020202020204" pitchFamily="34" charset="0"/>
            </a:endParaRPr>
          </a:p>
          <a:p>
            <a:pPr lvl="1">
              <a:buFont typeface="Wingdings" panose="05000000000000000000" pitchFamily="2" charset="2"/>
              <a:buChar char="q"/>
            </a:pPr>
            <a:endParaRPr lang="en-US" sz="2000" dirty="0">
              <a:effectLst/>
              <a:latin typeface="Arial (Body)"/>
              <a:ea typeface="Times New Roman" panose="02020603050405020304" pitchFamily="18" charset="0"/>
              <a:cs typeface="Arial" panose="020B0604020202020204" pitchFamily="34" charset="0"/>
            </a:endParaRPr>
          </a:p>
          <a:p>
            <a:endParaRPr lang="en-ZA" sz="2000" dirty="0">
              <a:effectLst/>
              <a:latin typeface="Arial (Body)"/>
              <a:ea typeface="Times New Roman" panose="02020603050405020304" pitchFamily="18" charset="0"/>
              <a:cs typeface="Arial" panose="020B0604020202020204" pitchFamily="34" charset="0"/>
            </a:endParaRPr>
          </a:p>
          <a:p>
            <a:pPr marL="0" indent="0">
              <a:buNone/>
            </a:pPr>
            <a:endParaRPr lang="en-ZA" sz="2000" dirty="0">
              <a:effectLst/>
              <a:latin typeface="Arial (Body)"/>
              <a:ea typeface="Calibri" panose="020F0502020204030204" pitchFamily="34" charset="0"/>
              <a:cs typeface="Arial" panose="020B0604020202020204" pitchFamily="34" charset="0"/>
            </a:endParaRPr>
          </a:p>
          <a:p>
            <a:endParaRPr lang="en-ZA" sz="1800" dirty="0">
              <a:effectLst/>
              <a:latin typeface="Arial (Body)"/>
              <a:ea typeface="Calibri" panose="020F0502020204030204" pitchFamily="34" charset="0"/>
              <a:cs typeface="Arial" panose="020B0604020202020204" pitchFamily="34" charset="0"/>
            </a:endParaRPr>
          </a:p>
          <a:p>
            <a:endParaRPr lang="en-ZA" sz="1800" dirty="0">
              <a:effectLst/>
              <a:latin typeface="Arial (Body)"/>
              <a:ea typeface="Calibri" panose="020F0502020204030204" pitchFamily="34" charset="0"/>
              <a:cs typeface="Arial" panose="020B0604020202020204" pitchFamily="34" charset="0"/>
            </a:endParaRPr>
          </a:p>
          <a:p>
            <a:endParaRPr lang="en-ZA" dirty="0">
              <a:latin typeface="Arial (Body)"/>
            </a:endParaRPr>
          </a:p>
        </p:txBody>
      </p:sp>
      <p:pic>
        <p:nvPicPr>
          <p:cNvPr id="7" name="Picture 6">
            <a:extLst>
              <a:ext uri="{FF2B5EF4-FFF2-40B4-BE49-F238E27FC236}">
                <a16:creationId xmlns:a16="http://schemas.microsoft.com/office/drawing/2014/main" id="{C37432E6-7F45-4F9E-9B2C-114F3523C631}"/>
              </a:ext>
            </a:extLst>
          </p:cNvPr>
          <p:cNvPicPr>
            <a:picLocks noChangeAspect="1"/>
          </p:cNvPicPr>
          <p:nvPr/>
        </p:nvPicPr>
        <p:blipFill>
          <a:blip r:embed="rId2"/>
          <a:stretch>
            <a:fillRect/>
          </a:stretch>
        </p:blipFill>
        <p:spPr>
          <a:xfrm>
            <a:off x="8071275" y="649996"/>
            <a:ext cx="4022834" cy="3040656"/>
          </a:xfrm>
          <a:prstGeom prst="rect">
            <a:avLst/>
          </a:prstGeom>
        </p:spPr>
      </p:pic>
      <p:pic>
        <p:nvPicPr>
          <p:cNvPr id="8" name="Picture 7">
            <a:extLst>
              <a:ext uri="{FF2B5EF4-FFF2-40B4-BE49-F238E27FC236}">
                <a16:creationId xmlns:a16="http://schemas.microsoft.com/office/drawing/2014/main" id="{DE169EDC-0088-4EAA-5552-6E31B2D4F0E1}"/>
              </a:ext>
            </a:extLst>
          </p:cNvPr>
          <p:cNvPicPr>
            <a:picLocks noChangeAspect="1"/>
          </p:cNvPicPr>
          <p:nvPr/>
        </p:nvPicPr>
        <p:blipFill>
          <a:blip r:embed="rId3"/>
          <a:stretch>
            <a:fillRect/>
          </a:stretch>
        </p:blipFill>
        <p:spPr>
          <a:xfrm>
            <a:off x="8033175" y="3469063"/>
            <a:ext cx="4099034" cy="3439764"/>
          </a:xfrm>
          <a:prstGeom prst="rect">
            <a:avLst/>
          </a:prstGeom>
        </p:spPr>
      </p:pic>
    </p:spTree>
    <p:extLst>
      <p:ext uri="{BB962C8B-B14F-4D97-AF65-F5344CB8AC3E}">
        <p14:creationId xmlns:p14="http://schemas.microsoft.com/office/powerpoint/2010/main" val="129081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99152" y="18877"/>
            <a:ext cx="12092847" cy="498916"/>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lgn="ctr">
              <a:defRPr/>
            </a:pPr>
            <a:r>
              <a:rPr lang="en-GB" sz="2000" b="1" cap="none" dirty="0">
                <a:solidFill>
                  <a:srgbClr val="F9671C"/>
                </a:solidFill>
                <a:latin typeface="Arial" panose="020B0604020202020204" pitchFamily="34" charset="0"/>
                <a:ea typeface="ＭＳ Ｐゴシック" charset="-128"/>
                <a:cs typeface="Arial" panose="020B0604020202020204" pitchFamily="34" charset="0"/>
              </a:rPr>
              <a:t>DETAILED REPORT ON ANY PROGRESS MADE BY THE DEPARTMENT IN RESPONSE TO THE 2022 FLOODS, PARTICULARLY IN KWAZULU-NATAL</a:t>
            </a:r>
          </a:p>
        </p:txBody>
      </p:sp>
      <p:graphicFrame>
        <p:nvGraphicFramePr>
          <p:cNvPr id="6" name="Content Placeholder 7">
            <a:extLst>
              <a:ext uri="{FF2B5EF4-FFF2-40B4-BE49-F238E27FC236}">
                <a16:creationId xmlns:a16="http://schemas.microsoft.com/office/drawing/2014/main" id="{33ED2BF9-EF5E-5D87-A021-5687130B218D}"/>
              </a:ext>
            </a:extLst>
          </p:cNvPr>
          <p:cNvGraphicFramePr>
            <a:graphicFrameLocks/>
          </p:cNvGraphicFramePr>
          <p:nvPr>
            <p:extLst>
              <p:ext uri="{D42A27DB-BD31-4B8C-83A1-F6EECF244321}">
                <p14:modId xmlns:p14="http://schemas.microsoft.com/office/powerpoint/2010/main" val="3540135229"/>
              </p:ext>
            </p:extLst>
          </p:nvPr>
        </p:nvGraphicFramePr>
        <p:xfrm>
          <a:off x="99152" y="793722"/>
          <a:ext cx="9248750" cy="5294335"/>
        </p:xfrm>
        <a:graphic>
          <a:graphicData uri="http://schemas.openxmlformats.org/drawingml/2006/table">
            <a:tbl>
              <a:tblPr/>
              <a:tblGrid>
                <a:gridCol w="853566">
                  <a:extLst>
                    <a:ext uri="{9D8B030D-6E8A-4147-A177-3AD203B41FA5}">
                      <a16:colId xmlns:a16="http://schemas.microsoft.com/office/drawing/2014/main" val="3308537689"/>
                    </a:ext>
                  </a:extLst>
                </a:gridCol>
                <a:gridCol w="1640647">
                  <a:extLst>
                    <a:ext uri="{9D8B030D-6E8A-4147-A177-3AD203B41FA5}">
                      <a16:colId xmlns:a16="http://schemas.microsoft.com/office/drawing/2014/main" val="4017657619"/>
                    </a:ext>
                  </a:extLst>
                </a:gridCol>
                <a:gridCol w="1125935">
                  <a:extLst>
                    <a:ext uri="{9D8B030D-6E8A-4147-A177-3AD203B41FA5}">
                      <a16:colId xmlns:a16="http://schemas.microsoft.com/office/drawing/2014/main" val="3516482978"/>
                    </a:ext>
                  </a:extLst>
                </a:gridCol>
                <a:gridCol w="1528054">
                  <a:extLst>
                    <a:ext uri="{9D8B030D-6E8A-4147-A177-3AD203B41FA5}">
                      <a16:colId xmlns:a16="http://schemas.microsoft.com/office/drawing/2014/main" val="2118246780"/>
                    </a:ext>
                  </a:extLst>
                </a:gridCol>
                <a:gridCol w="1222443">
                  <a:extLst>
                    <a:ext uri="{9D8B030D-6E8A-4147-A177-3AD203B41FA5}">
                      <a16:colId xmlns:a16="http://schemas.microsoft.com/office/drawing/2014/main" val="4185031416"/>
                    </a:ext>
                  </a:extLst>
                </a:gridCol>
                <a:gridCol w="949002">
                  <a:extLst>
                    <a:ext uri="{9D8B030D-6E8A-4147-A177-3AD203B41FA5}">
                      <a16:colId xmlns:a16="http://schemas.microsoft.com/office/drawing/2014/main" val="3691197097"/>
                    </a:ext>
                  </a:extLst>
                </a:gridCol>
                <a:gridCol w="1929103">
                  <a:extLst>
                    <a:ext uri="{9D8B030D-6E8A-4147-A177-3AD203B41FA5}">
                      <a16:colId xmlns:a16="http://schemas.microsoft.com/office/drawing/2014/main" val="1348739437"/>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b="1" kern="1200" dirty="0">
                          <a:solidFill>
                            <a:schemeClr val="tx1"/>
                          </a:solidFill>
                          <a:latin typeface="Arial" panose="020B0604020202020204" pitchFamily="34" charset="0"/>
                          <a:ea typeface="+mn-ea"/>
                          <a:cs typeface="Arial" panose="020B0604020202020204" pitchFamily="34" charset="0"/>
                        </a:rPr>
                        <a:t>Province</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b="1" kern="1200" dirty="0">
                          <a:solidFill>
                            <a:schemeClr val="tx1"/>
                          </a:solidFill>
                          <a:latin typeface="Arial" panose="020B0604020202020204" pitchFamily="34" charset="0"/>
                          <a:ea typeface="+mn-ea"/>
                          <a:cs typeface="Arial" panose="020B0604020202020204" pitchFamily="34" charset="0"/>
                        </a:rPr>
                        <a:t>Municipalities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b="1" kern="1200" dirty="0">
                          <a:solidFill>
                            <a:schemeClr val="tx1"/>
                          </a:solidFill>
                          <a:latin typeface="Arial" panose="020B0604020202020204" pitchFamily="34" charset="0"/>
                          <a:ea typeface="+mn-ea"/>
                          <a:cs typeface="Arial" panose="020B0604020202020204" pitchFamily="34" charset="0"/>
                        </a:rPr>
                        <a:t>Allocation R'000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b="1" kern="1200" dirty="0">
                          <a:solidFill>
                            <a:schemeClr val="tx1"/>
                          </a:solidFill>
                          <a:latin typeface="Arial" panose="020B0604020202020204" pitchFamily="34" charset="0"/>
                          <a:ea typeface="+mn-ea"/>
                          <a:cs typeface="Arial" panose="020B0604020202020204" pitchFamily="34" charset="0"/>
                        </a:rPr>
                        <a:t>Initial Implementation period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US" sz="1400" b="1" kern="1200" dirty="0">
                          <a:solidFill>
                            <a:schemeClr val="tx1"/>
                          </a:solidFill>
                          <a:latin typeface="Arial" panose="020B0604020202020204" pitchFamily="34" charset="0"/>
                          <a:ea typeface="+mn-ea"/>
                          <a:cs typeface="Arial" panose="020B0604020202020204" pitchFamily="34" charset="0"/>
                        </a:rPr>
                        <a:t>Expenditure R'000 as of 15/02/2023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b="1" kern="1200" dirty="0">
                          <a:solidFill>
                            <a:schemeClr val="tx1"/>
                          </a:solidFill>
                          <a:latin typeface="Arial" panose="020B0604020202020204" pitchFamily="34" charset="0"/>
                          <a:ea typeface="+mn-ea"/>
                          <a:cs typeface="Arial" panose="020B0604020202020204" pitchFamily="34" charset="0"/>
                        </a:rPr>
                        <a:t>% Spent</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b="1" kern="1200" dirty="0">
                          <a:solidFill>
                            <a:schemeClr val="tx1"/>
                          </a:solidFill>
                          <a:latin typeface="Arial" panose="020B0604020202020204" pitchFamily="34" charset="0"/>
                          <a:ea typeface="+mn-ea"/>
                          <a:cs typeface="Arial" panose="020B0604020202020204" pitchFamily="34" charset="0"/>
                        </a:rPr>
                        <a:t>Balance   R'000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36C0A"/>
                    </a:solidFill>
                  </a:tcPr>
                </a:tc>
                <a:extLst>
                  <a:ext uri="{0D108BD9-81ED-4DB2-BD59-A6C34878D82A}">
                    <a16:rowId xmlns:a16="http://schemas.microsoft.com/office/drawing/2014/main" val="3812973147"/>
                  </a:ext>
                </a:extLst>
              </a:tr>
              <a:tr h="267976">
                <a:tc rowSpan="10">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ZA" sz="1400" kern="1200" dirty="0">
                          <a:solidFill>
                            <a:schemeClr val="tx1"/>
                          </a:solidFill>
                          <a:latin typeface="Arial" panose="020B0604020202020204" pitchFamily="34" charset="0"/>
                          <a:ea typeface="+mn-ea"/>
                          <a:cs typeface="Arial" panose="020B0604020202020204" pitchFamily="34" charset="0"/>
                        </a:rPr>
                        <a:t>KZN</a:t>
                      </a:r>
                    </a:p>
                  </a:txBody>
                  <a:tcPr marL="3175" marR="3175" marT="3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1.  Msunduzi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R620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Jul-Dec 2022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R286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46%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R333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773412"/>
                  </a:ext>
                </a:extLst>
              </a:tr>
              <a:tr h="241509">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2.  Mkhambathini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R8 200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Jul-Dec 2022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R8 200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100%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6320662"/>
                  </a:ext>
                </a:extLst>
              </a:tr>
              <a:tr h="211734">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3.  iLembe</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R19 500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Jul-Dec 2022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R18 674</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96%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R848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781321"/>
                  </a:ext>
                </a:extLst>
              </a:tr>
              <a:tr h="228276">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4.  Inkosi Langalibalele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R48 393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Jul-Dec 2022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R33 178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69%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R15 771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59702"/>
                  </a:ext>
                </a:extLst>
              </a:tr>
              <a:tr h="198501">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5.  uGu</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R2 000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Jul-Dec 2022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R1 980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99%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R19 288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76133539"/>
                  </a:ext>
                </a:extLst>
              </a:tr>
              <a:tr h="218351">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6.  Ray Nkonyeni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R8 100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Jul-Dec 2022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R6 800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84%</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R1 299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567963"/>
                  </a:ext>
                </a:extLst>
              </a:tr>
              <a:tr h="228276">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7.  Alfred Duma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R14 354</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R7 203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50%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R7 210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830606"/>
                  </a:ext>
                </a:extLst>
              </a:tr>
              <a:tr h="238201">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8.  KwaDukuza</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R109 103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R17 423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16%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R91 619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5376304"/>
                  </a:ext>
                </a:extLst>
              </a:tr>
              <a:tr h="231584">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9.  Ray Nkonyeni</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R11 000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R8 459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76%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R2 540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5164594"/>
                  </a:ext>
                </a:extLst>
              </a:tr>
              <a:tr h="201809">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10.eThekwini</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R185 000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Sep 22-Feb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R35 541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32%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R149 459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024235"/>
                  </a:ext>
                </a:extLst>
              </a:tr>
              <a:tr h="201809">
                <a:tc rowSpan="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ZA" sz="1400" kern="1200" dirty="0">
                          <a:solidFill>
                            <a:schemeClr val="tx1"/>
                          </a:solidFill>
                          <a:latin typeface="Arial" panose="020B0604020202020204" pitchFamily="34" charset="0"/>
                          <a:ea typeface="+mn-ea"/>
                          <a:cs typeface="Arial" panose="020B0604020202020204" pitchFamily="34" charset="0"/>
                        </a:rPr>
                        <a:t>EC</a:t>
                      </a:r>
                    </a:p>
                  </a:txBody>
                  <a:tcPr marL="3175" marR="3175" marT="3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11.Port St John</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R13 300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R2 777</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21%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R10 522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774949"/>
                  </a:ext>
                </a:extLst>
              </a:tr>
              <a:tr h="258051">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12.Ingquza Hill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R4 130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R2 067</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50%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R2 062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482808"/>
                  </a:ext>
                </a:extLst>
              </a:tr>
              <a:tr h="234893">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13.Nyandeni</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R2 693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R1 150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42%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R1 542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235295"/>
                  </a:ext>
                </a:extLst>
              </a:tr>
              <a:tr h="254743">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14.Umzimbuvu</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R10 500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R7 353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61%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R3 146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64050435"/>
                  </a:ext>
                </a:extLst>
              </a:tr>
              <a:tr h="231584">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15.Ntabankulu</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R5 111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R2 947</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58%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R2 142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683679"/>
                  </a:ext>
                </a:extLst>
              </a:tr>
              <a:tr h="238201">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16.Mbashe</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R14 415</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R6 717</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32%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R9 747</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832432"/>
                  </a:ext>
                </a:extLst>
              </a:tr>
              <a:tr h="248126">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17.Winnie Mandela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R12 790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R11 092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73%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R1 697</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216684"/>
                  </a:ext>
                </a:extLst>
              </a:tr>
              <a:tr h="208426">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18.OR Tambo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R46 872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Aug 22-Jan 2023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R13 208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a:solidFill>
                            <a:schemeClr val="tx1"/>
                          </a:solidFill>
                          <a:latin typeface="Arial" panose="020B0604020202020204" pitchFamily="34" charset="0"/>
                          <a:ea typeface="+mn-ea"/>
                          <a:cs typeface="Arial" panose="020B0604020202020204" pitchFamily="34" charset="0"/>
                        </a:rPr>
                        <a:t>13%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400" kern="1200" dirty="0">
                          <a:solidFill>
                            <a:schemeClr val="tx1"/>
                          </a:solidFill>
                          <a:latin typeface="Arial" panose="020B0604020202020204" pitchFamily="34" charset="0"/>
                          <a:ea typeface="+mn-ea"/>
                          <a:cs typeface="Arial" panose="020B0604020202020204" pitchFamily="34" charset="0"/>
                        </a:rPr>
                        <a:t>R33 663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4235654"/>
                  </a:ext>
                </a:extLst>
              </a:tr>
              <a:tr h="215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ZA" sz="1600" b="1" kern="1200" dirty="0">
                          <a:solidFill>
                            <a:schemeClr val="tx1"/>
                          </a:solidFill>
                          <a:latin typeface="Arial" panose="020B0604020202020204" pitchFamily="34" charset="0"/>
                          <a:ea typeface="+mn-ea"/>
                          <a:cs typeface="Arial" panose="020B0604020202020204" pitchFamily="34" charset="0"/>
                        </a:rPr>
                        <a:t>Total</a:t>
                      </a:r>
                    </a:p>
                  </a:txBody>
                  <a:tcPr marL="3175" marR="3175" marT="3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endParaRPr lang="en-ZA" sz="1600" b="1" kern="1200" dirty="0">
                        <a:solidFill>
                          <a:schemeClr val="tx1"/>
                        </a:solidFill>
                        <a:latin typeface="Arial" panose="020B0604020202020204" pitchFamily="34" charset="0"/>
                        <a:ea typeface="+mn-ea"/>
                        <a:cs typeface="Arial" panose="020B0604020202020204" pitchFamily="34" charset="0"/>
                      </a:endParaRP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600" b="1" kern="1200" dirty="0">
                          <a:solidFill>
                            <a:schemeClr val="tx1"/>
                          </a:solidFill>
                          <a:latin typeface="Arial" panose="020B0604020202020204" pitchFamily="34" charset="0"/>
                          <a:ea typeface="+mn-ea"/>
                          <a:cs typeface="Arial" panose="020B0604020202020204" pitchFamily="34" charset="0"/>
                        </a:rPr>
                        <a:t>R516 748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600" b="1" kern="1200" dirty="0">
                          <a:solidFill>
                            <a:schemeClr val="tx1"/>
                          </a:solidFill>
                          <a:latin typeface="Arial" panose="020B0604020202020204" pitchFamily="34" charset="0"/>
                          <a:ea typeface="+mn-ea"/>
                          <a:cs typeface="Arial" panose="020B0604020202020204" pitchFamily="34" charset="0"/>
                        </a:rPr>
                        <a:t>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600" b="1" kern="1200" dirty="0">
                          <a:solidFill>
                            <a:schemeClr val="tx1"/>
                          </a:solidFill>
                          <a:latin typeface="Arial" panose="020B0604020202020204" pitchFamily="34" charset="0"/>
                          <a:ea typeface="+mn-ea"/>
                          <a:cs typeface="Arial" panose="020B0604020202020204" pitchFamily="34" charset="0"/>
                        </a:rPr>
                        <a:t>R185 055</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600" b="1" kern="1200" dirty="0">
                          <a:solidFill>
                            <a:schemeClr val="tx1"/>
                          </a:solidFill>
                          <a:latin typeface="Arial" panose="020B0604020202020204" pitchFamily="34" charset="0"/>
                          <a:ea typeface="+mn-ea"/>
                          <a:cs typeface="Arial" panose="020B0604020202020204" pitchFamily="34" charset="0"/>
                        </a:rPr>
                        <a:t>36%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t"/>
                      <a:r>
                        <a:rPr lang="en-ZA" sz="1600" b="1" kern="1200" dirty="0">
                          <a:solidFill>
                            <a:schemeClr val="tx1"/>
                          </a:solidFill>
                          <a:latin typeface="Arial" panose="020B0604020202020204" pitchFamily="34" charset="0"/>
                          <a:ea typeface="+mn-ea"/>
                          <a:cs typeface="Arial" panose="020B0604020202020204" pitchFamily="34" charset="0"/>
                        </a:rPr>
                        <a:t>R352 888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extLst>
                  <a:ext uri="{0D108BD9-81ED-4DB2-BD59-A6C34878D82A}">
                    <a16:rowId xmlns:a16="http://schemas.microsoft.com/office/drawing/2014/main" val="756650681"/>
                  </a:ext>
                </a:extLst>
              </a:tr>
            </a:tbl>
          </a:graphicData>
        </a:graphic>
      </p:graphicFrame>
      <p:sp>
        <p:nvSpPr>
          <p:cNvPr id="7" name="Title 1">
            <a:extLst>
              <a:ext uri="{FF2B5EF4-FFF2-40B4-BE49-F238E27FC236}">
                <a16:creationId xmlns:a16="http://schemas.microsoft.com/office/drawing/2014/main" id="{C9A99357-27CD-AAC9-7E1C-58696023381A}"/>
              </a:ext>
            </a:extLst>
          </p:cNvPr>
          <p:cNvSpPr>
            <a:spLocks noGrp="1"/>
          </p:cNvSpPr>
          <p:nvPr>
            <p:ph type="title"/>
          </p:nvPr>
        </p:nvSpPr>
        <p:spPr>
          <a:xfrm>
            <a:off x="9607506" y="793721"/>
            <a:ext cx="2301766" cy="5717437"/>
          </a:xfrm>
        </p:spPr>
        <p:txBody>
          <a:bodyPr>
            <a:normAutofit fontScale="90000"/>
          </a:bodyPr>
          <a:lstStyle/>
          <a:p>
            <a:pPr algn="just"/>
            <a:r>
              <a:rPr lang="en-US" sz="1800" b="1"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REMARKS</a:t>
            </a:r>
            <a:br>
              <a:rPr lang="en-US" sz="1800" b="1"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Amounts were transferred between June and September 2022 to KZN and EC for implementation of interventions within 6 months. </a:t>
            </a: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800" b="1"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KEY AREAS OF CONCERN</a:t>
            </a: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Delays in the implementation of interventions by municipalities;</a:t>
            </a: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 months implementation period has lapsed. Extension granted until 31 June 2023 </a:t>
            </a: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Non-invoking of emergency procurement systems; </a:t>
            </a: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Regular requests for the amendments of projects and project scope;</a:t>
            </a: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lang="en-US" sz="1800" cap="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lang="en-US" sz="1800" cap="none"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br>
            <a:br>
              <a:rPr lang="en-US" sz="1800" cap="none"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br>
            <a:br>
              <a:rPr lang="en-US" sz="1800" cap="none"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br>
            <a:endParaRPr lang="en-ZA" sz="1600" b="1" dirty="0">
              <a:solidFill>
                <a:schemeClr val="accent2"/>
              </a:solidFill>
            </a:endParaRPr>
          </a:p>
        </p:txBody>
      </p:sp>
    </p:spTree>
    <p:extLst>
      <p:ext uri="{BB962C8B-B14F-4D97-AF65-F5344CB8AC3E}">
        <p14:creationId xmlns:p14="http://schemas.microsoft.com/office/powerpoint/2010/main" val="361398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98611" y="1"/>
            <a:ext cx="11949953" cy="690282"/>
          </a:xfrm>
        </p:spPr>
        <p:txBody>
          <a:bodyPr/>
          <a:lstStyle/>
          <a:p>
            <a:pPr algn="ctr"/>
            <a:r>
              <a:rPr lang="en-ZA" sz="2000" b="1" cap="none" dirty="0">
                <a:solidFill>
                  <a:schemeClr val="accent2"/>
                </a:solidFill>
                <a:latin typeface="+mn-lt"/>
                <a:cs typeface="Arial" panose="020B0604020202020204" pitchFamily="34" charset="0"/>
              </a:rPr>
              <a:t>FUNDING REQUIREMENTS FOR RECONSTRUCTION AND REHABILITATION OF DAMAGED INFRASTRUCTURE </a:t>
            </a:r>
          </a:p>
        </p:txBody>
      </p:sp>
      <p:sp>
        <p:nvSpPr>
          <p:cNvPr id="6" name="TextBox 5">
            <a:extLst>
              <a:ext uri="{FF2B5EF4-FFF2-40B4-BE49-F238E27FC236}">
                <a16:creationId xmlns:a16="http://schemas.microsoft.com/office/drawing/2014/main" id="{60266FC1-4BBE-2D48-08B0-4E877B784F55}"/>
              </a:ext>
            </a:extLst>
          </p:cNvPr>
          <p:cNvSpPr txBox="1"/>
          <p:nvPr/>
        </p:nvSpPr>
        <p:spPr>
          <a:xfrm>
            <a:off x="98611" y="690283"/>
            <a:ext cx="11779622" cy="5355312"/>
          </a:xfrm>
          <a:prstGeom prst="rect">
            <a:avLst/>
          </a:prstGeom>
          <a:noFill/>
        </p:spPr>
        <p:txBody>
          <a:bodyPr wrap="square">
            <a:spAutoFit/>
          </a:bodyPr>
          <a:lstStyle/>
          <a:p>
            <a:pPr marL="285750" indent="-285750" algn="just">
              <a:buFont typeface="Arial" panose="020B0604020202020204" pitchFamily="34" charset="0"/>
              <a:buChar char="•"/>
            </a:pPr>
            <a:r>
              <a:rPr lang="en-US" b="1" dirty="0"/>
              <a:t>Where plans could not be provided during the budget cycle : B</a:t>
            </a:r>
            <a:r>
              <a:rPr lang="en-US" b="1" i="0" u="none" strike="noStrike" baseline="0" dirty="0"/>
              <a:t>udget adjustment process </a:t>
            </a:r>
            <a:r>
              <a:rPr lang="en-US" b="0" i="0" u="none" strike="noStrike" baseline="0" dirty="0"/>
              <a:t>considered projects that could not be funded through the disaster response grants or other mechanisms such as the </a:t>
            </a:r>
            <a:r>
              <a:rPr lang="en-US" b="0" i="0" u="none" strike="noStrike" baseline="0" dirty="0" err="1"/>
              <a:t>reprioritisation</a:t>
            </a:r>
            <a:r>
              <a:rPr lang="en-US" b="0" i="0" u="none" strike="noStrike" baseline="0" dirty="0"/>
              <a:t> or reallocation of other grants, for reconstruction and rehabilitation purposes.</a:t>
            </a:r>
          </a:p>
          <a:p>
            <a:pPr marL="285750" indent="-285750" algn="just">
              <a:buFont typeface="Arial" panose="020B0604020202020204" pitchFamily="34" charset="0"/>
              <a:buChar char="•"/>
            </a:pPr>
            <a:r>
              <a:rPr lang="en-US" b="0" i="0" u="none" strike="noStrike" baseline="0" dirty="0"/>
              <a:t>All affected organs of state were to revise and confirm the projects where financial support was still required but to exclude the projects funded from other funding streams mechanisms.</a:t>
            </a:r>
          </a:p>
          <a:p>
            <a:pPr algn="just"/>
            <a:endParaRPr lang="en-US" b="0" i="0" u="none" strike="noStrike" baseline="0" dirty="0"/>
          </a:p>
          <a:p>
            <a:pPr marL="742950" lvl="1" indent="-285750" algn="just">
              <a:buFont typeface="Wingdings" panose="05000000000000000000" pitchFamily="2" charset="2"/>
              <a:buChar char="ü"/>
            </a:pPr>
            <a:r>
              <a:rPr lang="en-US" b="0" i="0" u="none" strike="noStrike" baseline="0" dirty="0"/>
              <a:t>Disaster Response Grants.</a:t>
            </a:r>
          </a:p>
          <a:p>
            <a:pPr marL="742950" lvl="1" indent="-285750" algn="just">
              <a:buFont typeface="Wingdings" panose="05000000000000000000" pitchFamily="2" charset="2"/>
              <a:buChar char="ü"/>
            </a:pPr>
            <a:r>
              <a:rPr lang="en-US" dirty="0"/>
              <a:t>R</a:t>
            </a:r>
            <a:r>
              <a:rPr lang="en-US" b="0" i="0" u="none" strike="noStrike" baseline="0" dirty="0"/>
              <a:t>eallocation and </a:t>
            </a:r>
            <a:r>
              <a:rPr lang="en-US" b="0" i="0" u="none" strike="noStrike" baseline="0" dirty="0" err="1"/>
              <a:t>reprioritisation</a:t>
            </a:r>
            <a:r>
              <a:rPr lang="en-US" b="0" i="0" u="none" strike="noStrike" baseline="0" dirty="0"/>
              <a:t> of funds</a:t>
            </a:r>
          </a:p>
          <a:p>
            <a:pPr marL="742950" lvl="1" indent="-285750" algn="just">
              <a:buFont typeface="Wingdings" panose="05000000000000000000" pitchFamily="2" charset="2"/>
              <a:buChar char="ü"/>
            </a:pPr>
            <a:r>
              <a:rPr lang="en-US" b="0" i="0" u="none" strike="noStrike" baseline="0" dirty="0"/>
              <a:t>Donor support</a:t>
            </a:r>
          </a:p>
          <a:p>
            <a:pPr lvl="1" algn="just"/>
            <a:endParaRPr lang="en-US" b="0" i="0" u="none" strike="noStrike" baseline="0" dirty="0"/>
          </a:p>
          <a:p>
            <a:pPr marL="0" indent="0" algn="just">
              <a:buNone/>
            </a:pPr>
            <a:r>
              <a:rPr lang="en-US" b="1" dirty="0">
                <a:cs typeface="Arial" panose="020B0604020202020204"/>
              </a:rPr>
              <a:t>Submission process for unforeseen and unavoidable : Process followed after April floods:</a:t>
            </a:r>
          </a:p>
          <a:p>
            <a:pPr marL="228600" lvl="1" algn="just"/>
            <a:r>
              <a:rPr lang="en-US" b="1" dirty="0">
                <a:cs typeface="Arial" panose="020B0604020202020204"/>
              </a:rPr>
              <a:t>National projects: </a:t>
            </a:r>
            <a:r>
              <a:rPr lang="en-US" dirty="0">
                <a:cs typeface="Arial" panose="020B0604020202020204"/>
              </a:rPr>
              <a:t>National organs of state confirm projects for </a:t>
            </a:r>
            <a:r>
              <a:rPr lang="en-US" b="1" dirty="0">
                <a:cs typeface="Arial" panose="020B0604020202020204"/>
              </a:rPr>
              <a:t>Reconstruction and Rehabilitation (R&amp;R)</a:t>
            </a:r>
            <a:r>
              <a:rPr lang="en-US" dirty="0">
                <a:cs typeface="Arial" panose="020B0604020202020204"/>
              </a:rPr>
              <a:t> and submit to NT directly and copy the NDMC. Entities to submit to their respective departments.</a:t>
            </a:r>
          </a:p>
          <a:p>
            <a:pPr marL="228600" lvl="1" algn="just"/>
            <a:r>
              <a:rPr lang="en-US" b="1" dirty="0">
                <a:cs typeface="Arial" panose="020B0604020202020204"/>
              </a:rPr>
              <a:t>Provincial projects:</a:t>
            </a:r>
            <a:r>
              <a:rPr lang="en-US" dirty="0">
                <a:cs typeface="Arial" panose="020B0604020202020204"/>
              </a:rPr>
              <a:t> </a:t>
            </a:r>
            <a:r>
              <a:rPr lang="en-US" dirty="0">
                <a:ea typeface="+mn-lt"/>
                <a:cs typeface="+mn-lt"/>
              </a:rPr>
              <a:t>Provincial organs of state confirm projects for R&amp;R and submit to their respective national organs of state directly and copying the PDMC. The national organ of state will submit to NT and copy the NDMC.</a:t>
            </a:r>
          </a:p>
          <a:p>
            <a:pPr marL="228600" lvl="1" algn="just"/>
            <a:r>
              <a:rPr lang="en-US" b="1" dirty="0">
                <a:cs typeface="Arial" panose="020B0604020202020204"/>
              </a:rPr>
              <a:t>Municipal projects:</a:t>
            </a:r>
            <a:r>
              <a:rPr lang="en-US" dirty="0">
                <a:cs typeface="Arial" panose="020B0604020202020204"/>
              </a:rPr>
              <a:t> Municipal organs of state confirm projects for R&amp;R and submit to the PDMC. The PDMC will submit to NDMC.  </a:t>
            </a:r>
            <a:r>
              <a:rPr lang="en-US" dirty="0">
                <a:ea typeface="+mn-lt"/>
                <a:cs typeface="Arial" panose="020B0604020202020204"/>
              </a:rPr>
              <a:t>A circular has been provided on the submission procedure and criteria.</a:t>
            </a:r>
            <a:endParaRPr lang="en-US" b="0" i="0" u="none" strike="noStrike" baseline="0" dirty="0"/>
          </a:p>
          <a:p>
            <a:r>
              <a:rPr lang="en-US" b="0" i="0" u="none" strike="noStrike" baseline="0" dirty="0"/>
              <a:t> </a:t>
            </a:r>
            <a:endParaRPr lang="en-US" dirty="0"/>
          </a:p>
        </p:txBody>
      </p:sp>
    </p:spTree>
    <p:extLst>
      <p:ext uri="{BB962C8B-B14F-4D97-AF65-F5344CB8AC3E}">
        <p14:creationId xmlns:p14="http://schemas.microsoft.com/office/powerpoint/2010/main" val="3783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lgn="ctr">
              <a:defRPr/>
            </a:pPr>
            <a:r>
              <a:rPr lang="en-GB" b="1" cap="none" dirty="0">
                <a:solidFill>
                  <a:srgbClr val="F9671C"/>
                </a:solidFill>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498684" y="1200238"/>
            <a:ext cx="11205636" cy="5325681"/>
          </a:xfrm>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3200" b="1" dirty="0">
                <a:solidFill>
                  <a:schemeClr val="accent2"/>
                </a:solidFill>
              </a:rPr>
              <a:t>DISASTER RESPONSE GRANT, THE MUNICIPAL DISASTER RECOVERY GRANT </a:t>
            </a:r>
            <a:endParaRPr lang="en-US" sz="3200" b="1" dirty="0">
              <a:solidFill>
                <a:schemeClr val="accent2"/>
              </a:solidFill>
            </a:endParaRPr>
          </a:p>
        </p:txBody>
      </p:sp>
    </p:spTree>
    <p:extLst>
      <p:ext uri="{BB962C8B-B14F-4D97-AF65-F5344CB8AC3E}">
        <p14:creationId xmlns:p14="http://schemas.microsoft.com/office/powerpoint/2010/main" val="351461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242047" y="40721"/>
            <a:ext cx="11663081" cy="520632"/>
          </a:xfrm>
        </p:spPr>
        <p:txBody>
          <a:bodyPr/>
          <a:lstStyle/>
          <a:p>
            <a:pPr algn="ctr"/>
            <a:r>
              <a:rPr lang="en-ZA" b="1" cap="none" dirty="0">
                <a:solidFill>
                  <a:schemeClr val="accent2"/>
                </a:solidFill>
                <a:latin typeface="Arial" panose="020B0604020202020204" pitchFamily="34" charset="0"/>
                <a:cs typeface="Arial" panose="020B0604020202020204" pitchFamily="34" charset="0"/>
              </a:rPr>
              <a:t>UNFORESEEN AND UNAVOIDABLE EXPENDITURE</a:t>
            </a:r>
          </a:p>
        </p:txBody>
      </p:sp>
      <p:sp>
        <p:nvSpPr>
          <p:cNvPr id="4" name="TextBox 3">
            <a:extLst>
              <a:ext uri="{FF2B5EF4-FFF2-40B4-BE49-F238E27FC236}">
                <a16:creationId xmlns:a16="http://schemas.microsoft.com/office/drawing/2014/main" id="{EBD5B016-E06F-CE80-982D-9E9C5C6ACBF1}"/>
              </a:ext>
            </a:extLst>
          </p:cNvPr>
          <p:cNvSpPr txBox="1"/>
          <p:nvPr/>
        </p:nvSpPr>
        <p:spPr>
          <a:xfrm>
            <a:off x="182656" y="489613"/>
            <a:ext cx="1166308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NT approved an amount of </a:t>
            </a:r>
            <a:r>
              <a:rPr kumimoji="0" lang="en-US" b="1"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R</a:t>
            </a:r>
            <a:r>
              <a:rPr kumimoji="0" lang="en-ZA" b="1" i="0" u="none" strike="noStrike" kern="1200" cap="none" spc="0" normalizeH="0" baseline="0" noProof="0" dirty="0">
                <a:ln>
                  <a:noFill/>
                </a:ln>
                <a:solidFill>
                  <a:srgbClr val="000000"/>
                </a:solidFill>
                <a:effectLst/>
                <a:uLnTx/>
                <a:uFillTx/>
                <a:latin typeface="Arial" panose="020B0604020202020204"/>
                <a:ea typeface="+mn-ea"/>
                <a:cs typeface="+mn-cs"/>
              </a:rPr>
              <a:t>3.6 billion</a:t>
            </a:r>
            <a:r>
              <a:rPr kumimoji="0" lang="en-US"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 for Reconstruction and Rehabilitation of flood damages  as well Replenishment of Disaster Response Grants.</a:t>
            </a:r>
          </a:p>
        </p:txBody>
      </p:sp>
      <p:graphicFrame>
        <p:nvGraphicFramePr>
          <p:cNvPr id="7" name="Table 6">
            <a:extLst>
              <a:ext uri="{FF2B5EF4-FFF2-40B4-BE49-F238E27FC236}">
                <a16:creationId xmlns:a16="http://schemas.microsoft.com/office/drawing/2014/main" id="{DC186C99-32BC-1F48-2B7F-4CA6410E92BA}"/>
              </a:ext>
            </a:extLst>
          </p:cNvPr>
          <p:cNvGraphicFramePr>
            <a:graphicFrameLocks noGrp="1"/>
          </p:cNvGraphicFramePr>
          <p:nvPr>
            <p:extLst>
              <p:ext uri="{D42A27DB-BD31-4B8C-83A1-F6EECF244321}">
                <p14:modId xmlns:p14="http://schemas.microsoft.com/office/powerpoint/2010/main" val="1484204074"/>
              </p:ext>
            </p:extLst>
          </p:nvPr>
        </p:nvGraphicFramePr>
        <p:xfrm>
          <a:off x="346263" y="1080234"/>
          <a:ext cx="7334810" cy="5082716"/>
        </p:xfrm>
        <a:graphic>
          <a:graphicData uri="http://schemas.openxmlformats.org/drawingml/2006/table">
            <a:tbl>
              <a:tblPr firstRow="1" bandRow="1">
                <a:tableStyleId>{5C22544A-7EE6-4342-B048-85BDC9FD1C3A}</a:tableStyleId>
              </a:tblPr>
              <a:tblGrid>
                <a:gridCol w="1073104">
                  <a:extLst>
                    <a:ext uri="{9D8B030D-6E8A-4147-A177-3AD203B41FA5}">
                      <a16:colId xmlns:a16="http://schemas.microsoft.com/office/drawing/2014/main" val="3808443607"/>
                    </a:ext>
                  </a:extLst>
                </a:gridCol>
                <a:gridCol w="4041621">
                  <a:extLst>
                    <a:ext uri="{9D8B030D-6E8A-4147-A177-3AD203B41FA5}">
                      <a16:colId xmlns:a16="http://schemas.microsoft.com/office/drawing/2014/main" val="419821237"/>
                    </a:ext>
                  </a:extLst>
                </a:gridCol>
                <a:gridCol w="2220085">
                  <a:extLst>
                    <a:ext uri="{9D8B030D-6E8A-4147-A177-3AD203B41FA5}">
                      <a16:colId xmlns:a16="http://schemas.microsoft.com/office/drawing/2014/main" val="2541596441"/>
                    </a:ext>
                  </a:extLst>
                </a:gridCol>
              </a:tblGrid>
              <a:tr h="338318">
                <a:tc>
                  <a:txBody>
                    <a:bodyPr/>
                    <a:lstStyle/>
                    <a:p>
                      <a:r>
                        <a:rPr lang="en-ZA" sz="1600" b="1" dirty="0">
                          <a:solidFill>
                            <a:schemeClr val="bg1"/>
                          </a:solidFill>
                        </a:rPr>
                        <a:t>Province </a:t>
                      </a:r>
                    </a:p>
                  </a:txBody>
                  <a:tcPr>
                    <a:solidFill>
                      <a:schemeClr val="accent2"/>
                    </a:solidFill>
                  </a:tcPr>
                </a:tc>
                <a:tc>
                  <a:txBody>
                    <a:bodyPr/>
                    <a:lstStyle/>
                    <a:p>
                      <a:r>
                        <a:rPr lang="en-ZA" sz="1600" b="1" dirty="0">
                          <a:solidFill>
                            <a:schemeClr val="bg1"/>
                          </a:solidFill>
                        </a:rPr>
                        <a:t>Municipalities </a:t>
                      </a:r>
                    </a:p>
                  </a:txBody>
                  <a:tcPr>
                    <a:solidFill>
                      <a:schemeClr val="accent2"/>
                    </a:solidFill>
                  </a:tcPr>
                </a:tc>
                <a:tc>
                  <a:txBody>
                    <a:bodyPr/>
                    <a:lstStyle/>
                    <a:p>
                      <a:r>
                        <a:rPr lang="en-ZA" sz="1600" b="1" dirty="0">
                          <a:solidFill>
                            <a:schemeClr val="bg1"/>
                          </a:solidFill>
                        </a:rPr>
                        <a:t>R’000</a:t>
                      </a:r>
                    </a:p>
                  </a:txBody>
                  <a:tcPr>
                    <a:solidFill>
                      <a:schemeClr val="accent2"/>
                    </a:solidFill>
                  </a:tcPr>
                </a:tc>
                <a:extLst>
                  <a:ext uri="{0D108BD9-81ED-4DB2-BD59-A6C34878D82A}">
                    <a16:rowId xmlns:a16="http://schemas.microsoft.com/office/drawing/2014/main" val="3806202169"/>
                  </a:ext>
                </a:extLst>
              </a:tr>
              <a:tr h="393399">
                <a:tc rowSpan="8">
                  <a:txBody>
                    <a:bodyPr/>
                    <a:lstStyle/>
                    <a:p>
                      <a:r>
                        <a:rPr lang="en-ZA" sz="1600" b="1" dirty="0">
                          <a:solidFill>
                            <a:schemeClr val="tx1"/>
                          </a:solidFill>
                          <a:latin typeface="+mn-lt"/>
                        </a:rPr>
                        <a:t>1. KZN</a:t>
                      </a:r>
                    </a:p>
                  </a:txBody>
                  <a:tcPr>
                    <a:solidFill>
                      <a:schemeClr val="bg2">
                        <a:lumMod val="90000"/>
                      </a:schemeClr>
                    </a:solidFill>
                  </a:tcPr>
                </a:tc>
                <a:tc>
                  <a:txBody>
                    <a:bodyPr/>
                    <a:lstStyle/>
                    <a:p>
                      <a:pPr marL="285750" indent="-285750" algn="just">
                        <a:lnSpc>
                          <a:spcPct val="107000"/>
                        </a:lnSpc>
                        <a:spcAft>
                          <a:spcPts val="600"/>
                        </a:spcAft>
                        <a:buFont typeface="Arial" panose="020B0604020202020204" pitchFamily="34" charset="0"/>
                        <a:buChar char="•"/>
                      </a:pPr>
                      <a:r>
                        <a:rPr lang="en-ZA" sz="1600" dirty="0">
                          <a:solidFill>
                            <a:schemeClr val="tx1"/>
                          </a:solidFill>
                          <a:effectLst/>
                          <a:latin typeface="+mn-lt"/>
                          <a:ea typeface="Times New Roman" panose="02020603050405020304" pitchFamily="18" charset="0"/>
                          <a:cs typeface="Arial" panose="020B0604020202020204" pitchFamily="34" charset="0"/>
                        </a:rPr>
                        <a:t>eThekwini Metro</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lvl="1" algn="r">
                        <a:lnSpc>
                          <a:spcPct val="107000"/>
                        </a:lnSpc>
                        <a:spcAft>
                          <a:spcPts val="600"/>
                        </a:spcAft>
                      </a:pPr>
                      <a:r>
                        <a:rPr lang="en-ZA" sz="1600" dirty="0">
                          <a:solidFill>
                            <a:schemeClr val="tx1"/>
                          </a:solidFill>
                          <a:effectLst/>
                          <a:latin typeface="+mn-lt"/>
                          <a:ea typeface="Times New Roman" panose="02020603050405020304" pitchFamily="18" charset="0"/>
                          <a:cs typeface="Arial" panose="020B0604020202020204" pitchFamily="34" charset="0"/>
                        </a:rPr>
                        <a:t>1 534 785</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4133378319"/>
                  </a:ext>
                </a:extLst>
              </a:tr>
              <a:tr h="393399">
                <a:tc vMerge="1">
                  <a:txBody>
                    <a:bodyPr/>
                    <a:lstStyle/>
                    <a:p>
                      <a:endParaRPr lang="en-ZA" dirty="0"/>
                    </a:p>
                  </a:txBody>
                  <a:tcPr/>
                </a:tc>
                <a:tc>
                  <a:txBody>
                    <a:bodyPr/>
                    <a:lstStyle/>
                    <a:p>
                      <a:pPr marL="285750" indent="-285750" algn="just">
                        <a:lnSpc>
                          <a:spcPct val="107000"/>
                        </a:lnSpc>
                        <a:spcAft>
                          <a:spcPts val="600"/>
                        </a:spcAft>
                        <a:buFont typeface="Arial" panose="020B0604020202020204" pitchFamily="34" charset="0"/>
                        <a:buChar char="•"/>
                      </a:pPr>
                      <a:r>
                        <a:rPr lang="en-ZA" sz="1600" dirty="0" err="1">
                          <a:solidFill>
                            <a:schemeClr val="tx1"/>
                          </a:solidFill>
                          <a:effectLst/>
                          <a:latin typeface="+mn-lt"/>
                          <a:ea typeface="Times New Roman" panose="02020603050405020304" pitchFamily="18" charset="0"/>
                          <a:cs typeface="Arial" panose="020B0604020202020204" pitchFamily="34" charset="0"/>
                        </a:rPr>
                        <a:t>uMhlathuze</a:t>
                      </a:r>
                      <a:r>
                        <a:rPr lang="en-ZA" sz="1600" dirty="0">
                          <a:solidFill>
                            <a:schemeClr val="tx1"/>
                          </a:solidFill>
                          <a:effectLst/>
                          <a:latin typeface="+mn-lt"/>
                          <a:ea typeface="Times New Roman" panose="02020603050405020304" pitchFamily="18" charset="0"/>
                          <a:cs typeface="Arial" panose="020B0604020202020204" pitchFamily="34" charset="0"/>
                        </a:rPr>
                        <a:t> DM</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lvl="1" algn="r">
                        <a:lnSpc>
                          <a:spcPct val="107000"/>
                        </a:lnSpc>
                        <a:spcAft>
                          <a:spcPts val="600"/>
                        </a:spcAft>
                      </a:pPr>
                      <a:r>
                        <a:rPr lang="en-ZA" sz="1600" dirty="0">
                          <a:solidFill>
                            <a:schemeClr val="tx1"/>
                          </a:solidFill>
                          <a:effectLst/>
                          <a:latin typeface="+mn-lt"/>
                          <a:ea typeface="Times New Roman" panose="02020603050405020304" pitchFamily="18" charset="0"/>
                          <a:cs typeface="Arial" panose="020B0604020202020204" pitchFamily="34" charset="0"/>
                        </a:rPr>
                        <a:t>34 966</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503077746"/>
                  </a:ext>
                </a:extLst>
              </a:tr>
              <a:tr h="393399">
                <a:tc vMerge="1">
                  <a:txBody>
                    <a:bodyPr/>
                    <a:lstStyle/>
                    <a:p>
                      <a:endParaRPr lang="en-ZA"/>
                    </a:p>
                  </a:txBody>
                  <a:tcPr/>
                </a:tc>
                <a:tc>
                  <a:txBody>
                    <a:bodyPr/>
                    <a:lstStyle/>
                    <a:p>
                      <a:pPr marL="285750" indent="-285750" algn="just">
                        <a:lnSpc>
                          <a:spcPct val="107000"/>
                        </a:lnSpc>
                        <a:spcAft>
                          <a:spcPts val="600"/>
                        </a:spcAft>
                        <a:buFont typeface="Arial" panose="020B0604020202020204" pitchFamily="34" charset="0"/>
                        <a:buChar char="•"/>
                      </a:pPr>
                      <a:r>
                        <a:rPr lang="en-US" sz="1600" dirty="0">
                          <a:solidFill>
                            <a:schemeClr val="tx1"/>
                          </a:solidFill>
                          <a:effectLst/>
                          <a:latin typeface="+mn-lt"/>
                          <a:ea typeface="Calibri" panose="020F0502020204030204" pitchFamily="34" charset="0"/>
                          <a:cs typeface="Times New Roman" panose="02020603050405020304" pitchFamily="18" charset="0"/>
                        </a:rPr>
                        <a:t>King Cetshwayo DM</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lvl="1" algn="r">
                        <a:lnSpc>
                          <a:spcPct val="107000"/>
                        </a:lnSpc>
                        <a:spcAft>
                          <a:spcPts val="600"/>
                        </a:spcAft>
                      </a:pPr>
                      <a:r>
                        <a:rPr lang="en-US" sz="1600" dirty="0">
                          <a:solidFill>
                            <a:schemeClr val="tx1"/>
                          </a:solidFill>
                          <a:effectLst/>
                          <a:latin typeface="+mn-lt"/>
                          <a:ea typeface="Calibri" panose="020F0502020204030204" pitchFamily="34" charset="0"/>
                          <a:cs typeface="Times New Roman" panose="02020603050405020304" pitchFamily="18" charset="0"/>
                        </a:rPr>
                        <a:t>4 500</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3310337542"/>
                  </a:ext>
                </a:extLst>
              </a:tr>
              <a:tr h="393399">
                <a:tc vMerge="1">
                  <a:txBody>
                    <a:bodyPr/>
                    <a:lstStyle/>
                    <a:p>
                      <a:endParaRPr lang="en-ZA"/>
                    </a:p>
                  </a:txBody>
                  <a:tcPr/>
                </a:tc>
                <a:tc>
                  <a:txBody>
                    <a:bodyPr/>
                    <a:lstStyle/>
                    <a:p>
                      <a:pPr marL="285750" indent="-285750" algn="just">
                        <a:lnSpc>
                          <a:spcPct val="107000"/>
                        </a:lnSpc>
                        <a:spcAft>
                          <a:spcPts val="600"/>
                        </a:spcAft>
                        <a:buFont typeface="Arial" panose="020B0604020202020204" pitchFamily="34" charset="0"/>
                        <a:buChar char="•"/>
                      </a:pPr>
                      <a:r>
                        <a:rPr lang="en-US" sz="1600" dirty="0" err="1">
                          <a:solidFill>
                            <a:schemeClr val="tx1"/>
                          </a:solidFill>
                          <a:effectLst/>
                          <a:latin typeface="+mn-lt"/>
                          <a:ea typeface="Calibri" panose="020F0502020204030204" pitchFamily="34" charset="0"/>
                          <a:cs typeface="Times New Roman" panose="02020603050405020304" pitchFamily="18" charset="0"/>
                        </a:rPr>
                        <a:t>INkosi</a:t>
                      </a:r>
                      <a:r>
                        <a:rPr lang="en-US" sz="1600" dirty="0">
                          <a:solidFill>
                            <a:schemeClr val="tx1"/>
                          </a:solidFill>
                          <a:effectLst/>
                          <a:latin typeface="+mn-lt"/>
                          <a:ea typeface="Calibri" panose="020F0502020204030204" pitchFamily="34" charset="0"/>
                          <a:cs typeface="Times New Roman" panose="02020603050405020304" pitchFamily="18" charset="0"/>
                        </a:rPr>
                        <a:t> Langalibalele LM</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lvl="1" algn="r">
                        <a:lnSpc>
                          <a:spcPct val="107000"/>
                        </a:lnSpc>
                        <a:spcAft>
                          <a:spcPts val="600"/>
                        </a:spcAft>
                      </a:pPr>
                      <a:r>
                        <a:rPr lang="en-US" sz="1600" dirty="0">
                          <a:solidFill>
                            <a:schemeClr val="tx1"/>
                          </a:solidFill>
                          <a:effectLst/>
                          <a:latin typeface="+mn-lt"/>
                          <a:ea typeface="Calibri" panose="020F0502020204030204" pitchFamily="34" charset="0"/>
                          <a:cs typeface="Times New Roman" panose="02020603050405020304" pitchFamily="18" charset="0"/>
                        </a:rPr>
                        <a:t>76 950</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884313498"/>
                  </a:ext>
                </a:extLst>
              </a:tr>
              <a:tr h="393399">
                <a:tc vMerge="1">
                  <a:txBody>
                    <a:bodyPr/>
                    <a:lstStyle/>
                    <a:p>
                      <a:endParaRPr lang="en-ZA"/>
                    </a:p>
                  </a:txBody>
                  <a:tcPr/>
                </a:tc>
                <a:tc>
                  <a:txBody>
                    <a:bodyPr/>
                    <a:lstStyle/>
                    <a:p>
                      <a:pPr marL="285750" indent="-285750" algn="just">
                        <a:lnSpc>
                          <a:spcPct val="107000"/>
                        </a:lnSpc>
                        <a:spcAft>
                          <a:spcPts val="600"/>
                        </a:spcAft>
                        <a:buFont typeface="Arial" panose="020B0604020202020204" pitchFamily="34" charset="0"/>
                        <a:buChar char="•"/>
                      </a:pPr>
                      <a:r>
                        <a:rPr lang="en-US" sz="1600" dirty="0">
                          <a:solidFill>
                            <a:schemeClr val="tx1"/>
                          </a:solidFill>
                          <a:effectLst/>
                          <a:latin typeface="+mn-lt"/>
                          <a:ea typeface="Calibri" panose="020F0502020204030204" pitchFamily="34" charset="0"/>
                          <a:cs typeface="Times New Roman" panose="02020603050405020304" pitchFamily="18" charset="0"/>
                        </a:rPr>
                        <a:t>Alfred Duma LM</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lvl="1" algn="r">
                        <a:lnSpc>
                          <a:spcPct val="107000"/>
                        </a:lnSpc>
                        <a:spcAft>
                          <a:spcPts val="600"/>
                        </a:spcAft>
                      </a:pPr>
                      <a:r>
                        <a:rPr lang="en-US" sz="1600" dirty="0">
                          <a:solidFill>
                            <a:schemeClr val="tx1"/>
                          </a:solidFill>
                          <a:effectLst/>
                          <a:latin typeface="+mn-lt"/>
                          <a:ea typeface="Calibri" panose="020F0502020204030204" pitchFamily="34" charset="0"/>
                          <a:cs typeface="Times New Roman" panose="02020603050405020304" pitchFamily="18" charset="0"/>
                        </a:rPr>
                        <a:t>22 000</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3034790280"/>
                  </a:ext>
                </a:extLst>
              </a:tr>
              <a:tr h="393399">
                <a:tc vMerge="1">
                  <a:txBody>
                    <a:bodyPr/>
                    <a:lstStyle/>
                    <a:p>
                      <a:endParaRPr lang="en-ZA" dirty="0"/>
                    </a:p>
                  </a:txBody>
                  <a:tcPr/>
                </a:tc>
                <a:tc>
                  <a:txBody>
                    <a:bodyPr/>
                    <a:lstStyle/>
                    <a:p>
                      <a:pPr marL="285750" indent="-285750" algn="just">
                        <a:lnSpc>
                          <a:spcPct val="107000"/>
                        </a:lnSpc>
                        <a:spcAft>
                          <a:spcPts val="600"/>
                        </a:spcAft>
                        <a:buFont typeface="Arial" panose="020B0604020202020204" pitchFamily="34" charset="0"/>
                        <a:buChar char="•"/>
                      </a:pPr>
                      <a:r>
                        <a:rPr lang="en-ZA" sz="1600" dirty="0">
                          <a:solidFill>
                            <a:schemeClr val="tx1"/>
                          </a:solidFill>
                          <a:effectLst/>
                          <a:latin typeface="+mn-lt"/>
                          <a:ea typeface="Times New Roman" panose="02020603050405020304" pitchFamily="18" charset="0"/>
                          <a:cs typeface="Arial" panose="020B0604020202020204" pitchFamily="34" charset="0"/>
                        </a:rPr>
                        <a:t>uMgungundlovu DM</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lvl="1" algn="r">
                        <a:lnSpc>
                          <a:spcPct val="107000"/>
                        </a:lnSpc>
                        <a:spcAft>
                          <a:spcPts val="600"/>
                        </a:spcAft>
                      </a:pPr>
                      <a:r>
                        <a:rPr lang="en-ZA" sz="1600" dirty="0">
                          <a:solidFill>
                            <a:schemeClr val="tx1"/>
                          </a:solidFill>
                          <a:effectLst/>
                          <a:latin typeface="+mn-lt"/>
                          <a:ea typeface="Times New Roman" panose="02020603050405020304" pitchFamily="18" charset="0"/>
                          <a:cs typeface="Arial" panose="020B0604020202020204" pitchFamily="34" charset="0"/>
                        </a:rPr>
                        <a:t>10 100</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3597304336"/>
                  </a:ext>
                </a:extLst>
              </a:tr>
              <a:tr h="424753">
                <a:tc vMerge="1">
                  <a:txBody>
                    <a:bodyPr/>
                    <a:lstStyle/>
                    <a:p>
                      <a:endParaRPr lang="en-ZA" sz="1800" dirty="0">
                        <a:solidFill>
                          <a:schemeClr val="tx1"/>
                        </a:solidFill>
                        <a:latin typeface="+mn-lt"/>
                      </a:endParaRPr>
                    </a:p>
                  </a:txBody>
                  <a:tcPr>
                    <a:solidFill>
                      <a:schemeClr val="bg2">
                        <a:lumMod val="90000"/>
                      </a:schemeClr>
                    </a:solidFill>
                  </a:tcPr>
                </a:tc>
                <a:tc>
                  <a:txBody>
                    <a:bodyPr/>
                    <a:lstStyle/>
                    <a:p>
                      <a:pPr marL="285750" indent="-285750" algn="just">
                        <a:lnSpc>
                          <a:spcPct val="107000"/>
                        </a:lnSpc>
                        <a:spcAft>
                          <a:spcPts val="600"/>
                        </a:spcAft>
                        <a:buFont typeface="Arial" panose="020B0604020202020204" pitchFamily="34" charset="0"/>
                        <a:buChar char="•"/>
                      </a:pPr>
                      <a:r>
                        <a:rPr lang="en-ZA" sz="1600" dirty="0">
                          <a:solidFill>
                            <a:schemeClr val="tx1"/>
                          </a:solidFill>
                          <a:effectLst/>
                          <a:latin typeface="+mn-lt"/>
                          <a:ea typeface="Times New Roman" panose="02020603050405020304" pitchFamily="18" charset="0"/>
                          <a:cs typeface="Arial" panose="020B0604020202020204" pitchFamily="34" charset="0"/>
                        </a:rPr>
                        <a:t>iLembe District Municipality</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lvl="1" algn="r">
                        <a:lnSpc>
                          <a:spcPct val="107000"/>
                        </a:lnSpc>
                        <a:spcAft>
                          <a:spcPts val="600"/>
                        </a:spcAft>
                      </a:pPr>
                      <a:r>
                        <a:rPr lang="en-US" sz="1600" dirty="0">
                          <a:solidFill>
                            <a:schemeClr val="tx1"/>
                          </a:solidFill>
                          <a:effectLst/>
                          <a:latin typeface="+mn-lt"/>
                          <a:ea typeface="Calibri" panose="020F0502020204030204" pitchFamily="34" charset="0"/>
                          <a:cs typeface="Times New Roman" panose="02020603050405020304" pitchFamily="18" charset="0"/>
                        </a:rPr>
                        <a:t>14 549</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544753470"/>
                  </a:ext>
                </a:extLst>
              </a:tr>
              <a:tr h="244127">
                <a:tc vMerge="1">
                  <a:txBody>
                    <a:bodyPr/>
                    <a:lstStyle/>
                    <a:p>
                      <a:endParaRPr lang="en-ZA" sz="1600" b="1" dirty="0">
                        <a:solidFill>
                          <a:schemeClr val="tx1"/>
                        </a:solidFill>
                        <a:latin typeface="+mn-lt"/>
                      </a:endParaRPr>
                    </a:p>
                  </a:txBody>
                  <a:tcPr>
                    <a:solidFill>
                      <a:schemeClr val="bg2">
                        <a:lumMod val="90000"/>
                      </a:schemeClr>
                    </a:solidFill>
                  </a:tcPr>
                </a:tc>
                <a:tc>
                  <a:txBody>
                    <a:bodyPr/>
                    <a:lstStyle/>
                    <a:p>
                      <a:pPr marL="285750" indent="-285750" algn="just">
                        <a:lnSpc>
                          <a:spcPct val="107000"/>
                        </a:lnSpc>
                        <a:spcAft>
                          <a:spcPts val="600"/>
                        </a:spcAft>
                        <a:buFont typeface="Arial" panose="020B0604020202020204" pitchFamily="34" charset="0"/>
                        <a:buChar char="•"/>
                      </a:pPr>
                      <a:r>
                        <a:rPr lang="en-US" sz="1600" dirty="0">
                          <a:solidFill>
                            <a:schemeClr val="tx1"/>
                          </a:solidFill>
                          <a:effectLst/>
                          <a:latin typeface="+mn-lt"/>
                          <a:ea typeface="Calibri" panose="020F0502020204030204" pitchFamily="34" charset="0"/>
                          <a:cs typeface="Times New Roman" panose="02020603050405020304" pitchFamily="18" charset="0"/>
                        </a:rPr>
                        <a:t>KwaDukuza Local Municipality </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lvl="1" algn="r">
                        <a:lnSpc>
                          <a:spcPct val="107000"/>
                        </a:lnSpc>
                        <a:spcAft>
                          <a:spcPts val="600"/>
                        </a:spcAft>
                      </a:pPr>
                      <a:r>
                        <a:rPr lang="en-US" sz="1600" dirty="0">
                          <a:solidFill>
                            <a:schemeClr val="tx1"/>
                          </a:solidFill>
                          <a:effectLst/>
                          <a:latin typeface="+mn-lt"/>
                          <a:ea typeface="Calibri" panose="020F0502020204030204" pitchFamily="34" charset="0"/>
                          <a:cs typeface="Times New Roman" panose="02020603050405020304" pitchFamily="18" charset="0"/>
                        </a:rPr>
                        <a:t>1 271 098 </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622902202"/>
                  </a:ext>
                </a:extLst>
              </a:tr>
              <a:tr h="348602">
                <a:tc rowSpan="2">
                  <a:txBody>
                    <a:bodyPr/>
                    <a:lstStyle/>
                    <a:p>
                      <a:pPr algn="just">
                        <a:lnSpc>
                          <a:spcPct val="107000"/>
                        </a:lnSpc>
                        <a:spcAft>
                          <a:spcPts val="600"/>
                        </a:spcAft>
                      </a:pPr>
                      <a:r>
                        <a:rPr lang="en-ZA" sz="1600" b="1" dirty="0">
                          <a:solidFill>
                            <a:schemeClr val="tx1"/>
                          </a:solidFill>
                          <a:effectLst/>
                          <a:latin typeface="+mn-lt"/>
                          <a:ea typeface="Times New Roman" panose="02020603050405020304" pitchFamily="18" charset="0"/>
                          <a:cs typeface="Arial" panose="020B0604020202020204" pitchFamily="34" charset="0"/>
                        </a:rPr>
                        <a:t>2. EC</a:t>
                      </a:r>
                    </a:p>
                  </a:txBody>
                  <a:tcPr marL="68580" marR="68580" marT="0" marB="0">
                    <a:solidFill>
                      <a:schemeClr val="bg2">
                        <a:lumMod val="90000"/>
                      </a:schemeClr>
                    </a:solidFill>
                  </a:tcPr>
                </a:tc>
                <a:tc>
                  <a:txBody>
                    <a:bodyPr/>
                    <a:lstStyle/>
                    <a:p>
                      <a:pPr marL="342900" indent="-342900" algn="just">
                        <a:lnSpc>
                          <a:spcPct val="107000"/>
                        </a:lnSpc>
                        <a:spcAft>
                          <a:spcPts val="600"/>
                        </a:spcAft>
                        <a:buFont typeface="Arial" panose="020B0604020202020204" pitchFamily="34" charset="0"/>
                        <a:buChar char="•"/>
                      </a:pPr>
                      <a:r>
                        <a:rPr lang="en-ZA" sz="1600" dirty="0">
                          <a:solidFill>
                            <a:schemeClr val="tx1"/>
                          </a:solidFill>
                          <a:effectLst/>
                          <a:latin typeface="+mn-lt"/>
                          <a:ea typeface="Times New Roman" panose="02020603050405020304" pitchFamily="18" charset="0"/>
                          <a:cs typeface="Arial" panose="020B0604020202020204" pitchFamily="34" charset="0"/>
                        </a:rPr>
                        <a:t>Winnie Madikizela Local Municipality</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lvl="1" algn="r">
                        <a:lnSpc>
                          <a:spcPct val="107000"/>
                        </a:lnSpc>
                        <a:spcAft>
                          <a:spcPts val="600"/>
                        </a:spcAft>
                      </a:pPr>
                      <a:r>
                        <a:rPr lang="en-ZA" sz="1600" dirty="0">
                          <a:solidFill>
                            <a:schemeClr val="tx1"/>
                          </a:solidFill>
                          <a:effectLst/>
                          <a:latin typeface="+mn-lt"/>
                          <a:ea typeface="Times New Roman" panose="02020603050405020304" pitchFamily="18" charset="0"/>
                          <a:cs typeface="Arial" panose="020B0604020202020204" pitchFamily="34" charset="0"/>
                        </a:rPr>
                        <a:t>33 806</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079477896"/>
                  </a:ext>
                </a:extLst>
              </a:tr>
              <a:tr h="244127">
                <a:tc vMerge="1">
                  <a:txBody>
                    <a:bodyPr/>
                    <a:lstStyle/>
                    <a:p>
                      <a:pPr algn="just">
                        <a:lnSpc>
                          <a:spcPct val="107000"/>
                        </a:lnSpc>
                        <a:spcAft>
                          <a:spcPts val="600"/>
                        </a:spcAft>
                      </a:pPr>
                      <a:endParaRPr lang="en-ZA" sz="1600" b="1"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solidFill>
                      <a:schemeClr val="bg2">
                        <a:lumMod val="90000"/>
                      </a:schemeClr>
                    </a:solidFill>
                  </a:tcPr>
                </a:tc>
                <a:tc>
                  <a:txBody>
                    <a:bodyPr/>
                    <a:lstStyle/>
                    <a:p>
                      <a:pPr marL="342900" indent="-342900" algn="just">
                        <a:lnSpc>
                          <a:spcPct val="107000"/>
                        </a:lnSpc>
                        <a:spcAft>
                          <a:spcPts val="600"/>
                        </a:spcAft>
                        <a:buFont typeface="Arial" panose="020B0604020202020204" pitchFamily="34" charset="0"/>
                        <a:buChar char="•"/>
                      </a:pPr>
                      <a:r>
                        <a:rPr lang="en-ZA" sz="1600" dirty="0">
                          <a:solidFill>
                            <a:schemeClr val="tx1"/>
                          </a:solidFill>
                          <a:effectLst/>
                          <a:latin typeface="+mn-lt"/>
                          <a:ea typeface="Calibri" panose="020F0502020204030204" pitchFamily="34" charset="0"/>
                          <a:cs typeface="Times New Roman" panose="02020603050405020304" pitchFamily="18" charset="0"/>
                        </a:rPr>
                        <a:t>Ntabankulu Local Municipality</a:t>
                      </a:r>
                    </a:p>
                  </a:txBody>
                  <a:tcPr marL="68580" marR="68580" marT="0" marB="0" anchor="ctr">
                    <a:solidFill>
                      <a:schemeClr val="bg2">
                        <a:lumMod val="90000"/>
                      </a:schemeClr>
                    </a:solidFill>
                  </a:tcPr>
                </a:tc>
                <a:tc>
                  <a:txBody>
                    <a:bodyPr/>
                    <a:lstStyle/>
                    <a:p>
                      <a:pPr marL="457200" marR="0" lvl="1" indent="0" algn="r" defTabSz="914400" rtl="0" eaLnBrk="1" fontAlgn="auto" latinLnBrk="0" hangingPunct="1">
                        <a:lnSpc>
                          <a:spcPct val="107000"/>
                        </a:lnSpc>
                        <a:spcBef>
                          <a:spcPts val="0"/>
                        </a:spcBef>
                        <a:spcAft>
                          <a:spcPts val="600"/>
                        </a:spcAft>
                        <a:buClrTx/>
                        <a:buSzTx/>
                        <a:buFontTx/>
                        <a:buNone/>
                        <a:tabLst/>
                        <a:defRPr/>
                      </a:pPr>
                      <a:r>
                        <a:rPr lang="en-ZA" sz="1600" b="0" i="0" u="none" strike="noStrike" dirty="0">
                          <a:solidFill>
                            <a:srgbClr val="000000"/>
                          </a:solidFill>
                          <a:effectLst/>
                          <a:latin typeface="Arial" panose="020B0604020202020204" pitchFamily="34" charset="0"/>
                        </a:rPr>
                        <a:t>16 766 </a:t>
                      </a:r>
                    </a:p>
                  </a:txBody>
                  <a:tcPr marL="68580" marR="68580" marT="0" marB="0">
                    <a:solidFill>
                      <a:schemeClr val="bg2">
                        <a:lumMod val="90000"/>
                      </a:schemeClr>
                    </a:solidFill>
                  </a:tcPr>
                </a:tc>
                <a:extLst>
                  <a:ext uri="{0D108BD9-81ED-4DB2-BD59-A6C34878D82A}">
                    <a16:rowId xmlns:a16="http://schemas.microsoft.com/office/drawing/2014/main" val="930888688"/>
                  </a:ext>
                </a:extLst>
              </a:tr>
              <a:tr h="770700">
                <a:tc>
                  <a:txBody>
                    <a:bodyPr/>
                    <a:lstStyle/>
                    <a:p>
                      <a:pPr algn="just">
                        <a:lnSpc>
                          <a:spcPct val="107000"/>
                        </a:lnSpc>
                        <a:spcAft>
                          <a:spcPts val="600"/>
                        </a:spcAft>
                      </a:pPr>
                      <a:r>
                        <a:rPr lang="en-ZA" sz="1600" b="1" dirty="0">
                          <a:solidFill>
                            <a:schemeClr val="tx1"/>
                          </a:solidFill>
                          <a:effectLst/>
                          <a:latin typeface="+mn-lt"/>
                          <a:ea typeface="Times New Roman" panose="02020603050405020304" pitchFamily="18" charset="0"/>
                          <a:cs typeface="Arial" panose="020B0604020202020204" pitchFamily="34" charset="0"/>
                        </a:rPr>
                        <a:t>3.WC</a:t>
                      </a:r>
                      <a:endParaRPr lang="en-ZA"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marL="342900" indent="-342900" algn="l">
                        <a:lnSpc>
                          <a:spcPct val="107000"/>
                        </a:lnSpc>
                        <a:spcAft>
                          <a:spcPts val="600"/>
                        </a:spcAft>
                        <a:buFont typeface="Arial" panose="020B0604020202020204" pitchFamily="34" charset="0"/>
                        <a:buChar char="•"/>
                      </a:pPr>
                      <a:r>
                        <a:rPr lang="en-ZA" sz="1600" dirty="0">
                          <a:solidFill>
                            <a:schemeClr val="tx1"/>
                          </a:solidFill>
                          <a:effectLst/>
                          <a:latin typeface="+mn-lt"/>
                          <a:ea typeface="Calibri" panose="020F0502020204030204" pitchFamily="34" charset="0"/>
                          <a:cs typeface="Times New Roman" panose="02020603050405020304" pitchFamily="18" charset="0"/>
                        </a:rPr>
                        <a:t>Oudtshoorn LM, George LM, Swellendam, Theewaterskloof &amp; Breede Valley Municipality</a:t>
                      </a:r>
                    </a:p>
                  </a:txBody>
                  <a:tcPr marL="68580" marR="68580" marT="0" marB="0" anchor="ctr">
                    <a:solidFill>
                      <a:schemeClr val="bg2">
                        <a:lumMod val="90000"/>
                      </a:schemeClr>
                    </a:solidFill>
                  </a:tcPr>
                </a:tc>
                <a:tc>
                  <a:txBody>
                    <a:bodyPr/>
                    <a:lstStyle/>
                    <a:p>
                      <a:pPr lvl="1" algn="r">
                        <a:lnSpc>
                          <a:spcPct val="107000"/>
                        </a:lnSpc>
                        <a:spcAft>
                          <a:spcPts val="600"/>
                        </a:spcAft>
                      </a:pPr>
                      <a:r>
                        <a:rPr lang="en-ZA" sz="1600" dirty="0">
                          <a:solidFill>
                            <a:schemeClr val="tx1"/>
                          </a:solidFill>
                          <a:effectLst/>
                          <a:latin typeface="+mn-lt"/>
                          <a:ea typeface="Calibri" panose="020F0502020204030204" pitchFamily="34" charset="0"/>
                          <a:cs typeface="Arial" panose="020B0604020202020204" pitchFamily="34" charset="0"/>
                        </a:rPr>
                        <a:t>289 964</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811584990"/>
                  </a:ext>
                </a:extLst>
              </a:tr>
              <a:tr h="351695">
                <a:tc gridSpan="2">
                  <a:txBody>
                    <a:bodyPr/>
                    <a:lstStyle/>
                    <a:p>
                      <a:r>
                        <a:rPr lang="en-ZA" sz="1600" b="1" dirty="0">
                          <a:solidFill>
                            <a:schemeClr val="tx1"/>
                          </a:solidFill>
                        </a:rPr>
                        <a:t>Total </a:t>
                      </a:r>
                    </a:p>
                  </a:txBody>
                  <a:tcPr>
                    <a:solidFill>
                      <a:schemeClr val="bg2">
                        <a:lumMod val="90000"/>
                      </a:schemeClr>
                    </a:solidFill>
                  </a:tcPr>
                </a:tc>
                <a:tc hMerge="1">
                  <a:txBody>
                    <a:bodyPr/>
                    <a:lstStyle/>
                    <a:p>
                      <a:endParaRPr lang="en-ZA" dirty="0"/>
                    </a:p>
                  </a:txBody>
                  <a:tcPr/>
                </a:tc>
                <a:tc>
                  <a:txBody>
                    <a:bodyPr/>
                    <a:lstStyle/>
                    <a:p>
                      <a:pPr lvl="1" algn="r"/>
                      <a:r>
                        <a:rPr lang="en-ZA" sz="1600" b="1" dirty="0">
                          <a:solidFill>
                            <a:schemeClr val="tx1"/>
                          </a:solidFill>
                        </a:rPr>
                        <a:t>3 309 484 </a:t>
                      </a:r>
                    </a:p>
                  </a:txBody>
                  <a:tcPr>
                    <a:solidFill>
                      <a:schemeClr val="bg2">
                        <a:lumMod val="90000"/>
                      </a:schemeClr>
                    </a:solidFill>
                  </a:tcPr>
                </a:tc>
                <a:extLst>
                  <a:ext uri="{0D108BD9-81ED-4DB2-BD59-A6C34878D82A}">
                    <a16:rowId xmlns:a16="http://schemas.microsoft.com/office/drawing/2014/main" val="2135409519"/>
                  </a:ext>
                </a:extLst>
              </a:tr>
            </a:tbl>
          </a:graphicData>
        </a:graphic>
      </p:graphicFrame>
      <p:graphicFrame>
        <p:nvGraphicFramePr>
          <p:cNvPr id="8" name="Table 7">
            <a:extLst>
              <a:ext uri="{FF2B5EF4-FFF2-40B4-BE49-F238E27FC236}">
                <a16:creationId xmlns:a16="http://schemas.microsoft.com/office/drawing/2014/main" id="{4D9E41B0-6745-88EC-5BDA-34113AC1E334}"/>
              </a:ext>
            </a:extLst>
          </p:cNvPr>
          <p:cNvGraphicFramePr>
            <a:graphicFrameLocks noGrp="1"/>
          </p:cNvGraphicFramePr>
          <p:nvPr>
            <p:extLst>
              <p:ext uri="{D42A27DB-BD31-4B8C-83A1-F6EECF244321}">
                <p14:modId xmlns:p14="http://schemas.microsoft.com/office/powerpoint/2010/main" val="1520183937"/>
              </p:ext>
            </p:extLst>
          </p:nvPr>
        </p:nvGraphicFramePr>
        <p:xfrm>
          <a:off x="7844680" y="1080234"/>
          <a:ext cx="3982008" cy="5082716"/>
        </p:xfrm>
        <a:graphic>
          <a:graphicData uri="http://schemas.openxmlformats.org/drawingml/2006/table">
            <a:tbl>
              <a:tblPr firstRow="1" firstCol="1" bandRow="1">
                <a:tableStyleId>{5C22544A-7EE6-4342-B048-85BDC9FD1C3A}</a:tableStyleId>
              </a:tblPr>
              <a:tblGrid>
                <a:gridCol w="1925414">
                  <a:extLst>
                    <a:ext uri="{9D8B030D-6E8A-4147-A177-3AD203B41FA5}">
                      <a16:colId xmlns:a16="http://schemas.microsoft.com/office/drawing/2014/main" val="2258530020"/>
                    </a:ext>
                  </a:extLst>
                </a:gridCol>
                <a:gridCol w="2056594">
                  <a:extLst>
                    <a:ext uri="{9D8B030D-6E8A-4147-A177-3AD203B41FA5}">
                      <a16:colId xmlns:a16="http://schemas.microsoft.com/office/drawing/2014/main" val="4062160426"/>
                    </a:ext>
                  </a:extLst>
                </a:gridCol>
              </a:tblGrid>
              <a:tr h="518615">
                <a:tc gridSpan="2">
                  <a:txBody>
                    <a:bodyPr/>
                    <a:lstStyle/>
                    <a:p>
                      <a:pPr algn="ctr">
                        <a:lnSpc>
                          <a:spcPct val="100000"/>
                        </a:lnSpc>
                        <a:spcAft>
                          <a:spcPts val="0"/>
                        </a:spcAft>
                      </a:pPr>
                      <a:r>
                        <a:rPr lang="en-ZA" sz="1800" b="1" dirty="0">
                          <a:solidFill>
                            <a:schemeClr val="bg1"/>
                          </a:solidFill>
                          <a:effectLst/>
                          <a:latin typeface="+mn-lt"/>
                          <a:cs typeface="Times New Roman"/>
                        </a:rPr>
                        <a:t>Replenishment for Disaster Response Grants: 2022/2023</a:t>
                      </a:r>
                    </a:p>
                  </a:txBody>
                  <a:tcPr marL="68580" marR="68580" marT="0" marB="0">
                    <a:solidFill>
                      <a:schemeClr val="accent2"/>
                    </a:solidFill>
                  </a:tcPr>
                </a:tc>
                <a:tc hMerge="1">
                  <a:txBody>
                    <a:bodyPr/>
                    <a:lstStyle/>
                    <a:p>
                      <a:pPr algn="l">
                        <a:lnSpc>
                          <a:spcPct val="100000"/>
                        </a:lnSpc>
                        <a:spcAft>
                          <a:spcPts val="0"/>
                        </a:spcAft>
                      </a:pPr>
                      <a:r>
                        <a:rPr lang="en-ZA" sz="1400" b="1" dirty="0">
                          <a:solidFill>
                            <a:schemeClr val="bg1"/>
                          </a:solidFill>
                          <a:effectLst/>
                          <a:latin typeface="+mn-lt"/>
                          <a:ea typeface="Calibri" panose="020F0502020204030204" pitchFamily="34" charset="0"/>
                          <a:cs typeface="Times New Roman"/>
                        </a:rPr>
                        <a:t>Replenishment for 2022/2023</a:t>
                      </a:r>
                    </a:p>
                  </a:txBody>
                  <a:tcPr marL="68580" marR="68580" marT="0" marB="0">
                    <a:solidFill>
                      <a:schemeClr val="accent6">
                        <a:lumMod val="90000"/>
                        <a:lumOff val="10000"/>
                      </a:schemeClr>
                    </a:solidFill>
                  </a:tcPr>
                </a:tc>
                <a:extLst>
                  <a:ext uri="{0D108BD9-81ED-4DB2-BD59-A6C34878D82A}">
                    <a16:rowId xmlns:a16="http://schemas.microsoft.com/office/drawing/2014/main" val="1761711875"/>
                  </a:ext>
                </a:extLst>
              </a:tr>
              <a:tr h="1857885">
                <a:tc>
                  <a:txBody>
                    <a:bodyPr/>
                    <a:lstStyle/>
                    <a:p>
                      <a:pPr marL="84138"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effectLst/>
                          <a:latin typeface="+mn-lt"/>
                        </a:rPr>
                        <a:t>Municipal Disaster Response Grant</a:t>
                      </a:r>
                      <a:endParaRPr lang="en-ZA" sz="1600" dirty="0">
                        <a:solidFill>
                          <a:schemeClr val="tx1"/>
                        </a:solidFill>
                        <a:effectLst/>
                        <a:latin typeface="+mn-lt"/>
                        <a:ea typeface="Calibri" panose="020F0502020204030204" pitchFamily="34" charset="0"/>
                        <a:cs typeface="Times New Roman"/>
                      </a:endParaRPr>
                    </a:p>
                    <a:p>
                      <a:pPr marL="84138" indent="0" algn="just">
                        <a:lnSpc>
                          <a:spcPct val="100000"/>
                        </a:lnSpc>
                        <a:spcAft>
                          <a:spcPts val="0"/>
                        </a:spcAft>
                        <a:buFont typeface="Arial" panose="020B0604020202020204" pitchFamily="34" charset="0"/>
                        <a:buNone/>
                      </a:pPr>
                      <a:endParaRPr lang="en-ZA" sz="1600" b="0" u="none" kern="1200" dirty="0">
                        <a:solidFill>
                          <a:schemeClr val="tx1"/>
                        </a:solidFill>
                        <a:effectLst/>
                        <a:latin typeface="+mn-lt"/>
                        <a:ea typeface="+mn-ea"/>
                        <a:cs typeface="Times New Roman"/>
                      </a:endParaRPr>
                    </a:p>
                  </a:txBody>
                  <a:tcPr marL="68580" marR="68580" marT="0" marB="0">
                    <a:solidFill>
                      <a:schemeClr val="bg1">
                        <a:lumMod val="75000"/>
                      </a:schemeClr>
                    </a:solidFill>
                  </a:tcPr>
                </a:tc>
                <a:tc>
                  <a:txBody>
                    <a:bodyPr/>
                    <a:lstStyle/>
                    <a:p>
                      <a:pPr marL="84138" indent="0" algn="just">
                        <a:lnSpc>
                          <a:spcPct val="100000"/>
                        </a:lnSpc>
                        <a:spcAft>
                          <a:spcPts val="0"/>
                        </a:spcAft>
                        <a:buFont typeface="Arial" panose="020B0604020202020204" pitchFamily="34" charset="0"/>
                        <a:buNone/>
                      </a:pPr>
                      <a:r>
                        <a:rPr lang="en-ZA" sz="1600" b="0" u="none" kern="1200" dirty="0">
                          <a:solidFill>
                            <a:schemeClr val="tx1"/>
                          </a:solidFill>
                          <a:effectLst/>
                          <a:latin typeface="+mn-lt"/>
                          <a:ea typeface="+mn-ea"/>
                          <a:cs typeface="Times New Roman"/>
                        </a:rPr>
                        <a:t>R247 614 000</a:t>
                      </a:r>
                    </a:p>
                  </a:txBody>
                  <a:tcPr marL="68580" marR="68580" marT="0" marB="0">
                    <a:solidFill>
                      <a:schemeClr val="bg1">
                        <a:lumMod val="75000"/>
                      </a:schemeClr>
                    </a:solidFill>
                  </a:tcPr>
                </a:tc>
                <a:extLst>
                  <a:ext uri="{0D108BD9-81ED-4DB2-BD59-A6C34878D82A}">
                    <a16:rowId xmlns:a16="http://schemas.microsoft.com/office/drawing/2014/main" val="1308897767"/>
                  </a:ext>
                </a:extLst>
              </a:tr>
              <a:tr h="1697897">
                <a:tc>
                  <a:txBody>
                    <a:bodyPr/>
                    <a:lstStyle/>
                    <a:p>
                      <a:pPr marL="84138"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effectLst/>
                          <a:latin typeface="+mn-lt"/>
                        </a:rPr>
                        <a:t>Provincial Disaster Response Grant</a:t>
                      </a:r>
                      <a:endParaRPr lang="en-ZA" sz="1600" dirty="0">
                        <a:solidFill>
                          <a:schemeClr val="tx1"/>
                        </a:solidFill>
                        <a:effectLst/>
                        <a:latin typeface="+mn-lt"/>
                        <a:ea typeface="Calibri" panose="020F0502020204030204" pitchFamily="34" charset="0"/>
                        <a:cs typeface="Times New Roman"/>
                      </a:endParaRPr>
                    </a:p>
                    <a:p>
                      <a:pPr marL="84138"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b="0" u="none" kern="1200" dirty="0">
                        <a:solidFill>
                          <a:schemeClr val="tx1"/>
                        </a:solidFill>
                        <a:effectLst/>
                        <a:latin typeface="+mn-lt"/>
                        <a:ea typeface="+mn-ea"/>
                        <a:cs typeface="Times New Roman"/>
                      </a:endParaRPr>
                    </a:p>
                  </a:txBody>
                  <a:tcPr marL="68580" marR="68580" marT="0" marB="0">
                    <a:solidFill>
                      <a:schemeClr val="bg1">
                        <a:lumMod val="75000"/>
                      </a:schemeClr>
                    </a:solidFill>
                  </a:tcPr>
                </a:tc>
                <a:tc>
                  <a:txBody>
                    <a:bodyPr/>
                    <a:lstStyle/>
                    <a:p>
                      <a:pPr marL="84138"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0" u="none" kern="1200" dirty="0">
                          <a:solidFill>
                            <a:schemeClr val="tx1"/>
                          </a:solidFill>
                          <a:effectLst/>
                          <a:latin typeface="+mn-lt"/>
                          <a:ea typeface="+mn-ea"/>
                          <a:cs typeface="Times New Roman"/>
                        </a:rPr>
                        <a:t>R96 886 000</a:t>
                      </a:r>
                    </a:p>
                  </a:txBody>
                  <a:tcPr marL="68580" marR="68580" marT="0" marB="0">
                    <a:solidFill>
                      <a:schemeClr val="bg1">
                        <a:lumMod val="75000"/>
                      </a:schemeClr>
                    </a:solidFill>
                  </a:tcPr>
                </a:tc>
                <a:extLst>
                  <a:ext uri="{0D108BD9-81ED-4DB2-BD59-A6C34878D82A}">
                    <a16:rowId xmlns:a16="http://schemas.microsoft.com/office/drawing/2014/main" val="563600203"/>
                  </a:ext>
                </a:extLst>
              </a:tr>
              <a:tr h="978294">
                <a:tc>
                  <a:txBody>
                    <a:bodyPr/>
                    <a:lstStyle/>
                    <a:p>
                      <a:pPr marL="84138"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mn-lt"/>
                          <a:ea typeface="+mn-ea"/>
                          <a:cs typeface="+mn-cs"/>
                        </a:rPr>
                        <a:t>Total</a:t>
                      </a:r>
                    </a:p>
                  </a:txBody>
                  <a:tcPr marL="68580" marR="68580" marT="0" marB="0" anchor="ctr">
                    <a:solidFill>
                      <a:schemeClr val="bg1">
                        <a:lumMod val="75000"/>
                      </a:schemeClr>
                    </a:solidFill>
                  </a:tcPr>
                </a:tc>
                <a:tc>
                  <a:txBody>
                    <a:bodyPr/>
                    <a:lstStyle/>
                    <a:p>
                      <a:pPr marL="84138"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mn-lt"/>
                          <a:ea typeface="+mn-ea"/>
                          <a:cs typeface="+mn-cs"/>
                        </a:rPr>
                        <a:t>R344 500 000</a:t>
                      </a:r>
                    </a:p>
                  </a:txBody>
                  <a:tcPr marL="68580" marR="68580" marT="0" marB="0" anchor="ctr">
                    <a:solidFill>
                      <a:schemeClr val="bg1">
                        <a:lumMod val="75000"/>
                      </a:schemeClr>
                    </a:solidFill>
                  </a:tcPr>
                </a:tc>
                <a:extLst>
                  <a:ext uri="{0D108BD9-81ED-4DB2-BD59-A6C34878D82A}">
                    <a16:rowId xmlns:a16="http://schemas.microsoft.com/office/drawing/2014/main" val="1217289357"/>
                  </a:ext>
                </a:extLst>
              </a:tr>
            </a:tbl>
          </a:graphicData>
        </a:graphic>
      </p:graphicFrame>
    </p:spTree>
    <p:extLst>
      <p:ext uri="{BB962C8B-B14F-4D97-AF65-F5344CB8AC3E}">
        <p14:creationId xmlns:p14="http://schemas.microsoft.com/office/powerpoint/2010/main" val="339717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9C44-15F1-61AC-E5F3-08369BC87E9D}"/>
              </a:ext>
            </a:extLst>
          </p:cNvPr>
          <p:cNvSpPr>
            <a:spLocks noGrp="1"/>
          </p:cNvSpPr>
          <p:nvPr>
            <p:ph type="title"/>
          </p:nvPr>
        </p:nvSpPr>
        <p:spPr>
          <a:xfrm>
            <a:off x="0" y="0"/>
            <a:ext cx="12192000" cy="705195"/>
          </a:xfrm>
        </p:spPr>
        <p:txBody>
          <a:bodyPr/>
          <a:lstStyle/>
          <a:p>
            <a:pPr algn="ctr"/>
            <a:r>
              <a:rPr kumimoji="0" lang="en-GB" sz="24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UPDATES: ARRANGEMENTS FOR THE TRANSFERS OF R&amp;R FUNDING TO MUNICIPALITIES </a:t>
            </a:r>
            <a:endParaRPr lang="en-ZA" dirty="0"/>
          </a:p>
        </p:txBody>
      </p:sp>
      <p:sp>
        <p:nvSpPr>
          <p:cNvPr id="3" name="Content Placeholder 2">
            <a:extLst>
              <a:ext uri="{FF2B5EF4-FFF2-40B4-BE49-F238E27FC236}">
                <a16:creationId xmlns:a16="http://schemas.microsoft.com/office/drawing/2014/main" id="{6EA1E4AA-5B73-A1AC-35D1-B5C4F7A1943C}"/>
              </a:ext>
            </a:extLst>
          </p:cNvPr>
          <p:cNvSpPr>
            <a:spLocks noGrp="1"/>
          </p:cNvSpPr>
          <p:nvPr>
            <p:ph sz="half" idx="2"/>
          </p:nvPr>
        </p:nvSpPr>
        <p:spPr>
          <a:xfrm>
            <a:off x="0" y="1133623"/>
            <a:ext cx="12041436" cy="5288698"/>
          </a:xfrm>
        </p:spPr>
        <p:txBody>
          <a:bodyPr/>
          <a:lstStyle/>
          <a:p>
            <a:pPr algn="just"/>
            <a:r>
              <a:rPr lang="en-ZA" dirty="0"/>
              <a:t>Engagements are underway with municipalities on the finalisation of implementation plans to confirm of arrangements for implementation amongst others, the extend of the damages, scope of work to address the effects and state of readiness for implementation of projects.</a:t>
            </a:r>
          </a:p>
          <a:p>
            <a:pPr algn="just"/>
            <a:r>
              <a:rPr lang="en-ZA" dirty="0"/>
              <a:t>Provincial teams have been established to assess the implementation plans of municipalities (NDMC, PDMCs, MISA, Provincial COGTA and relevant Sector Departments)</a:t>
            </a:r>
          </a:p>
          <a:p>
            <a:pPr algn="just"/>
            <a:r>
              <a:rPr lang="en-ZA" dirty="0"/>
              <a:t>The plans are assessed to check the technical viability of the projects in enabling municipalities to implement the projects.</a:t>
            </a:r>
          </a:p>
          <a:p>
            <a:pPr algn="just"/>
            <a:r>
              <a:rPr lang="en-ZA" dirty="0"/>
              <a:t>Once the assessment are completed, the transfers will be effected to the relevant municipalities.</a:t>
            </a:r>
          </a:p>
          <a:p>
            <a:pPr algn="just"/>
            <a:r>
              <a:rPr lang="en-ZA" dirty="0"/>
              <a:t>Municipalities are expected to implement the projects in line with the grant frameworks, monitor progress as well as report the financial and non financial progress of the projects.</a:t>
            </a:r>
          </a:p>
          <a:p>
            <a:pPr algn="just"/>
            <a:r>
              <a:rPr lang="en-ZA" dirty="0"/>
              <a:t>NDMC and PDMCs will monitor the projects and as well as provide support focusing in areas of  persistent poor performance.</a:t>
            </a:r>
          </a:p>
          <a:p>
            <a:pPr algn="just"/>
            <a:r>
              <a:rPr lang="en-ZA" dirty="0"/>
              <a:t>The Department through LGOS, NDMC and MISA are supporting the eThekwini Metro to accelerate the spending of the Disaster Funds and the unlocking of other service delivery blockages.</a:t>
            </a:r>
          </a:p>
          <a:p>
            <a:pPr algn="just"/>
            <a:endParaRPr lang="en-ZA" dirty="0"/>
          </a:p>
          <a:p>
            <a:pPr algn="just"/>
            <a:endParaRPr lang="en-ZA" dirty="0"/>
          </a:p>
          <a:p>
            <a:pPr algn="just"/>
            <a:endParaRPr lang="en-ZA" dirty="0"/>
          </a:p>
          <a:p>
            <a:pPr algn="just"/>
            <a:endParaRPr lang="en-ZA" dirty="0"/>
          </a:p>
          <a:p>
            <a:pPr algn="just"/>
            <a:endParaRPr lang="en-ZA" dirty="0"/>
          </a:p>
          <a:p>
            <a:pPr marL="0" indent="0" algn="just">
              <a:buNone/>
            </a:pPr>
            <a:endParaRPr lang="en-ZA" dirty="0"/>
          </a:p>
        </p:txBody>
      </p:sp>
    </p:spTree>
    <p:extLst>
      <p:ext uri="{BB962C8B-B14F-4D97-AF65-F5344CB8AC3E}">
        <p14:creationId xmlns:p14="http://schemas.microsoft.com/office/powerpoint/2010/main" val="412654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E66F-8BF4-4F49-8655-24C9657DC15E}"/>
              </a:ext>
            </a:extLst>
          </p:cNvPr>
          <p:cNvSpPr>
            <a:spLocks noGrp="1"/>
          </p:cNvSpPr>
          <p:nvPr>
            <p:ph type="title"/>
          </p:nvPr>
        </p:nvSpPr>
        <p:spPr>
          <a:xfrm>
            <a:off x="34792" y="92253"/>
            <a:ext cx="12157207" cy="475696"/>
          </a:xfrm>
        </p:spPr>
        <p:txBody>
          <a:bodyPr>
            <a:noAutofit/>
          </a:bodyPr>
          <a:lstStyle/>
          <a:p>
            <a:pPr lvl="0" algn="ctr" defTabSz="457200" eaLnBrk="0" fontAlgn="base" hangingPunct="0">
              <a:lnSpc>
                <a:spcPct val="100000"/>
              </a:lnSpc>
              <a:spcBef>
                <a:spcPct val="20000"/>
              </a:spcBef>
              <a:spcAft>
                <a:spcPct val="0"/>
              </a:spcAft>
            </a:pPr>
            <a:r>
              <a:rPr lang="en-US" sz="2800" b="1" cap="none" dirty="0">
                <a:solidFill>
                  <a:schemeClr val="accent2"/>
                </a:solidFill>
                <a:latin typeface="Arial" panose="020B0604020202020204" pitchFamily="34" charset="0"/>
                <a:ea typeface="ＭＳ Ｐゴシック" charset="-128"/>
                <a:cs typeface="Arial" panose="020B0604020202020204" pitchFamily="34" charset="0"/>
              </a:rPr>
              <a:t>KEY CHALLENGES: DISASTER GRANTS WITHIN THE NDMC</a:t>
            </a:r>
            <a:br>
              <a:rPr lang="en-US" b="1" cap="none" dirty="0">
                <a:solidFill>
                  <a:srgbClr val="F9671C"/>
                </a:solidFill>
                <a:latin typeface="Arial" panose="020B0604020202020204" pitchFamily="34" charset="0"/>
                <a:ea typeface="ＭＳ Ｐゴシック" charset="-128"/>
                <a:cs typeface="Arial" panose="020B0604020202020204" pitchFamily="34" charset="0"/>
              </a:rPr>
            </a:br>
            <a:br>
              <a:rPr lang="en-US" b="1" cap="none" dirty="0">
                <a:solidFill>
                  <a:srgbClr val="F9671C"/>
                </a:solidFill>
                <a:latin typeface="Arial" panose="020B0604020202020204" pitchFamily="34" charset="0"/>
                <a:ea typeface="ＭＳ Ｐゴシック" charset="-128"/>
                <a:cs typeface="Arial" panose="020B0604020202020204" pitchFamily="34" charset="0"/>
              </a:rPr>
            </a:br>
            <a:endParaRPr lang="en-ZA" cap="none" dirty="0"/>
          </a:p>
        </p:txBody>
      </p:sp>
      <p:graphicFrame>
        <p:nvGraphicFramePr>
          <p:cNvPr id="3" name="Table 2">
            <a:extLst>
              <a:ext uri="{FF2B5EF4-FFF2-40B4-BE49-F238E27FC236}">
                <a16:creationId xmlns:a16="http://schemas.microsoft.com/office/drawing/2014/main" id="{956CE8FB-73E6-847B-6BF8-91D75E7B3502}"/>
              </a:ext>
            </a:extLst>
          </p:cNvPr>
          <p:cNvGraphicFramePr>
            <a:graphicFrameLocks noGrp="1"/>
          </p:cNvGraphicFramePr>
          <p:nvPr>
            <p:extLst>
              <p:ext uri="{D42A27DB-BD31-4B8C-83A1-F6EECF244321}">
                <p14:modId xmlns:p14="http://schemas.microsoft.com/office/powerpoint/2010/main" val="3485923794"/>
              </p:ext>
            </p:extLst>
          </p:nvPr>
        </p:nvGraphicFramePr>
        <p:xfrm>
          <a:off x="111352" y="980440"/>
          <a:ext cx="11974151" cy="4653280"/>
        </p:xfrm>
        <a:graphic>
          <a:graphicData uri="http://schemas.openxmlformats.org/drawingml/2006/table">
            <a:tbl>
              <a:tblPr firstRow="1" bandRow="1">
                <a:tableStyleId>{5C22544A-7EE6-4342-B048-85BDC9FD1C3A}</a:tableStyleId>
              </a:tblPr>
              <a:tblGrid>
                <a:gridCol w="6979273">
                  <a:extLst>
                    <a:ext uri="{9D8B030D-6E8A-4147-A177-3AD203B41FA5}">
                      <a16:colId xmlns:a16="http://schemas.microsoft.com/office/drawing/2014/main" val="360003873"/>
                    </a:ext>
                  </a:extLst>
                </a:gridCol>
                <a:gridCol w="4994878">
                  <a:extLst>
                    <a:ext uri="{9D8B030D-6E8A-4147-A177-3AD203B41FA5}">
                      <a16:colId xmlns:a16="http://schemas.microsoft.com/office/drawing/2014/main" val="970449918"/>
                    </a:ext>
                  </a:extLst>
                </a:gridCol>
              </a:tblGrid>
              <a:tr h="508000">
                <a:tc>
                  <a:txBody>
                    <a:bodyPr/>
                    <a:lstStyle/>
                    <a:p>
                      <a:pPr algn="ctr"/>
                      <a:r>
                        <a:rPr lang="en-US" sz="1600" dirty="0">
                          <a:solidFill>
                            <a:schemeClr val="tx1"/>
                          </a:solidFill>
                        </a:rPr>
                        <a:t>KEY CHALLENGES IDENTIFIED  </a:t>
                      </a:r>
                    </a:p>
                  </a:txBody>
                  <a:tcPr>
                    <a:solidFill>
                      <a:schemeClr val="accent2"/>
                    </a:solidFill>
                  </a:tcPr>
                </a:tc>
                <a:tc>
                  <a:txBody>
                    <a:bodyPr/>
                    <a:lstStyle/>
                    <a:p>
                      <a:r>
                        <a:rPr lang="en-US" sz="1600" dirty="0">
                          <a:solidFill>
                            <a:schemeClr val="tx1"/>
                          </a:solidFill>
                        </a:rPr>
                        <a:t>PROPOSED INTERVENTIONS</a:t>
                      </a:r>
                    </a:p>
                  </a:txBody>
                  <a:tcPr>
                    <a:solidFill>
                      <a:schemeClr val="accent2"/>
                    </a:solidFill>
                  </a:tcPr>
                </a:tc>
                <a:extLst>
                  <a:ext uri="{0D108BD9-81ED-4DB2-BD59-A6C34878D82A}">
                    <a16:rowId xmlns:a16="http://schemas.microsoft.com/office/drawing/2014/main" val="3862151569"/>
                  </a:ext>
                </a:extLst>
              </a:tr>
              <a:tr h="3143488">
                <a:tc>
                  <a:txBody>
                    <a:bodyPr/>
                    <a:lstStyle/>
                    <a:p>
                      <a:pPr marL="742950" lvl="1" indent="-285750" algn="just">
                        <a:buFont typeface="Arial" panose="020B0604020202020204" pitchFamily="34" charset="0"/>
                        <a:buChar char="•"/>
                      </a:pPr>
                      <a:r>
                        <a:rPr lang="en-US" sz="1600" dirty="0">
                          <a:solidFill>
                            <a:schemeClr val="tx1"/>
                          </a:solidFill>
                          <a:latin typeface="+mn-lt"/>
                          <a:cs typeface="Arial" panose="020B0604020202020204" pitchFamily="34" charset="0"/>
                        </a:rPr>
                        <a:t>Failure/ reluctance by organs of state to invoke emergency procurement arrangements therefore unable to implement response projects within 6 months as per the disaster grant frameworks, due to potential audit implications</a:t>
                      </a:r>
                    </a:p>
                    <a:p>
                      <a:pPr marL="742950" lvl="1" indent="-285750" algn="just">
                        <a:buFont typeface="Arial" panose="020B0604020202020204" pitchFamily="34" charset="0"/>
                        <a:buChar char="•"/>
                      </a:pPr>
                      <a:r>
                        <a:rPr lang="en-US" sz="1600" dirty="0">
                          <a:solidFill>
                            <a:schemeClr val="tx1"/>
                          </a:solidFill>
                          <a:latin typeface="+mn-lt"/>
                          <a:cs typeface="Arial" panose="020B0604020202020204" pitchFamily="34" charset="0"/>
                        </a:rPr>
                        <a:t>Allocated funds not utilized by organs of state and being surrendered to the national fiscus</a:t>
                      </a:r>
                    </a:p>
                    <a:p>
                      <a:pPr marL="742950" lvl="1" indent="-285750" algn="just">
                        <a:buFont typeface="Arial" panose="020B0604020202020204" pitchFamily="34" charset="0"/>
                        <a:buChar char="•"/>
                      </a:pPr>
                      <a:r>
                        <a:rPr lang="en-US" sz="1600" dirty="0">
                          <a:solidFill>
                            <a:schemeClr val="tx1"/>
                          </a:solidFill>
                          <a:latin typeface="+mn-lt"/>
                          <a:cs typeface="Arial" panose="020B0604020202020204" pitchFamily="34" charset="0"/>
                        </a:rPr>
                        <a:t>Lack of technical capacity within organs of state  to implement intervention measures.</a:t>
                      </a:r>
                    </a:p>
                    <a:p>
                      <a:pPr marL="742950" lvl="1" indent="-285750" algn="just">
                        <a:buFont typeface="Arial" panose="020B0604020202020204" pitchFamily="34" charset="0"/>
                        <a:buChar char="•"/>
                      </a:pPr>
                      <a:r>
                        <a:rPr lang="en-US" sz="1600" dirty="0">
                          <a:solidFill>
                            <a:schemeClr val="tx1"/>
                          </a:solidFill>
                          <a:latin typeface="+mn-lt"/>
                          <a:cs typeface="Arial" panose="020B0604020202020204" pitchFamily="34" charset="0"/>
                        </a:rPr>
                        <a:t>Governance related matters (poor financial management, vacant critical positions, council not seating to pass allocated budgets)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Arial" panose="020B0604020202020204" pitchFamily="34" charset="0"/>
                        </a:rPr>
                        <a:t>Challenges on following up on the rand - monitoring of implemented projects that is exacerbated by lack of </a:t>
                      </a:r>
                      <a:r>
                        <a:rPr lang="en-US" sz="1600" dirty="0">
                          <a:solidFill>
                            <a:schemeClr val="tx1"/>
                          </a:solidFill>
                          <a:latin typeface="+mn-lt"/>
                          <a:cs typeface="Arial" panose="020B0604020202020204" pitchFamily="34" charset="0"/>
                        </a:rPr>
                        <a:t>oversight and intervention by Accounting Officers within the funded organs of state</a:t>
                      </a:r>
                      <a:endParaRPr lang="en-US" sz="1600" kern="1200" dirty="0">
                        <a:solidFill>
                          <a:schemeClr val="tx1"/>
                        </a:solidFill>
                        <a:effectLst/>
                        <a:latin typeface="+mn-lt"/>
                        <a:ea typeface="+mn-ea"/>
                        <a:cs typeface="Arial" panose="020B0604020202020204" pitchFamily="34" charset="0"/>
                      </a:endParaRPr>
                    </a:p>
                    <a:p>
                      <a:pPr marL="742950" lvl="1" indent="-285750" algn="just">
                        <a:buFont typeface="Arial" panose="020B0604020202020204" pitchFamily="34" charset="0"/>
                        <a:buChar char="•"/>
                      </a:pPr>
                      <a:r>
                        <a:rPr lang="en-US" sz="1600" dirty="0">
                          <a:solidFill>
                            <a:schemeClr val="tx1"/>
                          </a:solidFill>
                          <a:latin typeface="+mn-lt"/>
                          <a:cs typeface="Arial" panose="020B0604020202020204" pitchFamily="34" charset="0"/>
                        </a:rPr>
                        <a:t>Failure to report on spending in term of prescribed procedures</a:t>
                      </a:r>
                    </a:p>
                  </a:txBody>
                  <a:tcPr>
                    <a:solidFill>
                      <a:schemeClr val="accent2"/>
                    </a:solidFill>
                  </a:tcPr>
                </a:tc>
                <a:tc>
                  <a:txBody>
                    <a:bodyPr/>
                    <a:lstStyle/>
                    <a:p>
                      <a:pPr marL="285750" indent="-285750" algn="just">
                        <a:lnSpc>
                          <a:spcPct val="100000"/>
                        </a:lnSpc>
                        <a:spcBef>
                          <a:spcPts val="300"/>
                        </a:spcBef>
                        <a:buFont typeface="Arial" panose="020B0604020202020204" pitchFamily="34" charset="0"/>
                        <a:buChar char="•"/>
                      </a:pPr>
                      <a:r>
                        <a:rPr lang="en-ZA" sz="1600" dirty="0">
                          <a:solidFill>
                            <a:schemeClr val="tx1"/>
                          </a:solidFill>
                          <a:latin typeface="+mn-lt"/>
                          <a:cs typeface="Arial" panose="020B0604020202020204" pitchFamily="34" charset="0"/>
                        </a:rPr>
                        <a:t>Strengthen Project Management Units to monitor and report on all funded projects through Grant  Funding Programmes through technical support from MISA, the DDM and Rapid Response Teams</a:t>
                      </a:r>
                    </a:p>
                    <a:p>
                      <a:pPr marL="285750" indent="-285750" algn="just">
                        <a:lnSpc>
                          <a:spcPct val="100000"/>
                        </a:lnSpc>
                        <a:spcBef>
                          <a:spcPts val="300"/>
                        </a:spcBef>
                        <a:buFont typeface="Arial" panose="020B0604020202020204" pitchFamily="34" charset="0"/>
                        <a:buChar char="•"/>
                      </a:pPr>
                      <a:r>
                        <a:rPr lang="en-ZA" sz="1600" dirty="0">
                          <a:solidFill>
                            <a:schemeClr val="tx1"/>
                          </a:solidFill>
                          <a:latin typeface="+mn-lt"/>
                          <a:cs typeface="Arial" panose="020B0604020202020204" pitchFamily="34" charset="0"/>
                        </a:rPr>
                        <a:t>Strengthen participation of various stakeholders through activation of joint operation centres or other relevant structures for effective response and recovery.</a:t>
                      </a:r>
                    </a:p>
                    <a:p>
                      <a:pPr marL="285750" indent="-285750" algn="just">
                        <a:lnSpc>
                          <a:spcPct val="100000"/>
                        </a:lnSpc>
                        <a:spcBef>
                          <a:spcPts val="300"/>
                        </a:spcBef>
                        <a:buFont typeface="Arial" panose="020B0604020202020204" pitchFamily="34" charset="0"/>
                        <a:buChar char="•"/>
                      </a:pPr>
                      <a:r>
                        <a:rPr lang="en-ZA" sz="1600" dirty="0">
                          <a:solidFill>
                            <a:schemeClr val="tx1"/>
                          </a:solidFill>
                          <a:latin typeface="+mn-lt"/>
                          <a:cs typeface="Arial" panose="020B0604020202020204" pitchFamily="34" charset="0"/>
                        </a:rPr>
                        <a:t>Organs of state to report on spending of grants in terms of DORA and s24 of the Disaster Management Act, 57 of 2002</a:t>
                      </a:r>
                    </a:p>
                    <a:p>
                      <a:pPr marL="285750" marR="0" lvl="0" indent="-2857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600" b="0" kern="1200" dirty="0">
                          <a:solidFill>
                            <a:schemeClr val="tx1"/>
                          </a:solidFill>
                          <a:effectLst/>
                          <a:latin typeface="+mn-lt"/>
                          <a:ea typeface="+mn-ea"/>
                          <a:cs typeface="Arial" panose="020B0604020202020204" pitchFamily="34" charset="0"/>
                        </a:rPr>
                        <a:t>Strengthen</a:t>
                      </a:r>
                      <a:r>
                        <a:rPr lang="en-US" sz="1600" b="1" kern="1200" dirty="0">
                          <a:solidFill>
                            <a:schemeClr val="tx1"/>
                          </a:solidFill>
                          <a:effectLst/>
                          <a:latin typeface="+mn-lt"/>
                          <a:ea typeface="+mn-ea"/>
                          <a:cs typeface="Arial" panose="020B0604020202020204" pitchFamily="34" charset="0"/>
                        </a:rPr>
                        <a:t> </a:t>
                      </a:r>
                      <a:r>
                        <a:rPr lang="en-US" sz="1600" b="0" kern="1200" dirty="0">
                          <a:solidFill>
                            <a:schemeClr val="tx1"/>
                          </a:solidFill>
                          <a:effectLst/>
                          <a:latin typeface="+mn-lt"/>
                          <a:ea typeface="+mn-ea"/>
                          <a:cs typeface="Arial" panose="020B0604020202020204" pitchFamily="34" charset="0"/>
                        </a:rPr>
                        <a:t>c</a:t>
                      </a:r>
                      <a:r>
                        <a:rPr lang="en-US" sz="1600" dirty="0">
                          <a:solidFill>
                            <a:schemeClr val="tx1"/>
                          </a:solidFill>
                          <a:latin typeface="+mn-lt"/>
                          <a:cs typeface="Arial" panose="020B0604020202020204" pitchFamily="34" charset="0"/>
                        </a:rPr>
                        <a:t>apacity within the NDMC in terms of resources and systems to enhance grant management process in support of organs of state</a:t>
                      </a:r>
                    </a:p>
                    <a:p>
                      <a:pPr marL="192881" indent="-192881" algn="just">
                        <a:lnSpc>
                          <a:spcPct val="100000"/>
                        </a:lnSpc>
                        <a:spcBef>
                          <a:spcPts val="300"/>
                        </a:spcBef>
                        <a:buFont typeface="+mj-lt"/>
                        <a:buAutoNum type="arabicPeriod"/>
                      </a:pPr>
                      <a:endParaRPr lang="en-ZA" sz="1600" dirty="0">
                        <a:solidFill>
                          <a:schemeClr val="tx1"/>
                        </a:solidFill>
                        <a:highlight>
                          <a:srgbClr val="FFFF00"/>
                        </a:highlight>
                        <a:latin typeface="+mn-lt"/>
                        <a:cs typeface="Arial" panose="020B0604020202020204" pitchFamily="34" charset="0"/>
                      </a:endParaRPr>
                    </a:p>
                  </a:txBody>
                  <a:tcPr>
                    <a:solidFill>
                      <a:schemeClr val="accent2"/>
                    </a:solidFill>
                  </a:tcPr>
                </a:tc>
                <a:extLst>
                  <a:ext uri="{0D108BD9-81ED-4DB2-BD59-A6C34878D82A}">
                    <a16:rowId xmlns:a16="http://schemas.microsoft.com/office/drawing/2014/main" val="2901548745"/>
                  </a:ext>
                </a:extLst>
              </a:tr>
            </a:tbl>
          </a:graphicData>
        </a:graphic>
      </p:graphicFrame>
    </p:spTree>
    <p:extLst>
      <p:ext uri="{BB962C8B-B14F-4D97-AF65-F5344CB8AC3E}">
        <p14:creationId xmlns:p14="http://schemas.microsoft.com/office/powerpoint/2010/main" val="146047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lgn="ctr">
              <a:defRPr/>
            </a:pPr>
            <a:r>
              <a:rPr lang="en-GB" b="1" cap="none" dirty="0">
                <a:solidFill>
                  <a:srgbClr val="F9671C"/>
                </a:solidFill>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498684" y="1200239"/>
            <a:ext cx="11205636" cy="4462432"/>
          </a:xfrm>
        </p:spPr>
        <p:txBody>
          <a:bodyPr/>
          <a:lstStyle/>
          <a:p>
            <a:pPr marL="0" indent="0">
              <a:buNone/>
            </a:pPr>
            <a:endParaRPr lang="en-ZA" dirty="0"/>
          </a:p>
          <a:p>
            <a:pPr marL="0" indent="0">
              <a:buNone/>
            </a:pPr>
            <a:endParaRPr lang="en-ZA" dirty="0"/>
          </a:p>
          <a:p>
            <a:pPr marL="0" indent="0">
              <a:buNone/>
            </a:pPr>
            <a:endParaRPr lang="en-ZA" dirty="0"/>
          </a:p>
          <a:p>
            <a:pPr marL="0" indent="0" algn="ctr">
              <a:buNone/>
            </a:pPr>
            <a:r>
              <a:rPr lang="en-ZA" sz="4400" b="1" dirty="0">
                <a:solidFill>
                  <a:schemeClr val="accent2"/>
                </a:solidFill>
              </a:rPr>
              <a:t>MUNICIPAL INFRASTRUCTURE GRANT (MIG)</a:t>
            </a:r>
            <a:endParaRPr lang="en-US" sz="4400" b="1" dirty="0">
              <a:solidFill>
                <a:schemeClr val="accent2"/>
              </a:solidFill>
            </a:endParaRPr>
          </a:p>
        </p:txBody>
      </p:sp>
    </p:spTree>
    <p:extLst>
      <p:ext uri="{BB962C8B-B14F-4D97-AF65-F5344CB8AC3E}">
        <p14:creationId xmlns:p14="http://schemas.microsoft.com/office/powerpoint/2010/main" val="45782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0" y="109452"/>
            <a:ext cx="12192000" cy="571585"/>
          </a:xfrm>
        </p:spPr>
        <p:txBody>
          <a:bodyPr/>
          <a:lstStyle/>
          <a:p>
            <a:pPr algn="ctr"/>
            <a:r>
              <a:rPr lang="en-ZA" b="1" cap="none" dirty="0">
                <a:solidFill>
                  <a:srgbClr val="FF6600"/>
                </a:solidFill>
                <a:latin typeface="Arial" panose="020B0604020202020204" pitchFamily="34" charset="0"/>
                <a:cs typeface="Arial" panose="020B0604020202020204" pitchFamily="34" charset="0"/>
              </a:rPr>
              <a:t>PRESENTATION OUTLINE</a:t>
            </a:r>
            <a:endParaRPr lang="en-ZA" b="1" cap="none" dirty="0">
              <a:solidFill>
                <a:srgbClr val="F9671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498684" y="1097445"/>
            <a:ext cx="11205636" cy="4663110"/>
          </a:xfrm>
        </p:spPr>
        <p:txBody>
          <a:bodyPr/>
          <a:lstStyle/>
          <a:p>
            <a:pPr marL="0" indent="0">
              <a:buNone/>
            </a:pPr>
            <a:r>
              <a:rPr lang="en-GB" sz="2800" dirty="0">
                <a:solidFill>
                  <a:prstClr val="black"/>
                </a:solidFill>
              </a:rPr>
              <a:t>        </a:t>
            </a:r>
            <a:endParaRPr lang="en-GB" sz="4000" dirty="0">
              <a:solidFill>
                <a:schemeClr val="accent2"/>
              </a:solidFill>
            </a:endParaRPr>
          </a:p>
        </p:txBody>
      </p:sp>
      <p:sp>
        <p:nvSpPr>
          <p:cNvPr id="4" name="Content Placeholder 2">
            <a:extLst>
              <a:ext uri="{FF2B5EF4-FFF2-40B4-BE49-F238E27FC236}">
                <a16:creationId xmlns:a16="http://schemas.microsoft.com/office/drawing/2014/main" id="{07079277-7494-BA72-822A-A70807EB2891}"/>
              </a:ext>
            </a:extLst>
          </p:cNvPr>
          <p:cNvSpPr txBox="1">
            <a:spLocks/>
          </p:cNvSpPr>
          <p:nvPr/>
        </p:nvSpPr>
        <p:spPr>
          <a:xfrm>
            <a:off x="498684" y="681037"/>
            <a:ext cx="10894530" cy="5285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en-US" sz="1800" dirty="0"/>
              <a:t>The purpose of this presentation is for </a:t>
            </a:r>
            <a:r>
              <a:rPr lang="en-GB" altLang="en-US" sz="1800" dirty="0"/>
              <a:t>the Department of Cooperative Governance and Traditional Affairs (COGTA) to brief the SCOA and provide comments on the 2023 Division of Revenue Bill covering</a:t>
            </a:r>
            <a:r>
              <a:rPr lang="en-US" altLang="en-US" sz="1800" dirty="0"/>
              <a:t> the following:</a:t>
            </a:r>
          </a:p>
          <a:p>
            <a:pPr marL="0" indent="0" algn="just">
              <a:buFont typeface="Arial" panose="020B0604020202020204" pitchFamily="34" charset="0"/>
              <a:buNone/>
            </a:pPr>
            <a:endParaRPr lang="en-US" altLang="en-US" sz="1800" dirty="0"/>
          </a:p>
          <a:p>
            <a:pPr marL="457200" indent="-457200" algn="just">
              <a:buFont typeface="+mj-lt"/>
              <a:buAutoNum type="arabicPeriod"/>
            </a:pPr>
            <a:r>
              <a:rPr lang="en-GB" sz="1800" dirty="0">
                <a:solidFill>
                  <a:prstClr val="black"/>
                </a:solidFill>
              </a:rPr>
              <a:t>Overview of the Bill and its ability to adequately fund municipalities that are in financial distress;</a:t>
            </a:r>
            <a:endParaRPr lang="en-ZA" sz="1800" dirty="0">
              <a:solidFill>
                <a:prstClr val="black"/>
              </a:solidFill>
            </a:endParaRPr>
          </a:p>
          <a:p>
            <a:pPr marL="457200" indent="-457200" algn="just">
              <a:buFont typeface="+mj-lt"/>
              <a:buAutoNum type="arabicPeriod"/>
            </a:pPr>
            <a:r>
              <a:rPr lang="en-GB" sz="1800" dirty="0">
                <a:solidFill>
                  <a:prstClr val="black"/>
                </a:solidFill>
              </a:rPr>
              <a:t>Detailed report on action taken by the department to assist municipalities which are in financial distress;</a:t>
            </a:r>
            <a:endParaRPr lang="en-US" sz="1800" dirty="0">
              <a:solidFill>
                <a:prstClr val="black"/>
              </a:solidFill>
            </a:endParaRPr>
          </a:p>
          <a:p>
            <a:pPr marL="457200" indent="-457200" algn="just">
              <a:buFont typeface="+mj-lt"/>
              <a:buAutoNum type="arabicPeriod"/>
            </a:pPr>
            <a:r>
              <a:rPr lang="en-GB" sz="1800" dirty="0">
                <a:solidFill>
                  <a:prstClr val="black"/>
                </a:solidFill>
              </a:rPr>
              <a:t>Detailed overview of funding requirements for reconstruction and rehabilitation of both public and private infrastructure that was damaged by the 2022 floods per province;</a:t>
            </a:r>
            <a:endParaRPr lang="en-US" sz="1800" dirty="0">
              <a:solidFill>
                <a:prstClr val="black"/>
              </a:solidFill>
            </a:endParaRPr>
          </a:p>
          <a:p>
            <a:pPr marL="457200" indent="-457200" algn="just">
              <a:buFont typeface="+mj-lt"/>
              <a:buAutoNum type="arabicPeriod"/>
            </a:pPr>
            <a:r>
              <a:rPr lang="en-GB" sz="1800" dirty="0">
                <a:solidFill>
                  <a:prstClr val="black"/>
                </a:solidFill>
              </a:rPr>
              <a:t>Detailed report on any progress made by the department in response to the 2022 floods, particularly in KwaZulu-Natal;</a:t>
            </a:r>
            <a:endParaRPr lang="en-US" sz="1800" dirty="0">
              <a:solidFill>
                <a:prstClr val="black"/>
              </a:solidFill>
            </a:endParaRPr>
          </a:p>
          <a:p>
            <a:pPr marL="457200" indent="-457200" algn="just">
              <a:buFont typeface="+mj-lt"/>
              <a:buAutoNum type="arabicPeriod"/>
            </a:pPr>
            <a:r>
              <a:rPr lang="en-GB" sz="1800" dirty="0">
                <a:solidFill>
                  <a:prstClr val="black"/>
                </a:solidFill>
              </a:rPr>
              <a:t>Detailed report on the financial performance of the Municipal Infrastructure Grant, the Disaster Response Grant, the Municipal Disaster recovery grant and the Integrated Urban Development Grant as at the end of the 3rd quarter of the 2022/23 financial year;</a:t>
            </a:r>
          </a:p>
          <a:p>
            <a:pPr marL="457200" indent="-457200" algn="just">
              <a:buFont typeface="+mj-lt"/>
              <a:buAutoNum type="arabicPeriod"/>
            </a:pPr>
            <a:r>
              <a:rPr lang="en-GB" sz="1800" dirty="0">
                <a:solidFill>
                  <a:prstClr val="black"/>
                </a:solidFill>
              </a:rPr>
              <a:t>Summary of financial and non-financial performance as at end of the 3rd Quarter of the 2022/23 financial year as well as reasons and actions taken to prevent possible under/over expenditure and under performance at the end of the financial year;</a:t>
            </a:r>
          </a:p>
          <a:p>
            <a:pPr marL="457200" indent="-457200" algn="just">
              <a:buFont typeface="+mj-lt"/>
              <a:buAutoNum type="arabicPeriod"/>
            </a:pPr>
            <a:r>
              <a:rPr lang="en-GB" sz="1800" dirty="0">
                <a:solidFill>
                  <a:prstClr val="black"/>
                </a:solidFill>
              </a:rPr>
              <a:t>Any other matter that may assist the Committee in executing its oversight mandate.</a:t>
            </a:r>
          </a:p>
          <a:p>
            <a:pPr marL="457200" indent="-457200" algn="just">
              <a:buFont typeface="+mj-lt"/>
              <a:buAutoNum type="arabicPeriod"/>
            </a:pPr>
            <a:endParaRPr lang="en-US" sz="1800" dirty="0">
              <a:solidFill>
                <a:prstClr val="black"/>
              </a:solidFill>
            </a:endParaRPr>
          </a:p>
          <a:p>
            <a:pPr marL="0" indent="0" algn="just" defTabSz="685800">
              <a:spcBef>
                <a:spcPts val="750"/>
              </a:spcBef>
              <a:buFont typeface="Arial" panose="020B0604020202020204" pitchFamily="34" charset="0"/>
              <a:buNone/>
            </a:pPr>
            <a:endParaRPr lang="en-GB" sz="1800" dirty="0">
              <a:solidFill>
                <a:prstClr val="black"/>
              </a:solidFill>
            </a:endParaRPr>
          </a:p>
        </p:txBody>
      </p:sp>
    </p:spTree>
    <p:extLst>
      <p:ext uri="{BB962C8B-B14F-4D97-AF65-F5344CB8AC3E}">
        <p14:creationId xmlns:p14="http://schemas.microsoft.com/office/powerpoint/2010/main" val="1281495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493181" y="783846"/>
            <a:ext cx="11205636" cy="5325681"/>
          </a:xfrm>
        </p:spPr>
        <p:txBody>
          <a:bodyPr/>
          <a:lstStyle/>
          <a:p>
            <a:pPr marL="0" indent="0">
              <a:buNone/>
            </a:pPr>
            <a:r>
              <a:rPr lang="en-ZA" sz="2000" dirty="0">
                <a:solidFill>
                  <a:schemeClr val="accent2"/>
                </a:solidFill>
                <a:latin typeface="Arial Black" panose="020B0A04020102020204" pitchFamily="34" charset="0"/>
              </a:rPr>
              <a:t>2022/23 MIG EXPENDITURE PERFORMANCE AS OF 31 DECECEMBER 2022</a:t>
            </a:r>
          </a:p>
          <a:p>
            <a:pPr marL="0" indent="0">
              <a:buNone/>
            </a:pPr>
            <a:endParaRPr lang="en-US" dirty="0"/>
          </a:p>
        </p:txBody>
      </p:sp>
      <p:pic>
        <p:nvPicPr>
          <p:cNvPr id="2" name="Picture 1">
            <a:extLst>
              <a:ext uri="{FF2B5EF4-FFF2-40B4-BE49-F238E27FC236}">
                <a16:creationId xmlns:a16="http://schemas.microsoft.com/office/drawing/2014/main" id="{9B6B2EE4-F6DE-A1A7-5994-8B215CAD0F1F}"/>
              </a:ext>
            </a:extLst>
          </p:cNvPr>
          <p:cNvPicPr>
            <a:picLocks noChangeAspect="1"/>
          </p:cNvPicPr>
          <p:nvPr/>
        </p:nvPicPr>
        <p:blipFill>
          <a:blip r:embed="rId2"/>
          <a:stretch>
            <a:fillRect/>
          </a:stretch>
        </p:blipFill>
        <p:spPr>
          <a:xfrm>
            <a:off x="260234" y="1101687"/>
            <a:ext cx="11596485" cy="4441326"/>
          </a:xfrm>
          <a:prstGeom prst="rect">
            <a:avLst/>
          </a:prstGeom>
          <a:solidFill>
            <a:schemeClr val="accent2"/>
          </a:solidFill>
        </p:spPr>
      </p:pic>
      <p:sp>
        <p:nvSpPr>
          <p:cNvPr id="4" name="Content Placeholder 2">
            <a:extLst>
              <a:ext uri="{FF2B5EF4-FFF2-40B4-BE49-F238E27FC236}">
                <a16:creationId xmlns:a16="http://schemas.microsoft.com/office/drawing/2014/main" id="{D96F5EA0-A42D-48A4-8DDF-8D9AE1D5EEB1}"/>
              </a:ext>
            </a:extLst>
          </p:cNvPr>
          <p:cNvSpPr txBox="1">
            <a:spLocks/>
          </p:cNvSpPr>
          <p:nvPr/>
        </p:nvSpPr>
        <p:spPr>
          <a:xfrm>
            <a:off x="241327" y="5626979"/>
            <a:ext cx="11825580" cy="4677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Font typeface="Arial" panose="020B0604020202020204" pitchFamily="34" charset="0"/>
              <a:buNone/>
            </a:pPr>
            <a:r>
              <a:rPr lang="en-GB" sz="1600" dirty="0"/>
              <a:t>For details report on the MIG performance pleas refer to Annexure - A</a:t>
            </a:r>
            <a:endParaRPr lang="en-US" sz="1600" dirty="0"/>
          </a:p>
        </p:txBody>
      </p:sp>
    </p:spTree>
    <p:extLst>
      <p:ext uri="{BB962C8B-B14F-4D97-AF65-F5344CB8AC3E}">
        <p14:creationId xmlns:p14="http://schemas.microsoft.com/office/powerpoint/2010/main" val="297337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170855" y="953445"/>
            <a:ext cx="11685722" cy="5325681"/>
          </a:xfrm>
        </p:spPr>
        <p:txBody>
          <a:bodyPr/>
          <a:lstStyle/>
          <a:p>
            <a:pPr marL="0" indent="0" algn="just">
              <a:buNone/>
            </a:pPr>
            <a:r>
              <a:rPr lang="en-ZA" sz="2000" dirty="0">
                <a:latin typeface="Arial Black" panose="020B0A04020102020204" pitchFamily="34" charset="0"/>
              </a:rPr>
              <a:t>Main challenges identified during the assessments and remedial actions proposed</a:t>
            </a:r>
          </a:p>
          <a:p>
            <a:pPr marL="0" indent="0" algn="just">
              <a:buNone/>
            </a:pPr>
            <a:endParaRPr lang="en-ZA" sz="2000" dirty="0">
              <a:latin typeface="Arial Black" panose="020B0A04020102020204" pitchFamily="34" charset="0"/>
            </a:endParaRPr>
          </a:p>
          <a:p>
            <a:pPr marR="0" lvl="0" algn="just">
              <a:spcBef>
                <a:spcPts val="0"/>
              </a:spcBef>
              <a:spcAft>
                <a:spcPts val="0"/>
              </a:spcAft>
            </a:pPr>
            <a:r>
              <a:rPr lang="en-US" sz="2000" u="sng" dirty="0">
                <a:effectLst/>
                <a:latin typeface="Calibri" panose="020F0502020204030204" pitchFamily="34" charset="0"/>
                <a:ea typeface="Calibri" panose="020F0502020204030204" pitchFamily="34" charset="0"/>
              </a:rPr>
              <a:t>Procurement processes</a:t>
            </a:r>
          </a:p>
          <a:p>
            <a:pPr marL="285750" marR="0" lvl="0" indent="-285750" algn="just">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Litigations by unsuccessful bidders </a:t>
            </a:r>
          </a:p>
          <a:p>
            <a:pPr marL="285750" marR="0" lvl="0" indent="-285750" algn="just">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Delays in procurement processes due to processes not being followed that have led to objections and possible litigations;</a:t>
            </a:r>
          </a:p>
          <a:p>
            <a:pPr marL="285750" marR="0" lvl="0" indent="-285750" algn="just">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Provincial treasuries to play an active role in supporting and advise municipalities </a:t>
            </a:r>
            <a:r>
              <a:rPr lang="en-US" dirty="0">
                <a:latin typeface="Calibri" panose="020F0502020204030204" pitchFamily="34" charset="0"/>
                <a:ea typeface="Calibri" panose="020F0502020204030204" pitchFamily="34" charset="0"/>
              </a:rPr>
              <a:t>in the implementation of </a:t>
            </a:r>
            <a:r>
              <a:rPr lang="en-US" sz="2000" dirty="0">
                <a:effectLst/>
                <a:latin typeface="Calibri" panose="020F0502020204030204" pitchFamily="34" charset="0"/>
                <a:ea typeface="Calibri" panose="020F0502020204030204" pitchFamily="34" charset="0"/>
              </a:rPr>
              <a:t>procurement process </a:t>
            </a:r>
          </a:p>
          <a:p>
            <a:pPr marL="285750" marR="0" lvl="0" indent="-285750" algn="just">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R="0" lvl="0" algn="just">
              <a:spcBef>
                <a:spcPts val="0"/>
              </a:spcBef>
              <a:spcAft>
                <a:spcPts val="0"/>
              </a:spcAft>
            </a:pPr>
            <a:r>
              <a:rPr lang="en-US" sz="2000" u="sng" dirty="0">
                <a:effectLst/>
                <a:latin typeface="Calibri" panose="020F0502020204030204" pitchFamily="34" charset="0"/>
                <a:ea typeface="Calibri" panose="020F0502020204030204" pitchFamily="34" charset="0"/>
              </a:rPr>
              <a:t>Interruptions</a:t>
            </a:r>
          </a:p>
          <a:p>
            <a:pPr marL="285750" marR="0" lvl="0" indent="-285750" algn="just">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Business fora or “business mafias” demanding share payment without doing anything, failure to do so results in projects being implemented with on-site disruptions. </a:t>
            </a:r>
          </a:p>
          <a:p>
            <a:pPr marL="285750" marR="0" lvl="0" indent="-285750" algn="just">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Law enforcement to be mobilized and equipped to deal with this, especially protecting sites against occupation</a:t>
            </a:r>
          </a:p>
          <a:p>
            <a:pPr marL="285750" marR="0" lvl="0" indent="-285750" algn="just">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LED strategies to be utilized to clearly indicate how communities would  benefit from construction initiatives </a:t>
            </a:r>
          </a:p>
          <a:p>
            <a:pPr marL="285750" marR="0" lvl="0" indent="-285750" algn="just">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Community liaison to be improved to mitigate interruptions </a:t>
            </a:r>
          </a:p>
          <a:p>
            <a:pPr marL="0" indent="0" algn="just">
              <a:buNone/>
            </a:pPr>
            <a:endParaRPr lang="en-US" dirty="0"/>
          </a:p>
        </p:txBody>
      </p:sp>
    </p:spTree>
    <p:extLst>
      <p:ext uri="{BB962C8B-B14F-4D97-AF65-F5344CB8AC3E}">
        <p14:creationId xmlns:p14="http://schemas.microsoft.com/office/powerpoint/2010/main" val="2860282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148821" y="909378"/>
            <a:ext cx="11654725" cy="5325681"/>
          </a:xfrm>
        </p:spPr>
        <p:txBody>
          <a:bodyPr/>
          <a:lstStyle/>
          <a:p>
            <a:pPr marL="0" indent="0">
              <a:buNone/>
            </a:pPr>
            <a:r>
              <a:rPr lang="en-ZA" sz="2000" dirty="0">
                <a:solidFill>
                  <a:schemeClr val="accent2"/>
                </a:solidFill>
                <a:latin typeface="Arial Black" panose="020B0A04020102020204" pitchFamily="34" charset="0"/>
              </a:rPr>
              <a:t>Main </a:t>
            </a:r>
            <a:r>
              <a:rPr lang="en-ZA" sz="2000" dirty="0">
                <a:solidFill>
                  <a:srgbClr val="FF0000"/>
                </a:solidFill>
                <a:latin typeface="Arial Black" panose="020B0A04020102020204" pitchFamily="34" charset="0"/>
              </a:rPr>
              <a:t>challenges</a:t>
            </a:r>
            <a:r>
              <a:rPr lang="en-ZA" sz="2000" dirty="0">
                <a:solidFill>
                  <a:schemeClr val="accent2"/>
                </a:solidFill>
                <a:latin typeface="Arial Black" panose="020B0A04020102020204" pitchFamily="34" charset="0"/>
              </a:rPr>
              <a:t> identified during the assessments and </a:t>
            </a:r>
            <a:r>
              <a:rPr lang="en-ZA" sz="2000" dirty="0">
                <a:solidFill>
                  <a:srgbClr val="00B050"/>
                </a:solidFill>
                <a:latin typeface="Arial Black" panose="020B0A04020102020204" pitchFamily="34" charset="0"/>
              </a:rPr>
              <a:t>remedial </a:t>
            </a:r>
            <a:r>
              <a:rPr lang="en-ZA" sz="2000" dirty="0">
                <a:solidFill>
                  <a:schemeClr val="accent2"/>
                </a:solidFill>
                <a:latin typeface="Arial Black" panose="020B0A04020102020204" pitchFamily="34" charset="0"/>
              </a:rPr>
              <a:t>actions proposed</a:t>
            </a:r>
          </a:p>
          <a:p>
            <a:pPr marR="0" lvl="0">
              <a:spcBef>
                <a:spcPts val="0"/>
              </a:spcBef>
              <a:spcAft>
                <a:spcPts val="0"/>
              </a:spcAft>
            </a:pPr>
            <a:r>
              <a:rPr lang="en-US" sz="2000" u="sng" dirty="0">
                <a:effectLst/>
                <a:latin typeface="Calibri" panose="020F0502020204030204" pitchFamily="34" charset="0"/>
                <a:ea typeface="Calibri" panose="020F0502020204030204" pitchFamily="34" charset="0"/>
              </a:rPr>
              <a:t>Capacity</a:t>
            </a:r>
          </a:p>
          <a:p>
            <a:pPr marL="285750" marR="0" lvl="0" indent="-285750">
              <a:spcBef>
                <a:spcPts val="0"/>
              </a:spcBef>
              <a:spcAft>
                <a:spcPts val="0"/>
              </a:spcAft>
              <a:buFont typeface="Arial" panose="020B0604020202020204" pitchFamily="34" charset="0"/>
              <a:buChar char="•"/>
            </a:pPr>
            <a:r>
              <a:rPr lang="en-US" sz="2000" dirty="0">
                <a:solidFill>
                  <a:srgbClr val="FF0000"/>
                </a:solidFill>
                <a:effectLst/>
                <a:latin typeface="Calibri" panose="020F0502020204030204" pitchFamily="34" charset="0"/>
                <a:ea typeface="Calibri" panose="020F0502020204030204" pitchFamily="34" charset="0"/>
              </a:rPr>
              <a:t>Capacity of municipalities to take decisions that will facilitate the value chain of infrastructure delivery (acting appointments at MM, CFO and Technical Director levels)</a:t>
            </a:r>
          </a:p>
          <a:p>
            <a:pPr marL="285750" marR="0" lvl="0" indent="-285750">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endParaRPr>
          </a:p>
          <a:p>
            <a:pPr marR="0" lvl="0">
              <a:spcBef>
                <a:spcPts val="0"/>
              </a:spcBef>
              <a:spcAft>
                <a:spcPts val="0"/>
              </a:spcAft>
            </a:pPr>
            <a:r>
              <a:rPr lang="en-US" u="sng" dirty="0">
                <a:latin typeface="Calibri" panose="020F0502020204030204" pitchFamily="34" charset="0"/>
                <a:ea typeface="Calibri" panose="020F0502020204030204" pitchFamily="34" charset="0"/>
              </a:rPr>
              <a:t>P</a:t>
            </a:r>
            <a:r>
              <a:rPr lang="en-US" sz="2000" u="sng" dirty="0">
                <a:effectLst/>
                <a:latin typeface="Calibri" panose="020F0502020204030204" pitchFamily="34" charset="0"/>
                <a:ea typeface="Calibri" panose="020F0502020204030204" pitchFamily="34" charset="0"/>
              </a:rPr>
              <a:t>riorities setting</a:t>
            </a:r>
          </a:p>
          <a:p>
            <a:pPr marL="285750" marR="0" lvl="0" indent="-285750">
              <a:spcBef>
                <a:spcPts val="0"/>
              </a:spcBef>
              <a:spcAft>
                <a:spcPts val="0"/>
              </a:spcAft>
              <a:buFont typeface="Arial" panose="020B0604020202020204" pitchFamily="34" charset="0"/>
              <a:buChar char="•"/>
            </a:pPr>
            <a:r>
              <a:rPr lang="en-US" sz="2000" dirty="0">
                <a:solidFill>
                  <a:srgbClr val="FF0000"/>
                </a:solidFill>
                <a:effectLst/>
                <a:latin typeface="Calibri" panose="020F0502020204030204" pitchFamily="34" charset="0"/>
                <a:ea typeface="Calibri" panose="020F0502020204030204" pitchFamily="34" charset="0"/>
              </a:rPr>
              <a:t>Constant changing of priorities in-year - Infrastructure value chain planning responsibilities of municipalities in-year and over the longer term showing the lack of (technical) capacity. </a:t>
            </a:r>
          </a:p>
          <a:p>
            <a:pPr marR="0" lvl="0">
              <a:spcBef>
                <a:spcPts val="0"/>
              </a:spcBef>
              <a:spcAft>
                <a:spcPts val="0"/>
              </a:spcAft>
            </a:pPr>
            <a:endParaRPr lang="en-GB" sz="2000" dirty="0">
              <a:solidFill>
                <a:srgbClr val="FF0000"/>
              </a:solidFill>
              <a:effectLst/>
              <a:latin typeface="Calibri" panose="020F0502020204030204" pitchFamily="34" charset="0"/>
              <a:ea typeface="Calibri" panose="020F0502020204030204" pitchFamily="34" charset="0"/>
            </a:endParaRPr>
          </a:p>
          <a:p>
            <a:pPr marR="0" lvl="0">
              <a:spcBef>
                <a:spcPts val="0"/>
              </a:spcBef>
              <a:spcAft>
                <a:spcPts val="0"/>
              </a:spcAft>
            </a:pPr>
            <a:r>
              <a:rPr lang="en-GB" sz="2000" u="sng" dirty="0">
                <a:effectLst/>
                <a:latin typeface="Calibri" panose="020F0502020204030204" pitchFamily="34" charset="0"/>
                <a:ea typeface="Calibri" panose="020F0502020204030204" pitchFamily="34" charset="0"/>
              </a:rPr>
              <a:t>Value chain responsibilities:</a:t>
            </a:r>
          </a:p>
          <a:p>
            <a:pPr marL="285750" indent="-285750">
              <a:buFont typeface="Arial" panose="020B0604020202020204" pitchFamily="34" charset="0"/>
              <a:buChar char="•"/>
            </a:pPr>
            <a:r>
              <a:rPr lang="en-GB" dirty="0">
                <a:solidFill>
                  <a:srgbClr val="FF0000"/>
                </a:solidFill>
                <a:latin typeface="Calibri" panose="020F0502020204030204" pitchFamily="34" charset="0"/>
              </a:rPr>
              <a:t>Participation of provincial and sector stakeholders in the MIG value chain not optimal as they lack capacity that impacts on registration and the monitoring of projects</a:t>
            </a:r>
          </a:p>
          <a:p>
            <a:pPr marL="285750" marR="0" lvl="0" indent="-285750">
              <a:spcBef>
                <a:spcPts val="0"/>
              </a:spcBef>
              <a:spcAft>
                <a:spcPts val="0"/>
              </a:spcAft>
              <a:buFont typeface="Arial" panose="020B0604020202020204" pitchFamily="34" charset="0"/>
              <a:buChar char="•"/>
            </a:pPr>
            <a:r>
              <a:rPr lang="en-GB" dirty="0">
                <a:solidFill>
                  <a:srgbClr val="00B050"/>
                </a:solidFill>
                <a:latin typeface="Calibri" panose="020F0502020204030204" pitchFamily="34" charset="0"/>
                <a:ea typeface="Calibri" panose="020F0502020204030204" pitchFamily="34" charset="0"/>
              </a:rPr>
              <a:t>MEC for local Government and Sectors to secure budgets to support their MIG responsibilities agreed in the MIG Framework annually</a:t>
            </a:r>
            <a:endParaRPr lang="en-US" dirty="0"/>
          </a:p>
        </p:txBody>
      </p:sp>
    </p:spTree>
    <p:extLst>
      <p:ext uri="{BB962C8B-B14F-4D97-AF65-F5344CB8AC3E}">
        <p14:creationId xmlns:p14="http://schemas.microsoft.com/office/powerpoint/2010/main" val="4018370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377498" y="859317"/>
            <a:ext cx="11205636" cy="4164376"/>
          </a:xfrm>
          <a:ln>
            <a:solidFill>
              <a:schemeClr val="accent1"/>
            </a:solidFill>
          </a:ln>
        </p:spPr>
        <p:txBody>
          <a:bodyPr/>
          <a:lstStyle/>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lgn="ctr">
              <a:buNone/>
            </a:pPr>
            <a:r>
              <a:rPr lang="en-ZA" sz="3600" b="1" dirty="0">
                <a:solidFill>
                  <a:schemeClr val="accent2"/>
                </a:solidFill>
              </a:rPr>
              <a:t>INTEGRATED URBAN DEVELOPMENT GRANT (IUDG)</a:t>
            </a:r>
            <a:endParaRPr lang="en-US" sz="3600" b="1" dirty="0">
              <a:solidFill>
                <a:schemeClr val="accent2"/>
              </a:solidFill>
            </a:endParaRPr>
          </a:p>
        </p:txBody>
      </p:sp>
    </p:spTree>
    <p:extLst>
      <p:ext uri="{BB962C8B-B14F-4D97-AF65-F5344CB8AC3E}">
        <p14:creationId xmlns:p14="http://schemas.microsoft.com/office/powerpoint/2010/main" val="2859222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chemeClr val="accent2"/>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247973" y="716885"/>
            <a:ext cx="11747715" cy="5890488"/>
          </a:xfrm>
          <a:ln>
            <a:solidFill>
              <a:schemeClr val="accent1"/>
            </a:solidFill>
          </a:ln>
        </p:spPr>
        <p:txBody>
          <a:bodyPr/>
          <a:lstStyle/>
          <a:p>
            <a:pPr marL="0" indent="0">
              <a:buNone/>
            </a:pPr>
            <a:r>
              <a:rPr lang="en-ZA" sz="18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IUDG FINANCIAL PERFORMANCE FOR THE QUARTERS ENDING SEPTEMBER AND DECEMBER 2022</a:t>
            </a:r>
            <a:endParaRPr lang="en-US" dirty="0">
              <a:solidFill>
                <a:schemeClr val="accent2"/>
              </a:solidFill>
            </a:endParaRPr>
          </a:p>
        </p:txBody>
      </p:sp>
      <p:graphicFrame>
        <p:nvGraphicFramePr>
          <p:cNvPr id="2" name="Table 1">
            <a:extLst>
              <a:ext uri="{FF2B5EF4-FFF2-40B4-BE49-F238E27FC236}">
                <a16:creationId xmlns:a16="http://schemas.microsoft.com/office/drawing/2014/main" id="{652063BA-0235-10B2-9536-4B99200F9E09}"/>
              </a:ext>
            </a:extLst>
          </p:cNvPr>
          <p:cNvGraphicFramePr>
            <a:graphicFrameLocks noGrp="1"/>
          </p:cNvGraphicFramePr>
          <p:nvPr>
            <p:extLst>
              <p:ext uri="{D42A27DB-BD31-4B8C-83A1-F6EECF244321}">
                <p14:modId xmlns:p14="http://schemas.microsoft.com/office/powerpoint/2010/main" val="2421661230"/>
              </p:ext>
            </p:extLst>
          </p:nvPr>
        </p:nvGraphicFramePr>
        <p:xfrm>
          <a:off x="387455" y="1101686"/>
          <a:ext cx="11437754" cy="5120884"/>
        </p:xfrm>
        <a:graphic>
          <a:graphicData uri="http://schemas.openxmlformats.org/drawingml/2006/table">
            <a:tbl>
              <a:tblPr firstRow="1" firstCol="1" bandRow="1">
                <a:tableStyleId>{5940675A-B579-460E-94D1-54222C63F5DA}</a:tableStyleId>
              </a:tblPr>
              <a:tblGrid>
                <a:gridCol w="1180555">
                  <a:extLst>
                    <a:ext uri="{9D8B030D-6E8A-4147-A177-3AD203B41FA5}">
                      <a16:colId xmlns:a16="http://schemas.microsoft.com/office/drawing/2014/main" val="1971151961"/>
                    </a:ext>
                  </a:extLst>
                </a:gridCol>
                <a:gridCol w="965632">
                  <a:extLst>
                    <a:ext uri="{9D8B030D-6E8A-4147-A177-3AD203B41FA5}">
                      <a16:colId xmlns:a16="http://schemas.microsoft.com/office/drawing/2014/main" val="2570190286"/>
                    </a:ext>
                  </a:extLst>
                </a:gridCol>
                <a:gridCol w="1072336">
                  <a:extLst>
                    <a:ext uri="{9D8B030D-6E8A-4147-A177-3AD203B41FA5}">
                      <a16:colId xmlns:a16="http://schemas.microsoft.com/office/drawing/2014/main" val="1833419872"/>
                    </a:ext>
                  </a:extLst>
                </a:gridCol>
                <a:gridCol w="888530">
                  <a:extLst>
                    <a:ext uri="{9D8B030D-6E8A-4147-A177-3AD203B41FA5}">
                      <a16:colId xmlns:a16="http://schemas.microsoft.com/office/drawing/2014/main" val="2339415885"/>
                    </a:ext>
                  </a:extLst>
                </a:gridCol>
                <a:gridCol w="836896">
                  <a:extLst>
                    <a:ext uri="{9D8B030D-6E8A-4147-A177-3AD203B41FA5}">
                      <a16:colId xmlns:a16="http://schemas.microsoft.com/office/drawing/2014/main" val="3717170049"/>
                    </a:ext>
                  </a:extLst>
                </a:gridCol>
                <a:gridCol w="862713">
                  <a:extLst>
                    <a:ext uri="{9D8B030D-6E8A-4147-A177-3AD203B41FA5}">
                      <a16:colId xmlns:a16="http://schemas.microsoft.com/office/drawing/2014/main" val="4264318338"/>
                    </a:ext>
                  </a:extLst>
                </a:gridCol>
                <a:gridCol w="862713">
                  <a:extLst>
                    <a:ext uri="{9D8B030D-6E8A-4147-A177-3AD203B41FA5}">
                      <a16:colId xmlns:a16="http://schemas.microsoft.com/office/drawing/2014/main" val="1812059507"/>
                    </a:ext>
                  </a:extLst>
                </a:gridCol>
                <a:gridCol w="1008769">
                  <a:extLst>
                    <a:ext uri="{9D8B030D-6E8A-4147-A177-3AD203B41FA5}">
                      <a16:colId xmlns:a16="http://schemas.microsoft.com/office/drawing/2014/main" val="817735268"/>
                    </a:ext>
                  </a:extLst>
                </a:gridCol>
                <a:gridCol w="1073093">
                  <a:extLst>
                    <a:ext uri="{9D8B030D-6E8A-4147-A177-3AD203B41FA5}">
                      <a16:colId xmlns:a16="http://schemas.microsoft.com/office/drawing/2014/main" val="1902973065"/>
                    </a:ext>
                  </a:extLst>
                </a:gridCol>
                <a:gridCol w="1073093">
                  <a:extLst>
                    <a:ext uri="{9D8B030D-6E8A-4147-A177-3AD203B41FA5}">
                      <a16:colId xmlns:a16="http://schemas.microsoft.com/office/drawing/2014/main" val="3836800524"/>
                    </a:ext>
                  </a:extLst>
                </a:gridCol>
                <a:gridCol w="862713">
                  <a:extLst>
                    <a:ext uri="{9D8B030D-6E8A-4147-A177-3AD203B41FA5}">
                      <a16:colId xmlns:a16="http://schemas.microsoft.com/office/drawing/2014/main" val="476357273"/>
                    </a:ext>
                  </a:extLst>
                </a:gridCol>
                <a:gridCol w="750711">
                  <a:extLst>
                    <a:ext uri="{9D8B030D-6E8A-4147-A177-3AD203B41FA5}">
                      <a16:colId xmlns:a16="http://schemas.microsoft.com/office/drawing/2014/main" val="3886540349"/>
                    </a:ext>
                  </a:extLst>
                </a:gridCol>
              </a:tblGrid>
              <a:tr h="1353048">
                <a:tc rowSpan="2">
                  <a:txBody>
                    <a:bodyPr/>
                    <a:lstStyle/>
                    <a:p>
                      <a:pPr>
                        <a:lnSpc>
                          <a:spcPct val="107000"/>
                        </a:lnSpc>
                        <a:spcAft>
                          <a:spcPts val="800"/>
                        </a:spcAft>
                      </a:pPr>
                      <a:r>
                        <a:rPr lang="en-GB" sz="1200" dirty="0">
                          <a:effectLst/>
                        </a:rPr>
                        <a:t>Municipality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rowSpan="2">
                  <a:txBody>
                    <a:bodyPr/>
                    <a:lstStyle/>
                    <a:p>
                      <a:pPr>
                        <a:lnSpc>
                          <a:spcPct val="107000"/>
                        </a:lnSpc>
                        <a:spcAft>
                          <a:spcPts val="800"/>
                        </a:spcAft>
                      </a:pPr>
                      <a:r>
                        <a:rPr lang="en-GB" sz="1200" dirty="0">
                          <a:effectLst/>
                        </a:rPr>
                        <a:t>Total allocation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GB" sz="1200" dirty="0">
                          <a:effectLst/>
                        </a:rPr>
                        <a:t>Transferred to 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GB" sz="1200" dirty="0">
                          <a:effectLst/>
                        </a:rPr>
                        <a:t>July Expenditure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GB" sz="1200" dirty="0">
                          <a:effectLst/>
                        </a:rPr>
                        <a:t>August Expenditure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GB" sz="1200" dirty="0">
                          <a:effectLst/>
                        </a:rPr>
                        <a:t>September Expenditure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GB" sz="1200" dirty="0">
                          <a:effectLst/>
                        </a:rPr>
                        <a:t>October Expenditure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GB" sz="1200" dirty="0">
                          <a:effectLst/>
                        </a:rPr>
                        <a:t>November Expenditure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GB" sz="1200" dirty="0">
                          <a:effectLst/>
                        </a:rPr>
                        <a:t>December Expenditure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GB" sz="1200" dirty="0">
                          <a:effectLst/>
                        </a:rPr>
                        <a:t>Total Expenditure to 31 December 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ZA" sz="1200" dirty="0">
                          <a:effectLst/>
                        </a:rPr>
                        <a:t>% Spent against Transfer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07000"/>
                        </a:lnSpc>
                        <a:spcAft>
                          <a:spcPts val="800"/>
                        </a:spcAft>
                      </a:pPr>
                      <a:r>
                        <a:rPr lang="en-ZA" sz="1200" dirty="0">
                          <a:effectLst/>
                        </a:rPr>
                        <a:t>% Spent against Allocation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688687183"/>
                  </a:ext>
                </a:extLst>
              </a:tr>
              <a:tr h="221364">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n-ZA" sz="1200">
                          <a:effectLst/>
                        </a:rPr>
                        <a:t>R'000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R'000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R'000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R'000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R'000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R'000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R'000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R'000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1094663"/>
                  </a:ext>
                </a:extLst>
              </a:tr>
              <a:tr h="221364">
                <a:tc>
                  <a:txBody>
                    <a:bodyPr/>
                    <a:lstStyle/>
                    <a:p>
                      <a:pPr>
                        <a:lnSpc>
                          <a:spcPct val="107000"/>
                        </a:lnSpc>
                        <a:spcAft>
                          <a:spcPts val="800"/>
                        </a:spcAft>
                      </a:pPr>
                      <a:r>
                        <a:rPr lang="en-GB" sz="1200">
                          <a:effectLst/>
                        </a:rPr>
                        <a:t>Polokwane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426 044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319 533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5 018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10 748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10 929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19901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18557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8248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73 401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304643"/>
                  </a:ext>
                </a:extLst>
              </a:tr>
              <a:tr h="443392">
                <a:tc>
                  <a:txBody>
                    <a:bodyPr/>
                    <a:lstStyle/>
                    <a:p>
                      <a:pPr>
                        <a:lnSpc>
                          <a:spcPct val="107000"/>
                        </a:lnSpc>
                        <a:spcAft>
                          <a:spcPts val="800"/>
                        </a:spcAft>
                      </a:pPr>
                      <a:r>
                        <a:rPr lang="en-GB" sz="1200">
                          <a:effectLst/>
                        </a:rPr>
                        <a:t>Mogale City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156 361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93 817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1 432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1 768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2 325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7 891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11 102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10 582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35 100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5143669"/>
                  </a:ext>
                </a:extLst>
              </a:tr>
              <a:tr h="443392">
                <a:tc>
                  <a:txBody>
                    <a:bodyPr/>
                    <a:lstStyle/>
                    <a:p>
                      <a:pPr>
                        <a:lnSpc>
                          <a:spcPct val="107000"/>
                        </a:lnSpc>
                        <a:spcAft>
                          <a:spcPts val="800"/>
                        </a:spcAft>
                      </a:pPr>
                      <a:r>
                        <a:rPr lang="en-GB" sz="1200">
                          <a:effectLst/>
                        </a:rPr>
                        <a:t>Umhlathuze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147 172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88 303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26 696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19 060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5 191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10448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12149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23023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96 567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109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dirty="0">
                          <a:effectLst/>
                        </a:rPr>
                        <a:t>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7401652"/>
                  </a:ext>
                </a:extLst>
              </a:tr>
              <a:tr h="443392">
                <a:tc>
                  <a:txBody>
                    <a:bodyPr/>
                    <a:lstStyle/>
                    <a:p>
                      <a:pPr>
                        <a:lnSpc>
                          <a:spcPct val="107000"/>
                        </a:lnSpc>
                        <a:spcAft>
                          <a:spcPts val="800"/>
                        </a:spcAft>
                      </a:pPr>
                      <a:r>
                        <a:rPr lang="en-GB" sz="1200">
                          <a:effectLst/>
                        </a:rPr>
                        <a:t>Ray Nkonyeni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81 360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48 816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2 907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1 918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5281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4 562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5 866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8 566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28 118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1739168"/>
                  </a:ext>
                </a:extLst>
              </a:tr>
              <a:tr h="221364">
                <a:tc>
                  <a:txBody>
                    <a:bodyPr/>
                    <a:lstStyle/>
                    <a:p>
                      <a:pPr>
                        <a:lnSpc>
                          <a:spcPct val="107000"/>
                        </a:lnSpc>
                        <a:spcAft>
                          <a:spcPts val="800"/>
                        </a:spcAft>
                      </a:pPr>
                      <a:r>
                        <a:rPr lang="en-GB" sz="1200">
                          <a:effectLst/>
                        </a:rPr>
                        <a:t>Sol Plaatje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70 390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42 234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1 083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1 220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14 590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1 867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3 298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6 401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28 459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7046081"/>
                  </a:ext>
                </a:extLst>
              </a:tr>
              <a:tr h="443392">
                <a:tc>
                  <a:txBody>
                    <a:bodyPr/>
                    <a:lstStyle/>
                    <a:p>
                      <a:pPr>
                        <a:lnSpc>
                          <a:spcPct val="107000"/>
                        </a:lnSpc>
                        <a:spcAft>
                          <a:spcPts val="800"/>
                        </a:spcAft>
                      </a:pPr>
                      <a:r>
                        <a:rPr lang="en-GB" sz="1200">
                          <a:effectLst/>
                        </a:rPr>
                        <a:t>Stellenbosch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65 747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39 447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2 516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7 952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6 785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1 947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9 597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28 797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756383"/>
                  </a:ext>
                </a:extLst>
              </a:tr>
              <a:tr h="443392">
                <a:tc>
                  <a:txBody>
                    <a:bodyPr/>
                    <a:lstStyle/>
                    <a:p>
                      <a:pPr>
                        <a:lnSpc>
                          <a:spcPct val="107000"/>
                        </a:lnSpc>
                        <a:spcAft>
                          <a:spcPts val="800"/>
                        </a:spcAft>
                      </a:pPr>
                      <a:r>
                        <a:rPr lang="en-GB" sz="1200">
                          <a:effectLst/>
                        </a:rPr>
                        <a:t>Drakenstein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61 989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37 194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2 885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12 691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5 715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2 038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6 198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29 527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93981"/>
                  </a:ext>
                </a:extLst>
              </a:tr>
              <a:tr h="443392">
                <a:tc>
                  <a:txBody>
                    <a:bodyPr/>
                    <a:lstStyle/>
                    <a:p>
                      <a:pPr>
                        <a:lnSpc>
                          <a:spcPct val="107000"/>
                        </a:lnSpc>
                        <a:spcAft>
                          <a:spcPts val="800"/>
                        </a:spcAft>
                      </a:pPr>
                      <a:r>
                        <a:rPr lang="en-GB" sz="1200">
                          <a:effectLst/>
                        </a:rPr>
                        <a:t>Steve Tshwete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76 305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46 305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2 293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6 170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16 056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11 209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35 960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316456"/>
                  </a:ext>
                </a:extLst>
              </a:tr>
              <a:tr h="443392">
                <a:tc>
                  <a:txBody>
                    <a:bodyPr/>
                    <a:lstStyle/>
                    <a:p>
                      <a:pPr>
                        <a:lnSpc>
                          <a:spcPct val="107000"/>
                        </a:lnSpc>
                        <a:spcAft>
                          <a:spcPts val="800"/>
                        </a:spcAft>
                      </a:pPr>
                      <a:r>
                        <a:rPr lang="en-GB"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1 085 368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715 649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37 252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40 231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60 270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63 339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71 013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83 824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355 929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200" dirty="0">
                          <a:effectLst/>
                        </a:rPr>
                        <a:t>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5563522"/>
                  </a:ext>
                </a:extLst>
              </a:tr>
            </a:tbl>
          </a:graphicData>
        </a:graphic>
      </p:graphicFrame>
    </p:spTree>
    <p:extLst>
      <p:ext uri="{BB962C8B-B14F-4D97-AF65-F5344CB8AC3E}">
        <p14:creationId xmlns:p14="http://schemas.microsoft.com/office/powerpoint/2010/main" val="333608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77118" y="633938"/>
            <a:ext cx="11825580" cy="5641383"/>
          </a:xfrm>
        </p:spPr>
        <p:txBody>
          <a:bodyPr/>
          <a:lstStyle/>
          <a:p>
            <a:pPr marL="0" indent="0">
              <a:lnSpc>
                <a:spcPct val="100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CHALLENGES AFFECTING THE IUDG PERFORMANCE BY MUNICIPALITIES</a:t>
            </a:r>
          </a:p>
          <a:p>
            <a:pPr marL="0" indent="0">
              <a:lnSpc>
                <a:spcPct val="100000"/>
              </a:lnSpc>
              <a:spcAft>
                <a:spcPts val="800"/>
              </a:spcAft>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At the end of the second quarter of the 2022/23 municipal financial year, the total expenditure for the participating municipalities is R355 929 000, which equals 50% of the transferred amounts and 33 percent of the total allocation.</a:t>
            </a:r>
            <a:r>
              <a:rPr lang="en-ZA" sz="1600" dirty="0">
                <a:effectLst/>
                <a:latin typeface="Arial" panose="020B0604020202020204" pitchFamily="34" charset="0"/>
                <a:ea typeface="Calibri" panose="020F0502020204030204" pitchFamily="34" charset="0"/>
                <a:cs typeface="Times New Roman" panose="02020603050405020304" pitchFamily="18" charset="0"/>
              </a:rPr>
              <a:t> Polokwane, Mogale City and Ray Nkonyeni have a total expenditures of less than the 40%, which makes them the poor performing municipalities in the second quarter. This poor expenditure can be attributed to the following challenges when implementing projects: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Courier New" panose="02070309020205020404" pitchFamily="49" charset="0"/>
              <a:buChar char="o"/>
            </a:pPr>
            <a:r>
              <a:rPr lang="en-ZA" sz="1600" dirty="0">
                <a:effectLst/>
                <a:latin typeface="Arial" panose="020B0604020202020204" pitchFamily="34" charset="0"/>
                <a:ea typeface="Calibri" panose="020F0502020204030204" pitchFamily="34" charset="0"/>
                <a:cs typeface="Times New Roman" panose="02020603050405020304" pitchFamily="18" charset="0"/>
              </a:rPr>
              <a:t>Slow progress on some of the sites affecting the targeted completion for some projects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Courier New" panose="02070309020205020404" pitchFamily="49" charset="0"/>
              <a:buChar char="o"/>
            </a:pPr>
            <a:r>
              <a:rPr lang="en-ZA" sz="1600" dirty="0">
                <a:effectLst/>
                <a:latin typeface="Arial" panose="020B0604020202020204" pitchFamily="34" charset="0"/>
                <a:ea typeface="Calibri" panose="020F0502020204030204" pitchFamily="34" charset="0"/>
                <a:cs typeface="Times New Roman" panose="02020603050405020304" pitchFamily="18" charset="0"/>
              </a:rPr>
              <a:t>Poor performing contractors that has led to some contracts attracting penalties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Courier New" panose="02070309020205020404" pitchFamily="49" charset="0"/>
              <a:buChar char="o"/>
            </a:pPr>
            <a:r>
              <a:rPr lang="en-ZA" sz="1600" dirty="0">
                <a:effectLst/>
                <a:latin typeface="Arial" panose="020B0604020202020204" pitchFamily="34" charset="0"/>
                <a:ea typeface="Calibri" panose="020F0502020204030204" pitchFamily="34" charset="0"/>
                <a:cs typeface="Times New Roman" panose="02020603050405020304" pitchFamily="18" charset="0"/>
              </a:rPr>
              <a:t>Delays caused by local contractors who demand to be sub-contracted on projects implemented within their area or wards.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Courier New" panose="02070309020205020404" pitchFamily="49" charset="0"/>
              <a:buChar char="o"/>
            </a:pPr>
            <a:r>
              <a:rPr lang="en-ZA" sz="1600" dirty="0">
                <a:effectLst/>
                <a:latin typeface="Arial" panose="020B0604020202020204" pitchFamily="34" charset="0"/>
                <a:ea typeface="Calibri" panose="020F0502020204030204" pitchFamily="34" charset="0"/>
                <a:cs typeface="Times New Roman" panose="02020603050405020304" pitchFamily="18" charset="0"/>
              </a:rPr>
              <a:t>Panel of experts expired (Polokwane)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Courier New" panose="02070309020205020404" pitchFamily="49" charset="0"/>
              <a:buChar char="o"/>
            </a:pPr>
            <a:r>
              <a:rPr lang="en-ZA" sz="1600" dirty="0">
                <a:effectLst/>
                <a:latin typeface="Arial" panose="020B0604020202020204" pitchFamily="34" charset="0"/>
                <a:ea typeface="Calibri" panose="020F0502020204030204" pitchFamily="34" charset="0"/>
                <a:cs typeface="Times New Roman" panose="02020603050405020304" pitchFamily="18" charset="0"/>
              </a:rPr>
              <a:t>Some contractors are facing cash-flow problems which causes stoppages on site due to labour and suppliers not being paid.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Courier New" panose="02070309020205020404" pitchFamily="49" charset="0"/>
              <a:buChar char="o"/>
            </a:pPr>
            <a:r>
              <a:rPr lang="en-ZA" sz="1600" dirty="0">
                <a:effectLst/>
                <a:latin typeface="Arial" panose="020B0604020202020204" pitchFamily="34" charset="0"/>
                <a:ea typeface="Calibri" panose="020F0502020204030204" pitchFamily="34" charset="0"/>
                <a:cs typeface="Times New Roman" panose="02020603050405020304" pitchFamily="18" charset="0"/>
              </a:rPr>
              <a:t>Business forums interfering in some projects.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Courier New" panose="02070309020205020404" pitchFamily="49" charset="0"/>
              <a:buChar char="o"/>
            </a:pPr>
            <a:r>
              <a:rPr lang="en-ZA" sz="1600" dirty="0">
                <a:effectLst/>
                <a:latin typeface="Arial" panose="020B0604020202020204" pitchFamily="34" charset="0"/>
                <a:ea typeface="Calibri" panose="020F0502020204030204" pitchFamily="34" charset="0"/>
                <a:cs typeface="Times New Roman" panose="02020603050405020304" pitchFamily="18" charset="0"/>
              </a:rPr>
              <a:t>Delay in appointment of contractors/consultants.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spcAft>
                <a:spcPts val="800"/>
              </a:spcAft>
              <a:buFont typeface="Courier New" panose="02070309020205020404" pitchFamily="49" charset="0"/>
              <a:buChar char="o"/>
            </a:pPr>
            <a:r>
              <a:rPr lang="en-ZA" sz="1600" dirty="0">
                <a:effectLst/>
                <a:latin typeface="Arial" panose="020B0604020202020204" pitchFamily="34" charset="0"/>
                <a:ea typeface="Calibri" panose="020F0502020204030204" pitchFamily="34" charset="0"/>
                <a:cs typeface="Times New Roman" panose="02020603050405020304" pitchFamily="18" charset="0"/>
              </a:rPr>
              <a:t>Physical implementation of projects due to unrests.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ZA" sz="1600" dirty="0">
                <a:effectLst/>
                <a:latin typeface="Arial" panose="020B0604020202020204" pitchFamily="34" charset="0"/>
                <a:ea typeface="Calibri" panose="020F0502020204030204" pitchFamily="34" charset="0"/>
              </a:rPr>
              <a:t>DCOG conducted intervention meetings in an effort to assist the municipalities to address these issues and as a result both municipalities put measures in place to address the identified challenges and progress will be monitored through their monthly reports. </a:t>
            </a:r>
            <a:endParaRPr lang="en-US" sz="1600" dirty="0"/>
          </a:p>
        </p:txBody>
      </p:sp>
    </p:spTree>
    <p:extLst>
      <p:ext uri="{BB962C8B-B14F-4D97-AF65-F5344CB8AC3E}">
        <p14:creationId xmlns:p14="http://schemas.microsoft.com/office/powerpoint/2010/main" val="1696035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377498" y="1288973"/>
            <a:ext cx="11205636" cy="3404214"/>
          </a:xfrm>
        </p:spPr>
        <p:txBody>
          <a:bodyPr/>
          <a:lstStyle/>
          <a:p>
            <a:pPr marL="0" indent="0">
              <a:buNone/>
            </a:pPr>
            <a:endParaRPr lang="en-ZA" sz="2400" dirty="0"/>
          </a:p>
          <a:p>
            <a:pPr marL="0" indent="0">
              <a:buNone/>
            </a:pPr>
            <a:endParaRPr lang="en-ZA" sz="2400" dirty="0"/>
          </a:p>
          <a:p>
            <a:pPr marL="0" indent="0">
              <a:buNone/>
            </a:pPr>
            <a:endParaRPr lang="en-ZA" sz="2400" dirty="0"/>
          </a:p>
          <a:p>
            <a:pPr marL="0" indent="0" algn="ctr">
              <a:buNone/>
            </a:pPr>
            <a:r>
              <a:rPr lang="en-ZA" sz="3600" b="1" dirty="0">
                <a:solidFill>
                  <a:schemeClr val="accent2"/>
                </a:solidFill>
              </a:rPr>
              <a:t>MUNICIPAL SYSTEMS IMPROVEMENT GRANT (MSIG)</a:t>
            </a:r>
            <a:endParaRPr lang="en-US" sz="3600" b="1" dirty="0">
              <a:solidFill>
                <a:schemeClr val="accent2"/>
              </a:solidFill>
            </a:endParaRPr>
          </a:p>
        </p:txBody>
      </p:sp>
    </p:spTree>
    <p:extLst>
      <p:ext uri="{BB962C8B-B14F-4D97-AF65-F5344CB8AC3E}">
        <p14:creationId xmlns:p14="http://schemas.microsoft.com/office/powerpoint/2010/main" val="133285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498684" y="1200238"/>
            <a:ext cx="11205636" cy="5325681"/>
          </a:xfrm>
          <a:ln>
            <a:solidFill>
              <a:schemeClr val="accent1"/>
            </a:solidFill>
          </a:ln>
        </p:spPr>
        <p:txBody>
          <a:bodyPr/>
          <a:lstStyle/>
          <a:p>
            <a:pPr marL="0" indent="0" algn="ctr">
              <a:buNone/>
            </a:pPr>
            <a:r>
              <a:rPr lang="en-ZA" b="1" dirty="0">
                <a:solidFill>
                  <a:schemeClr val="accent2"/>
                </a:solidFill>
              </a:rPr>
              <a:t>MSIG PERFORMANCE SINCE 2017/18 TO DATE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2" name="Table 3">
            <a:extLst>
              <a:ext uri="{FF2B5EF4-FFF2-40B4-BE49-F238E27FC236}">
                <a16:creationId xmlns:a16="http://schemas.microsoft.com/office/drawing/2014/main" id="{B6F236B3-D218-3714-C436-0F70EFE78F25}"/>
              </a:ext>
            </a:extLst>
          </p:cNvPr>
          <p:cNvGraphicFramePr>
            <a:graphicFrameLocks noGrp="1"/>
          </p:cNvGraphicFramePr>
          <p:nvPr>
            <p:extLst>
              <p:ext uri="{D42A27DB-BD31-4B8C-83A1-F6EECF244321}">
                <p14:modId xmlns:p14="http://schemas.microsoft.com/office/powerpoint/2010/main" val="2325854420"/>
              </p:ext>
            </p:extLst>
          </p:nvPr>
        </p:nvGraphicFramePr>
        <p:xfrm>
          <a:off x="635430" y="2020400"/>
          <a:ext cx="10895308" cy="2559085"/>
        </p:xfrm>
        <a:graphic>
          <a:graphicData uri="http://schemas.openxmlformats.org/drawingml/2006/table">
            <a:tbl>
              <a:tblPr firstRow="1" bandRow="1">
                <a:tableStyleId>{5C22544A-7EE6-4342-B048-85BDC9FD1C3A}</a:tableStyleId>
              </a:tblPr>
              <a:tblGrid>
                <a:gridCol w="2242524">
                  <a:extLst>
                    <a:ext uri="{9D8B030D-6E8A-4147-A177-3AD203B41FA5}">
                      <a16:colId xmlns:a16="http://schemas.microsoft.com/office/drawing/2014/main" val="2506980050"/>
                    </a:ext>
                  </a:extLst>
                </a:gridCol>
                <a:gridCol w="2716934">
                  <a:extLst>
                    <a:ext uri="{9D8B030D-6E8A-4147-A177-3AD203B41FA5}">
                      <a16:colId xmlns:a16="http://schemas.microsoft.com/office/drawing/2014/main" val="150520053"/>
                    </a:ext>
                  </a:extLst>
                </a:gridCol>
                <a:gridCol w="2743200">
                  <a:extLst>
                    <a:ext uri="{9D8B030D-6E8A-4147-A177-3AD203B41FA5}">
                      <a16:colId xmlns:a16="http://schemas.microsoft.com/office/drawing/2014/main" val="3933756601"/>
                    </a:ext>
                  </a:extLst>
                </a:gridCol>
                <a:gridCol w="3192650">
                  <a:extLst>
                    <a:ext uri="{9D8B030D-6E8A-4147-A177-3AD203B41FA5}">
                      <a16:colId xmlns:a16="http://schemas.microsoft.com/office/drawing/2014/main" val="2771999600"/>
                    </a:ext>
                  </a:extLst>
                </a:gridCol>
              </a:tblGrid>
              <a:tr h="414014">
                <a:tc>
                  <a:txBody>
                    <a:bodyPr/>
                    <a:lstStyle/>
                    <a:p>
                      <a:pPr algn="ctr">
                        <a:lnSpc>
                          <a:spcPct val="100000"/>
                        </a:lnSpc>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Year</a:t>
                      </a:r>
                    </a:p>
                  </a:txBody>
                  <a:tcPr marL="68580" marR="68580" marT="0" marB="0" anchor="ctr">
                    <a:solidFill>
                      <a:schemeClr val="accent2"/>
                    </a:solidFill>
                  </a:tcPr>
                </a:tc>
                <a:tc>
                  <a:txBody>
                    <a:bodyPr/>
                    <a:lstStyle/>
                    <a:p>
                      <a:pPr algn="ctr">
                        <a:lnSpc>
                          <a:spcPct val="100000"/>
                        </a:lnSpc>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Allocation</a:t>
                      </a:r>
                    </a:p>
                    <a:p>
                      <a:pPr algn="ctr">
                        <a:lnSpc>
                          <a:spcPct val="100000"/>
                        </a:lnSpc>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(R’000)</a:t>
                      </a:r>
                    </a:p>
                  </a:txBody>
                  <a:tcPr marL="68580" marR="68580" marT="0" marB="0" anchor="ctr">
                    <a:solidFill>
                      <a:schemeClr val="accent2"/>
                    </a:solidFill>
                  </a:tcPr>
                </a:tc>
                <a:tc>
                  <a:txBody>
                    <a:bodyPr/>
                    <a:lstStyle/>
                    <a:p>
                      <a:pPr algn="ctr">
                        <a:lnSpc>
                          <a:spcPct val="100000"/>
                        </a:lnSpc>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Spent</a:t>
                      </a:r>
                    </a:p>
                    <a:p>
                      <a:pPr algn="ctr">
                        <a:lnSpc>
                          <a:spcPct val="100000"/>
                        </a:lnSpc>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(R’000)</a:t>
                      </a:r>
                    </a:p>
                  </a:txBody>
                  <a:tcPr marL="68580" marR="68580" marT="0" marB="0" anchor="ctr">
                    <a:solidFill>
                      <a:schemeClr val="accent2"/>
                    </a:solidFill>
                  </a:tcPr>
                </a:tc>
                <a:tc>
                  <a:txBody>
                    <a:bodyPr/>
                    <a:lstStyle/>
                    <a:p>
                      <a:pPr algn="ctr">
                        <a:lnSpc>
                          <a:spcPct val="100000"/>
                        </a:lnSpc>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Unspent Funds</a:t>
                      </a:r>
                    </a:p>
                    <a:p>
                      <a:pPr algn="ctr">
                        <a:lnSpc>
                          <a:spcPct val="100000"/>
                        </a:lnSpc>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(R’000) </a:t>
                      </a:r>
                    </a:p>
                  </a:txBody>
                  <a:tcPr marL="68580" marR="68580" marT="0" marB="0" anchor="ctr">
                    <a:solidFill>
                      <a:schemeClr val="accent2"/>
                    </a:solidFill>
                  </a:tcPr>
                </a:tc>
                <a:extLst>
                  <a:ext uri="{0D108BD9-81ED-4DB2-BD59-A6C34878D82A}">
                    <a16:rowId xmlns:a16="http://schemas.microsoft.com/office/drawing/2014/main" val="2508821022"/>
                  </a:ext>
                </a:extLst>
              </a:tr>
              <a:tr h="281038">
                <a:tc>
                  <a:txBody>
                    <a:bodyPr/>
                    <a:lstStyle/>
                    <a:p>
                      <a:pPr algn="ctr">
                        <a:lnSpc>
                          <a:spcPct val="100000"/>
                        </a:lnSpc>
                        <a:spcBef>
                          <a:spcPts val="0"/>
                        </a:spcBef>
                        <a:spcAft>
                          <a:spcPts val="0"/>
                        </a:spcAft>
                      </a:pPr>
                      <a:r>
                        <a:rPr lang="en-ZA" sz="16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2023/24</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146,516</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Not applicable</a:t>
                      </a:r>
                    </a:p>
                  </a:txBody>
                  <a:tcPr marL="68580" marR="68580" marT="0" marB="0">
                    <a:solidFill>
                      <a:schemeClr val="accent2">
                        <a:lumMod val="60000"/>
                        <a:lumOff val="40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noProof="0" dirty="0">
                          <a:solidFill>
                            <a:schemeClr val="dk1"/>
                          </a:solidFill>
                          <a:effectLst/>
                          <a:latin typeface="Arial" panose="020B0604020202020204" pitchFamily="34" charset="0"/>
                          <a:ea typeface="+mn-ea"/>
                          <a:cs typeface="Times New Roman" panose="02020603050405020304" pitchFamily="18" charset="0"/>
                        </a:rPr>
                        <a:t>Not applicable</a:t>
                      </a:r>
                    </a:p>
                  </a:txBody>
                  <a:tcPr marL="68580" marR="68580" marT="0" marB="0">
                    <a:solidFill>
                      <a:schemeClr val="accent2">
                        <a:lumMod val="60000"/>
                        <a:lumOff val="40000"/>
                      </a:schemeClr>
                    </a:solidFill>
                  </a:tcPr>
                </a:tc>
                <a:extLst>
                  <a:ext uri="{0D108BD9-81ED-4DB2-BD59-A6C34878D82A}">
                    <a16:rowId xmlns:a16="http://schemas.microsoft.com/office/drawing/2014/main" val="2701410052"/>
                  </a:ext>
                </a:extLst>
              </a:tr>
              <a:tr h="276724">
                <a:tc>
                  <a:txBody>
                    <a:bodyPr/>
                    <a:lstStyle/>
                    <a:p>
                      <a:pPr algn="ctr">
                        <a:lnSpc>
                          <a:spcPct val="100000"/>
                        </a:lnSpc>
                        <a:spcBef>
                          <a:spcPts val="0"/>
                        </a:spcBef>
                        <a:spcAft>
                          <a:spcPts val="0"/>
                        </a:spcAft>
                      </a:pPr>
                      <a:r>
                        <a:rPr lang="en-ZA" sz="16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2022/23</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140,328</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40,188</a:t>
                      </a:r>
                    </a:p>
                  </a:txBody>
                  <a:tcPr marL="68580" marR="68580" marT="0" marB="0">
                    <a:solidFill>
                      <a:schemeClr val="accent2">
                        <a:lumMod val="60000"/>
                        <a:lumOff val="40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noProof="0" dirty="0">
                          <a:solidFill>
                            <a:schemeClr val="dk1"/>
                          </a:solidFill>
                          <a:effectLst/>
                          <a:latin typeface="Arial" panose="020B0604020202020204" pitchFamily="34" charset="0"/>
                          <a:ea typeface="+mn-ea"/>
                          <a:cs typeface="Times New Roman" panose="02020603050405020304" pitchFamily="18" charset="0"/>
                        </a:rPr>
                        <a:t>To be determined after 31 March 2023</a:t>
                      </a:r>
                    </a:p>
                  </a:txBody>
                  <a:tcPr marL="68580" marR="68580" marT="0" marB="0">
                    <a:solidFill>
                      <a:schemeClr val="accent2">
                        <a:lumMod val="60000"/>
                        <a:lumOff val="40000"/>
                      </a:schemeClr>
                    </a:solidFill>
                  </a:tcPr>
                </a:tc>
                <a:extLst>
                  <a:ext uri="{0D108BD9-81ED-4DB2-BD59-A6C34878D82A}">
                    <a16:rowId xmlns:a16="http://schemas.microsoft.com/office/drawing/2014/main" val="2566022410"/>
                  </a:ext>
                </a:extLst>
              </a:tr>
              <a:tr h="247421">
                <a:tc>
                  <a:txBody>
                    <a:bodyPr/>
                    <a:lstStyle/>
                    <a:p>
                      <a:pPr algn="ctr">
                        <a:lnSpc>
                          <a:spcPct val="100000"/>
                        </a:lnSpc>
                        <a:spcBef>
                          <a:spcPts val="0"/>
                        </a:spcBef>
                        <a:spcAft>
                          <a:spcPts val="0"/>
                        </a:spcAft>
                      </a:pPr>
                      <a:r>
                        <a:rPr lang="en-ZA" sz="16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2021/22</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135,302</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GB"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45,914</a:t>
                      </a:r>
                      <a:endPar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noProof="0" dirty="0">
                          <a:solidFill>
                            <a:schemeClr val="dk1"/>
                          </a:solidFill>
                          <a:effectLst/>
                          <a:latin typeface="Arial" panose="020B0604020202020204" pitchFamily="34" charset="0"/>
                          <a:ea typeface="+mn-ea"/>
                          <a:cs typeface="Times New Roman" panose="02020603050405020304" pitchFamily="18" charset="0"/>
                        </a:rPr>
                        <a:t>89,388</a:t>
                      </a:r>
                    </a:p>
                  </a:txBody>
                  <a:tcPr marL="68580" marR="68580" marT="0" marB="0">
                    <a:solidFill>
                      <a:schemeClr val="accent2">
                        <a:lumMod val="60000"/>
                        <a:lumOff val="40000"/>
                      </a:schemeClr>
                    </a:solidFill>
                  </a:tcPr>
                </a:tc>
                <a:extLst>
                  <a:ext uri="{0D108BD9-81ED-4DB2-BD59-A6C34878D82A}">
                    <a16:rowId xmlns:a16="http://schemas.microsoft.com/office/drawing/2014/main" val="716775693"/>
                  </a:ext>
                </a:extLst>
              </a:tr>
              <a:tr h="242691">
                <a:tc>
                  <a:txBody>
                    <a:bodyPr/>
                    <a:lstStyle/>
                    <a:p>
                      <a:pPr algn="ctr">
                        <a:lnSpc>
                          <a:spcPct val="100000"/>
                        </a:lnSpc>
                        <a:spcBef>
                          <a:spcPts val="0"/>
                        </a:spcBef>
                        <a:spcAft>
                          <a:spcPts val="0"/>
                        </a:spcAft>
                      </a:pPr>
                      <a:r>
                        <a:rPr lang="en-ZA" sz="16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2020/21</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119,774</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28,049</a:t>
                      </a:r>
                    </a:p>
                  </a:txBody>
                  <a:tcPr marL="68580" marR="68580" marT="0" marB="0">
                    <a:solidFill>
                      <a:schemeClr val="accent2">
                        <a:lumMod val="60000"/>
                        <a:lumOff val="40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noProof="0" dirty="0">
                          <a:solidFill>
                            <a:schemeClr val="dk1"/>
                          </a:solidFill>
                          <a:effectLst/>
                          <a:latin typeface="Arial" panose="020B0604020202020204" pitchFamily="34" charset="0"/>
                          <a:ea typeface="+mn-ea"/>
                          <a:cs typeface="Times New Roman" panose="02020603050405020304" pitchFamily="18" charset="0"/>
                        </a:rPr>
                        <a:t>91,725</a:t>
                      </a:r>
                    </a:p>
                  </a:txBody>
                  <a:tcPr marL="68580" marR="68580" marT="0" marB="0">
                    <a:solidFill>
                      <a:schemeClr val="accent2">
                        <a:lumMod val="60000"/>
                        <a:lumOff val="40000"/>
                      </a:schemeClr>
                    </a:solidFill>
                  </a:tcPr>
                </a:tc>
                <a:extLst>
                  <a:ext uri="{0D108BD9-81ED-4DB2-BD59-A6C34878D82A}">
                    <a16:rowId xmlns:a16="http://schemas.microsoft.com/office/drawing/2014/main" val="3299852549"/>
                  </a:ext>
                </a:extLst>
              </a:tr>
              <a:tr h="249284">
                <a:tc>
                  <a:txBody>
                    <a:bodyPr/>
                    <a:lstStyle/>
                    <a:p>
                      <a:pPr algn="ctr">
                        <a:lnSpc>
                          <a:spcPct val="100000"/>
                        </a:lnSpc>
                        <a:spcBef>
                          <a:spcPts val="0"/>
                        </a:spcBef>
                        <a:spcAft>
                          <a:spcPts val="0"/>
                        </a:spcAft>
                      </a:pPr>
                      <a:r>
                        <a:rPr lang="en-ZA" sz="16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2019/20</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111,062</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85,435</a:t>
                      </a:r>
                    </a:p>
                  </a:txBody>
                  <a:tcPr marL="68580" marR="68580" marT="0" marB="0">
                    <a:solidFill>
                      <a:schemeClr val="accent2">
                        <a:lumMod val="60000"/>
                        <a:lumOff val="40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noProof="0" dirty="0">
                          <a:solidFill>
                            <a:schemeClr val="dk1"/>
                          </a:solidFill>
                          <a:effectLst/>
                          <a:latin typeface="Arial" panose="020B0604020202020204" pitchFamily="34" charset="0"/>
                          <a:ea typeface="+mn-ea"/>
                          <a:cs typeface="Times New Roman" panose="02020603050405020304" pitchFamily="18" charset="0"/>
                        </a:rPr>
                        <a:t>25,627</a:t>
                      </a:r>
                    </a:p>
                  </a:txBody>
                  <a:tcPr marL="68580" marR="68580" marT="0" marB="0">
                    <a:solidFill>
                      <a:schemeClr val="accent2">
                        <a:lumMod val="60000"/>
                        <a:lumOff val="40000"/>
                      </a:schemeClr>
                    </a:solidFill>
                  </a:tcPr>
                </a:tc>
                <a:extLst>
                  <a:ext uri="{0D108BD9-81ED-4DB2-BD59-A6C34878D82A}">
                    <a16:rowId xmlns:a16="http://schemas.microsoft.com/office/drawing/2014/main" val="226426901"/>
                  </a:ext>
                </a:extLst>
              </a:tr>
              <a:tr h="252235">
                <a:tc>
                  <a:txBody>
                    <a:bodyPr/>
                    <a:lstStyle/>
                    <a:p>
                      <a:pPr algn="ctr">
                        <a:lnSpc>
                          <a:spcPct val="100000"/>
                        </a:lnSpc>
                        <a:spcBef>
                          <a:spcPts val="0"/>
                        </a:spcBef>
                        <a:spcAft>
                          <a:spcPts val="0"/>
                        </a:spcAft>
                      </a:pPr>
                      <a:r>
                        <a:rPr lang="en-ZA" sz="16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2018/19</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115,116</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93,749</a:t>
                      </a:r>
                    </a:p>
                  </a:txBody>
                  <a:tcPr marL="68580" marR="68580" marT="0" marB="0">
                    <a:solidFill>
                      <a:schemeClr val="accent2">
                        <a:lumMod val="60000"/>
                        <a:lumOff val="40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noProof="0" dirty="0">
                          <a:solidFill>
                            <a:schemeClr val="dk1"/>
                          </a:solidFill>
                          <a:effectLst/>
                          <a:latin typeface="Arial" panose="020B0604020202020204" pitchFamily="34" charset="0"/>
                          <a:ea typeface="+mn-ea"/>
                          <a:cs typeface="Times New Roman" panose="02020603050405020304" pitchFamily="18" charset="0"/>
                        </a:rPr>
                        <a:t>21,367</a:t>
                      </a:r>
                    </a:p>
                  </a:txBody>
                  <a:tcPr marL="68580" marR="68580" marT="0" marB="0">
                    <a:solidFill>
                      <a:schemeClr val="accent2">
                        <a:lumMod val="60000"/>
                        <a:lumOff val="40000"/>
                      </a:schemeClr>
                    </a:solidFill>
                  </a:tcPr>
                </a:tc>
                <a:extLst>
                  <a:ext uri="{0D108BD9-81ED-4DB2-BD59-A6C34878D82A}">
                    <a16:rowId xmlns:a16="http://schemas.microsoft.com/office/drawing/2014/main" val="3979379008"/>
                  </a:ext>
                </a:extLst>
              </a:tr>
              <a:tr h="309907">
                <a:tc>
                  <a:txBody>
                    <a:bodyPr/>
                    <a:lstStyle/>
                    <a:p>
                      <a:pPr algn="ctr">
                        <a:lnSpc>
                          <a:spcPct val="100000"/>
                        </a:lnSpc>
                        <a:spcBef>
                          <a:spcPts val="0"/>
                        </a:spcBef>
                        <a:spcAft>
                          <a:spcPts val="0"/>
                        </a:spcAft>
                      </a:pPr>
                      <a:r>
                        <a:rPr lang="en-ZA" sz="1600" b="1"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2017/18</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103,249</a:t>
                      </a:r>
                    </a:p>
                  </a:txBody>
                  <a:tcPr marL="68580" marR="68580" marT="0" marB="0">
                    <a:solidFill>
                      <a:schemeClr val="accent2">
                        <a:lumMod val="60000"/>
                        <a:lumOff val="40000"/>
                      </a:schemeClr>
                    </a:solidFill>
                  </a:tcPr>
                </a:tc>
                <a:tc>
                  <a:txBody>
                    <a:bodyPr/>
                    <a:lstStyle/>
                    <a:p>
                      <a:pPr algn="r">
                        <a:lnSpc>
                          <a:spcPct val="100000"/>
                        </a:lnSpc>
                        <a:spcBef>
                          <a:spcPts val="0"/>
                        </a:spcBef>
                        <a:spcAft>
                          <a:spcPts val="0"/>
                        </a:spcAft>
                      </a:pPr>
                      <a:r>
                        <a:rPr lang="en-ZA"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50,647</a:t>
                      </a:r>
                    </a:p>
                  </a:txBody>
                  <a:tcPr marL="68580" marR="68580" marT="0" marB="0">
                    <a:solidFill>
                      <a:schemeClr val="accent2">
                        <a:lumMod val="60000"/>
                        <a:lumOff val="40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noProof="0" dirty="0">
                          <a:solidFill>
                            <a:schemeClr val="dk1"/>
                          </a:solidFill>
                          <a:effectLst/>
                          <a:latin typeface="Arial" panose="020B0604020202020204" pitchFamily="34" charset="0"/>
                          <a:ea typeface="+mn-ea"/>
                          <a:cs typeface="Times New Roman" panose="02020603050405020304" pitchFamily="18" charset="0"/>
                        </a:rPr>
                        <a:t>52,602</a:t>
                      </a:r>
                    </a:p>
                  </a:txBody>
                  <a:tcPr marL="68580" marR="68580" marT="0" marB="0">
                    <a:solidFill>
                      <a:schemeClr val="accent2">
                        <a:lumMod val="60000"/>
                        <a:lumOff val="40000"/>
                      </a:schemeClr>
                    </a:solidFill>
                  </a:tcPr>
                </a:tc>
                <a:extLst>
                  <a:ext uri="{0D108BD9-81ED-4DB2-BD59-A6C34878D82A}">
                    <a16:rowId xmlns:a16="http://schemas.microsoft.com/office/drawing/2014/main" val="3141178166"/>
                  </a:ext>
                </a:extLst>
              </a:tr>
            </a:tbl>
          </a:graphicData>
        </a:graphic>
      </p:graphicFrame>
    </p:spTree>
    <p:extLst>
      <p:ext uri="{BB962C8B-B14F-4D97-AF65-F5344CB8AC3E}">
        <p14:creationId xmlns:p14="http://schemas.microsoft.com/office/powerpoint/2010/main" val="3432464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6" name="Content Placeholder 2">
            <a:extLst>
              <a:ext uri="{FF2B5EF4-FFF2-40B4-BE49-F238E27FC236}">
                <a16:creationId xmlns:a16="http://schemas.microsoft.com/office/drawing/2014/main" id="{5D24BEF4-6D80-9D38-8F54-824F34AFD2D5}"/>
              </a:ext>
            </a:extLst>
          </p:cNvPr>
          <p:cNvSpPr>
            <a:spLocks noGrp="1"/>
          </p:cNvSpPr>
          <p:nvPr>
            <p:ph sz="half" idx="2"/>
          </p:nvPr>
        </p:nvSpPr>
        <p:spPr>
          <a:xfrm>
            <a:off x="-1" y="769463"/>
            <a:ext cx="12191999" cy="5766502"/>
          </a:xfrm>
        </p:spPr>
        <p:txBody>
          <a:bodyPr/>
          <a:lstStyle/>
          <a:p>
            <a:pPr marL="0" indent="0">
              <a:buNone/>
            </a:pPr>
            <a:r>
              <a:rPr lang="en-ZA" sz="1700" b="1" dirty="0"/>
              <a:t>MSIG CHALLENGES AND PLANS TO IMPROVE PERFORMANCE</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MSIG initially underspent mainly due to the lack of the appropriate identification of support areas for the MSIG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delays in the procurement of required services. However:</a:t>
            </a:r>
          </a:p>
          <a:p>
            <a:pPr marL="190500" marR="0" lvl="0" indent="-1905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700" b="0" u="none" kern="1200" cap="none" dirty="0">
                <a:solidFill>
                  <a:schemeClr val="tx1"/>
                </a:solidFill>
                <a:effectLst/>
                <a:latin typeface="Arial" panose="020B0604020202020204" pitchFamily="34" charset="0"/>
                <a:cs typeface="Times New Roman" panose="02020603050405020304" pitchFamily="18" charset="0"/>
              </a:rPr>
              <a:t>The Department committed to adopt a forward planning approach on the envisaged MSIG-funded support projects to ensure a seamless implementation of technical support to municipalities.</a:t>
            </a:r>
          </a:p>
          <a:p>
            <a:pPr marL="190500" marR="0" lvl="0" indent="-1905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700" b="0" u="none" kern="1200" cap="none" dirty="0">
                <a:solidFill>
                  <a:schemeClr val="tx1"/>
                </a:solidFill>
                <a:effectLst/>
                <a:latin typeface="Arial" panose="020B0604020202020204" pitchFamily="34" charset="0"/>
                <a:ea typeface="+mn-ea"/>
                <a:cs typeface="Times New Roman" panose="02020603050405020304" pitchFamily="18" charset="0"/>
              </a:rPr>
              <a:t>The 2023/24 </a:t>
            </a:r>
            <a:r>
              <a:rPr lang="en-ZA" sz="1700" b="1" u="none" kern="1200" cap="none" dirty="0">
                <a:solidFill>
                  <a:schemeClr val="tx1"/>
                </a:solidFill>
                <a:effectLst/>
                <a:latin typeface="Arial" panose="020B0604020202020204" pitchFamily="34" charset="0"/>
                <a:ea typeface="+mn-ea"/>
                <a:cs typeface="Times New Roman" panose="02020603050405020304" pitchFamily="18" charset="0"/>
              </a:rPr>
              <a:t>MSIG funding is targeted for support to municipalities</a:t>
            </a:r>
            <a:r>
              <a:rPr lang="en-ZA" sz="1700" b="0" u="none" kern="1200" cap="none" dirty="0">
                <a:solidFill>
                  <a:schemeClr val="tx1"/>
                </a:solidFill>
                <a:effectLst/>
                <a:latin typeface="Arial" panose="020B0604020202020204" pitchFamily="34" charset="0"/>
                <a:ea typeface="+mn-ea"/>
                <a:cs typeface="Times New Roman" panose="02020603050405020304" pitchFamily="18" charset="0"/>
              </a:rPr>
              <a:t> on amongst others (1). </a:t>
            </a:r>
            <a:r>
              <a:rPr lang="en-AU" sz="1700" b="0" u="none" kern="1200" cap="none" dirty="0">
                <a:solidFill>
                  <a:schemeClr val="tx1"/>
                </a:solidFill>
                <a:effectLst/>
                <a:latin typeface="Arial" panose="020B0604020202020204" pitchFamily="34" charset="0"/>
                <a:ea typeface="+mn-ea"/>
                <a:cs typeface="Times New Roman" panose="02020603050405020304" pitchFamily="18" charset="0"/>
              </a:rPr>
              <a:t>governance and institutional matters through the District Development Model (DDM) approach with District Hubs as central points of integration and coordination of support and capacity building interventions; (2). </a:t>
            </a:r>
            <a:r>
              <a:rPr lang="en-GB" sz="1700" b="0" u="none" kern="1200" cap="none" dirty="0">
                <a:solidFill>
                  <a:schemeClr val="tx1"/>
                </a:solidFill>
                <a:effectLst/>
                <a:latin typeface="Arial" panose="020B0604020202020204" pitchFamily="34" charset="0"/>
                <a:ea typeface="+mn-ea"/>
                <a:cs typeface="Times New Roman" panose="02020603050405020304" pitchFamily="18" charset="0"/>
              </a:rPr>
              <a:t>implementation of the Integrated Urban Development Framework (IUDF); (3).</a:t>
            </a:r>
            <a:r>
              <a:rPr lang="en-AU" sz="1700" b="0" u="none" kern="1200" cap="none" dirty="0">
                <a:solidFill>
                  <a:schemeClr val="tx1"/>
                </a:solidFill>
                <a:effectLst/>
                <a:latin typeface="Arial" panose="020B0604020202020204" pitchFamily="34" charset="0"/>
                <a:ea typeface="+mn-ea"/>
                <a:cs typeface="Times New Roman" panose="02020603050405020304" pitchFamily="18" charset="0"/>
              </a:rPr>
              <a:t> </a:t>
            </a:r>
            <a:r>
              <a:rPr lang="en-ZA" sz="1700" b="0" u="none" kern="1200" cap="none" dirty="0">
                <a:solidFill>
                  <a:schemeClr val="tx1"/>
                </a:solidFill>
                <a:effectLst/>
                <a:latin typeface="Arial" panose="020B0604020202020204" pitchFamily="34" charset="0"/>
                <a:ea typeface="+mn-ea"/>
                <a:cs typeface="Times New Roman" panose="02020603050405020304" pitchFamily="18" charset="0"/>
              </a:rPr>
              <a:t>piloting and validation of </a:t>
            </a:r>
            <a:r>
              <a:rPr lang="en-GB" sz="1700" b="0" u="none" kern="1200" cap="none" dirty="0">
                <a:solidFill>
                  <a:schemeClr val="tx1"/>
                </a:solidFill>
                <a:effectLst/>
                <a:latin typeface="Arial" panose="020B0604020202020204" pitchFamily="34" charset="0"/>
                <a:ea typeface="+mn-ea"/>
                <a:cs typeface="Times New Roman" panose="02020603050405020304" pitchFamily="18" charset="0"/>
              </a:rPr>
              <a:t>the prototype (generic) staff establishments of municipalities (macro and micro-structures)</a:t>
            </a:r>
            <a:r>
              <a:rPr lang="en-ZA" sz="1700" b="0" u="none" kern="1200" cap="none" dirty="0">
                <a:solidFill>
                  <a:schemeClr val="tx1"/>
                </a:solidFill>
                <a:effectLst/>
                <a:latin typeface="Arial" panose="020B0604020202020204" pitchFamily="34" charset="0"/>
                <a:ea typeface="+mn-ea"/>
                <a:cs typeface="Times New Roman" panose="02020603050405020304" pitchFamily="18" charset="0"/>
              </a:rPr>
              <a:t>; (4). improvement of data management; (5). improvement of records management; (6). a</a:t>
            </a:r>
            <a:r>
              <a:rPr lang="en-GB" sz="1700" b="0" u="none" kern="1200" cap="none" dirty="0" err="1">
                <a:solidFill>
                  <a:schemeClr val="tx1"/>
                </a:solidFill>
                <a:effectLst/>
                <a:latin typeface="Arial" panose="020B0604020202020204" pitchFamily="34" charset="0"/>
                <a:ea typeface="+mn-ea"/>
                <a:cs typeface="Times New Roman" panose="02020603050405020304" pitchFamily="18" charset="0"/>
              </a:rPr>
              <a:t>ssessment</a:t>
            </a:r>
            <a:r>
              <a:rPr lang="en-GB" sz="1700" b="0" u="none" kern="1200" cap="none" dirty="0">
                <a:solidFill>
                  <a:schemeClr val="tx1"/>
                </a:solidFill>
                <a:effectLst/>
                <a:latin typeface="Arial" panose="020B0604020202020204" pitchFamily="34" charset="0"/>
                <a:ea typeface="+mn-ea"/>
                <a:cs typeface="Times New Roman" panose="02020603050405020304" pitchFamily="18" charset="0"/>
              </a:rPr>
              <a:t> and evaluation of the readiness in terms of adoption and implementation of the Smart Cities Framework at the selected municipalities </a:t>
            </a:r>
            <a:r>
              <a:rPr lang="en-ZA" sz="1700" b="0" u="none" kern="1200" cap="none" dirty="0">
                <a:solidFill>
                  <a:schemeClr val="tx1"/>
                </a:solidFill>
                <a:effectLst/>
                <a:latin typeface="Arial" panose="020B0604020202020204" pitchFamily="34" charset="0"/>
                <a:ea typeface="+mn-ea"/>
                <a:cs typeface="Times New Roman" panose="02020603050405020304" pitchFamily="18" charset="0"/>
              </a:rPr>
              <a:t>and (7). cost of supply studies on water provision.</a:t>
            </a:r>
          </a:p>
          <a:p>
            <a:pPr marL="190500" marR="0" lvl="0" indent="-1905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700" b="0" u="none" kern="1200" cap="none" dirty="0">
                <a:solidFill>
                  <a:schemeClr val="tx1"/>
                </a:solidFill>
                <a:effectLst/>
                <a:latin typeface="Arial" panose="020B0604020202020204" pitchFamily="34" charset="0"/>
                <a:ea typeface="+mn-ea"/>
                <a:cs typeface="Times New Roman" panose="02020603050405020304" pitchFamily="18" charset="0"/>
              </a:rPr>
              <a:t>The </a:t>
            </a:r>
            <a:r>
              <a:rPr lang="en-GB" sz="1700" b="1" u="none" kern="1200" cap="none" dirty="0">
                <a:solidFill>
                  <a:schemeClr val="tx1"/>
                </a:solidFill>
                <a:effectLst/>
                <a:latin typeface="Arial" panose="020B0604020202020204" pitchFamily="34" charset="0"/>
                <a:ea typeface="+mn-ea"/>
                <a:cs typeface="Times New Roman" panose="02020603050405020304" pitchFamily="18" charset="0"/>
              </a:rPr>
              <a:t>Department is supporting 30 municipalities through the MSIG </a:t>
            </a:r>
            <a:r>
              <a:rPr lang="en-GB" sz="1700" b="0" u="none" kern="1200" cap="none" dirty="0">
                <a:solidFill>
                  <a:schemeClr val="tx1"/>
                </a:solidFill>
                <a:effectLst/>
                <a:latin typeface="Arial" panose="020B0604020202020204" pitchFamily="34" charset="0"/>
                <a:ea typeface="+mn-ea"/>
                <a:cs typeface="Times New Roman" panose="02020603050405020304" pitchFamily="18" charset="0"/>
              </a:rPr>
              <a:t>by assessing the state of records management in each of these municipalities to develop implementation plans and assist the municipalities in the implementation considering the key pillars of records management and guided by various legislation that govern National and Provincial </a:t>
            </a:r>
            <a:r>
              <a:rPr lang="en-GB" sz="1700" b="1" u="none" kern="1200" cap="none" dirty="0">
                <a:solidFill>
                  <a:schemeClr val="tx1"/>
                </a:solidFill>
                <a:effectLst/>
                <a:latin typeface="Arial" panose="020B0604020202020204" pitchFamily="34" charset="0"/>
                <a:ea typeface="+mn-ea"/>
                <a:cs typeface="Times New Roman" panose="02020603050405020304" pitchFamily="18" charset="0"/>
              </a:rPr>
              <a:t>Records Management </a:t>
            </a:r>
            <a:r>
              <a:rPr lang="en-GB" sz="1700" b="0" u="none" kern="1200" cap="none" dirty="0">
                <a:solidFill>
                  <a:schemeClr val="tx1"/>
                </a:solidFill>
                <a:effectLst/>
                <a:latin typeface="Arial" panose="020B0604020202020204" pitchFamily="34" charset="0"/>
                <a:ea typeface="+mn-ea"/>
                <a:cs typeface="Times New Roman" panose="02020603050405020304" pitchFamily="18" charset="0"/>
              </a:rPr>
              <a:t>including best practice guides. The Department is also supporting 8 municipalities through the MSIG and is </a:t>
            </a:r>
            <a:r>
              <a:rPr lang="en-GB" sz="1700" b="1" u="none" kern="1200" cap="none" dirty="0">
                <a:solidFill>
                  <a:schemeClr val="tx1"/>
                </a:solidFill>
                <a:effectLst/>
                <a:latin typeface="Arial" panose="020B0604020202020204" pitchFamily="34" charset="0"/>
                <a:ea typeface="+mn-ea"/>
                <a:cs typeface="Times New Roman" panose="02020603050405020304" pitchFamily="18" charset="0"/>
              </a:rPr>
              <a:t>assessing their data management practices </a:t>
            </a:r>
            <a:r>
              <a:rPr lang="en-GB" sz="1700" b="0" u="none" kern="1200" cap="none" dirty="0">
                <a:solidFill>
                  <a:schemeClr val="tx1"/>
                </a:solidFill>
                <a:effectLst/>
                <a:latin typeface="Arial" panose="020B0604020202020204" pitchFamily="34" charset="0"/>
                <a:ea typeface="+mn-ea"/>
                <a:cs typeface="Times New Roman" panose="02020603050405020304" pitchFamily="18" charset="0"/>
              </a:rPr>
              <a:t>guided by municipal revenue related policies and local government legislation, to identify key anomalies that require correction, develop implementation plans and assist municipalities with the implementation. 10 municipalities are supported by the Department through the </a:t>
            </a:r>
            <a:r>
              <a:rPr lang="en-GB" sz="1700" b="1" u="none" kern="1200" cap="none" dirty="0">
                <a:solidFill>
                  <a:schemeClr val="tx1"/>
                </a:solidFill>
                <a:effectLst/>
                <a:latin typeface="Arial" panose="020B0604020202020204" pitchFamily="34" charset="0"/>
                <a:ea typeface="+mn-ea"/>
                <a:cs typeface="Times New Roman" panose="02020603050405020304" pitchFamily="18" charset="0"/>
              </a:rPr>
              <a:t>cost of supply studies on water provision; an exercise which will result in the determination of their revenue requirements </a:t>
            </a:r>
            <a:r>
              <a:rPr lang="en-GB" sz="1700" b="0" u="none" kern="1200" cap="none" dirty="0">
                <a:solidFill>
                  <a:schemeClr val="tx1"/>
                </a:solidFill>
                <a:effectLst/>
                <a:latin typeface="Arial" panose="020B0604020202020204" pitchFamily="34" charset="0"/>
                <a:ea typeface="+mn-ea"/>
                <a:cs typeface="Times New Roman" panose="02020603050405020304" pitchFamily="18" charset="0"/>
              </a:rPr>
              <a:t>for water provision, apportionment of costs and the determination of appropriate water tariffs.</a:t>
            </a:r>
            <a:endParaRPr lang="en-US" sz="1700" b="1" dirty="0"/>
          </a:p>
        </p:txBody>
      </p:sp>
    </p:spTree>
    <p:extLst>
      <p:ext uri="{BB962C8B-B14F-4D97-AF65-F5344CB8AC3E}">
        <p14:creationId xmlns:p14="http://schemas.microsoft.com/office/powerpoint/2010/main" val="979358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388516" y="1432193"/>
            <a:ext cx="11205636" cy="3645006"/>
          </a:xfrm>
        </p:spPr>
        <p:txBody>
          <a:bodyPr/>
          <a:lstStyle/>
          <a:p>
            <a:pPr marL="0" indent="0">
              <a:buNone/>
            </a:pPr>
            <a:endParaRPr lang="en-ZA" dirty="0"/>
          </a:p>
          <a:p>
            <a:pPr marL="0" indent="0">
              <a:buNone/>
            </a:pPr>
            <a:endParaRPr lang="en-ZA" dirty="0"/>
          </a:p>
          <a:p>
            <a:pPr marL="0" indent="0">
              <a:buNone/>
            </a:pPr>
            <a:endParaRPr lang="en-ZA" dirty="0"/>
          </a:p>
          <a:p>
            <a:pPr marL="0" indent="0" algn="ctr">
              <a:buNone/>
            </a:pPr>
            <a:r>
              <a:rPr lang="en-ZA" sz="4000" b="1" dirty="0">
                <a:solidFill>
                  <a:schemeClr val="accent2"/>
                </a:solidFill>
              </a:rPr>
              <a:t>LOGAL GOVERNMENT EQUITABLE SHARE (LGES)</a:t>
            </a:r>
            <a:endParaRPr lang="en-US" sz="4000" b="1" dirty="0">
              <a:solidFill>
                <a:schemeClr val="accent2"/>
              </a:solidFill>
            </a:endParaRPr>
          </a:p>
        </p:txBody>
      </p:sp>
    </p:spTree>
    <p:extLst>
      <p:ext uri="{BB962C8B-B14F-4D97-AF65-F5344CB8AC3E}">
        <p14:creationId xmlns:p14="http://schemas.microsoft.com/office/powerpoint/2010/main" val="211533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0589-B7C2-ECBC-3973-131CC53B8A8D}"/>
              </a:ext>
            </a:extLst>
          </p:cNvPr>
          <p:cNvSpPr>
            <a:spLocks noGrp="1"/>
          </p:cNvSpPr>
          <p:nvPr>
            <p:ph type="title"/>
          </p:nvPr>
        </p:nvSpPr>
        <p:spPr/>
        <p:txBody>
          <a:bodyPr/>
          <a:lstStyle/>
          <a:p>
            <a:pPr algn="ctr">
              <a:defRPr/>
            </a:pPr>
            <a:r>
              <a:rPr lang="en-GB" b="1" cap="none" dirty="0">
                <a:solidFill>
                  <a:srgbClr val="F9671C"/>
                </a:solidFill>
                <a:latin typeface="Arial" panose="020B0604020202020204" pitchFamily="34" charset="0"/>
                <a:ea typeface="ＭＳ Ｐゴシック" charset="-128"/>
                <a:cs typeface="Arial" panose="020B0604020202020204" pitchFamily="34" charset="0"/>
              </a:rPr>
              <a:t>OVERVIEW OF THE DORA BILL – TRANSFERS TO LOCAL GOVERNMENT </a:t>
            </a:r>
            <a:endParaRPr lang="en-ZA" b="1" cap="none" dirty="0">
              <a:solidFill>
                <a:srgbClr val="F9671C"/>
              </a:solidFill>
              <a:latin typeface="Arial" panose="020B0604020202020204" pitchFamily="34" charset="0"/>
              <a:ea typeface="ＭＳ Ｐゴシック" charset="-128"/>
              <a:cs typeface="Arial" panose="020B0604020202020204" pitchFamily="34" charset="0"/>
            </a:endParaRPr>
          </a:p>
        </p:txBody>
      </p:sp>
      <p:sp>
        <p:nvSpPr>
          <p:cNvPr id="3" name="Content Placeholder 2">
            <a:extLst>
              <a:ext uri="{FF2B5EF4-FFF2-40B4-BE49-F238E27FC236}">
                <a16:creationId xmlns:a16="http://schemas.microsoft.com/office/drawing/2014/main" id="{C1DB5285-7429-3F51-9883-3E0BFFF56B8A}"/>
              </a:ext>
            </a:extLst>
          </p:cNvPr>
          <p:cNvSpPr>
            <a:spLocks noGrp="1"/>
          </p:cNvSpPr>
          <p:nvPr>
            <p:ph sz="half" idx="2"/>
          </p:nvPr>
        </p:nvSpPr>
        <p:spPr/>
        <p:txBody>
          <a:bodyPr/>
          <a:lstStyle/>
          <a:p>
            <a:pPr algn="just"/>
            <a:r>
              <a:rPr lang="en-GB" sz="2000" b="1" i="0" u="none" strike="noStrike" baseline="0" dirty="0">
                <a:latin typeface="+mj-lt"/>
              </a:rPr>
              <a:t>Over the 2023 MTEF period, R521.7 billion will be transferred</a:t>
            </a:r>
            <a:r>
              <a:rPr lang="en-GB" sz="2000" b="0" i="0" u="none" strike="noStrike" baseline="0" dirty="0">
                <a:latin typeface="+mj-lt"/>
              </a:rPr>
              <a:t> directly to local government and a further R26.6 billion has been allocated to indirect grants. </a:t>
            </a:r>
          </a:p>
          <a:p>
            <a:pPr algn="just"/>
            <a:r>
              <a:rPr lang="en-GB" sz="2000" b="0" i="0" u="none" strike="noStrike" baseline="0" dirty="0">
                <a:latin typeface="+mj-lt"/>
              </a:rPr>
              <a:t>Direct transfers to local government over the medium term </a:t>
            </a:r>
            <a:r>
              <a:rPr lang="en-GB" sz="2000" b="1" i="0" u="none" strike="noStrike" baseline="0" dirty="0">
                <a:latin typeface="+mj-lt"/>
              </a:rPr>
              <a:t>account for 10 per cent of national government’s noninterest expenditure</a:t>
            </a:r>
            <a:r>
              <a:rPr lang="en-GB" sz="2000" b="0" i="0" u="none" strike="noStrike" baseline="0" dirty="0">
                <a:latin typeface="+mj-lt"/>
              </a:rPr>
              <a:t>. When indirect transfers are added to this, total spending on local government increases to 10.6 per cent of national non-interest expenditure. The </a:t>
            </a:r>
            <a:r>
              <a:rPr lang="en-GB" sz="2000" b="1" i="0" u="none" strike="noStrike" baseline="0" dirty="0">
                <a:latin typeface="+mj-lt"/>
              </a:rPr>
              <a:t>local government fiscal framework responds to the constitutional assignment of powers and functions to this sphere of government.</a:t>
            </a:r>
            <a:r>
              <a:rPr lang="en-GB" sz="2000" b="0" i="0" u="none" strike="noStrike" baseline="0" dirty="0">
                <a:latin typeface="+mj-lt"/>
              </a:rPr>
              <a:t> The framework refers to all resources available to municipalities to meet their expenditure responsibilities. </a:t>
            </a:r>
          </a:p>
          <a:p>
            <a:pPr algn="just"/>
            <a:r>
              <a:rPr lang="en-GB" sz="2000" b="0" i="0" u="none" strike="noStrike" baseline="0" dirty="0">
                <a:latin typeface="+mj-lt"/>
              </a:rPr>
              <a:t>National transfers account for a relatively small proportion of the local government fiscal framework, with the </a:t>
            </a:r>
            <a:r>
              <a:rPr lang="en-GB" sz="2000" b="1" i="0" u="none" strike="noStrike" baseline="0" dirty="0">
                <a:latin typeface="+mj-lt"/>
              </a:rPr>
              <a:t>majority of local government revenues being raised by municipalities themselves through their substantial revenue-raising powers</a:t>
            </a:r>
            <a:r>
              <a:rPr lang="en-GB" sz="2000" b="0" i="0" u="none" strike="noStrike" baseline="0" dirty="0">
                <a:latin typeface="+mj-lt"/>
              </a:rPr>
              <a:t>. </a:t>
            </a:r>
          </a:p>
          <a:p>
            <a:pPr algn="just"/>
            <a:r>
              <a:rPr lang="en-GB" sz="2000" b="0" i="0" u="none" strike="noStrike" baseline="0" dirty="0">
                <a:latin typeface="+mj-lt"/>
              </a:rPr>
              <a:t>However, each municipality varies dramatically, with poor rural municipalities receiving most of their revenue from transfers, </a:t>
            </a:r>
            <a:r>
              <a:rPr lang="en-GB" sz="2000" b="1" i="0" u="none" strike="noStrike" baseline="0" dirty="0">
                <a:latin typeface="+mj-lt"/>
              </a:rPr>
              <a:t>while urban municipalities raise the majority of their own revenues</a:t>
            </a:r>
            <a:r>
              <a:rPr lang="en-GB" sz="2000" b="0" i="0" u="none" strike="noStrike" baseline="0" dirty="0">
                <a:latin typeface="+mj-lt"/>
              </a:rPr>
              <a:t>. This differentiation in the way municipalities are funded will continue in the period ahead. As a result, transfers per household to the most rural municipalities are more than twice as large as those to </a:t>
            </a:r>
            <a:r>
              <a:rPr lang="en-ZA" sz="2000" b="0" i="0" u="none" strike="noStrike" baseline="0" dirty="0">
                <a:latin typeface="+mj-lt"/>
              </a:rPr>
              <a:t>metropolitan municipalities.</a:t>
            </a:r>
            <a:endParaRPr lang="en-ZA" sz="2000" dirty="0">
              <a:latin typeface="+mj-lt"/>
            </a:endParaRPr>
          </a:p>
        </p:txBody>
      </p:sp>
    </p:spTree>
    <p:extLst>
      <p:ext uri="{BB962C8B-B14F-4D97-AF65-F5344CB8AC3E}">
        <p14:creationId xmlns:p14="http://schemas.microsoft.com/office/powerpoint/2010/main" val="366123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0"/>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0" y="821410"/>
            <a:ext cx="12096519" cy="5704509"/>
          </a:xfrm>
        </p:spPr>
        <p:txBody>
          <a:bodyPr/>
          <a:lstStyle/>
          <a:p>
            <a:pPr indent="0" algn="just">
              <a:buNone/>
            </a:pPr>
            <a:r>
              <a:rPr lang="en-ZA" b="1" dirty="0">
                <a:solidFill>
                  <a:srgbClr val="0D0D0D"/>
                </a:solidFill>
                <a:effectLst/>
                <a:latin typeface="Arial" panose="020B0604020202020204" pitchFamily="34" charset="0"/>
                <a:ea typeface="Times New Roman" panose="02020603050405020304" pitchFamily="18" charset="0"/>
              </a:rPr>
              <a:t>LOCAL GOVERNMENT EQUITABLE SHARE TRANSFERS</a:t>
            </a:r>
            <a:endParaRPr lang="en-ZA" dirty="0">
              <a:solidFill>
                <a:srgbClr val="0D0D0D"/>
              </a:solidFill>
              <a:effectLst/>
              <a:latin typeface="Arial" panose="020B0604020202020204" pitchFamily="34" charset="0"/>
              <a:ea typeface="Times New Roman" panose="02020603050405020304" pitchFamily="18" charset="0"/>
            </a:endParaRPr>
          </a:p>
          <a:p>
            <a:pPr marL="457200" algn="just"/>
            <a:r>
              <a:rPr lang="en-ZA" b="1" dirty="0">
                <a:solidFill>
                  <a:srgbClr val="0D0D0D"/>
                </a:solidFill>
                <a:effectLst/>
                <a:latin typeface="Arial" panose="020B0604020202020204" pitchFamily="34" charset="0"/>
                <a:ea typeface="Times New Roman" panose="02020603050405020304" pitchFamily="18" charset="0"/>
              </a:rPr>
              <a:t>All transfers to the municipalities are done according to a National Treasury approved payment schedule</a:t>
            </a:r>
            <a:r>
              <a:rPr lang="en-ZA" dirty="0">
                <a:solidFill>
                  <a:srgbClr val="0D0D0D"/>
                </a:solidFill>
                <a:effectLst/>
                <a:latin typeface="Arial" panose="020B0604020202020204" pitchFamily="34" charset="0"/>
                <a:ea typeface="Times New Roman" panose="02020603050405020304" pitchFamily="18" charset="0"/>
              </a:rPr>
              <a:t> in line with section 22(2) of the Division of Revenue Act. In terms of the approved 2022/23 payment schedule, </a:t>
            </a:r>
            <a:r>
              <a:rPr lang="en-ZA" b="1" dirty="0">
                <a:solidFill>
                  <a:srgbClr val="0D0D0D"/>
                </a:solidFill>
                <a:effectLst/>
                <a:latin typeface="Arial" panose="020B0604020202020204" pitchFamily="34" charset="0"/>
                <a:ea typeface="Times New Roman" panose="02020603050405020304" pitchFamily="18" charset="0"/>
              </a:rPr>
              <a:t>256 municipalities are scheduled to receive their allocation in three transfers according to the pre-determined transfer dates</a:t>
            </a:r>
            <a:r>
              <a:rPr lang="en-ZA" dirty="0">
                <a:solidFill>
                  <a:srgbClr val="0D0D0D"/>
                </a:solidFill>
                <a:effectLst/>
                <a:latin typeface="Arial" panose="020B0604020202020204" pitchFamily="34" charset="0"/>
                <a:ea typeface="Times New Roman" panose="02020603050405020304" pitchFamily="18" charset="0"/>
              </a:rPr>
              <a:t>. Only </a:t>
            </a:r>
            <a:r>
              <a:rPr lang="en-ZA" dirty="0" err="1">
                <a:solidFill>
                  <a:srgbClr val="0D0D0D"/>
                </a:solidFill>
                <a:effectLst/>
                <a:latin typeface="Arial" panose="020B0604020202020204" pitchFamily="34" charset="0"/>
                <a:ea typeface="Times New Roman" panose="02020603050405020304" pitchFamily="18" charset="0"/>
              </a:rPr>
              <a:t>Kareeberg</a:t>
            </a:r>
            <a:r>
              <a:rPr lang="en-ZA" dirty="0">
                <a:solidFill>
                  <a:srgbClr val="0D0D0D"/>
                </a:solidFill>
                <a:effectLst/>
                <a:latin typeface="Arial" panose="020B0604020202020204" pitchFamily="34" charset="0"/>
                <a:ea typeface="Times New Roman" panose="02020603050405020304" pitchFamily="18" charset="0"/>
              </a:rPr>
              <a:t> local municipality in Northern Cape is not scheduled to receive the 2022/23 allocation due to payment arrangements entered to by the municipality with National Treasury, for repayment of previous financial years’ unspent conditional grants. </a:t>
            </a:r>
            <a:endParaRPr lang="en-US" dirty="0">
              <a:effectLst/>
              <a:latin typeface="Arial" panose="020B0604020202020204" pitchFamily="34" charset="0"/>
              <a:ea typeface="Times New Roman" panose="02020603050405020304" pitchFamily="18" charset="0"/>
            </a:endParaRPr>
          </a:p>
          <a:p>
            <a:pPr marL="457200" algn="just"/>
            <a:r>
              <a:rPr lang="en-ZA" b="1" dirty="0">
                <a:solidFill>
                  <a:srgbClr val="0D0D0D"/>
                </a:solidFill>
                <a:effectLst/>
                <a:latin typeface="Arial" panose="020B0604020202020204" pitchFamily="34" charset="0"/>
                <a:ea typeface="Times New Roman" panose="02020603050405020304" pitchFamily="18" charset="0"/>
              </a:rPr>
              <a:t>R33 968 248 000 </a:t>
            </a:r>
            <a:r>
              <a:rPr lang="en-ZA" dirty="0">
                <a:solidFill>
                  <a:srgbClr val="0D0D0D"/>
                </a:solidFill>
                <a:effectLst/>
                <a:latin typeface="Arial" panose="020B0604020202020204" pitchFamily="34" charset="0"/>
                <a:ea typeface="Times New Roman" panose="02020603050405020304" pitchFamily="18" charset="0"/>
              </a:rPr>
              <a:t>was transferred as the </a:t>
            </a:r>
            <a:r>
              <a:rPr lang="en-ZA" b="1" dirty="0">
                <a:solidFill>
                  <a:srgbClr val="0D0D0D"/>
                </a:solidFill>
                <a:effectLst/>
                <a:latin typeface="Arial" panose="020B0604020202020204" pitchFamily="34" charset="0"/>
                <a:ea typeface="Times New Roman" panose="02020603050405020304" pitchFamily="18" charset="0"/>
              </a:rPr>
              <a:t>first tranche </a:t>
            </a:r>
            <a:r>
              <a:rPr lang="en-ZA" dirty="0">
                <a:solidFill>
                  <a:srgbClr val="0D0D0D"/>
                </a:solidFill>
                <a:effectLst/>
                <a:latin typeface="Arial" panose="020B0604020202020204" pitchFamily="34" charset="0"/>
                <a:ea typeface="Times New Roman" panose="02020603050405020304" pitchFamily="18" charset="0"/>
              </a:rPr>
              <a:t>of the 2022/23 financial year. Only three municipalities were paid after the scheduled date of 6 July 2022 after National Treasury lifted the withholding of their Transfers. </a:t>
            </a:r>
            <a:endParaRPr lang="en-US" dirty="0">
              <a:effectLst/>
              <a:latin typeface="Arial" panose="020B0604020202020204" pitchFamily="34" charset="0"/>
              <a:ea typeface="Times New Roman" panose="02020603050405020304" pitchFamily="18" charset="0"/>
            </a:endParaRPr>
          </a:p>
          <a:p>
            <a:pPr marL="457200" algn="just"/>
            <a:r>
              <a:rPr lang="en-ZA" dirty="0">
                <a:solidFill>
                  <a:srgbClr val="000000"/>
                </a:solidFill>
                <a:effectLst/>
                <a:latin typeface="Arial" panose="020B0604020202020204" pitchFamily="34" charset="0"/>
                <a:ea typeface="Times New Roman" panose="02020603050405020304" pitchFamily="18" charset="0"/>
              </a:rPr>
              <a:t>For the </a:t>
            </a:r>
            <a:r>
              <a:rPr lang="en-ZA" b="1" dirty="0">
                <a:solidFill>
                  <a:srgbClr val="000000"/>
                </a:solidFill>
                <a:effectLst/>
                <a:latin typeface="Arial" panose="020B0604020202020204" pitchFamily="34" charset="0"/>
                <a:ea typeface="Times New Roman" panose="02020603050405020304" pitchFamily="18" charset="0"/>
              </a:rPr>
              <a:t>second tranche </a:t>
            </a:r>
            <a:r>
              <a:rPr lang="en-ZA" dirty="0">
                <a:solidFill>
                  <a:srgbClr val="000000"/>
                </a:solidFill>
                <a:effectLst/>
                <a:latin typeface="Arial" panose="020B0604020202020204" pitchFamily="34" charset="0"/>
                <a:ea typeface="Times New Roman" panose="02020603050405020304" pitchFamily="18" charset="0"/>
              </a:rPr>
              <a:t>of the 2022/23 financial year, Sixty-seven (67) municipalities’ (including </a:t>
            </a:r>
            <a:r>
              <a:rPr lang="en-ZA" dirty="0" err="1">
                <a:solidFill>
                  <a:srgbClr val="000000"/>
                </a:solidFill>
                <a:effectLst/>
                <a:latin typeface="Arial" panose="020B0604020202020204" pitchFamily="34" charset="0"/>
                <a:ea typeface="Times New Roman" panose="02020603050405020304" pitchFamily="18" charset="0"/>
              </a:rPr>
              <a:t>Kareeberg</a:t>
            </a:r>
            <a:r>
              <a:rPr lang="en-ZA" dirty="0">
                <a:solidFill>
                  <a:srgbClr val="000000"/>
                </a:solidFill>
                <a:effectLst/>
                <a:latin typeface="Arial" panose="020B0604020202020204" pitchFamily="34" charset="0"/>
                <a:ea typeface="Times New Roman" panose="02020603050405020304" pitchFamily="18" charset="0"/>
              </a:rPr>
              <a:t> local municipality) transfers were initially withheld after National Treasury invoked Section 216 of the Constitution and applied offsetting for unspent conditional grants. Other municipalities were only affected by withholding of a portion of the second tranche because of offsetting. Therefore, an amount of </a:t>
            </a:r>
            <a:r>
              <a:rPr lang="en-ZA" b="1" dirty="0">
                <a:solidFill>
                  <a:srgbClr val="000000"/>
                </a:solidFill>
                <a:effectLst/>
                <a:latin typeface="Arial" panose="020B0604020202020204" pitchFamily="34" charset="0"/>
                <a:ea typeface="Times New Roman" panose="02020603050405020304" pitchFamily="18" charset="0"/>
              </a:rPr>
              <a:t>R26 109 154 000 </a:t>
            </a:r>
            <a:r>
              <a:rPr lang="en-ZA" dirty="0">
                <a:solidFill>
                  <a:srgbClr val="000000"/>
                </a:solidFill>
                <a:effectLst/>
                <a:latin typeface="Arial" panose="020B0604020202020204" pitchFamily="34" charset="0"/>
                <a:ea typeface="Times New Roman" panose="02020603050405020304" pitchFamily="18" charset="0"/>
              </a:rPr>
              <a:t>was transferred between 7 December 2022 to 9 February 2023 to all </a:t>
            </a:r>
            <a:r>
              <a:rPr lang="en-ZA" dirty="0">
                <a:solidFill>
                  <a:srgbClr val="0D0D0D"/>
                </a:solidFill>
                <a:effectLst/>
                <a:latin typeface="Arial" panose="020B0604020202020204" pitchFamily="34" charset="0"/>
                <a:ea typeface="Times New Roman" panose="02020603050405020304" pitchFamily="18" charset="0"/>
              </a:rPr>
              <a:t>256 municipalities.</a:t>
            </a:r>
            <a:endParaRPr lang="en-US" dirty="0">
              <a:effectLst/>
              <a:latin typeface="Arial" panose="020B0604020202020204" pitchFamily="34"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43254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8877"/>
            <a:ext cx="12191999" cy="1082810"/>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F9671C"/>
                </a:solidFill>
                <a:effectLst/>
                <a:uLnTx/>
                <a:uFillTx/>
                <a:latin typeface="Arial" panose="020B0604020202020204" pitchFamily="34" charset="0"/>
                <a:ea typeface="ＭＳ Ｐゴシック" charset="-128"/>
                <a:cs typeface="Arial" panose="020B0604020202020204" pitchFamily="34" charset="0"/>
              </a:rPr>
              <a:t>DETAILED REPORT ON THE FINANCIAL PERFORMANCE OF ALL GRANTS AS AT THE END OF THE 3RD QUARTER OF THE 2022/23 FINANCIAL YEAR</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88135" y="681740"/>
            <a:ext cx="12103865" cy="5325681"/>
          </a:xfrm>
        </p:spPr>
        <p:txBody>
          <a:bodyPr/>
          <a:lstStyle/>
          <a:p>
            <a:pPr marL="0" indent="0" algn="ctr">
              <a:buNone/>
            </a:pPr>
            <a:r>
              <a:rPr lang="en-ZA" b="1" dirty="0">
                <a:solidFill>
                  <a:schemeClr val="accent2"/>
                </a:solidFill>
              </a:rPr>
              <a:t>SUMMARY OF LGES TRANSFERS AS AT THE END DECEMBER 2022</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800" b="1" dirty="0">
              <a:solidFill>
                <a:schemeClr val="accent2"/>
              </a:solidFill>
              <a:effectLst/>
              <a:latin typeface="Arial" panose="020B0604020202020204" pitchFamily="34" charset="0"/>
              <a:ea typeface="Times New Roman" panose="02020603050405020304" pitchFamily="18" charset="0"/>
            </a:endParaRPr>
          </a:p>
          <a:p>
            <a:pPr marL="0" indent="0" algn="just">
              <a:buNone/>
            </a:pPr>
            <a:r>
              <a:rPr lang="en-ZA" sz="1800" b="1" dirty="0">
                <a:solidFill>
                  <a:schemeClr val="accent2"/>
                </a:solidFill>
                <a:effectLst/>
                <a:latin typeface="Arial" panose="020B0604020202020204" pitchFamily="34" charset="0"/>
                <a:ea typeface="Times New Roman" panose="02020603050405020304" pitchFamily="18" charset="0"/>
              </a:rPr>
              <a:t>LGES CHALLENGES AND REMEDIAL ACTIONS</a:t>
            </a:r>
          </a:p>
          <a:p>
            <a:pPr marL="0" lvl="0" indent="0" algn="just">
              <a:buNone/>
            </a:pPr>
            <a:r>
              <a:rPr lang="en-ZA" sz="1800" b="1" dirty="0">
                <a:solidFill>
                  <a:srgbClr val="0D0D0D"/>
                </a:solidFill>
                <a:effectLst/>
                <a:latin typeface="Arial" panose="020B0604020202020204" pitchFamily="34" charset="0"/>
                <a:ea typeface="Times New Roman" panose="02020603050405020304" pitchFamily="18" charset="0"/>
              </a:rPr>
              <a:t>Challenges</a:t>
            </a:r>
            <a:r>
              <a:rPr lang="en-US" sz="1800" b="1" dirty="0">
                <a:solidFill>
                  <a:srgbClr val="0D0D0D"/>
                </a:solidFill>
                <a:latin typeface="Arial" panose="020B0604020202020204" pitchFamily="34" charset="0"/>
                <a:ea typeface="Times New Roman" panose="02020603050405020304" pitchFamily="18" charset="0"/>
              </a:rPr>
              <a:t>:</a:t>
            </a:r>
            <a:endParaRPr lang="en-US" sz="1800" dirty="0">
              <a:effectLst/>
              <a:latin typeface="Arial" panose="020B0604020202020204" pitchFamily="34" charset="0"/>
              <a:ea typeface="Times New Roman" panose="02020603050405020304" pitchFamily="18" charset="0"/>
            </a:endParaRPr>
          </a:p>
          <a:p>
            <a:pPr marL="342900" lvl="0" indent="-342900" algn="just">
              <a:buFont typeface="Symbol" panose="05050102010706020507" pitchFamily="18" charset="2"/>
              <a:buChar char=""/>
            </a:pPr>
            <a:r>
              <a:rPr lang="en-ZA" sz="1800" dirty="0">
                <a:solidFill>
                  <a:srgbClr val="0D0D0D"/>
                </a:solidFill>
                <a:effectLst/>
                <a:latin typeface="Arial" panose="020B0604020202020204" pitchFamily="34" charset="0"/>
                <a:ea typeface="Times New Roman" panose="02020603050405020304" pitchFamily="18" charset="0"/>
              </a:rPr>
              <a:t>The main challenge is National Treasury’s short notice for ad-hoc payments which puts DCoG under pressure to deal with the administration of processing payments.</a:t>
            </a:r>
            <a:endParaRPr lang="en-US" sz="1800" dirty="0">
              <a:effectLst/>
              <a:latin typeface="Arial" panose="020B0604020202020204" pitchFamily="34" charset="0"/>
              <a:ea typeface="Times New Roman" panose="02020603050405020304" pitchFamily="18" charset="0"/>
            </a:endParaRPr>
          </a:p>
          <a:p>
            <a:pPr marL="0" lvl="0" indent="0" algn="just">
              <a:buNone/>
            </a:pPr>
            <a:r>
              <a:rPr lang="en-ZA" sz="1800" b="1" dirty="0">
                <a:solidFill>
                  <a:srgbClr val="0D0D0D"/>
                </a:solidFill>
                <a:effectLst/>
                <a:latin typeface="Arial" panose="020B0604020202020204" pitchFamily="34" charset="0"/>
                <a:ea typeface="Times New Roman" panose="02020603050405020304" pitchFamily="18" charset="0"/>
              </a:rPr>
              <a:t>Remedial actions</a:t>
            </a:r>
            <a:r>
              <a:rPr lang="en-US" sz="1800" b="1" dirty="0">
                <a:solidFill>
                  <a:srgbClr val="0D0D0D"/>
                </a:solidFill>
                <a:latin typeface="Arial" panose="020B0604020202020204" pitchFamily="34" charset="0"/>
                <a:ea typeface="Times New Roman" panose="02020603050405020304" pitchFamily="18" charset="0"/>
              </a:rPr>
              <a:t>:</a:t>
            </a:r>
            <a:endParaRPr lang="en-US" sz="1800" b="1" dirty="0">
              <a:latin typeface="Arial" panose="020B0604020202020204" pitchFamily="34" charset="0"/>
              <a:ea typeface="Times New Roman" panose="02020603050405020304" pitchFamily="18" charset="0"/>
            </a:endParaRPr>
          </a:p>
          <a:p>
            <a:pPr lvl="0" algn="just"/>
            <a:r>
              <a:rPr lang="en-ZA" sz="1800" dirty="0">
                <a:solidFill>
                  <a:srgbClr val="0D0D0D"/>
                </a:solidFill>
                <a:effectLst/>
                <a:latin typeface="Arial" panose="020B0604020202020204" pitchFamily="34" charset="0"/>
                <a:ea typeface="Times New Roman" panose="02020603050405020304" pitchFamily="18" charset="0"/>
              </a:rPr>
              <a:t>Agreement on payment dates between DCoG and National Treasury prior to amendment and approval of the payment schedule will resolve both challenges raised above.</a:t>
            </a:r>
            <a:r>
              <a:rPr lang="en-ZA" sz="1800" b="1" dirty="0">
                <a:solidFill>
                  <a:srgbClr val="0D0D0D"/>
                </a:solidFill>
                <a:effectLst/>
                <a:latin typeface="Arial" panose="020B0604020202020204" pitchFamily="34" charset="0"/>
                <a:ea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endParaRPr>
          </a:p>
          <a:p>
            <a:pPr marL="0" indent="0" algn="just">
              <a:buNone/>
            </a:pPr>
            <a:endParaRPr lang="en-US" sz="1800" dirty="0"/>
          </a:p>
          <a:p>
            <a:pPr marL="0" indent="0">
              <a:buNone/>
            </a:pPr>
            <a:endParaRPr lang="en-US" dirty="0"/>
          </a:p>
        </p:txBody>
      </p:sp>
      <p:graphicFrame>
        <p:nvGraphicFramePr>
          <p:cNvPr id="6" name="Table 5">
            <a:extLst>
              <a:ext uri="{FF2B5EF4-FFF2-40B4-BE49-F238E27FC236}">
                <a16:creationId xmlns:a16="http://schemas.microsoft.com/office/drawing/2014/main" id="{D6F8FBF7-D73C-4C29-2014-6369B54A067C}"/>
              </a:ext>
            </a:extLst>
          </p:cNvPr>
          <p:cNvGraphicFramePr>
            <a:graphicFrameLocks noGrp="1"/>
          </p:cNvGraphicFramePr>
          <p:nvPr>
            <p:extLst>
              <p:ext uri="{D42A27DB-BD31-4B8C-83A1-F6EECF244321}">
                <p14:modId xmlns:p14="http://schemas.microsoft.com/office/powerpoint/2010/main" val="1284927389"/>
              </p:ext>
            </p:extLst>
          </p:nvPr>
        </p:nvGraphicFramePr>
        <p:xfrm>
          <a:off x="88135" y="1101687"/>
          <a:ext cx="7482943" cy="2734705"/>
        </p:xfrm>
        <a:graphic>
          <a:graphicData uri="http://schemas.openxmlformats.org/drawingml/2006/table">
            <a:tbl>
              <a:tblPr firstRow="1" firstCol="1" bandRow="1"/>
              <a:tblGrid>
                <a:gridCol w="4306579">
                  <a:extLst>
                    <a:ext uri="{9D8B030D-6E8A-4147-A177-3AD203B41FA5}">
                      <a16:colId xmlns:a16="http://schemas.microsoft.com/office/drawing/2014/main" val="2553616471"/>
                    </a:ext>
                  </a:extLst>
                </a:gridCol>
                <a:gridCol w="3176364">
                  <a:extLst>
                    <a:ext uri="{9D8B030D-6E8A-4147-A177-3AD203B41FA5}">
                      <a16:colId xmlns:a16="http://schemas.microsoft.com/office/drawing/2014/main" val="1354371554"/>
                    </a:ext>
                  </a:extLst>
                </a:gridCol>
              </a:tblGrid>
              <a:tr h="678693">
                <a:tc>
                  <a:txBody>
                    <a:bodyPr/>
                    <a:lstStyle/>
                    <a:p>
                      <a:pPr marL="457200" algn="just"/>
                      <a:r>
                        <a:rPr lang="en-ZA" sz="1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LGES TRANSFERS – 2022/23 FINANCIAL YEAR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457200" algn="just"/>
                      <a:r>
                        <a:rPr lang="en-ZA" sz="1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943303300"/>
                  </a:ext>
                </a:extLst>
              </a:tr>
              <a:tr h="339346">
                <a:tc gridSpan="2">
                  <a:txBody>
                    <a:bodyPr/>
                    <a:lstStyle/>
                    <a:p>
                      <a:pPr marL="457200" algn="just"/>
                      <a:r>
                        <a:rPr lang="en-ZA" sz="1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1</a:t>
                      </a:r>
                      <a:r>
                        <a:rPr lang="en-ZA" sz="1800" b="1" baseline="30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st</a:t>
                      </a:r>
                      <a:r>
                        <a:rPr lang="en-ZA" sz="1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Tranche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554740385"/>
                  </a:ext>
                </a:extLst>
              </a:tr>
              <a:tr h="339346">
                <a:tc>
                  <a:txBody>
                    <a:bodyPr/>
                    <a:lstStyle/>
                    <a:p>
                      <a:pPr marL="457200" algn="just"/>
                      <a:r>
                        <a:rPr lang="en-ZA" sz="18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Scheduled Transfers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r>
                        <a:rPr lang="en-ZA" sz="18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Actual Transfers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381783"/>
                  </a:ext>
                </a:extLst>
              </a:tr>
              <a:tr h="359282">
                <a:tc>
                  <a:txBody>
                    <a:bodyPr/>
                    <a:lstStyle/>
                    <a:p>
                      <a:pPr marL="457200" algn="just"/>
                      <a:r>
                        <a:rPr lang="en-ZA"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R33 968 276 000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r>
                        <a:rPr lang="en-ZA" sz="18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R33 968 248 000</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37088"/>
                  </a:ext>
                </a:extLst>
              </a:tr>
              <a:tr h="339346">
                <a:tc gridSpan="2">
                  <a:txBody>
                    <a:bodyPr/>
                    <a:lstStyle/>
                    <a:p>
                      <a:pPr marL="457200" algn="just"/>
                      <a:r>
                        <a:rPr lang="en-ZA" sz="1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Second Tranche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614350367"/>
                  </a:ext>
                </a:extLst>
              </a:tr>
              <a:tr h="339346">
                <a:tc>
                  <a:txBody>
                    <a:bodyPr/>
                    <a:lstStyle/>
                    <a:p>
                      <a:pPr marL="457200" algn="just"/>
                      <a:r>
                        <a:rPr lang="en-ZA" sz="18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Scheduled Transfers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r>
                        <a:rPr lang="en-ZA"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Actual Transfers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193264"/>
                  </a:ext>
                </a:extLst>
              </a:tr>
              <a:tr h="339346">
                <a:tc>
                  <a:txBody>
                    <a:bodyPr/>
                    <a:lstStyle/>
                    <a:p>
                      <a:pPr marL="457200" algn="just"/>
                      <a:r>
                        <a:rPr lang="en-ZA"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R28 888 637 000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r>
                        <a:rPr lang="en-ZA"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R26 109 154 000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231168"/>
                  </a:ext>
                </a:extLst>
              </a:tr>
            </a:tbl>
          </a:graphicData>
        </a:graphic>
      </p:graphicFrame>
      <p:sp>
        <p:nvSpPr>
          <p:cNvPr id="2" name="Content Placeholder 2">
            <a:extLst>
              <a:ext uri="{FF2B5EF4-FFF2-40B4-BE49-F238E27FC236}">
                <a16:creationId xmlns:a16="http://schemas.microsoft.com/office/drawing/2014/main" id="{F0CC6CA4-645E-C99D-1B6A-36F1F227939E}"/>
              </a:ext>
            </a:extLst>
          </p:cNvPr>
          <p:cNvSpPr txBox="1">
            <a:spLocks/>
          </p:cNvSpPr>
          <p:nvPr/>
        </p:nvSpPr>
        <p:spPr>
          <a:xfrm>
            <a:off x="7812326" y="1094307"/>
            <a:ext cx="4138425" cy="3193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ZA" sz="1800" dirty="0">
                <a:solidFill>
                  <a:srgbClr val="0D0D0D"/>
                </a:solidFill>
                <a:latin typeface="Arial" panose="020B0604020202020204" pitchFamily="34" charset="0"/>
                <a:ea typeface="Times New Roman" panose="02020603050405020304" pitchFamily="18" charset="0"/>
              </a:rPr>
              <a:t>The difference between the scheduled transfers and actual transfers is funds </a:t>
            </a:r>
            <a:r>
              <a:rPr lang="en-ZA" sz="1800" dirty="0">
                <a:solidFill>
                  <a:srgbClr val="000000"/>
                </a:solidFill>
                <a:latin typeface="Arial" panose="020B0604020202020204" pitchFamily="34" charset="0"/>
                <a:ea typeface="Times New Roman" panose="02020603050405020304" pitchFamily="18" charset="0"/>
              </a:rPr>
              <a:t>withheld after National Treasury invoked Section 216 of the Constitution and applied offsetting against the LGES for unspent conditional grants.</a:t>
            </a:r>
          </a:p>
          <a:p>
            <a:pPr marL="0" indent="0" algn="just">
              <a:buFont typeface="Arial" panose="020B0604020202020204" pitchFamily="34" charset="0"/>
              <a:buNone/>
            </a:pPr>
            <a:r>
              <a:rPr lang="en-ZA" sz="1800" b="1" dirty="0">
                <a:solidFill>
                  <a:srgbClr val="0D0D0D"/>
                </a:solidFill>
                <a:latin typeface="Arial" panose="020B0604020202020204" pitchFamily="34" charset="0"/>
                <a:ea typeface="Times New Roman" panose="02020603050405020304" pitchFamily="18" charset="0"/>
              </a:rPr>
              <a:t>Variances: </a:t>
            </a:r>
            <a:r>
              <a:rPr lang="en-ZA" sz="1800" dirty="0">
                <a:solidFill>
                  <a:srgbClr val="0D0D0D"/>
                </a:solidFill>
                <a:latin typeface="Arial" panose="020B0604020202020204" pitchFamily="34" charset="0"/>
                <a:ea typeface="Times New Roman" panose="02020603050405020304" pitchFamily="18" charset="0"/>
              </a:rPr>
              <a:t>There were no variances recorded for the two bulk transfers and subsequent ad-hoc transfers. All payments were done according to the approved payment schedules.</a:t>
            </a:r>
            <a:endParaRPr lang="en-US" sz="1800" dirty="0">
              <a:latin typeface="Arial" panose="020B0604020202020204" pitchFamily="34" charset="0"/>
              <a:ea typeface="Times New Roman" panose="02020603050405020304" pitchFamily="18" charset="0"/>
            </a:endParaRPr>
          </a:p>
          <a:p>
            <a:pPr indent="0" algn="just">
              <a:buFont typeface="Arial" panose="020B0604020202020204" pitchFamily="34" charset="0"/>
              <a:buNone/>
            </a:pPr>
            <a:endParaRPr lang="en-US" dirty="0">
              <a:latin typeface="Arial" panose="020B0604020202020204" pitchFamily="34" charset="0"/>
              <a:ea typeface="Times New Roman" panose="02020603050405020304" pitchFamily="18" charset="0"/>
            </a:endParaRPr>
          </a:p>
          <a:p>
            <a:pPr marL="0" indent="0" algn="just">
              <a:buFont typeface="Arial" panose="020B0604020202020204" pitchFamily="34" charset="0"/>
              <a:buNone/>
            </a:pPr>
            <a:endParaRPr lang="en-US" dirty="0"/>
          </a:p>
        </p:txBody>
      </p:sp>
    </p:spTree>
    <p:extLst>
      <p:ext uri="{BB962C8B-B14F-4D97-AF65-F5344CB8AC3E}">
        <p14:creationId xmlns:p14="http://schemas.microsoft.com/office/powerpoint/2010/main" val="357377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1091"/>
            <a:ext cx="12272789" cy="983658"/>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lgn="ctr">
              <a:defRPr/>
            </a:pPr>
            <a:r>
              <a:rPr lang="en-GB" sz="1600" b="1" cap="none" dirty="0">
                <a:solidFill>
                  <a:srgbClr val="F9671C"/>
                </a:solidFill>
                <a:latin typeface="Arial" panose="020B0604020202020204" pitchFamily="34" charset="0"/>
                <a:ea typeface="ＭＳ Ｐゴシック" charset="-128"/>
                <a:cs typeface="Arial" panose="020B0604020202020204" pitchFamily="34" charset="0"/>
              </a:rPr>
              <a:t>SUMMARY OF FINANCIAL AND NON-FINANCIAL PERFORMANCE AS AT END OF THE 3RD QUARTER OF THE 2022/23 FINANCIAL YEAR AS WELL AS REASONS AND ACTIONS TAKEN TO PREVENT POSSIBLE UNDER/OVER EXPENDITURE AND UNDER PERFORMANCE AT THE END OF THE FINANCIAL YEAR</a:t>
            </a:r>
          </a:p>
        </p:txBody>
      </p:sp>
      <p:sp>
        <p:nvSpPr>
          <p:cNvPr id="9" name="Content Placeholder 8">
            <a:extLst>
              <a:ext uri="{FF2B5EF4-FFF2-40B4-BE49-F238E27FC236}">
                <a16:creationId xmlns:a16="http://schemas.microsoft.com/office/drawing/2014/main" id="{389FAC3C-9C78-12D9-90E2-8BC34689EB9D}"/>
              </a:ext>
            </a:extLst>
          </p:cNvPr>
          <p:cNvSpPr>
            <a:spLocks noGrp="1"/>
          </p:cNvSpPr>
          <p:nvPr>
            <p:ph sz="half" idx="2"/>
          </p:nvPr>
        </p:nvSpPr>
        <p:spPr>
          <a:xfrm>
            <a:off x="140643" y="1041581"/>
            <a:ext cx="11205636" cy="5325681"/>
          </a:xfrm>
        </p:spPr>
        <p:txBody>
          <a:bodyPr/>
          <a:lstStyle/>
          <a:p>
            <a:pPr marL="0" indent="0">
              <a:buNone/>
            </a:pPr>
            <a:r>
              <a:rPr lang="en-GB" dirty="0"/>
              <a:t>DCoG Q3 Finance and Non-Finance performance  - see attached Annexure B</a:t>
            </a:r>
          </a:p>
          <a:p>
            <a:pPr marL="0" indent="0">
              <a:buNone/>
            </a:pPr>
            <a:r>
              <a:rPr lang="en-GB" dirty="0"/>
              <a:t>MISA Q3 Finance and Non-Finance performance  - see attached Annexure C</a:t>
            </a:r>
            <a:endParaRPr lang="en-US" dirty="0"/>
          </a:p>
          <a:p>
            <a:pPr marL="0" indent="0">
              <a:buNone/>
            </a:pPr>
            <a:r>
              <a:rPr lang="en-GB" dirty="0"/>
              <a:t>DTA Q3 Finance and Non-Finance performance  - see attached Annexure D</a:t>
            </a:r>
            <a:endParaRPr lang="en-US" dirty="0"/>
          </a:p>
          <a:p>
            <a:pPr marL="0" indent="0">
              <a:buNone/>
            </a:pPr>
            <a:endParaRPr lang="en-US" dirty="0"/>
          </a:p>
        </p:txBody>
      </p:sp>
    </p:spTree>
    <p:extLst>
      <p:ext uri="{BB962C8B-B14F-4D97-AF65-F5344CB8AC3E}">
        <p14:creationId xmlns:p14="http://schemas.microsoft.com/office/powerpoint/2010/main" val="309837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0" y="93159"/>
            <a:ext cx="12195671" cy="539827"/>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lgn="ctr">
              <a:defRPr/>
            </a:pPr>
            <a:r>
              <a:rPr lang="en-GB" sz="2000" b="1" cap="none" dirty="0">
                <a:solidFill>
                  <a:srgbClr val="F9671C"/>
                </a:solidFill>
                <a:latin typeface="Arial" panose="020B0604020202020204" pitchFamily="34" charset="0"/>
                <a:ea typeface="ＭＳ Ｐゴシック" charset="-128"/>
                <a:cs typeface="Arial" panose="020B0604020202020204" pitchFamily="34" charset="0"/>
              </a:rPr>
              <a:t>ANY OTHER MATTER THAT MAY ASSIST THE COMMITTEE IN EXECUTING ITS OVERSIGHT MANDATE.</a:t>
            </a: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77119" y="3828365"/>
            <a:ext cx="12008386" cy="2363115"/>
          </a:xfrm>
        </p:spPr>
        <p:txBody>
          <a:bodyPr/>
          <a:lstStyle/>
          <a:p>
            <a:pPr marL="0" indent="0">
              <a:buNone/>
            </a:pPr>
            <a:endParaRPr lang="en-GB" dirty="0"/>
          </a:p>
          <a:p>
            <a:pPr marL="0" indent="0">
              <a:buNone/>
            </a:pPr>
            <a:r>
              <a:rPr lang="en-GB" b="1" dirty="0"/>
              <a:t>Status of payment of invoices in DCoG:</a:t>
            </a:r>
          </a:p>
          <a:p>
            <a:pPr algn="just"/>
            <a:r>
              <a:rPr lang="en-ZA" dirty="0"/>
              <a:t>All invoices have been paid within the prescribed 30 day period and only one invoice to the value of R 7 750 that could not be paid within the prescribed period due to internal paper work  that was not in order ( the invoice was for bursary to an Institution), but was subsequently paid.</a:t>
            </a:r>
            <a:endParaRPr lang="en-GB" dirty="0"/>
          </a:p>
          <a:p>
            <a:pPr algn="just"/>
            <a:r>
              <a:rPr lang="en-GB" dirty="0"/>
              <a:t>MISA - </a:t>
            </a:r>
            <a:r>
              <a:rPr lang="en-ZA" dirty="0"/>
              <a:t>All invoices have been paid within the prescribed 30 day period. </a:t>
            </a:r>
            <a:endParaRPr lang="en-GB" dirty="0"/>
          </a:p>
          <a:p>
            <a:pPr algn="just"/>
            <a:r>
              <a:rPr lang="en-GB" dirty="0"/>
              <a:t>DTA - </a:t>
            </a:r>
            <a:r>
              <a:rPr lang="en-ZA" dirty="0"/>
              <a:t>All invoices have been paid within the prescribed 30 day period. </a:t>
            </a:r>
            <a:endParaRPr lang="en-GB" dirty="0"/>
          </a:p>
        </p:txBody>
      </p:sp>
      <p:sp>
        <p:nvSpPr>
          <p:cNvPr id="4" name="Content Placeholder 2">
            <a:extLst>
              <a:ext uri="{FF2B5EF4-FFF2-40B4-BE49-F238E27FC236}">
                <a16:creationId xmlns:a16="http://schemas.microsoft.com/office/drawing/2014/main" id="{EBE5E493-71D4-16F7-6142-3B1808925376}"/>
              </a:ext>
            </a:extLst>
          </p:cNvPr>
          <p:cNvSpPr txBox="1">
            <a:spLocks/>
          </p:cNvSpPr>
          <p:nvPr/>
        </p:nvSpPr>
        <p:spPr>
          <a:xfrm>
            <a:off x="0" y="666520"/>
            <a:ext cx="12008386" cy="2919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Status on vacancies in DCoG</a:t>
            </a:r>
            <a:r>
              <a:rPr lang="en-GB" dirty="0"/>
              <a:t>:</a:t>
            </a:r>
          </a:p>
          <a:p>
            <a:pPr marL="0" indent="0">
              <a:buFont typeface="Arial" panose="020B0604020202020204" pitchFamily="34" charset="0"/>
              <a:buNone/>
            </a:pPr>
            <a:endParaRPr lang="en-GB" dirty="0"/>
          </a:p>
          <a:p>
            <a:pPr marL="0" indent="0">
              <a:buFont typeface="Arial" panose="020B0604020202020204" pitchFamily="34" charset="0"/>
              <a:buNone/>
            </a:pPr>
            <a:r>
              <a:rPr lang="en-ZA" dirty="0"/>
              <a:t> </a:t>
            </a:r>
            <a:endParaRPr lang="en-GB" dirty="0"/>
          </a:p>
        </p:txBody>
      </p:sp>
      <p:graphicFrame>
        <p:nvGraphicFramePr>
          <p:cNvPr id="6" name="Content Placeholder 3">
            <a:extLst>
              <a:ext uri="{FF2B5EF4-FFF2-40B4-BE49-F238E27FC236}">
                <a16:creationId xmlns:a16="http://schemas.microsoft.com/office/drawing/2014/main" id="{82E9C52A-5FF5-A013-EB70-68889ADC2CAA}"/>
              </a:ext>
            </a:extLst>
          </p:cNvPr>
          <p:cNvGraphicFramePr>
            <a:graphicFrameLocks/>
          </p:cNvGraphicFramePr>
          <p:nvPr>
            <p:extLst>
              <p:ext uri="{D42A27DB-BD31-4B8C-83A1-F6EECF244321}">
                <p14:modId xmlns:p14="http://schemas.microsoft.com/office/powerpoint/2010/main" val="1888560160"/>
              </p:ext>
            </p:extLst>
          </p:nvPr>
        </p:nvGraphicFramePr>
        <p:xfrm>
          <a:off x="117099" y="1053296"/>
          <a:ext cx="7382128" cy="1104900"/>
        </p:xfrm>
        <a:graphic>
          <a:graphicData uri="http://schemas.openxmlformats.org/drawingml/2006/table">
            <a:tbl>
              <a:tblPr/>
              <a:tblGrid>
                <a:gridCol w="765318">
                  <a:extLst>
                    <a:ext uri="{9D8B030D-6E8A-4147-A177-3AD203B41FA5}">
                      <a16:colId xmlns:a16="http://schemas.microsoft.com/office/drawing/2014/main" val="1585299609"/>
                    </a:ext>
                  </a:extLst>
                </a:gridCol>
                <a:gridCol w="1323362">
                  <a:extLst>
                    <a:ext uri="{9D8B030D-6E8A-4147-A177-3AD203B41FA5}">
                      <a16:colId xmlns:a16="http://schemas.microsoft.com/office/drawing/2014/main" val="2601683421"/>
                    </a:ext>
                  </a:extLst>
                </a:gridCol>
                <a:gridCol w="1323362">
                  <a:extLst>
                    <a:ext uri="{9D8B030D-6E8A-4147-A177-3AD203B41FA5}">
                      <a16:colId xmlns:a16="http://schemas.microsoft.com/office/drawing/2014/main" val="2095576098"/>
                    </a:ext>
                  </a:extLst>
                </a:gridCol>
                <a:gridCol w="1323362">
                  <a:extLst>
                    <a:ext uri="{9D8B030D-6E8A-4147-A177-3AD203B41FA5}">
                      <a16:colId xmlns:a16="http://schemas.microsoft.com/office/drawing/2014/main" val="3251586098"/>
                    </a:ext>
                  </a:extLst>
                </a:gridCol>
                <a:gridCol w="1323362">
                  <a:extLst>
                    <a:ext uri="{9D8B030D-6E8A-4147-A177-3AD203B41FA5}">
                      <a16:colId xmlns:a16="http://schemas.microsoft.com/office/drawing/2014/main" val="3282444169"/>
                    </a:ext>
                  </a:extLst>
                </a:gridCol>
                <a:gridCol w="1323362">
                  <a:extLst>
                    <a:ext uri="{9D8B030D-6E8A-4147-A177-3AD203B41FA5}">
                      <a16:colId xmlns:a16="http://schemas.microsoft.com/office/drawing/2014/main" val="2202208780"/>
                    </a:ext>
                  </a:extLst>
                </a:gridCol>
              </a:tblGrid>
              <a:tr h="381000">
                <a:tc>
                  <a:txBody>
                    <a:bodyPr/>
                    <a:lstStyle/>
                    <a:p>
                      <a:pPr algn="l" fontAlgn="b"/>
                      <a:r>
                        <a:rPr lang="en-ZA"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Vacant as at Sept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ZA" sz="1400" b="1" i="0" u="none" strike="noStrike" dirty="0">
                          <a:solidFill>
                            <a:srgbClr val="000000"/>
                          </a:solidFill>
                          <a:effectLst/>
                          <a:latin typeface="Arial" panose="020B0604020202020204" pitchFamily="34" charset="0"/>
                        </a:rPr>
                        <a:t>- Appointments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dirty="0">
                          <a:solidFill>
                            <a:srgbClr val="000000"/>
                          </a:solidFill>
                          <a:effectLst/>
                          <a:latin typeface="Arial" panose="020B0604020202020204" pitchFamily="34" charset="0"/>
                        </a:rPr>
                        <a:t>+ New vacancies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ZA" sz="1400" b="1" i="0" u="none" strike="noStrike" dirty="0">
                          <a:solidFill>
                            <a:srgbClr val="000000"/>
                          </a:solidFill>
                          <a:effectLst/>
                          <a:latin typeface="Arial" panose="020B0604020202020204" pitchFamily="34" charset="0"/>
                        </a:rPr>
                        <a:t>Current vacancies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ZA" sz="1400" b="1" i="0" u="none" strike="noStrike" dirty="0">
                          <a:solidFill>
                            <a:srgbClr val="000000"/>
                          </a:solidFill>
                          <a:effectLst/>
                          <a:latin typeface="Arial" panose="020B0604020202020204" pitchFamily="34" charset="0"/>
                        </a:rPr>
                        <a:t>Advertised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75392696"/>
                  </a:ext>
                </a:extLst>
              </a:tr>
              <a:tr h="180975">
                <a:tc>
                  <a:txBody>
                    <a:bodyPr/>
                    <a:lstStyle/>
                    <a:p>
                      <a:pPr algn="l" fontAlgn="b"/>
                      <a:r>
                        <a:rPr lang="en-ZA" sz="1400" b="0" i="0" u="none" strike="noStrike" dirty="0">
                          <a:solidFill>
                            <a:srgbClr val="000000"/>
                          </a:solidFill>
                          <a:effectLst/>
                          <a:latin typeface="Arial" panose="020B0604020202020204" pitchFamily="34" charset="0"/>
                        </a:rPr>
                        <a:t>SMS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4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611951"/>
                  </a:ext>
                </a:extLst>
              </a:tr>
              <a:tr h="180975">
                <a:tc>
                  <a:txBody>
                    <a:bodyPr/>
                    <a:lstStyle/>
                    <a:p>
                      <a:pPr algn="l" fontAlgn="b"/>
                      <a:r>
                        <a:rPr lang="en-ZA" sz="1400" b="0" i="0" u="none" strike="noStrike">
                          <a:solidFill>
                            <a:srgbClr val="000000"/>
                          </a:solidFill>
                          <a:effectLst/>
                          <a:latin typeface="Arial" panose="020B0604020202020204" pitchFamily="34" charset="0"/>
                        </a:rPr>
                        <a:t>L2-12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panose="020B060402020202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400" b="0" i="0" u="none" strike="noStrike" dirty="0">
                          <a:solidFill>
                            <a:srgbClr val="000000"/>
                          </a:solidFill>
                          <a:effectLst/>
                          <a:latin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266980"/>
                  </a:ext>
                </a:extLst>
              </a:tr>
              <a:tr h="190500">
                <a:tc>
                  <a:txBody>
                    <a:bodyPr/>
                    <a:lstStyle/>
                    <a:p>
                      <a:pPr algn="l" fontAlgn="b"/>
                      <a:r>
                        <a:rPr lang="en-ZA" sz="14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1" i="0" u="none" strike="noStrike" dirty="0">
                          <a:solidFill>
                            <a:srgbClr val="000000"/>
                          </a:solidFill>
                          <a:effectLst/>
                          <a:latin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1" i="0" u="none" strike="noStrike" dirty="0">
                          <a:solidFill>
                            <a:srgbClr val="000000"/>
                          </a:solidFill>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ZA" sz="1400" b="1" i="0" u="none" strike="noStrike" dirty="0">
                          <a:solidFill>
                            <a:srgbClr val="000000"/>
                          </a:solidFill>
                          <a:effectLst/>
                          <a:latin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405000"/>
                  </a:ext>
                </a:extLst>
              </a:tr>
            </a:tbl>
          </a:graphicData>
        </a:graphic>
      </p:graphicFrame>
      <p:graphicFrame>
        <p:nvGraphicFramePr>
          <p:cNvPr id="7" name="Table 6">
            <a:extLst>
              <a:ext uri="{FF2B5EF4-FFF2-40B4-BE49-F238E27FC236}">
                <a16:creationId xmlns:a16="http://schemas.microsoft.com/office/drawing/2014/main" id="{DBCBA820-EBE3-A898-C4C1-1B88B5FE7E1E}"/>
              </a:ext>
            </a:extLst>
          </p:cNvPr>
          <p:cNvGraphicFramePr>
            <a:graphicFrameLocks noGrp="1"/>
          </p:cNvGraphicFramePr>
          <p:nvPr>
            <p:extLst>
              <p:ext uri="{D42A27DB-BD31-4B8C-83A1-F6EECF244321}">
                <p14:modId xmlns:p14="http://schemas.microsoft.com/office/powerpoint/2010/main" val="2395115364"/>
              </p:ext>
            </p:extLst>
          </p:nvPr>
        </p:nvGraphicFramePr>
        <p:xfrm>
          <a:off x="117099" y="2214967"/>
          <a:ext cx="7382127" cy="2030992"/>
        </p:xfrm>
        <a:graphic>
          <a:graphicData uri="http://schemas.openxmlformats.org/drawingml/2006/table">
            <a:tbl>
              <a:tblPr/>
              <a:tblGrid>
                <a:gridCol w="3620829">
                  <a:extLst>
                    <a:ext uri="{9D8B030D-6E8A-4147-A177-3AD203B41FA5}">
                      <a16:colId xmlns:a16="http://schemas.microsoft.com/office/drawing/2014/main" val="3461398316"/>
                    </a:ext>
                  </a:extLst>
                </a:gridCol>
                <a:gridCol w="1253766">
                  <a:extLst>
                    <a:ext uri="{9D8B030D-6E8A-4147-A177-3AD203B41FA5}">
                      <a16:colId xmlns:a16="http://schemas.microsoft.com/office/drawing/2014/main" val="1974439743"/>
                    </a:ext>
                  </a:extLst>
                </a:gridCol>
                <a:gridCol w="1253766">
                  <a:extLst>
                    <a:ext uri="{9D8B030D-6E8A-4147-A177-3AD203B41FA5}">
                      <a16:colId xmlns:a16="http://schemas.microsoft.com/office/drawing/2014/main" val="626999925"/>
                    </a:ext>
                  </a:extLst>
                </a:gridCol>
                <a:gridCol w="1253766">
                  <a:extLst>
                    <a:ext uri="{9D8B030D-6E8A-4147-A177-3AD203B41FA5}">
                      <a16:colId xmlns:a16="http://schemas.microsoft.com/office/drawing/2014/main" val="4160050153"/>
                    </a:ext>
                  </a:extLst>
                </a:gridCol>
              </a:tblGrid>
              <a:tr h="381000">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rPr>
                        <a:t>Current vacancies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ZA" sz="1400" b="1" i="0" u="none" strike="noStrike">
                          <a:solidFill>
                            <a:srgbClr val="000000"/>
                          </a:solidFill>
                          <a:effectLst/>
                          <a:latin typeface="Arial" panose="020B0604020202020204" pitchFamily="34" charset="0"/>
                        </a:rPr>
                        <a:t>SMS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400" b="1" i="0" u="none" strike="noStrike">
                          <a:solidFill>
                            <a:srgbClr val="000000"/>
                          </a:solidFill>
                          <a:effectLst/>
                          <a:latin typeface="Arial" panose="020B0604020202020204" pitchFamily="34" charset="0"/>
                        </a:rPr>
                        <a:t>L2-12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04654741"/>
                  </a:ext>
                </a:extLst>
              </a:tr>
              <a:tr h="180975">
                <a:tc>
                  <a:txBody>
                    <a:bodyPr/>
                    <a:lstStyle/>
                    <a:p>
                      <a:pPr algn="l" fontAlgn="b"/>
                      <a:r>
                        <a:rPr lang="en-US" sz="1400" b="0" i="0" u="none" strike="noStrike" dirty="0">
                          <a:solidFill>
                            <a:srgbClr val="000000"/>
                          </a:solidFill>
                          <a:effectLst/>
                          <a:latin typeface="Arial" panose="020B0604020202020204" pitchFamily="34" charset="0"/>
                        </a:rPr>
                        <a:t>Office of the DG + Internal Audit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818042"/>
                  </a:ext>
                </a:extLst>
              </a:tr>
              <a:tr h="257437">
                <a:tc>
                  <a:txBody>
                    <a:bodyPr/>
                    <a:lstStyle/>
                    <a:p>
                      <a:pPr algn="l" fontAlgn="b"/>
                      <a:r>
                        <a:rPr lang="en-ZA" sz="1400" b="0" i="0" u="none" strike="noStrike" dirty="0">
                          <a:solidFill>
                            <a:srgbClr val="000000"/>
                          </a:solidFill>
                          <a:effectLst/>
                          <a:latin typeface="Arial" panose="020B0604020202020204" pitchFamily="34" charset="0"/>
                        </a:rPr>
                        <a:t>Corporate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764823"/>
                  </a:ext>
                </a:extLst>
              </a:tr>
              <a:tr h="180975">
                <a:tc>
                  <a:txBody>
                    <a:bodyPr/>
                    <a:lstStyle/>
                    <a:p>
                      <a:pPr algn="l" fontAlgn="b"/>
                      <a:r>
                        <a:rPr lang="en-US" sz="1400" b="0" i="0" u="none" strike="noStrike">
                          <a:solidFill>
                            <a:srgbClr val="000000"/>
                          </a:solidFill>
                          <a:effectLst/>
                          <a:latin typeface="Arial" panose="020B0604020202020204" pitchFamily="34" charset="0"/>
                        </a:rPr>
                        <a:t>Financial and Supply Chain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955040"/>
                  </a:ext>
                </a:extLst>
              </a:tr>
              <a:tr h="180975">
                <a:tc>
                  <a:txBody>
                    <a:bodyPr/>
                    <a:lstStyle/>
                    <a:p>
                      <a:pPr algn="l" fontAlgn="b"/>
                      <a:r>
                        <a:rPr lang="en-US" sz="1400" b="0" i="0" u="none" strike="noStrike" dirty="0">
                          <a:solidFill>
                            <a:srgbClr val="000000"/>
                          </a:solidFill>
                          <a:effectLst/>
                          <a:latin typeface="Arial" panose="020B0604020202020204" pitchFamily="34" charset="0"/>
                        </a:rPr>
                        <a:t>Local Government Operations and Support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802068"/>
                  </a:ext>
                </a:extLst>
              </a:tr>
              <a:tr h="180975">
                <a:tc>
                  <a:txBody>
                    <a:bodyPr/>
                    <a:lstStyle/>
                    <a:p>
                      <a:pPr algn="l" fontAlgn="b"/>
                      <a:r>
                        <a:rPr lang="en-ZA" sz="1400" b="0" i="0" u="none" strike="noStrike" dirty="0">
                          <a:solidFill>
                            <a:srgbClr val="000000"/>
                          </a:solidFill>
                          <a:effectLst/>
                          <a:latin typeface="Arial" panose="020B0604020202020204" pitchFamily="34" charset="0"/>
                        </a:rPr>
                        <a:t>Policy, Governance and Administration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940982"/>
                  </a:ext>
                </a:extLst>
              </a:tr>
              <a:tr h="180975">
                <a:tc>
                  <a:txBody>
                    <a:bodyPr/>
                    <a:lstStyle/>
                    <a:p>
                      <a:pPr algn="l" fontAlgn="b"/>
                      <a:r>
                        <a:rPr lang="en-ZA" sz="1400" b="0" i="0" u="none" strike="noStrike" dirty="0">
                          <a:solidFill>
                            <a:srgbClr val="000000"/>
                          </a:solidFill>
                          <a:effectLst/>
                          <a:latin typeface="Arial" panose="020B0604020202020204" pitchFamily="34" charset="0"/>
                        </a:rPr>
                        <a:t>National Disaster Management Centre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367803"/>
                  </a:ext>
                </a:extLst>
              </a:tr>
              <a:tr h="190500">
                <a:tc>
                  <a:txBody>
                    <a:bodyPr/>
                    <a:lstStyle/>
                    <a:p>
                      <a:pPr algn="l" fontAlgn="b"/>
                      <a:r>
                        <a:rPr lang="en-ZA" sz="14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803106"/>
                  </a:ext>
                </a:extLst>
              </a:tr>
            </a:tbl>
          </a:graphicData>
        </a:graphic>
      </p:graphicFrame>
      <p:sp>
        <p:nvSpPr>
          <p:cNvPr id="10" name="Content Placeholder 2">
            <a:extLst>
              <a:ext uri="{FF2B5EF4-FFF2-40B4-BE49-F238E27FC236}">
                <a16:creationId xmlns:a16="http://schemas.microsoft.com/office/drawing/2014/main" id="{C913C0F5-3CEB-B84E-7549-01BCF9D8731E}"/>
              </a:ext>
            </a:extLst>
          </p:cNvPr>
          <p:cNvSpPr txBox="1">
            <a:spLocks/>
          </p:cNvSpPr>
          <p:nvPr/>
        </p:nvSpPr>
        <p:spPr>
          <a:xfrm>
            <a:off x="7788924" y="732723"/>
            <a:ext cx="3988108" cy="33875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11" name="Content Placeholder 2">
            <a:extLst>
              <a:ext uri="{FF2B5EF4-FFF2-40B4-BE49-F238E27FC236}">
                <a16:creationId xmlns:a16="http://schemas.microsoft.com/office/drawing/2014/main" id="{AB23D3B6-A3EC-66D2-F6B2-537437D5146D}"/>
              </a:ext>
            </a:extLst>
          </p:cNvPr>
          <p:cNvSpPr txBox="1">
            <a:spLocks/>
          </p:cNvSpPr>
          <p:nvPr/>
        </p:nvSpPr>
        <p:spPr>
          <a:xfrm>
            <a:off x="7499226" y="1024303"/>
            <a:ext cx="4318614" cy="2363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t>9 remaining posts to be advertised in March 2023.</a:t>
            </a:r>
          </a:p>
          <a:p>
            <a:pPr marL="0" indent="0">
              <a:buNone/>
            </a:pPr>
            <a:r>
              <a:rPr lang="en-ZA" dirty="0"/>
              <a:t>The shortlisting and interviews for all advertised positions will be finalised before the end of March 2023</a:t>
            </a:r>
          </a:p>
          <a:p>
            <a:pPr marL="0" indent="0">
              <a:buNone/>
            </a:pPr>
            <a:r>
              <a:rPr lang="en-ZA" dirty="0"/>
              <a:t>20 of the 31 new vacancies were due to internal promotions</a:t>
            </a:r>
          </a:p>
        </p:txBody>
      </p:sp>
    </p:spTree>
    <p:extLst>
      <p:ext uri="{BB962C8B-B14F-4D97-AF65-F5344CB8AC3E}">
        <p14:creationId xmlns:p14="http://schemas.microsoft.com/office/powerpoint/2010/main" val="1832913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0964-9754-D3F1-8C3C-0BCF81A392F1}"/>
              </a:ext>
            </a:extLst>
          </p:cNvPr>
          <p:cNvSpPr>
            <a:spLocks noGrp="1"/>
          </p:cNvSpPr>
          <p:nvPr>
            <p:ph type="title"/>
          </p:nvPr>
        </p:nvSpPr>
        <p:spPr/>
        <p:txBody>
          <a:bodyPr/>
          <a:lstStyle/>
          <a:p>
            <a:r>
              <a:rPr lang="en-GB" b="1" dirty="0">
                <a:solidFill>
                  <a:schemeClr val="accent2"/>
                </a:solidFill>
                <a:latin typeface="+mn-lt"/>
              </a:rPr>
              <a:t>recommendations</a:t>
            </a:r>
            <a:endParaRPr lang="en-ZA" b="1" dirty="0">
              <a:solidFill>
                <a:schemeClr val="accent2"/>
              </a:solidFill>
              <a:latin typeface="+mn-lt"/>
            </a:endParaRPr>
          </a:p>
        </p:txBody>
      </p:sp>
      <p:sp>
        <p:nvSpPr>
          <p:cNvPr id="3" name="Content Placeholder 2">
            <a:extLst>
              <a:ext uri="{FF2B5EF4-FFF2-40B4-BE49-F238E27FC236}">
                <a16:creationId xmlns:a16="http://schemas.microsoft.com/office/drawing/2014/main" id="{5B9E0C5F-E1FD-47DD-724F-335B51845F55}"/>
              </a:ext>
            </a:extLst>
          </p:cNvPr>
          <p:cNvSpPr>
            <a:spLocks noGrp="1"/>
          </p:cNvSpPr>
          <p:nvPr>
            <p:ph sz="half" idx="2"/>
          </p:nvPr>
        </p:nvSpPr>
        <p:spPr>
          <a:xfrm>
            <a:off x="731520" y="865239"/>
            <a:ext cx="10753344" cy="5177248"/>
          </a:xfrm>
        </p:spPr>
        <p:txBody>
          <a:bodyPr/>
          <a:lstStyle/>
          <a:p>
            <a:pPr marL="0" indent="0">
              <a:buNone/>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It is recommended that the SCOA note the COGTA presentations covering:</a:t>
            </a:r>
          </a:p>
          <a:p>
            <a:pPr marL="457200" indent="-457200" algn="just">
              <a:buFont typeface="+mj-lt"/>
              <a:buAutoNum type="arabicPeriod"/>
            </a:pPr>
            <a:r>
              <a:rPr lang="en-GB" sz="1800" dirty="0">
                <a:solidFill>
                  <a:prstClr val="black"/>
                </a:solidFill>
              </a:rPr>
              <a:t>Overview of the Bill and its ability to adequately fund municipalities that are in financial distress;</a:t>
            </a:r>
            <a:endParaRPr lang="en-ZA" dirty="0">
              <a:solidFill>
                <a:prstClr val="black"/>
              </a:solidFill>
            </a:endParaRPr>
          </a:p>
          <a:p>
            <a:pPr marL="457200" indent="-457200" algn="just">
              <a:buFont typeface="+mj-lt"/>
              <a:buAutoNum type="arabicPeriod"/>
            </a:pPr>
            <a:r>
              <a:rPr lang="en-GB" dirty="0">
                <a:solidFill>
                  <a:prstClr val="black"/>
                </a:solidFill>
              </a:rPr>
              <a:t>A</a:t>
            </a:r>
            <a:r>
              <a:rPr lang="en-GB" sz="1800" dirty="0">
                <a:solidFill>
                  <a:prstClr val="black"/>
                </a:solidFill>
              </a:rPr>
              <a:t>ctions taken by the department to assist municipalities which are in financial distress;</a:t>
            </a:r>
            <a:endParaRPr lang="en-US" sz="1800" dirty="0">
              <a:solidFill>
                <a:prstClr val="black"/>
              </a:solidFill>
            </a:endParaRPr>
          </a:p>
          <a:p>
            <a:pPr marL="457200" indent="-457200" algn="just">
              <a:buFont typeface="+mj-lt"/>
              <a:buAutoNum type="arabicPeriod"/>
            </a:pPr>
            <a:r>
              <a:rPr lang="en-GB" sz="1800" dirty="0">
                <a:solidFill>
                  <a:prstClr val="black"/>
                </a:solidFill>
              </a:rPr>
              <a:t>Funding requirements for reconstruction and rehabilitation of both public and private infrastructure that was damaged by the 2022 floods per province;</a:t>
            </a:r>
            <a:endParaRPr lang="en-US" sz="1800" dirty="0">
              <a:solidFill>
                <a:prstClr val="black"/>
              </a:solidFill>
            </a:endParaRPr>
          </a:p>
          <a:p>
            <a:pPr marL="457200" indent="-457200" algn="just">
              <a:buFont typeface="+mj-lt"/>
              <a:buAutoNum type="arabicPeriod"/>
            </a:pPr>
            <a:r>
              <a:rPr lang="en-GB" dirty="0">
                <a:solidFill>
                  <a:prstClr val="black"/>
                </a:solidFill>
              </a:rPr>
              <a:t>P</a:t>
            </a:r>
            <a:r>
              <a:rPr lang="en-GB" sz="1800" dirty="0">
                <a:solidFill>
                  <a:prstClr val="black"/>
                </a:solidFill>
              </a:rPr>
              <a:t>rogress made by the department in response to the 2022 floods, particularly in KwaZulu-Natal;</a:t>
            </a:r>
            <a:endParaRPr lang="en-US" sz="1800" dirty="0">
              <a:solidFill>
                <a:prstClr val="black"/>
              </a:solidFill>
            </a:endParaRPr>
          </a:p>
          <a:p>
            <a:pPr marL="457200" indent="-457200" algn="just">
              <a:buFont typeface="+mj-lt"/>
              <a:buAutoNum type="arabicPeriod"/>
            </a:pPr>
            <a:r>
              <a:rPr lang="en-GB" sz="1800" dirty="0">
                <a:solidFill>
                  <a:prstClr val="black"/>
                </a:solidFill>
              </a:rPr>
              <a:t>Financial performance of the Municipal Infrastructure Grant, the Disaster Response Grant, the Municipal Disaster recovery grant and the Integrated Urban Development Grant as at the end of the 3rd quarter of the 2022/23 financial year;</a:t>
            </a:r>
          </a:p>
          <a:p>
            <a:pPr marL="457200" indent="-457200" algn="just">
              <a:buFont typeface="+mj-lt"/>
              <a:buAutoNum type="arabicPeriod"/>
            </a:pPr>
            <a:r>
              <a:rPr lang="en-GB" dirty="0">
                <a:solidFill>
                  <a:prstClr val="black"/>
                </a:solidFill>
              </a:rPr>
              <a:t>COGTA F</a:t>
            </a:r>
            <a:r>
              <a:rPr lang="en-GB" sz="1800" dirty="0">
                <a:solidFill>
                  <a:prstClr val="black"/>
                </a:solidFill>
              </a:rPr>
              <a:t>inancial and non-financial performance as at end of the 3rd Quarter of the 2022/23 financial year as well as reasons and actions taken to prevent possible under/over expenditure and under performance at the end of the financial year.</a:t>
            </a:r>
          </a:p>
          <a:p>
            <a:pPr marL="0" indent="0">
              <a:buNone/>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b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ZA" dirty="0"/>
          </a:p>
        </p:txBody>
      </p:sp>
    </p:spTree>
    <p:extLst>
      <p:ext uri="{BB962C8B-B14F-4D97-AF65-F5344CB8AC3E}">
        <p14:creationId xmlns:p14="http://schemas.microsoft.com/office/powerpoint/2010/main" val="3389241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60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A2DC-F023-17CB-E15F-75BEC860CF2F}"/>
              </a:ext>
            </a:extLst>
          </p:cNvPr>
          <p:cNvSpPr>
            <a:spLocks noGrp="1"/>
          </p:cNvSpPr>
          <p:nvPr>
            <p:ph type="title"/>
          </p:nvPr>
        </p:nvSpPr>
        <p:spPr>
          <a:xfrm>
            <a:off x="0" y="-58017"/>
            <a:ext cx="12192000" cy="626977"/>
          </a:xfrm>
          <a:ln>
            <a:solidFill>
              <a:schemeClr val="accent1"/>
            </a:solidFill>
          </a:ln>
        </p:spPr>
        <p:txBody>
          <a:bodyPr/>
          <a:lstStyle/>
          <a:p>
            <a:r>
              <a:rPr lang="en-GB" b="1" cap="none" dirty="0">
                <a:solidFill>
                  <a:schemeClr val="accent2"/>
                </a:solidFill>
                <a:latin typeface="Arial" panose="020B0604020202020204" pitchFamily="34" charset="0"/>
                <a:ea typeface="ＭＳ Ｐゴシック" charset="-128"/>
                <a:cs typeface="Arial" panose="020B0604020202020204" pitchFamily="34" charset="0"/>
              </a:rPr>
              <a:t>OVERVIEW OF THE DORA BILL  - </a:t>
            </a:r>
            <a:r>
              <a:rPr lang="en-ZA" b="1" dirty="0">
                <a:solidFill>
                  <a:schemeClr val="accent2"/>
                </a:solidFill>
              </a:rPr>
              <a:t>Direct  TRANSFERS TO LOCAL GOVERNMENT</a:t>
            </a:r>
          </a:p>
        </p:txBody>
      </p:sp>
      <p:graphicFrame>
        <p:nvGraphicFramePr>
          <p:cNvPr id="4" name="Content Placeholder 3">
            <a:extLst>
              <a:ext uri="{FF2B5EF4-FFF2-40B4-BE49-F238E27FC236}">
                <a16:creationId xmlns:a16="http://schemas.microsoft.com/office/drawing/2014/main" id="{3DCB48D7-0676-EEBC-3640-FB0B936F8271}"/>
              </a:ext>
            </a:extLst>
          </p:cNvPr>
          <p:cNvGraphicFramePr>
            <a:graphicFrameLocks noGrp="1"/>
          </p:cNvGraphicFramePr>
          <p:nvPr>
            <p:ph sz="half" idx="2"/>
            <p:extLst>
              <p:ext uri="{D42A27DB-BD31-4B8C-83A1-F6EECF244321}">
                <p14:modId xmlns:p14="http://schemas.microsoft.com/office/powerpoint/2010/main" val="2345233661"/>
              </p:ext>
            </p:extLst>
          </p:nvPr>
        </p:nvGraphicFramePr>
        <p:xfrm>
          <a:off x="416558" y="255471"/>
          <a:ext cx="11775442" cy="6203777"/>
        </p:xfrm>
        <a:graphic>
          <a:graphicData uri="http://schemas.openxmlformats.org/drawingml/2006/table">
            <a:tbl>
              <a:tblPr/>
              <a:tblGrid>
                <a:gridCol w="5428587">
                  <a:extLst>
                    <a:ext uri="{9D8B030D-6E8A-4147-A177-3AD203B41FA5}">
                      <a16:colId xmlns:a16="http://schemas.microsoft.com/office/drawing/2014/main" val="3869504535"/>
                    </a:ext>
                  </a:extLst>
                </a:gridCol>
                <a:gridCol w="1269371">
                  <a:extLst>
                    <a:ext uri="{9D8B030D-6E8A-4147-A177-3AD203B41FA5}">
                      <a16:colId xmlns:a16="http://schemas.microsoft.com/office/drawing/2014/main" val="2983255254"/>
                    </a:ext>
                  </a:extLst>
                </a:gridCol>
                <a:gridCol w="1269371">
                  <a:extLst>
                    <a:ext uri="{9D8B030D-6E8A-4147-A177-3AD203B41FA5}">
                      <a16:colId xmlns:a16="http://schemas.microsoft.com/office/drawing/2014/main" val="1358239454"/>
                    </a:ext>
                  </a:extLst>
                </a:gridCol>
                <a:gridCol w="1269371">
                  <a:extLst>
                    <a:ext uri="{9D8B030D-6E8A-4147-A177-3AD203B41FA5}">
                      <a16:colId xmlns:a16="http://schemas.microsoft.com/office/drawing/2014/main" val="2548919988"/>
                    </a:ext>
                  </a:extLst>
                </a:gridCol>
                <a:gridCol w="1269371">
                  <a:extLst>
                    <a:ext uri="{9D8B030D-6E8A-4147-A177-3AD203B41FA5}">
                      <a16:colId xmlns:a16="http://schemas.microsoft.com/office/drawing/2014/main" val="639830240"/>
                    </a:ext>
                  </a:extLst>
                </a:gridCol>
                <a:gridCol w="1269371">
                  <a:extLst>
                    <a:ext uri="{9D8B030D-6E8A-4147-A177-3AD203B41FA5}">
                      <a16:colId xmlns:a16="http://schemas.microsoft.com/office/drawing/2014/main" val="3297859775"/>
                    </a:ext>
                  </a:extLst>
                </a:gridCol>
              </a:tblGrid>
              <a:tr h="199738">
                <a:tc>
                  <a:txBody>
                    <a:bodyPr/>
                    <a:lstStyle/>
                    <a:p>
                      <a:pPr algn="l" fontAlgn="t"/>
                      <a:endParaRPr lang="en-ZA" sz="900" b="0" i="0" u="none" strike="noStrike" dirty="0">
                        <a:solidFill>
                          <a:srgbClr val="000000"/>
                        </a:solidFill>
                        <a:effectLst/>
                        <a:latin typeface="+mn-lt"/>
                      </a:endParaRPr>
                    </a:p>
                  </a:txBody>
                  <a:tcPr marL="6350" marR="6350" marT="6350" marB="0">
                    <a:lnL>
                      <a:noFill/>
                    </a:lnL>
                    <a:lnR>
                      <a:noFill/>
                    </a:lnR>
                    <a:lnT>
                      <a:noFill/>
                    </a:lnT>
                    <a:lnB>
                      <a:noFill/>
                    </a:lnB>
                  </a:tcPr>
                </a:tc>
                <a:tc>
                  <a:txBody>
                    <a:bodyPr/>
                    <a:lstStyle/>
                    <a:p>
                      <a:pPr algn="l" fontAlgn="t"/>
                      <a:endParaRPr lang="en-ZA" sz="900" b="0" i="0" u="none" strike="noStrike">
                        <a:solidFill>
                          <a:srgbClr val="000000"/>
                        </a:solidFill>
                        <a:effectLst/>
                        <a:latin typeface="+mn-lt"/>
                      </a:endParaRPr>
                    </a:p>
                  </a:txBody>
                  <a:tcPr marL="6350" marR="6350" marT="6350" marB="0">
                    <a:lnL>
                      <a:noFill/>
                    </a:lnL>
                    <a:lnR>
                      <a:noFill/>
                    </a:lnR>
                    <a:lnT>
                      <a:noFill/>
                    </a:lnT>
                    <a:lnB>
                      <a:noFill/>
                    </a:lnB>
                  </a:tcPr>
                </a:tc>
                <a:tc>
                  <a:txBody>
                    <a:bodyPr/>
                    <a:lstStyle/>
                    <a:p>
                      <a:pPr algn="l" fontAlgn="t"/>
                      <a:endParaRPr lang="en-ZA" sz="900" b="0" i="0" u="none" strike="noStrike">
                        <a:solidFill>
                          <a:srgbClr val="000000"/>
                        </a:solidFill>
                        <a:effectLst/>
                        <a:latin typeface="+mn-lt"/>
                      </a:endParaRPr>
                    </a:p>
                  </a:txBody>
                  <a:tcPr marL="6350" marR="6350" marT="6350" marB="0">
                    <a:lnL>
                      <a:noFill/>
                    </a:lnL>
                    <a:lnR>
                      <a:noFill/>
                    </a:lnR>
                    <a:lnT>
                      <a:noFill/>
                    </a:lnT>
                    <a:lnB>
                      <a:noFill/>
                    </a:lnB>
                  </a:tcPr>
                </a:tc>
                <a:tc>
                  <a:txBody>
                    <a:bodyPr/>
                    <a:lstStyle/>
                    <a:p>
                      <a:pPr algn="l" fontAlgn="t"/>
                      <a:endParaRPr lang="en-ZA" sz="900" b="0" i="0" u="none" strike="noStrike">
                        <a:solidFill>
                          <a:srgbClr val="000000"/>
                        </a:solidFill>
                        <a:effectLst/>
                        <a:latin typeface="+mn-lt"/>
                      </a:endParaRPr>
                    </a:p>
                  </a:txBody>
                  <a:tcPr marL="6350" marR="6350" marT="6350" marB="0">
                    <a:lnL>
                      <a:noFill/>
                    </a:lnL>
                    <a:lnR>
                      <a:noFill/>
                    </a:lnR>
                    <a:lnT>
                      <a:noFill/>
                    </a:lnT>
                    <a:lnB>
                      <a:noFill/>
                    </a:lnB>
                  </a:tcPr>
                </a:tc>
                <a:tc>
                  <a:txBody>
                    <a:bodyPr/>
                    <a:lstStyle/>
                    <a:p>
                      <a:pPr algn="l" fontAlgn="t"/>
                      <a:endParaRPr lang="en-ZA" sz="900" b="0" i="0" u="none" strike="noStrike">
                        <a:solidFill>
                          <a:srgbClr val="000000"/>
                        </a:solidFill>
                        <a:effectLst/>
                        <a:latin typeface="+mn-lt"/>
                      </a:endParaRPr>
                    </a:p>
                  </a:txBody>
                  <a:tcPr marL="6350" marR="6350" marT="6350" marB="0">
                    <a:lnL>
                      <a:noFill/>
                    </a:lnL>
                    <a:lnR>
                      <a:noFill/>
                    </a:lnR>
                    <a:lnT>
                      <a:noFill/>
                    </a:lnT>
                    <a:lnB>
                      <a:noFill/>
                    </a:lnB>
                  </a:tcPr>
                </a:tc>
                <a:tc>
                  <a:txBody>
                    <a:bodyPr/>
                    <a:lstStyle/>
                    <a:p>
                      <a:pPr algn="l" fontAlgn="t"/>
                      <a:endParaRPr lang="en-ZA" sz="900" b="0" i="0" u="none" strike="noStrike">
                        <a:solidFill>
                          <a:srgbClr val="000000"/>
                        </a:solidFill>
                        <a:effectLst/>
                        <a:latin typeface="+mn-lt"/>
                      </a:endParaRPr>
                    </a:p>
                  </a:txBody>
                  <a:tcPr marL="6350" marR="6350" marT="6350" marB="0">
                    <a:lnL>
                      <a:noFill/>
                    </a:lnL>
                    <a:lnR>
                      <a:noFill/>
                    </a:lnR>
                    <a:lnT>
                      <a:noFill/>
                    </a:lnT>
                    <a:lnB>
                      <a:noFill/>
                    </a:lnB>
                  </a:tcPr>
                </a:tc>
                <a:extLst>
                  <a:ext uri="{0D108BD9-81ED-4DB2-BD59-A6C34878D82A}">
                    <a16:rowId xmlns:a16="http://schemas.microsoft.com/office/drawing/2014/main" val="2917528909"/>
                  </a:ext>
                </a:extLst>
              </a:tr>
              <a:tr h="199738">
                <a:tc>
                  <a:txBody>
                    <a:bodyPr/>
                    <a:lstStyle/>
                    <a:p>
                      <a:pPr algn="l" fontAlgn="b"/>
                      <a:r>
                        <a:rPr lang="en-ZA" sz="1000" b="1" i="0" u="none" strike="noStrike" dirty="0">
                          <a:solidFill>
                            <a:srgbClr val="FFFFFF"/>
                          </a:solidFill>
                          <a:effectLst/>
                          <a:latin typeface="+mn-lt"/>
                        </a:rPr>
                        <a:t>R Billion</a:t>
                      </a:r>
                    </a:p>
                  </a:txBody>
                  <a:tcPr marL="6350" marR="6350" marT="6350" marB="0" anchor="b">
                    <a:lnL>
                      <a:noFill/>
                    </a:lnL>
                    <a:lnR w="6350" cap="flat" cmpd="sng" algn="ctr">
                      <a:solidFill>
                        <a:srgbClr val="FFFFFF"/>
                      </a:solidFill>
                      <a:prstDash val="solid"/>
                      <a:round/>
                      <a:headEnd type="none" w="med" len="med"/>
                      <a:tailEnd type="none" w="med" len="med"/>
                    </a:lnR>
                    <a:lnT>
                      <a:noFill/>
                    </a:lnT>
                    <a:lnB>
                      <a:noFill/>
                    </a:lnB>
                    <a:solidFill>
                      <a:srgbClr val="B4111A"/>
                    </a:solidFill>
                  </a:tcPr>
                </a:tc>
                <a:tc>
                  <a:txBody>
                    <a:bodyPr/>
                    <a:lstStyle/>
                    <a:p>
                      <a:pPr algn="ctr" fontAlgn="t"/>
                      <a:r>
                        <a:rPr lang="en-ZA" sz="1000" b="1" i="0" u="none" strike="noStrike">
                          <a:solidFill>
                            <a:srgbClr val="FFFFFF"/>
                          </a:solidFill>
                          <a:effectLst/>
                          <a:latin typeface="+mn-lt"/>
                        </a:rPr>
                        <a:t>2022/23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4111A"/>
                    </a:solidFill>
                  </a:tcPr>
                </a:tc>
                <a:tc>
                  <a:txBody>
                    <a:bodyPr/>
                    <a:lstStyle/>
                    <a:p>
                      <a:pPr algn="ctr" fontAlgn="t"/>
                      <a:r>
                        <a:rPr lang="en-ZA" sz="1000" b="1" i="0" u="none" strike="noStrike">
                          <a:solidFill>
                            <a:srgbClr val="FFFFFF"/>
                          </a:solidFill>
                          <a:effectLst/>
                          <a:latin typeface="+mn-lt"/>
                        </a:rPr>
                        <a:t>2023/24</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4111A"/>
                    </a:solidFill>
                  </a:tcPr>
                </a:tc>
                <a:tc>
                  <a:txBody>
                    <a:bodyPr/>
                    <a:lstStyle/>
                    <a:p>
                      <a:pPr algn="ctr" fontAlgn="t"/>
                      <a:r>
                        <a:rPr lang="en-ZA" sz="1000" b="1" i="0" u="none" strike="noStrike">
                          <a:solidFill>
                            <a:srgbClr val="FFFFFF"/>
                          </a:solidFill>
                          <a:effectLst/>
                          <a:latin typeface="+mn-lt"/>
                        </a:rPr>
                        <a:t>2024/25</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4111A"/>
                    </a:solidFill>
                  </a:tcPr>
                </a:tc>
                <a:tc>
                  <a:txBody>
                    <a:bodyPr/>
                    <a:lstStyle/>
                    <a:p>
                      <a:pPr algn="ctr" fontAlgn="t"/>
                      <a:r>
                        <a:rPr lang="en-ZA" sz="1000" b="1" i="0" u="none" strike="noStrike">
                          <a:solidFill>
                            <a:srgbClr val="FFFFFF"/>
                          </a:solidFill>
                          <a:effectLst/>
                          <a:latin typeface="+mn-lt"/>
                        </a:rPr>
                        <a:t>2025/26</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4111A"/>
                    </a:solidFill>
                  </a:tcPr>
                </a:tc>
                <a:tc>
                  <a:txBody>
                    <a:bodyPr/>
                    <a:lstStyle/>
                    <a:p>
                      <a:pPr algn="ctr" fontAlgn="t"/>
                      <a:r>
                        <a:rPr lang="en-ZA" sz="1000" b="1" i="0" u="none" strike="noStrike">
                          <a:solidFill>
                            <a:srgbClr val="FFFFFF"/>
                          </a:solidFill>
                          <a:effectLst/>
                          <a:latin typeface="+mn-lt"/>
                        </a:rPr>
                        <a:t>MTEF total</a:t>
                      </a:r>
                    </a:p>
                  </a:txBody>
                  <a:tcPr marL="6350" marR="6350" marT="6350" marB="0">
                    <a:lnL w="6350" cap="flat" cmpd="sng" algn="ctr">
                      <a:solidFill>
                        <a:srgbClr val="000000"/>
                      </a:solidFill>
                      <a:prstDash val="dot"/>
                      <a:round/>
                      <a:headEnd type="none" w="med" len="med"/>
                      <a:tailEnd type="none" w="med" len="med"/>
                    </a:lnL>
                    <a:lnR>
                      <a:noFill/>
                    </a:lnR>
                    <a:lnT>
                      <a:noFill/>
                    </a:lnT>
                    <a:lnB>
                      <a:noFill/>
                    </a:lnB>
                    <a:solidFill>
                      <a:srgbClr val="000000"/>
                    </a:solidFill>
                  </a:tcPr>
                </a:tc>
                <a:extLst>
                  <a:ext uri="{0D108BD9-81ED-4DB2-BD59-A6C34878D82A}">
                    <a16:rowId xmlns:a16="http://schemas.microsoft.com/office/drawing/2014/main" val="847907729"/>
                  </a:ext>
                </a:extLst>
              </a:tr>
              <a:tr h="330601">
                <a:tc>
                  <a:txBody>
                    <a:bodyPr/>
                    <a:lstStyle/>
                    <a:p>
                      <a:pPr algn="l" fontAlgn="ctr"/>
                      <a:r>
                        <a:rPr lang="en-ZA" sz="1000" b="1" i="0" u="none" strike="noStrike">
                          <a:solidFill>
                            <a:srgbClr val="FFFFFF"/>
                          </a:solidFill>
                          <a:effectLst/>
                          <a:latin typeface="+mn-lt"/>
                        </a:rPr>
                        <a:t> </a:t>
                      </a:r>
                    </a:p>
                  </a:txBody>
                  <a:tcPr marL="6350" marR="6350" marT="6350" marB="0" anchor="ctr">
                    <a:lnL>
                      <a:noFill/>
                    </a:lnL>
                    <a:lnR w="6350" cap="flat" cmpd="sng" algn="ctr">
                      <a:solidFill>
                        <a:srgbClr val="FFFFFF"/>
                      </a:solidFill>
                      <a:prstDash val="solid"/>
                      <a:round/>
                      <a:headEnd type="none" w="med" len="med"/>
                      <a:tailEnd type="none" w="med" len="med"/>
                    </a:lnR>
                    <a:lnT>
                      <a:noFill/>
                    </a:lnT>
                    <a:lnB>
                      <a:noFill/>
                    </a:lnB>
                    <a:solidFill>
                      <a:srgbClr val="B4111A"/>
                    </a:solidFill>
                  </a:tcPr>
                </a:tc>
                <a:tc>
                  <a:txBody>
                    <a:bodyPr/>
                    <a:lstStyle/>
                    <a:p>
                      <a:pPr algn="ctr" fontAlgn="t"/>
                      <a:r>
                        <a:rPr lang="en-ZA" sz="1000" b="1" i="0" u="none" strike="noStrike">
                          <a:solidFill>
                            <a:srgbClr val="FFFFFF"/>
                          </a:solidFill>
                          <a:effectLst/>
                          <a:latin typeface="+mn-lt"/>
                        </a:rPr>
                        <a:t>Adjusted</a:t>
                      </a:r>
                      <a:br>
                        <a:rPr lang="en-ZA" sz="1000" b="1" i="0" u="none" strike="noStrike">
                          <a:solidFill>
                            <a:srgbClr val="FFFFFF"/>
                          </a:solidFill>
                          <a:effectLst/>
                          <a:latin typeface="+mn-lt"/>
                        </a:rPr>
                      </a:br>
                      <a:r>
                        <a:rPr lang="en-ZA" sz="1000" b="1" i="0" u="none" strike="noStrike">
                          <a:solidFill>
                            <a:srgbClr val="FFFFFF"/>
                          </a:solidFill>
                          <a:effectLst/>
                          <a:latin typeface="+mn-lt"/>
                        </a:rPr>
                        <a:t>  Budget</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0000"/>
                    </a:solidFill>
                  </a:tcPr>
                </a:tc>
                <a:tc gridSpan="3">
                  <a:txBody>
                    <a:bodyPr/>
                    <a:lstStyle/>
                    <a:p>
                      <a:pPr algn="ctr" fontAlgn="t"/>
                      <a:r>
                        <a:rPr lang="en-ZA" sz="1000" b="1" i="0" u="none" strike="noStrike">
                          <a:solidFill>
                            <a:srgbClr val="FFFFFF"/>
                          </a:solidFill>
                          <a:effectLst/>
                          <a:latin typeface="+mn-lt"/>
                        </a:rPr>
                        <a:t> Medium-term estimates </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0000"/>
                    </a:solidFill>
                  </a:tcPr>
                </a:tc>
                <a:tc hMerge="1">
                  <a:txBody>
                    <a:bodyPr/>
                    <a:lstStyle/>
                    <a:p>
                      <a:endParaRPr lang="en-ZA"/>
                    </a:p>
                  </a:txBody>
                  <a:tcPr/>
                </a:tc>
                <a:tc hMerge="1">
                  <a:txBody>
                    <a:bodyPr/>
                    <a:lstStyle/>
                    <a:p>
                      <a:endParaRPr lang="en-ZA"/>
                    </a:p>
                  </a:txBody>
                  <a:tcPr/>
                </a:tc>
                <a:tc>
                  <a:txBody>
                    <a:bodyPr/>
                    <a:lstStyle/>
                    <a:p>
                      <a:pPr algn="l" fontAlgn="t"/>
                      <a:r>
                        <a:rPr lang="en-ZA" sz="1000" b="1" i="0" u="none" strike="noStrike">
                          <a:solidFill>
                            <a:srgbClr val="FFFFFF"/>
                          </a:solidFill>
                          <a:effectLst/>
                          <a:latin typeface="+mn-lt"/>
                        </a:rPr>
                        <a:t> </a:t>
                      </a:r>
                    </a:p>
                  </a:txBody>
                  <a:tcPr marL="6350" marR="6350" marT="6350" marB="0">
                    <a:lnL w="6350" cap="flat" cmpd="sng" algn="ctr">
                      <a:solidFill>
                        <a:srgbClr val="FFFFFF"/>
                      </a:solidFill>
                      <a:prstDash val="solid"/>
                      <a:round/>
                      <a:headEnd type="none" w="med" len="med"/>
                      <a:tailEnd type="none" w="med" len="med"/>
                    </a:lnL>
                    <a:lnR>
                      <a:noFill/>
                    </a:lnR>
                    <a:lnT>
                      <a:noFill/>
                    </a:lnT>
                    <a:lnB>
                      <a:noFill/>
                    </a:lnB>
                    <a:solidFill>
                      <a:srgbClr val="000000"/>
                    </a:solidFill>
                  </a:tcPr>
                </a:tc>
                <a:extLst>
                  <a:ext uri="{0D108BD9-81ED-4DB2-BD59-A6C34878D82A}">
                    <a16:rowId xmlns:a16="http://schemas.microsoft.com/office/drawing/2014/main" val="2597952908"/>
                  </a:ext>
                </a:extLst>
              </a:tr>
              <a:tr h="199738">
                <a:tc>
                  <a:txBody>
                    <a:bodyPr/>
                    <a:lstStyle/>
                    <a:p>
                      <a:pPr algn="l" fontAlgn="t"/>
                      <a:r>
                        <a:rPr lang="en-ZA" sz="1400" b="1" i="0" u="none" strike="noStrike" dirty="0">
                          <a:solidFill>
                            <a:srgbClr val="000000"/>
                          </a:solidFill>
                          <a:effectLst/>
                          <a:latin typeface="+mn-lt"/>
                        </a:rPr>
                        <a:t>Equitable share and related</a:t>
                      </a:r>
                    </a:p>
                  </a:txBody>
                  <a:tcPr marL="6350" marR="6350" marT="6350" marB="0">
                    <a:lnL>
                      <a:noFill/>
                    </a:lnL>
                    <a:lnR>
                      <a:noFill/>
                    </a:lnR>
                    <a:lnT>
                      <a:noFill/>
                    </a:lnT>
                    <a:lnB>
                      <a:noFill/>
                    </a:lnB>
                    <a:solidFill>
                      <a:srgbClr val="FFFFFF"/>
                    </a:solidFill>
                  </a:tcPr>
                </a:tc>
                <a:tc>
                  <a:txBody>
                    <a:bodyPr/>
                    <a:lstStyle/>
                    <a:p>
                      <a:pPr algn="l" fontAlgn="t"/>
                      <a:r>
                        <a:rPr lang="en-ZA" sz="1400" b="1" i="0" u="none" strike="noStrike">
                          <a:solidFill>
                            <a:srgbClr val="000000"/>
                          </a:solidFill>
                          <a:effectLst/>
                          <a:latin typeface="+mn-lt"/>
                        </a:rPr>
                        <a:t>       87 311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1" i="0" u="none" strike="noStrike">
                          <a:solidFill>
                            <a:srgbClr val="000000"/>
                          </a:solidFill>
                          <a:effectLst/>
                          <a:latin typeface="+mn-lt"/>
                        </a:rPr>
                        <a:t>       96 546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1" i="0" u="none" strike="noStrike">
                          <a:solidFill>
                            <a:srgbClr val="000000"/>
                          </a:solidFill>
                          <a:effectLst/>
                          <a:latin typeface="+mn-lt"/>
                        </a:rPr>
                        <a:t>     103 772  </a:t>
                      </a:r>
                    </a:p>
                  </a:txBody>
                  <a:tcPr marL="6350" marR="6350" marT="6350" marB="0">
                    <a:lnL>
                      <a:noFill/>
                    </a:lnL>
                    <a:lnR>
                      <a:noFill/>
                    </a:lnR>
                    <a:lnT>
                      <a:noFill/>
                    </a:lnT>
                    <a:lnB>
                      <a:noFill/>
                    </a:lnB>
                  </a:tcPr>
                </a:tc>
                <a:tc>
                  <a:txBody>
                    <a:bodyPr/>
                    <a:lstStyle/>
                    <a:p>
                      <a:pPr algn="l" fontAlgn="t"/>
                      <a:r>
                        <a:rPr lang="en-ZA" sz="1400" b="1" i="0" u="none" strike="noStrike">
                          <a:solidFill>
                            <a:srgbClr val="000000"/>
                          </a:solidFill>
                          <a:effectLst/>
                          <a:latin typeface="+mn-lt"/>
                        </a:rPr>
                        <a:t>     109 368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1" i="0" u="none" strike="noStrike" dirty="0">
                          <a:solidFill>
                            <a:srgbClr val="000000"/>
                          </a:solidFill>
                          <a:effectLst/>
                          <a:latin typeface="+mn-lt"/>
                        </a:rPr>
                        <a:t>      309 686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891653901"/>
                  </a:ext>
                </a:extLst>
              </a:tr>
              <a:tr h="199738">
                <a:tc>
                  <a:txBody>
                    <a:bodyPr/>
                    <a:lstStyle/>
                    <a:p>
                      <a:pPr algn="l" fontAlgn="t"/>
                      <a:r>
                        <a:rPr lang="en-GB" sz="1400" b="1" i="0" u="none" strike="noStrike" dirty="0">
                          <a:solidFill>
                            <a:srgbClr val="000000"/>
                          </a:solidFill>
                          <a:effectLst/>
                          <a:latin typeface="+mn-lt"/>
                        </a:rPr>
                        <a:t>General fuel levy sharing with metros</a:t>
                      </a:r>
                    </a:p>
                  </a:txBody>
                  <a:tcPr marL="6350" marR="6350" marT="6350" marB="0">
                    <a:lnL>
                      <a:noFill/>
                    </a:lnL>
                    <a:lnR>
                      <a:noFill/>
                    </a:lnR>
                    <a:lnT>
                      <a:noFill/>
                    </a:lnT>
                    <a:lnB>
                      <a:noFill/>
                    </a:lnB>
                    <a:solidFill>
                      <a:srgbClr val="FFFFFF"/>
                    </a:solidFill>
                  </a:tcPr>
                </a:tc>
                <a:tc>
                  <a:txBody>
                    <a:bodyPr/>
                    <a:lstStyle/>
                    <a:p>
                      <a:pPr algn="l" fontAlgn="t"/>
                      <a:r>
                        <a:rPr lang="en-ZA" sz="1400" b="1" i="0" u="none" strike="noStrike" dirty="0">
                          <a:solidFill>
                            <a:srgbClr val="000000"/>
                          </a:solidFill>
                          <a:effectLst/>
                          <a:latin typeface="+mn-lt"/>
                        </a:rPr>
                        <a:t>       15 335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1" i="0" u="none" strike="noStrike" dirty="0">
                          <a:solidFill>
                            <a:srgbClr val="000000"/>
                          </a:solidFill>
                          <a:effectLst/>
                          <a:latin typeface="+mn-lt"/>
                        </a:rPr>
                        <a:t>       15 433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1" i="0" u="none" strike="noStrike" dirty="0">
                          <a:solidFill>
                            <a:srgbClr val="000000"/>
                          </a:solidFill>
                          <a:effectLst/>
                          <a:latin typeface="+mn-lt"/>
                        </a:rPr>
                        <a:t>       16 127  </a:t>
                      </a:r>
                    </a:p>
                  </a:txBody>
                  <a:tcPr marL="6350" marR="6350" marT="6350" marB="0">
                    <a:lnL>
                      <a:noFill/>
                    </a:lnL>
                    <a:lnR>
                      <a:noFill/>
                    </a:lnR>
                    <a:lnT>
                      <a:noFill/>
                    </a:lnT>
                    <a:lnB>
                      <a:noFill/>
                    </a:lnB>
                  </a:tcPr>
                </a:tc>
                <a:tc>
                  <a:txBody>
                    <a:bodyPr/>
                    <a:lstStyle/>
                    <a:p>
                      <a:pPr algn="l" fontAlgn="t"/>
                      <a:r>
                        <a:rPr lang="en-ZA" sz="1400" b="1" i="0" u="none" strike="noStrike" dirty="0">
                          <a:solidFill>
                            <a:srgbClr val="000000"/>
                          </a:solidFill>
                          <a:effectLst/>
                          <a:latin typeface="+mn-lt"/>
                        </a:rPr>
                        <a:t>       16 849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1" i="0" u="none" strike="noStrike" dirty="0">
                          <a:solidFill>
                            <a:srgbClr val="000000"/>
                          </a:solidFill>
                          <a:effectLst/>
                          <a:latin typeface="+mn-lt"/>
                        </a:rPr>
                        <a:t>        48 409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867908040"/>
                  </a:ext>
                </a:extLst>
              </a:tr>
              <a:tr h="199738">
                <a:tc>
                  <a:txBody>
                    <a:bodyPr/>
                    <a:lstStyle/>
                    <a:p>
                      <a:pPr algn="l" fontAlgn="t"/>
                      <a:r>
                        <a:rPr lang="en-ZA" sz="1400" b="1" i="0" u="none" strike="noStrike" dirty="0">
                          <a:solidFill>
                            <a:srgbClr val="000000"/>
                          </a:solidFill>
                          <a:effectLst/>
                          <a:latin typeface="+mn-lt"/>
                        </a:rPr>
                        <a:t>Direct conditional grants</a:t>
                      </a:r>
                    </a:p>
                  </a:txBody>
                  <a:tcPr marL="6350" marR="6350" marT="6350" marB="0">
                    <a:lnL>
                      <a:noFill/>
                    </a:lnL>
                    <a:lnR>
                      <a:noFill/>
                    </a:lnR>
                    <a:lnT>
                      <a:noFill/>
                    </a:lnT>
                    <a:lnB>
                      <a:noFill/>
                    </a:lnB>
                    <a:solidFill>
                      <a:srgbClr val="FFFFFF"/>
                    </a:solidFill>
                  </a:tcPr>
                </a:tc>
                <a:tc>
                  <a:txBody>
                    <a:bodyPr/>
                    <a:lstStyle/>
                    <a:p>
                      <a:pPr algn="l" fontAlgn="t"/>
                      <a:r>
                        <a:rPr lang="en-ZA" sz="1400" b="1" i="0" u="none" strike="noStrike">
                          <a:solidFill>
                            <a:srgbClr val="000000"/>
                          </a:solidFill>
                          <a:effectLst/>
                          <a:latin typeface="+mn-lt"/>
                        </a:rPr>
                        <a:t>       51 542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1" i="0" u="none" strike="noStrike" dirty="0">
                          <a:solidFill>
                            <a:srgbClr val="000000"/>
                          </a:solidFill>
                          <a:effectLst/>
                          <a:latin typeface="+mn-lt"/>
                        </a:rPr>
                        <a:t>       51 992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1" i="0" u="none" strike="noStrike" dirty="0">
                          <a:solidFill>
                            <a:srgbClr val="000000"/>
                          </a:solidFill>
                          <a:effectLst/>
                          <a:latin typeface="+mn-lt"/>
                        </a:rPr>
                        <a:t>       54 484  </a:t>
                      </a:r>
                    </a:p>
                  </a:txBody>
                  <a:tcPr marL="6350" marR="6350" marT="6350" marB="0">
                    <a:lnL>
                      <a:noFill/>
                    </a:lnL>
                    <a:lnR>
                      <a:noFill/>
                    </a:lnR>
                    <a:lnT>
                      <a:noFill/>
                    </a:lnT>
                    <a:lnB>
                      <a:noFill/>
                    </a:lnB>
                  </a:tcPr>
                </a:tc>
                <a:tc>
                  <a:txBody>
                    <a:bodyPr/>
                    <a:lstStyle/>
                    <a:p>
                      <a:pPr algn="l" fontAlgn="t"/>
                      <a:r>
                        <a:rPr lang="en-ZA" sz="1400" b="1" i="0" u="none" strike="noStrike" dirty="0">
                          <a:solidFill>
                            <a:srgbClr val="000000"/>
                          </a:solidFill>
                          <a:effectLst/>
                          <a:latin typeface="+mn-lt"/>
                        </a:rPr>
                        <a:t>       57 113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1" i="0" u="none" strike="noStrike" dirty="0">
                          <a:solidFill>
                            <a:srgbClr val="000000"/>
                          </a:solidFill>
                          <a:effectLst/>
                          <a:latin typeface="+mn-lt"/>
                        </a:rPr>
                        <a:t>      163 588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708775883"/>
                  </a:ext>
                </a:extLst>
              </a:tr>
              <a:tr h="199738">
                <a:tc>
                  <a:txBody>
                    <a:bodyPr/>
                    <a:lstStyle/>
                    <a:p>
                      <a:pPr algn="l" fontAlgn="t"/>
                      <a:r>
                        <a:rPr lang="en-ZA" sz="1400" b="0" i="0" u="none" strike="noStrike" dirty="0">
                          <a:solidFill>
                            <a:srgbClr val="000000"/>
                          </a:solidFill>
                          <a:effectLst/>
                          <a:latin typeface="+mn-lt"/>
                        </a:rPr>
                        <a:t>Integrated urban development</a:t>
                      </a:r>
                    </a:p>
                  </a:txBody>
                  <a:tcPr marL="95250" marR="6350" marT="6350" marB="0">
                    <a:lnL>
                      <a:noFill/>
                    </a:lnL>
                    <a:lnR>
                      <a:noFill/>
                    </a:lnR>
                    <a:lnT>
                      <a:noFill/>
                    </a:lnT>
                    <a:lnB>
                      <a:noFill/>
                    </a:lnB>
                  </a:tcPr>
                </a:tc>
                <a:tc>
                  <a:txBody>
                    <a:bodyPr/>
                    <a:lstStyle/>
                    <a:p>
                      <a:pPr algn="l" fontAlgn="t"/>
                      <a:r>
                        <a:rPr lang="en-ZA" sz="1400" b="0" i="0" u="none" strike="noStrike" dirty="0">
                          <a:solidFill>
                            <a:srgbClr val="000000"/>
                          </a:solidFill>
                          <a:effectLst/>
                          <a:latin typeface="+mn-lt"/>
                        </a:rPr>
                        <a:t>         1 085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1 172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1 227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1 284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3 684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120583907"/>
                  </a:ext>
                </a:extLst>
              </a:tr>
              <a:tr h="199738">
                <a:tc>
                  <a:txBody>
                    <a:bodyPr/>
                    <a:lstStyle/>
                    <a:p>
                      <a:pPr algn="l" fontAlgn="t"/>
                      <a:r>
                        <a:rPr lang="en-ZA" sz="1400" b="0" i="0" u="none" strike="noStrike" dirty="0">
                          <a:solidFill>
                            <a:srgbClr val="000000"/>
                          </a:solidFill>
                          <a:effectLst/>
                          <a:latin typeface="+mn-lt"/>
                        </a:rPr>
                        <a:t>Municipal disaster recovery</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3 319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321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dirty="0">
                          <a:solidFill>
                            <a:srgbClr val="000000"/>
                          </a:solidFill>
                          <a:effectLst/>
                          <a:latin typeface="+mn-lt"/>
                        </a:rPr>
                        <a:t>                –   </a:t>
                      </a:r>
                    </a:p>
                  </a:txBody>
                  <a:tcPr marL="6350" marR="6350" marT="6350" marB="0">
                    <a:lnL>
                      <a:noFill/>
                    </a:lnL>
                    <a:lnR>
                      <a:noFill/>
                    </a:lnR>
                    <a:lnT>
                      <a:noFill/>
                    </a:lnT>
                    <a:lnB>
                      <a:noFill/>
                    </a:lnB>
                  </a:tcPr>
                </a:tc>
                <a:tc>
                  <a:txBody>
                    <a:bodyPr/>
                    <a:lstStyle/>
                    <a:p>
                      <a:pPr algn="l" fontAlgn="t"/>
                      <a:r>
                        <a:rPr lang="en-ZA" sz="1400" b="0" i="0" u="none" strike="noStrike" dirty="0">
                          <a:solidFill>
                            <a:srgbClr val="000000"/>
                          </a:solidFill>
                          <a:effectLst/>
                          <a:latin typeface="+mn-lt"/>
                        </a:rPr>
                        <a:t>                –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321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585118468"/>
                  </a:ext>
                </a:extLst>
              </a:tr>
              <a:tr h="199738">
                <a:tc>
                  <a:txBody>
                    <a:bodyPr/>
                    <a:lstStyle/>
                    <a:p>
                      <a:pPr algn="l" fontAlgn="t"/>
                      <a:r>
                        <a:rPr lang="en-ZA" sz="1400" b="0" i="0" u="none" strike="noStrike" dirty="0">
                          <a:solidFill>
                            <a:srgbClr val="000000"/>
                          </a:solidFill>
                          <a:effectLst/>
                          <a:latin typeface="+mn-lt"/>
                        </a:rPr>
                        <a:t>Municipal disaster response</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764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373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389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407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1 169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504091352"/>
                  </a:ext>
                </a:extLst>
              </a:tr>
              <a:tr h="199738">
                <a:tc>
                  <a:txBody>
                    <a:bodyPr/>
                    <a:lstStyle/>
                    <a:p>
                      <a:pPr algn="l" fontAlgn="t"/>
                      <a:r>
                        <a:rPr lang="en-ZA" sz="1400" b="0" i="0" u="none" strike="noStrike" dirty="0">
                          <a:solidFill>
                            <a:srgbClr val="000000"/>
                          </a:solidFill>
                          <a:effectLst/>
                          <a:latin typeface="+mn-lt"/>
                        </a:rPr>
                        <a:t>Municipal infrastructure</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16 842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17 545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18 331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19 150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55 026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66634559"/>
                  </a:ext>
                </a:extLst>
              </a:tr>
              <a:tr h="330601">
                <a:tc>
                  <a:txBody>
                    <a:bodyPr/>
                    <a:lstStyle/>
                    <a:p>
                      <a:pPr algn="l" fontAlgn="t"/>
                      <a:r>
                        <a:rPr lang="en-GB" sz="1400" b="0" i="0" u="none" strike="noStrike" dirty="0">
                          <a:solidFill>
                            <a:srgbClr val="000000"/>
                          </a:solidFill>
                          <a:effectLst/>
                          <a:latin typeface="+mn-lt"/>
                        </a:rPr>
                        <a:t>Energy efficiency and demand-side </a:t>
                      </a:r>
                      <a:br>
                        <a:rPr lang="en-GB" sz="1400" b="0" i="0" u="none" strike="noStrike" dirty="0">
                          <a:solidFill>
                            <a:srgbClr val="000000"/>
                          </a:solidFill>
                          <a:effectLst/>
                          <a:latin typeface="+mn-lt"/>
                        </a:rPr>
                      </a:br>
                      <a:r>
                        <a:rPr lang="en-GB" sz="1400" b="0" i="0" u="none" strike="noStrike" dirty="0">
                          <a:solidFill>
                            <a:srgbClr val="000000"/>
                          </a:solidFill>
                          <a:effectLst/>
                          <a:latin typeface="+mn-lt"/>
                        </a:rPr>
                        <a:t>management</a:t>
                      </a:r>
                    </a:p>
                  </a:txBody>
                  <a:tcPr marL="95250" marR="6350" marT="6350" marB="0">
                    <a:lnL>
                      <a:noFill/>
                    </a:lnL>
                    <a:lnR>
                      <a:noFill/>
                    </a:lnR>
                    <a:lnT>
                      <a:noFill/>
                    </a:lnT>
                    <a:lnB>
                      <a:noFill/>
                    </a:lnB>
                  </a:tcPr>
                </a:tc>
                <a:tc>
                  <a:txBody>
                    <a:bodyPr/>
                    <a:lstStyle/>
                    <a:p>
                      <a:pPr algn="l" fontAlgn="t"/>
                      <a:r>
                        <a:rPr lang="en-ZA" sz="1400" b="0" i="0" u="none" strike="noStrike" dirty="0">
                          <a:solidFill>
                            <a:srgbClr val="000000"/>
                          </a:solidFill>
                          <a:effectLst/>
                          <a:latin typeface="+mn-lt"/>
                        </a:rPr>
                        <a:t>            223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224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243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253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720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021126041"/>
                  </a:ext>
                </a:extLst>
              </a:tr>
              <a:tr h="330601">
                <a:tc>
                  <a:txBody>
                    <a:bodyPr/>
                    <a:lstStyle/>
                    <a:p>
                      <a:pPr algn="l" fontAlgn="t"/>
                      <a:r>
                        <a:rPr lang="en-ZA" sz="1400" b="0" i="0" u="none" strike="noStrike" dirty="0">
                          <a:solidFill>
                            <a:srgbClr val="000000"/>
                          </a:solidFill>
                          <a:effectLst/>
                          <a:latin typeface="+mn-lt"/>
                        </a:rPr>
                        <a:t>Integrated national electrification </a:t>
                      </a:r>
                      <a:br>
                        <a:rPr lang="en-ZA" sz="1400" b="0" i="0" u="none" strike="noStrike" dirty="0">
                          <a:solidFill>
                            <a:srgbClr val="000000"/>
                          </a:solidFill>
                          <a:effectLst/>
                          <a:latin typeface="+mn-lt"/>
                        </a:rPr>
                      </a:br>
                      <a:r>
                        <a:rPr lang="en-ZA" sz="1400" b="0" i="0" u="none" strike="noStrike" dirty="0">
                          <a:solidFill>
                            <a:srgbClr val="000000"/>
                          </a:solidFill>
                          <a:effectLst/>
                          <a:latin typeface="+mn-lt"/>
                        </a:rPr>
                        <a:t>programme</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2 120  </a:t>
                      </a:r>
                      <a:endParaRPr lang="en-ZA" sz="1400" b="0" i="0" u="none" strike="noStrike" dirty="0">
                        <a:solidFill>
                          <a:srgbClr val="000000"/>
                        </a:solidFill>
                        <a:effectLst/>
                        <a:latin typeface="+mn-lt"/>
                      </a:endParaRP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2 212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2 311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2 415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6 938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704564090"/>
                  </a:ext>
                </a:extLst>
              </a:tr>
              <a:tr h="199738">
                <a:tc>
                  <a:txBody>
                    <a:bodyPr/>
                    <a:lstStyle/>
                    <a:p>
                      <a:pPr algn="l" fontAlgn="t"/>
                      <a:r>
                        <a:rPr lang="en-ZA" sz="1400" b="0" i="0" u="none" strike="noStrike">
                          <a:solidFill>
                            <a:srgbClr val="000000"/>
                          </a:solidFill>
                          <a:effectLst/>
                          <a:latin typeface="+mn-lt"/>
                        </a:rPr>
                        <a:t>Informal settlements upgrading partnership</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4 273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4 365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4 561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4 765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13 691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982688030"/>
                  </a:ext>
                </a:extLst>
              </a:tr>
              <a:tr h="199738">
                <a:tc>
                  <a:txBody>
                    <a:bodyPr/>
                    <a:lstStyle/>
                    <a:p>
                      <a:pPr algn="l" fontAlgn="t"/>
                      <a:r>
                        <a:rPr lang="en-ZA" sz="1400" b="0" i="0" u="none" strike="noStrike" dirty="0">
                          <a:solidFill>
                            <a:srgbClr val="000000"/>
                          </a:solidFill>
                          <a:effectLst/>
                          <a:latin typeface="+mn-lt"/>
                        </a:rPr>
                        <a:t>Municipal emergency housing</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55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t"/>
                      <a:r>
                        <a:rPr lang="en-ZA" sz="1400" b="0" i="0" u="none" strike="noStrike" dirty="0">
                          <a:solidFill>
                            <a:srgbClr val="000000"/>
                          </a:solidFill>
                          <a:effectLst/>
                          <a:latin typeface="+mn-lt"/>
                        </a:rPr>
                        <a:t>                  –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r" fontAlgn="t"/>
                      <a:r>
                        <a:rPr lang="en-ZA" sz="1400" b="0" i="0" u="none" strike="noStrike" dirty="0">
                          <a:solidFill>
                            <a:srgbClr val="000000"/>
                          </a:solidFill>
                          <a:effectLst/>
                          <a:latin typeface="+mn-lt"/>
                        </a:rPr>
                        <a:t>                  – </a:t>
                      </a:r>
                    </a:p>
                  </a:txBody>
                  <a:tcPr marL="6350" marR="6350" marT="6350" marB="0">
                    <a:lnL>
                      <a:noFill/>
                    </a:lnL>
                    <a:lnR>
                      <a:noFill/>
                    </a:lnR>
                    <a:lnT>
                      <a:noFill/>
                    </a:lnT>
                    <a:lnB>
                      <a:noFill/>
                    </a:lnB>
                  </a:tcPr>
                </a:tc>
                <a:tc>
                  <a:txBody>
                    <a:bodyPr/>
                    <a:lstStyle/>
                    <a:p>
                      <a:pPr algn="r" fontAlgn="t"/>
                      <a:r>
                        <a:rPr lang="en-ZA" sz="1400" b="0" i="0" u="none" strike="noStrike" dirty="0">
                          <a:solidFill>
                            <a:srgbClr val="000000"/>
                          </a:solidFill>
                          <a:effectLst/>
                          <a:latin typeface="+mn-lt"/>
                        </a:rPr>
                        <a:t>                  –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61109483"/>
                  </a:ext>
                </a:extLst>
              </a:tr>
              <a:tr h="199738">
                <a:tc>
                  <a:txBody>
                    <a:bodyPr/>
                    <a:lstStyle/>
                    <a:p>
                      <a:pPr algn="l" fontAlgn="t"/>
                      <a:r>
                        <a:rPr lang="en-ZA" sz="1400" b="0" i="0" u="none" strike="noStrike">
                          <a:solidFill>
                            <a:srgbClr val="000000"/>
                          </a:solidFill>
                          <a:effectLst/>
                          <a:latin typeface="+mn-lt"/>
                        </a:rPr>
                        <a:t>Urban settlements development</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7 352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8 149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8 793  </a:t>
                      </a:r>
                    </a:p>
                  </a:txBody>
                  <a:tcPr marL="6350" marR="6350" marT="6350" marB="0">
                    <a:lnL>
                      <a:noFill/>
                    </a:lnL>
                    <a:lnR>
                      <a:noFill/>
                    </a:lnR>
                    <a:lnT>
                      <a:noFill/>
                    </a:lnT>
                    <a:lnB>
                      <a:noFill/>
                    </a:lnB>
                  </a:tcPr>
                </a:tc>
                <a:tc>
                  <a:txBody>
                    <a:bodyPr/>
                    <a:lstStyle/>
                    <a:p>
                      <a:pPr algn="l" fontAlgn="t"/>
                      <a:r>
                        <a:rPr lang="en-ZA" sz="1400" b="0" i="0" u="none" strike="noStrike" dirty="0">
                          <a:solidFill>
                            <a:srgbClr val="000000"/>
                          </a:solidFill>
                          <a:effectLst/>
                          <a:latin typeface="+mn-lt"/>
                        </a:rPr>
                        <a:t>         9 343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26 286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654738979"/>
                  </a:ext>
                </a:extLst>
              </a:tr>
              <a:tr h="199738">
                <a:tc>
                  <a:txBody>
                    <a:bodyPr/>
                    <a:lstStyle/>
                    <a:p>
                      <a:pPr algn="l" fontAlgn="t"/>
                      <a:r>
                        <a:rPr lang="en-ZA" sz="1400" b="0" i="0" u="none" strike="noStrike">
                          <a:solidFill>
                            <a:srgbClr val="000000"/>
                          </a:solidFill>
                          <a:effectLst/>
                          <a:latin typeface="+mn-lt"/>
                        </a:rPr>
                        <a:t>Infrastructure skills development</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159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160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167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175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501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66079039"/>
                  </a:ext>
                </a:extLst>
              </a:tr>
              <a:tr h="199738">
                <a:tc>
                  <a:txBody>
                    <a:bodyPr/>
                    <a:lstStyle/>
                    <a:p>
                      <a:pPr algn="l" fontAlgn="t"/>
                      <a:r>
                        <a:rPr lang="en-ZA" sz="1400" b="0" i="0" u="none" strike="noStrike">
                          <a:solidFill>
                            <a:srgbClr val="000000"/>
                          </a:solidFill>
                          <a:effectLst/>
                          <a:latin typeface="+mn-lt"/>
                        </a:rPr>
                        <a:t>Local government financial management</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566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569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594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621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1 783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209932176"/>
                  </a:ext>
                </a:extLst>
              </a:tr>
              <a:tr h="199738">
                <a:tc>
                  <a:txBody>
                    <a:bodyPr/>
                    <a:lstStyle/>
                    <a:p>
                      <a:pPr algn="l" fontAlgn="t"/>
                      <a:r>
                        <a:rPr lang="en-ZA" sz="1400" b="0" i="0" u="none" strike="noStrike">
                          <a:solidFill>
                            <a:srgbClr val="000000"/>
                          </a:solidFill>
                          <a:effectLst/>
                          <a:latin typeface="+mn-lt"/>
                        </a:rPr>
                        <a:t>Neighbourhood development partnership</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1 293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1 475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647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676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2 798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88059300"/>
                  </a:ext>
                </a:extLst>
              </a:tr>
              <a:tr h="330601">
                <a:tc>
                  <a:txBody>
                    <a:bodyPr/>
                    <a:lstStyle/>
                    <a:p>
                      <a:pPr algn="l" fontAlgn="t"/>
                      <a:r>
                        <a:rPr lang="en-GB" sz="1400" b="0" i="0" u="none" strike="noStrike">
                          <a:solidFill>
                            <a:srgbClr val="000000"/>
                          </a:solidFill>
                          <a:effectLst/>
                          <a:latin typeface="+mn-lt"/>
                        </a:rPr>
                        <a:t>Programme and project preparation </a:t>
                      </a:r>
                      <a:br>
                        <a:rPr lang="en-GB" sz="1400" b="0" i="0" u="none" strike="noStrike">
                          <a:solidFill>
                            <a:srgbClr val="000000"/>
                          </a:solidFill>
                          <a:effectLst/>
                          <a:latin typeface="+mn-lt"/>
                        </a:rPr>
                      </a:br>
                      <a:r>
                        <a:rPr lang="en-GB" sz="1400" b="0" i="0" u="none" strike="noStrike">
                          <a:solidFill>
                            <a:srgbClr val="000000"/>
                          </a:solidFill>
                          <a:effectLst/>
                          <a:latin typeface="+mn-lt"/>
                        </a:rPr>
                        <a:t>support</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361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377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394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411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1 182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928521891"/>
                  </a:ext>
                </a:extLst>
              </a:tr>
              <a:tr h="199738">
                <a:tc>
                  <a:txBody>
                    <a:bodyPr/>
                    <a:lstStyle/>
                    <a:p>
                      <a:pPr algn="l" fontAlgn="t"/>
                      <a:r>
                        <a:rPr lang="en-GB" sz="1400" b="0" i="0" u="none" strike="noStrike">
                          <a:solidFill>
                            <a:srgbClr val="000000"/>
                          </a:solidFill>
                          <a:effectLst/>
                          <a:latin typeface="+mn-lt"/>
                        </a:rPr>
                        <a:t>Expanded public works programme intergrated</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778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781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816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853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2 451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647946004"/>
                  </a:ext>
                </a:extLst>
              </a:tr>
              <a:tr h="199738">
                <a:tc>
                  <a:txBody>
                    <a:bodyPr/>
                    <a:lstStyle/>
                    <a:p>
                      <a:pPr algn="l" fontAlgn="t"/>
                      <a:r>
                        <a:rPr lang="en-ZA" sz="1400" b="0" i="0" u="none" strike="noStrike">
                          <a:solidFill>
                            <a:srgbClr val="000000"/>
                          </a:solidFill>
                          <a:effectLst/>
                          <a:latin typeface="+mn-lt"/>
                        </a:rPr>
                        <a:t>Public transport network</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6 013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6 794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7 752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8 369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22 915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627420904"/>
                  </a:ext>
                </a:extLst>
              </a:tr>
              <a:tr h="199738">
                <a:tc>
                  <a:txBody>
                    <a:bodyPr/>
                    <a:lstStyle/>
                    <a:p>
                      <a:pPr algn="l" fontAlgn="t"/>
                      <a:r>
                        <a:rPr lang="en-GB" sz="1400" b="0" i="0" u="none" strike="noStrike">
                          <a:solidFill>
                            <a:srgbClr val="000000"/>
                          </a:solidFill>
                          <a:effectLst/>
                          <a:latin typeface="+mn-lt"/>
                        </a:rPr>
                        <a:t>Rural roads asset management systems</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115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115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121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126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362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721760275"/>
                  </a:ext>
                </a:extLst>
              </a:tr>
              <a:tr h="199738">
                <a:tc>
                  <a:txBody>
                    <a:bodyPr/>
                    <a:lstStyle/>
                    <a:p>
                      <a:pPr algn="l" fontAlgn="t"/>
                      <a:r>
                        <a:rPr lang="en-ZA" sz="1400" b="0" i="0" u="none" strike="noStrike">
                          <a:solidFill>
                            <a:srgbClr val="000000"/>
                          </a:solidFill>
                          <a:effectLst/>
                          <a:latin typeface="+mn-lt"/>
                        </a:rPr>
                        <a:t>Regional bulk infrastructure</a:t>
                      </a:r>
                    </a:p>
                  </a:txBody>
                  <a:tcPr marL="952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2 521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a:solidFill>
                            <a:srgbClr val="000000"/>
                          </a:solidFill>
                          <a:effectLst/>
                          <a:latin typeface="+mn-lt"/>
                        </a:rPr>
                        <a:t>         3 496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400" b="0" i="0" u="none" strike="noStrike">
                          <a:solidFill>
                            <a:srgbClr val="000000"/>
                          </a:solidFill>
                          <a:effectLst/>
                          <a:latin typeface="+mn-lt"/>
                        </a:rPr>
                        <a:t>         4 099  </a:t>
                      </a:r>
                    </a:p>
                  </a:txBody>
                  <a:tcPr marL="6350" marR="6350" marT="6350" marB="0">
                    <a:lnL>
                      <a:noFill/>
                    </a:lnL>
                    <a:lnR>
                      <a:noFill/>
                    </a:lnR>
                    <a:lnT>
                      <a:noFill/>
                    </a:lnT>
                    <a:lnB>
                      <a:noFill/>
                    </a:lnB>
                  </a:tcPr>
                </a:tc>
                <a:tc>
                  <a:txBody>
                    <a:bodyPr/>
                    <a:lstStyle/>
                    <a:p>
                      <a:pPr algn="l" fontAlgn="t"/>
                      <a:r>
                        <a:rPr lang="en-ZA" sz="1400" b="0" i="0" u="none" strike="noStrike">
                          <a:solidFill>
                            <a:srgbClr val="000000"/>
                          </a:solidFill>
                          <a:effectLst/>
                          <a:latin typeface="+mn-lt"/>
                        </a:rPr>
                        <a:t>         4 045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400" b="0" i="0" u="none" strike="noStrike" dirty="0">
                          <a:solidFill>
                            <a:srgbClr val="000000"/>
                          </a:solidFill>
                          <a:effectLst/>
                          <a:latin typeface="+mn-lt"/>
                        </a:rPr>
                        <a:t>        11 640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765759647"/>
                  </a:ext>
                </a:extLst>
              </a:tr>
              <a:tr h="199738">
                <a:tc>
                  <a:txBody>
                    <a:bodyPr/>
                    <a:lstStyle/>
                    <a:p>
                      <a:pPr algn="l" fontAlgn="t"/>
                      <a:r>
                        <a:rPr lang="en-ZA" sz="1400" b="0" i="0" u="none" strike="noStrike">
                          <a:solidFill>
                            <a:srgbClr val="000000"/>
                          </a:solidFill>
                          <a:effectLst/>
                          <a:latin typeface="+mn-lt"/>
                        </a:rPr>
                        <a:t>Water services infrastructure</a:t>
                      </a:r>
                    </a:p>
                  </a:txBody>
                  <a:tcPr marL="95250" marR="6350" marT="6350" marB="0">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t"/>
                      <a:r>
                        <a:rPr lang="en-ZA" sz="1400" b="0" i="0" u="none" strike="noStrike">
                          <a:solidFill>
                            <a:srgbClr val="000000"/>
                          </a:solidFill>
                          <a:effectLst/>
                          <a:latin typeface="+mn-lt"/>
                        </a:rPr>
                        <a:t>         3 701  </a:t>
                      </a:r>
                    </a:p>
                  </a:txBody>
                  <a:tcPr marL="6350" marR="6350" marT="6350" marB="0">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t"/>
                      <a:r>
                        <a:rPr lang="en-ZA" sz="1400" b="0" i="0" u="none" strike="noStrike">
                          <a:solidFill>
                            <a:srgbClr val="000000"/>
                          </a:solidFill>
                          <a:effectLst/>
                          <a:latin typeface="+mn-lt"/>
                        </a:rPr>
                        <a:t>         3 864  </a:t>
                      </a:r>
                    </a:p>
                  </a:txBody>
                  <a:tcPr marL="6350" marR="6350" marT="6350" marB="0">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t"/>
                      <a:r>
                        <a:rPr lang="en-ZA" sz="1400" b="0" i="0" u="none" strike="noStrike">
                          <a:solidFill>
                            <a:srgbClr val="000000"/>
                          </a:solidFill>
                          <a:effectLst/>
                          <a:latin typeface="+mn-lt"/>
                        </a:rPr>
                        <a:t>         4 038  </a:t>
                      </a:r>
                    </a:p>
                  </a:txBody>
                  <a:tcPr marL="6350" marR="6350" marT="6350" marB="0">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t"/>
                      <a:r>
                        <a:rPr lang="en-ZA" sz="1400" b="0" i="0" u="none" strike="noStrike">
                          <a:solidFill>
                            <a:srgbClr val="000000"/>
                          </a:solidFill>
                          <a:effectLst/>
                          <a:latin typeface="+mn-lt"/>
                        </a:rPr>
                        <a:t>         4 219  </a:t>
                      </a:r>
                    </a:p>
                  </a:txBody>
                  <a:tcPr marL="6350" marR="6350" marT="6350" marB="0">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t"/>
                      <a:r>
                        <a:rPr lang="en-ZA" sz="1400" b="0" i="0" u="none" strike="noStrike" dirty="0">
                          <a:solidFill>
                            <a:srgbClr val="000000"/>
                          </a:solidFill>
                          <a:effectLst/>
                          <a:latin typeface="+mn-lt"/>
                        </a:rPr>
                        <a:t>        12 120 </a:t>
                      </a:r>
                    </a:p>
                  </a:txBody>
                  <a:tcPr marL="6350" marR="6350" marT="6350" marB="0">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71042271"/>
                  </a:ext>
                </a:extLst>
              </a:tr>
              <a:tr h="199738">
                <a:tc>
                  <a:txBody>
                    <a:bodyPr/>
                    <a:lstStyle/>
                    <a:p>
                      <a:pPr algn="l" fontAlgn="t"/>
                      <a:r>
                        <a:rPr lang="en-ZA" sz="1400" b="1" i="0" u="none" strike="noStrike" dirty="0">
                          <a:solidFill>
                            <a:srgbClr val="000000"/>
                          </a:solidFill>
                          <a:effectLst/>
                          <a:latin typeface="+mn-lt"/>
                        </a:rPr>
                        <a:t>Total direct transfers</a:t>
                      </a:r>
                    </a:p>
                  </a:txBody>
                  <a:tcPr marL="6350" marR="6350" marT="635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ZA" sz="1400" b="1" i="0" u="none" strike="noStrike" dirty="0">
                          <a:solidFill>
                            <a:srgbClr val="000000"/>
                          </a:solidFill>
                          <a:effectLst/>
                          <a:latin typeface="+mn-lt"/>
                        </a:rPr>
                        <a:t>     154 188  </a:t>
                      </a:r>
                    </a:p>
                  </a:txBody>
                  <a:tcPr marL="6350" marR="6350" marT="635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ZA" sz="1400" b="1" i="0" u="none" strike="noStrike" dirty="0">
                          <a:solidFill>
                            <a:srgbClr val="000000"/>
                          </a:solidFill>
                          <a:effectLst/>
                          <a:latin typeface="+mn-lt"/>
                        </a:rPr>
                        <a:t>     163 972  </a:t>
                      </a:r>
                    </a:p>
                  </a:txBody>
                  <a:tcPr marL="6350" marR="6350" marT="6350"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ZA" sz="1400" b="1" i="0" u="none" strike="noStrike">
                          <a:solidFill>
                            <a:srgbClr val="000000"/>
                          </a:solidFill>
                          <a:effectLst/>
                          <a:latin typeface="+mn-lt"/>
                        </a:rPr>
                        <a:t>     174 382  </a:t>
                      </a:r>
                    </a:p>
                  </a:txBody>
                  <a:tcPr marL="6350" marR="6350" marT="635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ZA" sz="1400" b="1" i="0" u="none" strike="noStrike">
                          <a:solidFill>
                            <a:srgbClr val="000000"/>
                          </a:solidFill>
                          <a:effectLst/>
                          <a:latin typeface="+mn-lt"/>
                        </a:rPr>
                        <a:t>     183 330  </a:t>
                      </a:r>
                    </a:p>
                  </a:txBody>
                  <a:tcPr marL="6350" marR="6350" marT="635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ZA" sz="1400" b="1" i="0" u="none" strike="noStrike" dirty="0">
                          <a:solidFill>
                            <a:srgbClr val="000000"/>
                          </a:solidFill>
                          <a:effectLst/>
                          <a:latin typeface="+mn-lt"/>
                        </a:rPr>
                        <a:t>      521 684 </a:t>
                      </a:r>
                    </a:p>
                  </a:txBody>
                  <a:tcPr marL="6350" marR="6350" marT="6350"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57443280"/>
                  </a:ext>
                </a:extLst>
              </a:tr>
            </a:tbl>
          </a:graphicData>
        </a:graphic>
      </p:graphicFrame>
    </p:spTree>
    <p:extLst>
      <p:ext uri="{BB962C8B-B14F-4D97-AF65-F5344CB8AC3E}">
        <p14:creationId xmlns:p14="http://schemas.microsoft.com/office/powerpoint/2010/main" val="18045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FBB1CF8-4558-796A-DAF0-EE055E1735B9}"/>
              </a:ext>
            </a:extLst>
          </p:cNvPr>
          <p:cNvGraphicFramePr>
            <a:graphicFrameLocks noGrp="1"/>
          </p:cNvGraphicFramePr>
          <p:nvPr>
            <p:ph sz="half" idx="2"/>
            <p:extLst>
              <p:ext uri="{D42A27DB-BD31-4B8C-83A1-F6EECF244321}">
                <p14:modId xmlns:p14="http://schemas.microsoft.com/office/powerpoint/2010/main" val="2614826569"/>
              </p:ext>
            </p:extLst>
          </p:nvPr>
        </p:nvGraphicFramePr>
        <p:xfrm>
          <a:off x="648929" y="757084"/>
          <a:ext cx="10687665" cy="4483510"/>
        </p:xfrm>
        <a:graphic>
          <a:graphicData uri="http://schemas.openxmlformats.org/drawingml/2006/table">
            <a:tbl>
              <a:tblPr/>
              <a:tblGrid>
                <a:gridCol w="4927110">
                  <a:extLst>
                    <a:ext uri="{9D8B030D-6E8A-4147-A177-3AD203B41FA5}">
                      <a16:colId xmlns:a16="http://schemas.microsoft.com/office/drawing/2014/main" val="560676620"/>
                    </a:ext>
                  </a:extLst>
                </a:gridCol>
                <a:gridCol w="1152111">
                  <a:extLst>
                    <a:ext uri="{9D8B030D-6E8A-4147-A177-3AD203B41FA5}">
                      <a16:colId xmlns:a16="http://schemas.microsoft.com/office/drawing/2014/main" val="891772912"/>
                    </a:ext>
                  </a:extLst>
                </a:gridCol>
                <a:gridCol w="1152111">
                  <a:extLst>
                    <a:ext uri="{9D8B030D-6E8A-4147-A177-3AD203B41FA5}">
                      <a16:colId xmlns:a16="http://schemas.microsoft.com/office/drawing/2014/main" val="1351875961"/>
                    </a:ext>
                  </a:extLst>
                </a:gridCol>
                <a:gridCol w="1152111">
                  <a:extLst>
                    <a:ext uri="{9D8B030D-6E8A-4147-A177-3AD203B41FA5}">
                      <a16:colId xmlns:a16="http://schemas.microsoft.com/office/drawing/2014/main" val="1270575406"/>
                    </a:ext>
                  </a:extLst>
                </a:gridCol>
                <a:gridCol w="1152111">
                  <a:extLst>
                    <a:ext uri="{9D8B030D-6E8A-4147-A177-3AD203B41FA5}">
                      <a16:colId xmlns:a16="http://schemas.microsoft.com/office/drawing/2014/main" val="3026597410"/>
                    </a:ext>
                  </a:extLst>
                </a:gridCol>
                <a:gridCol w="1152111">
                  <a:extLst>
                    <a:ext uri="{9D8B030D-6E8A-4147-A177-3AD203B41FA5}">
                      <a16:colId xmlns:a16="http://schemas.microsoft.com/office/drawing/2014/main" val="192102924"/>
                    </a:ext>
                  </a:extLst>
                </a:gridCol>
              </a:tblGrid>
              <a:tr h="518015">
                <a:tc>
                  <a:txBody>
                    <a:bodyPr/>
                    <a:lstStyle/>
                    <a:p>
                      <a:pPr algn="l" fontAlgn="b"/>
                      <a:r>
                        <a:rPr lang="en-ZA" sz="1600" b="1" i="0" u="none" strike="noStrike" dirty="0">
                          <a:solidFill>
                            <a:srgbClr val="FFFFFF"/>
                          </a:solidFill>
                          <a:effectLst/>
                          <a:latin typeface="+mn-lt"/>
                        </a:rPr>
                        <a:t>R million</a:t>
                      </a:r>
                    </a:p>
                  </a:txBody>
                  <a:tcPr marL="6350" marR="6350" marT="6350" marB="0" anchor="b">
                    <a:lnL>
                      <a:noFill/>
                    </a:lnL>
                    <a:lnR w="6350" cap="flat" cmpd="sng" algn="ctr">
                      <a:solidFill>
                        <a:srgbClr val="FFFFFF"/>
                      </a:solidFill>
                      <a:prstDash val="solid"/>
                      <a:round/>
                      <a:headEnd type="none" w="med" len="med"/>
                      <a:tailEnd type="none" w="med" len="med"/>
                    </a:lnR>
                    <a:lnT>
                      <a:noFill/>
                    </a:lnT>
                    <a:lnB>
                      <a:noFill/>
                    </a:lnB>
                    <a:solidFill>
                      <a:srgbClr val="B4111A"/>
                    </a:solidFill>
                  </a:tcPr>
                </a:tc>
                <a:tc>
                  <a:txBody>
                    <a:bodyPr/>
                    <a:lstStyle/>
                    <a:p>
                      <a:pPr algn="ctr" fontAlgn="t"/>
                      <a:r>
                        <a:rPr lang="en-ZA" sz="1600" b="1" i="0" u="none" strike="noStrike">
                          <a:solidFill>
                            <a:srgbClr val="FFFFFF"/>
                          </a:solidFill>
                          <a:effectLst/>
                          <a:latin typeface="+mn-lt"/>
                        </a:rPr>
                        <a:t>2022/23</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4111A"/>
                    </a:solidFill>
                  </a:tcPr>
                </a:tc>
                <a:tc>
                  <a:txBody>
                    <a:bodyPr/>
                    <a:lstStyle/>
                    <a:p>
                      <a:pPr algn="ctr" fontAlgn="t"/>
                      <a:r>
                        <a:rPr lang="en-ZA" sz="1600" b="1" i="0" u="none" strike="noStrike">
                          <a:solidFill>
                            <a:srgbClr val="FFFFFF"/>
                          </a:solidFill>
                          <a:effectLst/>
                          <a:latin typeface="+mn-lt"/>
                        </a:rPr>
                        <a:t>2023/24</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4111A"/>
                    </a:solidFill>
                  </a:tcPr>
                </a:tc>
                <a:tc>
                  <a:txBody>
                    <a:bodyPr/>
                    <a:lstStyle/>
                    <a:p>
                      <a:pPr algn="ctr" fontAlgn="t"/>
                      <a:r>
                        <a:rPr lang="en-ZA" sz="1600" b="1" i="0" u="none" strike="noStrike">
                          <a:solidFill>
                            <a:srgbClr val="FFFFFF"/>
                          </a:solidFill>
                          <a:effectLst/>
                          <a:latin typeface="+mn-lt"/>
                        </a:rPr>
                        <a:t>2024/25</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4111A"/>
                    </a:solidFill>
                  </a:tcPr>
                </a:tc>
                <a:tc>
                  <a:txBody>
                    <a:bodyPr/>
                    <a:lstStyle/>
                    <a:p>
                      <a:pPr algn="ctr" fontAlgn="t"/>
                      <a:r>
                        <a:rPr lang="en-ZA" sz="1600" b="1" i="0" u="none" strike="noStrike">
                          <a:solidFill>
                            <a:srgbClr val="FFFFFF"/>
                          </a:solidFill>
                          <a:effectLst/>
                          <a:latin typeface="+mn-lt"/>
                        </a:rPr>
                        <a:t>2025/26</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4111A"/>
                    </a:solidFill>
                  </a:tcPr>
                </a:tc>
                <a:tc>
                  <a:txBody>
                    <a:bodyPr/>
                    <a:lstStyle/>
                    <a:p>
                      <a:pPr algn="ctr" fontAlgn="t"/>
                      <a:r>
                        <a:rPr lang="en-ZA" sz="1600" b="1" i="0" u="none" strike="noStrike">
                          <a:solidFill>
                            <a:srgbClr val="FFFFFF"/>
                          </a:solidFill>
                          <a:effectLst/>
                          <a:latin typeface="+mn-lt"/>
                        </a:rPr>
                        <a:t>MTEF total</a:t>
                      </a:r>
                    </a:p>
                  </a:txBody>
                  <a:tcPr marL="6350" marR="6350" marT="6350" marB="0">
                    <a:lnL w="6350" cap="flat" cmpd="sng" algn="ctr">
                      <a:solidFill>
                        <a:srgbClr val="000000"/>
                      </a:solidFill>
                      <a:prstDash val="dot"/>
                      <a:round/>
                      <a:headEnd type="none" w="med" len="med"/>
                      <a:tailEnd type="none" w="med" len="med"/>
                    </a:lnL>
                    <a:lnR>
                      <a:noFill/>
                    </a:lnR>
                    <a:lnT>
                      <a:noFill/>
                    </a:lnT>
                    <a:lnB>
                      <a:noFill/>
                    </a:lnB>
                    <a:solidFill>
                      <a:srgbClr val="000000"/>
                    </a:solidFill>
                  </a:tcPr>
                </a:tc>
                <a:extLst>
                  <a:ext uri="{0D108BD9-81ED-4DB2-BD59-A6C34878D82A}">
                    <a16:rowId xmlns:a16="http://schemas.microsoft.com/office/drawing/2014/main" val="3011686601"/>
                  </a:ext>
                </a:extLst>
              </a:tr>
              <a:tr h="857405">
                <a:tc>
                  <a:txBody>
                    <a:bodyPr/>
                    <a:lstStyle/>
                    <a:p>
                      <a:pPr algn="l" fontAlgn="ctr"/>
                      <a:r>
                        <a:rPr lang="en-ZA" sz="1600" b="1" i="0" u="none" strike="noStrike" dirty="0">
                          <a:solidFill>
                            <a:srgbClr val="FFFFFF"/>
                          </a:solidFill>
                          <a:effectLst/>
                          <a:latin typeface="+mn-lt"/>
                        </a:rPr>
                        <a:t> </a:t>
                      </a:r>
                    </a:p>
                  </a:txBody>
                  <a:tcPr marL="6350" marR="6350" marT="6350" marB="0" anchor="ctr">
                    <a:lnL>
                      <a:noFill/>
                    </a:lnL>
                    <a:lnR w="6350" cap="flat" cmpd="sng" algn="ctr">
                      <a:solidFill>
                        <a:srgbClr val="FFFFFF"/>
                      </a:solidFill>
                      <a:prstDash val="solid"/>
                      <a:round/>
                      <a:headEnd type="none" w="med" len="med"/>
                      <a:tailEnd type="none" w="med" len="med"/>
                    </a:lnR>
                    <a:lnT>
                      <a:noFill/>
                    </a:lnT>
                    <a:lnB>
                      <a:noFill/>
                    </a:lnB>
                    <a:solidFill>
                      <a:srgbClr val="B4111A"/>
                    </a:solidFill>
                  </a:tcPr>
                </a:tc>
                <a:tc>
                  <a:txBody>
                    <a:bodyPr/>
                    <a:lstStyle/>
                    <a:p>
                      <a:pPr algn="ctr" fontAlgn="t"/>
                      <a:r>
                        <a:rPr lang="en-ZA" sz="1600" b="1" i="0" u="none" strike="noStrike" dirty="0">
                          <a:solidFill>
                            <a:srgbClr val="FFFFFF"/>
                          </a:solidFill>
                          <a:effectLst/>
                          <a:latin typeface="+mn-lt"/>
                        </a:rPr>
                        <a:t>Adjusted</a:t>
                      </a:r>
                      <a:br>
                        <a:rPr lang="en-ZA" sz="1600" b="1" i="0" u="none" strike="noStrike" dirty="0">
                          <a:solidFill>
                            <a:srgbClr val="FFFFFF"/>
                          </a:solidFill>
                          <a:effectLst/>
                          <a:latin typeface="+mn-lt"/>
                        </a:rPr>
                      </a:br>
                      <a:r>
                        <a:rPr lang="en-ZA" sz="1600" b="1" i="0" u="none" strike="noStrike" dirty="0">
                          <a:solidFill>
                            <a:srgbClr val="FFFFFF"/>
                          </a:solidFill>
                          <a:effectLst/>
                          <a:latin typeface="+mn-lt"/>
                        </a:rPr>
                        <a:t>  Budget</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0000"/>
                    </a:solidFill>
                  </a:tcPr>
                </a:tc>
                <a:tc gridSpan="3">
                  <a:txBody>
                    <a:bodyPr/>
                    <a:lstStyle/>
                    <a:p>
                      <a:pPr algn="ctr" fontAlgn="t"/>
                      <a:r>
                        <a:rPr lang="en-ZA" sz="1600" b="1" i="0" u="none" strike="noStrike" dirty="0">
                          <a:solidFill>
                            <a:srgbClr val="FFFFFF"/>
                          </a:solidFill>
                          <a:effectLst/>
                          <a:latin typeface="+mn-lt"/>
                        </a:rPr>
                        <a:t> Medium-term estimates </a:t>
                      </a:r>
                    </a:p>
                  </a:txBody>
                  <a:tcPr marL="6350" marR="6350" marT="635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0000"/>
                    </a:solidFill>
                  </a:tcPr>
                </a:tc>
                <a:tc hMerge="1">
                  <a:txBody>
                    <a:bodyPr/>
                    <a:lstStyle/>
                    <a:p>
                      <a:endParaRPr lang="en-ZA"/>
                    </a:p>
                  </a:txBody>
                  <a:tcPr/>
                </a:tc>
                <a:tc hMerge="1">
                  <a:txBody>
                    <a:bodyPr/>
                    <a:lstStyle/>
                    <a:p>
                      <a:endParaRPr lang="en-ZA"/>
                    </a:p>
                  </a:txBody>
                  <a:tcPr/>
                </a:tc>
                <a:tc>
                  <a:txBody>
                    <a:bodyPr/>
                    <a:lstStyle/>
                    <a:p>
                      <a:pPr algn="l" fontAlgn="t"/>
                      <a:r>
                        <a:rPr lang="en-ZA" sz="1600" b="1" i="0" u="none" strike="noStrike" dirty="0">
                          <a:solidFill>
                            <a:srgbClr val="FFFFFF"/>
                          </a:solidFill>
                          <a:effectLst/>
                          <a:latin typeface="+mn-lt"/>
                        </a:rPr>
                        <a:t> </a:t>
                      </a:r>
                    </a:p>
                  </a:txBody>
                  <a:tcPr marL="6350" marR="6350" marT="6350" marB="0">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78641519"/>
                  </a:ext>
                </a:extLst>
              </a:tr>
              <a:tr h="518015">
                <a:tc>
                  <a:txBody>
                    <a:bodyPr/>
                    <a:lstStyle/>
                    <a:p>
                      <a:pPr algn="l" fontAlgn="t"/>
                      <a:r>
                        <a:rPr lang="en-ZA" sz="1600" b="1" i="0" u="none" strike="noStrike" dirty="0">
                          <a:solidFill>
                            <a:srgbClr val="000000"/>
                          </a:solidFill>
                          <a:effectLst/>
                          <a:latin typeface="+mn-lt"/>
                        </a:rPr>
                        <a:t>Indirect transfers</a:t>
                      </a:r>
                    </a:p>
                  </a:txBody>
                  <a:tcPr marL="6350" marR="6350" marT="6350" marB="0">
                    <a:lnL>
                      <a:noFill/>
                    </a:lnL>
                    <a:lnR>
                      <a:noFill/>
                    </a:lnR>
                    <a:lnT>
                      <a:noFill/>
                    </a:lnT>
                    <a:lnB>
                      <a:noFill/>
                    </a:lnB>
                  </a:tcPr>
                </a:tc>
                <a:tc>
                  <a:txBody>
                    <a:bodyPr/>
                    <a:lstStyle/>
                    <a:p>
                      <a:pPr algn="l" fontAlgn="t"/>
                      <a:r>
                        <a:rPr lang="en-ZA" sz="1600" b="1" i="0" u="none" strike="noStrike">
                          <a:solidFill>
                            <a:srgbClr val="000000"/>
                          </a:solidFill>
                          <a:effectLst/>
                          <a:latin typeface="+mn-lt"/>
                        </a:rPr>
                        <a:t>         8 171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1" i="0" u="none" strike="noStrike">
                          <a:solidFill>
                            <a:srgbClr val="000000"/>
                          </a:solidFill>
                          <a:effectLst/>
                          <a:latin typeface="+mn-lt"/>
                        </a:rPr>
                        <a:t>         8 481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600" b="1" i="0" u="none" strike="noStrike">
                          <a:solidFill>
                            <a:srgbClr val="000000"/>
                          </a:solidFill>
                          <a:effectLst/>
                          <a:latin typeface="+mn-lt"/>
                        </a:rPr>
                        <a:t>         8 862  </a:t>
                      </a:r>
                    </a:p>
                  </a:txBody>
                  <a:tcPr marL="6350" marR="6350" marT="6350" marB="0">
                    <a:lnL>
                      <a:noFill/>
                    </a:lnL>
                    <a:lnR>
                      <a:noFill/>
                    </a:lnR>
                    <a:lnT>
                      <a:noFill/>
                    </a:lnT>
                    <a:lnB>
                      <a:noFill/>
                    </a:lnB>
                  </a:tcPr>
                </a:tc>
                <a:tc>
                  <a:txBody>
                    <a:bodyPr/>
                    <a:lstStyle/>
                    <a:p>
                      <a:pPr algn="l" fontAlgn="t"/>
                      <a:r>
                        <a:rPr lang="en-ZA" sz="1600" b="1" i="0" u="none" strike="noStrike">
                          <a:solidFill>
                            <a:srgbClr val="000000"/>
                          </a:solidFill>
                          <a:effectLst/>
                          <a:latin typeface="+mn-lt"/>
                        </a:rPr>
                        <a:t>         9 259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1" i="0" u="none" strike="noStrike" dirty="0">
                          <a:solidFill>
                            <a:srgbClr val="000000"/>
                          </a:solidFill>
                          <a:effectLst/>
                          <a:latin typeface="+mn-lt"/>
                        </a:rPr>
                        <a:t>        26 602 </a:t>
                      </a:r>
                    </a:p>
                  </a:txBody>
                  <a:tcPr marL="6350" marR="6350" marT="6350"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2189164692"/>
                  </a:ext>
                </a:extLst>
              </a:tr>
              <a:tr h="518015">
                <a:tc>
                  <a:txBody>
                    <a:bodyPr/>
                    <a:lstStyle/>
                    <a:p>
                      <a:pPr algn="l" fontAlgn="t"/>
                      <a:r>
                        <a:rPr lang="en-ZA" sz="1600" b="0" i="0" u="none" strike="noStrike">
                          <a:solidFill>
                            <a:srgbClr val="000000"/>
                          </a:solidFill>
                          <a:effectLst/>
                          <a:latin typeface="+mn-lt"/>
                        </a:rPr>
                        <a:t>Municipal systems improvement</a:t>
                      </a:r>
                    </a:p>
                  </a:txBody>
                  <a:tcPr marL="95250" marR="6350" marT="6350" marB="0">
                    <a:lnL>
                      <a:noFill/>
                    </a:lnL>
                    <a:lnR>
                      <a:noFill/>
                    </a:lnR>
                    <a:lnT>
                      <a:noFill/>
                    </a:lnT>
                    <a:lnB>
                      <a:noFill/>
                    </a:lnB>
                  </a:tcPr>
                </a:tc>
                <a:tc>
                  <a:txBody>
                    <a:bodyPr/>
                    <a:lstStyle/>
                    <a:p>
                      <a:pPr algn="l" fontAlgn="t"/>
                      <a:r>
                        <a:rPr lang="en-ZA" sz="1600" b="0" i="0" u="none" strike="noStrike">
                          <a:solidFill>
                            <a:srgbClr val="000000"/>
                          </a:solidFill>
                          <a:effectLst/>
                          <a:latin typeface="+mn-lt"/>
                        </a:rPr>
                        <a:t>            140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0" i="0" u="none" strike="noStrike">
                          <a:solidFill>
                            <a:srgbClr val="000000"/>
                          </a:solidFill>
                          <a:effectLst/>
                          <a:latin typeface="+mn-lt"/>
                        </a:rPr>
                        <a:t>            147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600" b="0" i="0" u="none" strike="noStrike">
                          <a:solidFill>
                            <a:srgbClr val="000000"/>
                          </a:solidFill>
                          <a:effectLst/>
                          <a:latin typeface="+mn-lt"/>
                        </a:rPr>
                        <a:t>            153  </a:t>
                      </a:r>
                    </a:p>
                  </a:txBody>
                  <a:tcPr marL="6350" marR="6350" marT="6350" marB="0">
                    <a:lnL>
                      <a:noFill/>
                    </a:lnL>
                    <a:lnR>
                      <a:noFill/>
                    </a:lnR>
                    <a:lnT>
                      <a:noFill/>
                    </a:lnT>
                    <a:lnB>
                      <a:noFill/>
                    </a:lnB>
                  </a:tcPr>
                </a:tc>
                <a:tc>
                  <a:txBody>
                    <a:bodyPr/>
                    <a:lstStyle/>
                    <a:p>
                      <a:pPr algn="l" fontAlgn="t"/>
                      <a:r>
                        <a:rPr lang="en-ZA" sz="1600" b="0" i="0" u="none" strike="noStrike">
                          <a:solidFill>
                            <a:srgbClr val="000000"/>
                          </a:solidFill>
                          <a:effectLst/>
                          <a:latin typeface="+mn-lt"/>
                        </a:rPr>
                        <a:t>            160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0" i="0" u="none" strike="noStrike" dirty="0">
                          <a:solidFill>
                            <a:srgbClr val="000000"/>
                          </a:solidFill>
                          <a:effectLst/>
                          <a:latin typeface="+mn-lt"/>
                        </a:rPr>
                        <a:t>             460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634276648"/>
                  </a:ext>
                </a:extLst>
              </a:tr>
              <a:tr h="518015">
                <a:tc>
                  <a:txBody>
                    <a:bodyPr/>
                    <a:lstStyle/>
                    <a:p>
                      <a:pPr algn="l" fontAlgn="t"/>
                      <a:r>
                        <a:rPr lang="en-ZA" sz="1600" b="0" i="0" u="none" strike="noStrike">
                          <a:solidFill>
                            <a:srgbClr val="000000"/>
                          </a:solidFill>
                          <a:effectLst/>
                          <a:latin typeface="+mn-lt"/>
                        </a:rPr>
                        <a:t>Integrated national electricification programme</a:t>
                      </a:r>
                    </a:p>
                  </a:txBody>
                  <a:tcPr marL="95250" marR="6350" marT="6350" marB="0">
                    <a:lnL>
                      <a:noFill/>
                    </a:lnL>
                    <a:lnR>
                      <a:noFill/>
                    </a:lnR>
                    <a:lnT>
                      <a:noFill/>
                    </a:lnT>
                    <a:lnB>
                      <a:noFill/>
                    </a:lnB>
                  </a:tcPr>
                </a:tc>
                <a:tc>
                  <a:txBody>
                    <a:bodyPr/>
                    <a:lstStyle/>
                    <a:p>
                      <a:pPr algn="l" fontAlgn="t"/>
                      <a:r>
                        <a:rPr lang="en-ZA" sz="1600" b="0" i="0" u="none" strike="noStrike">
                          <a:solidFill>
                            <a:srgbClr val="000000"/>
                          </a:solidFill>
                          <a:effectLst/>
                          <a:latin typeface="+mn-lt"/>
                        </a:rPr>
                        <a:t>         3 588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0" i="0" u="none" strike="noStrike">
                          <a:solidFill>
                            <a:srgbClr val="000000"/>
                          </a:solidFill>
                          <a:effectLst/>
                          <a:latin typeface="+mn-lt"/>
                        </a:rPr>
                        <a:t>         3 821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600" b="0" i="0" u="none" strike="noStrike">
                          <a:solidFill>
                            <a:srgbClr val="000000"/>
                          </a:solidFill>
                          <a:effectLst/>
                          <a:latin typeface="+mn-lt"/>
                        </a:rPr>
                        <a:t>         3 993  </a:t>
                      </a:r>
                    </a:p>
                  </a:txBody>
                  <a:tcPr marL="6350" marR="6350" marT="6350" marB="0">
                    <a:lnL>
                      <a:noFill/>
                    </a:lnL>
                    <a:lnR>
                      <a:noFill/>
                    </a:lnR>
                    <a:lnT>
                      <a:noFill/>
                    </a:lnT>
                    <a:lnB>
                      <a:noFill/>
                    </a:lnB>
                  </a:tcPr>
                </a:tc>
                <a:tc>
                  <a:txBody>
                    <a:bodyPr/>
                    <a:lstStyle/>
                    <a:p>
                      <a:pPr algn="l" fontAlgn="t"/>
                      <a:r>
                        <a:rPr lang="en-ZA" sz="1600" b="0" i="0" u="none" strike="noStrike">
                          <a:solidFill>
                            <a:srgbClr val="000000"/>
                          </a:solidFill>
                          <a:effectLst/>
                          <a:latin typeface="+mn-lt"/>
                        </a:rPr>
                        <a:t>         4 172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0" i="0" u="none" strike="noStrike" dirty="0">
                          <a:solidFill>
                            <a:srgbClr val="000000"/>
                          </a:solidFill>
                          <a:effectLst/>
                          <a:latin typeface="+mn-lt"/>
                        </a:rPr>
                        <a:t>        11 986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41732376"/>
                  </a:ext>
                </a:extLst>
              </a:tr>
              <a:tr h="518015">
                <a:tc>
                  <a:txBody>
                    <a:bodyPr/>
                    <a:lstStyle/>
                    <a:p>
                      <a:pPr algn="l" fontAlgn="t"/>
                      <a:r>
                        <a:rPr lang="en-ZA" sz="1600" b="0" i="0" u="none" strike="noStrike">
                          <a:solidFill>
                            <a:srgbClr val="000000"/>
                          </a:solidFill>
                          <a:effectLst/>
                          <a:latin typeface="+mn-lt"/>
                        </a:rPr>
                        <a:t>Neighbourhood development partnership</a:t>
                      </a:r>
                    </a:p>
                  </a:txBody>
                  <a:tcPr marL="95250" marR="6350" marT="6350" marB="0">
                    <a:lnL>
                      <a:noFill/>
                    </a:lnL>
                    <a:lnR>
                      <a:noFill/>
                    </a:lnR>
                    <a:lnT>
                      <a:noFill/>
                    </a:lnT>
                    <a:lnB>
                      <a:noFill/>
                    </a:lnB>
                  </a:tcPr>
                </a:tc>
                <a:tc>
                  <a:txBody>
                    <a:bodyPr/>
                    <a:lstStyle/>
                    <a:p>
                      <a:pPr algn="l" fontAlgn="t"/>
                      <a:r>
                        <a:rPr lang="en-ZA" sz="1600" b="0" i="0" u="none" strike="noStrike">
                          <a:solidFill>
                            <a:srgbClr val="000000"/>
                          </a:solidFill>
                          <a:effectLst/>
                          <a:latin typeface="+mn-lt"/>
                        </a:rPr>
                        <a:t>            201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0" i="0" u="none" strike="noStrike" dirty="0">
                          <a:solidFill>
                            <a:srgbClr val="000000"/>
                          </a:solidFill>
                          <a:effectLst/>
                          <a:latin typeface="+mn-lt"/>
                        </a:rPr>
                        <a:t>            101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600" b="0" i="0" u="none" strike="noStrike">
                          <a:solidFill>
                            <a:srgbClr val="000000"/>
                          </a:solidFill>
                          <a:effectLst/>
                          <a:latin typeface="+mn-lt"/>
                        </a:rPr>
                        <a:t>            105  </a:t>
                      </a:r>
                    </a:p>
                  </a:txBody>
                  <a:tcPr marL="6350" marR="6350" marT="6350" marB="0">
                    <a:lnL>
                      <a:noFill/>
                    </a:lnL>
                    <a:lnR>
                      <a:noFill/>
                    </a:lnR>
                    <a:lnT>
                      <a:noFill/>
                    </a:lnT>
                    <a:lnB>
                      <a:noFill/>
                    </a:lnB>
                  </a:tcPr>
                </a:tc>
                <a:tc>
                  <a:txBody>
                    <a:bodyPr/>
                    <a:lstStyle/>
                    <a:p>
                      <a:pPr algn="l" fontAlgn="t"/>
                      <a:r>
                        <a:rPr lang="en-ZA" sz="1600" b="0" i="0" u="none" strike="noStrike">
                          <a:solidFill>
                            <a:srgbClr val="000000"/>
                          </a:solidFill>
                          <a:effectLst/>
                          <a:latin typeface="+mn-lt"/>
                        </a:rPr>
                        <a:t>            110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0" i="0" u="none" strike="noStrike" dirty="0">
                          <a:solidFill>
                            <a:srgbClr val="000000"/>
                          </a:solidFill>
                          <a:effectLst/>
                          <a:latin typeface="+mn-lt"/>
                        </a:rPr>
                        <a:t>             316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945574475"/>
                  </a:ext>
                </a:extLst>
              </a:tr>
              <a:tr h="518015">
                <a:tc>
                  <a:txBody>
                    <a:bodyPr/>
                    <a:lstStyle/>
                    <a:p>
                      <a:pPr algn="l" fontAlgn="t"/>
                      <a:r>
                        <a:rPr lang="en-ZA" sz="1600" b="0" i="0" u="none" strike="noStrike">
                          <a:solidFill>
                            <a:srgbClr val="000000"/>
                          </a:solidFill>
                          <a:effectLst/>
                          <a:latin typeface="+mn-lt"/>
                        </a:rPr>
                        <a:t>Regional bulk infrastructure</a:t>
                      </a:r>
                    </a:p>
                  </a:txBody>
                  <a:tcPr marL="95250" marR="6350" marT="6350" marB="0">
                    <a:lnL>
                      <a:noFill/>
                    </a:lnL>
                    <a:lnR>
                      <a:noFill/>
                    </a:lnR>
                    <a:lnT>
                      <a:noFill/>
                    </a:lnT>
                    <a:lnB>
                      <a:noFill/>
                    </a:lnB>
                  </a:tcPr>
                </a:tc>
                <a:tc>
                  <a:txBody>
                    <a:bodyPr/>
                    <a:lstStyle/>
                    <a:p>
                      <a:pPr algn="l" fontAlgn="t"/>
                      <a:r>
                        <a:rPr lang="en-ZA" sz="1600" b="0" i="0" u="none" strike="noStrike">
                          <a:solidFill>
                            <a:srgbClr val="000000"/>
                          </a:solidFill>
                          <a:effectLst/>
                          <a:latin typeface="+mn-lt"/>
                        </a:rPr>
                        <a:t>         3 470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0" i="0" u="none" strike="noStrike">
                          <a:solidFill>
                            <a:srgbClr val="000000"/>
                          </a:solidFill>
                          <a:effectLst/>
                          <a:latin typeface="+mn-lt"/>
                        </a:rPr>
                        <a:t>         3 607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t"/>
                      <a:r>
                        <a:rPr lang="en-ZA" sz="1600" b="0" i="0" u="none" strike="noStrike">
                          <a:solidFill>
                            <a:srgbClr val="000000"/>
                          </a:solidFill>
                          <a:effectLst/>
                          <a:latin typeface="+mn-lt"/>
                        </a:rPr>
                        <a:t>         3 769  </a:t>
                      </a:r>
                    </a:p>
                  </a:txBody>
                  <a:tcPr marL="6350" marR="6350" marT="6350" marB="0">
                    <a:lnL>
                      <a:noFill/>
                    </a:lnL>
                    <a:lnR>
                      <a:noFill/>
                    </a:lnR>
                    <a:lnT>
                      <a:noFill/>
                    </a:lnT>
                    <a:lnB>
                      <a:noFill/>
                    </a:lnB>
                  </a:tcPr>
                </a:tc>
                <a:tc>
                  <a:txBody>
                    <a:bodyPr/>
                    <a:lstStyle/>
                    <a:p>
                      <a:pPr algn="l" fontAlgn="t"/>
                      <a:r>
                        <a:rPr lang="en-ZA" sz="1600" b="0" i="0" u="none" strike="noStrike">
                          <a:solidFill>
                            <a:srgbClr val="000000"/>
                          </a:solidFill>
                          <a:effectLst/>
                          <a:latin typeface="+mn-lt"/>
                        </a:rPr>
                        <a:t>         3 938  </a:t>
                      </a:r>
                    </a:p>
                  </a:txBody>
                  <a:tcPr marL="6350" marR="6350" marT="6350" marB="0">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t"/>
                      <a:r>
                        <a:rPr lang="en-ZA" sz="1600" b="0" i="0" u="none" strike="noStrike" dirty="0">
                          <a:solidFill>
                            <a:srgbClr val="000000"/>
                          </a:solidFill>
                          <a:effectLst/>
                          <a:latin typeface="+mn-lt"/>
                        </a:rPr>
                        <a:t>        11 315 </a:t>
                      </a:r>
                    </a:p>
                  </a:txBody>
                  <a:tcPr marL="6350" marR="6350" marT="6350" marB="0">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238364879"/>
                  </a:ext>
                </a:extLst>
              </a:tr>
              <a:tr h="518015">
                <a:tc>
                  <a:txBody>
                    <a:bodyPr/>
                    <a:lstStyle/>
                    <a:p>
                      <a:pPr algn="l" fontAlgn="t"/>
                      <a:r>
                        <a:rPr lang="en-ZA" sz="1600" b="0" i="0" u="none" strike="noStrike">
                          <a:solidFill>
                            <a:srgbClr val="000000"/>
                          </a:solidFill>
                          <a:effectLst/>
                          <a:latin typeface="+mn-lt"/>
                        </a:rPr>
                        <a:t>Water services infrastructure</a:t>
                      </a:r>
                    </a:p>
                  </a:txBody>
                  <a:tcPr marL="95250" marR="6350" marT="6350" marB="0">
                    <a:lnL>
                      <a:noFill/>
                    </a:lnL>
                    <a:lnR>
                      <a:noFill/>
                    </a:lnR>
                    <a:lnT>
                      <a:noFill/>
                    </a:lnT>
                    <a:lnB w="6350" cap="flat" cmpd="sng" algn="ctr">
                      <a:solidFill>
                        <a:srgbClr val="B4111A"/>
                      </a:solidFill>
                      <a:prstDash val="solid"/>
                      <a:round/>
                      <a:headEnd type="none" w="med" len="med"/>
                      <a:tailEnd type="none" w="med" len="med"/>
                    </a:lnB>
                  </a:tcPr>
                </a:tc>
                <a:tc>
                  <a:txBody>
                    <a:bodyPr/>
                    <a:lstStyle/>
                    <a:p>
                      <a:pPr algn="l" fontAlgn="t"/>
                      <a:r>
                        <a:rPr lang="en-ZA" sz="1600" b="0" i="0" u="none" strike="noStrike" dirty="0">
                          <a:solidFill>
                            <a:srgbClr val="000000"/>
                          </a:solidFill>
                          <a:effectLst/>
                          <a:latin typeface="+mn-lt"/>
                        </a:rPr>
                        <a:t>            771  </a:t>
                      </a:r>
                    </a:p>
                  </a:txBody>
                  <a:tcPr marL="6350" marR="6350" marT="6350" marB="0">
                    <a:lnL>
                      <a:noFill/>
                    </a:lnL>
                    <a:lnR w="6350" cap="flat" cmpd="sng" algn="ctr">
                      <a:solidFill>
                        <a:srgbClr val="993300"/>
                      </a:solidFill>
                      <a:prstDash val="dot"/>
                      <a:round/>
                      <a:headEnd type="none" w="med" len="med"/>
                      <a:tailEnd type="none" w="med" len="med"/>
                    </a:lnR>
                    <a:lnT>
                      <a:noFill/>
                    </a:lnT>
                    <a:lnB w="6350" cap="flat" cmpd="sng" algn="ctr">
                      <a:solidFill>
                        <a:srgbClr val="B4111A"/>
                      </a:solidFill>
                      <a:prstDash val="solid"/>
                      <a:round/>
                      <a:headEnd type="none" w="med" len="med"/>
                      <a:tailEnd type="none" w="med" len="med"/>
                    </a:lnB>
                  </a:tcPr>
                </a:tc>
                <a:tc>
                  <a:txBody>
                    <a:bodyPr/>
                    <a:lstStyle/>
                    <a:p>
                      <a:pPr algn="l" fontAlgn="t"/>
                      <a:r>
                        <a:rPr lang="en-ZA" sz="1600" b="0" i="0" u="none" strike="noStrike">
                          <a:solidFill>
                            <a:srgbClr val="000000"/>
                          </a:solidFill>
                          <a:effectLst/>
                          <a:latin typeface="+mn-lt"/>
                        </a:rPr>
                        <a:t>            805  </a:t>
                      </a:r>
                    </a:p>
                  </a:txBody>
                  <a:tcPr marL="6350" marR="6350" marT="6350" marB="0">
                    <a:lnL w="6350" cap="flat" cmpd="sng" algn="ctr">
                      <a:solidFill>
                        <a:srgbClr val="993300"/>
                      </a:solidFill>
                      <a:prstDash val="dot"/>
                      <a:round/>
                      <a:headEnd type="none" w="med" len="med"/>
                      <a:tailEnd type="none" w="med" len="med"/>
                    </a:lnL>
                    <a:lnR>
                      <a:noFill/>
                    </a:lnR>
                    <a:lnT>
                      <a:noFill/>
                    </a:lnT>
                    <a:lnB w="6350" cap="flat" cmpd="sng" algn="ctr">
                      <a:solidFill>
                        <a:srgbClr val="B4111A"/>
                      </a:solidFill>
                      <a:prstDash val="solid"/>
                      <a:round/>
                      <a:headEnd type="none" w="med" len="med"/>
                      <a:tailEnd type="none" w="med" len="med"/>
                    </a:lnB>
                  </a:tcPr>
                </a:tc>
                <a:tc>
                  <a:txBody>
                    <a:bodyPr/>
                    <a:lstStyle/>
                    <a:p>
                      <a:pPr algn="l" fontAlgn="t"/>
                      <a:r>
                        <a:rPr lang="en-ZA" sz="1600" b="0" i="0" u="none" strike="noStrike">
                          <a:solidFill>
                            <a:srgbClr val="000000"/>
                          </a:solidFill>
                          <a:effectLst/>
                          <a:latin typeface="+mn-lt"/>
                        </a:rPr>
                        <a:t>            841  </a:t>
                      </a:r>
                    </a:p>
                  </a:txBody>
                  <a:tcPr marL="6350" marR="6350" marT="6350" marB="0">
                    <a:lnL>
                      <a:noFill/>
                    </a:lnL>
                    <a:lnR>
                      <a:noFill/>
                    </a:lnR>
                    <a:lnT>
                      <a:noFill/>
                    </a:lnT>
                    <a:lnB w="6350" cap="flat" cmpd="sng" algn="ctr">
                      <a:solidFill>
                        <a:srgbClr val="B4111A"/>
                      </a:solidFill>
                      <a:prstDash val="solid"/>
                      <a:round/>
                      <a:headEnd type="none" w="med" len="med"/>
                      <a:tailEnd type="none" w="med" len="med"/>
                    </a:lnB>
                  </a:tcPr>
                </a:tc>
                <a:tc>
                  <a:txBody>
                    <a:bodyPr/>
                    <a:lstStyle/>
                    <a:p>
                      <a:pPr algn="l" fontAlgn="t"/>
                      <a:r>
                        <a:rPr lang="en-ZA" sz="1600" b="0" i="0" u="none" strike="noStrike">
                          <a:solidFill>
                            <a:srgbClr val="000000"/>
                          </a:solidFill>
                          <a:effectLst/>
                          <a:latin typeface="+mn-lt"/>
                        </a:rPr>
                        <a:t>            879  </a:t>
                      </a:r>
                    </a:p>
                  </a:txBody>
                  <a:tcPr marL="6350" marR="6350" marT="6350" marB="0">
                    <a:lnL>
                      <a:noFill/>
                    </a:lnL>
                    <a:lnR w="6350" cap="flat" cmpd="sng" algn="ctr">
                      <a:solidFill>
                        <a:srgbClr val="000000"/>
                      </a:solidFill>
                      <a:prstDash val="dot"/>
                      <a:round/>
                      <a:headEnd type="none" w="med" len="med"/>
                      <a:tailEnd type="none" w="med" len="med"/>
                    </a:lnR>
                    <a:lnT>
                      <a:noFill/>
                    </a:lnT>
                    <a:lnB w="6350" cap="flat" cmpd="sng" algn="ctr">
                      <a:solidFill>
                        <a:srgbClr val="B4111A"/>
                      </a:solidFill>
                      <a:prstDash val="solid"/>
                      <a:round/>
                      <a:headEnd type="none" w="med" len="med"/>
                      <a:tailEnd type="none" w="med" len="med"/>
                    </a:lnB>
                  </a:tcPr>
                </a:tc>
                <a:tc>
                  <a:txBody>
                    <a:bodyPr/>
                    <a:lstStyle/>
                    <a:p>
                      <a:pPr algn="l" fontAlgn="t"/>
                      <a:r>
                        <a:rPr lang="en-ZA" sz="1600" b="0" i="0" u="none" strike="noStrike" dirty="0">
                          <a:solidFill>
                            <a:srgbClr val="000000"/>
                          </a:solidFill>
                          <a:effectLst/>
                          <a:latin typeface="+mn-lt"/>
                        </a:rPr>
                        <a:t>          2 526 </a:t>
                      </a:r>
                    </a:p>
                  </a:txBody>
                  <a:tcPr marL="6350" marR="6350" marT="6350" marB="0">
                    <a:lnL w="6350" cap="flat" cmpd="sng" algn="ctr">
                      <a:solidFill>
                        <a:srgbClr val="000000"/>
                      </a:solidFill>
                      <a:prstDash val="dot"/>
                      <a:round/>
                      <a:headEnd type="none" w="med" len="med"/>
                      <a:tailEnd type="none" w="med" len="med"/>
                    </a:lnL>
                    <a:lnR>
                      <a:noFill/>
                    </a:lnR>
                    <a:lnT>
                      <a:noFill/>
                    </a:lnT>
                    <a:lnB w="6350" cap="flat" cmpd="sng" algn="ctr">
                      <a:solidFill>
                        <a:srgbClr val="B4111A"/>
                      </a:solidFill>
                      <a:prstDash val="solid"/>
                      <a:round/>
                      <a:headEnd type="none" w="med" len="med"/>
                      <a:tailEnd type="none" w="med" len="med"/>
                    </a:lnB>
                    <a:solidFill>
                      <a:srgbClr val="FFFFFF"/>
                    </a:solidFill>
                  </a:tcPr>
                </a:tc>
                <a:extLst>
                  <a:ext uri="{0D108BD9-81ED-4DB2-BD59-A6C34878D82A}">
                    <a16:rowId xmlns:a16="http://schemas.microsoft.com/office/drawing/2014/main" val="2678644159"/>
                  </a:ext>
                </a:extLst>
              </a:tr>
            </a:tbl>
          </a:graphicData>
        </a:graphic>
      </p:graphicFrame>
      <p:sp>
        <p:nvSpPr>
          <p:cNvPr id="3" name="Title 1">
            <a:extLst>
              <a:ext uri="{FF2B5EF4-FFF2-40B4-BE49-F238E27FC236}">
                <a16:creationId xmlns:a16="http://schemas.microsoft.com/office/drawing/2014/main" id="{EC83491C-83CF-4363-8618-3E375E137700}"/>
              </a:ext>
            </a:extLst>
          </p:cNvPr>
          <p:cNvSpPr txBox="1">
            <a:spLocks/>
          </p:cNvSpPr>
          <p:nvPr/>
        </p:nvSpPr>
        <p:spPr>
          <a:xfrm>
            <a:off x="0" y="-20320"/>
            <a:ext cx="12192000" cy="626977"/>
          </a:xfrm>
          <a:prstGeom prst="rect">
            <a:avLst/>
          </a:prstGeom>
          <a:ln>
            <a:solidFill>
              <a:schemeClr val="accent1"/>
            </a:solidFill>
          </a:ln>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pPr algn="ctr"/>
            <a:r>
              <a:rPr lang="en-GB" b="1" cap="none" dirty="0">
                <a:solidFill>
                  <a:schemeClr val="accent2"/>
                </a:solidFill>
                <a:latin typeface="Arial" panose="020B0604020202020204" pitchFamily="34" charset="0"/>
                <a:ea typeface="ＭＳ Ｐゴシック" charset="-128"/>
                <a:cs typeface="Arial" panose="020B0604020202020204" pitchFamily="34" charset="0"/>
              </a:rPr>
              <a:t>OVERVIEW OF THE DORA BILL  - IN</a:t>
            </a:r>
            <a:r>
              <a:rPr lang="en-ZA" b="1" dirty="0">
                <a:solidFill>
                  <a:schemeClr val="accent2"/>
                </a:solidFill>
              </a:rPr>
              <a:t>Direct TRANSFERS TO LOCAL GOVERNMENT</a:t>
            </a:r>
          </a:p>
        </p:txBody>
      </p:sp>
    </p:spTree>
    <p:extLst>
      <p:ext uri="{BB962C8B-B14F-4D97-AF65-F5344CB8AC3E}">
        <p14:creationId xmlns:p14="http://schemas.microsoft.com/office/powerpoint/2010/main" val="216795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D3C0CA-8967-8F42-85C4-540D63CA8D82}"/>
              </a:ext>
            </a:extLst>
          </p:cNvPr>
          <p:cNvPicPr>
            <a:picLocks noGrp="1" noChangeAspect="1"/>
          </p:cNvPicPr>
          <p:nvPr>
            <p:ph sz="half" idx="2"/>
          </p:nvPr>
        </p:nvPicPr>
        <p:blipFill>
          <a:blip r:embed="rId2"/>
          <a:stretch>
            <a:fillRect/>
          </a:stretch>
        </p:blipFill>
        <p:spPr>
          <a:xfrm>
            <a:off x="717755" y="707923"/>
            <a:ext cx="11179510" cy="5299587"/>
          </a:xfrm>
        </p:spPr>
      </p:pic>
      <p:sp>
        <p:nvSpPr>
          <p:cNvPr id="3" name="Title 1">
            <a:extLst>
              <a:ext uri="{FF2B5EF4-FFF2-40B4-BE49-F238E27FC236}">
                <a16:creationId xmlns:a16="http://schemas.microsoft.com/office/drawing/2014/main" id="{1B1DEB83-47DD-B8C2-0893-F04028414ACD}"/>
              </a:ext>
            </a:extLst>
          </p:cNvPr>
          <p:cNvSpPr txBox="1">
            <a:spLocks/>
          </p:cNvSpPr>
          <p:nvPr/>
        </p:nvSpPr>
        <p:spPr>
          <a:xfrm>
            <a:off x="0" y="0"/>
            <a:ext cx="12192000" cy="626977"/>
          </a:xfrm>
          <a:prstGeom prst="rect">
            <a:avLst/>
          </a:prstGeom>
          <a:ln>
            <a:solidFill>
              <a:schemeClr val="accent1"/>
            </a:solidFill>
          </a:ln>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pPr algn="ctr"/>
            <a:r>
              <a:rPr lang="en-GB" b="1" cap="none" dirty="0">
                <a:solidFill>
                  <a:schemeClr val="accent2"/>
                </a:solidFill>
                <a:latin typeface="Arial" panose="020B0604020202020204" pitchFamily="34" charset="0"/>
                <a:ea typeface="ＭＳ Ｐゴシック" charset="-128"/>
                <a:cs typeface="Arial" panose="020B0604020202020204" pitchFamily="34" charset="0"/>
              </a:rPr>
              <a:t>OVERVIEW OF THE DORA BILL  - </a:t>
            </a:r>
            <a:r>
              <a:rPr lang="en-GB" b="1" dirty="0">
                <a:solidFill>
                  <a:schemeClr val="accent2"/>
                </a:solidFill>
              </a:rPr>
              <a:t>Per household allocation to municipalities. 23/24</a:t>
            </a:r>
            <a:endParaRPr lang="en-ZA" b="1" dirty="0">
              <a:solidFill>
                <a:schemeClr val="accent2"/>
              </a:solidFill>
            </a:endParaRPr>
          </a:p>
        </p:txBody>
      </p:sp>
      <p:sp>
        <p:nvSpPr>
          <p:cNvPr id="2" name="TextBox 1">
            <a:extLst>
              <a:ext uri="{FF2B5EF4-FFF2-40B4-BE49-F238E27FC236}">
                <a16:creationId xmlns:a16="http://schemas.microsoft.com/office/drawing/2014/main" id="{DA991648-C802-C3A7-9231-D12BC2BF3502}"/>
              </a:ext>
            </a:extLst>
          </p:cNvPr>
          <p:cNvSpPr txBox="1"/>
          <p:nvPr/>
        </p:nvSpPr>
        <p:spPr>
          <a:xfrm>
            <a:off x="2137144" y="6150077"/>
            <a:ext cx="9212778" cy="369332"/>
          </a:xfrm>
          <a:prstGeom prst="rect">
            <a:avLst/>
          </a:prstGeom>
          <a:noFill/>
        </p:spPr>
        <p:txBody>
          <a:bodyPr wrap="none" rtlCol="0">
            <a:spAutoFit/>
          </a:bodyPr>
          <a:lstStyle/>
          <a:p>
            <a:r>
              <a:rPr lang="en-ZA" dirty="0" err="1"/>
              <a:t>Muncipalities</a:t>
            </a:r>
            <a:r>
              <a:rPr lang="en-ZA" dirty="0"/>
              <a:t> that cannot raise adequate revenue are fully subsidised through the ES.  </a:t>
            </a:r>
          </a:p>
        </p:txBody>
      </p:sp>
    </p:spTree>
    <p:extLst>
      <p:ext uri="{BB962C8B-B14F-4D97-AF65-F5344CB8AC3E}">
        <p14:creationId xmlns:p14="http://schemas.microsoft.com/office/powerpoint/2010/main" val="348311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680D-E12F-04DB-37C7-89ACFE25089F}"/>
              </a:ext>
            </a:extLst>
          </p:cNvPr>
          <p:cNvSpPr>
            <a:spLocks noGrp="1"/>
          </p:cNvSpPr>
          <p:nvPr>
            <p:ph type="title"/>
          </p:nvPr>
        </p:nvSpPr>
        <p:spPr>
          <a:xfrm>
            <a:off x="-557956" y="5311372"/>
            <a:ext cx="11205636" cy="571585"/>
          </a:xfrm>
        </p:spPr>
        <p:txBody>
          <a:bodyPr/>
          <a:lstStyle/>
          <a:p>
            <a:pPr marL="228600" marR="0" lvl="0" indent="-228600" defTabSz="914400" rtl="0" eaLnBrk="1" fontAlgn="auto" latinLnBrk="0" hangingPunct="1">
              <a:lnSpc>
                <a:spcPct val="90000"/>
              </a:lnSpc>
              <a:spcBef>
                <a:spcPts val="1000"/>
              </a:spcBef>
              <a:spcAft>
                <a:spcPts val="0"/>
              </a:spcAft>
              <a:tabLst/>
              <a:defRPr/>
            </a:pPr>
            <a:br>
              <a:rPr kumimoji="0" lang="en-ZA" sz="3200" b="1" i="0" u="none" strike="noStrike" kern="1200" cap="none" spc="0" normalizeH="0" baseline="0" noProof="0" dirty="0">
                <a:ln>
                  <a:noFill/>
                </a:ln>
                <a:solidFill>
                  <a:srgbClr val="000000"/>
                </a:solidFill>
                <a:effectLst/>
                <a:uLnTx/>
                <a:uFillTx/>
                <a:latin typeface="Calibri-Bold"/>
                <a:ea typeface="+mn-ea"/>
                <a:cs typeface="+mn-cs"/>
              </a:rPr>
            </a:br>
            <a:endParaRPr lang="en-ZA" dirty="0"/>
          </a:p>
        </p:txBody>
      </p:sp>
      <p:sp>
        <p:nvSpPr>
          <p:cNvPr id="3" name="Content Placeholder 2">
            <a:extLst>
              <a:ext uri="{FF2B5EF4-FFF2-40B4-BE49-F238E27FC236}">
                <a16:creationId xmlns:a16="http://schemas.microsoft.com/office/drawing/2014/main" id="{25E66A8C-EFAE-FC0C-4FBB-4C0AD4F721B6}"/>
              </a:ext>
            </a:extLst>
          </p:cNvPr>
          <p:cNvSpPr>
            <a:spLocks noGrp="1"/>
          </p:cNvSpPr>
          <p:nvPr>
            <p:ph sz="half" idx="2"/>
          </p:nvPr>
        </p:nvSpPr>
        <p:spPr>
          <a:xfrm>
            <a:off x="203200" y="814647"/>
            <a:ext cx="11917680" cy="5325681"/>
          </a:xfrm>
        </p:spPr>
        <p:txBody>
          <a:bodyPr/>
          <a:lstStyle/>
          <a:p>
            <a:pPr algn="l"/>
            <a:r>
              <a:rPr lang="en-GB" b="1" i="0" u="none" strike="noStrike" baseline="0" dirty="0">
                <a:solidFill>
                  <a:srgbClr val="000000"/>
                </a:solidFill>
                <a:latin typeface="+mj-lt"/>
              </a:rPr>
              <a:t>Additions to the </a:t>
            </a:r>
            <a:r>
              <a:rPr lang="en-GB" b="1" i="1" u="none" strike="noStrike" baseline="0" dirty="0">
                <a:solidFill>
                  <a:srgbClr val="000000"/>
                </a:solidFill>
                <a:latin typeface="+mj-lt"/>
              </a:rPr>
              <a:t>local government equitable share</a:t>
            </a:r>
          </a:p>
          <a:p>
            <a:pPr algn="l"/>
            <a:r>
              <a:rPr lang="en-GB" sz="2400" b="1" i="1" dirty="0">
                <a:solidFill>
                  <a:srgbClr val="000000"/>
                </a:solidFill>
                <a:latin typeface="+mj-lt"/>
              </a:rPr>
              <a:t>R8,3 billion </a:t>
            </a:r>
            <a:r>
              <a:rPr kumimoji="0" lang="en-GB" b="0" i="0" u="none" strike="noStrike" kern="1200" cap="none" spc="0" normalizeH="0" baseline="0" noProof="0" dirty="0">
                <a:ln>
                  <a:noFill/>
                </a:ln>
                <a:solidFill>
                  <a:srgbClr val="000000"/>
                </a:solidFill>
                <a:effectLst/>
                <a:uLnTx/>
                <a:uFillTx/>
                <a:latin typeface="+mj-lt"/>
                <a:ea typeface="+mn-ea"/>
                <a:cs typeface="+mn-cs"/>
              </a:rPr>
              <a:t>is added to the LGES to increase coverage of the </a:t>
            </a:r>
            <a:r>
              <a:rPr kumimoji="0" lang="en-GB" b="1" i="0" u="none" strike="noStrike" kern="1200" cap="none" spc="0" normalizeH="0" baseline="0" noProof="0" dirty="0">
                <a:ln>
                  <a:noFill/>
                </a:ln>
                <a:solidFill>
                  <a:srgbClr val="000000"/>
                </a:solidFill>
                <a:effectLst/>
                <a:uLnTx/>
                <a:uFillTx/>
                <a:latin typeface="+mj-lt"/>
                <a:ea typeface="+mn-ea"/>
                <a:cs typeface="+mn-cs"/>
              </a:rPr>
              <a:t>provision of free basic services</a:t>
            </a:r>
            <a:endParaRPr lang="en-GB" b="1" i="1" u="none" strike="noStrike" baseline="0" dirty="0">
              <a:solidFill>
                <a:srgbClr val="000000"/>
              </a:solidFill>
              <a:latin typeface="+mj-lt"/>
            </a:endParaRPr>
          </a:p>
          <a:p>
            <a:pPr algn="l"/>
            <a:r>
              <a:rPr lang="en-ZA" b="0" i="0" u="none" strike="noStrike" baseline="0" dirty="0">
                <a:solidFill>
                  <a:srgbClr val="000000"/>
                </a:solidFill>
                <a:latin typeface="+mj-lt"/>
              </a:rPr>
              <a:t>• R2.5 billion in 2023/24, R2.3 billion in 2024/25 and R3.3 billion in 2025/26 </a:t>
            </a:r>
            <a:r>
              <a:rPr lang="en-GB" b="0" i="0" u="none" strike="noStrike" baseline="0" dirty="0">
                <a:solidFill>
                  <a:srgbClr val="000000"/>
                </a:solidFill>
                <a:latin typeface="+mj-lt"/>
              </a:rPr>
              <a:t>to fully fund the provision of free basic services</a:t>
            </a:r>
          </a:p>
          <a:p>
            <a:pPr algn="l"/>
            <a:r>
              <a:rPr lang="en-GB" b="1" i="0" u="none" strike="noStrike" baseline="0" dirty="0">
                <a:latin typeface="+mj-lt"/>
              </a:rPr>
              <a:t>Allocated through a formula to ensure fairness for all 257 </a:t>
            </a:r>
            <a:r>
              <a:rPr lang="en-ZA" b="1" i="0" u="none" strike="noStrike" baseline="0" dirty="0">
                <a:latin typeface="+mj-lt"/>
              </a:rPr>
              <a:t>municipalities.</a:t>
            </a:r>
            <a:endParaRPr lang="en-ZA" sz="2400" dirty="0">
              <a:latin typeface="+mj-lt"/>
            </a:endParaRPr>
          </a:p>
          <a:p>
            <a:pPr algn="l"/>
            <a:r>
              <a:rPr lang="en-GB" b="0" i="0" u="none" strike="noStrike" baseline="0" dirty="0">
                <a:latin typeface="+mj-lt"/>
              </a:rPr>
              <a:t>Formula has updated data for:</a:t>
            </a:r>
          </a:p>
          <a:p>
            <a:pPr algn="l"/>
            <a:r>
              <a:rPr lang="en-ZA" b="0" i="0" u="none" strike="noStrike" baseline="0" dirty="0">
                <a:latin typeface="+mj-lt"/>
              </a:rPr>
              <a:t>- Household growth: 2,7% growth in Stats SA’s 2021 GHS</a:t>
            </a:r>
          </a:p>
          <a:p>
            <a:pPr algn="l"/>
            <a:r>
              <a:rPr lang="en-ZA" b="0" i="0" u="none" strike="noStrike" baseline="0" dirty="0">
                <a:latin typeface="+mj-lt"/>
              </a:rPr>
              <a:t>- Bulk water: 8.9% average water board bulk price increases</a:t>
            </a:r>
          </a:p>
          <a:p>
            <a:pPr algn="l"/>
            <a:r>
              <a:rPr lang="en-GB" b="0" i="0" u="none" strike="noStrike" baseline="0" dirty="0">
                <a:latin typeface="+mj-lt"/>
              </a:rPr>
              <a:t>- Bulk electricity: 20.7% based on </a:t>
            </a:r>
            <a:r>
              <a:rPr lang="en-ZA" b="0" i="0" u="none" strike="noStrike" baseline="0" dirty="0">
                <a:latin typeface="+mj-lt"/>
              </a:rPr>
              <a:t>previously approved Multi-Year Price Determination (MYPD)</a:t>
            </a:r>
          </a:p>
          <a:p>
            <a:pPr algn="l"/>
            <a:r>
              <a:rPr lang="en-GB" b="0" i="0" u="none" strike="noStrike" baseline="0" dirty="0">
                <a:latin typeface="+mj-lt"/>
              </a:rPr>
              <a:t> Projected CPI for other costs</a:t>
            </a:r>
          </a:p>
          <a:p>
            <a:pPr algn="l"/>
            <a:endParaRPr lang="en-GB" sz="2400" dirty="0">
              <a:latin typeface="+mj-lt"/>
            </a:endParaRPr>
          </a:p>
          <a:p>
            <a:pPr algn="l"/>
            <a:r>
              <a:rPr lang="en-GB" b="1" i="0" u="none" strike="noStrike" baseline="0" dirty="0">
                <a:latin typeface="+mj-lt"/>
              </a:rPr>
              <a:t>The formula is fully funded to account for House Hold growth and cost </a:t>
            </a:r>
            <a:r>
              <a:rPr lang="en-ZA" b="1" i="0" u="none" strike="noStrike" baseline="0" dirty="0">
                <a:latin typeface="+mj-lt"/>
              </a:rPr>
              <a:t>increases over the MTEF</a:t>
            </a:r>
          </a:p>
          <a:p>
            <a:pPr marL="0" indent="0" algn="l">
              <a:buNone/>
            </a:pPr>
            <a:endParaRPr lang="en-ZA" sz="2400" dirty="0">
              <a:latin typeface="+mj-lt"/>
            </a:endParaRPr>
          </a:p>
        </p:txBody>
      </p:sp>
      <p:sp>
        <p:nvSpPr>
          <p:cNvPr id="6" name="Title 1">
            <a:extLst>
              <a:ext uri="{FF2B5EF4-FFF2-40B4-BE49-F238E27FC236}">
                <a16:creationId xmlns:a16="http://schemas.microsoft.com/office/drawing/2014/main" id="{CB6AF601-478B-4E30-6F4A-4692B7E0AD27}"/>
              </a:ext>
            </a:extLst>
          </p:cNvPr>
          <p:cNvSpPr txBox="1">
            <a:spLocks/>
          </p:cNvSpPr>
          <p:nvPr/>
        </p:nvSpPr>
        <p:spPr>
          <a:xfrm>
            <a:off x="0" y="0"/>
            <a:ext cx="12192000" cy="626977"/>
          </a:xfrm>
          <a:prstGeom prst="rect">
            <a:avLst/>
          </a:prstGeom>
          <a:ln>
            <a:solidFill>
              <a:schemeClr val="accent1"/>
            </a:solidFill>
          </a:ln>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pPr algn="ctr"/>
            <a:r>
              <a:rPr lang="en-GB" b="1" cap="none" dirty="0">
                <a:solidFill>
                  <a:schemeClr val="accent2"/>
                </a:solidFill>
                <a:latin typeface="Arial" panose="020B0604020202020204" pitchFamily="34" charset="0"/>
                <a:ea typeface="ＭＳ Ｐゴシック" charset="-128"/>
                <a:cs typeface="Arial" panose="020B0604020202020204" pitchFamily="34" charset="0"/>
              </a:rPr>
              <a:t>OVERVIEW OF THE DORA BILL  - </a:t>
            </a:r>
            <a:r>
              <a:rPr lang="en-GB" b="1" dirty="0">
                <a:solidFill>
                  <a:schemeClr val="accent2"/>
                </a:solidFill>
              </a:rPr>
              <a:t>Changes to local government allocations</a:t>
            </a:r>
            <a:endParaRPr lang="en-ZA" b="1" dirty="0">
              <a:solidFill>
                <a:schemeClr val="accent2"/>
              </a:solidFill>
            </a:endParaRPr>
          </a:p>
        </p:txBody>
      </p:sp>
    </p:spTree>
    <p:extLst>
      <p:ext uri="{BB962C8B-B14F-4D97-AF65-F5344CB8AC3E}">
        <p14:creationId xmlns:p14="http://schemas.microsoft.com/office/powerpoint/2010/main" val="244002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6C2935-8C49-4459-9919-5CC72467A316}"/>
              </a:ext>
            </a:extLst>
          </p:cNvPr>
          <p:cNvSpPr txBox="1">
            <a:spLocks/>
          </p:cNvSpPr>
          <p:nvPr/>
        </p:nvSpPr>
        <p:spPr>
          <a:xfrm>
            <a:off x="1" y="0"/>
            <a:ext cx="12191999" cy="520949"/>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lgn="ctr">
              <a:defRPr/>
            </a:pPr>
            <a:r>
              <a:rPr lang="en-GB" b="1" cap="none" dirty="0">
                <a:solidFill>
                  <a:srgbClr val="F9671C"/>
                </a:solidFill>
                <a:latin typeface="Arial" panose="020B0604020202020204" pitchFamily="34" charset="0"/>
                <a:ea typeface="ＭＳ Ｐゴシック" charset="-128"/>
                <a:cs typeface="Arial" panose="020B0604020202020204" pitchFamily="34" charset="0"/>
              </a:rPr>
              <a:t>THE DORA BILL ABILITY TO ADEQUATELY FUND MUNICIPALITIES THAT ARE IN FINANCIAL DISTRESS</a:t>
            </a:r>
            <a:endParaRPr lang="en-ZA" b="1" cap="none" dirty="0">
              <a:solidFill>
                <a:srgbClr val="F9671C"/>
              </a:solidFill>
              <a:latin typeface="Arial" panose="020B0604020202020204" pitchFamily="34" charset="0"/>
              <a:ea typeface="ＭＳ Ｐゴシック" charset="-128"/>
              <a:cs typeface="Arial" panose="020B0604020202020204" pitchFamily="34" charset="0"/>
            </a:endParaRPr>
          </a:p>
        </p:txBody>
      </p:sp>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497840" y="814647"/>
            <a:ext cx="11216640" cy="5325681"/>
          </a:xfrm>
        </p:spPr>
        <p:txBody>
          <a:bodyPr/>
          <a:lstStyle/>
          <a:p>
            <a:pPr marL="0" indent="0" algn="just">
              <a:buNone/>
            </a:pPr>
            <a:r>
              <a:rPr lang="en-GB" dirty="0"/>
              <a:t>The annual Division of Revenue  Bill (Act) </a:t>
            </a:r>
            <a:r>
              <a:rPr lang="en-GB" b="1" dirty="0"/>
              <a:t>does not provide special grant funding  for municipalities that are in financial distress. It provides a framework through which nationally raised revenues are divided between the three spheres</a:t>
            </a:r>
            <a:r>
              <a:rPr lang="en-GB" dirty="0"/>
              <a:t>.  It provides broadly funding to all the 257 municipalities through the Local Government Equitable Share (LGES)  which is a Schedule 3 grant and through other grants to specific municipalities for special purposes. Municipalities in financial distress are supported by Government through other support mechanisms, e.g. the Municipal Support Improvement Plans (MSIPs) mainly more on governance and institutional issues  that may be contributing  to such municipalities being financially distressed. </a:t>
            </a:r>
          </a:p>
          <a:p>
            <a:pPr marL="0" indent="0" algn="just">
              <a:buNone/>
            </a:pPr>
            <a:r>
              <a:rPr lang="en-GB" b="1" dirty="0"/>
              <a:t>Municipalities in terms of their assigned powers and functions </a:t>
            </a:r>
            <a:r>
              <a:rPr lang="en-GB" dirty="0"/>
              <a:t>in accordance to the RSA Constitution Act 108 of 1996, Water Services Act 107 of 108 of 1997 or as amended amongst the others. They are meant to be self sustainable as they provide trading services like potable water, sewerage, electricity , refuse removal, motor vehicle licencing etc. The schedule 5B grants like MIG,RBIG, INEP, WSIG are meant to address the service delivery backlogs, operation and maintenance, refurbishment and provision of new bulk, connector and reticulation network to enable the municipalities to generate revenues from these trading services. The decay in municipal administration, governance and high unemployment is one of the contributory factors to the state of financial distress municipalities.    </a:t>
            </a:r>
            <a:endParaRPr lang="en-US" b="1" dirty="0"/>
          </a:p>
        </p:txBody>
      </p:sp>
    </p:spTree>
    <p:extLst>
      <p:ext uri="{BB962C8B-B14F-4D97-AF65-F5344CB8AC3E}">
        <p14:creationId xmlns:p14="http://schemas.microsoft.com/office/powerpoint/2010/main" val="421690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27BD0-F009-5D3E-ED87-006AD5D7914E}"/>
              </a:ext>
            </a:extLst>
          </p:cNvPr>
          <p:cNvSpPr>
            <a:spLocks noGrp="1"/>
          </p:cNvSpPr>
          <p:nvPr>
            <p:ph sz="half" idx="2"/>
          </p:nvPr>
        </p:nvSpPr>
        <p:spPr>
          <a:xfrm>
            <a:off x="493182" y="1023968"/>
            <a:ext cx="11205636" cy="5325681"/>
          </a:xfrm>
        </p:spPr>
        <p:txBody>
          <a:bodyPr/>
          <a:lstStyle/>
          <a:p>
            <a:pPr marL="0" indent="0" algn="just">
              <a:buNone/>
            </a:pPr>
            <a:r>
              <a:rPr lang="en-GB" dirty="0"/>
              <a:t>In order to deal </a:t>
            </a:r>
            <a:r>
              <a:rPr lang="en-GB" dirty="0">
                <a:latin typeface="Arial Body"/>
              </a:rPr>
              <a:t>with</a:t>
            </a:r>
            <a:r>
              <a:rPr lang="en-GB" dirty="0"/>
              <a:t> the challenges identified in the State of Local Government Report, the department has developed a framework to guide the process of developing, implementing and monitoring the Municipal Support and Intervention Plans (MSIPs). MSIPs are intergovernmental plans which focus on key performance challenges in municipalities including financial management challenges.  </a:t>
            </a:r>
          </a:p>
          <a:p>
            <a:pPr marL="0" indent="0" algn="just">
              <a:buNone/>
            </a:pPr>
            <a:r>
              <a:rPr lang="en-GB" dirty="0"/>
              <a:t>Municipalities in financial distress are supported by CoGTA &amp; National Treasury through the development of Financial Recovery Plans (FRPs) &amp; MSIPs and mobilisation of support from sector departments, provincial COGTA’s and Provincial Treasuries using the District Development Model Approach.  </a:t>
            </a:r>
          </a:p>
          <a:p>
            <a:pPr marL="0" indent="0" algn="just">
              <a:buNone/>
            </a:pPr>
            <a:r>
              <a:rPr lang="en-GB" dirty="0"/>
              <a:t>In an effort to deal with challenges facing application, implementation and monitoring of municipalities under interventions, NT and COGTA has developed an Interventions Collaborative model which amongst others covers guide interactions between these two departments in implementing Section 139 interventions.</a:t>
            </a:r>
          </a:p>
          <a:p>
            <a:pPr marL="0" indent="0" algn="just">
              <a:buNone/>
            </a:pPr>
            <a:endParaRPr lang="en-US" dirty="0"/>
          </a:p>
        </p:txBody>
      </p:sp>
      <p:sp>
        <p:nvSpPr>
          <p:cNvPr id="2" name="Title 1">
            <a:extLst>
              <a:ext uri="{FF2B5EF4-FFF2-40B4-BE49-F238E27FC236}">
                <a16:creationId xmlns:a16="http://schemas.microsoft.com/office/drawing/2014/main" id="{1D734F8D-578F-8C85-DECB-87D1FD399003}"/>
              </a:ext>
            </a:extLst>
          </p:cNvPr>
          <p:cNvSpPr txBox="1">
            <a:spLocks/>
          </p:cNvSpPr>
          <p:nvPr/>
        </p:nvSpPr>
        <p:spPr>
          <a:xfrm>
            <a:off x="1" y="0"/>
            <a:ext cx="12191999" cy="520949"/>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lgn="ctr">
              <a:defRPr/>
            </a:pPr>
            <a:r>
              <a:rPr lang="en-GB" b="1" cap="none" dirty="0">
                <a:solidFill>
                  <a:srgbClr val="F9671C"/>
                </a:solidFill>
                <a:latin typeface="Arial" panose="020B0604020202020204" pitchFamily="34" charset="0"/>
                <a:ea typeface="ＭＳ Ｐゴシック" charset="-128"/>
                <a:cs typeface="Arial" panose="020B0604020202020204" pitchFamily="34" charset="0"/>
              </a:rPr>
              <a:t>THE DORA BILL ABILITY TO ADEQUATELY FUND MUNICIPALITIES THAT ARE IN FINANCIAL DISTRESS</a:t>
            </a:r>
            <a:endParaRPr lang="en-ZA" b="1" cap="none" dirty="0">
              <a:solidFill>
                <a:srgbClr val="F9671C"/>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688531390"/>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3A038743C60846B4A89D332FBF2229" ma:contentTypeVersion="9" ma:contentTypeDescription="Create a new document." ma:contentTypeScope="" ma:versionID="a81aa4cf57a6cecca071b9221f4cfc42">
  <xsd:schema xmlns:xsd="http://www.w3.org/2001/XMLSchema" xmlns:xs="http://www.w3.org/2001/XMLSchema" xmlns:p="http://schemas.microsoft.com/office/2006/metadata/properties" xmlns:ns3="7283c138-033a-4ef7-af5d-ac384138c6f4" xmlns:ns4="3bb20e08-4927-4d43-83bc-d6588d1b0ae3" targetNamespace="http://schemas.microsoft.com/office/2006/metadata/properties" ma:root="true" ma:fieldsID="497857556226921600ad5135cc478b2e" ns3:_="" ns4:_="">
    <xsd:import namespace="7283c138-033a-4ef7-af5d-ac384138c6f4"/>
    <xsd:import namespace="3bb20e08-4927-4d43-83bc-d6588d1b0ae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3c138-033a-4ef7-af5d-ac384138c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b20e08-4927-4d43-83bc-d6588d1b0a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A5BD0B-DC34-4DA2-9CCE-7A3DFC011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3c138-033a-4ef7-af5d-ac384138c6f4"/>
    <ds:schemaRef ds:uri="3bb20e08-4927-4d43-83bc-d6588d1b0a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9421E-108F-489B-A556-D1C1C8D29593}">
  <ds:schemaRefs>
    <ds:schemaRef ds:uri="http://schemas.microsoft.com/sharepoint/v3/contenttype/forms"/>
  </ds:schemaRefs>
</ds:datastoreItem>
</file>

<file path=customXml/itemProps3.xml><?xml version="1.0" encoding="utf-8"?>
<ds:datastoreItem xmlns:ds="http://schemas.openxmlformats.org/officeDocument/2006/customXml" ds:itemID="{873EFEF2-E010-4DE2-BB5D-B4B29E8DEE00}">
  <ds:schemaRefs>
    <ds:schemaRef ds:uri="http://purl.org/dc/elements/1.1/"/>
    <ds:schemaRef ds:uri="http://schemas.microsoft.com/office/2006/metadata/properties"/>
    <ds:schemaRef ds:uri="http://purl.org/dc/dcmitype/"/>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3bb20e08-4927-4d43-83bc-d6588d1b0ae3"/>
    <ds:schemaRef ds:uri="7283c138-033a-4ef7-af5d-ac384138c6f4"/>
  </ds:schemaRefs>
</ds:datastoreItem>
</file>

<file path=docProps/app.xml><?xml version="1.0" encoding="utf-8"?>
<Properties xmlns="http://schemas.openxmlformats.org/officeDocument/2006/extended-properties" xmlns:vt="http://schemas.openxmlformats.org/officeDocument/2006/docPropsVTypes">
  <Template>DCOG Powerpoint Template</Template>
  <TotalTime>372</TotalTime>
  <Words>5760</Words>
  <Application>Microsoft Office PowerPoint</Application>
  <PresentationFormat>Widescreen</PresentationFormat>
  <Paragraphs>838</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 Body</vt:lpstr>
      <vt:lpstr>Copperplate Gothic Bold</vt:lpstr>
      <vt:lpstr>Arial (Body)</vt:lpstr>
      <vt:lpstr>Wingdings</vt:lpstr>
      <vt:lpstr>Calibri-Bold</vt:lpstr>
      <vt:lpstr>Symbol</vt:lpstr>
      <vt:lpstr>Courier New</vt:lpstr>
      <vt:lpstr>Gill Sans MT</vt:lpstr>
      <vt:lpstr>Arial Black</vt:lpstr>
      <vt:lpstr>Arial</vt:lpstr>
      <vt:lpstr>Calibri</vt:lpstr>
      <vt:lpstr>Office Theme</vt:lpstr>
      <vt:lpstr>PowerPoint Presentation</vt:lpstr>
      <vt:lpstr>PRESENTATION OUTLINE</vt:lpstr>
      <vt:lpstr>OVERVIEW OF THE DORA BILL – TRANSFERS TO LOCAL GOVERNMENT </vt:lpstr>
      <vt:lpstr>OVERVIEW OF THE DORA BILL  - Direct  TRANSFERS TO LOCAL GOVERNMENT</vt:lpstr>
      <vt:lpstr>PowerPoint Presentation</vt:lpstr>
      <vt:lpstr>PowerPoint Presentation</vt:lpstr>
      <vt:lpstr> </vt:lpstr>
      <vt:lpstr>PowerPoint Presentation</vt:lpstr>
      <vt:lpstr>PowerPoint Presentation</vt:lpstr>
      <vt:lpstr>PowerPoint Presentation</vt:lpstr>
      <vt:lpstr>DETAILED REPORT ON ACTION TAKEN BY THE DEPARTMENT TO ASSIST MUNICIPALITIES WHICH ARE IN FINANCIAL DISTRESS   </vt:lpstr>
      <vt:lpstr>PowerPoint Presentation</vt:lpstr>
      <vt:lpstr>REMARKS Amounts were transferred between June and September 2022 to KZN and EC for implementation of interventions within 6 months.  KEY AREAS OF CONCERN Delays in the implementation of interventions by municipalities; 6 months implementation period has lapsed. Extension granted until 31 June 2023  Non-invoking of emergency procurement systems;  Regular requests for the amendments of projects and project scope;         </vt:lpstr>
      <vt:lpstr>FUNDING REQUIREMENTS FOR RECONSTRUCTION AND REHABILITATION OF DAMAGED INFRASTRUCTURE </vt:lpstr>
      <vt:lpstr>PowerPoint Presentation</vt:lpstr>
      <vt:lpstr>UNFORESEEN AND UNAVOIDABLE EXPENDITURE</vt:lpstr>
      <vt:lpstr>UPDATES: ARRANGEMENTS FOR THE TRANSFERS OF R&amp;R FUNDING TO MUNICIPALITIES </vt:lpstr>
      <vt:lpstr>KEY CHALLENGES: DISASTER GRANTS WITHIN THE NDMC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Shike Maripane</cp:lastModifiedBy>
  <cp:revision>351</cp:revision>
  <cp:lastPrinted>2022-07-14T16:01:31Z</cp:lastPrinted>
  <dcterms:created xsi:type="dcterms:W3CDTF">2021-02-13T08:50:29Z</dcterms:created>
  <dcterms:modified xsi:type="dcterms:W3CDTF">2023-03-09T11:38:06Z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0x010100DA3A038743C60846B4A89D332FBF2229</vt:lpwstr>
  </property>
</Properties>
</file>