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slides/slide76.xml" ContentType="application/vnd.openxmlformats-officedocument.presentationml.slide+xml"/>
  <Override PartName="/ppt/slides/slide94.xml" ContentType="application/vnd.openxmlformats-officedocument.presentationml.slide+xml"/>
  <Override PartName="/ppt/notesSlides/notesSlide2.xml" ContentType="application/vnd.openxmlformats-officedocument.presentationml.notesSlide+xml"/>
  <Override PartName="/customXml/itemProps1.xml" ContentType="application/vnd.openxmlformats-officedocument.customXmlProperties+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s/slide83.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drawings/drawing2.xml" ContentType="application/vnd.openxmlformats-officedocument.drawingml.chartshapes+xml"/>
  <Override PartName="/ppt/slides/slide25.xml" ContentType="application/vnd.openxmlformats-officedocument.presentationml.slide+xml"/>
  <Override PartName="/ppt/slides/slide43.xml" ContentType="application/vnd.openxmlformats-officedocument.presentationml.slide+xml"/>
  <Override PartName="/ppt/slides/slide72.xml" ContentType="application/vnd.openxmlformats-officedocument.presentationml.slide+xml"/>
  <Override PartName="/ppt/slides/slide90.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theme/themeOverride1.xml" ContentType="application/vnd.openxmlformats-officedocument.themeOverride+xml"/>
  <Override PartName="/ppt/charts/colors2.xml" ContentType="application/vnd.ms-office.chartcolorstyle+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20.xml" ContentType="application/vnd.openxmlformats-officedocument.presentationml.slideLayout+xml"/>
  <Override PartName="/docProps/custom.xml" ContentType="application/vnd.openxmlformats-officedocument.custom-properties+xml"/>
  <Default Extension="xlsx" ContentType="application/vnd.openxmlformats-officedocument.spreadsheetml.sheet"/>
  <Override PartName="/ppt/charts/chart3.xml" ContentType="application/vnd.openxmlformats-officedocument.drawingml.chart+xml"/>
  <Override PartName="/ppt/slides/slide9.xml" ContentType="application/vnd.openxmlformats-officedocument.presentationml.slide+xml"/>
  <Override PartName="/ppt/slides/slide59.xml" ContentType="application/vnd.openxmlformats-officedocument.presentationml.slide+xml"/>
  <Override PartName="/ppt/slides/slide77.xml" ContentType="application/vnd.openxmlformats-officedocument.presentationml.slide+xml"/>
  <Override PartName="/ppt/slides/slide88.xml" ContentType="application/vnd.openxmlformats-officedocument.presentationml.slide+xml"/>
  <Override PartName="/ppt/viewProps.xml" ContentType="application/vnd.openxmlformats-officedocument.presentationml.viewProps+xml"/>
  <Override PartName="/customXml/itemProps2.xml" ContentType="application/vnd.openxmlformats-officedocument.customXmlProperties+xml"/>
  <Override PartName="/ppt/slides/slide5.xml" ContentType="application/vnd.openxmlformats-officedocument.presentationml.slide+xml"/>
  <Override PartName="/ppt/slides/slide19.xml" ContentType="application/vnd.openxmlformats-officedocument.presentationml.slide+xml"/>
  <Override PartName="/ppt/slides/slide48.xml" ContentType="application/vnd.openxmlformats-officedocument.presentationml.slide+xml"/>
  <Override PartName="/ppt/slides/slide66.xml" ContentType="application/vnd.openxmlformats-officedocument.presentationml.slide+xml"/>
  <Override PartName="/ppt/slides/slide95.xml" ContentType="application/vnd.openxmlformats-officedocument.presentationml.slide+xml"/>
  <Override PartName="/ppt/slideLayouts/slideLayout7.xml" ContentType="application/vnd.openxmlformats-officedocument.presentationml.slideLayout+xml"/>
  <Default Extension="png" ContentType="image/png"/>
  <Override PartName="/ppt/drawings/drawing3.xml" ContentType="application/vnd.openxmlformats-officedocument.drawingml.chartshapes+xml"/>
  <Override PartName="/ppt/notesSlides/notesSlide3.xml" ContentType="application/vnd.openxmlformats-officedocument.presentationml.notesSlide+xml"/>
  <Override PartName="/ppt/charts/style1.xml" ContentType="application/vnd.ms-office.chartstyle+xml"/>
  <Override PartName="/ppt/slides/slide26.xml" ContentType="application/vnd.openxmlformats-officedocument.presentationml.slide+xml"/>
  <Override PartName="/ppt/slides/slide37.xml" ContentType="application/vnd.openxmlformats-officedocument.presentationml.slide+xml"/>
  <Override PartName="/ppt/slides/slide55.xml" ContentType="application/vnd.openxmlformats-officedocument.presentationml.slide+xml"/>
  <Override PartName="/ppt/slides/slide73.xml" ContentType="application/vnd.openxmlformats-officedocument.presentationml.slide+xml"/>
  <Override PartName="/ppt/slides/slide84.xml" ContentType="application/vnd.openxmlformats-officedocument.presentationml.slide+xml"/>
  <Override PartName="/ppt/presProps.xml" ContentType="application/vnd.openxmlformats-officedocument.presentationml.presProps+xml"/>
  <Override PartName="/ppt/slideLayouts/slideLayout18.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33.xml" ContentType="application/vnd.openxmlformats-officedocument.presentationml.slide+xml"/>
  <Override PartName="/ppt/slides/slide44.xml" ContentType="application/vnd.openxmlformats-officedocument.presentationml.slide+xml"/>
  <Override PartName="/ppt/slides/slide62.xml" ContentType="application/vnd.openxmlformats-officedocument.presentationml.slide+xml"/>
  <Override PartName="/ppt/slides/slide80.xml" ContentType="application/vnd.openxmlformats-officedocument.presentationml.slide+xml"/>
  <Override PartName="/ppt/slides/slide91.xml" ContentType="application/vnd.openxmlformats-officedocument.presentationml.slide+xml"/>
  <Override PartName="/ppt/slideLayouts/slideLayout3.xml" ContentType="application/vnd.openxmlformats-officedocument.presentationml.slideLayout+xml"/>
  <Default Extension="emf" ContentType="image/x-emf"/>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theme/themeOverride2.xml" ContentType="application/vnd.openxmlformats-officedocument.themeOverr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2.xml" ContentType="application/vnd.openxmlformats-officedocument.presentationml.slideLayout+xml"/>
  <Override PartName="/ppt/slideLayouts/slideLayout21.xml" ContentType="application/vnd.openxmlformats-officedocument.presentationml.slideLayout+xml"/>
  <Override PartName="/ppt/charts/colors1.xml" ContentType="application/vnd.ms-office.chartcolorstyle+xml"/>
  <Override PartName="/ppt/slideLayouts/slideLayout10.xml" ContentType="application/vnd.openxmlformats-officedocument.presentationml.slideLayout+xml"/>
  <Default Extension="vml" ContentType="application/vnd.openxmlformats-officedocument.vmlDrawing"/>
  <Override PartName="/ppt/slides/slide89.xml" ContentType="application/vnd.openxmlformats-officedocument.presentationml.slide+xml"/>
  <Override PartName="/ppt/slides/slide8.xml" ContentType="application/vnd.openxmlformats-officedocument.presentationml.slide+xml"/>
  <Override PartName="/ppt/slides/slide49.xml" ContentType="application/vnd.openxmlformats-officedocument.presentationml.slide+xml"/>
  <Override PartName="/ppt/slides/slide69.xml" ContentType="application/vnd.openxmlformats-officedocument.presentationml.slide+xml"/>
  <Override PartName="/ppt/slides/slide78.xml" ContentType="application/vnd.openxmlformats-officedocument.presentationml.slide+xml"/>
  <Override PartName="/ppt/slides/slide87.xml" ContentType="application/vnd.openxmlformats-officedocument.presentationml.slide+xml"/>
  <Override PartName="/ppt/slides/slide96.xml" ContentType="application/vnd.openxmlformats-officedocument.presentationml.slide+xml"/>
  <Override PartName="/ppt/charts/chart2.xml" ContentType="application/vnd.openxmlformats-officedocument.drawingml.chart+xml"/>
  <Override PartName="/ppt/notesSlides/notesSlide4.xml" ContentType="application/vnd.openxmlformats-officedocument.presentationml.notesSlide+xml"/>
  <Override PartName="/docProps/core.xml" ContentType="application/vnd.openxmlformats-package.core-properties+xml"/>
  <Override PartName="/customXml/itemProps3.xml" ContentType="application/vnd.openxmlformats-officedocument.customXml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s/slide85.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Default Extension="svg" ContentType="image/svg+xml"/>
  <Override PartName="/ppt/charts/style2.xml" ContentType="application/vnd.ms-office.chartstyle+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s/slide74.xml" ContentType="application/vnd.openxmlformats-officedocument.presentationml.slide+xml"/>
  <Override PartName="/ppt/slides/slide92.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slides/slide81.xml" ContentType="application/vnd.openxmlformats-officedocument.presentationml.slide+xml"/>
  <Override PartName="/ppt/slideLayouts/slideLayout15.xml" ContentType="application/vnd.openxmlformats-officedocument.presentationml.slideLayout+xml"/>
  <Override PartName="/ppt/theme/themeOverride3.xml" ContentType="application/vnd.openxmlformats-officedocument.themeOverr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slides/slide70.xml" ContentType="application/vnd.openxmlformats-officedocument.presentationml.slide+xml"/>
  <Override PartName="/ppt/slideLayouts/slideLayout22.xml" ContentType="application/vnd.openxmlformats-officedocument.presentationml.slideLayout+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slides/slide79.xml" ContentType="application/vnd.openxmlformats-officedocument.presentationml.slide+xml"/>
  <Override PartName="/ppt/slides/slide7.xml" ContentType="application/vnd.openxmlformats-officedocument.presentationml.slide+xml"/>
  <Override PartName="/ppt/slides/slide68.xml" ContentType="application/vnd.openxmlformats-officedocument.presentationml.slide+xml"/>
  <Override PartName="/ppt/slideLayouts/slideLayout9.xml" ContentType="application/vnd.openxmlformats-officedocument.presentationml.slideLayout+xml"/>
  <Override PartName="/ppt/charts/chart1.xml" ContentType="application/vnd.openxmlformats-officedocument.drawingml.chart+xml"/>
  <Override PartName="/ppt/slideMasters/slideMaster2.xml" ContentType="application/vnd.openxmlformats-officedocument.presentationml.slideMaster+xml"/>
  <Override PartName="/ppt/slides/slide28.xml" ContentType="application/vnd.openxmlformats-officedocument.presentationml.slide+xml"/>
  <Override PartName="/ppt/slides/slide39.xml" ContentType="application/vnd.openxmlformats-officedocument.presentationml.slide+xml"/>
  <Override PartName="/ppt/slides/slide57.xml" ContentType="application/vnd.openxmlformats-officedocument.presentationml.slide+xml"/>
  <Override PartName="/ppt/slides/slide75.xml" ContentType="application/vnd.openxmlformats-officedocument.presentationml.slide+xml"/>
  <Override PartName="/ppt/slides/slide86.xml" ContentType="application/vnd.openxmlformats-officedocument.presentationml.slide+xml"/>
  <Override PartName="/ppt/notesSlides/notesSlide1.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46.xml" ContentType="application/vnd.openxmlformats-officedocument.presentationml.slide+xml"/>
  <Override PartName="/ppt/slides/slide64.xml" ContentType="application/vnd.openxmlformats-officedocument.presentationml.slide+xml"/>
  <Override PartName="/ppt/slides/slide93.xml" ContentType="application/vnd.openxmlformats-officedocument.presentationml.slide+xml"/>
  <Override PartName="/ppt/slideLayouts/slideLayout5.xml" ContentType="application/vnd.openxmlformats-officedocument.presentationml.slideLayout+xml"/>
  <Override PartName="/ppt/drawings/drawing1.xml" ContentType="application/vnd.openxmlformats-officedocument.drawingml.chartshapes+xml"/>
  <Override PartName="/ppt/slides/slide24.xml" ContentType="application/vnd.openxmlformats-officedocument.presentationml.slide+xml"/>
  <Override PartName="/ppt/slides/slide35.xml" ContentType="application/vnd.openxmlformats-officedocument.presentationml.slide+xml"/>
  <Override PartName="/ppt/slides/slide53.xml" ContentType="application/vnd.openxmlformats-officedocument.presentationml.slide+xml"/>
  <Override PartName="/ppt/slides/slide71.xml" ContentType="application/vnd.openxmlformats-officedocument.presentationml.slide+xml"/>
  <Override PartName="/ppt/slides/slide82.xml" ContentType="application/vnd.openxmlformats-officedocument.presentationml.slide+xml"/>
  <Default Extension="jpeg" ContentType="image/jpeg"/>
  <Override PartName="/ppt/slideLayouts/slideLayout16.xml" ContentType="application/vnd.openxmlformats-officedocument.presentationml.slideLayout+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 id="2147483660" r:id="rId5"/>
  </p:sldMasterIdLst>
  <p:notesMasterIdLst>
    <p:notesMasterId r:id="rId102"/>
  </p:notesMasterIdLst>
  <p:sldIdLst>
    <p:sldId id="256" r:id="rId6"/>
    <p:sldId id="261" r:id="rId7"/>
    <p:sldId id="397" r:id="rId8"/>
    <p:sldId id="399" r:id="rId9"/>
    <p:sldId id="278" r:id="rId10"/>
    <p:sldId id="332" r:id="rId11"/>
    <p:sldId id="296" r:id="rId12"/>
    <p:sldId id="326" r:id="rId13"/>
    <p:sldId id="390" r:id="rId14"/>
    <p:sldId id="391" r:id="rId15"/>
    <p:sldId id="333" r:id="rId16"/>
    <p:sldId id="334" r:id="rId17"/>
    <p:sldId id="336" r:id="rId18"/>
    <p:sldId id="393" r:id="rId19"/>
    <p:sldId id="394" r:id="rId20"/>
    <p:sldId id="376" r:id="rId21"/>
    <p:sldId id="383" r:id="rId22"/>
    <p:sldId id="382" r:id="rId23"/>
    <p:sldId id="388" r:id="rId24"/>
    <p:sldId id="387" r:id="rId25"/>
    <p:sldId id="395" r:id="rId26"/>
    <p:sldId id="400" r:id="rId27"/>
    <p:sldId id="386" r:id="rId28"/>
    <p:sldId id="385" r:id="rId29"/>
    <p:sldId id="401" r:id="rId30"/>
    <p:sldId id="381" r:id="rId31"/>
    <p:sldId id="402" r:id="rId32"/>
    <p:sldId id="380" r:id="rId33"/>
    <p:sldId id="379" r:id="rId34"/>
    <p:sldId id="378" r:id="rId35"/>
    <p:sldId id="403" r:id="rId36"/>
    <p:sldId id="396" r:id="rId37"/>
    <p:sldId id="377" r:id="rId38"/>
    <p:sldId id="556" r:id="rId39"/>
    <p:sldId id="567" r:id="rId40"/>
    <p:sldId id="564" r:id="rId41"/>
    <p:sldId id="557" r:id="rId42"/>
    <p:sldId id="569" r:id="rId43"/>
    <p:sldId id="570" r:id="rId44"/>
    <p:sldId id="561" r:id="rId45"/>
    <p:sldId id="572" r:id="rId46"/>
    <p:sldId id="559" r:id="rId47"/>
    <p:sldId id="565" r:id="rId48"/>
    <p:sldId id="566" r:id="rId49"/>
    <p:sldId id="553" r:id="rId50"/>
    <p:sldId id="562" r:id="rId51"/>
    <p:sldId id="389" r:id="rId52"/>
    <p:sldId id="311" r:id="rId53"/>
    <p:sldId id="273" r:id="rId54"/>
    <p:sldId id="270" r:id="rId55"/>
    <p:sldId id="269" r:id="rId56"/>
    <p:sldId id="265" r:id="rId57"/>
    <p:sldId id="264" r:id="rId58"/>
    <p:sldId id="257" r:id="rId59"/>
    <p:sldId id="322" r:id="rId60"/>
    <p:sldId id="323" r:id="rId61"/>
    <p:sldId id="317" r:id="rId62"/>
    <p:sldId id="258" r:id="rId63"/>
    <p:sldId id="308" r:id="rId64"/>
    <p:sldId id="325" r:id="rId65"/>
    <p:sldId id="294" r:id="rId66"/>
    <p:sldId id="329" r:id="rId67"/>
    <p:sldId id="330" r:id="rId68"/>
    <p:sldId id="331" r:id="rId69"/>
    <p:sldId id="328" r:id="rId70"/>
    <p:sldId id="309" r:id="rId71"/>
    <p:sldId id="293" r:id="rId72"/>
    <p:sldId id="292" r:id="rId73"/>
    <p:sldId id="324" r:id="rId74"/>
    <p:sldId id="338" r:id="rId75"/>
    <p:sldId id="350" r:id="rId76"/>
    <p:sldId id="351" r:id="rId77"/>
    <p:sldId id="352" r:id="rId78"/>
    <p:sldId id="353" r:id="rId79"/>
    <p:sldId id="354" r:id="rId80"/>
    <p:sldId id="355" r:id="rId81"/>
    <p:sldId id="356" r:id="rId82"/>
    <p:sldId id="357" r:id="rId83"/>
    <p:sldId id="358" r:id="rId84"/>
    <p:sldId id="359" r:id="rId85"/>
    <p:sldId id="360" r:id="rId86"/>
    <p:sldId id="361" r:id="rId87"/>
    <p:sldId id="362" r:id="rId88"/>
    <p:sldId id="363" r:id="rId89"/>
    <p:sldId id="373" r:id="rId90"/>
    <p:sldId id="364" r:id="rId91"/>
    <p:sldId id="365" r:id="rId92"/>
    <p:sldId id="366" r:id="rId93"/>
    <p:sldId id="367" r:id="rId94"/>
    <p:sldId id="368" r:id="rId95"/>
    <p:sldId id="369" r:id="rId96"/>
    <p:sldId id="370" r:id="rId97"/>
    <p:sldId id="404" r:id="rId98"/>
    <p:sldId id="371" r:id="rId99"/>
    <p:sldId id="375" r:id="rId100"/>
    <p:sldId id="571" r:id="rId101"/>
  </p:sldIdLst>
  <p:sldSz cx="12192000" cy="6858000"/>
  <p:notesSz cx="6797675" cy="9926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clrMru>
    <a:srgbClr val="FFFFFF"/>
  </p:clrMru>
  <p:extLst>
    <p:ext uri="{E76CE94A-603C-4142-B9EB-6D1370010A27}">
      <p14:discardImageEditData xmlns:p14="http://schemas.microsoft.com/office/powerpoint/2010/main" xmlns="" val="0"/>
    </p:ext>
    <p:ext uri="{D31A062A-798A-4329-ABDD-BBA856620510}">
      <p14:defaultImageDpi xmlns:p14="http://schemas.microsoft.com/office/powerpoint/2010/main" xmlns="" val="32767"/>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9971" autoAdjust="0"/>
    <p:restoredTop sz="61943" autoAdjust="0"/>
  </p:normalViewPr>
  <p:slideViewPr>
    <p:cSldViewPr snapToGrid="0">
      <p:cViewPr varScale="1">
        <p:scale>
          <a:sx n="73" d="100"/>
          <a:sy n="73" d="100"/>
        </p:scale>
        <p:origin x="-420" y="-102"/>
      </p:cViewPr>
      <p:guideLst>
        <p:guide orient="horz" pos="2160"/>
        <p:guide pos="3840"/>
      </p:guideLst>
    </p:cSldViewPr>
  </p:slideViewPr>
  <p:notesTextViewPr>
    <p:cViewPr>
      <p:scale>
        <a:sx n="1" d="1"/>
        <a:sy n="1" d="1"/>
      </p:scale>
      <p:origin x="0" y="0"/>
    </p:cViewPr>
  </p:notesTextViewPr>
  <p:sorterViewPr>
    <p:cViewPr>
      <p:scale>
        <a:sx n="100" d="100"/>
        <a:sy n="100" d="100"/>
      </p:scale>
      <p:origin x="0" y="-40432"/>
    </p:cViewPr>
  </p:sorterViewPr>
  <p:gridSpacing cx="73736200" cy="73736200"/>
</p:viewPr>
</file>

<file path=ppt/_rels/presentation.xml.rels><?xml version="1.0" encoding="UTF-8" standalone="yes"?>
<Relationships xmlns="http://schemas.openxmlformats.org/package/2006/relationships"><Relationship Id="rId26" Type="http://schemas.openxmlformats.org/officeDocument/2006/relationships/slide" Target="slides/slide21.xml"/><Relationship Id="rId21" Type="http://schemas.openxmlformats.org/officeDocument/2006/relationships/slide" Target="slides/slide16.xml"/><Relationship Id="rId42" Type="http://schemas.openxmlformats.org/officeDocument/2006/relationships/slide" Target="slides/slide37.xml"/><Relationship Id="rId47" Type="http://schemas.openxmlformats.org/officeDocument/2006/relationships/slide" Target="slides/slide42.xml"/><Relationship Id="rId63" Type="http://schemas.openxmlformats.org/officeDocument/2006/relationships/slide" Target="slides/slide58.xml"/><Relationship Id="rId68" Type="http://schemas.openxmlformats.org/officeDocument/2006/relationships/slide" Target="slides/slide63.xml"/><Relationship Id="rId84" Type="http://schemas.openxmlformats.org/officeDocument/2006/relationships/slide" Target="slides/slide79.xml"/><Relationship Id="rId89" Type="http://schemas.openxmlformats.org/officeDocument/2006/relationships/slide" Target="slides/slide84.xml"/><Relationship Id="rId7" Type="http://schemas.openxmlformats.org/officeDocument/2006/relationships/slide" Target="slides/slide2.xml"/><Relationship Id="rId71" Type="http://schemas.openxmlformats.org/officeDocument/2006/relationships/slide" Target="slides/slide66.xml"/><Relationship Id="rId92" Type="http://schemas.openxmlformats.org/officeDocument/2006/relationships/slide" Target="slides/slide87.xml"/><Relationship Id="rId2" Type="http://schemas.openxmlformats.org/officeDocument/2006/relationships/customXml" Target="../customXml/item2.xml"/><Relationship Id="rId16" Type="http://schemas.openxmlformats.org/officeDocument/2006/relationships/slide" Target="slides/slide11.xml"/><Relationship Id="rId29" Type="http://schemas.openxmlformats.org/officeDocument/2006/relationships/slide" Target="slides/slide24.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slide" Target="slides/slide40.xml"/><Relationship Id="rId53" Type="http://schemas.openxmlformats.org/officeDocument/2006/relationships/slide" Target="slides/slide48.xml"/><Relationship Id="rId58" Type="http://schemas.openxmlformats.org/officeDocument/2006/relationships/slide" Target="slides/slide53.xml"/><Relationship Id="rId66" Type="http://schemas.openxmlformats.org/officeDocument/2006/relationships/slide" Target="slides/slide61.xml"/><Relationship Id="rId74" Type="http://schemas.openxmlformats.org/officeDocument/2006/relationships/slide" Target="slides/slide69.xml"/><Relationship Id="rId79" Type="http://schemas.openxmlformats.org/officeDocument/2006/relationships/slide" Target="slides/slide74.xml"/><Relationship Id="rId87" Type="http://schemas.openxmlformats.org/officeDocument/2006/relationships/slide" Target="slides/slide82.xml"/><Relationship Id="rId102" Type="http://schemas.openxmlformats.org/officeDocument/2006/relationships/notesMaster" Target="notesMasters/notesMaster1.xml"/><Relationship Id="rId5" Type="http://schemas.openxmlformats.org/officeDocument/2006/relationships/slideMaster" Target="slideMasters/slideMaster2.xml"/><Relationship Id="rId61" Type="http://schemas.openxmlformats.org/officeDocument/2006/relationships/slide" Target="slides/slide56.xml"/><Relationship Id="rId82" Type="http://schemas.openxmlformats.org/officeDocument/2006/relationships/slide" Target="slides/slide77.xml"/><Relationship Id="rId90" Type="http://schemas.openxmlformats.org/officeDocument/2006/relationships/slide" Target="slides/slide85.xml"/><Relationship Id="rId95" Type="http://schemas.openxmlformats.org/officeDocument/2006/relationships/slide" Target="slides/slide90.xml"/><Relationship Id="rId19" Type="http://schemas.openxmlformats.org/officeDocument/2006/relationships/slide" Target="slides/slide1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slide" Target="slides/slide43.xml"/><Relationship Id="rId56" Type="http://schemas.openxmlformats.org/officeDocument/2006/relationships/slide" Target="slides/slide51.xml"/><Relationship Id="rId64" Type="http://schemas.openxmlformats.org/officeDocument/2006/relationships/slide" Target="slides/slide59.xml"/><Relationship Id="rId69" Type="http://schemas.openxmlformats.org/officeDocument/2006/relationships/slide" Target="slides/slide64.xml"/><Relationship Id="rId77" Type="http://schemas.openxmlformats.org/officeDocument/2006/relationships/slide" Target="slides/slide72.xml"/><Relationship Id="rId100" Type="http://schemas.openxmlformats.org/officeDocument/2006/relationships/slide" Target="slides/slide95.xml"/><Relationship Id="rId105" Type="http://schemas.openxmlformats.org/officeDocument/2006/relationships/theme" Target="theme/theme1.xml"/><Relationship Id="rId8" Type="http://schemas.openxmlformats.org/officeDocument/2006/relationships/slide" Target="slides/slide3.xml"/><Relationship Id="rId51" Type="http://schemas.openxmlformats.org/officeDocument/2006/relationships/slide" Target="slides/slide46.xml"/><Relationship Id="rId72" Type="http://schemas.openxmlformats.org/officeDocument/2006/relationships/slide" Target="slides/slide67.xml"/><Relationship Id="rId80" Type="http://schemas.openxmlformats.org/officeDocument/2006/relationships/slide" Target="slides/slide75.xml"/><Relationship Id="rId85" Type="http://schemas.openxmlformats.org/officeDocument/2006/relationships/slide" Target="slides/slide80.xml"/><Relationship Id="rId93" Type="http://schemas.openxmlformats.org/officeDocument/2006/relationships/slide" Target="slides/slide88.xml"/><Relationship Id="rId98" Type="http://schemas.openxmlformats.org/officeDocument/2006/relationships/slide" Target="slides/slide93.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slide" Target="slides/slide41.xml"/><Relationship Id="rId59" Type="http://schemas.openxmlformats.org/officeDocument/2006/relationships/slide" Target="slides/slide54.xml"/><Relationship Id="rId67" Type="http://schemas.openxmlformats.org/officeDocument/2006/relationships/slide" Target="slides/slide62.xml"/><Relationship Id="rId103" Type="http://schemas.openxmlformats.org/officeDocument/2006/relationships/presProps" Target="presProps.xml"/><Relationship Id="rId20" Type="http://schemas.openxmlformats.org/officeDocument/2006/relationships/slide" Target="slides/slide15.xml"/><Relationship Id="rId41" Type="http://schemas.openxmlformats.org/officeDocument/2006/relationships/slide" Target="slides/slide36.xml"/><Relationship Id="rId54" Type="http://schemas.openxmlformats.org/officeDocument/2006/relationships/slide" Target="slides/slide49.xml"/><Relationship Id="rId62" Type="http://schemas.openxmlformats.org/officeDocument/2006/relationships/slide" Target="slides/slide57.xml"/><Relationship Id="rId70" Type="http://schemas.openxmlformats.org/officeDocument/2006/relationships/slide" Target="slides/slide65.xml"/><Relationship Id="rId75" Type="http://schemas.openxmlformats.org/officeDocument/2006/relationships/slide" Target="slides/slide70.xml"/><Relationship Id="rId83" Type="http://schemas.openxmlformats.org/officeDocument/2006/relationships/slide" Target="slides/slide78.xml"/><Relationship Id="rId88" Type="http://schemas.openxmlformats.org/officeDocument/2006/relationships/slide" Target="slides/slide83.xml"/><Relationship Id="rId91" Type="http://schemas.openxmlformats.org/officeDocument/2006/relationships/slide" Target="slides/slide86.xml"/><Relationship Id="rId96" Type="http://schemas.openxmlformats.org/officeDocument/2006/relationships/slide" Target="slides/slide91.xml"/><Relationship Id="rId1" Type="http://schemas.openxmlformats.org/officeDocument/2006/relationships/customXml" Target="../customXml/item1.xml"/><Relationship Id="rId6" Type="http://schemas.openxmlformats.org/officeDocument/2006/relationships/slide" Target="slides/slide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slide" Target="slides/slide44.xml"/><Relationship Id="rId57" Type="http://schemas.openxmlformats.org/officeDocument/2006/relationships/slide" Target="slides/slide52.xml"/><Relationship Id="rId106" Type="http://schemas.openxmlformats.org/officeDocument/2006/relationships/tableStyles" Target="tableStyles.xml"/><Relationship Id="rId10" Type="http://schemas.openxmlformats.org/officeDocument/2006/relationships/slide" Target="slides/slide5.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slide" Target="slides/slide47.xml"/><Relationship Id="rId60" Type="http://schemas.openxmlformats.org/officeDocument/2006/relationships/slide" Target="slides/slide55.xml"/><Relationship Id="rId65" Type="http://schemas.openxmlformats.org/officeDocument/2006/relationships/slide" Target="slides/slide60.xml"/><Relationship Id="rId73" Type="http://schemas.openxmlformats.org/officeDocument/2006/relationships/slide" Target="slides/slide68.xml"/><Relationship Id="rId78" Type="http://schemas.openxmlformats.org/officeDocument/2006/relationships/slide" Target="slides/slide73.xml"/><Relationship Id="rId81" Type="http://schemas.openxmlformats.org/officeDocument/2006/relationships/slide" Target="slides/slide76.xml"/><Relationship Id="rId86" Type="http://schemas.openxmlformats.org/officeDocument/2006/relationships/slide" Target="slides/slide81.xml"/><Relationship Id="rId94" Type="http://schemas.openxmlformats.org/officeDocument/2006/relationships/slide" Target="slides/slide89.xml"/><Relationship Id="rId99" Type="http://schemas.openxmlformats.org/officeDocument/2006/relationships/slide" Target="slides/slide94.xml"/><Relationship Id="rId101" Type="http://schemas.openxmlformats.org/officeDocument/2006/relationships/slide" Target="slides/slide96.xml"/><Relationship Id="rId4" Type="http://schemas.openxmlformats.org/officeDocument/2006/relationships/slideMaster" Target="slideMasters/slideMaster1.xml"/><Relationship Id="rId9" Type="http://schemas.openxmlformats.org/officeDocument/2006/relationships/slide" Target="slides/slide4.xml"/><Relationship Id="rId13" Type="http://schemas.openxmlformats.org/officeDocument/2006/relationships/slide" Target="slides/slide8.xml"/><Relationship Id="rId18" Type="http://schemas.openxmlformats.org/officeDocument/2006/relationships/slide" Target="slides/slide13.xml"/><Relationship Id="rId39" Type="http://schemas.openxmlformats.org/officeDocument/2006/relationships/slide" Target="slides/slide34.xml"/><Relationship Id="rId34" Type="http://schemas.openxmlformats.org/officeDocument/2006/relationships/slide" Target="slides/slide29.xml"/><Relationship Id="rId50" Type="http://schemas.openxmlformats.org/officeDocument/2006/relationships/slide" Target="slides/slide45.xml"/><Relationship Id="rId55" Type="http://schemas.openxmlformats.org/officeDocument/2006/relationships/slide" Target="slides/slide50.xml"/><Relationship Id="rId76" Type="http://schemas.openxmlformats.org/officeDocument/2006/relationships/slide" Target="slides/slide71.xml"/><Relationship Id="rId97" Type="http://schemas.openxmlformats.org/officeDocument/2006/relationships/slide" Target="slides/slide92.xml"/><Relationship Id="rId104" Type="http://schemas.openxmlformats.org/officeDocument/2006/relationships/viewProps" Target="viewProps.xml"/></Relationships>
</file>

<file path=ppt/charts/_rels/chart1.xml.rels><?xml version="1.0" encoding="UTF-8" standalone="yes"?>
<Relationships xmlns="http://schemas.openxmlformats.org/package/2006/relationships"><Relationship Id="rId3" Type="http://schemas.openxmlformats.org/officeDocument/2006/relationships/chartUserShapes" Target="../drawings/drawing1.xml"/><Relationship Id="rId2" Type="http://schemas.openxmlformats.org/officeDocument/2006/relationships/package" Target="../embeddings/Microsoft_Office_Excel_Worksheet1.xlsx"/><Relationship Id="rId1" Type="http://schemas.openxmlformats.org/officeDocument/2006/relationships/themeOverride" Target="../theme/themeOverride1.xml"/></Relationships>
</file>

<file path=ppt/charts/_rels/chart2.xml.rels><?xml version="1.0" encoding="UTF-8" standalone="yes"?>
<Relationships xmlns="http://schemas.openxmlformats.org/package/2006/relationships"><Relationship Id="rId3" Type="http://schemas.openxmlformats.org/officeDocument/2006/relationships/chartUserShapes" Target="../drawings/drawing2.xml"/><Relationship Id="rId2" Type="http://schemas.openxmlformats.org/officeDocument/2006/relationships/package" Target="../embeddings/Microsoft_Office_Excel_Worksheet2.xlsx"/><Relationship Id="rId1" Type="http://schemas.openxmlformats.org/officeDocument/2006/relationships/themeOverride" Target="../theme/themeOverride2.xml"/><Relationship Id="rId5" Type="http://schemas.microsoft.com/office/2011/relationships/chartStyle" Target="style1.xml"/><Relationship Id="rId4" Type="http://schemas.microsoft.com/office/2011/relationships/chartColorStyle" Target="colors1.xml"/></Relationships>
</file>

<file path=ppt/charts/_rels/chart3.xml.rels><?xml version="1.0" encoding="UTF-8" standalone="yes"?>
<Relationships xmlns="http://schemas.openxmlformats.org/package/2006/relationships"><Relationship Id="rId3" Type="http://schemas.openxmlformats.org/officeDocument/2006/relationships/chartUserShapes" Target="../drawings/drawing3.xml"/><Relationship Id="rId2" Type="http://schemas.openxmlformats.org/officeDocument/2006/relationships/oleObject" Target="file:///C:\Users\Nonhlahla.tshabalala\AppData\Local\Microsoft\Windows\Content.Outlook\DWK73Y4U\MONTHLY%20EXP%20ANALYSIS%20JULY%202016%20(2).xlsx" TargetMode="External"/><Relationship Id="rId1" Type="http://schemas.openxmlformats.org/officeDocument/2006/relationships/themeOverride" Target="../theme/themeOverride3.xml"/><Relationship Id="rId5" Type="http://schemas.microsoft.com/office/2011/relationships/chartStyle" Target="style2.xml"/><Relationship Id="rId4" Type="http://schemas.microsoft.com/office/2011/relationships/chartColorStyle" Target="colors2.xml"/></Relationships>
</file>

<file path=ppt/charts/chart1.xml><?xml version="1.0" encoding="utf-8"?>
<c:chartSpace xmlns:c="http://schemas.openxmlformats.org/drawingml/2006/chart" xmlns:a="http://schemas.openxmlformats.org/drawingml/2006/main" xmlns:r="http://schemas.openxmlformats.org/officeDocument/2006/relationships">
  <c:lang val="en-ZA"/>
  <c:clrMapOvr bg1="lt1" tx1="dk1" bg2="lt2" tx2="dk2" accent1="accent1" accent2="accent2" accent3="accent3" accent4="accent4" accent5="accent5" accent6="accent6" hlink="hlink" folHlink="folHlink"/>
  <c:chart>
    <c:autoTitleDeleted val="1"/>
    <c:view3D>
      <c:perspective val="30"/>
    </c:view3D>
    <c:sideWall>
      <c:spPr>
        <a:noFill/>
        <a:ln>
          <a:noFill/>
        </a:ln>
        <a:effectLst/>
      </c:spPr>
    </c:sideWall>
    <c:backWall>
      <c:spPr>
        <a:noFill/>
        <a:ln>
          <a:noFill/>
        </a:ln>
        <a:effectLst/>
      </c:spPr>
    </c:backWall>
    <c:plotArea>
      <c:layout>
        <c:manualLayout>
          <c:layoutTarget val="inner"/>
          <c:xMode val="edge"/>
          <c:yMode val="edge"/>
          <c:x val="0.10557905501507096"/>
          <c:y val="9.0629367531590233E-2"/>
          <c:w val="0.74484670140524079"/>
          <c:h val="0.81311538589321897"/>
        </c:manualLayout>
      </c:layout>
      <c:bar3DChart>
        <c:barDir val="bar"/>
        <c:grouping val="clustered"/>
        <c:ser>
          <c:idx val="0"/>
          <c:order val="0"/>
          <c:tx>
            <c:strRef>
              <c:f>PROGRAM!$C$26</c:f>
              <c:strCache>
                <c:ptCount val="1"/>
                <c:pt idx="0">
                  <c:v>% SHARE </c:v>
                </c:pt>
              </c:strCache>
            </c:strRef>
          </c:tx>
          <c:dPt>
            <c:idx val="0"/>
            <c:spPr>
              <a:solidFill>
                <a:schemeClr val="accent1"/>
              </a:solidFill>
              <a:ln>
                <a:noFill/>
              </a:ln>
              <a:effectLst>
                <a:outerShdw blurRad="254000" sx="102000" sy="102000" algn="ctr" rotWithShape="0">
                  <a:prstClr val="black">
                    <a:alpha val="20000"/>
                  </a:prstClr>
                </a:outerShdw>
              </a:effectLst>
            </c:spPr>
            <c:extLst xmlns:c16r2="http://schemas.microsoft.com/office/drawing/2015/06/chart">
              <c:ext xmlns:c16="http://schemas.microsoft.com/office/drawing/2014/chart" uri="{C3380CC4-5D6E-409C-BE32-E72D297353CC}">
                <c16:uniqueId val="{00000001-9A89-47BF-B6BE-6BC8A154D2E4}"/>
              </c:ext>
            </c:extLst>
          </c:dPt>
          <c:dPt>
            <c:idx val="1"/>
            <c:spPr>
              <a:solidFill>
                <a:schemeClr val="accent2"/>
              </a:solidFill>
              <a:ln>
                <a:noFill/>
              </a:ln>
              <a:effectLst>
                <a:outerShdw blurRad="254000" sx="102000" sy="102000" algn="ctr" rotWithShape="0">
                  <a:prstClr val="black">
                    <a:alpha val="20000"/>
                  </a:prstClr>
                </a:outerShdw>
              </a:effectLst>
            </c:spPr>
            <c:extLst xmlns:c16r2="http://schemas.microsoft.com/office/drawing/2015/06/chart">
              <c:ext xmlns:c16="http://schemas.microsoft.com/office/drawing/2014/chart" uri="{C3380CC4-5D6E-409C-BE32-E72D297353CC}">
                <c16:uniqueId val="{00000003-9A89-47BF-B6BE-6BC8A154D2E4}"/>
              </c:ext>
            </c:extLst>
          </c:dPt>
          <c:dPt>
            <c:idx val="2"/>
            <c:spPr>
              <a:solidFill>
                <a:schemeClr val="accent3"/>
              </a:solidFill>
              <a:ln>
                <a:noFill/>
              </a:ln>
              <a:effectLst>
                <a:outerShdw blurRad="254000" sx="102000" sy="102000" algn="ctr" rotWithShape="0">
                  <a:prstClr val="black">
                    <a:alpha val="20000"/>
                  </a:prstClr>
                </a:outerShdw>
              </a:effectLst>
            </c:spPr>
            <c:extLst xmlns:c16r2="http://schemas.microsoft.com/office/drawing/2015/06/chart">
              <c:ext xmlns:c16="http://schemas.microsoft.com/office/drawing/2014/chart" uri="{C3380CC4-5D6E-409C-BE32-E72D297353CC}">
                <c16:uniqueId val="{00000005-9A89-47BF-B6BE-6BC8A154D2E4}"/>
              </c:ext>
            </c:extLst>
          </c:dPt>
          <c:dLbls>
            <c:dLbl>
              <c:idx val="0"/>
              <c:layout>
                <c:manualLayout>
                  <c:x val="-7.4074063272956672E-3"/>
                  <c:y val="-0.14064697609001406"/>
                </c:manualLayout>
              </c:layout>
              <c:tx>
                <c:rich>
                  <a:bodyPr/>
                  <a:lstStyle/>
                  <a:p>
                    <a:fld id="{2945286C-9A57-42BF-898B-31855A437975}" type="CATEGORYNAME">
                      <a:rPr lang="en-US" baseline="0"/>
                      <a:pPr/>
                      <a:t>[CATEGORY NAME]</a:t>
                    </a:fld>
                    <a:endParaRPr lang="en-US" baseline="0" dirty="0"/>
                  </a:p>
                  <a:p>
                    <a:r>
                      <a:rPr lang="en-US" baseline="0" dirty="0"/>
                      <a:t> R4.62 Billion</a:t>
                    </a:r>
                  </a:p>
                </c:rich>
              </c:tx>
              <c:showCatName val="1"/>
              <c:extLst xmlns:c16r2="http://schemas.microsoft.com/office/drawing/2015/06/chart">
                <c:ext xmlns:c15="http://schemas.microsoft.com/office/drawing/2012/chart" uri="{CE6537A1-D6FC-4f65-9D91-7224C49458BB}">
                  <c15:dlblFieldTable/>
                  <c15:showDataLabelsRange val="0"/>
                </c:ext>
                <c:ext xmlns:c16="http://schemas.microsoft.com/office/drawing/2014/chart" uri="{C3380CC4-5D6E-409C-BE32-E72D297353CC}">
                  <c16:uniqueId val="{00000001-9A89-47BF-B6BE-6BC8A154D2E4}"/>
                </c:ext>
              </c:extLst>
            </c:dLbl>
            <c:dLbl>
              <c:idx val="1"/>
              <c:layout>
                <c:manualLayout>
                  <c:x val="-1.296296107276745E-2"/>
                  <c:y val="-0.10126582278481021"/>
                </c:manualLayout>
              </c:layout>
              <c:tx>
                <c:rich>
                  <a:bodyPr/>
                  <a:lstStyle/>
                  <a:p>
                    <a:fld id="{50E796A6-A6B9-4020-8C2C-102BE7055D93}" type="CATEGORYNAME">
                      <a:rPr lang="en-US"/>
                      <a:pPr/>
                      <a:t>[CATEGORY NAME]</a:t>
                    </a:fld>
                    <a:r>
                      <a:rPr lang="en-US" dirty="0"/>
                      <a:t> 87.8%</a:t>
                    </a:r>
                  </a:p>
                </c:rich>
              </c:tx>
              <c:showCatName val="1"/>
              <c:extLst xmlns:c16r2="http://schemas.microsoft.com/office/drawing/2015/06/chart">
                <c:ext xmlns:c15="http://schemas.microsoft.com/office/drawing/2012/chart" uri="{CE6537A1-D6FC-4f65-9D91-7224C49458BB}">
                  <c15:dlblFieldTable/>
                  <c15:showDataLabelsRange val="0"/>
                </c:ext>
                <c:ext xmlns:c16="http://schemas.microsoft.com/office/drawing/2014/chart" uri="{C3380CC4-5D6E-409C-BE32-E72D297353CC}">
                  <c16:uniqueId val="{00000003-9A89-47BF-B6BE-6BC8A154D2E4}"/>
                </c:ext>
              </c:extLst>
            </c:dLbl>
            <c:dLbl>
              <c:idx val="2"/>
              <c:layout>
                <c:manualLayout>
                  <c:x val="6.0185103501734685E-2"/>
                  <c:y val="-0.18987352846716946"/>
                </c:manualLayout>
              </c:layout>
              <c:tx>
                <c:rich>
                  <a:bodyPr rot="0" spcFirstLastPara="1" vertOverflow="ellipsis" vert="horz" wrap="square" lIns="72000" tIns="36000" rIns="72000" bIns="72000" anchor="ctr" anchorCtr="1">
                    <a:noAutofit/>
                  </a:bodyPr>
                  <a:lstStyle/>
                  <a:p>
                    <a:pPr>
                      <a:defRPr sz="1000" b="1" i="0" u="none" strike="noStrike" kern="1200" baseline="0">
                        <a:solidFill>
                          <a:schemeClr val="lt1"/>
                        </a:solidFill>
                        <a:latin typeface="+mn-lt"/>
                        <a:ea typeface="+mn-ea"/>
                        <a:cs typeface="+mn-cs"/>
                      </a:defRPr>
                    </a:pPr>
                    <a:fld id="{4740F303-3399-4B9E-9EB8-DAAC741F093B}" type="CATEGORYNAME">
                      <a:rPr lang="en-US"/>
                      <a:pPr>
                        <a:defRPr sz="1000" b="1" i="0" u="none" strike="noStrike" kern="1200" baseline="0">
                          <a:solidFill>
                            <a:schemeClr val="lt1"/>
                          </a:solidFill>
                          <a:latin typeface="+mn-lt"/>
                          <a:ea typeface="+mn-ea"/>
                          <a:cs typeface="+mn-cs"/>
                        </a:defRPr>
                      </a:pPr>
                      <a:t>[CATEGORY NAME]</a:t>
                    </a:fld>
                    <a:r>
                      <a:rPr lang="en-US" dirty="0"/>
                      <a:t> 12.2%</a:t>
                    </a:r>
                  </a:p>
                </c:rich>
              </c:tx>
              <c:numFmt formatCode="0.00%" sourceLinked="0"/>
              <c:spPr>
                <a:pattFill prst="pct75">
                  <a:fgClr>
                    <a:schemeClr val="dk1">
                      <a:lumMod val="75000"/>
                      <a:lumOff val="25000"/>
                    </a:schemeClr>
                  </a:fgClr>
                  <a:bgClr>
                    <a:schemeClr val="dk1">
                      <a:lumMod val="65000"/>
                      <a:lumOff val="35000"/>
                    </a:schemeClr>
                  </a:bgClr>
                </a:pattFill>
                <a:ln>
                  <a:noFill/>
                </a:ln>
                <a:effectLst>
                  <a:outerShdw blurRad="50800" dist="38100" dir="2700000" algn="tl" rotWithShape="0">
                    <a:prstClr val="black">
                      <a:alpha val="40000"/>
                    </a:prstClr>
                  </a:outerShdw>
                </a:effectLst>
              </c:spPr>
              <c:showCatName val="1"/>
              <c:extLst xmlns:c16r2="http://schemas.microsoft.com/office/drawing/2015/06/chart">
                <c:ext xmlns:c15="http://schemas.microsoft.com/office/drawing/2012/chart" uri="{CE6537A1-D6FC-4f65-9D91-7224C49458BB}">
                  <c15:spPr xmlns:c15="http://schemas.microsoft.com/office/drawing/2012/chart">
                    <a:prstGeom prst="rect">
                      <a:avLst/>
                    </a:prstGeom>
                  </c15:spPr>
                  <c15:layout>
                    <c:manualLayout>
                      <c:w val="0.12242328340284579"/>
                      <c:h val="9.8590429360886842E-2"/>
                    </c:manualLayout>
                  </c15:layout>
                  <c15:dlblFieldTable/>
                  <c15:showDataLabelsRange val="0"/>
                </c:ext>
                <c:ext xmlns:c16="http://schemas.microsoft.com/office/drawing/2014/chart" uri="{C3380CC4-5D6E-409C-BE32-E72D297353CC}">
                  <c16:uniqueId val="{00000005-9A89-47BF-B6BE-6BC8A154D2E4}"/>
                </c:ext>
              </c:extLst>
            </c:dLbl>
            <c:numFmt formatCode="0.00%" sourceLinked="0"/>
            <c:spPr>
              <a:pattFill prst="pct75">
                <a:fgClr>
                  <a:schemeClr val="dk1">
                    <a:lumMod val="75000"/>
                    <a:lumOff val="25000"/>
                  </a:schemeClr>
                </a:fgClr>
                <a:bgClr>
                  <a:schemeClr val="dk1">
                    <a:lumMod val="65000"/>
                    <a:lumOff val="35000"/>
                  </a:schemeClr>
                </a:bgClr>
              </a:pattFill>
              <a:ln>
                <a:noFill/>
              </a:ln>
              <a:effectLst>
                <a:outerShdw blurRad="50800" dist="38100" dir="2700000" algn="tl" rotWithShape="0">
                  <a:prstClr val="black">
                    <a:alpha val="40000"/>
                  </a:prstClr>
                </a:outerShdw>
              </a:effectLst>
            </c:spPr>
            <c:txPr>
              <a:bodyPr rot="0" spcFirstLastPara="1" vertOverflow="ellipsis" vert="horz" wrap="square" lIns="72000" tIns="36000" rIns="72000" bIns="72000" anchor="ctr" anchorCtr="1">
                <a:spAutoFit/>
              </a:bodyPr>
              <a:lstStyle/>
              <a:p>
                <a:pPr>
                  <a:defRPr sz="1000" b="1" i="0" u="none" strike="noStrike" kern="1200" baseline="0">
                    <a:solidFill>
                      <a:schemeClr val="lt1"/>
                    </a:solidFill>
                    <a:latin typeface="+mn-lt"/>
                    <a:ea typeface="+mn-ea"/>
                    <a:cs typeface="+mn-cs"/>
                  </a:defRPr>
                </a:pPr>
                <a:endParaRPr lang="en-US"/>
              </a:p>
            </c:txPr>
            <c:showVal val="1"/>
            <c:showCatName val="1"/>
            <c:extLst xmlns:c16r2="http://schemas.microsoft.com/office/drawing/2015/06/chart">
              <c:ext xmlns:c15="http://schemas.microsoft.com/office/drawing/2012/chart" uri="{CE6537A1-D6FC-4f65-9D91-7224C49458BB}">
                <c15:spPr xmlns:c15="http://schemas.microsoft.com/office/drawing/2012/chart">
                  <a:prstGeom prst="rect">
                    <a:avLst/>
                  </a:prstGeom>
                </c15:spPr>
                <c15:showLeaderLines val="1"/>
                <c15:leaderLines>
                  <c:spPr>
                    <a:ln w="9525">
                      <a:solidFill>
                        <a:schemeClr val="dk1">
                          <a:lumMod val="50000"/>
                          <a:lumOff val="50000"/>
                        </a:schemeClr>
                      </a:solidFill>
                    </a:ln>
                    <a:effectLst/>
                  </c:spPr>
                </c15:leaderLines>
              </c:ext>
            </c:extLst>
          </c:dLbls>
          <c:cat>
            <c:strRef>
              <c:f>PROGRAM!$B$27:$B$29</c:f>
              <c:strCache>
                <c:ptCount val="3"/>
                <c:pt idx="0">
                  <c:v>BUDGET</c:v>
                </c:pt>
                <c:pt idx="1">
                  <c:v>ACTUAL</c:v>
                </c:pt>
                <c:pt idx="2">
                  <c:v>UNSPENT</c:v>
                </c:pt>
              </c:strCache>
            </c:strRef>
          </c:cat>
          <c:val>
            <c:numRef>
              <c:f>PROGRAM!$C$27:$C$29</c:f>
              <c:numCache>
                <c:formatCode>#,##0</c:formatCode>
                <c:ptCount val="3"/>
                <c:pt idx="0">
                  <c:v>4622164</c:v>
                </c:pt>
                <c:pt idx="1">
                  <c:v>4060466</c:v>
                </c:pt>
                <c:pt idx="2">
                  <c:v>561698</c:v>
                </c:pt>
              </c:numCache>
            </c:numRef>
          </c:val>
          <c:extLst xmlns:c16r2="http://schemas.microsoft.com/office/drawing/2015/06/chart">
            <c:ext xmlns:c16="http://schemas.microsoft.com/office/drawing/2014/chart" uri="{C3380CC4-5D6E-409C-BE32-E72D297353CC}">
              <c16:uniqueId val="{00000006-9A89-47BF-B6BE-6BC8A154D2E4}"/>
            </c:ext>
          </c:extLst>
        </c:ser>
        <c:dLbls/>
        <c:gapWidth val="100"/>
        <c:shape val="box"/>
        <c:axId val="121394688"/>
        <c:axId val="121393152"/>
        <c:axId val="0"/>
      </c:bar3DChart>
      <c:valAx>
        <c:axId val="121393152"/>
        <c:scaling>
          <c:orientation val="minMax"/>
        </c:scaling>
        <c:axPos val="b"/>
        <c:majorGridlines/>
        <c:numFmt formatCode="#,##0" sourceLinked="1"/>
        <c:tickLblPos val="nextTo"/>
        <c:crossAx val="121394688"/>
        <c:crosses val="autoZero"/>
        <c:crossBetween val="between"/>
      </c:valAx>
      <c:catAx>
        <c:axId val="121394688"/>
        <c:scaling>
          <c:orientation val="minMax"/>
        </c:scaling>
        <c:axPos val="l"/>
        <c:numFmt formatCode="General" sourceLinked="1"/>
        <c:tickLblPos val="nextTo"/>
        <c:crossAx val="121393152"/>
        <c:crosses val="autoZero"/>
        <c:auto val="1"/>
        <c:lblAlgn val="ctr"/>
        <c:lblOffset val="100"/>
      </c:catAx>
    </c:plotArea>
    <c:legend>
      <c:legendPos val="r"/>
      <c:layout>
        <c:manualLayout>
          <c:xMode val="edge"/>
          <c:yMode val="edge"/>
          <c:x val="0.88743197312102129"/>
          <c:y val="0.10825488930520097"/>
          <c:w val="9.4160528702168483E-2"/>
          <c:h val="0.14240606000199346"/>
        </c:manualLayout>
      </c:layout>
      <c:spPr>
        <a:solidFill>
          <a:schemeClr val="lt1">
            <a:lumMod val="95000"/>
            <a:alpha val="39000"/>
          </a:schemeClr>
        </a:solidFill>
        <a:ln>
          <a:noFill/>
        </a:ln>
        <a:effectLst/>
      </c:spPr>
      <c:txPr>
        <a:bodyPr rot="0" spcFirstLastPara="1" vertOverflow="ellipsis" vert="horz" wrap="square" anchor="ctr" anchorCtr="1"/>
        <a:lstStyle/>
        <a:p>
          <a:pPr>
            <a:defRPr sz="900" b="0" i="0" u="none" strike="noStrike" kern="1200" baseline="0">
              <a:solidFill>
                <a:schemeClr val="dk1">
                  <a:lumMod val="75000"/>
                  <a:lumOff val="25000"/>
                </a:schemeClr>
              </a:solidFill>
              <a:latin typeface="+mn-lt"/>
              <a:ea typeface="+mn-ea"/>
              <a:cs typeface="+mn-cs"/>
            </a:defRPr>
          </a:pPr>
          <a:endParaRPr lang="en-US"/>
        </a:p>
      </c:txPr>
    </c:legend>
    <c:plotVisOnly val="1"/>
    <c:dispBlanksAs val="gap"/>
    <c:extLst xmlns:c16r2="http://schemas.microsoft.com/office/drawing/2015/06/chart">
      <c:ext xmlns:c16r3="http://schemas.microsoft.com/office/drawing/2017/03/chart" uri="{56B9EC1D-385E-4148-901F-78D8002777C0}">
        <c16r3:dataDisplayOptions16>
          <c16r3:dispNaAsBlank val="1"/>
        </c16r3:dataDisplayOptions16>
      </c:ext>
    </c:extLst>
  </c:chart>
  <c: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bg1">
          <a:alpha val="95000"/>
        </a:schemeClr>
      </a:solidFill>
      <a:round/>
    </a:ln>
    <a:effectLst/>
  </c:spPr>
  <c:txPr>
    <a:bodyPr/>
    <a:lstStyle/>
    <a:p>
      <a:pPr>
        <a:defRPr/>
      </a:pPr>
      <a:endParaRPr lang="en-US"/>
    </a:p>
  </c:txPr>
  <c:externalData r:id="rId2"/>
  <c:userShapes r:id="rId3"/>
</c:chartSpace>
</file>

<file path=ppt/charts/chart2.xml><?xml version="1.0" encoding="utf-8"?>
<c:chartSpace xmlns:c="http://schemas.openxmlformats.org/drawingml/2006/chart" xmlns:a="http://schemas.openxmlformats.org/drawingml/2006/main" xmlns:r="http://schemas.openxmlformats.org/officeDocument/2006/relationships">
  <c:lang val="en-ZA"/>
  <c:style val="6"/>
  <c:clrMapOvr bg1="lt1" tx1="dk1" bg2="lt2" tx2="dk2" accent1="accent1" accent2="accent2" accent3="accent3" accent4="accent4" accent5="accent5" accent6="accent6" hlink="hlink" folHlink="folHlink"/>
  <c:chart>
    <c:autoTitleDeleted val="1"/>
    <c:plotArea>
      <c:layout>
        <c:manualLayout>
          <c:layoutTarget val="inner"/>
          <c:xMode val="edge"/>
          <c:yMode val="edge"/>
          <c:x val="9.712875622202731E-2"/>
          <c:y val="6.1524279043668236E-4"/>
          <c:w val="0.75182592790487035"/>
          <c:h val="0.99935970660734652"/>
        </c:manualLayout>
      </c:layout>
      <c:doughnutChart>
        <c:varyColors val="1"/>
        <c:ser>
          <c:idx val="0"/>
          <c:order val="0"/>
          <c:tx>
            <c:strRef>
              <c:f>PROGRAM!$C$26</c:f>
              <c:strCache>
                <c:ptCount val="1"/>
                <c:pt idx="0">
                  <c:v>% SHARE </c:v>
                </c:pt>
              </c:strCache>
            </c:strRef>
          </c:tx>
          <c:explosion val="3"/>
          <c:dPt>
            <c:idx val="0"/>
            <c:spPr>
              <a:solidFill>
                <a:schemeClr val="accent4">
                  <a:shade val="58000"/>
                </a:schemeClr>
              </a:solidFill>
              <a:ln>
                <a:noFill/>
              </a:ln>
              <a:effectLst/>
              <a:scene3d>
                <a:camera prst="orthographicFront"/>
                <a:lightRig rig="brightRoom" dir="t"/>
              </a:scene3d>
              <a:sp3d prstMaterial="flat">
                <a:bevelT w="50800" h="101600" prst="angle"/>
                <a:contourClr>
                  <a:srgbClr val="000000"/>
                </a:contourClr>
              </a:sp3d>
            </c:spPr>
            <c:extLst xmlns:c16r2="http://schemas.microsoft.com/office/drawing/2015/06/chart">
              <c:ext xmlns:c16="http://schemas.microsoft.com/office/drawing/2014/chart" uri="{C3380CC4-5D6E-409C-BE32-E72D297353CC}">
                <c16:uniqueId val="{00000001-CC0C-4BB3-BAB4-EAD8D2E3EF9C}"/>
              </c:ext>
            </c:extLst>
          </c:dPt>
          <c:dPt>
            <c:idx val="1"/>
            <c:spPr>
              <a:solidFill>
                <a:schemeClr val="accent4">
                  <a:shade val="86000"/>
                </a:schemeClr>
              </a:solidFill>
              <a:ln>
                <a:noFill/>
              </a:ln>
              <a:effectLst/>
              <a:scene3d>
                <a:camera prst="orthographicFront"/>
                <a:lightRig rig="brightRoom" dir="t"/>
              </a:scene3d>
              <a:sp3d prstMaterial="flat">
                <a:bevelT w="50800" h="101600" prst="angle"/>
                <a:contourClr>
                  <a:srgbClr val="000000"/>
                </a:contourClr>
              </a:sp3d>
            </c:spPr>
            <c:extLst xmlns:c16r2="http://schemas.microsoft.com/office/drawing/2015/06/chart">
              <c:ext xmlns:c16="http://schemas.microsoft.com/office/drawing/2014/chart" uri="{C3380CC4-5D6E-409C-BE32-E72D297353CC}">
                <c16:uniqueId val="{00000003-CC0C-4BB3-BAB4-EAD8D2E3EF9C}"/>
              </c:ext>
            </c:extLst>
          </c:dPt>
          <c:dPt>
            <c:idx val="2"/>
            <c:spPr>
              <a:solidFill>
                <a:schemeClr val="accent1">
                  <a:lumMod val="75000"/>
                </a:schemeClr>
              </a:solidFill>
              <a:ln>
                <a:noFill/>
              </a:ln>
              <a:effectLst/>
              <a:scene3d>
                <a:camera prst="orthographicFront"/>
                <a:lightRig rig="brightRoom" dir="t"/>
              </a:scene3d>
              <a:sp3d prstMaterial="flat">
                <a:bevelT w="50800" h="101600" prst="angle"/>
                <a:contourClr>
                  <a:srgbClr val="000000"/>
                </a:contourClr>
              </a:sp3d>
            </c:spPr>
            <c:extLst xmlns:c16r2="http://schemas.microsoft.com/office/drawing/2015/06/chart">
              <c:ext xmlns:c16="http://schemas.microsoft.com/office/drawing/2014/chart" uri="{C3380CC4-5D6E-409C-BE32-E72D297353CC}">
                <c16:uniqueId val="{00000005-CC0C-4BB3-BAB4-EAD8D2E3EF9C}"/>
              </c:ext>
            </c:extLst>
          </c:dPt>
          <c:dPt>
            <c:idx val="3"/>
            <c:spPr>
              <a:solidFill>
                <a:srgbClr val="C00000"/>
              </a:solidFill>
              <a:ln>
                <a:noFill/>
              </a:ln>
              <a:effectLst/>
              <a:scene3d>
                <a:camera prst="orthographicFront"/>
                <a:lightRig rig="brightRoom" dir="t"/>
              </a:scene3d>
              <a:sp3d prstMaterial="flat">
                <a:bevelT w="50800" h="101600" prst="angle"/>
                <a:contourClr>
                  <a:srgbClr val="000000"/>
                </a:contourClr>
              </a:sp3d>
            </c:spPr>
            <c:extLst xmlns:c16r2="http://schemas.microsoft.com/office/drawing/2015/06/chart">
              <c:ext xmlns:c16="http://schemas.microsoft.com/office/drawing/2014/chart" uri="{C3380CC4-5D6E-409C-BE32-E72D297353CC}">
                <c16:uniqueId val="{00000007-CC0C-4BB3-BAB4-EAD8D2E3EF9C}"/>
              </c:ext>
            </c:extLst>
          </c:dPt>
          <c:dLbls>
            <c:dLbl>
              <c:idx val="0"/>
              <c:layout>
                <c:manualLayout>
                  <c:x val="0.1776936492929817"/>
                  <c:y val="-9.7322591635102915E-2"/>
                </c:manualLayout>
              </c:layout>
              <c:tx>
                <c:rich>
                  <a:bodyPr/>
                  <a:lstStyle/>
                  <a:p>
                    <a:r>
                      <a:rPr lang="en-US" baseline="0" dirty="0"/>
                      <a:t>      CAPEX R1.85m</a:t>
                    </a:r>
                    <a:endParaRPr lang="en-US" sz="1200" dirty="0"/>
                  </a:p>
                </c:rich>
              </c:tx>
              <c:showLegendKey val="1"/>
              <c:showCatName val="1"/>
              <c:showPercent val="1"/>
              <c:extLst xmlns:c16r2="http://schemas.microsoft.com/office/drawing/2015/06/chart">
                <c:ext xmlns:c15="http://schemas.microsoft.com/office/drawing/2012/chart" uri="{CE6537A1-D6FC-4f65-9D91-7224C49458BB}">
                  <c15:showDataLabelsRange val="0"/>
                </c:ext>
                <c:ext xmlns:c16="http://schemas.microsoft.com/office/drawing/2014/chart" uri="{C3380CC4-5D6E-409C-BE32-E72D297353CC}">
                  <c16:uniqueId val="{00000001-CC0C-4BB3-BAB4-EAD8D2E3EF9C}"/>
                </c:ext>
              </c:extLst>
            </c:dLbl>
            <c:dLbl>
              <c:idx val="1"/>
              <c:layout>
                <c:manualLayout>
                  <c:x val="0.21865354225897721"/>
                  <c:y val="0.11533898474919337"/>
                </c:manualLayout>
              </c:layout>
              <c:tx>
                <c:rich>
                  <a:bodyPr/>
                  <a:lstStyle/>
                  <a:p>
                    <a:r>
                      <a:rPr lang="en-US" dirty="0">
                        <a:solidFill>
                          <a:sysClr val="windowText" lastClr="000000"/>
                        </a:solidFill>
                      </a:rPr>
                      <a:t>CoE </a:t>
                    </a:r>
                  </a:p>
                  <a:p>
                    <a:r>
                      <a:rPr lang="en-US" sz="1200" dirty="0">
                        <a:solidFill>
                          <a:sysClr val="windowText" lastClr="000000"/>
                        </a:solidFill>
                      </a:rPr>
                      <a:t>R492.39m</a:t>
                    </a:r>
                    <a:r>
                      <a:rPr lang="en-US" sz="1200" baseline="0" dirty="0">
                        <a:solidFill>
                          <a:sysClr val="windowText" lastClr="000000"/>
                        </a:solidFill>
                      </a:rPr>
                      <a:t> </a:t>
                    </a:r>
                    <a:endParaRPr lang="en-US" sz="1200" dirty="0">
                      <a:solidFill>
                        <a:sysClr val="windowText" lastClr="000000"/>
                      </a:solidFill>
                    </a:endParaRPr>
                  </a:p>
                </c:rich>
              </c:tx>
              <c:showLegendKey val="1"/>
              <c:showCatName val="1"/>
              <c:showPercent val="1"/>
              <c:extLst xmlns:c16r2="http://schemas.microsoft.com/office/drawing/2015/06/chart">
                <c:ext xmlns:c15="http://schemas.microsoft.com/office/drawing/2012/chart" uri="{CE6537A1-D6FC-4f65-9D91-7224C49458BB}">
                  <c15:layout>
                    <c:manualLayout>
                      <c:w val="0.14037673512155663"/>
                      <c:h val="0.1304000080161927"/>
                    </c:manualLayout>
                  </c15:layout>
                  <c15:showDataLabelsRange val="0"/>
                </c:ext>
                <c:ext xmlns:c16="http://schemas.microsoft.com/office/drawing/2014/chart" uri="{C3380CC4-5D6E-409C-BE32-E72D297353CC}">
                  <c16:uniqueId val="{00000003-CC0C-4BB3-BAB4-EAD8D2E3EF9C}"/>
                </c:ext>
              </c:extLst>
            </c:dLbl>
            <c:dLbl>
              <c:idx val="2"/>
              <c:layout>
                <c:manualLayout>
                  <c:x val="-2.043619077388736E-2"/>
                  <c:y val="1.4843584039760226E-2"/>
                </c:manualLayout>
              </c:layout>
              <c:tx>
                <c:rich>
                  <a:bodyPr rot="0" spcFirstLastPara="1" vertOverflow="ellipsis" vert="horz" wrap="square" anchor="ctr" anchorCtr="1"/>
                  <a:lstStyle/>
                  <a:p>
                    <a:pPr>
                      <a:defRPr sz="1200" b="1" i="0" u="none" strike="noStrike" kern="1200" baseline="0">
                        <a:solidFill>
                          <a:schemeClr val="bg1"/>
                        </a:solidFill>
                        <a:latin typeface="+mn-lt"/>
                        <a:ea typeface="+mn-ea"/>
                        <a:cs typeface="+mn-cs"/>
                      </a:defRPr>
                    </a:pPr>
                    <a:r>
                      <a:rPr lang="en-US" sz="1200" baseline="0" dirty="0">
                        <a:solidFill>
                          <a:schemeClr val="bg1"/>
                        </a:solidFill>
                      </a:rPr>
                      <a:t>Transfers &amp; subsidies</a:t>
                    </a:r>
                  </a:p>
                  <a:p>
                    <a:pPr>
                      <a:defRPr sz="1200" b="1" i="0" u="none" strike="noStrike" kern="1200" baseline="0">
                        <a:solidFill>
                          <a:schemeClr val="bg1"/>
                        </a:solidFill>
                        <a:latin typeface="+mn-lt"/>
                        <a:ea typeface="+mn-ea"/>
                        <a:cs typeface="+mn-cs"/>
                      </a:defRPr>
                    </a:pPr>
                    <a:r>
                      <a:rPr lang="en-US" sz="1200" baseline="0" dirty="0">
                        <a:solidFill>
                          <a:schemeClr val="bg1"/>
                        </a:solidFill>
                      </a:rPr>
                      <a:t>R3.31 billion</a:t>
                    </a:r>
                    <a:endParaRPr lang="en-US" sz="1200" dirty="0">
                      <a:solidFill>
                        <a:schemeClr val="bg1"/>
                      </a:solidFill>
                    </a:endParaRPr>
                  </a:p>
                </c:rich>
              </c:tx>
              <c:spPr>
                <a:noFill/>
                <a:ln>
                  <a:noFill/>
                </a:ln>
                <a:effectLst/>
              </c:spPr>
              <c:showLegendKey val="1"/>
              <c:showCatName val="1"/>
              <c:showPercent val="1"/>
              <c:extLst xmlns:c16r2="http://schemas.microsoft.com/office/drawing/2015/06/chart">
                <c:ext xmlns:c15="http://schemas.microsoft.com/office/drawing/2012/chart" uri="{CE6537A1-D6FC-4f65-9D91-7224C49458BB}">
                  <c15:showDataLabelsRange val="0"/>
                </c:ext>
                <c:ext xmlns:c16="http://schemas.microsoft.com/office/drawing/2014/chart" uri="{C3380CC4-5D6E-409C-BE32-E72D297353CC}">
                  <c16:uniqueId val="{00000005-CC0C-4BB3-BAB4-EAD8D2E3EF9C}"/>
                </c:ext>
              </c:extLst>
            </c:dLbl>
            <c:dLbl>
              <c:idx val="3"/>
              <c:layout>
                <c:manualLayout>
                  <c:x val="-0.45779038964537755"/>
                  <c:y val="4.0787623066104089E-2"/>
                </c:manualLayout>
              </c:layout>
              <c:tx>
                <c:rich>
                  <a:bodyPr rot="0" spcFirstLastPara="1" vertOverflow="ellipsis" vert="horz" wrap="square" anchor="ctr" anchorCtr="1"/>
                  <a:lstStyle/>
                  <a:p>
                    <a:pPr>
                      <a:defRPr sz="1200" b="1" i="0" u="none" strike="noStrike" kern="1200" baseline="0">
                        <a:solidFill>
                          <a:schemeClr val="tx1"/>
                        </a:solidFill>
                        <a:latin typeface="+mn-lt"/>
                        <a:ea typeface="+mn-ea"/>
                        <a:cs typeface="+mn-cs"/>
                      </a:defRPr>
                    </a:pPr>
                    <a:r>
                      <a:rPr lang="en-US" sz="1200" b="1" baseline="0" dirty="0">
                        <a:solidFill>
                          <a:schemeClr val="tx1"/>
                        </a:solidFill>
                      </a:rPr>
                      <a:t>Goods &amp; services</a:t>
                    </a:r>
                  </a:p>
                  <a:p>
                    <a:pPr>
                      <a:defRPr sz="1200" b="1" i="0" u="none" strike="noStrike" kern="1200" baseline="0">
                        <a:solidFill>
                          <a:schemeClr val="tx1"/>
                        </a:solidFill>
                        <a:latin typeface="+mn-lt"/>
                        <a:ea typeface="+mn-ea"/>
                        <a:cs typeface="+mn-cs"/>
                      </a:defRPr>
                    </a:pPr>
                    <a:r>
                      <a:rPr lang="en-US" sz="1200" baseline="0" dirty="0">
                        <a:solidFill>
                          <a:schemeClr val="tx1"/>
                        </a:solidFill>
                      </a:rPr>
                      <a:t>R255.75m </a:t>
                    </a:r>
                    <a:endParaRPr lang="en-US" sz="1200" dirty="0">
                      <a:solidFill>
                        <a:schemeClr val="tx1"/>
                      </a:solidFill>
                    </a:endParaRPr>
                  </a:p>
                </c:rich>
              </c:tx>
              <c:spPr>
                <a:noFill/>
                <a:ln>
                  <a:noFill/>
                </a:ln>
                <a:effectLst/>
              </c:spPr>
              <c:showLegendKey val="1"/>
              <c:showCatName val="1"/>
              <c:showPercent val="1"/>
              <c:extLst xmlns:c16r2="http://schemas.microsoft.com/office/drawing/2015/06/chart">
                <c:ext xmlns:c15="http://schemas.microsoft.com/office/drawing/2012/chart" uri="{CE6537A1-D6FC-4f65-9D91-7224C49458BB}">
                  <c15:layout>
                    <c:manualLayout>
                      <c:w val="0.11751303571991001"/>
                      <c:h val="0.18680731364275668"/>
                    </c:manualLayout>
                  </c15:layout>
                  <c15:showDataLabelsRange val="0"/>
                </c:ext>
                <c:ext xmlns:c16="http://schemas.microsoft.com/office/drawing/2014/chart" uri="{C3380CC4-5D6E-409C-BE32-E72D297353CC}">
                  <c16:uniqueId val="{00000007-CC0C-4BB3-BAB4-EAD8D2E3EF9C}"/>
                </c:ext>
              </c:extLst>
            </c:dLbl>
            <c:spPr>
              <a:noFill/>
              <a:ln>
                <a:noFill/>
              </a:ln>
              <a:effectLst/>
            </c:spPr>
            <c:txPr>
              <a:bodyPr rot="0" spcFirstLastPara="1" vertOverflow="ellipsis" vert="horz" wrap="square" anchor="ctr" anchorCtr="1"/>
              <a:lstStyle/>
              <a:p>
                <a:pPr>
                  <a:defRPr sz="1200" b="1" i="0" u="none" strike="noStrike" kern="1200" baseline="0">
                    <a:solidFill>
                      <a:sysClr val="windowText" lastClr="000000"/>
                    </a:solidFill>
                    <a:latin typeface="+mn-lt"/>
                    <a:ea typeface="+mn-ea"/>
                    <a:cs typeface="+mn-cs"/>
                  </a:defRPr>
                </a:pPr>
                <a:endParaRPr lang="en-US"/>
              </a:p>
            </c:txPr>
            <c:showLegendKey val="1"/>
            <c:showCatName val="1"/>
            <c:showPercent val="1"/>
            <c:showLeaderLines val="1"/>
            <c:leaderLines>
              <c:spPr>
                <a:ln w="9525" cap="flat" cmpd="sng" algn="ctr">
                  <a:solidFill>
                    <a:srgbClr val="FFC000"/>
                  </a:solidFill>
                  <a:round/>
                </a:ln>
                <a:effectLst/>
              </c:spPr>
            </c:leaderLines>
            <c:extLst xmlns:c16r2="http://schemas.microsoft.com/office/drawing/2015/06/chart">
              <c:ext xmlns:c15="http://schemas.microsoft.com/office/drawing/2012/chart" uri="{CE6537A1-D6FC-4f65-9D91-7224C49458BB}"/>
            </c:extLst>
          </c:dLbls>
          <c:cat>
            <c:strRef>
              <c:f>PROGRAM!$B$27:$B$30</c:f>
              <c:strCache>
                <c:ptCount val="4"/>
                <c:pt idx="0">
                  <c:v>CAPEX</c:v>
                </c:pt>
                <c:pt idx="1">
                  <c:v>Compensation of employees</c:v>
                </c:pt>
                <c:pt idx="2">
                  <c:v>Transfers &amp; subsidies</c:v>
                </c:pt>
                <c:pt idx="3">
                  <c:v>Goods &amp; services</c:v>
                </c:pt>
              </c:strCache>
            </c:strRef>
          </c:cat>
          <c:val>
            <c:numRef>
              <c:f>PROGRAM!$C$27:$C$30</c:f>
              <c:numCache>
                <c:formatCode>0.0%</c:formatCode>
                <c:ptCount val="4"/>
                <c:pt idx="0">
                  <c:v>4.5659783877022981E-4</c:v>
                </c:pt>
                <c:pt idx="1">
                  <c:v>0.12126342148906064</c:v>
                </c:pt>
                <c:pt idx="2">
                  <c:v>0.8152955842999301</c:v>
                </c:pt>
                <c:pt idx="3">
                  <c:v>6.2984396372239043E-2</c:v>
                </c:pt>
              </c:numCache>
            </c:numRef>
          </c:val>
          <c:extLst xmlns:c16r2="http://schemas.microsoft.com/office/drawing/2015/06/chart">
            <c:ext xmlns:c16="http://schemas.microsoft.com/office/drawing/2014/chart" uri="{C3380CC4-5D6E-409C-BE32-E72D297353CC}">
              <c16:uniqueId val="{00000008-CC0C-4BB3-BAB4-EAD8D2E3EF9C}"/>
            </c:ext>
          </c:extLst>
        </c:ser>
        <c:dLbls>
          <c:showPercent val="1"/>
        </c:dLbls>
        <c:firstSliceAng val="19"/>
        <c:holeSize val="50"/>
      </c:doughnutChart>
      <c:spPr>
        <a:noFill/>
        <a:ln>
          <a:noFill/>
        </a:ln>
        <a:effectLst/>
      </c:spPr>
    </c:plotArea>
    <c:plotVisOnly val="1"/>
    <c:dispBlanksAs val="zero"/>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1000"/>
      </a:pPr>
      <a:endParaRPr lang="en-US"/>
    </a:p>
  </c:txPr>
  <c:externalData r:id="rId2"/>
  <c:userShapes r:id="rId3"/>
</c:chartSpace>
</file>

<file path=ppt/charts/chart3.xml><?xml version="1.0" encoding="utf-8"?>
<c:chartSpace xmlns:c="http://schemas.openxmlformats.org/drawingml/2006/chart" xmlns:a="http://schemas.openxmlformats.org/drawingml/2006/main" xmlns:r="http://schemas.openxmlformats.org/officeDocument/2006/relationships">
  <c:lang val="en-ZA"/>
  <c:clrMapOvr bg1="lt1" tx1="dk1" bg2="lt2" tx2="dk2" accent1="accent1" accent2="accent2" accent3="accent3" accent4="accent4" accent5="accent5" accent6="accent6" hlink="hlink" folHlink="folHlink"/>
  <c:chart>
    <c:plotArea>
      <c:layout>
        <c:manualLayout>
          <c:layoutTarget val="inner"/>
          <c:xMode val="edge"/>
          <c:yMode val="edge"/>
          <c:x val="8.4563601091236215E-2"/>
          <c:y val="0.26246924557125328"/>
          <c:w val="0.88106802197984468"/>
          <c:h val="0.62683900813770232"/>
        </c:manualLayout>
      </c:layout>
      <c:barChart>
        <c:barDir val="col"/>
        <c:grouping val="clustered"/>
        <c:ser>
          <c:idx val="0"/>
          <c:order val="0"/>
          <c:tx>
            <c:strRef>
              <c:f>'CURRENT EXP'!$C$4</c:f>
              <c:strCache>
                <c:ptCount val="1"/>
                <c:pt idx="0">
                  <c:v>YTD BUDGET / PLANNED EXPENDITURE</c:v>
                </c:pt>
              </c:strCache>
            </c:strRef>
          </c:tx>
          <c:spPr>
            <a:solidFill>
              <a:schemeClr val="accent1"/>
            </a:solidFill>
            <a:ln>
              <a:noFill/>
            </a:ln>
            <a:effectLst/>
          </c:spPr>
          <c:dLbls>
            <c:spPr>
              <a:noFill/>
              <a:ln>
                <a:noFill/>
              </a:ln>
              <a:effectLst/>
            </c:spPr>
            <c:txPr>
              <a:bodyPr rot="-5400000" spcFirstLastPara="1" vertOverflow="clip" horzOverflow="clip" vert="horz" wrap="square" lIns="38100" tIns="19050" rIns="38100" bIns="19050" anchor="ctr" anchorCtr="1">
                <a:spAutoFit/>
              </a:bodyPr>
              <a:lstStyle/>
              <a:p>
                <a:pPr>
                  <a:defRPr sz="800" b="1" i="0" u="none" strike="noStrike" kern="1200" baseline="0">
                    <a:solidFill>
                      <a:schemeClr val="tx1">
                        <a:lumMod val="50000"/>
                        <a:lumOff val="50000"/>
                      </a:schemeClr>
                    </a:solidFill>
                    <a:latin typeface="+mn-lt"/>
                    <a:ea typeface="+mn-ea"/>
                    <a:cs typeface="+mn-cs"/>
                  </a:defRPr>
                </a:pPr>
                <a:endParaRPr lang="en-US"/>
              </a:p>
            </c:txPr>
            <c:dLblPos val="outEnd"/>
            <c:showVal val="1"/>
            <c:extLst xmlns:c16r2="http://schemas.microsoft.com/office/drawing/2015/06/char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'CURRENT EXP'!$B$5:$B$10</c:f>
              <c:strCache>
                <c:ptCount val="6"/>
                <c:pt idx="0">
                  <c:v>Administration</c:v>
                </c:pt>
                <c:pt idx="1">
                  <c:v>Regulation</c:v>
                </c:pt>
                <c:pt idx="2">
                  <c:v>Policy</c:v>
                </c:pt>
                <c:pt idx="3">
                  <c:v>Mine Health &amp; Safety</c:v>
                </c:pt>
                <c:pt idx="4">
                  <c:v>Programmes &amp; Projects</c:v>
                </c:pt>
                <c:pt idx="5">
                  <c:v>Nuclear</c:v>
                </c:pt>
              </c:strCache>
            </c:strRef>
          </c:cat>
          <c:val>
            <c:numRef>
              <c:f>'CURRENT EXP'!$C$5:$C$10</c:f>
              <c:numCache>
                <c:formatCode>_ * #\ ##0_ ;_ * \-#\ ##0_ ;_ * "-"??_ ;_ @_ </c:formatCode>
                <c:ptCount val="6"/>
                <c:pt idx="0">
                  <c:v>394243</c:v>
                </c:pt>
                <c:pt idx="1">
                  <c:v>247192</c:v>
                </c:pt>
                <c:pt idx="2">
                  <c:v>479764</c:v>
                </c:pt>
                <c:pt idx="3">
                  <c:v>121570</c:v>
                </c:pt>
                <c:pt idx="4">
                  <c:v>2303139</c:v>
                </c:pt>
                <c:pt idx="5">
                  <c:v>1076256</c:v>
                </c:pt>
              </c:numCache>
            </c:numRef>
          </c:val>
          <c:extLst xmlns:c16r2="http://schemas.microsoft.com/office/drawing/2015/06/chart">
            <c:ext xmlns:c16="http://schemas.microsoft.com/office/drawing/2014/chart" uri="{C3380CC4-5D6E-409C-BE32-E72D297353CC}">
              <c16:uniqueId val="{00000000-1BB0-442D-8016-13267FB86E9B}"/>
            </c:ext>
          </c:extLst>
        </c:ser>
        <c:ser>
          <c:idx val="1"/>
          <c:order val="1"/>
          <c:tx>
            <c:strRef>
              <c:f>'CURRENT EXP'!$D$4</c:f>
              <c:strCache>
                <c:ptCount val="1"/>
                <c:pt idx="0">
                  <c:v>YTD ACTUAL EXPENDITURE</c:v>
                </c:pt>
              </c:strCache>
            </c:strRef>
          </c:tx>
          <c:spPr>
            <a:solidFill>
              <a:schemeClr val="accent2"/>
            </a:solidFill>
            <a:ln>
              <a:noFill/>
            </a:ln>
            <a:effectLst/>
          </c:spPr>
          <c:dLbls>
            <c:spPr>
              <a:noFill/>
              <a:ln>
                <a:noFill/>
              </a:ln>
              <a:effectLst/>
            </c:spPr>
            <c:txPr>
              <a:bodyPr rot="-5400000" spcFirstLastPara="1" vertOverflow="clip" horzOverflow="clip" vert="horz" wrap="square" lIns="38100" tIns="19050" rIns="38100" bIns="19050" anchor="ctr" anchorCtr="1">
                <a:spAutoFit/>
              </a:bodyPr>
              <a:lstStyle/>
              <a:p>
                <a:pPr>
                  <a:defRPr sz="800" b="1" i="0" u="none" strike="noStrike" kern="1200" baseline="0">
                    <a:solidFill>
                      <a:schemeClr val="tx1">
                        <a:lumMod val="50000"/>
                        <a:lumOff val="50000"/>
                      </a:schemeClr>
                    </a:solidFill>
                    <a:latin typeface="+mn-lt"/>
                    <a:ea typeface="+mn-ea"/>
                    <a:cs typeface="+mn-cs"/>
                  </a:defRPr>
                </a:pPr>
                <a:endParaRPr lang="en-US"/>
              </a:p>
            </c:txPr>
            <c:dLblPos val="outEnd"/>
            <c:showVal val="1"/>
            <c:extLst xmlns:c16r2="http://schemas.microsoft.com/office/drawing/2015/06/char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'CURRENT EXP'!$B$5:$B$10</c:f>
              <c:strCache>
                <c:ptCount val="6"/>
                <c:pt idx="0">
                  <c:v>Administration</c:v>
                </c:pt>
                <c:pt idx="1">
                  <c:v>Regulation</c:v>
                </c:pt>
                <c:pt idx="2">
                  <c:v>Policy</c:v>
                </c:pt>
                <c:pt idx="3">
                  <c:v>Mine Health &amp; Safety</c:v>
                </c:pt>
                <c:pt idx="4">
                  <c:v>Programmes &amp; Projects</c:v>
                </c:pt>
                <c:pt idx="5">
                  <c:v>Nuclear</c:v>
                </c:pt>
              </c:strCache>
            </c:strRef>
          </c:cat>
          <c:val>
            <c:numRef>
              <c:f>'CURRENT EXP'!$D$5:$D$10</c:f>
              <c:numCache>
                <c:formatCode>_ * #\ ##0_ ;_ * \-#\ ##0_ ;_ * "-"??_ ;_ @_ </c:formatCode>
                <c:ptCount val="6"/>
                <c:pt idx="0">
                  <c:v>279614</c:v>
                </c:pt>
                <c:pt idx="1">
                  <c:v>254112</c:v>
                </c:pt>
                <c:pt idx="2">
                  <c:v>444555</c:v>
                </c:pt>
                <c:pt idx="3">
                  <c:v>106624</c:v>
                </c:pt>
                <c:pt idx="4">
                  <c:v>1903121</c:v>
                </c:pt>
                <c:pt idx="5">
                  <c:v>1072440</c:v>
                </c:pt>
              </c:numCache>
            </c:numRef>
          </c:val>
          <c:extLst xmlns:c16r2="http://schemas.microsoft.com/office/drawing/2015/06/chart">
            <c:ext xmlns:c16="http://schemas.microsoft.com/office/drawing/2014/chart" uri="{C3380CC4-5D6E-409C-BE32-E72D297353CC}">
              <c16:uniqueId val="{00000001-1BB0-442D-8016-13267FB86E9B}"/>
            </c:ext>
          </c:extLst>
        </c:ser>
        <c:dLbls>
          <c:showVal val="1"/>
        </c:dLbls>
        <c:gapWidth val="444"/>
        <c:overlap val="-90"/>
        <c:axId val="66633728"/>
        <c:axId val="66635264"/>
      </c:barChart>
      <c:catAx>
        <c:axId val="66633728"/>
        <c:scaling>
          <c:orientation val="minMax"/>
        </c:scaling>
        <c:axPos val="b"/>
        <c:majorGridlines>
          <c:spPr>
            <a:ln w="9525" cap="flat" cmpd="sng" algn="ctr">
              <a:solidFill>
                <a:schemeClr val="tx1">
                  <a:lumMod val="15000"/>
                  <a:lumOff val="85000"/>
                </a:schemeClr>
              </a:solidFill>
              <a:round/>
            </a:ln>
            <a:effectLst/>
          </c:spPr>
        </c:majorGridlines>
        <c:numFmt formatCode="General" sourceLinked="0"/>
        <c:maj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cap="none" spc="0" normalizeH="0" baseline="0">
                <a:ln w="0"/>
                <a:solidFill>
                  <a:schemeClr val="tx1"/>
                </a:solidFill>
                <a:effectLst>
                  <a:outerShdw blurRad="38100" dist="19050" dir="2700000" algn="tl" rotWithShape="0">
                    <a:schemeClr val="dk1">
                      <a:alpha val="40000"/>
                    </a:schemeClr>
                  </a:outerShdw>
                </a:effectLst>
                <a:latin typeface="+mn-lt"/>
                <a:ea typeface="+mn-ea"/>
                <a:cs typeface="+mn-cs"/>
              </a:defRPr>
            </a:pPr>
            <a:endParaRPr lang="en-US"/>
          </a:p>
        </c:txPr>
        <c:crossAx val="66635264"/>
        <c:crosses val="autoZero"/>
        <c:auto val="1"/>
        <c:lblAlgn val="ctr"/>
        <c:lblOffset val="100"/>
      </c:catAx>
      <c:valAx>
        <c:axId val="66635264"/>
        <c:scaling>
          <c:orientation val="minMax"/>
        </c:scaling>
        <c:delete val="1"/>
        <c:axPos val="l"/>
        <c:numFmt formatCode="_ * #\ ##0_ ;_ * \-#\ ##0_ ;_ * &quot;-&quot;??_ ;_ @_ " sourceLinked="1"/>
        <c:majorTickMark val="none"/>
        <c:tickLblPos val="none"/>
        <c:crossAx val="66633728"/>
        <c:crosses val="autoZero"/>
        <c:crossBetween val="between"/>
      </c:valAx>
      <c:spPr>
        <a:noFill/>
        <a:ln>
          <a:noFill/>
        </a:ln>
        <a:effectLst/>
      </c:spPr>
    </c:plotArea>
    <c:legend>
      <c:legendPos val="t"/>
      <c:spPr>
        <a:noFill/>
        <a:ln>
          <a:noFill/>
        </a:ln>
        <a:effectLst/>
      </c:spPr>
      <c:txPr>
        <a:bodyPr rot="0" spcFirstLastPara="1" vertOverflow="ellipsis" vert="horz" wrap="square" anchor="ctr" anchorCtr="1"/>
        <a:lstStyle/>
        <a:p>
          <a:pPr>
            <a:defRPr sz="900" b="1" i="0" u="none" strike="noStrike" kern="1200" baseline="0">
              <a:solidFill>
                <a:schemeClr val="tx1">
                  <a:lumMod val="65000"/>
                  <a:lumOff val="35000"/>
                </a:schemeClr>
              </a:solidFill>
              <a:latin typeface="+mn-lt"/>
              <a:ea typeface="+mn-ea"/>
              <a:cs typeface="+mn-cs"/>
            </a:defRPr>
          </a:pPr>
          <a:endParaRPr lang="en-US"/>
        </a:p>
      </c:txPr>
    </c:legend>
    <c:plotVisOnly val="1"/>
    <c:dispBlanksAs val="gap"/>
  </c:chart>
  <c:spPr>
    <a:solidFill>
      <a:schemeClr val="bg1">
        <a:lumMod val="95000"/>
      </a:schemeClr>
    </a:solidFill>
    <a:ln w="9525" cap="flat" cmpd="sng" algn="ctr">
      <a:solidFill>
        <a:schemeClr val="tx1">
          <a:lumMod val="15000"/>
          <a:lumOff val="85000"/>
        </a:schemeClr>
      </a:solidFill>
      <a:round/>
    </a:ln>
    <a:effectLst/>
  </c:spPr>
  <c:txPr>
    <a:bodyPr/>
    <a:lstStyle/>
    <a:p>
      <a:pPr>
        <a:defRPr/>
      </a:pPr>
      <a:endParaRPr lang="en-US"/>
    </a:p>
  </c:txPr>
  <c:externalData r:id="rId2"/>
  <c:userShapes r:id="rId3"/>
</c:chartSpace>
</file>

<file path=ppt/charts/colors1.xml><?xml version="1.0" encoding="utf-8"?>
<cs:colorStyle xmlns:cs="http://schemas.microsoft.com/office/drawing/2012/chartStyle" xmlns:a="http://schemas.openxmlformats.org/drawingml/2006/main" meth="withinLinear" id="17">
  <a:schemeClr val="accent4"/>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8">
  <cs:axisTitle>
    <cs:lnRef idx="0"/>
    <cs:fillRef idx="0"/>
    <cs:effectRef idx="0"/>
    <cs:fontRef idx="minor">
      <a:schemeClr val="tx1">
        <a:lumMod val="65000"/>
        <a:lumOff val="35000"/>
      </a:schemeClr>
    </cs:fontRef>
    <cs:defRPr sz="900" kern="1200"/>
  </cs:axisTitle>
  <cs:categoryAxis>
    <cs:lnRef idx="0"/>
    <cs:fillRef idx="0"/>
    <cs:effectRef idx="0"/>
    <cs:fontRef idx="minor">
      <a:schemeClr val="tx1">
        <a:lumMod val="65000"/>
        <a:lumOff val="35000"/>
      </a:schemeClr>
    </cs:fontRef>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lt1"/>
    </cs:fontRef>
    <cs:defRPr sz="900" b="1"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solidFill>
      <a:scene3d>
        <a:camera prst="orthographicFront"/>
        <a:lightRig rig="brightRoom" dir="t"/>
      </a:scene3d>
      <a:sp3d prstMaterial="flat">
        <a:bevelT w="50800" h="101600" prst="angle"/>
        <a:contourClr>
          <a:srgbClr val="000000"/>
        </a:contourClr>
      </a:sp3d>
    </cs:spPr>
  </cs:dataPoint>
  <cs:dataPoint3D>
    <cs:lnRef idx="0"/>
    <cs:fillRef idx="0">
      <cs:styleClr val="auto"/>
    </cs:fillRef>
    <cs:effectRef idx="0"/>
    <cs:fontRef idx="minor">
      <a:schemeClr val="tx1"/>
    </cs:fontRef>
    <cs:spPr>
      <a:solidFill>
        <a:schemeClr val="phClr"/>
      </a:solidFill>
      <a:ln w="1905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tx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1" i="0" kern="1200" cap="all" spc="50"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2">
  <cs:axisTitle>
    <cs:lnRef idx="0"/>
    <cs:fillRef idx="0"/>
    <cs:effectRef idx="0"/>
    <cs:fontRef idx="minor">
      <a:schemeClr val="tx1">
        <a:lumMod val="65000"/>
        <a:lumOff val="35000"/>
      </a:schemeClr>
    </cs:fontRef>
    <cs:defRPr sz="900" kern="1200" cap="all"/>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800" kern="1200" cap="all" spc="120" normalizeH="0" baseline="0"/>
  </cs:categoryAxis>
  <cs:chartArea mods="allowNoFillOverride allowNoLineOverride">
    <cs:lnRef idx="0"/>
    <cs:fillRef idx="0"/>
    <cs:effectRef idx="0"/>
    <cs:fontRef idx="minor">
      <a:schemeClr val="dk1"/>
    </cs:fontRef>
    <cs:spPr>
      <a:solidFill>
        <a:schemeClr val="lt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50000"/>
        <a:lumOff val="50000"/>
      </a:schemeClr>
    </cs:fontRef>
    <cs:defRPr sz="800" b="0" i="0" u="none" strike="noStrike" kern="1200" baseline="0"/>
    <cs:bodyPr rot="-5400000" spcFirstLastPara="1" vertOverflow="clip" horzOverflow="clip" vert="horz" wrap="square" lIns="38100" tIns="19050" rIns="38100" bIns="19050" anchor="ctr" anchorCtr="1">
      <a:spAutoFit/>
    </cs:bodyPr>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fontRef idx="minor">
      <a:schemeClr val="dk1"/>
    </cs:fontRef>
    <cs:spPr>
      <a:ln w="22225" cap="rnd">
        <a:solidFill>
          <a:schemeClr val="phClr"/>
        </a:solidFill>
        <a:round/>
      </a:ln>
    </cs:spPr>
  </cs:dataPointLine>
  <cs:dataPointMarker>
    <cs:lnRef idx="0">
      <cs:styleClr val="auto"/>
    </cs:lnRef>
    <cs:fillRef idx="0">
      <cs:styleClr val="auto"/>
    </cs:fillRef>
    <cs:effectRef idx="0"/>
    <cs:fontRef idx="minor">
      <a:schemeClr val="dk1"/>
    </cs:fontRef>
    <cs:spPr>
      <a:solidFill>
        <a:schemeClr val="phClr"/>
      </a:solidFill>
      <a:ln w="9525">
        <a:solidFill>
          <a:schemeClr val="phClr"/>
        </a:solidFill>
        <a:round/>
      </a:ln>
    </cs:spPr>
  </cs:dataPointMarker>
  <cs:dataPointMarkerLayout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900" kern="1200"/>
  </cs:dataTable>
  <cs:downBar>
    <cs:lnRef idx="0"/>
    <cs:fillRef idx="0"/>
    <cs:effectRef idx="0"/>
    <cs:fontRef idx="minor">
      <a:schemeClr val="dk1"/>
    </cs:fontRef>
    <cs:spPr>
      <a:solidFill>
        <a:schemeClr val="dk1">
          <a:lumMod val="75000"/>
          <a:lumOff val="25000"/>
        </a:schemeClr>
      </a:solidFill>
      <a:ln w="9525">
        <a:solidFill>
          <a:schemeClr val="tx1">
            <a:lumMod val="15000"/>
            <a:lumOff val="85000"/>
          </a:schemeClr>
        </a:solidFill>
      </a:ln>
    </cs:spPr>
  </cs:downBar>
  <cs:dropLine>
    <cs:lnRef idx="0"/>
    <cs:fillRef idx="0"/>
    <cs:effectRef idx="0"/>
    <cs:fontRef idx="minor">
      <a:schemeClr val="dk1"/>
    </cs:fontRef>
    <cs:spPr>
      <a:ln w="9525">
        <a:solidFill>
          <a:schemeClr val="tx1">
            <a:lumMod val="35000"/>
            <a:lumOff val="65000"/>
          </a:schemeClr>
        </a:solidFill>
      </a:ln>
    </cs:spPr>
  </cs:dropLine>
  <cs:errorBar>
    <cs:lnRef idx="0"/>
    <cs:fillRef idx="0"/>
    <cs:effectRef idx="0"/>
    <cs:fontRef idx="minor">
      <a:schemeClr val="dk1"/>
    </cs:fontRef>
    <cs:spPr>
      <a:ln w="9525">
        <a:solidFill>
          <a:schemeClr val="tx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15000"/>
            <a:lumOff val="85000"/>
          </a:schemeClr>
        </a:solidFill>
        <a:round/>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50000"/>
            <a:lumOff val="50000"/>
          </a:schemeClr>
        </a:solidFill>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cap="all" spc="120" normalizeH="0" baseline="0"/>
  </cs:title>
  <cs:trendline>
    <cs:lnRef idx="0">
      <cs:styleClr val="auto"/>
    </cs:lnRef>
    <cs:fillRef idx="0"/>
    <cs:effectRef idx="0"/>
    <cs:fontRef idx="minor">
      <a:schemeClr val="dk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800" kern="1200"/>
  </cs:trendlineLabel>
  <cs:upBar>
    <cs:lnRef idx="0"/>
    <cs:fillRef idx="0"/>
    <cs:effectRef idx="0"/>
    <cs:fontRef idx="minor">
      <a:schemeClr val="dk1"/>
    </cs:fontRef>
    <cs:spPr>
      <a:solidFill>
        <a:schemeClr val="lt1"/>
      </a:solidFill>
      <a:ln w="9525">
        <a:solidFill>
          <a:schemeClr val="tx1">
            <a:lumMod val="65000"/>
            <a:lumOff val="35000"/>
          </a:schemeClr>
        </a:solidFill>
      </a:ln>
    </cs:spPr>
  </cs:upBar>
  <cs:valueAxis>
    <cs:lnRef idx="0"/>
    <cs:fillRef idx="0"/>
    <cs:effectRef idx="0"/>
    <cs:fontRef idx="minor">
      <a:schemeClr val="tx1">
        <a:lumMod val="65000"/>
        <a:lumOff val="35000"/>
      </a:schemeClr>
    </cs:fontRef>
    <cs:spPr>
      <a:ln w="9525" cap="flat" cmpd="sng" algn="ctr">
        <a:solidFill>
          <a:schemeClr val="dk1">
            <a:lumMod val="15000"/>
            <a:lumOff val="85000"/>
          </a:schemeClr>
        </a:solidFill>
        <a:round/>
      </a:ln>
    </cs:spPr>
    <cs:defRPr sz="900" kern="1200"/>
  </cs:valueAxis>
  <cs:wall>
    <cs:lnRef idx="0"/>
    <cs:fillRef idx="0"/>
    <cs:effectRef idx="0"/>
    <cs:fontRef idx="minor">
      <a:schemeClr val="dk1"/>
    </cs:fontRef>
  </cs:wall>
</cs:chartStyle>
</file>

<file path=ppt/drawings/_rels/vmlDrawing1.vml.rels><?xml version="1.0" encoding="UTF-8" standalone="yes"?>
<Relationships xmlns="http://schemas.openxmlformats.org/package/2006/relationships"><Relationship Id="rId1" Type="http://schemas.openxmlformats.org/officeDocument/2006/relationships/image" Target="../media/image5.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6.emf"/></Relationships>
</file>

<file path=ppt/drawings/drawing1.xml><?xml version="1.0" encoding="utf-8"?>
<c:userShapes xmlns:c="http://schemas.openxmlformats.org/drawingml/2006/chart">
  <cdr:relSizeAnchor xmlns:cdr="http://schemas.openxmlformats.org/drawingml/2006/chartDrawing">
    <cdr:from>
      <cdr:x>0.29954</cdr:x>
      <cdr:y>0.92361</cdr:y>
    </cdr:from>
    <cdr:to>
      <cdr:x>0.56694</cdr:x>
      <cdr:y>1</cdr:y>
    </cdr:to>
    <cdr:sp macro="" textlink="">
      <cdr:nvSpPr>
        <cdr:cNvPr id="2" name="TextBox 1">
          <a:extLst xmlns:a="http://schemas.openxmlformats.org/drawingml/2006/main">
            <a:ext uri="{FF2B5EF4-FFF2-40B4-BE49-F238E27FC236}">
              <a16:creationId xmlns:a16="http://schemas.microsoft.com/office/drawing/2014/main" xmlns="" id="{7954B2E2-2373-ED35-AA13-A91DF18ABC3C}"/>
            </a:ext>
          </a:extLst>
        </cdr:cNvPr>
        <cdr:cNvSpPr txBox="1"/>
      </cdr:nvSpPr>
      <cdr:spPr>
        <a:xfrm xmlns:a="http://schemas.openxmlformats.org/drawingml/2006/main">
          <a:off x="2118101" y="4551953"/>
          <a:ext cx="1890793" cy="37650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ZA" sz="1100" i="1" dirty="0"/>
            <a:t>Rand Thousand (R’000)</a:t>
          </a:r>
        </a:p>
      </cdr:txBody>
    </cdr:sp>
  </cdr:relSizeAnchor>
</c:userShapes>
</file>

<file path=ppt/drawings/drawing2.xml><?xml version="1.0" encoding="utf-8"?>
<c:userShapes xmlns:c="http://schemas.openxmlformats.org/drawingml/2006/chart">
  <cdr:relSizeAnchor xmlns:cdr="http://schemas.openxmlformats.org/drawingml/2006/chartDrawing">
    <cdr:from>
      <cdr:x>0.34009</cdr:x>
      <cdr:y>0.44725</cdr:y>
    </cdr:from>
    <cdr:to>
      <cdr:x>0.63097</cdr:x>
      <cdr:y>0.54975</cdr:y>
    </cdr:to>
    <cdr:sp macro="" textlink="">
      <cdr:nvSpPr>
        <cdr:cNvPr id="3" name="TextBox 2">
          <a:extLst xmlns:a="http://schemas.openxmlformats.org/drawingml/2006/main">
            <a:ext uri="{FF2B5EF4-FFF2-40B4-BE49-F238E27FC236}">
              <a16:creationId xmlns:a16="http://schemas.microsoft.com/office/drawing/2014/main" xmlns="" id="{05EDE528-1654-249F-D113-C85E60F5F18D}"/>
            </a:ext>
          </a:extLst>
        </cdr:cNvPr>
        <cdr:cNvSpPr txBox="1"/>
      </cdr:nvSpPr>
      <cdr:spPr>
        <a:xfrm xmlns:a="http://schemas.openxmlformats.org/drawingml/2006/main">
          <a:off x="2428069" y="2231756"/>
          <a:ext cx="2076773" cy="511444"/>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n-ZA" sz="1100" dirty="0"/>
        </a:p>
      </cdr:txBody>
    </cdr:sp>
  </cdr:relSizeAnchor>
  <cdr:relSizeAnchor xmlns:cdr="http://schemas.openxmlformats.org/drawingml/2006/chartDrawing">
    <cdr:from>
      <cdr:x>0.29753</cdr:x>
      <cdr:y>0.41808</cdr:y>
    </cdr:from>
    <cdr:to>
      <cdr:x>0.63819</cdr:x>
      <cdr:y>0.58192</cdr:y>
    </cdr:to>
    <cdr:sp macro="" textlink="">
      <cdr:nvSpPr>
        <cdr:cNvPr id="4" name="TextBox 3">
          <a:extLst xmlns:a="http://schemas.openxmlformats.org/drawingml/2006/main">
            <a:ext uri="{FF2B5EF4-FFF2-40B4-BE49-F238E27FC236}">
              <a16:creationId xmlns:a16="http://schemas.microsoft.com/office/drawing/2014/main" xmlns="" id="{1F06A31C-6C3B-41A7-125E-543301096F3E}"/>
            </a:ext>
          </a:extLst>
        </cdr:cNvPr>
        <cdr:cNvSpPr txBox="1"/>
      </cdr:nvSpPr>
      <cdr:spPr>
        <a:xfrm xmlns:a="http://schemas.openxmlformats.org/drawingml/2006/main">
          <a:off x="2179338" y="2086182"/>
          <a:ext cx="2495227" cy="817536"/>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pPr algn="ctr"/>
          <a:r>
            <a:rPr lang="en-ZA" sz="1400" b="1" i="1" dirty="0">
              <a:latin typeface="Arial Rounded MT Bold" panose="020F0704030504030204" pitchFamily="34" charset="0"/>
            </a:rPr>
            <a:t>Spent  YTD-Budget</a:t>
          </a:r>
        </a:p>
        <a:p xmlns:a="http://schemas.openxmlformats.org/drawingml/2006/main">
          <a:pPr algn="ctr"/>
          <a:r>
            <a:rPr lang="en-ZA" sz="1400" b="1" i="1" dirty="0">
              <a:latin typeface="Arial Rounded MT Bold" panose="020F0704030504030204" pitchFamily="34" charset="0"/>
            </a:rPr>
            <a:t>R4.06 Billion  or 87.8%</a:t>
          </a:r>
        </a:p>
      </cdr:txBody>
    </cdr:sp>
  </cdr:relSizeAnchor>
</c:userShapes>
</file>

<file path=ppt/drawings/drawing3.xml><?xml version="1.0" encoding="utf-8"?>
<c:userShapes xmlns:c="http://schemas.openxmlformats.org/drawingml/2006/chart">
  <cdr:relSizeAnchor xmlns:cdr="http://schemas.openxmlformats.org/drawingml/2006/chartDrawing">
    <cdr:from>
      <cdr:x>0.11319</cdr:x>
      <cdr:y>0.02055</cdr:y>
    </cdr:from>
    <cdr:to>
      <cdr:x>0.88242</cdr:x>
      <cdr:y>0.13068</cdr:y>
    </cdr:to>
    <cdr:sp macro="" textlink="">
      <cdr:nvSpPr>
        <cdr:cNvPr id="2" name="TextBox 1"/>
        <cdr:cNvSpPr txBox="1"/>
      </cdr:nvSpPr>
      <cdr:spPr>
        <a:xfrm xmlns:a="http://schemas.openxmlformats.org/drawingml/2006/main">
          <a:off x="769816" y="94299"/>
          <a:ext cx="5231605" cy="505361"/>
        </a:xfrm>
        <a:prstGeom xmlns:a="http://schemas.openxmlformats.org/drawingml/2006/main" prst="rect">
          <a:avLst/>
        </a:prstGeom>
      </cdr:spPr>
      <cdr:txBody>
        <a:bodyPr xmlns:a="http://schemas.openxmlformats.org/drawingml/2006/main" wrap="square" rtlCol="0"/>
        <a:lstStyle xmlns:a="http://schemas.openxmlformats.org/drawingml/2006/main"/>
        <a:p xmlns:a="http://schemas.openxmlformats.org/drawingml/2006/main">
          <a:pPr algn="ctr"/>
          <a:endParaRPr lang="en-US" sz="1100" b="1" dirty="0">
            <a:latin typeface="Arial Narrow" pitchFamily="34" charset="0"/>
          </a:endParaRPr>
        </a:p>
      </cdr:txBody>
    </cdr:sp>
  </cdr:relSizeAnchor>
  <cdr:relSizeAnchor xmlns:cdr="http://schemas.openxmlformats.org/drawingml/2006/chartDrawing">
    <cdr:from>
      <cdr:x>0.11855</cdr:x>
      <cdr:y>0.63516</cdr:y>
    </cdr:from>
    <cdr:to>
      <cdr:x>0.1979</cdr:x>
      <cdr:y>0.68496</cdr:y>
    </cdr:to>
    <cdr:sp macro="" textlink="">
      <cdr:nvSpPr>
        <cdr:cNvPr id="3" name="Right Brace 2">
          <a:extLst xmlns:a="http://schemas.openxmlformats.org/drawingml/2006/main">
            <a:ext uri="{FF2B5EF4-FFF2-40B4-BE49-F238E27FC236}">
              <a16:creationId xmlns:a16="http://schemas.microsoft.com/office/drawing/2014/main" xmlns="" id="{D73BF363-D873-EB5D-D2BB-3A4979FF5255}"/>
            </a:ext>
          </a:extLst>
        </cdr:cNvPr>
        <cdr:cNvSpPr/>
      </cdr:nvSpPr>
      <cdr:spPr>
        <a:xfrm xmlns:a="http://schemas.openxmlformats.org/drawingml/2006/main" rot="16200000">
          <a:off x="961862" y="2759040"/>
          <a:ext cx="228521" cy="539666"/>
        </a:xfrm>
        <a:prstGeom xmlns:a="http://schemas.openxmlformats.org/drawingml/2006/main" prst="rightBrace">
          <a:avLst/>
        </a:prstGeom>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txBody>
        <a:bodyPr xmlns:a="http://schemas.openxmlformats.org/drawingml/2006/main" vertOverflow="clip"/>
        <a:lstStyle xmlns:a="http://schemas.openxmlformats.org/drawingml/2006/main"/>
        <a:p xmlns:a="http://schemas.openxmlformats.org/drawingml/2006/main">
          <a:endParaRPr lang="en-US" dirty="0"/>
        </a:p>
      </cdr:txBody>
    </cdr:sp>
  </cdr:relSizeAnchor>
  <cdr:relSizeAnchor xmlns:cdr="http://schemas.openxmlformats.org/drawingml/2006/chartDrawing">
    <cdr:from>
      <cdr:x>0.69359</cdr:x>
      <cdr:y>0.1542</cdr:y>
    </cdr:from>
    <cdr:to>
      <cdr:x>0.78175</cdr:x>
      <cdr:y>0.21954</cdr:y>
    </cdr:to>
    <cdr:sp macro="" textlink="">
      <cdr:nvSpPr>
        <cdr:cNvPr id="5" name="Right Brace 4">
          <a:extLst xmlns:a="http://schemas.openxmlformats.org/drawingml/2006/main">
            <a:ext uri="{FF2B5EF4-FFF2-40B4-BE49-F238E27FC236}">
              <a16:creationId xmlns:a16="http://schemas.microsoft.com/office/drawing/2014/main" xmlns="" id="{2BE6B054-E92B-BBB5-4D92-97803CE61391}"/>
            </a:ext>
          </a:extLst>
        </cdr:cNvPr>
        <cdr:cNvSpPr/>
      </cdr:nvSpPr>
      <cdr:spPr>
        <a:xfrm xmlns:a="http://schemas.openxmlformats.org/drawingml/2006/main" rot="16200000">
          <a:off x="4867032" y="557702"/>
          <a:ext cx="299830" cy="599585"/>
        </a:xfrm>
        <a:prstGeom xmlns:a="http://schemas.openxmlformats.org/drawingml/2006/main" prst="rightBrace">
          <a:avLst/>
        </a:prstGeom>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txBody>
        <a:bodyPr xmlns:a="http://schemas.openxmlformats.org/drawingml/2006/main" vertOverflow="clip"/>
        <a:lstStyle xmlns:a="http://schemas.openxmlformats.org/drawingml/2006/main"/>
        <a:p xmlns:a="http://schemas.openxmlformats.org/drawingml/2006/main">
          <a:endParaRPr lang="en-US" dirty="0"/>
        </a:p>
      </cdr:txBody>
    </cdr:sp>
  </cdr:relSizeAnchor>
  <cdr:relSizeAnchor xmlns:cdr="http://schemas.openxmlformats.org/drawingml/2006/chartDrawing">
    <cdr:from>
      <cdr:x>0.25702</cdr:x>
      <cdr:y>0.66675</cdr:y>
    </cdr:from>
    <cdr:to>
      <cdr:x>0.35168</cdr:x>
      <cdr:y>0.73543</cdr:y>
    </cdr:to>
    <cdr:sp macro="" textlink="">
      <cdr:nvSpPr>
        <cdr:cNvPr id="6" name="Right Brace 5">
          <a:extLst xmlns:a="http://schemas.openxmlformats.org/drawingml/2006/main">
            <a:ext uri="{FF2B5EF4-FFF2-40B4-BE49-F238E27FC236}">
              <a16:creationId xmlns:a16="http://schemas.microsoft.com/office/drawing/2014/main" xmlns="" id="{21EF768F-A0BE-6B14-1027-5F7335F24B77}"/>
            </a:ext>
          </a:extLst>
        </cdr:cNvPr>
        <cdr:cNvSpPr/>
      </cdr:nvSpPr>
      <cdr:spPr>
        <a:xfrm xmlns:a="http://schemas.openxmlformats.org/drawingml/2006/main" rot="16200000">
          <a:off x="1887614" y="2826929"/>
          <a:ext cx="308036" cy="635004"/>
        </a:xfrm>
        <a:prstGeom xmlns:a="http://schemas.openxmlformats.org/drawingml/2006/main" prst="rightBrace">
          <a:avLst/>
        </a:prstGeom>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txBody>
        <a:bodyPr xmlns:a="http://schemas.openxmlformats.org/drawingml/2006/main" vertOverflow="clip"/>
        <a:lstStyle xmlns:a="http://schemas.openxmlformats.org/drawingml/2006/main"/>
        <a:p xmlns:a="http://schemas.openxmlformats.org/drawingml/2006/main">
          <a:endParaRPr lang="en-US" dirty="0"/>
        </a:p>
      </cdr:txBody>
    </cdr:sp>
  </cdr:relSizeAnchor>
  <cdr:relSizeAnchor xmlns:cdr="http://schemas.openxmlformats.org/drawingml/2006/chartDrawing">
    <cdr:from>
      <cdr:x>0.23027</cdr:x>
      <cdr:y>0.61238</cdr:y>
    </cdr:from>
    <cdr:to>
      <cdr:x>0.38455</cdr:x>
      <cdr:y>0.70751</cdr:y>
    </cdr:to>
    <cdr:sp macro="" textlink="">
      <cdr:nvSpPr>
        <cdr:cNvPr id="7" name="TextBox 6">
          <a:extLst xmlns:a="http://schemas.openxmlformats.org/drawingml/2006/main">
            <a:ext uri="{FF2B5EF4-FFF2-40B4-BE49-F238E27FC236}">
              <a16:creationId xmlns:a16="http://schemas.microsoft.com/office/drawing/2014/main" xmlns="" id="{7C0CE16F-CFDA-A636-19A0-F3CB0E5BF5F5}"/>
            </a:ext>
          </a:extLst>
        </cdr:cNvPr>
        <cdr:cNvSpPr txBox="1"/>
      </cdr:nvSpPr>
      <cdr:spPr>
        <a:xfrm xmlns:a="http://schemas.openxmlformats.org/drawingml/2006/main">
          <a:off x="1566104" y="2810079"/>
          <a:ext cx="1049273" cy="436529"/>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ZA" sz="1000" dirty="0"/>
            <a:t>R-6.9m (-2.8%)</a:t>
          </a:r>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en-ZA" dirty="0"/>
          </a:p>
        </p:txBody>
      </p:sp>
      <p:sp>
        <p:nvSpPr>
          <p:cNvPr id="3" name="Date Placeholder 2"/>
          <p:cNvSpPr>
            <a:spLocks noGrp="1"/>
          </p:cNvSpPr>
          <p:nvPr>
            <p:ph type="dt" idx="1"/>
          </p:nvPr>
        </p:nvSpPr>
        <p:spPr>
          <a:xfrm>
            <a:off x="3850443" y="0"/>
            <a:ext cx="2945659" cy="498056"/>
          </a:xfrm>
          <a:prstGeom prst="rect">
            <a:avLst/>
          </a:prstGeom>
        </p:spPr>
        <p:txBody>
          <a:bodyPr vert="horz" lIns="91440" tIns="45720" rIns="91440" bIns="45720" rtlCol="0"/>
          <a:lstStyle>
            <a:lvl1pPr algn="r">
              <a:defRPr sz="1200"/>
            </a:lvl1pPr>
          </a:lstStyle>
          <a:p>
            <a:fld id="{CDFEF118-9044-4362-BBD3-8679997F7FC5}" type="datetimeFigureOut">
              <a:rPr lang="en-ZA" smtClean="0"/>
              <a:pPr/>
              <a:t>2022/11/15</a:t>
            </a:fld>
            <a:endParaRPr lang="en-ZA" dirty="0"/>
          </a:p>
        </p:txBody>
      </p:sp>
      <p:sp>
        <p:nvSpPr>
          <p:cNvPr id="4" name="Slide Image Placeholder 3"/>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1440" tIns="45720" rIns="91440" bIns="45720" rtlCol="0" anchor="ctr"/>
          <a:lstStyle/>
          <a:p>
            <a:endParaRPr lang="en-ZA" dirty="0"/>
          </a:p>
        </p:txBody>
      </p:sp>
      <p:sp>
        <p:nvSpPr>
          <p:cNvPr id="5" name="Notes Placeholder 4"/>
          <p:cNvSpPr>
            <a:spLocks noGrp="1"/>
          </p:cNvSpPr>
          <p:nvPr>
            <p:ph type="body" sz="quarter" idx="3"/>
          </p:nvPr>
        </p:nvSpPr>
        <p:spPr>
          <a:xfrm>
            <a:off x="679768" y="4777194"/>
            <a:ext cx="5438140" cy="3908614"/>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6" name="Footer Placeholder 5"/>
          <p:cNvSpPr>
            <a:spLocks noGrp="1"/>
          </p:cNvSpPr>
          <p:nvPr>
            <p:ph type="ftr" sz="quarter" idx="4"/>
          </p:nvPr>
        </p:nvSpPr>
        <p:spPr>
          <a:xfrm>
            <a:off x="0" y="9428584"/>
            <a:ext cx="2945659" cy="498055"/>
          </a:xfrm>
          <a:prstGeom prst="rect">
            <a:avLst/>
          </a:prstGeom>
        </p:spPr>
        <p:txBody>
          <a:bodyPr vert="horz" lIns="91440" tIns="45720" rIns="91440" bIns="45720" rtlCol="0" anchor="b"/>
          <a:lstStyle>
            <a:lvl1pPr algn="l">
              <a:defRPr sz="1200"/>
            </a:lvl1pPr>
          </a:lstStyle>
          <a:p>
            <a:endParaRPr lang="en-ZA" dirty="0"/>
          </a:p>
        </p:txBody>
      </p:sp>
      <p:sp>
        <p:nvSpPr>
          <p:cNvPr id="7" name="Slide Number Placeholder 6"/>
          <p:cNvSpPr>
            <a:spLocks noGrp="1"/>
          </p:cNvSpPr>
          <p:nvPr>
            <p:ph type="sldNum" sz="quarter" idx="5"/>
          </p:nvPr>
        </p:nvSpPr>
        <p:spPr>
          <a:xfrm>
            <a:off x="3850443" y="9428584"/>
            <a:ext cx="2945659" cy="498055"/>
          </a:xfrm>
          <a:prstGeom prst="rect">
            <a:avLst/>
          </a:prstGeom>
        </p:spPr>
        <p:txBody>
          <a:bodyPr vert="horz" lIns="91440" tIns="45720" rIns="91440" bIns="45720" rtlCol="0" anchor="b"/>
          <a:lstStyle>
            <a:lvl1pPr algn="r">
              <a:defRPr sz="1200"/>
            </a:lvl1pPr>
          </a:lstStyle>
          <a:p>
            <a:fld id="{DB2336DA-1138-428B-945D-6EFD47CF6703}" type="slidenum">
              <a:rPr lang="en-ZA" smtClean="0"/>
              <a:pPr/>
              <a:t>‹#›</a:t>
            </a:fld>
            <a:endParaRPr lang="en-ZA" dirty="0"/>
          </a:p>
        </p:txBody>
      </p:sp>
    </p:spTree>
    <p:extLst>
      <p:ext uri="{BB962C8B-B14F-4D97-AF65-F5344CB8AC3E}">
        <p14:creationId xmlns:p14="http://schemas.microsoft.com/office/powerpoint/2010/main" xmlns="" val="325797114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Tree>
    <p:extLst>
      <p:ext uri="{BB962C8B-B14F-4D97-AF65-F5344CB8AC3E}">
        <p14:creationId xmlns:p14="http://schemas.microsoft.com/office/powerpoint/2010/main" xmlns="" val="38983886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5"/>
          </p:nvPr>
        </p:nvSpPr>
        <p:spPr/>
        <p:txBody>
          <a:bodyPr/>
          <a:lstStyle/>
          <a:p>
            <a:fld id="{DB2336DA-1138-428B-945D-6EFD47CF6703}" type="slidenum">
              <a:rPr lang="en-ZA" smtClean="0"/>
              <a:pPr/>
              <a:t>57</a:t>
            </a:fld>
            <a:endParaRPr lang="en-ZA" dirty="0"/>
          </a:p>
        </p:txBody>
      </p:sp>
    </p:spTree>
    <p:extLst>
      <p:ext uri="{BB962C8B-B14F-4D97-AF65-F5344CB8AC3E}">
        <p14:creationId xmlns:p14="http://schemas.microsoft.com/office/powerpoint/2010/main" xmlns="" val="257299266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5"/>
          </p:nvPr>
        </p:nvSpPr>
        <p:spPr/>
        <p:txBody>
          <a:bodyPr/>
          <a:lstStyle/>
          <a:p>
            <a:fld id="{DB2336DA-1138-428B-945D-6EFD47CF6703}" type="slidenum">
              <a:rPr lang="en-ZA" smtClean="0"/>
              <a:pPr/>
              <a:t>72</a:t>
            </a:fld>
            <a:endParaRPr lang="en-ZA" dirty="0"/>
          </a:p>
        </p:txBody>
      </p:sp>
    </p:spTree>
    <p:extLst>
      <p:ext uri="{BB962C8B-B14F-4D97-AF65-F5344CB8AC3E}">
        <p14:creationId xmlns:p14="http://schemas.microsoft.com/office/powerpoint/2010/main" xmlns="" val="136618343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5"/>
          </p:nvPr>
        </p:nvSpPr>
        <p:spPr/>
        <p:txBody>
          <a:bodyPr/>
          <a:lstStyle/>
          <a:p>
            <a:fld id="{DB2336DA-1138-428B-945D-6EFD47CF6703}" type="slidenum">
              <a:rPr lang="en-ZA" smtClean="0"/>
              <a:pPr/>
              <a:t>81</a:t>
            </a:fld>
            <a:endParaRPr lang="en-ZA" dirty="0"/>
          </a:p>
        </p:txBody>
      </p:sp>
    </p:spTree>
    <p:extLst>
      <p:ext uri="{BB962C8B-B14F-4D97-AF65-F5344CB8AC3E}">
        <p14:creationId xmlns:p14="http://schemas.microsoft.com/office/powerpoint/2010/main" xmlns="" val="207189987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55447E6-0829-4A74-8C15-F3FD35809BE6}"/>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ZA"/>
          </a:p>
        </p:txBody>
      </p:sp>
      <p:sp>
        <p:nvSpPr>
          <p:cNvPr id="3" name="Subtitle 2">
            <a:extLst>
              <a:ext uri="{FF2B5EF4-FFF2-40B4-BE49-F238E27FC236}">
                <a16:creationId xmlns:a16="http://schemas.microsoft.com/office/drawing/2014/main" xmlns="" id="{CA7BB429-2E8F-4E0C-A44C-0CF90AAFA2F3}"/>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ZA"/>
          </a:p>
        </p:txBody>
      </p:sp>
      <p:sp>
        <p:nvSpPr>
          <p:cNvPr id="4" name="Date Placeholder 3">
            <a:extLst>
              <a:ext uri="{FF2B5EF4-FFF2-40B4-BE49-F238E27FC236}">
                <a16:creationId xmlns:a16="http://schemas.microsoft.com/office/drawing/2014/main" xmlns="" id="{B54560A4-07CC-4F19-9E48-8E235B97BBD3}"/>
              </a:ext>
            </a:extLst>
          </p:cNvPr>
          <p:cNvSpPr>
            <a:spLocks noGrp="1"/>
          </p:cNvSpPr>
          <p:nvPr>
            <p:ph type="dt" sz="half" idx="10"/>
          </p:nvPr>
        </p:nvSpPr>
        <p:spPr/>
        <p:txBody>
          <a:bodyPr/>
          <a:lstStyle/>
          <a:p>
            <a:fld id="{2A6434C0-3FA5-4F29-9AC8-23689A7F31BB}" type="datetimeFigureOut">
              <a:rPr lang="en-ZA" smtClean="0"/>
              <a:pPr/>
              <a:t>2022/11/15</a:t>
            </a:fld>
            <a:endParaRPr lang="en-ZA" dirty="0"/>
          </a:p>
        </p:txBody>
      </p:sp>
      <p:sp>
        <p:nvSpPr>
          <p:cNvPr id="5" name="Footer Placeholder 4">
            <a:extLst>
              <a:ext uri="{FF2B5EF4-FFF2-40B4-BE49-F238E27FC236}">
                <a16:creationId xmlns:a16="http://schemas.microsoft.com/office/drawing/2014/main" xmlns="" id="{CEFE646A-B0E3-4449-97CD-9265C7605A20}"/>
              </a:ext>
            </a:extLst>
          </p:cNvPr>
          <p:cNvSpPr>
            <a:spLocks noGrp="1"/>
          </p:cNvSpPr>
          <p:nvPr>
            <p:ph type="ftr" sz="quarter" idx="11"/>
          </p:nvPr>
        </p:nvSpPr>
        <p:spPr/>
        <p:txBody>
          <a:bodyPr/>
          <a:lstStyle/>
          <a:p>
            <a:endParaRPr lang="en-ZA" dirty="0"/>
          </a:p>
        </p:txBody>
      </p:sp>
      <p:sp>
        <p:nvSpPr>
          <p:cNvPr id="6" name="Slide Number Placeholder 5">
            <a:extLst>
              <a:ext uri="{FF2B5EF4-FFF2-40B4-BE49-F238E27FC236}">
                <a16:creationId xmlns:a16="http://schemas.microsoft.com/office/drawing/2014/main" xmlns="" id="{1A166C1D-DDD1-4409-BEED-441EC5DB668A}"/>
              </a:ext>
            </a:extLst>
          </p:cNvPr>
          <p:cNvSpPr>
            <a:spLocks noGrp="1"/>
          </p:cNvSpPr>
          <p:nvPr>
            <p:ph type="sldNum" sz="quarter" idx="12"/>
          </p:nvPr>
        </p:nvSpPr>
        <p:spPr/>
        <p:txBody>
          <a:bodyPr/>
          <a:lstStyle/>
          <a:p>
            <a:fld id="{2C1D07FA-F1FA-499D-926C-C65FBF151797}" type="slidenum">
              <a:rPr lang="en-ZA" smtClean="0"/>
              <a:pPr/>
              <a:t>‹#›</a:t>
            </a:fld>
            <a:endParaRPr lang="en-ZA" dirty="0"/>
          </a:p>
        </p:txBody>
      </p:sp>
    </p:spTree>
    <p:extLst>
      <p:ext uri="{BB962C8B-B14F-4D97-AF65-F5344CB8AC3E}">
        <p14:creationId xmlns:p14="http://schemas.microsoft.com/office/powerpoint/2010/main" xmlns="" val="400637721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6C5BB8C9-5F07-4713-88F5-ADF9F3C84E8F}"/>
              </a:ext>
            </a:extLst>
          </p:cNvPr>
          <p:cNvSpPr>
            <a:spLocks noGrp="1"/>
          </p:cNvSpPr>
          <p:nvPr>
            <p:ph type="title"/>
          </p:nvPr>
        </p:nvSpPr>
        <p:spPr/>
        <p:txBody>
          <a:bodyPr/>
          <a:lstStyle/>
          <a:p>
            <a:r>
              <a:rPr lang="en-US"/>
              <a:t>Click to edit Master title style</a:t>
            </a:r>
            <a:endParaRPr lang="en-ZA"/>
          </a:p>
        </p:txBody>
      </p:sp>
      <p:sp>
        <p:nvSpPr>
          <p:cNvPr id="3" name="Vertical Text Placeholder 2">
            <a:extLst>
              <a:ext uri="{FF2B5EF4-FFF2-40B4-BE49-F238E27FC236}">
                <a16:creationId xmlns:a16="http://schemas.microsoft.com/office/drawing/2014/main" xmlns="" id="{AECA7005-19DE-45DF-8819-1B924DF39ABA}"/>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Date Placeholder 3">
            <a:extLst>
              <a:ext uri="{FF2B5EF4-FFF2-40B4-BE49-F238E27FC236}">
                <a16:creationId xmlns:a16="http://schemas.microsoft.com/office/drawing/2014/main" xmlns="" id="{157F1A46-068A-4CB7-A2DA-09D248E1BB77}"/>
              </a:ext>
            </a:extLst>
          </p:cNvPr>
          <p:cNvSpPr>
            <a:spLocks noGrp="1"/>
          </p:cNvSpPr>
          <p:nvPr>
            <p:ph type="dt" sz="half" idx="10"/>
          </p:nvPr>
        </p:nvSpPr>
        <p:spPr/>
        <p:txBody>
          <a:bodyPr/>
          <a:lstStyle/>
          <a:p>
            <a:fld id="{2A6434C0-3FA5-4F29-9AC8-23689A7F31BB}" type="datetimeFigureOut">
              <a:rPr lang="en-ZA" smtClean="0"/>
              <a:pPr/>
              <a:t>2022/11/15</a:t>
            </a:fld>
            <a:endParaRPr lang="en-ZA" dirty="0"/>
          </a:p>
        </p:txBody>
      </p:sp>
      <p:sp>
        <p:nvSpPr>
          <p:cNvPr id="5" name="Footer Placeholder 4">
            <a:extLst>
              <a:ext uri="{FF2B5EF4-FFF2-40B4-BE49-F238E27FC236}">
                <a16:creationId xmlns:a16="http://schemas.microsoft.com/office/drawing/2014/main" xmlns="" id="{128A0739-1BAD-4DDE-B4B1-9FE5B7F7527A}"/>
              </a:ext>
            </a:extLst>
          </p:cNvPr>
          <p:cNvSpPr>
            <a:spLocks noGrp="1"/>
          </p:cNvSpPr>
          <p:nvPr>
            <p:ph type="ftr" sz="quarter" idx="11"/>
          </p:nvPr>
        </p:nvSpPr>
        <p:spPr/>
        <p:txBody>
          <a:bodyPr/>
          <a:lstStyle/>
          <a:p>
            <a:endParaRPr lang="en-ZA" dirty="0"/>
          </a:p>
        </p:txBody>
      </p:sp>
      <p:sp>
        <p:nvSpPr>
          <p:cNvPr id="6" name="Slide Number Placeholder 5">
            <a:extLst>
              <a:ext uri="{FF2B5EF4-FFF2-40B4-BE49-F238E27FC236}">
                <a16:creationId xmlns:a16="http://schemas.microsoft.com/office/drawing/2014/main" xmlns="" id="{7113BCD1-2BF2-4CCF-9815-2F532AA672EC}"/>
              </a:ext>
            </a:extLst>
          </p:cNvPr>
          <p:cNvSpPr>
            <a:spLocks noGrp="1"/>
          </p:cNvSpPr>
          <p:nvPr>
            <p:ph type="sldNum" sz="quarter" idx="12"/>
          </p:nvPr>
        </p:nvSpPr>
        <p:spPr/>
        <p:txBody>
          <a:bodyPr/>
          <a:lstStyle/>
          <a:p>
            <a:fld id="{2C1D07FA-F1FA-499D-926C-C65FBF151797}" type="slidenum">
              <a:rPr lang="en-ZA" smtClean="0"/>
              <a:pPr/>
              <a:t>‹#›</a:t>
            </a:fld>
            <a:endParaRPr lang="en-ZA" dirty="0"/>
          </a:p>
        </p:txBody>
      </p:sp>
    </p:spTree>
    <p:extLst>
      <p:ext uri="{BB962C8B-B14F-4D97-AF65-F5344CB8AC3E}">
        <p14:creationId xmlns:p14="http://schemas.microsoft.com/office/powerpoint/2010/main" xmlns="" val="421164184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xmlns="" id="{CD0FC3A4-C088-4482-9AB1-B9603D2E6725}"/>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ZA"/>
          </a:p>
        </p:txBody>
      </p:sp>
      <p:sp>
        <p:nvSpPr>
          <p:cNvPr id="3" name="Vertical Text Placeholder 2">
            <a:extLst>
              <a:ext uri="{FF2B5EF4-FFF2-40B4-BE49-F238E27FC236}">
                <a16:creationId xmlns:a16="http://schemas.microsoft.com/office/drawing/2014/main" xmlns="" id="{1FF32A35-283C-42CC-852F-B5871D8529A7}"/>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Date Placeholder 3">
            <a:extLst>
              <a:ext uri="{FF2B5EF4-FFF2-40B4-BE49-F238E27FC236}">
                <a16:creationId xmlns:a16="http://schemas.microsoft.com/office/drawing/2014/main" xmlns="" id="{AAC7D4CC-7B07-4CDE-9841-3E5C57F230E0}"/>
              </a:ext>
            </a:extLst>
          </p:cNvPr>
          <p:cNvSpPr>
            <a:spLocks noGrp="1"/>
          </p:cNvSpPr>
          <p:nvPr>
            <p:ph type="dt" sz="half" idx="10"/>
          </p:nvPr>
        </p:nvSpPr>
        <p:spPr/>
        <p:txBody>
          <a:bodyPr/>
          <a:lstStyle/>
          <a:p>
            <a:fld id="{2A6434C0-3FA5-4F29-9AC8-23689A7F31BB}" type="datetimeFigureOut">
              <a:rPr lang="en-ZA" smtClean="0"/>
              <a:pPr/>
              <a:t>2022/11/15</a:t>
            </a:fld>
            <a:endParaRPr lang="en-ZA" dirty="0"/>
          </a:p>
        </p:txBody>
      </p:sp>
      <p:sp>
        <p:nvSpPr>
          <p:cNvPr id="5" name="Footer Placeholder 4">
            <a:extLst>
              <a:ext uri="{FF2B5EF4-FFF2-40B4-BE49-F238E27FC236}">
                <a16:creationId xmlns:a16="http://schemas.microsoft.com/office/drawing/2014/main" xmlns="" id="{7A41B420-052B-46B9-8ED4-147B51C52739}"/>
              </a:ext>
            </a:extLst>
          </p:cNvPr>
          <p:cNvSpPr>
            <a:spLocks noGrp="1"/>
          </p:cNvSpPr>
          <p:nvPr>
            <p:ph type="ftr" sz="quarter" idx="11"/>
          </p:nvPr>
        </p:nvSpPr>
        <p:spPr/>
        <p:txBody>
          <a:bodyPr/>
          <a:lstStyle/>
          <a:p>
            <a:endParaRPr lang="en-ZA" dirty="0"/>
          </a:p>
        </p:txBody>
      </p:sp>
      <p:sp>
        <p:nvSpPr>
          <p:cNvPr id="6" name="Slide Number Placeholder 5">
            <a:extLst>
              <a:ext uri="{FF2B5EF4-FFF2-40B4-BE49-F238E27FC236}">
                <a16:creationId xmlns:a16="http://schemas.microsoft.com/office/drawing/2014/main" xmlns="" id="{E4ED89C9-467D-442C-A00F-764D2F873D96}"/>
              </a:ext>
            </a:extLst>
          </p:cNvPr>
          <p:cNvSpPr>
            <a:spLocks noGrp="1"/>
          </p:cNvSpPr>
          <p:nvPr>
            <p:ph type="sldNum" sz="quarter" idx="12"/>
          </p:nvPr>
        </p:nvSpPr>
        <p:spPr/>
        <p:txBody>
          <a:bodyPr/>
          <a:lstStyle/>
          <a:p>
            <a:fld id="{2C1D07FA-F1FA-499D-926C-C65FBF151797}" type="slidenum">
              <a:rPr lang="en-ZA" smtClean="0"/>
              <a:pPr/>
              <a:t>‹#›</a:t>
            </a:fld>
            <a:endParaRPr lang="en-ZA" dirty="0"/>
          </a:p>
        </p:txBody>
      </p:sp>
    </p:spTree>
    <p:extLst>
      <p:ext uri="{BB962C8B-B14F-4D97-AF65-F5344CB8AC3E}">
        <p14:creationId xmlns:p14="http://schemas.microsoft.com/office/powerpoint/2010/main" xmlns="" val="370659560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55447E6-0829-4A74-8C15-F3FD35809BE6}"/>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ZA"/>
          </a:p>
        </p:txBody>
      </p:sp>
      <p:sp>
        <p:nvSpPr>
          <p:cNvPr id="3" name="Subtitle 2">
            <a:extLst>
              <a:ext uri="{FF2B5EF4-FFF2-40B4-BE49-F238E27FC236}">
                <a16:creationId xmlns:a16="http://schemas.microsoft.com/office/drawing/2014/main" xmlns="" id="{CA7BB429-2E8F-4E0C-A44C-0CF90AAFA2F3}"/>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ZA"/>
          </a:p>
        </p:txBody>
      </p:sp>
      <p:sp>
        <p:nvSpPr>
          <p:cNvPr id="4" name="Date Placeholder 3">
            <a:extLst>
              <a:ext uri="{FF2B5EF4-FFF2-40B4-BE49-F238E27FC236}">
                <a16:creationId xmlns:a16="http://schemas.microsoft.com/office/drawing/2014/main" xmlns="" id="{B54560A4-07CC-4F19-9E48-8E235B97BBD3}"/>
              </a:ext>
            </a:extLst>
          </p:cNvPr>
          <p:cNvSpPr>
            <a:spLocks noGrp="1"/>
          </p:cNvSpPr>
          <p:nvPr>
            <p:ph type="dt" sz="half" idx="10"/>
          </p:nvPr>
        </p:nvSpPr>
        <p:spPr/>
        <p:txBody>
          <a:bodyPr/>
          <a:lstStyle/>
          <a:p>
            <a:fld id="{F0B23812-6841-4CCA-A20A-D8917F62CAD6}" type="datetime1">
              <a:rPr lang="en-ZA" smtClean="0"/>
              <a:pPr/>
              <a:t>2022/11/15</a:t>
            </a:fld>
            <a:endParaRPr lang="en-ZA" dirty="0"/>
          </a:p>
        </p:txBody>
      </p:sp>
      <p:sp>
        <p:nvSpPr>
          <p:cNvPr id="5" name="Footer Placeholder 4">
            <a:extLst>
              <a:ext uri="{FF2B5EF4-FFF2-40B4-BE49-F238E27FC236}">
                <a16:creationId xmlns:a16="http://schemas.microsoft.com/office/drawing/2014/main" xmlns="" id="{CEFE646A-B0E3-4449-97CD-9265C7605A20}"/>
              </a:ext>
            </a:extLst>
          </p:cNvPr>
          <p:cNvSpPr>
            <a:spLocks noGrp="1"/>
          </p:cNvSpPr>
          <p:nvPr>
            <p:ph type="ftr" sz="quarter" idx="11"/>
          </p:nvPr>
        </p:nvSpPr>
        <p:spPr/>
        <p:txBody>
          <a:bodyPr/>
          <a:lstStyle/>
          <a:p>
            <a:endParaRPr lang="en-ZA" dirty="0"/>
          </a:p>
        </p:txBody>
      </p:sp>
      <p:sp>
        <p:nvSpPr>
          <p:cNvPr id="6" name="Slide Number Placeholder 5">
            <a:extLst>
              <a:ext uri="{FF2B5EF4-FFF2-40B4-BE49-F238E27FC236}">
                <a16:creationId xmlns:a16="http://schemas.microsoft.com/office/drawing/2014/main" xmlns="" id="{1A166C1D-DDD1-4409-BEED-441EC5DB668A}"/>
              </a:ext>
            </a:extLst>
          </p:cNvPr>
          <p:cNvSpPr>
            <a:spLocks noGrp="1"/>
          </p:cNvSpPr>
          <p:nvPr>
            <p:ph type="sldNum" sz="quarter" idx="12"/>
          </p:nvPr>
        </p:nvSpPr>
        <p:spPr/>
        <p:txBody>
          <a:bodyPr/>
          <a:lstStyle/>
          <a:p>
            <a:fld id="{2C1D07FA-F1FA-499D-926C-C65FBF151797}" type="slidenum">
              <a:rPr lang="en-ZA" smtClean="0"/>
              <a:pPr/>
              <a:t>‹#›</a:t>
            </a:fld>
            <a:endParaRPr lang="en-ZA" dirty="0"/>
          </a:p>
        </p:txBody>
      </p:sp>
    </p:spTree>
    <p:extLst>
      <p:ext uri="{BB962C8B-B14F-4D97-AF65-F5344CB8AC3E}">
        <p14:creationId xmlns:p14="http://schemas.microsoft.com/office/powerpoint/2010/main" xmlns="" val="248030727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0F06952F-8BA6-481F-A191-F8B72B1D3E12}"/>
              </a:ext>
            </a:extLst>
          </p:cNvPr>
          <p:cNvSpPr>
            <a:spLocks noGrp="1"/>
          </p:cNvSpPr>
          <p:nvPr>
            <p:ph type="title"/>
          </p:nvPr>
        </p:nvSpPr>
        <p:spPr/>
        <p:txBody>
          <a:bodyPr/>
          <a:lstStyle/>
          <a:p>
            <a:r>
              <a:rPr lang="en-US"/>
              <a:t>Click to edit Master title style</a:t>
            </a:r>
            <a:endParaRPr lang="en-ZA"/>
          </a:p>
        </p:txBody>
      </p:sp>
      <p:sp>
        <p:nvSpPr>
          <p:cNvPr id="3" name="Content Placeholder 2">
            <a:extLst>
              <a:ext uri="{FF2B5EF4-FFF2-40B4-BE49-F238E27FC236}">
                <a16:creationId xmlns:a16="http://schemas.microsoft.com/office/drawing/2014/main" xmlns="" id="{90234F74-C535-43BE-AD57-B1C3C1B1C96B}"/>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Date Placeholder 3">
            <a:extLst>
              <a:ext uri="{FF2B5EF4-FFF2-40B4-BE49-F238E27FC236}">
                <a16:creationId xmlns:a16="http://schemas.microsoft.com/office/drawing/2014/main" xmlns="" id="{3EB2910F-23AC-49A0-879F-C853AFADB8CD}"/>
              </a:ext>
            </a:extLst>
          </p:cNvPr>
          <p:cNvSpPr>
            <a:spLocks noGrp="1"/>
          </p:cNvSpPr>
          <p:nvPr>
            <p:ph type="dt" sz="half" idx="10"/>
          </p:nvPr>
        </p:nvSpPr>
        <p:spPr/>
        <p:txBody>
          <a:bodyPr/>
          <a:lstStyle/>
          <a:p>
            <a:fld id="{AD4B76F5-4FB4-4A14-B086-4DB2B21BF0B4}" type="datetime1">
              <a:rPr lang="en-ZA" smtClean="0"/>
              <a:pPr/>
              <a:t>2022/11/15</a:t>
            </a:fld>
            <a:endParaRPr lang="en-ZA" dirty="0"/>
          </a:p>
        </p:txBody>
      </p:sp>
      <p:sp>
        <p:nvSpPr>
          <p:cNvPr id="5" name="Footer Placeholder 4">
            <a:extLst>
              <a:ext uri="{FF2B5EF4-FFF2-40B4-BE49-F238E27FC236}">
                <a16:creationId xmlns:a16="http://schemas.microsoft.com/office/drawing/2014/main" xmlns="" id="{5AACB73B-378E-41FF-92F4-A7A1BBA52E0F}"/>
              </a:ext>
            </a:extLst>
          </p:cNvPr>
          <p:cNvSpPr>
            <a:spLocks noGrp="1"/>
          </p:cNvSpPr>
          <p:nvPr>
            <p:ph type="ftr" sz="quarter" idx="11"/>
          </p:nvPr>
        </p:nvSpPr>
        <p:spPr/>
        <p:txBody>
          <a:bodyPr/>
          <a:lstStyle/>
          <a:p>
            <a:endParaRPr lang="en-ZA" dirty="0"/>
          </a:p>
        </p:txBody>
      </p:sp>
      <p:sp>
        <p:nvSpPr>
          <p:cNvPr id="6" name="Slide Number Placeholder 5">
            <a:extLst>
              <a:ext uri="{FF2B5EF4-FFF2-40B4-BE49-F238E27FC236}">
                <a16:creationId xmlns:a16="http://schemas.microsoft.com/office/drawing/2014/main" xmlns="" id="{7F17AF74-8177-4640-918E-E8662D4D9DB7}"/>
              </a:ext>
            </a:extLst>
          </p:cNvPr>
          <p:cNvSpPr>
            <a:spLocks noGrp="1"/>
          </p:cNvSpPr>
          <p:nvPr>
            <p:ph type="sldNum" sz="quarter" idx="12"/>
          </p:nvPr>
        </p:nvSpPr>
        <p:spPr/>
        <p:txBody>
          <a:bodyPr/>
          <a:lstStyle/>
          <a:p>
            <a:fld id="{2C1D07FA-F1FA-499D-926C-C65FBF151797}" type="slidenum">
              <a:rPr lang="en-ZA" smtClean="0"/>
              <a:pPr/>
              <a:t>‹#›</a:t>
            </a:fld>
            <a:endParaRPr lang="en-ZA" dirty="0"/>
          </a:p>
        </p:txBody>
      </p:sp>
    </p:spTree>
    <p:extLst>
      <p:ext uri="{BB962C8B-B14F-4D97-AF65-F5344CB8AC3E}">
        <p14:creationId xmlns:p14="http://schemas.microsoft.com/office/powerpoint/2010/main" xmlns="" val="318716049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FF5F4D8-B012-447B-B76F-4BF6DF7AD379}"/>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ZA"/>
          </a:p>
        </p:txBody>
      </p:sp>
      <p:sp>
        <p:nvSpPr>
          <p:cNvPr id="3" name="Text Placeholder 2">
            <a:extLst>
              <a:ext uri="{FF2B5EF4-FFF2-40B4-BE49-F238E27FC236}">
                <a16:creationId xmlns:a16="http://schemas.microsoft.com/office/drawing/2014/main" xmlns="" id="{64687EE2-3D28-47C7-A367-100130FF990B}"/>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xmlns="" id="{32981D4F-5F6C-4597-BC48-B0414D4AE159}"/>
              </a:ext>
            </a:extLst>
          </p:cNvPr>
          <p:cNvSpPr>
            <a:spLocks noGrp="1"/>
          </p:cNvSpPr>
          <p:nvPr>
            <p:ph type="dt" sz="half" idx="10"/>
          </p:nvPr>
        </p:nvSpPr>
        <p:spPr/>
        <p:txBody>
          <a:bodyPr/>
          <a:lstStyle/>
          <a:p>
            <a:fld id="{BAF50433-EF7F-41D4-A36B-399840E73390}" type="datetime1">
              <a:rPr lang="en-ZA" smtClean="0"/>
              <a:pPr/>
              <a:t>2022/11/15</a:t>
            </a:fld>
            <a:endParaRPr lang="en-ZA" dirty="0"/>
          </a:p>
        </p:txBody>
      </p:sp>
      <p:sp>
        <p:nvSpPr>
          <p:cNvPr id="5" name="Footer Placeholder 4">
            <a:extLst>
              <a:ext uri="{FF2B5EF4-FFF2-40B4-BE49-F238E27FC236}">
                <a16:creationId xmlns:a16="http://schemas.microsoft.com/office/drawing/2014/main" xmlns="" id="{40E2FA77-2CB1-41A7-8C31-5218C9AE464F}"/>
              </a:ext>
            </a:extLst>
          </p:cNvPr>
          <p:cNvSpPr>
            <a:spLocks noGrp="1"/>
          </p:cNvSpPr>
          <p:nvPr>
            <p:ph type="ftr" sz="quarter" idx="11"/>
          </p:nvPr>
        </p:nvSpPr>
        <p:spPr/>
        <p:txBody>
          <a:bodyPr/>
          <a:lstStyle/>
          <a:p>
            <a:endParaRPr lang="en-ZA" dirty="0"/>
          </a:p>
        </p:txBody>
      </p:sp>
      <p:sp>
        <p:nvSpPr>
          <p:cNvPr id="6" name="Slide Number Placeholder 5">
            <a:extLst>
              <a:ext uri="{FF2B5EF4-FFF2-40B4-BE49-F238E27FC236}">
                <a16:creationId xmlns:a16="http://schemas.microsoft.com/office/drawing/2014/main" xmlns="" id="{C8BE2501-86E8-4D78-9895-73530501F894}"/>
              </a:ext>
            </a:extLst>
          </p:cNvPr>
          <p:cNvSpPr>
            <a:spLocks noGrp="1"/>
          </p:cNvSpPr>
          <p:nvPr>
            <p:ph type="sldNum" sz="quarter" idx="12"/>
          </p:nvPr>
        </p:nvSpPr>
        <p:spPr/>
        <p:txBody>
          <a:bodyPr/>
          <a:lstStyle/>
          <a:p>
            <a:fld id="{2C1D07FA-F1FA-499D-926C-C65FBF151797}" type="slidenum">
              <a:rPr lang="en-ZA" smtClean="0"/>
              <a:pPr/>
              <a:t>‹#›</a:t>
            </a:fld>
            <a:endParaRPr lang="en-ZA" dirty="0"/>
          </a:p>
        </p:txBody>
      </p:sp>
    </p:spTree>
    <p:extLst>
      <p:ext uri="{BB962C8B-B14F-4D97-AF65-F5344CB8AC3E}">
        <p14:creationId xmlns:p14="http://schemas.microsoft.com/office/powerpoint/2010/main" xmlns="" val="91005709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69E963D4-446F-4C41-9BD5-06CFD7AC5D6B}"/>
              </a:ext>
            </a:extLst>
          </p:cNvPr>
          <p:cNvSpPr>
            <a:spLocks noGrp="1"/>
          </p:cNvSpPr>
          <p:nvPr>
            <p:ph type="title"/>
          </p:nvPr>
        </p:nvSpPr>
        <p:spPr/>
        <p:txBody>
          <a:bodyPr/>
          <a:lstStyle/>
          <a:p>
            <a:r>
              <a:rPr lang="en-US"/>
              <a:t>Click to edit Master title style</a:t>
            </a:r>
            <a:endParaRPr lang="en-ZA"/>
          </a:p>
        </p:txBody>
      </p:sp>
      <p:sp>
        <p:nvSpPr>
          <p:cNvPr id="3" name="Content Placeholder 2">
            <a:extLst>
              <a:ext uri="{FF2B5EF4-FFF2-40B4-BE49-F238E27FC236}">
                <a16:creationId xmlns:a16="http://schemas.microsoft.com/office/drawing/2014/main" xmlns="" id="{0C7B63BB-2563-49C9-A2E0-58ED07A0E57A}"/>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Content Placeholder 3">
            <a:extLst>
              <a:ext uri="{FF2B5EF4-FFF2-40B4-BE49-F238E27FC236}">
                <a16:creationId xmlns:a16="http://schemas.microsoft.com/office/drawing/2014/main" xmlns="" id="{02023206-94F7-4D31-9AEE-0E61E10E7F1E}"/>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5" name="Date Placeholder 4">
            <a:extLst>
              <a:ext uri="{FF2B5EF4-FFF2-40B4-BE49-F238E27FC236}">
                <a16:creationId xmlns:a16="http://schemas.microsoft.com/office/drawing/2014/main" xmlns="" id="{B6C44C4E-2E69-4A69-9BE2-E1C14F0A5CB6}"/>
              </a:ext>
            </a:extLst>
          </p:cNvPr>
          <p:cNvSpPr>
            <a:spLocks noGrp="1"/>
          </p:cNvSpPr>
          <p:nvPr>
            <p:ph type="dt" sz="half" idx="10"/>
          </p:nvPr>
        </p:nvSpPr>
        <p:spPr/>
        <p:txBody>
          <a:bodyPr/>
          <a:lstStyle/>
          <a:p>
            <a:fld id="{8E047341-2FA6-4BE3-AFFF-AC8FB330B59B}" type="datetime1">
              <a:rPr lang="en-ZA" smtClean="0"/>
              <a:pPr/>
              <a:t>2022/11/15</a:t>
            </a:fld>
            <a:endParaRPr lang="en-ZA" dirty="0"/>
          </a:p>
        </p:txBody>
      </p:sp>
      <p:sp>
        <p:nvSpPr>
          <p:cNvPr id="6" name="Footer Placeholder 5">
            <a:extLst>
              <a:ext uri="{FF2B5EF4-FFF2-40B4-BE49-F238E27FC236}">
                <a16:creationId xmlns:a16="http://schemas.microsoft.com/office/drawing/2014/main" xmlns="" id="{2E41441D-59E3-4B9A-ACD3-DD10E2999931}"/>
              </a:ext>
            </a:extLst>
          </p:cNvPr>
          <p:cNvSpPr>
            <a:spLocks noGrp="1"/>
          </p:cNvSpPr>
          <p:nvPr>
            <p:ph type="ftr" sz="quarter" idx="11"/>
          </p:nvPr>
        </p:nvSpPr>
        <p:spPr/>
        <p:txBody>
          <a:bodyPr/>
          <a:lstStyle/>
          <a:p>
            <a:endParaRPr lang="en-ZA" dirty="0"/>
          </a:p>
        </p:txBody>
      </p:sp>
      <p:sp>
        <p:nvSpPr>
          <p:cNvPr id="7" name="Slide Number Placeholder 6">
            <a:extLst>
              <a:ext uri="{FF2B5EF4-FFF2-40B4-BE49-F238E27FC236}">
                <a16:creationId xmlns:a16="http://schemas.microsoft.com/office/drawing/2014/main" xmlns="" id="{787F38A5-0750-48F3-8331-AEDE2482F559}"/>
              </a:ext>
            </a:extLst>
          </p:cNvPr>
          <p:cNvSpPr>
            <a:spLocks noGrp="1"/>
          </p:cNvSpPr>
          <p:nvPr>
            <p:ph type="sldNum" sz="quarter" idx="12"/>
          </p:nvPr>
        </p:nvSpPr>
        <p:spPr/>
        <p:txBody>
          <a:bodyPr/>
          <a:lstStyle/>
          <a:p>
            <a:fld id="{2C1D07FA-F1FA-499D-926C-C65FBF151797}" type="slidenum">
              <a:rPr lang="en-ZA" smtClean="0"/>
              <a:pPr/>
              <a:t>‹#›</a:t>
            </a:fld>
            <a:endParaRPr lang="en-ZA" dirty="0"/>
          </a:p>
        </p:txBody>
      </p:sp>
    </p:spTree>
    <p:extLst>
      <p:ext uri="{BB962C8B-B14F-4D97-AF65-F5344CB8AC3E}">
        <p14:creationId xmlns:p14="http://schemas.microsoft.com/office/powerpoint/2010/main" xmlns="" val="335371786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B9E3CD9-3115-4EF9-B1A3-4459C9A415D8}"/>
              </a:ext>
            </a:extLst>
          </p:cNvPr>
          <p:cNvSpPr>
            <a:spLocks noGrp="1"/>
          </p:cNvSpPr>
          <p:nvPr>
            <p:ph type="title"/>
          </p:nvPr>
        </p:nvSpPr>
        <p:spPr>
          <a:xfrm>
            <a:off x="839788" y="365125"/>
            <a:ext cx="10515600" cy="1325563"/>
          </a:xfrm>
        </p:spPr>
        <p:txBody>
          <a:bodyPr/>
          <a:lstStyle/>
          <a:p>
            <a:r>
              <a:rPr lang="en-US"/>
              <a:t>Click to edit Master title style</a:t>
            </a:r>
            <a:endParaRPr lang="en-ZA"/>
          </a:p>
        </p:txBody>
      </p:sp>
      <p:sp>
        <p:nvSpPr>
          <p:cNvPr id="3" name="Text Placeholder 2">
            <a:extLst>
              <a:ext uri="{FF2B5EF4-FFF2-40B4-BE49-F238E27FC236}">
                <a16:creationId xmlns:a16="http://schemas.microsoft.com/office/drawing/2014/main" xmlns="" id="{EFCB3910-D2AA-4A2F-9FA3-C35C8AE1F65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xmlns="" id="{25410843-D255-4D1A-B974-0C81902DBA1F}"/>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5" name="Text Placeholder 4">
            <a:extLst>
              <a:ext uri="{FF2B5EF4-FFF2-40B4-BE49-F238E27FC236}">
                <a16:creationId xmlns:a16="http://schemas.microsoft.com/office/drawing/2014/main" xmlns="" id="{1856D055-F9BB-4DDD-9BEE-54CF3111091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xmlns="" id="{37E29268-F576-47A3-8871-AB9DC0E82A78}"/>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7" name="Date Placeholder 6">
            <a:extLst>
              <a:ext uri="{FF2B5EF4-FFF2-40B4-BE49-F238E27FC236}">
                <a16:creationId xmlns:a16="http://schemas.microsoft.com/office/drawing/2014/main" xmlns="" id="{B4F67342-2EC6-491F-BE0E-17F36A30B4D0}"/>
              </a:ext>
            </a:extLst>
          </p:cNvPr>
          <p:cNvSpPr>
            <a:spLocks noGrp="1"/>
          </p:cNvSpPr>
          <p:nvPr>
            <p:ph type="dt" sz="half" idx="10"/>
          </p:nvPr>
        </p:nvSpPr>
        <p:spPr/>
        <p:txBody>
          <a:bodyPr/>
          <a:lstStyle/>
          <a:p>
            <a:fld id="{993BC897-93B1-4853-829E-342D667D3540}" type="datetime1">
              <a:rPr lang="en-ZA" smtClean="0"/>
              <a:pPr/>
              <a:t>2022/11/15</a:t>
            </a:fld>
            <a:endParaRPr lang="en-ZA" dirty="0"/>
          </a:p>
        </p:txBody>
      </p:sp>
      <p:sp>
        <p:nvSpPr>
          <p:cNvPr id="8" name="Footer Placeholder 7">
            <a:extLst>
              <a:ext uri="{FF2B5EF4-FFF2-40B4-BE49-F238E27FC236}">
                <a16:creationId xmlns:a16="http://schemas.microsoft.com/office/drawing/2014/main" xmlns="" id="{B5493597-D2C1-41AD-A890-95BD50C4FAC2}"/>
              </a:ext>
            </a:extLst>
          </p:cNvPr>
          <p:cNvSpPr>
            <a:spLocks noGrp="1"/>
          </p:cNvSpPr>
          <p:nvPr>
            <p:ph type="ftr" sz="quarter" idx="11"/>
          </p:nvPr>
        </p:nvSpPr>
        <p:spPr/>
        <p:txBody>
          <a:bodyPr/>
          <a:lstStyle/>
          <a:p>
            <a:endParaRPr lang="en-ZA" dirty="0"/>
          </a:p>
        </p:txBody>
      </p:sp>
      <p:sp>
        <p:nvSpPr>
          <p:cNvPr id="9" name="Slide Number Placeholder 8">
            <a:extLst>
              <a:ext uri="{FF2B5EF4-FFF2-40B4-BE49-F238E27FC236}">
                <a16:creationId xmlns:a16="http://schemas.microsoft.com/office/drawing/2014/main" xmlns="" id="{A3E92FD5-5F4F-4C8F-A0AA-5FA8F122A787}"/>
              </a:ext>
            </a:extLst>
          </p:cNvPr>
          <p:cNvSpPr>
            <a:spLocks noGrp="1"/>
          </p:cNvSpPr>
          <p:nvPr>
            <p:ph type="sldNum" sz="quarter" idx="12"/>
          </p:nvPr>
        </p:nvSpPr>
        <p:spPr/>
        <p:txBody>
          <a:bodyPr/>
          <a:lstStyle/>
          <a:p>
            <a:fld id="{2C1D07FA-F1FA-499D-926C-C65FBF151797}" type="slidenum">
              <a:rPr lang="en-ZA" smtClean="0"/>
              <a:pPr/>
              <a:t>‹#›</a:t>
            </a:fld>
            <a:endParaRPr lang="en-ZA" dirty="0"/>
          </a:p>
        </p:txBody>
      </p:sp>
    </p:spTree>
    <p:extLst>
      <p:ext uri="{BB962C8B-B14F-4D97-AF65-F5344CB8AC3E}">
        <p14:creationId xmlns:p14="http://schemas.microsoft.com/office/powerpoint/2010/main" xmlns="" val="57110753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898DA9C6-E6E8-481E-8942-F8CA7B17FD0E}"/>
              </a:ext>
            </a:extLst>
          </p:cNvPr>
          <p:cNvSpPr>
            <a:spLocks noGrp="1"/>
          </p:cNvSpPr>
          <p:nvPr>
            <p:ph type="title"/>
          </p:nvPr>
        </p:nvSpPr>
        <p:spPr/>
        <p:txBody>
          <a:bodyPr/>
          <a:lstStyle/>
          <a:p>
            <a:r>
              <a:rPr lang="en-US"/>
              <a:t>Click to edit Master title style</a:t>
            </a:r>
            <a:endParaRPr lang="en-ZA"/>
          </a:p>
        </p:txBody>
      </p:sp>
      <p:sp>
        <p:nvSpPr>
          <p:cNvPr id="3" name="Date Placeholder 2">
            <a:extLst>
              <a:ext uri="{FF2B5EF4-FFF2-40B4-BE49-F238E27FC236}">
                <a16:creationId xmlns:a16="http://schemas.microsoft.com/office/drawing/2014/main" xmlns="" id="{BEE47EF2-2316-4F65-902B-F2B15238028C}"/>
              </a:ext>
            </a:extLst>
          </p:cNvPr>
          <p:cNvSpPr>
            <a:spLocks noGrp="1"/>
          </p:cNvSpPr>
          <p:nvPr>
            <p:ph type="dt" sz="half" idx="10"/>
          </p:nvPr>
        </p:nvSpPr>
        <p:spPr/>
        <p:txBody>
          <a:bodyPr/>
          <a:lstStyle/>
          <a:p>
            <a:fld id="{2702FCDC-7283-44DD-9AFB-3FBF1C8A25E9}" type="datetime1">
              <a:rPr lang="en-ZA" smtClean="0"/>
              <a:pPr/>
              <a:t>2022/11/15</a:t>
            </a:fld>
            <a:endParaRPr lang="en-ZA" dirty="0"/>
          </a:p>
        </p:txBody>
      </p:sp>
      <p:sp>
        <p:nvSpPr>
          <p:cNvPr id="4" name="Footer Placeholder 3">
            <a:extLst>
              <a:ext uri="{FF2B5EF4-FFF2-40B4-BE49-F238E27FC236}">
                <a16:creationId xmlns:a16="http://schemas.microsoft.com/office/drawing/2014/main" xmlns="" id="{763A4B20-144E-4046-9C91-309787456DDE}"/>
              </a:ext>
            </a:extLst>
          </p:cNvPr>
          <p:cNvSpPr>
            <a:spLocks noGrp="1"/>
          </p:cNvSpPr>
          <p:nvPr>
            <p:ph type="ftr" sz="quarter" idx="11"/>
          </p:nvPr>
        </p:nvSpPr>
        <p:spPr/>
        <p:txBody>
          <a:bodyPr/>
          <a:lstStyle/>
          <a:p>
            <a:endParaRPr lang="en-ZA" dirty="0"/>
          </a:p>
        </p:txBody>
      </p:sp>
      <p:sp>
        <p:nvSpPr>
          <p:cNvPr id="5" name="Slide Number Placeholder 4">
            <a:extLst>
              <a:ext uri="{FF2B5EF4-FFF2-40B4-BE49-F238E27FC236}">
                <a16:creationId xmlns:a16="http://schemas.microsoft.com/office/drawing/2014/main" xmlns="" id="{ED8A7A22-EDE9-46C1-9716-33A1142E6EDC}"/>
              </a:ext>
            </a:extLst>
          </p:cNvPr>
          <p:cNvSpPr>
            <a:spLocks noGrp="1"/>
          </p:cNvSpPr>
          <p:nvPr>
            <p:ph type="sldNum" sz="quarter" idx="12"/>
          </p:nvPr>
        </p:nvSpPr>
        <p:spPr/>
        <p:txBody>
          <a:bodyPr/>
          <a:lstStyle/>
          <a:p>
            <a:fld id="{2C1D07FA-F1FA-499D-926C-C65FBF151797}" type="slidenum">
              <a:rPr lang="en-ZA" smtClean="0"/>
              <a:pPr/>
              <a:t>‹#›</a:t>
            </a:fld>
            <a:endParaRPr lang="en-ZA" dirty="0"/>
          </a:p>
        </p:txBody>
      </p:sp>
    </p:spTree>
    <p:extLst>
      <p:ext uri="{BB962C8B-B14F-4D97-AF65-F5344CB8AC3E}">
        <p14:creationId xmlns:p14="http://schemas.microsoft.com/office/powerpoint/2010/main" xmlns="" val="354419304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xmlns="" id="{288E683D-493E-4934-8827-E5B2D2E6071B}"/>
              </a:ext>
            </a:extLst>
          </p:cNvPr>
          <p:cNvSpPr>
            <a:spLocks noGrp="1"/>
          </p:cNvSpPr>
          <p:nvPr>
            <p:ph type="dt" sz="half" idx="10"/>
          </p:nvPr>
        </p:nvSpPr>
        <p:spPr/>
        <p:txBody>
          <a:bodyPr/>
          <a:lstStyle/>
          <a:p>
            <a:fld id="{323EA9D2-1180-403F-B012-104813E2E458}" type="datetime1">
              <a:rPr lang="en-ZA" smtClean="0"/>
              <a:pPr/>
              <a:t>2022/11/15</a:t>
            </a:fld>
            <a:endParaRPr lang="en-ZA" dirty="0"/>
          </a:p>
        </p:txBody>
      </p:sp>
      <p:sp>
        <p:nvSpPr>
          <p:cNvPr id="3" name="Footer Placeholder 2">
            <a:extLst>
              <a:ext uri="{FF2B5EF4-FFF2-40B4-BE49-F238E27FC236}">
                <a16:creationId xmlns:a16="http://schemas.microsoft.com/office/drawing/2014/main" xmlns="" id="{9607A2B4-E164-4AD0-BF5F-8ACC9EC5249D}"/>
              </a:ext>
            </a:extLst>
          </p:cNvPr>
          <p:cNvSpPr>
            <a:spLocks noGrp="1"/>
          </p:cNvSpPr>
          <p:nvPr>
            <p:ph type="ftr" sz="quarter" idx="11"/>
          </p:nvPr>
        </p:nvSpPr>
        <p:spPr/>
        <p:txBody>
          <a:bodyPr/>
          <a:lstStyle/>
          <a:p>
            <a:endParaRPr lang="en-ZA" dirty="0"/>
          </a:p>
        </p:txBody>
      </p:sp>
      <p:sp>
        <p:nvSpPr>
          <p:cNvPr id="4" name="Slide Number Placeholder 3">
            <a:extLst>
              <a:ext uri="{FF2B5EF4-FFF2-40B4-BE49-F238E27FC236}">
                <a16:creationId xmlns:a16="http://schemas.microsoft.com/office/drawing/2014/main" xmlns="" id="{C4253B74-EA1C-4DB1-8941-1B2714EA74B3}"/>
              </a:ext>
            </a:extLst>
          </p:cNvPr>
          <p:cNvSpPr>
            <a:spLocks noGrp="1"/>
          </p:cNvSpPr>
          <p:nvPr>
            <p:ph type="sldNum" sz="quarter" idx="12"/>
          </p:nvPr>
        </p:nvSpPr>
        <p:spPr/>
        <p:txBody>
          <a:bodyPr/>
          <a:lstStyle/>
          <a:p>
            <a:fld id="{2C1D07FA-F1FA-499D-926C-C65FBF151797}" type="slidenum">
              <a:rPr lang="en-ZA" smtClean="0"/>
              <a:pPr/>
              <a:t>‹#›</a:t>
            </a:fld>
            <a:endParaRPr lang="en-ZA" dirty="0"/>
          </a:p>
        </p:txBody>
      </p:sp>
    </p:spTree>
    <p:extLst>
      <p:ext uri="{BB962C8B-B14F-4D97-AF65-F5344CB8AC3E}">
        <p14:creationId xmlns:p14="http://schemas.microsoft.com/office/powerpoint/2010/main" xmlns="" val="182354025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60075375-FF3B-4ADA-A296-C2F9A5D0FC8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ZA"/>
          </a:p>
        </p:txBody>
      </p:sp>
      <p:sp>
        <p:nvSpPr>
          <p:cNvPr id="3" name="Content Placeholder 2">
            <a:extLst>
              <a:ext uri="{FF2B5EF4-FFF2-40B4-BE49-F238E27FC236}">
                <a16:creationId xmlns:a16="http://schemas.microsoft.com/office/drawing/2014/main" xmlns="" id="{D29406C2-AD54-493D-A3BE-5F2DC630FB7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Text Placeholder 3">
            <a:extLst>
              <a:ext uri="{FF2B5EF4-FFF2-40B4-BE49-F238E27FC236}">
                <a16:creationId xmlns:a16="http://schemas.microsoft.com/office/drawing/2014/main" xmlns="" id="{56D9CA76-E679-4015-9066-855BA239714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xmlns="" id="{A3982DC9-E6EA-47DC-A287-3ECE796432CF}"/>
              </a:ext>
            </a:extLst>
          </p:cNvPr>
          <p:cNvSpPr>
            <a:spLocks noGrp="1"/>
          </p:cNvSpPr>
          <p:nvPr>
            <p:ph type="dt" sz="half" idx="10"/>
          </p:nvPr>
        </p:nvSpPr>
        <p:spPr/>
        <p:txBody>
          <a:bodyPr/>
          <a:lstStyle/>
          <a:p>
            <a:fld id="{F9B0D384-969E-4EE0-8D2B-13A3BD5579ED}" type="datetime1">
              <a:rPr lang="en-ZA" smtClean="0"/>
              <a:pPr/>
              <a:t>2022/11/15</a:t>
            </a:fld>
            <a:endParaRPr lang="en-ZA" dirty="0"/>
          </a:p>
        </p:txBody>
      </p:sp>
      <p:sp>
        <p:nvSpPr>
          <p:cNvPr id="6" name="Footer Placeholder 5">
            <a:extLst>
              <a:ext uri="{FF2B5EF4-FFF2-40B4-BE49-F238E27FC236}">
                <a16:creationId xmlns:a16="http://schemas.microsoft.com/office/drawing/2014/main" xmlns="" id="{494A2419-23AA-4884-BD73-5F0C8493E45E}"/>
              </a:ext>
            </a:extLst>
          </p:cNvPr>
          <p:cNvSpPr>
            <a:spLocks noGrp="1"/>
          </p:cNvSpPr>
          <p:nvPr>
            <p:ph type="ftr" sz="quarter" idx="11"/>
          </p:nvPr>
        </p:nvSpPr>
        <p:spPr/>
        <p:txBody>
          <a:bodyPr/>
          <a:lstStyle/>
          <a:p>
            <a:endParaRPr lang="en-ZA" dirty="0"/>
          </a:p>
        </p:txBody>
      </p:sp>
      <p:sp>
        <p:nvSpPr>
          <p:cNvPr id="7" name="Slide Number Placeholder 6">
            <a:extLst>
              <a:ext uri="{FF2B5EF4-FFF2-40B4-BE49-F238E27FC236}">
                <a16:creationId xmlns:a16="http://schemas.microsoft.com/office/drawing/2014/main" xmlns="" id="{0310B6A0-C3AA-4BD9-84A8-00B0D0DBDCF3}"/>
              </a:ext>
            </a:extLst>
          </p:cNvPr>
          <p:cNvSpPr>
            <a:spLocks noGrp="1"/>
          </p:cNvSpPr>
          <p:nvPr>
            <p:ph type="sldNum" sz="quarter" idx="12"/>
          </p:nvPr>
        </p:nvSpPr>
        <p:spPr/>
        <p:txBody>
          <a:bodyPr/>
          <a:lstStyle/>
          <a:p>
            <a:fld id="{2C1D07FA-F1FA-499D-926C-C65FBF151797}" type="slidenum">
              <a:rPr lang="en-ZA" smtClean="0"/>
              <a:pPr/>
              <a:t>‹#›</a:t>
            </a:fld>
            <a:endParaRPr lang="en-ZA" dirty="0"/>
          </a:p>
        </p:txBody>
      </p:sp>
    </p:spTree>
    <p:extLst>
      <p:ext uri="{BB962C8B-B14F-4D97-AF65-F5344CB8AC3E}">
        <p14:creationId xmlns:p14="http://schemas.microsoft.com/office/powerpoint/2010/main" xmlns="" val="20907066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0F06952F-8BA6-481F-A191-F8B72B1D3E12}"/>
              </a:ext>
            </a:extLst>
          </p:cNvPr>
          <p:cNvSpPr>
            <a:spLocks noGrp="1"/>
          </p:cNvSpPr>
          <p:nvPr>
            <p:ph type="title"/>
          </p:nvPr>
        </p:nvSpPr>
        <p:spPr/>
        <p:txBody>
          <a:bodyPr/>
          <a:lstStyle/>
          <a:p>
            <a:r>
              <a:rPr lang="en-US"/>
              <a:t>Click to edit Master title style</a:t>
            </a:r>
            <a:endParaRPr lang="en-ZA"/>
          </a:p>
        </p:txBody>
      </p:sp>
      <p:sp>
        <p:nvSpPr>
          <p:cNvPr id="3" name="Content Placeholder 2">
            <a:extLst>
              <a:ext uri="{FF2B5EF4-FFF2-40B4-BE49-F238E27FC236}">
                <a16:creationId xmlns:a16="http://schemas.microsoft.com/office/drawing/2014/main" xmlns="" id="{90234F74-C535-43BE-AD57-B1C3C1B1C96B}"/>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Date Placeholder 3">
            <a:extLst>
              <a:ext uri="{FF2B5EF4-FFF2-40B4-BE49-F238E27FC236}">
                <a16:creationId xmlns:a16="http://schemas.microsoft.com/office/drawing/2014/main" xmlns="" id="{3EB2910F-23AC-49A0-879F-C853AFADB8CD}"/>
              </a:ext>
            </a:extLst>
          </p:cNvPr>
          <p:cNvSpPr>
            <a:spLocks noGrp="1"/>
          </p:cNvSpPr>
          <p:nvPr>
            <p:ph type="dt" sz="half" idx="10"/>
          </p:nvPr>
        </p:nvSpPr>
        <p:spPr/>
        <p:txBody>
          <a:bodyPr/>
          <a:lstStyle/>
          <a:p>
            <a:fld id="{2A6434C0-3FA5-4F29-9AC8-23689A7F31BB}" type="datetimeFigureOut">
              <a:rPr lang="en-ZA" smtClean="0"/>
              <a:pPr/>
              <a:t>2022/11/15</a:t>
            </a:fld>
            <a:endParaRPr lang="en-ZA" dirty="0"/>
          </a:p>
        </p:txBody>
      </p:sp>
      <p:sp>
        <p:nvSpPr>
          <p:cNvPr id="5" name="Footer Placeholder 4">
            <a:extLst>
              <a:ext uri="{FF2B5EF4-FFF2-40B4-BE49-F238E27FC236}">
                <a16:creationId xmlns:a16="http://schemas.microsoft.com/office/drawing/2014/main" xmlns="" id="{5AACB73B-378E-41FF-92F4-A7A1BBA52E0F}"/>
              </a:ext>
            </a:extLst>
          </p:cNvPr>
          <p:cNvSpPr>
            <a:spLocks noGrp="1"/>
          </p:cNvSpPr>
          <p:nvPr>
            <p:ph type="ftr" sz="quarter" idx="11"/>
          </p:nvPr>
        </p:nvSpPr>
        <p:spPr/>
        <p:txBody>
          <a:bodyPr/>
          <a:lstStyle/>
          <a:p>
            <a:endParaRPr lang="en-ZA" dirty="0"/>
          </a:p>
        </p:txBody>
      </p:sp>
      <p:sp>
        <p:nvSpPr>
          <p:cNvPr id="6" name="Slide Number Placeholder 5">
            <a:extLst>
              <a:ext uri="{FF2B5EF4-FFF2-40B4-BE49-F238E27FC236}">
                <a16:creationId xmlns:a16="http://schemas.microsoft.com/office/drawing/2014/main" xmlns="" id="{7F17AF74-8177-4640-918E-E8662D4D9DB7}"/>
              </a:ext>
            </a:extLst>
          </p:cNvPr>
          <p:cNvSpPr>
            <a:spLocks noGrp="1"/>
          </p:cNvSpPr>
          <p:nvPr>
            <p:ph type="sldNum" sz="quarter" idx="12"/>
          </p:nvPr>
        </p:nvSpPr>
        <p:spPr/>
        <p:txBody>
          <a:bodyPr/>
          <a:lstStyle/>
          <a:p>
            <a:fld id="{2C1D07FA-F1FA-499D-926C-C65FBF151797}" type="slidenum">
              <a:rPr lang="en-ZA" smtClean="0"/>
              <a:pPr/>
              <a:t>‹#›</a:t>
            </a:fld>
            <a:endParaRPr lang="en-ZA" dirty="0"/>
          </a:p>
        </p:txBody>
      </p:sp>
    </p:spTree>
    <p:extLst>
      <p:ext uri="{BB962C8B-B14F-4D97-AF65-F5344CB8AC3E}">
        <p14:creationId xmlns:p14="http://schemas.microsoft.com/office/powerpoint/2010/main" xmlns="" val="233955639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5D9594A-4A41-4219-BA65-E3D9A57A36E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ZA"/>
          </a:p>
        </p:txBody>
      </p:sp>
      <p:sp>
        <p:nvSpPr>
          <p:cNvPr id="3" name="Picture Placeholder 2">
            <a:extLst>
              <a:ext uri="{FF2B5EF4-FFF2-40B4-BE49-F238E27FC236}">
                <a16:creationId xmlns:a16="http://schemas.microsoft.com/office/drawing/2014/main" xmlns="" id="{EAE5DA00-E11C-4DD8-A7CB-6692341D2EEB}"/>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ZA" dirty="0"/>
          </a:p>
        </p:txBody>
      </p:sp>
      <p:sp>
        <p:nvSpPr>
          <p:cNvPr id="4" name="Text Placeholder 3">
            <a:extLst>
              <a:ext uri="{FF2B5EF4-FFF2-40B4-BE49-F238E27FC236}">
                <a16:creationId xmlns:a16="http://schemas.microsoft.com/office/drawing/2014/main" xmlns="" id="{32D3AF13-86BE-4AEF-8FD1-5B374CC0D8D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xmlns="" id="{74E0ADD3-50FA-4CF6-9605-C3CD19F55A73}"/>
              </a:ext>
            </a:extLst>
          </p:cNvPr>
          <p:cNvSpPr>
            <a:spLocks noGrp="1"/>
          </p:cNvSpPr>
          <p:nvPr>
            <p:ph type="dt" sz="half" idx="10"/>
          </p:nvPr>
        </p:nvSpPr>
        <p:spPr/>
        <p:txBody>
          <a:bodyPr/>
          <a:lstStyle/>
          <a:p>
            <a:fld id="{F7FF57E0-7C45-43E6-A328-40D0B2786944}" type="datetime1">
              <a:rPr lang="en-ZA" smtClean="0"/>
              <a:pPr/>
              <a:t>2022/11/15</a:t>
            </a:fld>
            <a:endParaRPr lang="en-ZA" dirty="0"/>
          </a:p>
        </p:txBody>
      </p:sp>
      <p:sp>
        <p:nvSpPr>
          <p:cNvPr id="6" name="Footer Placeholder 5">
            <a:extLst>
              <a:ext uri="{FF2B5EF4-FFF2-40B4-BE49-F238E27FC236}">
                <a16:creationId xmlns:a16="http://schemas.microsoft.com/office/drawing/2014/main" xmlns="" id="{D26DFECA-EAD3-4F3D-93A3-4F0A4223A19B}"/>
              </a:ext>
            </a:extLst>
          </p:cNvPr>
          <p:cNvSpPr>
            <a:spLocks noGrp="1"/>
          </p:cNvSpPr>
          <p:nvPr>
            <p:ph type="ftr" sz="quarter" idx="11"/>
          </p:nvPr>
        </p:nvSpPr>
        <p:spPr/>
        <p:txBody>
          <a:bodyPr/>
          <a:lstStyle/>
          <a:p>
            <a:endParaRPr lang="en-ZA" dirty="0"/>
          </a:p>
        </p:txBody>
      </p:sp>
      <p:sp>
        <p:nvSpPr>
          <p:cNvPr id="7" name="Slide Number Placeholder 6">
            <a:extLst>
              <a:ext uri="{FF2B5EF4-FFF2-40B4-BE49-F238E27FC236}">
                <a16:creationId xmlns:a16="http://schemas.microsoft.com/office/drawing/2014/main" xmlns="" id="{3D500742-9E53-4771-A74D-9F48472F9BCD}"/>
              </a:ext>
            </a:extLst>
          </p:cNvPr>
          <p:cNvSpPr>
            <a:spLocks noGrp="1"/>
          </p:cNvSpPr>
          <p:nvPr>
            <p:ph type="sldNum" sz="quarter" idx="12"/>
          </p:nvPr>
        </p:nvSpPr>
        <p:spPr/>
        <p:txBody>
          <a:bodyPr/>
          <a:lstStyle/>
          <a:p>
            <a:fld id="{2C1D07FA-F1FA-499D-926C-C65FBF151797}" type="slidenum">
              <a:rPr lang="en-ZA" smtClean="0"/>
              <a:pPr/>
              <a:t>‹#›</a:t>
            </a:fld>
            <a:endParaRPr lang="en-ZA" dirty="0"/>
          </a:p>
        </p:txBody>
      </p:sp>
    </p:spTree>
    <p:extLst>
      <p:ext uri="{BB962C8B-B14F-4D97-AF65-F5344CB8AC3E}">
        <p14:creationId xmlns:p14="http://schemas.microsoft.com/office/powerpoint/2010/main" xmlns="" val="321181379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6C5BB8C9-5F07-4713-88F5-ADF9F3C84E8F}"/>
              </a:ext>
            </a:extLst>
          </p:cNvPr>
          <p:cNvSpPr>
            <a:spLocks noGrp="1"/>
          </p:cNvSpPr>
          <p:nvPr>
            <p:ph type="title"/>
          </p:nvPr>
        </p:nvSpPr>
        <p:spPr/>
        <p:txBody>
          <a:bodyPr/>
          <a:lstStyle/>
          <a:p>
            <a:r>
              <a:rPr lang="en-US"/>
              <a:t>Click to edit Master title style</a:t>
            </a:r>
            <a:endParaRPr lang="en-ZA"/>
          </a:p>
        </p:txBody>
      </p:sp>
      <p:sp>
        <p:nvSpPr>
          <p:cNvPr id="3" name="Vertical Text Placeholder 2">
            <a:extLst>
              <a:ext uri="{FF2B5EF4-FFF2-40B4-BE49-F238E27FC236}">
                <a16:creationId xmlns:a16="http://schemas.microsoft.com/office/drawing/2014/main" xmlns="" id="{AECA7005-19DE-45DF-8819-1B924DF39ABA}"/>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Date Placeholder 3">
            <a:extLst>
              <a:ext uri="{FF2B5EF4-FFF2-40B4-BE49-F238E27FC236}">
                <a16:creationId xmlns:a16="http://schemas.microsoft.com/office/drawing/2014/main" xmlns="" id="{157F1A46-068A-4CB7-A2DA-09D248E1BB77}"/>
              </a:ext>
            </a:extLst>
          </p:cNvPr>
          <p:cNvSpPr>
            <a:spLocks noGrp="1"/>
          </p:cNvSpPr>
          <p:nvPr>
            <p:ph type="dt" sz="half" idx="10"/>
          </p:nvPr>
        </p:nvSpPr>
        <p:spPr/>
        <p:txBody>
          <a:bodyPr/>
          <a:lstStyle/>
          <a:p>
            <a:fld id="{0685D0B1-91D9-42CB-9DFF-A908D0B14E50}" type="datetime1">
              <a:rPr lang="en-ZA" smtClean="0"/>
              <a:pPr/>
              <a:t>2022/11/15</a:t>
            </a:fld>
            <a:endParaRPr lang="en-ZA" dirty="0"/>
          </a:p>
        </p:txBody>
      </p:sp>
      <p:sp>
        <p:nvSpPr>
          <p:cNvPr id="5" name="Footer Placeholder 4">
            <a:extLst>
              <a:ext uri="{FF2B5EF4-FFF2-40B4-BE49-F238E27FC236}">
                <a16:creationId xmlns:a16="http://schemas.microsoft.com/office/drawing/2014/main" xmlns="" id="{128A0739-1BAD-4DDE-B4B1-9FE5B7F7527A}"/>
              </a:ext>
            </a:extLst>
          </p:cNvPr>
          <p:cNvSpPr>
            <a:spLocks noGrp="1"/>
          </p:cNvSpPr>
          <p:nvPr>
            <p:ph type="ftr" sz="quarter" idx="11"/>
          </p:nvPr>
        </p:nvSpPr>
        <p:spPr/>
        <p:txBody>
          <a:bodyPr/>
          <a:lstStyle/>
          <a:p>
            <a:endParaRPr lang="en-ZA" dirty="0"/>
          </a:p>
        </p:txBody>
      </p:sp>
      <p:sp>
        <p:nvSpPr>
          <p:cNvPr id="6" name="Slide Number Placeholder 5">
            <a:extLst>
              <a:ext uri="{FF2B5EF4-FFF2-40B4-BE49-F238E27FC236}">
                <a16:creationId xmlns:a16="http://schemas.microsoft.com/office/drawing/2014/main" xmlns="" id="{7113BCD1-2BF2-4CCF-9815-2F532AA672EC}"/>
              </a:ext>
            </a:extLst>
          </p:cNvPr>
          <p:cNvSpPr>
            <a:spLocks noGrp="1"/>
          </p:cNvSpPr>
          <p:nvPr>
            <p:ph type="sldNum" sz="quarter" idx="12"/>
          </p:nvPr>
        </p:nvSpPr>
        <p:spPr/>
        <p:txBody>
          <a:bodyPr/>
          <a:lstStyle/>
          <a:p>
            <a:fld id="{2C1D07FA-F1FA-499D-926C-C65FBF151797}" type="slidenum">
              <a:rPr lang="en-ZA" smtClean="0"/>
              <a:pPr/>
              <a:t>‹#›</a:t>
            </a:fld>
            <a:endParaRPr lang="en-ZA" dirty="0"/>
          </a:p>
        </p:txBody>
      </p:sp>
    </p:spTree>
    <p:extLst>
      <p:ext uri="{BB962C8B-B14F-4D97-AF65-F5344CB8AC3E}">
        <p14:creationId xmlns:p14="http://schemas.microsoft.com/office/powerpoint/2010/main" xmlns="" val="333619739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xmlns="" id="{CD0FC3A4-C088-4482-9AB1-B9603D2E6725}"/>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ZA"/>
          </a:p>
        </p:txBody>
      </p:sp>
      <p:sp>
        <p:nvSpPr>
          <p:cNvPr id="3" name="Vertical Text Placeholder 2">
            <a:extLst>
              <a:ext uri="{FF2B5EF4-FFF2-40B4-BE49-F238E27FC236}">
                <a16:creationId xmlns:a16="http://schemas.microsoft.com/office/drawing/2014/main" xmlns="" id="{1FF32A35-283C-42CC-852F-B5871D8529A7}"/>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Date Placeholder 3">
            <a:extLst>
              <a:ext uri="{FF2B5EF4-FFF2-40B4-BE49-F238E27FC236}">
                <a16:creationId xmlns:a16="http://schemas.microsoft.com/office/drawing/2014/main" xmlns="" id="{AAC7D4CC-7B07-4CDE-9841-3E5C57F230E0}"/>
              </a:ext>
            </a:extLst>
          </p:cNvPr>
          <p:cNvSpPr>
            <a:spLocks noGrp="1"/>
          </p:cNvSpPr>
          <p:nvPr>
            <p:ph type="dt" sz="half" idx="10"/>
          </p:nvPr>
        </p:nvSpPr>
        <p:spPr/>
        <p:txBody>
          <a:bodyPr/>
          <a:lstStyle/>
          <a:p>
            <a:fld id="{EE9753BA-F419-44D2-B365-5BDBE8723AD6}" type="datetime1">
              <a:rPr lang="en-ZA" smtClean="0"/>
              <a:pPr/>
              <a:t>2022/11/15</a:t>
            </a:fld>
            <a:endParaRPr lang="en-ZA" dirty="0"/>
          </a:p>
        </p:txBody>
      </p:sp>
      <p:sp>
        <p:nvSpPr>
          <p:cNvPr id="5" name="Footer Placeholder 4">
            <a:extLst>
              <a:ext uri="{FF2B5EF4-FFF2-40B4-BE49-F238E27FC236}">
                <a16:creationId xmlns:a16="http://schemas.microsoft.com/office/drawing/2014/main" xmlns="" id="{7A41B420-052B-46B9-8ED4-147B51C52739}"/>
              </a:ext>
            </a:extLst>
          </p:cNvPr>
          <p:cNvSpPr>
            <a:spLocks noGrp="1"/>
          </p:cNvSpPr>
          <p:nvPr>
            <p:ph type="ftr" sz="quarter" idx="11"/>
          </p:nvPr>
        </p:nvSpPr>
        <p:spPr/>
        <p:txBody>
          <a:bodyPr/>
          <a:lstStyle/>
          <a:p>
            <a:endParaRPr lang="en-ZA" dirty="0"/>
          </a:p>
        </p:txBody>
      </p:sp>
      <p:sp>
        <p:nvSpPr>
          <p:cNvPr id="6" name="Slide Number Placeholder 5">
            <a:extLst>
              <a:ext uri="{FF2B5EF4-FFF2-40B4-BE49-F238E27FC236}">
                <a16:creationId xmlns:a16="http://schemas.microsoft.com/office/drawing/2014/main" xmlns="" id="{E4ED89C9-467D-442C-A00F-764D2F873D96}"/>
              </a:ext>
            </a:extLst>
          </p:cNvPr>
          <p:cNvSpPr>
            <a:spLocks noGrp="1"/>
          </p:cNvSpPr>
          <p:nvPr>
            <p:ph type="sldNum" sz="quarter" idx="12"/>
          </p:nvPr>
        </p:nvSpPr>
        <p:spPr/>
        <p:txBody>
          <a:bodyPr/>
          <a:lstStyle/>
          <a:p>
            <a:fld id="{2C1D07FA-F1FA-499D-926C-C65FBF151797}" type="slidenum">
              <a:rPr lang="en-ZA" smtClean="0"/>
              <a:pPr/>
              <a:t>‹#›</a:t>
            </a:fld>
            <a:endParaRPr lang="en-ZA" dirty="0"/>
          </a:p>
        </p:txBody>
      </p:sp>
    </p:spTree>
    <p:extLst>
      <p:ext uri="{BB962C8B-B14F-4D97-AF65-F5344CB8AC3E}">
        <p14:creationId xmlns:p14="http://schemas.microsoft.com/office/powerpoint/2010/main" xmlns="" val="405676748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FF5F4D8-B012-447B-B76F-4BF6DF7AD379}"/>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ZA"/>
          </a:p>
        </p:txBody>
      </p:sp>
      <p:sp>
        <p:nvSpPr>
          <p:cNvPr id="3" name="Text Placeholder 2">
            <a:extLst>
              <a:ext uri="{FF2B5EF4-FFF2-40B4-BE49-F238E27FC236}">
                <a16:creationId xmlns:a16="http://schemas.microsoft.com/office/drawing/2014/main" xmlns="" id="{64687EE2-3D28-47C7-A367-100130FF990B}"/>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xmlns="" id="{32981D4F-5F6C-4597-BC48-B0414D4AE159}"/>
              </a:ext>
            </a:extLst>
          </p:cNvPr>
          <p:cNvSpPr>
            <a:spLocks noGrp="1"/>
          </p:cNvSpPr>
          <p:nvPr>
            <p:ph type="dt" sz="half" idx="10"/>
          </p:nvPr>
        </p:nvSpPr>
        <p:spPr/>
        <p:txBody>
          <a:bodyPr/>
          <a:lstStyle/>
          <a:p>
            <a:fld id="{2A6434C0-3FA5-4F29-9AC8-23689A7F31BB}" type="datetimeFigureOut">
              <a:rPr lang="en-ZA" smtClean="0"/>
              <a:pPr/>
              <a:t>2022/11/15</a:t>
            </a:fld>
            <a:endParaRPr lang="en-ZA" dirty="0"/>
          </a:p>
        </p:txBody>
      </p:sp>
      <p:sp>
        <p:nvSpPr>
          <p:cNvPr id="5" name="Footer Placeholder 4">
            <a:extLst>
              <a:ext uri="{FF2B5EF4-FFF2-40B4-BE49-F238E27FC236}">
                <a16:creationId xmlns:a16="http://schemas.microsoft.com/office/drawing/2014/main" xmlns="" id="{40E2FA77-2CB1-41A7-8C31-5218C9AE464F}"/>
              </a:ext>
            </a:extLst>
          </p:cNvPr>
          <p:cNvSpPr>
            <a:spLocks noGrp="1"/>
          </p:cNvSpPr>
          <p:nvPr>
            <p:ph type="ftr" sz="quarter" idx="11"/>
          </p:nvPr>
        </p:nvSpPr>
        <p:spPr/>
        <p:txBody>
          <a:bodyPr/>
          <a:lstStyle/>
          <a:p>
            <a:endParaRPr lang="en-ZA" dirty="0"/>
          </a:p>
        </p:txBody>
      </p:sp>
      <p:sp>
        <p:nvSpPr>
          <p:cNvPr id="6" name="Slide Number Placeholder 5">
            <a:extLst>
              <a:ext uri="{FF2B5EF4-FFF2-40B4-BE49-F238E27FC236}">
                <a16:creationId xmlns:a16="http://schemas.microsoft.com/office/drawing/2014/main" xmlns="" id="{C8BE2501-86E8-4D78-9895-73530501F894}"/>
              </a:ext>
            </a:extLst>
          </p:cNvPr>
          <p:cNvSpPr>
            <a:spLocks noGrp="1"/>
          </p:cNvSpPr>
          <p:nvPr>
            <p:ph type="sldNum" sz="quarter" idx="12"/>
          </p:nvPr>
        </p:nvSpPr>
        <p:spPr/>
        <p:txBody>
          <a:bodyPr/>
          <a:lstStyle/>
          <a:p>
            <a:fld id="{2C1D07FA-F1FA-499D-926C-C65FBF151797}" type="slidenum">
              <a:rPr lang="en-ZA" smtClean="0"/>
              <a:pPr/>
              <a:t>‹#›</a:t>
            </a:fld>
            <a:endParaRPr lang="en-ZA" dirty="0"/>
          </a:p>
        </p:txBody>
      </p:sp>
    </p:spTree>
    <p:extLst>
      <p:ext uri="{BB962C8B-B14F-4D97-AF65-F5344CB8AC3E}">
        <p14:creationId xmlns:p14="http://schemas.microsoft.com/office/powerpoint/2010/main" xmlns="" val="420230174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69E963D4-446F-4C41-9BD5-06CFD7AC5D6B}"/>
              </a:ext>
            </a:extLst>
          </p:cNvPr>
          <p:cNvSpPr>
            <a:spLocks noGrp="1"/>
          </p:cNvSpPr>
          <p:nvPr>
            <p:ph type="title"/>
          </p:nvPr>
        </p:nvSpPr>
        <p:spPr/>
        <p:txBody>
          <a:bodyPr/>
          <a:lstStyle/>
          <a:p>
            <a:r>
              <a:rPr lang="en-US"/>
              <a:t>Click to edit Master title style</a:t>
            </a:r>
            <a:endParaRPr lang="en-ZA"/>
          </a:p>
        </p:txBody>
      </p:sp>
      <p:sp>
        <p:nvSpPr>
          <p:cNvPr id="3" name="Content Placeholder 2">
            <a:extLst>
              <a:ext uri="{FF2B5EF4-FFF2-40B4-BE49-F238E27FC236}">
                <a16:creationId xmlns:a16="http://schemas.microsoft.com/office/drawing/2014/main" xmlns="" id="{0C7B63BB-2563-49C9-A2E0-58ED07A0E57A}"/>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Content Placeholder 3">
            <a:extLst>
              <a:ext uri="{FF2B5EF4-FFF2-40B4-BE49-F238E27FC236}">
                <a16:creationId xmlns:a16="http://schemas.microsoft.com/office/drawing/2014/main" xmlns="" id="{02023206-94F7-4D31-9AEE-0E61E10E7F1E}"/>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5" name="Date Placeholder 4">
            <a:extLst>
              <a:ext uri="{FF2B5EF4-FFF2-40B4-BE49-F238E27FC236}">
                <a16:creationId xmlns:a16="http://schemas.microsoft.com/office/drawing/2014/main" xmlns="" id="{B6C44C4E-2E69-4A69-9BE2-E1C14F0A5CB6}"/>
              </a:ext>
            </a:extLst>
          </p:cNvPr>
          <p:cNvSpPr>
            <a:spLocks noGrp="1"/>
          </p:cNvSpPr>
          <p:nvPr>
            <p:ph type="dt" sz="half" idx="10"/>
          </p:nvPr>
        </p:nvSpPr>
        <p:spPr/>
        <p:txBody>
          <a:bodyPr/>
          <a:lstStyle/>
          <a:p>
            <a:fld id="{2A6434C0-3FA5-4F29-9AC8-23689A7F31BB}" type="datetimeFigureOut">
              <a:rPr lang="en-ZA" smtClean="0"/>
              <a:pPr/>
              <a:t>2022/11/15</a:t>
            </a:fld>
            <a:endParaRPr lang="en-ZA" dirty="0"/>
          </a:p>
        </p:txBody>
      </p:sp>
      <p:sp>
        <p:nvSpPr>
          <p:cNvPr id="6" name="Footer Placeholder 5">
            <a:extLst>
              <a:ext uri="{FF2B5EF4-FFF2-40B4-BE49-F238E27FC236}">
                <a16:creationId xmlns:a16="http://schemas.microsoft.com/office/drawing/2014/main" xmlns="" id="{2E41441D-59E3-4B9A-ACD3-DD10E2999931}"/>
              </a:ext>
            </a:extLst>
          </p:cNvPr>
          <p:cNvSpPr>
            <a:spLocks noGrp="1"/>
          </p:cNvSpPr>
          <p:nvPr>
            <p:ph type="ftr" sz="quarter" idx="11"/>
          </p:nvPr>
        </p:nvSpPr>
        <p:spPr/>
        <p:txBody>
          <a:bodyPr/>
          <a:lstStyle/>
          <a:p>
            <a:endParaRPr lang="en-ZA" dirty="0"/>
          </a:p>
        </p:txBody>
      </p:sp>
      <p:sp>
        <p:nvSpPr>
          <p:cNvPr id="7" name="Slide Number Placeholder 6">
            <a:extLst>
              <a:ext uri="{FF2B5EF4-FFF2-40B4-BE49-F238E27FC236}">
                <a16:creationId xmlns:a16="http://schemas.microsoft.com/office/drawing/2014/main" xmlns="" id="{787F38A5-0750-48F3-8331-AEDE2482F559}"/>
              </a:ext>
            </a:extLst>
          </p:cNvPr>
          <p:cNvSpPr>
            <a:spLocks noGrp="1"/>
          </p:cNvSpPr>
          <p:nvPr>
            <p:ph type="sldNum" sz="quarter" idx="12"/>
          </p:nvPr>
        </p:nvSpPr>
        <p:spPr/>
        <p:txBody>
          <a:bodyPr/>
          <a:lstStyle/>
          <a:p>
            <a:fld id="{2C1D07FA-F1FA-499D-926C-C65FBF151797}" type="slidenum">
              <a:rPr lang="en-ZA" smtClean="0"/>
              <a:pPr/>
              <a:t>‹#›</a:t>
            </a:fld>
            <a:endParaRPr lang="en-ZA" dirty="0"/>
          </a:p>
        </p:txBody>
      </p:sp>
    </p:spTree>
    <p:extLst>
      <p:ext uri="{BB962C8B-B14F-4D97-AF65-F5344CB8AC3E}">
        <p14:creationId xmlns:p14="http://schemas.microsoft.com/office/powerpoint/2010/main" xmlns="" val="105943363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B9E3CD9-3115-4EF9-B1A3-4459C9A415D8}"/>
              </a:ext>
            </a:extLst>
          </p:cNvPr>
          <p:cNvSpPr>
            <a:spLocks noGrp="1"/>
          </p:cNvSpPr>
          <p:nvPr>
            <p:ph type="title"/>
          </p:nvPr>
        </p:nvSpPr>
        <p:spPr>
          <a:xfrm>
            <a:off x="839788" y="365125"/>
            <a:ext cx="10515600" cy="1325563"/>
          </a:xfrm>
        </p:spPr>
        <p:txBody>
          <a:bodyPr/>
          <a:lstStyle/>
          <a:p>
            <a:r>
              <a:rPr lang="en-US"/>
              <a:t>Click to edit Master title style</a:t>
            </a:r>
            <a:endParaRPr lang="en-ZA"/>
          </a:p>
        </p:txBody>
      </p:sp>
      <p:sp>
        <p:nvSpPr>
          <p:cNvPr id="3" name="Text Placeholder 2">
            <a:extLst>
              <a:ext uri="{FF2B5EF4-FFF2-40B4-BE49-F238E27FC236}">
                <a16:creationId xmlns:a16="http://schemas.microsoft.com/office/drawing/2014/main" xmlns="" id="{EFCB3910-D2AA-4A2F-9FA3-C35C8AE1F65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xmlns="" id="{25410843-D255-4D1A-B974-0C81902DBA1F}"/>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5" name="Text Placeholder 4">
            <a:extLst>
              <a:ext uri="{FF2B5EF4-FFF2-40B4-BE49-F238E27FC236}">
                <a16:creationId xmlns:a16="http://schemas.microsoft.com/office/drawing/2014/main" xmlns="" id="{1856D055-F9BB-4DDD-9BEE-54CF3111091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xmlns="" id="{37E29268-F576-47A3-8871-AB9DC0E82A78}"/>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7" name="Date Placeholder 6">
            <a:extLst>
              <a:ext uri="{FF2B5EF4-FFF2-40B4-BE49-F238E27FC236}">
                <a16:creationId xmlns:a16="http://schemas.microsoft.com/office/drawing/2014/main" xmlns="" id="{B4F67342-2EC6-491F-BE0E-17F36A30B4D0}"/>
              </a:ext>
            </a:extLst>
          </p:cNvPr>
          <p:cNvSpPr>
            <a:spLocks noGrp="1"/>
          </p:cNvSpPr>
          <p:nvPr>
            <p:ph type="dt" sz="half" idx="10"/>
          </p:nvPr>
        </p:nvSpPr>
        <p:spPr/>
        <p:txBody>
          <a:bodyPr/>
          <a:lstStyle/>
          <a:p>
            <a:fld id="{2A6434C0-3FA5-4F29-9AC8-23689A7F31BB}" type="datetimeFigureOut">
              <a:rPr lang="en-ZA" smtClean="0"/>
              <a:pPr/>
              <a:t>2022/11/15</a:t>
            </a:fld>
            <a:endParaRPr lang="en-ZA" dirty="0"/>
          </a:p>
        </p:txBody>
      </p:sp>
      <p:sp>
        <p:nvSpPr>
          <p:cNvPr id="8" name="Footer Placeholder 7">
            <a:extLst>
              <a:ext uri="{FF2B5EF4-FFF2-40B4-BE49-F238E27FC236}">
                <a16:creationId xmlns:a16="http://schemas.microsoft.com/office/drawing/2014/main" xmlns="" id="{B5493597-D2C1-41AD-A890-95BD50C4FAC2}"/>
              </a:ext>
            </a:extLst>
          </p:cNvPr>
          <p:cNvSpPr>
            <a:spLocks noGrp="1"/>
          </p:cNvSpPr>
          <p:nvPr>
            <p:ph type="ftr" sz="quarter" idx="11"/>
          </p:nvPr>
        </p:nvSpPr>
        <p:spPr/>
        <p:txBody>
          <a:bodyPr/>
          <a:lstStyle/>
          <a:p>
            <a:endParaRPr lang="en-ZA" dirty="0"/>
          </a:p>
        </p:txBody>
      </p:sp>
      <p:sp>
        <p:nvSpPr>
          <p:cNvPr id="9" name="Slide Number Placeholder 8">
            <a:extLst>
              <a:ext uri="{FF2B5EF4-FFF2-40B4-BE49-F238E27FC236}">
                <a16:creationId xmlns:a16="http://schemas.microsoft.com/office/drawing/2014/main" xmlns="" id="{A3E92FD5-5F4F-4C8F-A0AA-5FA8F122A787}"/>
              </a:ext>
            </a:extLst>
          </p:cNvPr>
          <p:cNvSpPr>
            <a:spLocks noGrp="1"/>
          </p:cNvSpPr>
          <p:nvPr>
            <p:ph type="sldNum" sz="quarter" idx="12"/>
          </p:nvPr>
        </p:nvSpPr>
        <p:spPr/>
        <p:txBody>
          <a:bodyPr/>
          <a:lstStyle/>
          <a:p>
            <a:fld id="{2C1D07FA-F1FA-499D-926C-C65FBF151797}" type="slidenum">
              <a:rPr lang="en-ZA" smtClean="0"/>
              <a:pPr/>
              <a:t>‹#›</a:t>
            </a:fld>
            <a:endParaRPr lang="en-ZA" dirty="0"/>
          </a:p>
        </p:txBody>
      </p:sp>
    </p:spTree>
    <p:extLst>
      <p:ext uri="{BB962C8B-B14F-4D97-AF65-F5344CB8AC3E}">
        <p14:creationId xmlns:p14="http://schemas.microsoft.com/office/powerpoint/2010/main" xmlns="" val="380456008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898DA9C6-E6E8-481E-8942-F8CA7B17FD0E}"/>
              </a:ext>
            </a:extLst>
          </p:cNvPr>
          <p:cNvSpPr>
            <a:spLocks noGrp="1"/>
          </p:cNvSpPr>
          <p:nvPr>
            <p:ph type="title"/>
          </p:nvPr>
        </p:nvSpPr>
        <p:spPr/>
        <p:txBody>
          <a:bodyPr/>
          <a:lstStyle/>
          <a:p>
            <a:r>
              <a:rPr lang="en-US"/>
              <a:t>Click to edit Master title style</a:t>
            </a:r>
            <a:endParaRPr lang="en-ZA"/>
          </a:p>
        </p:txBody>
      </p:sp>
      <p:sp>
        <p:nvSpPr>
          <p:cNvPr id="3" name="Date Placeholder 2">
            <a:extLst>
              <a:ext uri="{FF2B5EF4-FFF2-40B4-BE49-F238E27FC236}">
                <a16:creationId xmlns:a16="http://schemas.microsoft.com/office/drawing/2014/main" xmlns="" id="{BEE47EF2-2316-4F65-902B-F2B15238028C}"/>
              </a:ext>
            </a:extLst>
          </p:cNvPr>
          <p:cNvSpPr>
            <a:spLocks noGrp="1"/>
          </p:cNvSpPr>
          <p:nvPr>
            <p:ph type="dt" sz="half" idx="10"/>
          </p:nvPr>
        </p:nvSpPr>
        <p:spPr/>
        <p:txBody>
          <a:bodyPr/>
          <a:lstStyle/>
          <a:p>
            <a:fld id="{2A6434C0-3FA5-4F29-9AC8-23689A7F31BB}" type="datetimeFigureOut">
              <a:rPr lang="en-ZA" smtClean="0"/>
              <a:pPr/>
              <a:t>2022/11/15</a:t>
            </a:fld>
            <a:endParaRPr lang="en-ZA" dirty="0"/>
          </a:p>
        </p:txBody>
      </p:sp>
      <p:sp>
        <p:nvSpPr>
          <p:cNvPr id="4" name="Footer Placeholder 3">
            <a:extLst>
              <a:ext uri="{FF2B5EF4-FFF2-40B4-BE49-F238E27FC236}">
                <a16:creationId xmlns:a16="http://schemas.microsoft.com/office/drawing/2014/main" xmlns="" id="{763A4B20-144E-4046-9C91-309787456DDE}"/>
              </a:ext>
            </a:extLst>
          </p:cNvPr>
          <p:cNvSpPr>
            <a:spLocks noGrp="1"/>
          </p:cNvSpPr>
          <p:nvPr>
            <p:ph type="ftr" sz="quarter" idx="11"/>
          </p:nvPr>
        </p:nvSpPr>
        <p:spPr/>
        <p:txBody>
          <a:bodyPr/>
          <a:lstStyle/>
          <a:p>
            <a:endParaRPr lang="en-ZA" dirty="0"/>
          </a:p>
        </p:txBody>
      </p:sp>
      <p:sp>
        <p:nvSpPr>
          <p:cNvPr id="5" name="Slide Number Placeholder 4">
            <a:extLst>
              <a:ext uri="{FF2B5EF4-FFF2-40B4-BE49-F238E27FC236}">
                <a16:creationId xmlns:a16="http://schemas.microsoft.com/office/drawing/2014/main" xmlns="" id="{ED8A7A22-EDE9-46C1-9716-33A1142E6EDC}"/>
              </a:ext>
            </a:extLst>
          </p:cNvPr>
          <p:cNvSpPr>
            <a:spLocks noGrp="1"/>
          </p:cNvSpPr>
          <p:nvPr>
            <p:ph type="sldNum" sz="quarter" idx="12"/>
          </p:nvPr>
        </p:nvSpPr>
        <p:spPr/>
        <p:txBody>
          <a:bodyPr/>
          <a:lstStyle/>
          <a:p>
            <a:fld id="{2C1D07FA-F1FA-499D-926C-C65FBF151797}" type="slidenum">
              <a:rPr lang="en-ZA" smtClean="0"/>
              <a:pPr/>
              <a:t>‹#›</a:t>
            </a:fld>
            <a:endParaRPr lang="en-ZA" dirty="0"/>
          </a:p>
        </p:txBody>
      </p:sp>
    </p:spTree>
    <p:extLst>
      <p:ext uri="{BB962C8B-B14F-4D97-AF65-F5344CB8AC3E}">
        <p14:creationId xmlns:p14="http://schemas.microsoft.com/office/powerpoint/2010/main" xmlns="" val="11702276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xmlns="" id="{288E683D-493E-4934-8827-E5B2D2E6071B}"/>
              </a:ext>
            </a:extLst>
          </p:cNvPr>
          <p:cNvSpPr>
            <a:spLocks noGrp="1"/>
          </p:cNvSpPr>
          <p:nvPr>
            <p:ph type="dt" sz="half" idx="10"/>
          </p:nvPr>
        </p:nvSpPr>
        <p:spPr/>
        <p:txBody>
          <a:bodyPr/>
          <a:lstStyle/>
          <a:p>
            <a:fld id="{2A6434C0-3FA5-4F29-9AC8-23689A7F31BB}" type="datetimeFigureOut">
              <a:rPr lang="en-ZA" smtClean="0"/>
              <a:pPr/>
              <a:t>2022/11/15</a:t>
            </a:fld>
            <a:endParaRPr lang="en-ZA" dirty="0"/>
          </a:p>
        </p:txBody>
      </p:sp>
      <p:sp>
        <p:nvSpPr>
          <p:cNvPr id="3" name="Footer Placeholder 2">
            <a:extLst>
              <a:ext uri="{FF2B5EF4-FFF2-40B4-BE49-F238E27FC236}">
                <a16:creationId xmlns:a16="http://schemas.microsoft.com/office/drawing/2014/main" xmlns="" id="{9607A2B4-E164-4AD0-BF5F-8ACC9EC5249D}"/>
              </a:ext>
            </a:extLst>
          </p:cNvPr>
          <p:cNvSpPr>
            <a:spLocks noGrp="1"/>
          </p:cNvSpPr>
          <p:nvPr>
            <p:ph type="ftr" sz="quarter" idx="11"/>
          </p:nvPr>
        </p:nvSpPr>
        <p:spPr/>
        <p:txBody>
          <a:bodyPr/>
          <a:lstStyle/>
          <a:p>
            <a:endParaRPr lang="en-ZA" dirty="0"/>
          </a:p>
        </p:txBody>
      </p:sp>
      <p:sp>
        <p:nvSpPr>
          <p:cNvPr id="4" name="Slide Number Placeholder 3">
            <a:extLst>
              <a:ext uri="{FF2B5EF4-FFF2-40B4-BE49-F238E27FC236}">
                <a16:creationId xmlns:a16="http://schemas.microsoft.com/office/drawing/2014/main" xmlns="" id="{C4253B74-EA1C-4DB1-8941-1B2714EA74B3}"/>
              </a:ext>
            </a:extLst>
          </p:cNvPr>
          <p:cNvSpPr>
            <a:spLocks noGrp="1"/>
          </p:cNvSpPr>
          <p:nvPr>
            <p:ph type="sldNum" sz="quarter" idx="12"/>
          </p:nvPr>
        </p:nvSpPr>
        <p:spPr/>
        <p:txBody>
          <a:bodyPr/>
          <a:lstStyle/>
          <a:p>
            <a:fld id="{2C1D07FA-F1FA-499D-926C-C65FBF151797}" type="slidenum">
              <a:rPr lang="en-ZA" smtClean="0"/>
              <a:pPr/>
              <a:t>‹#›</a:t>
            </a:fld>
            <a:endParaRPr lang="en-ZA" dirty="0"/>
          </a:p>
        </p:txBody>
      </p:sp>
    </p:spTree>
    <p:extLst>
      <p:ext uri="{BB962C8B-B14F-4D97-AF65-F5344CB8AC3E}">
        <p14:creationId xmlns:p14="http://schemas.microsoft.com/office/powerpoint/2010/main" xmlns="" val="330359751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60075375-FF3B-4ADA-A296-C2F9A5D0FC8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ZA"/>
          </a:p>
        </p:txBody>
      </p:sp>
      <p:sp>
        <p:nvSpPr>
          <p:cNvPr id="3" name="Content Placeholder 2">
            <a:extLst>
              <a:ext uri="{FF2B5EF4-FFF2-40B4-BE49-F238E27FC236}">
                <a16:creationId xmlns:a16="http://schemas.microsoft.com/office/drawing/2014/main" xmlns="" id="{D29406C2-AD54-493D-A3BE-5F2DC630FB7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Text Placeholder 3">
            <a:extLst>
              <a:ext uri="{FF2B5EF4-FFF2-40B4-BE49-F238E27FC236}">
                <a16:creationId xmlns:a16="http://schemas.microsoft.com/office/drawing/2014/main" xmlns="" id="{56D9CA76-E679-4015-9066-855BA239714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xmlns="" id="{A3982DC9-E6EA-47DC-A287-3ECE796432CF}"/>
              </a:ext>
            </a:extLst>
          </p:cNvPr>
          <p:cNvSpPr>
            <a:spLocks noGrp="1"/>
          </p:cNvSpPr>
          <p:nvPr>
            <p:ph type="dt" sz="half" idx="10"/>
          </p:nvPr>
        </p:nvSpPr>
        <p:spPr/>
        <p:txBody>
          <a:bodyPr/>
          <a:lstStyle/>
          <a:p>
            <a:fld id="{2A6434C0-3FA5-4F29-9AC8-23689A7F31BB}" type="datetimeFigureOut">
              <a:rPr lang="en-ZA" smtClean="0"/>
              <a:pPr/>
              <a:t>2022/11/15</a:t>
            </a:fld>
            <a:endParaRPr lang="en-ZA" dirty="0"/>
          </a:p>
        </p:txBody>
      </p:sp>
      <p:sp>
        <p:nvSpPr>
          <p:cNvPr id="6" name="Footer Placeholder 5">
            <a:extLst>
              <a:ext uri="{FF2B5EF4-FFF2-40B4-BE49-F238E27FC236}">
                <a16:creationId xmlns:a16="http://schemas.microsoft.com/office/drawing/2014/main" xmlns="" id="{494A2419-23AA-4884-BD73-5F0C8493E45E}"/>
              </a:ext>
            </a:extLst>
          </p:cNvPr>
          <p:cNvSpPr>
            <a:spLocks noGrp="1"/>
          </p:cNvSpPr>
          <p:nvPr>
            <p:ph type="ftr" sz="quarter" idx="11"/>
          </p:nvPr>
        </p:nvSpPr>
        <p:spPr/>
        <p:txBody>
          <a:bodyPr/>
          <a:lstStyle/>
          <a:p>
            <a:endParaRPr lang="en-ZA" dirty="0"/>
          </a:p>
        </p:txBody>
      </p:sp>
      <p:sp>
        <p:nvSpPr>
          <p:cNvPr id="7" name="Slide Number Placeholder 6">
            <a:extLst>
              <a:ext uri="{FF2B5EF4-FFF2-40B4-BE49-F238E27FC236}">
                <a16:creationId xmlns:a16="http://schemas.microsoft.com/office/drawing/2014/main" xmlns="" id="{0310B6A0-C3AA-4BD9-84A8-00B0D0DBDCF3}"/>
              </a:ext>
            </a:extLst>
          </p:cNvPr>
          <p:cNvSpPr>
            <a:spLocks noGrp="1"/>
          </p:cNvSpPr>
          <p:nvPr>
            <p:ph type="sldNum" sz="quarter" idx="12"/>
          </p:nvPr>
        </p:nvSpPr>
        <p:spPr/>
        <p:txBody>
          <a:bodyPr/>
          <a:lstStyle/>
          <a:p>
            <a:fld id="{2C1D07FA-F1FA-499D-926C-C65FBF151797}" type="slidenum">
              <a:rPr lang="en-ZA" smtClean="0"/>
              <a:pPr/>
              <a:t>‹#›</a:t>
            </a:fld>
            <a:endParaRPr lang="en-ZA" dirty="0"/>
          </a:p>
        </p:txBody>
      </p:sp>
    </p:spTree>
    <p:extLst>
      <p:ext uri="{BB962C8B-B14F-4D97-AF65-F5344CB8AC3E}">
        <p14:creationId xmlns:p14="http://schemas.microsoft.com/office/powerpoint/2010/main" xmlns="" val="209816109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5D9594A-4A41-4219-BA65-E3D9A57A36E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ZA"/>
          </a:p>
        </p:txBody>
      </p:sp>
      <p:sp>
        <p:nvSpPr>
          <p:cNvPr id="3" name="Picture Placeholder 2">
            <a:extLst>
              <a:ext uri="{FF2B5EF4-FFF2-40B4-BE49-F238E27FC236}">
                <a16:creationId xmlns:a16="http://schemas.microsoft.com/office/drawing/2014/main" xmlns="" id="{EAE5DA00-E11C-4DD8-A7CB-6692341D2EEB}"/>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ZA" dirty="0"/>
          </a:p>
        </p:txBody>
      </p:sp>
      <p:sp>
        <p:nvSpPr>
          <p:cNvPr id="4" name="Text Placeholder 3">
            <a:extLst>
              <a:ext uri="{FF2B5EF4-FFF2-40B4-BE49-F238E27FC236}">
                <a16:creationId xmlns:a16="http://schemas.microsoft.com/office/drawing/2014/main" xmlns="" id="{32D3AF13-86BE-4AEF-8FD1-5B374CC0D8D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xmlns="" id="{74E0ADD3-50FA-4CF6-9605-C3CD19F55A73}"/>
              </a:ext>
            </a:extLst>
          </p:cNvPr>
          <p:cNvSpPr>
            <a:spLocks noGrp="1"/>
          </p:cNvSpPr>
          <p:nvPr>
            <p:ph type="dt" sz="half" idx="10"/>
          </p:nvPr>
        </p:nvSpPr>
        <p:spPr/>
        <p:txBody>
          <a:bodyPr/>
          <a:lstStyle/>
          <a:p>
            <a:fld id="{2A6434C0-3FA5-4F29-9AC8-23689A7F31BB}" type="datetimeFigureOut">
              <a:rPr lang="en-ZA" smtClean="0"/>
              <a:pPr/>
              <a:t>2022/11/15</a:t>
            </a:fld>
            <a:endParaRPr lang="en-ZA" dirty="0"/>
          </a:p>
        </p:txBody>
      </p:sp>
      <p:sp>
        <p:nvSpPr>
          <p:cNvPr id="6" name="Footer Placeholder 5">
            <a:extLst>
              <a:ext uri="{FF2B5EF4-FFF2-40B4-BE49-F238E27FC236}">
                <a16:creationId xmlns:a16="http://schemas.microsoft.com/office/drawing/2014/main" xmlns="" id="{D26DFECA-EAD3-4F3D-93A3-4F0A4223A19B}"/>
              </a:ext>
            </a:extLst>
          </p:cNvPr>
          <p:cNvSpPr>
            <a:spLocks noGrp="1"/>
          </p:cNvSpPr>
          <p:nvPr>
            <p:ph type="ftr" sz="quarter" idx="11"/>
          </p:nvPr>
        </p:nvSpPr>
        <p:spPr/>
        <p:txBody>
          <a:bodyPr/>
          <a:lstStyle/>
          <a:p>
            <a:endParaRPr lang="en-ZA" dirty="0"/>
          </a:p>
        </p:txBody>
      </p:sp>
      <p:sp>
        <p:nvSpPr>
          <p:cNvPr id="7" name="Slide Number Placeholder 6">
            <a:extLst>
              <a:ext uri="{FF2B5EF4-FFF2-40B4-BE49-F238E27FC236}">
                <a16:creationId xmlns:a16="http://schemas.microsoft.com/office/drawing/2014/main" xmlns="" id="{3D500742-9E53-4771-A74D-9F48472F9BCD}"/>
              </a:ext>
            </a:extLst>
          </p:cNvPr>
          <p:cNvSpPr>
            <a:spLocks noGrp="1"/>
          </p:cNvSpPr>
          <p:nvPr>
            <p:ph type="sldNum" sz="quarter" idx="12"/>
          </p:nvPr>
        </p:nvSpPr>
        <p:spPr/>
        <p:txBody>
          <a:bodyPr/>
          <a:lstStyle/>
          <a:p>
            <a:fld id="{2C1D07FA-F1FA-499D-926C-C65FBF151797}" type="slidenum">
              <a:rPr lang="en-ZA" smtClean="0"/>
              <a:pPr/>
              <a:t>‹#›</a:t>
            </a:fld>
            <a:endParaRPr lang="en-ZA" dirty="0"/>
          </a:p>
        </p:txBody>
      </p:sp>
    </p:spTree>
    <p:extLst>
      <p:ext uri="{BB962C8B-B14F-4D97-AF65-F5344CB8AC3E}">
        <p14:creationId xmlns:p14="http://schemas.microsoft.com/office/powerpoint/2010/main" xmlns="" val="405119683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print">
            <a:lum/>
          </a:blip>
          <a:srcRect/>
          <a:stretch>
            <a:fillRect t="-9000" b="1000"/>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xmlns="" id="{8D6CFE0D-741B-4E2F-BBC7-079959E1D96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ZA"/>
          </a:p>
        </p:txBody>
      </p:sp>
      <p:sp>
        <p:nvSpPr>
          <p:cNvPr id="3" name="Text Placeholder 2">
            <a:extLst>
              <a:ext uri="{FF2B5EF4-FFF2-40B4-BE49-F238E27FC236}">
                <a16:creationId xmlns:a16="http://schemas.microsoft.com/office/drawing/2014/main" xmlns="" id="{F697F814-540D-4CD6-8A53-70061FF948F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Date Placeholder 3">
            <a:extLst>
              <a:ext uri="{FF2B5EF4-FFF2-40B4-BE49-F238E27FC236}">
                <a16:creationId xmlns:a16="http://schemas.microsoft.com/office/drawing/2014/main" xmlns="" id="{0C066278-124A-411F-942F-B960223881F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A6434C0-3FA5-4F29-9AC8-23689A7F31BB}" type="datetimeFigureOut">
              <a:rPr lang="en-ZA" smtClean="0"/>
              <a:pPr/>
              <a:t>2022/11/15</a:t>
            </a:fld>
            <a:endParaRPr lang="en-ZA" dirty="0"/>
          </a:p>
        </p:txBody>
      </p:sp>
      <p:sp>
        <p:nvSpPr>
          <p:cNvPr id="5" name="Footer Placeholder 4">
            <a:extLst>
              <a:ext uri="{FF2B5EF4-FFF2-40B4-BE49-F238E27FC236}">
                <a16:creationId xmlns:a16="http://schemas.microsoft.com/office/drawing/2014/main" xmlns="" id="{12224475-D3AC-4252-8EE7-8B6F71AB1C2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ZA" dirty="0"/>
          </a:p>
        </p:txBody>
      </p:sp>
      <p:sp>
        <p:nvSpPr>
          <p:cNvPr id="6" name="Slide Number Placeholder 5">
            <a:extLst>
              <a:ext uri="{FF2B5EF4-FFF2-40B4-BE49-F238E27FC236}">
                <a16:creationId xmlns:a16="http://schemas.microsoft.com/office/drawing/2014/main" xmlns="" id="{9C192DA0-9847-4610-B35F-7869771019A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C1D07FA-F1FA-499D-926C-C65FBF151797}" type="slidenum">
              <a:rPr lang="en-ZA" smtClean="0"/>
              <a:pPr/>
              <a:t>‹#›</a:t>
            </a:fld>
            <a:endParaRPr lang="en-ZA" dirty="0"/>
          </a:p>
        </p:txBody>
      </p:sp>
    </p:spTree>
    <p:extLst>
      <p:ext uri="{BB962C8B-B14F-4D97-AF65-F5344CB8AC3E}">
        <p14:creationId xmlns:p14="http://schemas.microsoft.com/office/powerpoint/2010/main" xmlns="" val="289836858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xmlns="" id="{8D6CFE0D-741B-4E2F-BBC7-079959E1D96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ZA"/>
          </a:p>
        </p:txBody>
      </p:sp>
      <p:sp>
        <p:nvSpPr>
          <p:cNvPr id="3" name="Text Placeholder 2">
            <a:extLst>
              <a:ext uri="{FF2B5EF4-FFF2-40B4-BE49-F238E27FC236}">
                <a16:creationId xmlns:a16="http://schemas.microsoft.com/office/drawing/2014/main" xmlns="" id="{F697F814-540D-4CD6-8A53-70061FF948F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Date Placeholder 3">
            <a:extLst>
              <a:ext uri="{FF2B5EF4-FFF2-40B4-BE49-F238E27FC236}">
                <a16:creationId xmlns:a16="http://schemas.microsoft.com/office/drawing/2014/main" xmlns="" id="{0C066278-124A-411F-942F-B960223881F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31725D7-2339-4815-976F-122D5A30620F}" type="datetime1">
              <a:rPr lang="en-ZA" smtClean="0"/>
              <a:pPr/>
              <a:t>2022/11/15</a:t>
            </a:fld>
            <a:endParaRPr lang="en-ZA" dirty="0"/>
          </a:p>
        </p:txBody>
      </p:sp>
      <p:sp>
        <p:nvSpPr>
          <p:cNvPr id="5" name="Footer Placeholder 4">
            <a:extLst>
              <a:ext uri="{FF2B5EF4-FFF2-40B4-BE49-F238E27FC236}">
                <a16:creationId xmlns:a16="http://schemas.microsoft.com/office/drawing/2014/main" xmlns="" id="{12224475-D3AC-4252-8EE7-8B6F71AB1C2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ZA" dirty="0"/>
          </a:p>
        </p:txBody>
      </p:sp>
      <p:sp>
        <p:nvSpPr>
          <p:cNvPr id="6" name="Slide Number Placeholder 5">
            <a:extLst>
              <a:ext uri="{FF2B5EF4-FFF2-40B4-BE49-F238E27FC236}">
                <a16:creationId xmlns:a16="http://schemas.microsoft.com/office/drawing/2014/main" xmlns="" id="{9C192DA0-9847-4610-B35F-7869771019A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C1D07FA-F1FA-499D-926C-C65FBF151797}" type="slidenum">
              <a:rPr lang="en-ZA" smtClean="0"/>
              <a:pPr/>
              <a:t>‹#›</a:t>
            </a:fld>
            <a:endParaRPr lang="en-ZA" dirty="0"/>
          </a:p>
        </p:txBody>
      </p:sp>
    </p:spTree>
    <p:extLst>
      <p:ext uri="{BB962C8B-B14F-4D97-AF65-F5344CB8AC3E}">
        <p14:creationId xmlns:p14="http://schemas.microsoft.com/office/powerpoint/2010/main" xmlns="" val="84573421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12.xml"/><Relationship Id="rId5" Type="http://schemas.openxmlformats.org/officeDocument/2006/relationships/image" Target="../media/image5.svg"/><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3" Type="http://schemas.openxmlformats.org/officeDocument/2006/relationships/package" Target="../embeddings/Microsoft_Office_Excel_Worksheet3.xlsx"/><Relationship Id="rId2" Type="http://schemas.openxmlformats.org/officeDocument/2006/relationships/slideLayout" Target="../slideLayouts/slideLayout1.xml"/><Relationship Id="rId1" Type="http://schemas.openxmlformats.org/officeDocument/2006/relationships/vmlDrawing" Target="../drawings/vmlDrawing1.vml"/></Relationships>
</file>

<file path=ppt/slides/_rels/slide46.xml.rels><?xml version="1.0" encoding="UTF-8" standalone="yes"?>
<Relationships xmlns="http://schemas.openxmlformats.org/package/2006/relationships"><Relationship Id="rId3" Type="http://schemas.openxmlformats.org/officeDocument/2006/relationships/package" Target="../embeddings/Microsoft_Office_Excel_Worksheet4.xlsx"/><Relationship Id="rId2" Type="http://schemas.openxmlformats.org/officeDocument/2006/relationships/slideLayout" Target="../slideLayouts/slideLayout1.xml"/><Relationship Id="rId1" Type="http://schemas.openxmlformats.org/officeDocument/2006/relationships/vmlDrawing" Target="../drawings/vmlDrawing2.v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1.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t="-13000" b="-13000"/>
          </a:stretch>
        </a:blipFill>
        <a:effectLst/>
      </p:bgPr>
    </p:bg>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xmlns="" id="{7CE583C1-9938-44F7-9975-BCF10F2ABA0A}"/>
              </a:ext>
            </a:extLst>
          </p:cNvPr>
          <p:cNvSpPr/>
          <p:nvPr/>
        </p:nvSpPr>
        <p:spPr>
          <a:xfrm>
            <a:off x="0" y="5976730"/>
            <a:ext cx="12192000" cy="881270"/>
          </a:xfrm>
          <a:prstGeom prst="rect">
            <a:avLst/>
          </a:prstGeom>
          <a:ln>
            <a:solidFill>
              <a:schemeClr val="bg1"/>
            </a:solidFill>
          </a:ln>
        </p:spPr>
        <p:style>
          <a:lnRef idx="2">
            <a:schemeClr val="dk1"/>
          </a:lnRef>
          <a:fillRef idx="1">
            <a:schemeClr val="lt1"/>
          </a:fillRef>
          <a:effectRef idx="0">
            <a:schemeClr val="dk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ZA"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7" name="Picture 6" descr="Text&#10;&#10;Description automatically generated">
            <a:extLst>
              <a:ext uri="{FF2B5EF4-FFF2-40B4-BE49-F238E27FC236}">
                <a16:creationId xmlns:a16="http://schemas.microsoft.com/office/drawing/2014/main" xmlns="" id="{FB1323A7-E4DD-4394-A7F5-37144C64EE3E}"/>
              </a:ext>
            </a:extLst>
          </p:cNvPr>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326732" y="6029738"/>
            <a:ext cx="1992398" cy="848329"/>
          </a:xfrm>
          <a:prstGeom prst="rect">
            <a:avLst/>
          </a:prstGeom>
        </p:spPr>
      </p:pic>
      <p:pic>
        <p:nvPicPr>
          <p:cNvPr id="8" name="Graphic 7">
            <a:extLst>
              <a:ext uri="{FF2B5EF4-FFF2-40B4-BE49-F238E27FC236}">
                <a16:creationId xmlns:a16="http://schemas.microsoft.com/office/drawing/2014/main" xmlns="" id="{2A778D4F-1A4E-4023-AC08-2FFC8D3D9188}"/>
              </a:ext>
            </a:extLst>
          </p:cNvPr>
          <p:cNvPicPr>
            <a:picLocks noChangeAspect="1"/>
          </p:cNvPicPr>
          <p:nvPr/>
        </p:nvPicPr>
        <p:blipFill>
          <a:blip r:embed="rId4" cstate="print">
            <a:extLst>
              <a:ext uri="{96DAC541-7B7A-43D3-8B79-37D633B846F1}">
                <asvg:svgBlip xmlns:asvg="http://schemas.microsoft.com/office/drawing/2016/SVG/main" xmlns="" r:embed="rId5"/>
              </a:ext>
            </a:extLst>
          </a:blip>
          <a:stretch>
            <a:fillRect/>
          </a:stretch>
        </p:blipFill>
        <p:spPr>
          <a:xfrm>
            <a:off x="11039061" y="5969956"/>
            <a:ext cx="1031245" cy="1006692"/>
          </a:xfrm>
          <a:prstGeom prst="rect">
            <a:avLst/>
          </a:prstGeom>
        </p:spPr>
      </p:pic>
      <p:sp>
        <p:nvSpPr>
          <p:cNvPr id="2" name="Slide Number Placeholder 1">
            <a:extLst>
              <a:ext uri="{FF2B5EF4-FFF2-40B4-BE49-F238E27FC236}">
                <a16:creationId xmlns:a16="http://schemas.microsoft.com/office/drawing/2014/main" xmlns="" id="{981E9EF9-C88A-0428-2A7F-4914761EDF32}"/>
              </a:ext>
            </a:extLst>
          </p:cNvPr>
          <p:cNvSpPr>
            <a:spLocks noGrp="1"/>
          </p:cNvSpPr>
          <p:nvPr>
            <p:ph type="sldNum" sz="quarter" idx="12"/>
          </p:nvPr>
        </p:nvSpPr>
        <p:spPr>
          <a:xfrm>
            <a:off x="8174167" y="6436748"/>
            <a:ext cx="274320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C1D07FA-F1FA-499D-926C-C65FBF151797}" type="slidenum">
              <a:rPr kumimoji="0" lang="en-ZA"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ZA"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xmlns="" val="4071208082"/>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6E261077-8CC3-4D05-B516-D90AD4A0ECAF}"/>
              </a:ext>
            </a:extLst>
          </p:cNvPr>
          <p:cNvSpPr>
            <a:spLocks noGrp="1"/>
          </p:cNvSpPr>
          <p:nvPr>
            <p:ph type="title"/>
          </p:nvPr>
        </p:nvSpPr>
        <p:spPr>
          <a:xfrm>
            <a:off x="971550" y="-647699"/>
            <a:ext cx="10515600" cy="1633538"/>
          </a:xfrm>
        </p:spPr>
        <p:txBody>
          <a:bodyPr>
            <a:normAutofit/>
          </a:bodyPr>
          <a:lstStyle/>
          <a:p>
            <a:pPr algn="ctr"/>
            <a:r>
              <a:rPr lang="en-ZA" sz="2000" b="1" dirty="0">
                <a:latin typeface="Arial" panose="020B0604020202020204" pitchFamily="34" charset="0"/>
                <a:cs typeface="Arial" panose="020B0604020202020204" pitchFamily="34" charset="0"/>
              </a:rPr>
              <a:t/>
            </a:r>
            <a:br>
              <a:rPr lang="en-ZA" sz="2000" b="1" dirty="0">
                <a:latin typeface="Arial" panose="020B0604020202020204" pitchFamily="34" charset="0"/>
                <a:cs typeface="Arial" panose="020B0604020202020204" pitchFamily="34" charset="0"/>
              </a:rPr>
            </a:br>
            <a:r>
              <a:rPr lang="en-ZA" sz="2000" b="1" dirty="0">
                <a:latin typeface="Arial" panose="020B0604020202020204" pitchFamily="34" charset="0"/>
                <a:cs typeface="Arial" panose="020B0604020202020204" pitchFamily="34" charset="0"/>
              </a:rPr>
              <a:t>Summary of Achievements (Q1) </a:t>
            </a:r>
            <a:br>
              <a:rPr lang="en-ZA" sz="2000" b="1" dirty="0">
                <a:latin typeface="Arial" panose="020B0604020202020204" pitchFamily="34" charset="0"/>
                <a:cs typeface="Arial" panose="020B0604020202020204" pitchFamily="34" charset="0"/>
              </a:rPr>
            </a:br>
            <a:endParaRPr lang="en-ZA" sz="2000" b="1" dirty="0">
              <a:latin typeface="Arial" panose="020B0604020202020204" pitchFamily="34" charset="0"/>
              <a:cs typeface="Arial" panose="020B0604020202020204" pitchFamily="34" charset="0"/>
            </a:endParaRPr>
          </a:p>
        </p:txBody>
      </p:sp>
      <p:sp>
        <p:nvSpPr>
          <p:cNvPr id="3" name="Content Placeholder 2">
            <a:extLst>
              <a:ext uri="{FF2B5EF4-FFF2-40B4-BE49-F238E27FC236}">
                <a16:creationId xmlns:a16="http://schemas.microsoft.com/office/drawing/2014/main" xmlns="" id="{8DA69406-9452-460D-B7EC-A829CD993E67}"/>
              </a:ext>
            </a:extLst>
          </p:cNvPr>
          <p:cNvSpPr>
            <a:spLocks noGrp="1"/>
          </p:cNvSpPr>
          <p:nvPr>
            <p:ph idx="1"/>
          </p:nvPr>
        </p:nvSpPr>
        <p:spPr>
          <a:xfrm>
            <a:off x="1771650" y="371476"/>
            <a:ext cx="10191749" cy="4972050"/>
          </a:xfrm>
        </p:spPr>
        <p:txBody>
          <a:bodyPr>
            <a:normAutofit lnSpcReduction="10000"/>
          </a:bodyPr>
          <a:lstStyle/>
          <a:p>
            <a:pPr marL="0" indent="0">
              <a:buNone/>
            </a:pPr>
            <a:endParaRPr lang="en-US" sz="1800" b="1" dirty="0">
              <a:latin typeface="Arial" panose="020B0604020202020204" pitchFamily="34" charset="0"/>
              <a:cs typeface="Arial" panose="020B0604020202020204" pitchFamily="34" charset="0"/>
            </a:endParaRPr>
          </a:p>
          <a:p>
            <a:pPr marL="0" indent="0">
              <a:buNone/>
            </a:pPr>
            <a:r>
              <a:rPr lang="en-US" sz="1800" b="1" dirty="0">
                <a:latin typeface="Arial" panose="020B0604020202020204" pitchFamily="34" charset="0"/>
                <a:cs typeface="Arial" panose="020B0604020202020204" pitchFamily="34" charset="0"/>
              </a:rPr>
              <a:t>Energy Security</a:t>
            </a:r>
          </a:p>
          <a:p>
            <a:pPr>
              <a:buFont typeface="Wingdings" panose="05000000000000000000" pitchFamily="2" charset="2"/>
              <a:buChar char="v"/>
            </a:pPr>
            <a:r>
              <a:rPr lang="en-US" sz="1800" dirty="0">
                <a:latin typeface="Arial" panose="020B0604020202020204" pitchFamily="34" charset="0"/>
                <a:cs typeface="Arial" panose="020B0604020202020204" pitchFamily="34" charset="0"/>
              </a:rPr>
              <a:t>4 658 additional households were electrified through Non-grid technology.</a:t>
            </a:r>
          </a:p>
          <a:p>
            <a:pPr>
              <a:buFont typeface="Wingdings" panose="05000000000000000000" pitchFamily="2" charset="2"/>
              <a:buChar char="v"/>
            </a:pPr>
            <a:r>
              <a:rPr lang="en-US" sz="1800" dirty="0">
                <a:latin typeface="Arial" panose="020B0604020202020204" pitchFamily="34" charset="0"/>
                <a:cs typeface="Arial" panose="020B0604020202020204" pitchFamily="34" charset="0"/>
              </a:rPr>
              <a:t>11 698 additional households were electrified through Grid connection. </a:t>
            </a:r>
          </a:p>
          <a:p>
            <a:pPr>
              <a:buFont typeface="Wingdings" panose="05000000000000000000" pitchFamily="2" charset="2"/>
              <a:buChar char="v"/>
            </a:pPr>
            <a:r>
              <a:rPr lang="en-US" sz="1800" dirty="0">
                <a:latin typeface="Arial" panose="020B0604020202020204" pitchFamily="34" charset="0"/>
                <a:cs typeface="Arial" panose="020B0604020202020204" pitchFamily="34" charset="0"/>
              </a:rPr>
              <a:t>0. 219 TWh savings was realized from Industry, buildings or residential sector.  </a:t>
            </a:r>
          </a:p>
          <a:p>
            <a:pPr>
              <a:buFont typeface="Wingdings" panose="05000000000000000000" pitchFamily="2" charset="2"/>
              <a:buChar char="v"/>
            </a:pPr>
            <a:r>
              <a:rPr lang="en-US" sz="1800" dirty="0">
                <a:latin typeface="Arial" panose="020B0604020202020204" pitchFamily="34" charset="0"/>
                <a:cs typeface="Arial" panose="020B0604020202020204" pitchFamily="34" charset="0"/>
              </a:rPr>
              <a:t>0.0104 savings was realized from Municipalities. </a:t>
            </a:r>
          </a:p>
          <a:p>
            <a:pPr>
              <a:buFont typeface="Wingdings" panose="05000000000000000000" pitchFamily="2" charset="2"/>
              <a:buChar char="v"/>
            </a:pPr>
            <a:endParaRPr lang="en-US" sz="1800" dirty="0">
              <a:latin typeface="Arial" panose="020B0604020202020204" pitchFamily="34" charset="0"/>
              <a:cs typeface="Arial" panose="020B0604020202020204" pitchFamily="34" charset="0"/>
            </a:endParaRPr>
          </a:p>
          <a:p>
            <a:pPr marL="0" indent="0">
              <a:buNone/>
            </a:pPr>
            <a:r>
              <a:rPr lang="en-US" sz="1800" b="1" dirty="0">
                <a:latin typeface="Arial" panose="020B0604020202020204" pitchFamily="34" charset="0"/>
                <a:cs typeface="Arial" panose="020B0604020202020204" pitchFamily="34" charset="0"/>
              </a:rPr>
              <a:t>Mine Rehabilitation</a:t>
            </a:r>
          </a:p>
          <a:p>
            <a:pPr>
              <a:buFont typeface="Wingdings" panose="05000000000000000000" pitchFamily="2" charset="2"/>
              <a:buChar char="v"/>
            </a:pPr>
            <a:r>
              <a:rPr lang="en-US" sz="1800" dirty="0">
                <a:latin typeface="Arial" panose="020B0604020202020204" pitchFamily="34" charset="0"/>
                <a:cs typeface="Arial" panose="020B0604020202020204" pitchFamily="34" charset="0"/>
              </a:rPr>
              <a:t>Progress Report on rehabilitation of derelict and ownerless mine was produced.</a:t>
            </a:r>
          </a:p>
          <a:p>
            <a:pPr>
              <a:buFont typeface="Wingdings" panose="05000000000000000000" pitchFamily="2" charset="2"/>
              <a:buChar char="v"/>
            </a:pPr>
            <a:endParaRPr lang="en-US" sz="1800" dirty="0">
              <a:latin typeface="Arial" panose="020B0604020202020204" pitchFamily="34" charset="0"/>
              <a:cs typeface="Arial" panose="020B0604020202020204" pitchFamily="34" charset="0"/>
            </a:endParaRPr>
          </a:p>
          <a:p>
            <a:pPr marL="0" indent="0">
              <a:buNone/>
            </a:pPr>
            <a:r>
              <a:rPr lang="en-US" sz="1800" b="1" dirty="0">
                <a:latin typeface="Arial" panose="020B0604020202020204" pitchFamily="34" charset="0"/>
                <a:cs typeface="Arial" panose="020B0604020202020204" pitchFamily="34" charset="0"/>
              </a:rPr>
              <a:t>International Relations and Investment Promotion</a:t>
            </a:r>
          </a:p>
          <a:p>
            <a:pPr>
              <a:buFont typeface="Wingdings" panose="05000000000000000000" pitchFamily="2" charset="2"/>
              <a:buChar char="v"/>
            </a:pPr>
            <a:r>
              <a:rPr lang="en-US" sz="1800" dirty="0">
                <a:latin typeface="Arial" panose="020B0604020202020204" pitchFamily="34" charset="0"/>
                <a:cs typeface="Arial" panose="020B0604020202020204" pitchFamily="34" charset="0"/>
              </a:rPr>
              <a:t>The Africa Energy Forum, Mining Indaba and Prospectors and Developers Association of Canada (PDAC) were held. </a:t>
            </a:r>
          </a:p>
          <a:p>
            <a:pPr>
              <a:buFont typeface="Wingdings" panose="05000000000000000000" pitchFamily="2" charset="2"/>
              <a:buChar char="v"/>
            </a:pPr>
            <a:r>
              <a:rPr lang="en-US" sz="1800" dirty="0">
                <a:latin typeface="Arial" panose="020B0604020202020204" pitchFamily="34" charset="0"/>
                <a:cs typeface="Arial" panose="020B0604020202020204" pitchFamily="34" charset="0"/>
              </a:rPr>
              <a:t>Ten progress reports on multilateral strategic partnerships were produced.</a:t>
            </a:r>
          </a:p>
        </p:txBody>
      </p:sp>
    </p:spTree>
    <p:extLst>
      <p:ext uri="{BB962C8B-B14F-4D97-AF65-F5344CB8AC3E}">
        <p14:creationId xmlns:p14="http://schemas.microsoft.com/office/powerpoint/2010/main" xmlns="" val="356067404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FB6AA0A-F3F2-4A3B-8710-7B900FF87090}"/>
              </a:ext>
            </a:extLst>
          </p:cNvPr>
          <p:cNvSpPr>
            <a:spLocks noGrp="1"/>
          </p:cNvSpPr>
          <p:nvPr>
            <p:ph type="title"/>
          </p:nvPr>
        </p:nvSpPr>
        <p:spPr>
          <a:xfrm>
            <a:off x="1600200" y="2324100"/>
            <a:ext cx="9744076" cy="666750"/>
          </a:xfrm>
          <a:solidFill>
            <a:srgbClr val="FFFFFF"/>
          </a:solidFill>
        </p:spPr>
        <p:txBody>
          <a:bodyPr>
            <a:normAutofit/>
          </a:bodyPr>
          <a:lstStyle/>
          <a:p>
            <a:pPr algn="ctr"/>
            <a:r>
              <a:rPr lang="en-ZA" sz="2000" b="1" dirty="0">
                <a:latin typeface="Arial" panose="020B0604020202020204" pitchFamily="34" charset="0"/>
                <a:cs typeface="Arial" panose="020B0604020202020204" pitchFamily="34" charset="0"/>
              </a:rPr>
              <a:t>2022-23 2</a:t>
            </a:r>
            <a:r>
              <a:rPr lang="en-ZA" sz="2000" b="1" baseline="30000" dirty="0">
                <a:latin typeface="Arial" panose="020B0604020202020204" pitchFamily="34" charset="0"/>
                <a:cs typeface="Arial" panose="020B0604020202020204" pitchFamily="34" charset="0"/>
              </a:rPr>
              <a:t>ND</a:t>
            </a:r>
            <a:r>
              <a:rPr lang="en-ZA" sz="2000" b="1" dirty="0">
                <a:latin typeface="Arial" panose="020B0604020202020204" pitchFamily="34" charset="0"/>
                <a:cs typeface="Arial" panose="020B0604020202020204" pitchFamily="34" charset="0"/>
              </a:rPr>
              <a:t> QUARTER  PERFORMANCE INFORMATION </a:t>
            </a:r>
          </a:p>
        </p:txBody>
      </p:sp>
    </p:spTree>
    <p:extLst>
      <p:ext uri="{BB962C8B-B14F-4D97-AF65-F5344CB8AC3E}">
        <p14:creationId xmlns:p14="http://schemas.microsoft.com/office/powerpoint/2010/main" xmlns="" val="278583281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DA28B055-409B-4006-BEB6-5A9BE706DFF4}"/>
              </a:ext>
            </a:extLst>
          </p:cNvPr>
          <p:cNvSpPr>
            <a:spLocks noGrp="1"/>
          </p:cNvSpPr>
          <p:nvPr>
            <p:ph type="title"/>
          </p:nvPr>
        </p:nvSpPr>
        <p:spPr>
          <a:xfrm>
            <a:off x="790575" y="-781049"/>
            <a:ext cx="10563225" cy="2038349"/>
          </a:xfrm>
        </p:spPr>
        <p:txBody>
          <a:bodyPr>
            <a:normAutofit/>
          </a:bodyPr>
          <a:lstStyle/>
          <a:p>
            <a:pPr algn="ctr"/>
            <a:r>
              <a:rPr lang="en-ZA" sz="2000" b="1" dirty="0">
                <a:latin typeface="Arial" panose="020B0604020202020204" pitchFamily="34" charset="0"/>
                <a:cs typeface="Arial" panose="020B0604020202020204" pitchFamily="34" charset="0"/>
              </a:rPr>
              <a:t/>
            </a:r>
            <a:br>
              <a:rPr lang="en-ZA" sz="2000" b="1" dirty="0">
                <a:latin typeface="Arial" panose="020B0604020202020204" pitchFamily="34" charset="0"/>
                <a:cs typeface="Arial" panose="020B0604020202020204" pitchFamily="34" charset="0"/>
              </a:rPr>
            </a:br>
            <a:r>
              <a:rPr lang="en-ZA" sz="2000" b="1" dirty="0">
                <a:latin typeface="Arial" panose="020B0604020202020204" pitchFamily="34" charset="0"/>
                <a:cs typeface="Arial" panose="020B0604020202020204" pitchFamily="34" charset="0"/>
              </a:rPr>
              <a:t>Summary of Achievements (Q2) </a:t>
            </a:r>
            <a:br>
              <a:rPr lang="en-ZA" sz="2000" b="1" dirty="0">
                <a:latin typeface="Arial" panose="020B0604020202020204" pitchFamily="34" charset="0"/>
                <a:cs typeface="Arial" panose="020B0604020202020204" pitchFamily="34" charset="0"/>
              </a:rPr>
            </a:br>
            <a:endParaRPr lang="en-ZA" sz="2000" b="1" dirty="0">
              <a:latin typeface="Arial" panose="020B0604020202020204" pitchFamily="34" charset="0"/>
              <a:cs typeface="Arial" panose="020B0604020202020204" pitchFamily="34" charset="0"/>
            </a:endParaRPr>
          </a:p>
        </p:txBody>
      </p:sp>
      <p:sp>
        <p:nvSpPr>
          <p:cNvPr id="3" name="Content Placeholder 2">
            <a:extLst>
              <a:ext uri="{FF2B5EF4-FFF2-40B4-BE49-F238E27FC236}">
                <a16:creationId xmlns:a16="http://schemas.microsoft.com/office/drawing/2014/main" xmlns="" id="{C7DADB9E-7EDE-4EB0-B08A-0996D1AC2F7E}"/>
              </a:ext>
            </a:extLst>
          </p:cNvPr>
          <p:cNvSpPr>
            <a:spLocks noGrp="1"/>
          </p:cNvSpPr>
          <p:nvPr>
            <p:ph idx="1"/>
          </p:nvPr>
        </p:nvSpPr>
        <p:spPr>
          <a:xfrm>
            <a:off x="1666874" y="395080"/>
            <a:ext cx="10525126" cy="4972051"/>
          </a:xfrm>
          <a:solidFill>
            <a:schemeClr val="bg1"/>
          </a:solidFill>
        </p:spPr>
        <p:txBody>
          <a:bodyPr>
            <a:normAutofit fontScale="25000" lnSpcReduction="20000"/>
          </a:bodyPr>
          <a:lstStyle/>
          <a:p>
            <a:endParaRPr lang="en-US" sz="1200" b="1" dirty="0">
              <a:latin typeface="Arial" panose="020B0604020202020204" pitchFamily="34" charset="0"/>
              <a:cs typeface="Arial" panose="020B0604020202020204" pitchFamily="34" charset="0"/>
            </a:endParaRPr>
          </a:p>
          <a:p>
            <a:pPr marL="0" indent="0" algn="just">
              <a:lnSpc>
                <a:spcPct val="120000"/>
              </a:lnSpc>
              <a:spcAft>
                <a:spcPts val="1000"/>
              </a:spcAft>
              <a:buNone/>
            </a:pPr>
            <a:r>
              <a:rPr lang="en-ZA" sz="7200" b="1" dirty="0">
                <a:effectLst/>
                <a:latin typeface="Arial" panose="020B0604020202020204" pitchFamily="34" charset="0"/>
                <a:ea typeface="Calibri" panose="020F0502020204030204" pitchFamily="34" charset="0"/>
                <a:cs typeface="Arial" panose="020B0604020202020204" pitchFamily="34" charset="0"/>
              </a:rPr>
              <a:t>Policy and Regulation </a:t>
            </a:r>
          </a:p>
          <a:p>
            <a:pPr>
              <a:lnSpc>
                <a:spcPct val="110000"/>
              </a:lnSpc>
              <a:spcAft>
                <a:spcPts val="1000"/>
              </a:spcAft>
              <a:buFont typeface="Wingdings" panose="05000000000000000000" pitchFamily="2" charset="2"/>
              <a:buChar char="v"/>
            </a:pPr>
            <a:r>
              <a:rPr lang="en-ZA" sz="7200" dirty="0">
                <a:latin typeface="Arial" panose="020B0604020202020204" pitchFamily="34" charset="0"/>
                <a:cs typeface="Arial" panose="020B0604020202020204" pitchFamily="34" charset="0"/>
              </a:rPr>
              <a:t>Mine Health and Safety Bill was tabled at Nedlac for consideration.</a:t>
            </a:r>
          </a:p>
          <a:p>
            <a:pPr>
              <a:lnSpc>
                <a:spcPct val="110000"/>
              </a:lnSpc>
              <a:spcAft>
                <a:spcPts val="1000"/>
              </a:spcAft>
              <a:buFont typeface="Wingdings" panose="05000000000000000000" pitchFamily="2" charset="2"/>
              <a:buChar char="v"/>
            </a:pPr>
            <a:r>
              <a:rPr lang="en-ZA" sz="7200" dirty="0">
                <a:latin typeface="Arial" panose="020B0604020202020204" pitchFamily="34" charset="0"/>
                <a:cs typeface="Arial" panose="020B0604020202020204" pitchFamily="34" charset="0"/>
              </a:rPr>
              <a:t>Consultations were undertaken with PetroSA, CEF (including all its subsidiaries) and PASA on the Draft National Petroleum Company Bill.</a:t>
            </a:r>
          </a:p>
          <a:p>
            <a:pPr>
              <a:lnSpc>
                <a:spcPct val="110000"/>
              </a:lnSpc>
              <a:spcAft>
                <a:spcPts val="1000"/>
              </a:spcAft>
              <a:buFont typeface="Wingdings" panose="05000000000000000000" pitchFamily="2" charset="2"/>
              <a:buChar char="v"/>
            </a:pPr>
            <a:r>
              <a:rPr lang="en-ZA" sz="7200" dirty="0">
                <a:latin typeface="Arial" panose="020B0604020202020204" pitchFamily="34" charset="0"/>
                <a:cs typeface="Arial" panose="020B0604020202020204" pitchFamily="34" charset="0"/>
              </a:rPr>
              <a:t>A Report on economic viability of shale gas exploration in South Africa was produced.</a:t>
            </a:r>
          </a:p>
          <a:p>
            <a:pPr>
              <a:lnSpc>
                <a:spcPct val="110000"/>
              </a:lnSpc>
              <a:spcAft>
                <a:spcPts val="1000"/>
              </a:spcAft>
              <a:buFont typeface="Wingdings" panose="05000000000000000000" pitchFamily="2" charset="2"/>
              <a:buChar char="v"/>
            </a:pPr>
            <a:r>
              <a:rPr lang="en-ZA" sz="7200" dirty="0">
                <a:latin typeface="Arial" panose="020B0604020202020204" pitchFamily="34" charset="0"/>
                <a:cs typeface="Arial" panose="020B0604020202020204" pitchFamily="34" charset="0"/>
              </a:rPr>
              <a:t>Consultations with industry and Government with respect to the Beneficiation Master Plan were done on 20 and 22 September 2022.</a:t>
            </a:r>
          </a:p>
          <a:p>
            <a:pPr marL="0" indent="0">
              <a:lnSpc>
                <a:spcPct val="110000"/>
              </a:lnSpc>
              <a:spcAft>
                <a:spcPts val="1000"/>
              </a:spcAft>
              <a:buNone/>
            </a:pPr>
            <a:r>
              <a:rPr lang="en-ZA" sz="7200" b="1" dirty="0">
                <a:latin typeface="Arial" panose="020B0604020202020204" pitchFamily="34" charset="0"/>
                <a:cs typeface="Arial" panose="020B0604020202020204" pitchFamily="34" charset="0"/>
              </a:rPr>
              <a:t>Licence Applications and Rights         </a:t>
            </a:r>
          </a:p>
          <a:p>
            <a:pPr>
              <a:lnSpc>
                <a:spcPct val="110000"/>
              </a:lnSpc>
              <a:spcAft>
                <a:spcPts val="1000"/>
              </a:spcAft>
              <a:buFont typeface="Wingdings" panose="05000000000000000000" pitchFamily="2" charset="2"/>
              <a:buChar char="v"/>
            </a:pPr>
            <a:r>
              <a:rPr lang="en-ZA" sz="7200" dirty="0">
                <a:latin typeface="Arial" panose="020B0604020202020204" pitchFamily="34" charset="0"/>
                <a:cs typeface="Arial" panose="020B0604020202020204" pitchFamily="34" charset="0"/>
              </a:rPr>
              <a:t>77 rights were issued to HDSA controlled entities.</a:t>
            </a:r>
          </a:p>
          <a:p>
            <a:pPr>
              <a:lnSpc>
                <a:spcPct val="110000"/>
              </a:lnSpc>
              <a:spcAft>
                <a:spcPts val="1000"/>
              </a:spcAft>
              <a:buFont typeface="Wingdings" panose="05000000000000000000" pitchFamily="2" charset="2"/>
              <a:buChar char="v"/>
            </a:pPr>
            <a:r>
              <a:rPr lang="en-ZA" sz="7200" dirty="0">
                <a:latin typeface="Arial" panose="020B0604020202020204" pitchFamily="34" charset="0"/>
                <a:cs typeface="Arial" panose="020B0604020202020204" pitchFamily="34" charset="0"/>
              </a:rPr>
              <a:t>15 Nuclear Authorizations applications were received, and all were processed and approved. </a:t>
            </a:r>
          </a:p>
          <a:p>
            <a:pPr>
              <a:lnSpc>
                <a:spcPct val="110000"/>
              </a:lnSpc>
              <a:spcAft>
                <a:spcPts val="1000"/>
              </a:spcAft>
              <a:buFont typeface="Wingdings" panose="05000000000000000000" pitchFamily="2" charset="2"/>
              <a:buChar char="v"/>
            </a:pPr>
            <a:r>
              <a:rPr lang="en-ZA" sz="7200" dirty="0">
                <a:latin typeface="Arial" panose="020B0604020202020204" pitchFamily="34" charset="0"/>
                <a:cs typeface="Arial" panose="020B0604020202020204" pitchFamily="34" charset="0"/>
              </a:rPr>
              <a:t>Out of 997 MPRDA applications which were received, 972 applications were processed/completed.</a:t>
            </a:r>
          </a:p>
          <a:p>
            <a:pPr marL="0" indent="0">
              <a:buNone/>
            </a:pPr>
            <a:endParaRPr lang="en-ZA" sz="12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xmlns="" val="337450608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D29D1962-C394-4A27-B03E-DD6CB720787C}"/>
              </a:ext>
            </a:extLst>
          </p:cNvPr>
          <p:cNvSpPr>
            <a:spLocks noGrp="1"/>
          </p:cNvSpPr>
          <p:nvPr>
            <p:ph type="title"/>
          </p:nvPr>
        </p:nvSpPr>
        <p:spPr>
          <a:xfrm>
            <a:off x="876300" y="-1009649"/>
            <a:ext cx="10477500" cy="2486024"/>
          </a:xfrm>
        </p:spPr>
        <p:txBody>
          <a:bodyPr>
            <a:normAutofit/>
          </a:bodyPr>
          <a:lstStyle/>
          <a:p>
            <a:pPr algn="ctr"/>
            <a:r>
              <a:rPr lang="en-ZA" sz="2000" b="1" dirty="0">
                <a:latin typeface="Arial" panose="020B0604020202020204" pitchFamily="34" charset="0"/>
                <a:cs typeface="Arial" panose="020B0604020202020204" pitchFamily="34" charset="0"/>
              </a:rPr>
              <a:t/>
            </a:r>
            <a:br>
              <a:rPr lang="en-ZA" sz="2000" b="1" dirty="0">
                <a:latin typeface="Arial" panose="020B0604020202020204" pitchFamily="34" charset="0"/>
                <a:cs typeface="Arial" panose="020B0604020202020204" pitchFamily="34" charset="0"/>
              </a:rPr>
            </a:br>
            <a:r>
              <a:rPr lang="en-ZA" sz="2000" b="1" dirty="0">
                <a:latin typeface="Arial" panose="020B0604020202020204" pitchFamily="34" charset="0"/>
                <a:cs typeface="Arial" panose="020B0604020202020204" pitchFamily="34" charset="0"/>
              </a:rPr>
              <a:t>Summary of Achievements (Q2) </a:t>
            </a:r>
            <a:br>
              <a:rPr lang="en-ZA" sz="2000" b="1" dirty="0">
                <a:latin typeface="Arial" panose="020B0604020202020204" pitchFamily="34" charset="0"/>
                <a:cs typeface="Arial" panose="020B0604020202020204" pitchFamily="34" charset="0"/>
              </a:rPr>
            </a:br>
            <a:endParaRPr lang="en-ZA" sz="2000" b="1" dirty="0">
              <a:latin typeface="Arial" panose="020B0604020202020204" pitchFamily="34" charset="0"/>
              <a:cs typeface="Arial" panose="020B0604020202020204" pitchFamily="34" charset="0"/>
            </a:endParaRPr>
          </a:p>
        </p:txBody>
      </p:sp>
      <p:sp>
        <p:nvSpPr>
          <p:cNvPr id="5" name="Content Placeholder 4">
            <a:extLst>
              <a:ext uri="{FF2B5EF4-FFF2-40B4-BE49-F238E27FC236}">
                <a16:creationId xmlns:a16="http://schemas.microsoft.com/office/drawing/2014/main" xmlns="" id="{D016E87D-0D4D-4A31-A70C-A7AF417F7BE4}"/>
              </a:ext>
            </a:extLst>
          </p:cNvPr>
          <p:cNvSpPr>
            <a:spLocks noGrp="1"/>
          </p:cNvSpPr>
          <p:nvPr>
            <p:ph idx="1"/>
          </p:nvPr>
        </p:nvSpPr>
        <p:spPr>
          <a:xfrm>
            <a:off x="1697935" y="371475"/>
            <a:ext cx="10191750" cy="5805488"/>
          </a:xfrm>
        </p:spPr>
        <p:txBody>
          <a:bodyPr/>
          <a:lstStyle/>
          <a:p>
            <a:pPr marL="0" indent="0">
              <a:buNone/>
            </a:pPr>
            <a:endParaRPr lang="en-US" sz="1800" b="1" dirty="0">
              <a:latin typeface="Arial" panose="020B0604020202020204" pitchFamily="34" charset="0"/>
              <a:cs typeface="Arial" panose="020B0604020202020204" pitchFamily="34" charset="0"/>
            </a:endParaRPr>
          </a:p>
          <a:p>
            <a:pPr marL="0" indent="0">
              <a:buNone/>
            </a:pPr>
            <a:r>
              <a:rPr lang="en-US" sz="1800" b="1" dirty="0">
                <a:latin typeface="Arial" panose="020B0604020202020204" pitchFamily="34" charset="0"/>
                <a:cs typeface="Arial" panose="020B0604020202020204" pitchFamily="34" charset="0"/>
              </a:rPr>
              <a:t>  Compliance and Inspections   </a:t>
            </a:r>
          </a:p>
          <a:p>
            <a:pPr>
              <a:buFont typeface="Wingdings" panose="05000000000000000000" pitchFamily="2" charset="2"/>
              <a:buChar char="v"/>
            </a:pPr>
            <a:r>
              <a:rPr lang="en-US" sz="1800" dirty="0">
                <a:latin typeface="Arial" panose="020B0604020202020204" pitchFamily="34" charset="0"/>
                <a:cs typeface="Arial" panose="020B0604020202020204" pitchFamily="34" charset="0"/>
              </a:rPr>
              <a:t>No incidents of Corruption were reported during the period under review.</a:t>
            </a:r>
          </a:p>
          <a:p>
            <a:pPr>
              <a:buFont typeface="Wingdings" panose="05000000000000000000" pitchFamily="2" charset="2"/>
              <a:buChar char="v"/>
            </a:pPr>
            <a:r>
              <a:rPr lang="en-US" sz="1800" dirty="0">
                <a:latin typeface="Arial" panose="020B0604020202020204" pitchFamily="34" charset="0"/>
                <a:cs typeface="Arial" panose="020B0604020202020204" pitchFamily="34" charset="0"/>
              </a:rPr>
              <a:t>61 SLP inspections were conducted.</a:t>
            </a:r>
          </a:p>
          <a:p>
            <a:pPr>
              <a:buFont typeface="Wingdings" panose="05000000000000000000" pitchFamily="2" charset="2"/>
              <a:buChar char="v"/>
            </a:pPr>
            <a:r>
              <a:rPr lang="en-US" sz="1800" dirty="0">
                <a:latin typeface="Arial" panose="020B0604020202020204" pitchFamily="34" charset="0"/>
                <a:cs typeface="Arial" panose="020B0604020202020204" pitchFamily="34" charset="0"/>
              </a:rPr>
              <a:t>38 Legal Compliance inspections were conducted.</a:t>
            </a:r>
          </a:p>
          <a:p>
            <a:pPr>
              <a:buFont typeface="Wingdings" panose="05000000000000000000" pitchFamily="2" charset="2"/>
              <a:buChar char="v"/>
            </a:pPr>
            <a:r>
              <a:rPr lang="en-US" sz="1800" dirty="0">
                <a:latin typeface="Arial" panose="020B0604020202020204" pitchFamily="34" charset="0"/>
                <a:cs typeface="Arial" panose="020B0604020202020204" pitchFamily="34" charset="0"/>
              </a:rPr>
              <a:t>402 Environmental Inspections conducted against a target of 319, thereby exceeding planned target by 83 inspections.</a:t>
            </a:r>
          </a:p>
          <a:p>
            <a:pPr>
              <a:buFont typeface="Wingdings" panose="05000000000000000000" pitchFamily="2" charset="2"/>
              <a:buChar char="v"/>
            </a:pPr>
            <a:r>
              <a:rPr lang="en-US" sz="1800" dirty="0">
                <a:latin typeface="Arial" panose="020B0604020202020204" pitchFamily="34" charset="0"/>
                <a:cs typeface="Arial" panose="020B0604020202020204" pitchFamily="34" charset="0"/>
              </a:rPr>
              <a:t>455 petroleum retail site compliance inspections conducted against a target of 375, thereby exceeding planned target by 80. </a:t>
            </a:r>
          </a:p>
          <a:p>
            <a:pPr>
              <a:buFont typeface="Wingdings" panose="05000000000000000000" pitchFamily="2" charset="2"/>
              <a:buChar char="v"/>
            </a:pPr>
            <a:r>
              <a:rPr lang="en-US" sz="1800" dirty="0">
                <a:latin typeface="Arial" panose="020B0604020202020204" pitchFamily="34" charset="0"/>
                <a:cs typeface="Arial" panose="020B0604020202020204" pitchFamily="34" charset="0"/>
              </a:rPr>
              <a:t> 287 fuel samples tested against a target of 270.</a:t>
            </a:r>
          </a:p>
          <a:p>
            <a:pPr>
              <a:buFont typeface="Wingdings" panose="05000000000000000000" pitchFamily="2" charset="2"/>
              <a:buChar char="v"/>
            </a:pPr>
            <a:r>
              <a:rPr lang="en-US" sz="1800" dirty="0">
                <a:latin typeface="Arial" panose="020B0604020202020204" pitchFamily="34" charset="0"/>
                <a:cs typeface="Arial" panose="020B0604020202020204" pitchFamily="34" charset="0"/>
              </a:rPr>
              <a:t>4529 mine inspections and audits were conducted in the first and second quarters against a cumulative target of 4000.</a:t>
            </a:r>
          </a:p>
          <a:p>
            <a:pPr marL="0" indent="0">
              <a:buNone/>
            </a:pPr>
            <a:endParaRPr lang="en-ZA" dirty="0"/>
          </a:p>
        </p:txBody>
      </p:sp>
    </p:spTree>
    <p:extLst>
      <p:ext uri="{BB962C8B-B14F-4D97-AF65-F5344CB8AC3E}">
        <p14:creationId xmlns:p14="http://schemas.microsoft.com/office/powerpoint/2010/main" xmlns="" val="266413993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9DBDE7C-9153-4DF3-BB53-F73B6C66B346}"/>
              </a:ext>
            </a:extLst>
          </p:cNvPr>
          <p:cNvSpPr>
            <a:spLocks noGrp="1"/>
          </p:cNvSpPr>
          <p:nvPr>
            <p:ph type="title"/>
          </p:nvPr>
        </p:nvSpPr>
        <p:spPr>
          <a:xfrm>
            <a:off x="1571626" y="-1266825"/>
            <a:ext cx="9782174" cy="2957513"/>
          </a:xfrm>
        </p:spPr>
        <p:txBody>
          <a:bodyPr>
            <a:normAutofit/>
          </a:bodyPr>
          <a:lstStyle/>
          <a:p>
            <a:pPr algn="ctr"/>
            <a:r>
              <a:rPr lang="en-ZA" sz="2000" b="1" dirty="0">
                <a:latin typeface="Arial" panose="020B0604020202020204" pitchFamily="34" charset="0"/>
                <a:cs typeface="Arial" panose="020B0604020202020204" pitchFamily="34" charset="0"/>
              </a:rPr>
              <a:t/>
            </a:r>
            <a:br>
              <a:rPr lang="en-ZA" sz="2000" b="1" dirty="0">
                <a:latin typeface="Arial" panose="020B0604020202020204" pitchFamily="34" charset="0"/>
                <a:cs typeface="Arial" panose="020B0604020202020204" pitchFamily="34" charset="0"/>
              </a:rPr>
            </a:br>
            <a:r>
              <a:rPr lang="en-ZA" sz="2000" b="1" dirty="0">
                <a:latin typeface="Arial" panose="020B0604020202020204" pitchFamily="34" charset="0"/>
                <a:cs typeface="Arial" panose="020B0604020202020204" pitchFamily="34" charset="0"/>
              </a:rPr>
              <a:t>Summary of Achievements (Q2) </a:t>
            </a:r>
            <a:br>
              <a:rPr lang="en-ZA" sz="2000" b="1" dirty="0">
                <a:latin typeface="Arial" panose="020B0604020202020204" pitchFamily="34" charset="0"/>
                <a:cs typeface="Arial" panose="020B0604020202020204" pitchFamily="34" charset="0"/>
              </a:rPr>
            </a:br>
            <a:endParaRPr lang="en-ZA" sz="2000" b="1" dirty="0">
              <a:latin typeface="Arial" panose="020B0604020202020204" pitchFamily="34" charset="0"/>
              <a:cs typeface="Arial" panose="020B0604020202020204" pitchFamily="34" charset="0"/>
            </a:endParaRPr>
          </a:p>
        </p:txBody>
      </p:sp>
      <p:sp>
        <p:nvSpPr>
          <p:cNvPr id="3" name="Content Placeholder 2">
            <a:extLst>
              <a:ext uri="{FF2B5EF4-FFF2-40B4-BE49-F238E27FC236}">
                <a16:creationId xmlns:a16="http://schemas.microsoft.com/office/drawing/2014/main" xmlns="" id="{074A51C5-E20A-4F57-AF2A-5C3BB023B011}"/>
              </a:ext>
            </a:extLst>
          </p:cNvPr>
          <p:cNvSpPr>
            <a:spLocks noGrp="1"/>
          </p:cNvSpPr>
          <p:nvPr>
            <p:ph idx="1"/>
          </p:nvPr>
        </p:nvSpPr>
        <p:spPr>
          <a:xfrm>
            <a:off x="1752600" y="476250"/>
            <a:ext cx="10306050" cy="4981575"/>
          </a:xfrm>
          <a:solidFill>
            <a:schemeClr val="bg1"/>
          </a:solidFill>
        </p:spPr>
        <p:txBody>
          <a:bodyPr>
            <a:normAutofit fontScale="92500" lnSpcReduction="20000"/>
          </a:bodyPr>
          <a:lstStyle/>
          <a:p>
            <a:pPr marL="0" indent="0">
              <a:buNone/>
            </a:pPr>
            <a:endParaRPr lang="en-US" sz="1800" b="1" dirty="0">
              <a:latin typeface="Arial" panose="020B0604020202020204" pitchFamily="34" charset="0"/>
              <a:cs typeface="Arial" panose="020B0604020202020204" pitchFamily="34" charset="0"/>
            </a:endParaRPr>
          </a:p>
          <a:p>
            <a:pPr marL="0" indent="0">
              <a:buNone/>
            </a:pPr>
            <a:r>
              <a:rPr lang="en-US" sz="1800" b="1" dirty="0">
                <a:latin typeface="Arial" panose="020B0604020202020204" pitchFamily="34" charset="0"/>
                <a:cs typeface="Arial" panose="020B0604020202020204" pitchFamily="34" charset="0"/>
              </a:rPr>
              <a:t>Empowerment </a:t>
            </a:r>
            <a:r>
              <a:rPr lang="en-US" sz="1800" dirty="0">
                <a:latin typeface="Arial" panose="020B0604020202020204" pitchFamily="34" charset="0"/>
                <a:cs typeface="Arial" panose="020B0604020202020204" pitchFamily="34" charset="0"/>
              </a:rPr>
              <a:t>    </a:t>
            </a:r>
          </a:p>
          <a:p>
            <a:pPr>
              <a:lnSpc>
                <a:spcPct val="100000"/>
              </a:lnSpc>
              <a:buFont typeface="Wingdings" panose="05000000000000000000" pitchFamily="2" charset="2"/>
              <a:buChar char="v"/>
            </a:pPr>
            <a:r>
              <a:rPr lang="en-US" sz="1900" dirty="0">
                <a:latin typeface="Arial" panose="020B0604020202020204" pitchFamily="34" charset="0"/>
                <a:cs typeface="Arial" panose="020B0604020202020204" pitchFamily="34" charset="0"/>
              </a:rPr>
              <a:t>2389 jobs were enabled through the issuing of mining rights against a target of 1000.</a:t>
            </a:r>
          </a:p>
          <a:p>
            <a:pPr>
              <a:lnSpc>
                <a:spcPct val="100000"/>
              </a:lnSpc>
              <a:buFont typeface="Wingdings" panose="05000000000000000000" pitchFamily="2" charset="2"/>
              <a:buChar char="v"/>
            </a:pPr>
            <a:r>
              <a:rPr lang="en-US" sz="1900" dirty="0">
                <a:latin typeface="Arial" panose="020B0604020202020204" pitchFamily="34" charset="0"/>
                <a:cs typeface="Arial" panose="020B0604020202020204" pitchFamily="34" charset="0"/>
              </a:rPr>
              <a:t>30 SLP development projects were completed.</a:t>
            </a:r>
          </a:p>
          <a:p>
            <a:pPr>
              <a:lnSpc>
                <a:spcPct val="100000"/>
              </a:lnSpc>
              <a:buFont typeface="Wingdings" panose="05000000000000000000" pitchFamily="2" charset="2"/>
              <a:buChar char="v"/>
            </a:pPr>
            <a:r>
              <a:rPr lang="en-US" sz="1900" dirty="0">
                <a:latin typeface="Arial" panose="020B0604020202020204" pitchFamily="34" charset="0"/>
                <a:cs typeface="Arial" panose="020B0604020202020204" pitchFamily="34" charset="0"/>
              </a:rPr>
              <a:t>Strategy for Youth in Energy Sector and Implementation Plan was produced.</a:t>
            </a:r>
          </a:p>
          <a:p>
            <a:pPr marL="0" indent="0">
              <a:buNone/>
            </a:pPr>
            <a:endParaRPr lang="en-US" sz="1800" dirty="0">
              <a:latin typeface="Arial" panose="020B0604020202020204" pitchFamily="34" charset="0"/>
              <a:cs typeface="Arial" panose="020B0604020202020204" pitchFamily="34" charset="0"/>
            </a:endParaRPr>
          </a:p>
          <a:p>
            <a:pPr marL="0" indent="0">
              <a:buNone/>
            </a:pPr>
            <a:r>
              <a:rPr lang="en-US" sz="1800" b="1" dirty="0">
                <a:latin typeface="Arial" panose="020B0604020202020204" pitchFamily="34" charset="0"/>
                <a:cs typeface="Arial" panose="020B0604020202020204" pitchFamily="34" charset="0"/>
              </a:rPr>
              <a:t>MHSI</a:t>
            </a:r>
          </a:p>
          <a:p>
            <a:pPr>
              <a:lnSpc>
                <a:spcPct val="100000"/>
              </a:lnSpc>
              <a:buFont typeface="Wingdings" panose="05000000000000000000" pitchFamily="2" charset="2"/>
              <a:buChar char="v"/>
            </a:pPr>
            <a:r>
              <a:rPr lang="en-US" sz="1900" dirty="0">
                <a:latin typeface="Arial" panose="020B0604020202020204" pitchFamily="34" charset="0"/>
                <a:cs typeface="Arial" panose="020B0604020202020204" pitchFamily="34" charset="0"/>
              </a:rPr>
              <a:t>There were 1011 injuries compared to 1144 injuries in the same period of the previous financial year.</a:t>
            </a:r>
          </a:p>
          <a:p>
            <a:pPr>
              <a:lnSpc>
                <a:spcPct val="100000"/>
              </a:lnSpc>
              <a:buFont typeface="Wingdings" panose="05000000000000000000" pitchFamily="2" charset="2"/>
              <a:buChar char="v"/>
            </a:pPr>
            <a:r>
              <a:rPr lang="en-US" sz="2000" b="0" i="0" u="none" strike="noStrike" dirty="0">
                <a:solidFill>
                  <a:srgbClr val="000000"/>
                </a:solidFill>
                <a:effectLst/>
                <a:latin typeface="Arial" panose="020B0604020202020204" pitchFamily="34" charset="0"/>
                <a:cs typeface="Arial" panose="020B0604020202020204" pitchFamily="34" charset="0"/>
              </a:rPr>
              <a:t>251 accident investigations were completed. </a:t>
            </a:r>
          </a:p>
          <a:p>
            <a:pPr>
              <a:lnSpc>
                <a:spcPct val="100000"/>
              </a:lnSpc>
              <a:buFont typeface="Wingdings" panose="05000000000000000000" pitchFamily="2" charset="2"/>
              <a:buChar char="v"/>
            </a:pPr>
            <a:r>
              <a:rPr lang="en-US" sz="2000" dirty="0">
                <a:latin typeface="Arial" panose="020B0604020202020204" pitchFamily="34" charset="0"/>
                <a:cs typeface="Arial" panose="020B0604020202020204" pitchFamily="34" charset="0"/>
              </a:rPr>
              <a:t>There were 3 Chief Inspector of Mines' appeals received in the Q2 and were all completed within the prescribed timeframe.</a:t>
            </a:r>
          </a:p>
          <a:p>
            <a:pPr marL="0" indent="0">
              <a:buNone/>
            </a:pPr>
            <a:endParaRPr lang="en-US" sz="1800" dirty="0">
              <a:latin typeface="Arial" panose="020B0604020202020204" pitchFamily="34" charset="0"/>
              <a:cs typeface="Arial" panose="020B0604020202020204" pitchFamily="34" charset="0"/>
            </a:endParaRPr>
          </a:p>
          <a:p>
            <a:pPr marL="0" indent="0">
              <a:buNone/>
            </a:pPr>
            <a:r>
              <a:rPr lang="en-US" sz="1800" b="1" dirty="0">
                <a:latin typeface="Arial" panose="020B0604020202020204" pitchFamily="34" charset="0"/>
                <a:cs typeface="Arial" panose="020B0604020202020204" pitchFamily="34" charset="0"/>
              </a:rPr>
              <a:t>Mine Rehabilitation</a:t>
            </a:r>
          </a:p>
          <a:p>
            <a:pPr>
              <a:lnSpc>
                <a:spcPct val="100000"/>
              </a:lnSpc>
              <a:buFont typeface="Wingdings" panose="05000000000000000000" pitchFamily="2" charset="2"/>
              <a:buChar char="v"/>
            </a:pPr>
            <a:r>
              <a:rPr lang="en-US" sz="1900" dirty="0">
                <a:latin typeface="Arial" panose="020B0604020202020204" pitchFamily="34" charset="0"/>
                <a:cs typeface="Arial" panose="020B0604020202020204" pitchFamily="34" charset="0"/>
              </a:rPr>
              <a:t>One Asbestos site has been rehabilitated.  The second one is 50% complete and the third is 25% complete.</a:t>
            </a:r>
          </a:p>
          <a:p>
            <a:endParaRPr lang="en-ZA" dirty="0"/>
          </a:p>
        </p:txBody>
      </p:sp>
    </p:spTree>
    <p:extLst>
      <p:ext uri="{BB962C8B-B14F-4D97-AF65-F5344CB8AC3E}">
        <p14:creationId xmlns:p14="http://schemas.microsoft.com/office/powerpoint/2010/main" xmlns="" val="359051890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6A1CADE4-D89A-4A73-B951-00603277B250}"/>
              </a:ext>
            </a:extLst>
          </p:cNvPr>
          <p:cNvSpPr>
            <a:spLocks noGrp="1"/>
          </p:cNvSpPr>
          <p:nvPr>
            <p:ph type="title"/>
          </p:nvPr>
        </p:nvSpPr>
        <p:spPr>
          <a:xfrm>
            <a:off x="1019175" y="-1314449"/>
            <a:ext cx="10334624" cy="3005138"/>
          </a:xfrm>
        </p:spPr>
        <p:txBody>
          <a:bodyPr>
            <a:normAutofit/>
          </a:bodyPr>
          <a:lstStyle/>
          <a:p>
            <a:pPr algn="ctr"/>
            <a:r>
              <a:rPr lang="en-ZA" sz="2000" b="1" dirty="0">
                <a:latin typeface="Arial" panose="020B0604020202020204" pitchFamily="34" charset="0"/>
                <a:cs typeface="Arial" panose="020B0604020202020204" pitchFamily="34" charset="0"/>
              </a:rPr>
              <a:t/>
            </a:r>
            <a:br>
              <a:rPr lang="en-ZA" sz="2000" b="1" dirty="0">
                <a:latin typeface="Arial" panose="020B0604020202020204" pitchFamily="34" charset="0"/>
                <a:cs typeface="Arial" panose="020B0604020202020204" pitchFamily="34" charset="0"/>
              </a:rPr>
            </a:br>
            <a:r>
              <a:rPr lang="en-ZA" sz="2000" b="1" dirty="0">
                <a:latin typeface="Arial" panose="020B0604020202020204" pitchFamily="34" charset="0"/>
                <a:cs typeface="Arial" panose="020B0604020202020204" pitchFamily="34" charset="0"/>
              </a:rPr>
              <a:t>Summary of Achievements (Q2) </a:t>
            </a:r>
            <a:br>
              <a:rPr lang="en-ZA" sz="2000" b="1" dirty="0">
                <a:latin typeface="Arial" panose="020B0604020202020204" pitchFamily="34" charset="0"/>
                <a:cs typeface="Arial" panose="020B0604020202020204" pitchFamily="34" charset="0"/>
              </a:rPr>
            </a:br>
            <a:endParaRPr lang="en-ZA" sz="2000" b="1" dirty="0">
              <a:latin typeface="Arial" panose="020B0604020202020204" pitchFamily="34" charset="0"/>
              <a:cs typeface="Arial" panose="020B0604020202020204" pitchFamily="34" charset="0"/>
            </a:endParaRPr>
          </a:p>
        </p:txBody>
      </p:sp>
      <p:sp>
        <p:nvSpPr>
          <p:cNvPr id="3" name="Content Placeholder 2">
            <a:extLst>
              <a:ext uri="{FF2B5EF4-FFF2-40B4-BE49-F238E27FC236}">
                <a16:creationId xmlns:a16="http://schemas.microsoft.com/office/drawing/2014/main" xmlns="" id="{6137B896-5A83-488E-9AF7-502C3B8A4597}"/>
              </a:ext>
            </a:extLst>
          </p:cNvPr>
          <p:cNvSpPr>
            <a:spLocks noGrp="1"/>
          </p:cNvSpPr>
          <p:nvPr>
            <p:ph idx="1"/>
          </p:nvPr>
        </p:nvSpPr>
        <p:spPr>
          <a:xfrm>
            <a:off x="1647825" y="448506"/>
            <a:ext cx="10410825" cy="4931878"/>
          </a:xfrm>
          <a:solidFill>
            <a:schemeClr val="bg1"/>
          </a:solidFill>
        </p:spPr>
        <p:txBody>
          <a:bodyPr>
            <a:normAutofit/>
          </a:bodyPr>
          <a:lstStyle/>
          <a:p>
            <a:pPr marL="0" indent="0">
              <a:buNone/>
            </a:pPr>
            <a:r>
              <a:rPr lang="en-US" sz="1800" b="1" dirty="0">
                <a:latin typeface="Arial" panose="020B0604020202020204" pitchFamily="34" charset="0"/>
                <a:cs typeface="Arial" panose="020B0604020202020204" pitchFamily="34" charset="0"/>
              </a:rPr>
              <a:t>Energy Security</a:t>
            </a:r>
          </a:p>
          <a:p>
            <a:pPr>
              <a:buFont typeface="Wingdings" panose="05000000000000000000" pitchFamily="2" charset="2"/>
              <a:buChar char="v"/>
            </a:pPr>
            <a:r>
              <a:rPr lang="en-US" sz="1800" dirty="0">
                <a:latin typeface="Arial" panose="020B0604020202020204" pitchFamily="34" charset="0"/>
                <a:cs typeface="Arial" panose="020B0604020202020204" pitchFamily="34" charset="0"/>
              </a:rPr>
              <a:t>10 314 additional households were electrified through grid connection.</a:t>
            </a:r>
          </a:p>
          <a:p>
            <a:pPr>
              <a:buFont typeface="Wingdings" panose="05000000000000000000" pitchFamily="2" charset="2"/>
              <a:buChar char="v"/>
            </a:pPr>
            <a:r>
              <a:rPr lang="en-US" sz="1800" dirty="0">
                <a:latin typeface="Arial" panose="020B0604020202020204" pitchFamily="34" charset="0"/>
                <a:cs typeface="Arial" panose="020B0604020202020204" pitchFamily="34" charset="0"/>
              </a:rPr>
              <a:t>A status quo report on the development of Electrification Masterplans of 6 provinces, namely: for GP, EC, LIM, MP, KZN and NW was produced. </a:t>
            </a:r>
          </a:p>
          <a:p>
            <a:pPr>
              <a:buFont typeface="Wingdings" panose="05000000000000000000" pitchFamily="2" charset="2"/>
              <a:buChar char="v"/>
            </a:pPr>
            <a:r>
              <a:rPr lang="en-US" sz="1800" dirty="0">
                <a:latin typeface="Arial" panose="020B0604020202020204" pitchFamily="34" charset="0"/>
                <a:cs typeface="Arial" panose="020B0604020202020204" pitchFamily="34" charset="0"/>
              </a:rPr>
              <a:t>RFP for 2600 MW (BW 6) from renewable energy was released to the market. </a:t>
            </a:r>
          </a:p>
          <a:p>
            <a:pPr>
              <a:buFont typeface="Wingdings" panose="05000000000000000000" pitchFamily="2" charset="2"/>
              <a:buChar char="v"/>
            </a:pPr>
            <a:r>
              <a:rPr lang="en-US" sz="1800" dirty="0">
                <a:latin typeface="Arial" panose="020B0604020202020204" pitchFamily="34" charset="0"/>
                <a:cs typeface="Arial" panose="020B0604020202020204" pitchFamily="34" charset="0"/>
              </a:rPr>
              <a:t>A report was produced on the monitoring of Koeberg Nuclear Power Plant Long Term Operation.</a:t>
            </a:r>
          </a:p>
          <a:p>
            <a:pPr>
              <a:buFont typeface="Wingdings" panose="05000000000000000000" pitchFamily="2" charset="2"/>
              <a:buChar char="v"/>
            </a:pPr>
            <a:r>
              <a:rPr lang="en-US" sz="1800" dirty="0">
                <a:latin typeface="Arial" panose="020B0604020202020204" pitchFamily="34" charset="0"/>
                <a:cs typeface="Arial" panose="020B0604020202020204" pitchFamily="34" charset="0"/>
              </a:rPr>
              <a:t>Two carbon offsets projects were approved.</a:t>
            </a:r>
          </a:p>
          <a:p>
            <a:pPr>
              <a:buFont typeface="Wingdings" panose="05000000000000000000" pitchFamily="2" charset="2"/>
              <a:buChar char="v"/>
            </a:pPr>
            <a:r>
              <a:rPr lang="en-US" sz="1800" dirty="0">
                <a:latin typeface="Arial" panose="020B0604020202020204" pitchFamily="34" charset="0"/>
                <a:cs typeface="Arial" panose="020B0604020202020204" pitchFamily="34" charset="0"/>
              </a:rPr>
              <a:t>A Report has been compiled reflecting energy savings of 0.414 TWh mainly from EEDSM projects being implemented through 12L Tax Incentive and EEDSM grant. </a:t>
            </a:r>
          </a:p>
          <a:p>
            <a:pPr marL="0" indent="0">
              <a:buNone/>
            </a:pPr>
            <a:r>
              <a:rPr lang="en-US" sz="1800" b="1" dirty="0">
                <a:latin typeface="Arial" panose="020B0604020202020204" pitchFamily="34" charset="0"/>
                <a:cs typeface="Arial" panose="020B0604020202020204" pitchFamily="34" charset="0"/>
              </a:rPr>
              <a:t>International Relations and Investment Promotion</a:t>
            </a:r>
          </a:p>
          <a:p>
            <a:pPr>
              <a:buFont typeface="Wingdings" panose="05000000000000000000" pitchFamily="2" charset="2"/>
              <a:buChar char="v"/>
            </a:pPr>
            <a:r>
              <a:rPr lang="en-US" sz="1800" dirty="0">
                <a:latin typeface="Arial" panose="020B0604020202020204" pitchFamily="34" charset="0"/>
                <a:cs typeface="Arial" panose="020B0604020202020204" pitchFamily="34" charset="0"/>
              </a:rPr>
              <a:t>Ten reports on multilateral strategic partnerships were produced.</a:t>
            </a:r>
          </a:p>
          <a:p>
            <a:pPr>
              <a:buFont typeface="Wingdings" panose="05000000000000000000" pitchFamily="2" charset="2"/>
              <a:buChar char="v"/>
            </a:pPr>
            <a:r>
              <a:rPr lang="en-US" sz="1800" dirty="0">
                <a:latin typeface="Arial" panose="020B0604020202020204" pitchFamily="34" charset="0"/>
                <a:cs typeface="Arial" panose="020B0604020202020204" pitchFamily="34" charset="0"/>
              </a:rPr>
              <a:t>Limpopo Mining Investment Conference was hosted by DMRE in collaboration with LEDET &amp; LEDA  on the 29th-30th September 2022 and China Mining was held virtually on 21 and 23 September 2022.</a:t>
            </a:r>
          </a:p>
          <a:p>
            <a:pPr>
              <a:buFont typeface="Wingdings" panose="05000000000000000000" pitchFamily="2" charset="2"/>
              <a:buChar char="v"/>
            </a:pPr>
            <a:endParaRPr lang="en-US" sz="18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xmlns="" val="289435508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71D29DB-7601-48F1-8DD4-008E8B13B023}"/>
              </a:ext>
            </a:extLst>
          </p:cNvPr>
          <p:cNvSpPr>
            <a:spLocks noGrp="1"/>
          </p:cNvSpPr>
          <p:nvPr>
            <p:ph type="title"/>
          </p:nvPr>
        </p:nvSpPr>
        <p:spPr>
          <a:xfrm>
            <a:off x="1781175" y="904876"/>
            <a:ext cx="9925050" cy="3371850"/>
          </a:xfrm>
        </p:spPr>
        <p:txBody>
          <a:bodyPr>
            <a:normAutofit/>
          </a:bodyPr>
          <a:lstStyle/>
          <a:p>
            <a:pPr algn="ctr"/>
            <a:r>
              <a:rPr lang="en-US" sz="2000" b="1" dirty="0">
                <a:latin typeface="Arial" panose="020B0604020202020204" pitchFamily="34" charset="0"/>
                <a:cs typeface="Arial" panose="020B0604020202020204" pitchFamily="34" charset="0"/>
              </a:rPr>
              <a:t/>
            </a:r>
            <a:br>
              <a:rPr lang="en-US" sz="2000" b="1" dirty="0">
                <a:latin typeface="Arial" panose="020B0604020202020204" pitchFamily="34" charset="0"/>
                <a:cs typeface="Arial" panose="020B0604020202020204" pitchFamily="34" charset="0"/>
              </a:rPr>
            </a:br>
            <a:r>
              <a:rPr lang="en-US" sz="2000" b="1" dirty="0">
                <a:latin typeface="Arial" panose="020B0604020202020204" pitchFamily="34" charset="0"/>
                <a:cs typeface="Arial" panose="020B0604020202020204" pitchFamily="34" charset="0"/>
              </a:rPr>
              <a:t>SUMMARY OF TARGETS NOT ACHIEVED</a:t>
            </a:r>
            <a:br>
              <a:rPr lang="en-US" sz="2000" b="1" dirty="0">
                <a:latin typeface="Arial" panose="020B0604020202020204" pitchFamily="34" charset="0"/>
                <a:cs typeface="Arial" panose="020B0604020202020204" pitchFamily="34" charset="0"/>
              </a:rPr>
            </a:br>
            <a:endParaRPr lang="en-ZA" sz="20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xmlns="" val="298619555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xmlns="" id="{7C737237-82E5-4CF6-A062-C5CC0FB98998}"/>
              </a:ext>
            </a:extLst>
          </p:cNvPr>
          <p:cNvSpPr txBox="1"/>
          <p:nvPr/>
        </p:nvSpPr>
        <p:spPr>
          <a:xfrm>
            <a:off x="3753265" y="87979"/>
            <a:ext cx="4436578" cy="369332"/>
          </a:xfrm>
          <a:prstGeom prst="rect">
            <a:avLst/>
          </a:prstGeom>
          <a:noFill/>
        </p:spPr>
        <p:txBody>
          <a:bodyPr wrap="square">
            <a:spAutoFit/>
          </a:bodyPr>
          <a:lstStyle/>
          <a:p>
            <a:pPr algn="ctr"/>
            <a:r>
              <a:rPr lang="en-US" b="1" dirty="0"/>
              <a:t>SUMMARY OF TARGETS NOT ACHIEVED -  Q1</a:t>
            </a:r>
            <a:endParaRPr lang="en-ZA" b="1" dirty="0"/>
          </a:p>
        </p:txBody>
      </p:sp>
      <p:graphicFrame>
        <p:nvGraphicFramePr>
          <p:cNvPr id="5" name="Table 4">
            <a:extLst>
              <a:ext uri="{FF2B5EF4-FFF2-40B4-BE49-F238E27FC236}">
                <a16:creationId xmlns:a16="http://schemas.microsoft.com/office/drawing/2014/main" xmlns="" id="{41054C85-2785-465C-94F2-1BB1B3191896}"/>
              </a:ext>
            </a:extLst>
          </p:cNvPr>
          <p:cNvGraphicFramePr>
            <a:graphicFrameLocks noGrp="1"/>
          </p:cNvGraphicFramePr>
          <p:nvPr>
            <p:extLst>
              <p:ext uri="{D42A27DB-BD31-4B8C-83A1-F6EECF244321}">
                <p14:modId xmlns:p14="http://schemas.microsoft.com/office/powerpoint/2010/main" xmlns="" val="1740822757"/>
              </p:ext>
            </p:extLst>
          </p:nvPr>
        </p:nvGraphicFramePr>
        <p:xfrm>
          <a:off x="1652381" y="628650"/>
          <a:ext cx="10446853" cy="1760522"/>
        </p:xfrm>
        <a:graphic>
          <a:graphicData uri="http://schemas.openxmlformats.org/drawingml/2006/table">
            <a:tbl>
              <a:tblPr/>
              <a:tblGrid>
                <a:gridCol w="1625066">
                  <a:extLst>
                    <a:ext uri="{9D8B030D-6E8A-4147-A177-3AD203B41FA5}">
                      <a16:colId xmlns:a16="http://schemas.microsoft.com/office/drawing/2014/main" xmlns="" val="464843972"/>
                    </a:ext>
                  </a:extLst>
                </a:gridCol>
                <a:gridCol w="1374066">
                  <a:extLst>
                    <a:ext uri="{9D8B030D-6E8A-4147-A177-3AD203B41FA5}">
                      <a16:colId xmlns:a16="http://schemas.microsoft.com/office/drawing/2014/main" xmlns="" val="3141804337"/>
                    </a:ext>
                  </a:extLst>
                </a:gridCol>
                <a:gridCol w="1484244">
                  <a:extLst>
                    <a:ext uri="{9D8B030D-6E8A-4147-A177-3AD203B41FA5}">
                      <a16:colId xmlns:a16="http://schemas.microsoft.com/office/drawing/2014/main" xmlns="" val="3372586499"/>
                    </a:ext>
                  </a:extLst>
                </a:gridCol>
                <a:gridCol w="2093843">
                  <a:extLst>
                    <a:ext uri="{9D8B030D-6E8A-4147-A177-3AD203B41FA5}">
                      <a16:colId xmlns:a16="http://schemas.microsoft.com/office/drawing/2014/main" xmlns="" val="2837130695"/>
                    </a:ext>
                  </a:extLst>
                </a:gridCol>
                <a:gridCol w="1782796">
                  <a:extLst>
                    <a:ext uri="{9D8B030D-6E8A-4147-A177-3AD203B41FA5}">
                      <a16:colId xmlns:a16="http://schemas.microsoft.com/office/drawing/2014/main" xmlns="" val="4232560513"/>
                    </a:ext>
                  </a:extLst>
                </a:gridCol>
                <a:gridCol w="2086838">
                  <a:extLst>
                    <a:ext uri="{9D8B030D-6E8A-4147-A177-3AD203B41FA5}">
                      <a16:colId xmlns:a16="http://schemas.microsoft.com/office/drawing/2014/main" xmlns="" val="3590731824"/>
                    </a:ext>
                  </a:extLst>
                </a:gridCol>
              </a:tblGrid>
              <a:tr h="293722">
                <a:tc gridSpan="6">
                  <a:txBody>
                    <a:bodyPr/>
                    <a:lstStyle/>
                    <a:p>
                      <a:pPr algn="l" fontAlgn="b"/>
                      <a:r>
                        <a:rPr lang="en-ZA" sz="1100" b="1" i="0" u="none" strike="noStrike" dirty="0">
                          <a:solidFill>
                            <a:srgbClr val="000000"/>
                          </a:solidFill>
                          <a:effectLst/>
                          <a:latin typeface="Arial" panose="020B0604020202020204" pitchFamily="34" charset="0"/>
                        </a:rPr>
                        <a:t>Programme 1: Administration</a:t>
                      </a:r>
                    </a:p>
                  </a:txBody>
                  <a:tcPr marL="8763" marR="8763" marT="8763" marB="0" anchor="b">
                    <a:lnL>
                      <a:noFill/>
                    </a:lnL>
                    <a:lnR>
                      <a:noFill/>
                    </a:lnR>
                    <a:lnT>
                      <a:noFill/>
                    </a:lnT>
                    <a:lnB w="6350" cap="flat" cmpd="sng" algn="ctr">
                      <a:solidFill>
                        <a:srgbClr val="000000"/>
                      </a:solidFill>
                      <a:prstDash val="solid"/>
                      <a:round/>
                      <a:headEnd type="none" w="med" len="med"/>
                      <a:tailEnd type="none" w="med" len="med"/>
                    </a:lnB>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extLst>
                  <a:ext uri="{0D108BD9-81ED-4DB2-BD59-A6C34878D82A}">
                    <a16:rowId xmlns:a16="http://schemas.microsoft.com/office/drawing/2014/main" xmlns="" val="3713043525"/>
                  </a:ext>
                </a:extLst>
              </a:tr>
              <a:tr h="452197">
                <a:tc>
                  <a:txBody>
                    <a:bodyPr/>
                    <a:lstStyle/>
                    <a:p>
                      <a:pPr algn="ctr" rtl="0" fontAlgn="t"/>
                      <a:r>
                        <a:rPr lang="en-ZA" sz="1100" b="1" i="0" u="none" strike="noStrike" dirty="0">
                          <a:solidFill>
                            <a:srgbClr val="000000"/>
                          </a:solidFill>
                          <a:effectLst/>
                          <a:latin typeface="Arial" panose="020B0604020202020204" pitchFamily="34" charset="0"/>
                        </a:rPr>
                        <a:t>Output Indicator</a:t>
                      </a:r>
                    </a:p>
                  </a:txBody>
                  <a:tcPr marL="8763" marR="8763" marT="876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2"/>
                    </a:solidFill>
                  </a:tcPr>
                </a:tc>
                <a:tc>
                  <a:txBody>
                    <a:bodyPr/>
                    <a:lstStyle/>
                    <a:p>
                      <a:pPr algn="ctr" rtl="0" fontAlgn="t"/>
                      <a:r>
                        <a:rPr lang="en-ZA" sz="1100" b="1" i="0" u="none" strike="noStrike" dirty="0">
                          <a:solidFill>
                            <a:srgbClr val="000000"/>
                          </a:solidFill>
                          <a:effectLst/>
                          <a:latin typeface="Arial" panose="020B0604020202020204" pitchFamily="34" charset="0"/>
                        </a:rPr>
                        <a:t>2022/23</a:t>
                      </a:r>
                      <a:br>
                        <a:rPr lang="en-ZA" sz="1100" b="1" i="0" u="none" strike="noStrike" dirty="0">
                          <a:solidFill>
                            <a:srgbClr val="000000"/>
                          </a:solidFill>
                          <a:effectLst/>
                          <a:latin typeface="Arial" panose="020B0604020202020204" pitchFamily="34" charset="0"/>
                        </a:rPr>
                      </a:br>
                      <a:r>
                        <a:rPr lang="en-ZA" sz="1100" b="1" i="0" u="none" strike="noStrike" dirty="0">
                          <a:solidFill>
                            <a:srgbClr val="000000"/>
                          </a:solidFill>
                          <a:effectLst/>
                          <a:latin typeface="Arial" panose="020B0604020202020204" pitchFamily="34" charset="0"/>
                        </a:rPr>
                        <a:t>Annual Target</a:t>
                      </a:r>
                    </a:p>
                  </a:txBody>
                  <a:tcPr marL="8763" marR="8763" marT="876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2"/>
                    </a:solidFill>
                  </a:tcPr>
                </a:tc>
                <a:tc>
                  <a:txBody>
                    <a:bodyPr/>
                    <a:lstStyle/>
                    <a:p>
                      <a:pPr algn="ctr" rtl="0" fontAlgn="t"/>
                      <a:r>
                        <a:rPr lang="en-ZA" sz="1100" b="1" i="0" u="none" strike="noStrike" dirty="0">
                          <a:solidFill>
                            <a:srgbClr val="000000"/>
                          </a:solidFill>
                          <a:effectLst/>
                          <a:latin typeface="Arial" panose="020B0604020202020204" pitchFamily="34" charset="0"/>
                        </a:rPr>
                        <a:t>2022/23</a:t>
                      </a:r>
                      <a:br>
                        <a:rPr lang="en-ZA" sz="1100" b="1" i="0" u="none" strike="noStrike" dirty="0">
                          <a:solidFill>
                            <a:srgbClr val="000000"/>
                          </a:solidFill>
                          <a:effectLst/>
                          <a:latin typeface="Arial" panose="020B0604020202020204" pitchFamily="34" charset="0"/>
                        </a:rPr>
                      </a:br>
                      <a:r>
                        <a:rPr lang="en-ZA" sz="1100" b="1" i="0" u="none" strike="noStrike" dirty="0">
                          <a:solidFill>
                            <a:srgbClr val="000000"/>
                          </a:solidFill>
                          <a:effectLst/>
                          <a:latin typeface="Arial" panose="020B0604020202020204" pitchFamily="34" charset="0"/>
                        </a:rPr>
                        <a:t>Quarterly Target</a:t>
                      </a:r>
                    </a:p>
                  </a:txBody>
                  <a:tcPr marL="8763" marR="8763" marT="876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2"/>
                    </a:solidFill>
                  </a:tcPr>
                </a:tc>
                <a:tc>
                  <a:txBody>
                    <a:bodyPr/>
                    <a:lstStyle/>
                    <a:p>
                      <a:pPr algn="ctr" rtl="0" fontAlgn="t"/>
                      <a:r>
                        <a:rPr lang="en-US" sz="1100" b="1" i="0" u="none" strike="noStrike" dirty="0">
                          <a:solidFill>
                            <a:srgbClr val="000000"/>
                          </a:solidFill>
                          <a:effectLst/>
                          <a:latin typeface="Arial" panose="020B0604020202020204" pitchFamily="34" charset="0"/>
                        </a:rPr>
                        <a:t>Actual output</a:t>
                      </a:r>
                      <a:br>
                        <a:rPr lang="en-US" sz="1100" b="1" i="0" u="none" strike="noStrike" dirty="0">
                          <a:solidFill>
                            <a:srgbClr val="000000"/>
                          </a:solidFill>
                          <a:effectLst/>
                          <a:latin typeface="Arial" panose="020B0604020202020204" pitchFamily="34" charset="0"/>
                        </a:rPr>
                      </a:br>
                      <a:endParaRPr lang="en-US" sz="1100" b="1" i="0" u="none" strike="noStrike" dirty="0">
                        <a:solidFill>
                          <a:srgbClr val="000000"/>
                        </a:solidFill>
                        <a:effectLst/>
                        <a:latin typeface="Arial" panose="020B0604020202020204" pitchFamily="34" charset="0"/>
                      </a:endParaRPr>
                    </a:p>
                  </a:txBody>
                  <a:tcPr marL="8763" marR="8763" marT="876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2"/>
                    </a:solidFill>
                  </a:tcPr>
                </a:tc>
                <a:tc>
                  <a:txBody>
                    <a:bodyPr/>
                    <a:lstStyle/>
                    <a:p>
                      <a:pPr algn="ctr" rtl="0" fontAlgn="t"/>
                      <a:r>
                        <a:rPr lang="en-ZA" sz="1100" b="1" i="0" u="none" strike="noStrike" dirty="0">
                          <a:solidFill>
                            <a:srgbClr val="000000"/>
                          </a:solidFill>
                          <a:effectLst/>
                          <a:latin typeface="Arial" panose="020B0604020202020204" pitchFamily="34" charset="0"/>
                        </a:rPr>
                        <a:t>Reason for Deviation</a:t>
                      </a:r>
                    </a:p>
                  </a:txBody>
                  <a:tcPr marL="8763" marR="8763" marT="876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2"/>
                    </a:solidFill>
                  </a:tcPr>
                </a:tc>
                <a:tc>
                  <a:txBody>
                    <a:bodyPr/>
                    <a:lstStyle/>
                    <a:p>
                      <a:pPr algn="ctr" rtl="0" fontAlgn="t"/>
                      <a:r>
                        <a:rPr lang="en-ZA" sz="1100" b="1" i="0" u="none" strike="noStrike" dirty="0">
                          <a:solidFill>
                            <a:srgbClr val="000000"/>
                          </a:solidFill>
                          <a:effectLst/>
                          <a:latin typeface="Arial" panose="020B0604020202020204" pitchFamily="34" charset="0"/>
                        </a:rPr>
                        <a:t>Intervention </a:t>
                      </a:r>
                    </a:p>
                  </a:txBody>
                  <a:tcPr marL="8763" marR="8763" marT="876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2"/>
                    </a:solidFill>
                  </a:tcPr>
                </a:tc>
                <a:extLst>
                  <a:ext uri="{0D108BD9-81ED-4DB2-BD59-A6C34878D82A}">
                    <a16:rowId xmlns:a16="http://schemas.microsoft.com/office/drawing/2014/main" xmlns="" val="4269546361"/>
                  </a:ext>
                </a:extLst>
              </a:tr>
              <a:tr h="952467">
                <a:tc>
                  <a:txBody>
                    <a:bodyPr/>
                    <a:lstStyle/>
                    <a:p>
                      <a:pPr algn="l" fontAlgn="t"/>
                      <a:r>
                        <a:rPr lang="en-US" sz="1100" b="0" i="0" u="none" strike="noStrike">
                          <a:solidFill>
                            <a:srgbClr val="000000"/>
                          </a:solidFill>
                          <a:effectLst/>
                          <a:latin typeface="Arial" panose="020B0604020202020204" pitchFamily="34" charset="0"/>
                        </a:rPr>
                        <a:t>Percentage of approved invoices from service providers paid within 30 days of receipt</a:t>
                      </a:r>
                    </a:p>
                  </a:txBody>
                  <a:tcPr marL="8763" marR="8763" marT="876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US" sz="1100" b="0" i="0" u="none" strike="noStrike" dirty="0">
                          <a:solidFill>
                            <a:srgbClr val="000000"/>
                          </a:solidFill>
                          <a:effectLst/>
                          <a:latin typeface="Arial" panose="020B0604020202020204" pitchFamily="34" charset="0"/>
                        </a:rPr>
                        <a:t>100% Approved invoices from service providers paid within 30 days of receipt</a:t>
                      </a:r>
                    </a:p>
                  </a:txBody>
                  <a:tcPr marL="8763" marR="8763" marT="876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US" sz="1100" b="0" i="0" u="none" strike="noStrike" dirty="0">
                          <a:solidFill>
                            <a:srgbClr val="000000"/>
                          </a:solidFill>
                          <a:effectLst/>
                          <a:latin typeface="Arial" panose="020B0604020202020204" pitchFamily="34" charset="0"/>
                        </a:rPr>
                        <a:t>100% Approved invoices from service providers paid within 30 days of receipt</a:t>
                      </a:r>
                    </a:p>
                  </a:txBody>
                  <a:tcPr marL="8763" marR="8763" marT="876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US" sz="1100" b="1" i="0" u="none" strike="noStrike">
                          <a:solidFill>
                            <a:srgbClr val="000000"/>
                          </a:solidFill>
                          <a:effectLst/>
                          <a:latin typeface="Arial" panose="020B0604020202020204" pitchFamily="34" charset="0"/>
                        </a:rPr>
                        <a:t>Not Achieved</a:t>
                      </a:r>
                      <a:r>
                        <a:rPr lang="en-US" sz="1100" b="0" i="0" u="none" strike="noStrike">
                          <a:solidFill>
                            <a:srgbClr val="000000"/>
                          </a:solidFill>
                          <a:effectLst/>
                          <a:latin typeface="Arial" panose="020B0604020202020204" pitchFamily="34" charset="0"/>
                        </a:rPr>
                        <a:t>:Out of a total number of 395 invoices received,  389 invoices were paid within 30 days.</a:t>
                      </a:r>
                    </a:p>
                  </a:txBody>
                  <a:tcPr marL="8763" marR="8763" marT="876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US" sz="1100" b="0" i="0" u="none" strike="noStrike" dirty="0">
                          <a:solidFill>
                            <a:srgbClr val="000000"/>
                          </a:solidFill>
                          <a:effectLst/>
                          <a:latin typeface="Arial" panose="020B0604020202020204" pitchFamily="34" charset="0"/>
                        </a:rPr>
                        <a:t>98 % invoices paid within 30 days. </a:t>
                      </a:r>
                    </a:p>
                  </a:txBody>
                  <a:tcPr marL="8763" marR="8763" marT="876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US" sz="1100" b="0" i="0" u="none" strike="noStrike" dirty="0">
                          <a:solidFill>
                            <a:srgbClr val="000000"/>
                          </a:solidFill>
                          <a:effectLst/>
                          <a:latin typeface="Arial" panose="020B0604020202020204" pitchFamily="34" charset="0"/>
                        </a:rPr>
                        <a:t>There is a co-dependency on branches to verify and sign off the invoices speedily for payment. Constant communication in this regard is made with end users.</a:t>
                      </a:r>
                    </a:p>
                  </a:txBody>
                  <a:tcPr marL="8763" marR="8763" marT="876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3565457924"/>
                  </a:ext>
                </a:extLst>
              </a:tr>
            </a:tbl>
          </a:graphicData>
        </a:graphic>
      </p:graphicFrame>
      <p:graphicFrame>
        <p:nvGraphicFramePr>
          <p:cNvPr id="6" name="Table 5">
            <a:extLst>
              <a:ext uri="{FF2B5EF4-FFF2-40B4-BE49-F238E27FC236}">
                <a16:creationId xmlns:a16="http://schemas.microsoft.com/office/drawing/2014/main" xmlns="" id="{ACCE08D4-2523-4760-A8DE-90234B80DCD6}"/>
              </a:ext>
            </a:extLst>
          </p:cNvPr>
          <p:cNvGraphicFramePr>
            <a:graphicFrameLocks noGrp="1"/>
          </p:cNvGraphicFramePr>
          <p:nvPr>
            <p:extLst>
              <p:ext uri="{D42A27DB-BD31-4B8C-83A1-F6EECF244321}">
                <p14:modId xmlns:p14="http://schemas.microsoft.com/office/powerpoint/2010/main" xmlns="" val="3718274276"/>
              </p:ext>
            </p:extLst>
          </p:nvPr>
        </p:nvGraphicFramePr>
        <p:xfrm>
          <a:off x="1652381" y="2438925"/>
          <a:ext cx="10446852" cy="3353407"/>
        </p:xfrm>
        <a:graphic>
          <a:graphicData uri="http://schemas.openxmlformats.org/drawingml/2006/table">
            <a:tbl>
              <a:tblPr/>
              <a:tblGrid>
                <a:gridCol w="1625066">
                  <a:extLst>
                    <a:ext uri="{9D8B030D-6E8A-4147-A177-3AD203B41FA5}">
                      <a16:colId xmlns:a16="http://schemas.microsoft.com/office/drawing/2014/main" xmlns="" val="3233563271"/>
                    </a:ext>
                  </a:extLst>
                </a:gridCol>
                <a:gridCol w="1360814">
                  <a:extLst>
                    <a:ext uri="{9D8B030D-6E8A-4147-A177-3AD203B41FA5}">
                      <a16:colId xmlns:a16="http://schemas.microsoft.com/office/drawing/2014/main" xmlns="" val="499329785"/>
                    </a:ext>
                  </a:extLst>
                </a:gridCol>
                <a:gridCol w="1470991">
                  <a:extLst>
                    <a:ext uri="{9D8B030D-6E8A-4147-A177-3AD203B41FA5}">
                      <a16:colId xmlns:a16="http://schemas.microsoft.com/office/drawing/2014/main" xmlns="" val="4096536206"/>
                    </a:ext>
                  </a:extLst>
                </a:gridCol>
                <a:gridCol w="2120348">
                  <a:extLst>
                    <a:ext uri="{9D8B030D-6E8A-4147-A177-3AD203B41FA5}">
                      <a16:colId xmlns:a16="http://schemas.microsoft.com/office/drawing/2014/main" xmlns="" val="986583831"/>
                    </a:ext>
                  </a:extLst>
                </a:gridCol>
                <a:gridCol w="1734463">
                  <a:extLst>
                    <a:ext uri="{9D8B030D-6E8A-4147-A177-3AD203B41FA5}">
                      <a16:colId xmlns:a16="http://schemas.microsoft.com/office/drawing/2014/main" xmlns="" val="4139718519"/>
                    </a:ext>
                  </a:extLst>
                </a:gridCol>
                <a:gridCol w="2135170">
                  <a:extLst>
                    <a:ext uri="{9D8B030D-6E8A-4147-A177-3AD203B41FA5}">
                      <a16:colId xmlns:a16="http://schemas.microsoft.com/office/drawing/2014/main" xmlns="" val="1136733163"/>
                    </a:ext>
                  </a:extLst>
                </a:gridCol>
              </a:tblGrid>
              <a:tr h="297468">
                <a:tc gridSpan="6">
                  <a:txBody>
                    <a:bodyPr/>
                    <a:lstStyle/>
                    <a:p>
                      <a:pPr algn="l" fontAlgn="t"/>
                      <a:r>
                        <a:rPr lang="en-US" sz="1100" b="1" i="0" u="none" strike="noStrike">
                          <a:solidFill>
                            <a:srgbClr val="000000"/>
                          </a:solidFill>
                          <a:effectLst/>
                          <a:latin typeface="Arial" panose="020B0604020202020204" pitchFamily="34" charset="0"/>
                        </a:rPr>
                        <a:t>Programme 2: Minerals and Petroleum Regulation</a:t>
                      </a:r>
                    </a:p>
                  </a:txBody>
                  <a:tcPr marL="8763" marR="8763" marT="876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extLst>
                  <a:ext uri="{0D108BD9-81ED-4DB2-BD59-A6C34878D82A}">
                    <a16:rowId xmlns:a16="http://schemas.microsoft.com/office/drawing/2014/main" xmlns="" val="2860504775"/>
                  </a:ext>
                </a:extLst>
              </a:tr>
              <a:tr h="570549">
                <a:tc>
                  <a:txBody>
                    <a:bodyPr/>
                    <a:lstStyle/>
                    <a:p>
                      <a:pPr algn="ctr" rtl="0" fontAlgn="t"/>
                      <a:r>
                        <a:rPr lang="en-ZA" sz="1100" b="1" i="0" u="none" strike="noStrike" dirty="0">
                          <a:solidFill>
                            <a:srgbClr val="000000"/>
                          </a:solidFill>
                          <a:effectLst/>
                          <a:latin typeface="Arial" panose="020B0604020202020204" pitchFamily="34" charset="0"/>
                        </a:rPr>
                        <a:t>Output Indicator</a:t>
                      </a:r>
                    </a:p>
                  </a:txBody>
                  <a:tcPr marL="8763" marR="8763" marT="876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2"/>
                    </a:solidFill>
                  </a:tcPr>
                </a:tc>
                <a:tc>
                  <a:txBody>
                    <a:bodyPr/>
                    <a:lstStyle/>
                    <a:p>
                      <a:pPr algn="ctr" rtl="0" fontAlgn="t"/>
                      <a:r>
                        <a:rPr lang="en-ZA" sz="1100" b="1" i="0" u="none" strike="noStrike" dirty="0">
                          <a:solidFill>
                            <a:srgbClr val="000000"/>
                          </a:solidFill>
                          <a:effectLst/>
                          <a:latin typeface="Arial" panose="020B0604020202020204" pitchFamily="34" charset="0"/>
                        </a:rPr>
                        <a:t>2022/23</a:t>
                      </a:r>
                      <a:br>
                        <a:rPr lang="en-ZA" sz="1100" b="1" i="0" u="none" strike="noStrike" dirty="0">
                          <a:solidFill>
                            <a:srgbClr val="000000"/>
                          </a:solidFill>
                          <a:effectLst/>
                          <a:latin typeface="Arial" panose="020B0604020202020204" pitchFamily="34" charset="0"/>
                        </a:rPr>
                      </a:br>
                      <a:r>
                        <a:rPr lang="en-ZA" sz="1100" b="1" i="0" u="none" strike="noStrike" dirty="0">
                          <a:solidFill>
                            <a:srgbClr val="000000"/>
                          </a:solidFill>
                          <a:effectLst/>
                          <a:latin typeface="Arial" panose="020B0604020202020204" pitchFamily="34" charset="0"/>
                        </a:rPr>
                        <a:t>Annual Target</a:t>
                      </a:r>
                    </a:p>
                  </a:txBody>
                  <a:tcPr marL="8763" marR="8763" marT="876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2"/>
                    </a:solidFill>
                  </a:tcPr>
                </a:tc>
                <a:tc>
                  <a:txBody>
                    <a:bodyPr/>
                    <a:lstStyle/>
                    <a:p>
                      <a:pPr algn="ctr" rtl="0" fontAlgn="t"/>
                      <a:r>
                        <a:rPr lang="en-ZA" sz="1100" b="1" i="0" u="none" strike="noStrike" dirty="0">
                          <a:solidFill>
                            <a:srgbClr val="000000"/>
                          </a:solidFill>
                          <a:effectLst/>
                          <a:latin typeface="Arial" panose="020B0604020202020204" pitchFamily="34" charset="0"/>
                        </a:rPr>
                        <a:t>2022/23</a:t>
                      </a:r>
                      <a:br>
                        <a:rPr lang="en-ZA" sz="1100" b="1" i="0" u="none" strike="noStrike" dirty="0">
                          <a:solidFill>
                            <a:srgbClr val="000000"/>
                          </a:solidFill>
                          <a:effectLst/>
                          <a:latin typeface="Arial" panose="020B0604020202020204" pitchFamily="34" charset="0"/>
                        </a:rPr>
                      </a:br>
                      <a:r>
                        <a:rPr lang="en-ZA" sz="1100" b="1" i="0" u="none" strike="noStrike" dirty="0">
                          <a:solidFill>
                            <a:srgbClr val="000000"/>
                          </a:solidFill>
                          <a:effectLst/>
                          <a:latin typeface="Arial" panose="020B0604020202020204" pitchFamily="34" charset="0"/>
                        </a:rPr>
                        <a:t>Quarterly Target</a:t>
                      </a:r>
                    </a:p>
                  </a:txBody>
                  <a:tcPr marL="8763" marR="8763" marT="876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2"/>
                    </a:solidFill>
                  </a:tcPr>
                </a:tc>
                <a:tc>
                  <a:txBody>
                    <a:bodyPr/>
                    <a:lstStyle/>
                    <a:p>
                      <a:pPr algn="ctr" rtl="0" fontAlgn="t"/>
                      <a:r>
                        <a:rPr lang="en-US" sz="1100" b="1" i="0" u="none" strike="noStrike" dirty="0">
                          <a:solidFill>
                            <a:srgbClr val="000000"/>
                          </a:solidFill>
                          <a:effectLst/>
                          <a:latin typeface="Arial" panose="020B0604020202020204" pitchFamily="34" charset="0"/>
                        </a:rPr>
                        <a:t>Actual output</a:t>
                      </a:r>
                      <a:br>
                        <a:rPr lang="en-US" sz="1100" b="1" i="0" u="none" strike="noStrike" dirty="0">
                          <a:solidFill>
                            <a:srgbClr val="000000"/>
                          </a:solidFill>
                          <a:effectLst/>
                          <a:latin typeface="Arial" panose="020B0604020202020204" pitchFamily="34" charset="0"/>
                        </a:rPr>
                      </a:br>
                      <a:endParaRPr lang="en-US" sz="1100" b="1" i="0" u="none" strike="noStrike" dirty="0">
                        <a:solidFill>
                          <a:srgbClr val="000000"/>
                        </a:solidFill>
                        <a:effectLst/>
                        <a:latin typeface="Arial" panose="020B0604020202020204" pitchFamily="34" charset="0"/>
                      </a:endParaRPr>
                    </a:p>
                  </a:txBody>
                  <a:tcPr marL="8763" marR="8763" marT="876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2"/>
                    </a:solidFill>
                  </a:tcPr>
                </a:tc>
                <a:tc>
                  <a:txBody>
                    <a:bodyPr/>
                    <a:lstStyle/>
                    <a:p>
                      <a:pPr algn="ctr" rtl="0" fontAlgn="t"/>
                      <a:r>
                        <a:rPr lang="en-ZA" sz="1100" b="1" i="0" u="none" strike="noStrike" dirty="0">
                          <a:solidFill>
                            <a:srgbClr val="000000"/>
                          </a:solidFill>
                          <a:effectLst/>
                          <a:latin typeface="Arial" panose="020B0604020202020204" pitchFamily="34" charset="0"/>
                        </a:rPr>
                        <a:t>Reason for Deviation</a:t>
                      </a:r>
                    </a:p>
                  </a:txBody>
                  <a:tcPr marL="8763" marR="8763" marT="876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2"/>
                    </a:solidFill>
                  </a:tcPr>
                </a:tc>
                <a:tc>
                  <a:txBody>
                    <a:bodyPr/>
                    <a:lstStyle/>
                    <a:p>
                      <a:pPr algn="ctr" rtl="0" fontAlgn="t"/>
                      <a:r>
                        <a:rPr lang="en-ZA" sz="1100" b="1" i="0" u="none" strike="noStrike" dirty="0">
                          <a:solidFill>
                            <a:srgbClr val="000000"/>
                          </a:solidFill>
                          <a:effectLst/>
                          <a:latin typeface="Arial" panose="020B0604020202020204" pitchFamily="34" charset="0"/>
                        </a:rPr>
                        <a:t>Intervention </a:t>
                      </a:r>
                    </a:p>
                  </a:txBody>
                  <a:tcPr marL="8763" marR="8763" marT="876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2"/>
                    </a:solidFill>
                  </a:tcPr>
                </a:tc>
                <a:extLst>
                  <a:ext uri="{0D108BD9-81ED-4DB2-BD59-A6C34878D82A}">
                    <a16:rowId xmlns:a16="http://schemas.microsoft.com/office/drawing/2014/main" xmlns="" val="1591386252"/>
                  </a:ext>
                </a:extLst>
              </a:tr>
              <a:tr h="699926">
                <a:tc>
                  <a:txBody>
                    <a:bodyPr/>
                    <a:lstStyle/>
                    <a:p>
                      <a:pPr algn="l" rtl="0" fontAlgn="t"/>
                      <a:r>
                        <a:rPr lang="en-US" sz="1100" b="0" i="0" u="none" strike="noStrike" dirty="0">
                          <a:solidFill>
                            <a:srgbClr val="000000"/>
                          </a:solidFill>
                          <a:effectLst/>
                          <a:latin typeface="Arial" panose="020B0604020202020204" pitchFamily="34" charset="0"/>
                        </a:rPr>
                        <a:t>Number of jobs to be enabled through the issuing of mining rights </a:t>
                      </a:r>
                    </a:p>
                  </a:txBody>
                  <a:tcPr marL="8763" marR="8763" marT="876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rtl="0" fontAlgn="t"/>
                      <a:r>
                        <a:rPr lang="en-ZA" sz="1100" b="0" i="0" u="none" strike="noStrike">
                          <a:solidFill>
                            <a:srgbClr val="000000"/>
                          </a:solidFill>
                          <a:effectLst/>
                          <a:latin typeface="Arial" panose="020B0604020202020204" pitchFamily="34" charset="0"/>
                        </a:rPr>
                        <a:t>4 000</a:t>
                      </a:r>
                    </a:p>
                  </a:txBody>
                  <a:tcPr marL="8763" marR="8763" marT="876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rtl="0" fontAlgn="t"/>
                      <a:r>
                        <a:rPr lang="en-ZA" sz="1100" b="0" i="0" u="none" strike="noStrike" dirty="0">
                          <a:solidFill>
                            <a:srgbClr val="000000"/>
                          </a:solidFill>
                          <a:effectLst/>
                          <a:latin typeface="Arial" panose="020B0604020202020204" pitchFamily="34" charset="0"/>
                        </a:rPr>
                        <a:t>1000</a:t>
                      </a:r>
                      <a:endParaRPr lang="en-ZA" sz="1100" b="1" i="0" u="none" strike="noStrike" dirty="0">
                        <a:solidFill>
                          <a:srgbClr val="000000"/>
                        </a:solidFill>
                        <a:effectLst/>
                        <a:latin typeface="Arial" panose="020B0604020202020204" pitchFamily="34" charset="0"/>
                      </a:endParaRPr>
                    </a:p>
                  </a:txBody>
                  <a:tcPr marL="8763" marR="8763" marT="876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rtl="0" fontAlgn="t"/>
                      <a:r>
                        <a:rPr lang="en-US" sz="1100" b="1" i="0" u="none" strike="noStrike">
                          <a:solidFill>
                            <a:srgbClr val="000000"/>
                          </a:solidFill>
                          <a:effectLst/>
                          <a:latin typeface="Arial" panose="020B0604020202020204" pitchFamily="34" charset="0"/>
                        </a:rPr>
                        <a:t>Not Achieved: </a:t>
                      </a:r>
                      <a:r>
                        <a:rPr lang="en-US" sz="1100" b="0" i="0" u="none" strike="noStrike">
                          <a:solidFill>
                            <a:srgbClr val="000000"/>
                          </a:solidFill>
                          <a:effectLst/>
                          <a:latin typeface="Arial" panose="020B0604020202020204" pitchFamily="34" charset="0"/>
                        </a:rPr>
                        <a:t>928 jobs were enabled through the issuing of mining rights</a:t>
                      </a:r>
                      <a:endParaRPr lang="en-US" sz="1100" b="1" i="0" u="none" strike="noStrike">
                        <a:solidFill>
                          <a:srgbClr val="000000"/>
                        </a:solidFill>
                        <a:effectLst/>
                        <a:latin typeface="Arial" panose="020B0604020202020204" pitchFamily="34" charset="0"/>
                      </a:endParaRPr>
                    </a:p>
                  </a:txBody>
                  <a:tcPr marL="8763" marR="8763" marT="876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rtl="0" fontAlgn="t"/>
                      <a:r>
                        <a:rPr lang="en-US" sz="1100" b="0" i="0" u="none" strike="noStrike">
                          <a:solidFill>
                            <a:srgbClr val="000000"/>
                          </a:solidFill>
                          <a:effectLst/>
                          <a:latin typeface="Arial" panose="020B0604020202020204" pitchFamily="34" charset="0"/>
                        </a:rPr>
                        <a:t>WC, LP and GP didn’t issue any mining right during the quarter. </a:t>
                      </a:r>
                    </a:p>
                  </a:txBody>
                  <a:tcPr marL="8763" marR="8763" marT="876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rtl="0" fontAlgn="t"/>
                      <a:r>
                        <a:rPr lang="en-US" sz="1100" b="0" i="0" u="none" strike="noStrike" dirty="0">
                          <a:solidFill>
                            <a:srgbClr val="000000"/>
                          </a:solidFill>
                          <a:effectLst/>
                          <a:latin typeface="Arial" panose="020B0604020202020204" pitchFamily="34" charset="0"/>
                        </a:rPr>
                        <a:t>Roll out a catch-up plan </a:t>
                      </a:r>
                    </a:p>
                  </a:txBody>
                  <a:tcPr marL="8763" marR="8763" marT="876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xmlns="" val="1338714263"/>
                  </a:ext>
                </a:extLst>
              </a:tr>
              <a:tr h="533693">
                <a:tc>
                  <a:txBody>
                    <a:bodyPr/>
                    <a:lstStyle/>
                    <a:p>
                      <a:pPr algn="l" rtl="0" fontAlgn="t"/>
                      <a:r>
                        <a:rPr lang="en-US" sz="1100" b="0" i="0" u="none" strike="noStrike">
                          <a:solidFill>
                            <a:srgbClr val="000000"/>
                          </a:solidFill>
                          <a:effectLst/>
                          <a:latin typeface="Arial" panose="020B0604020202020204" pitchFamily="34" charset="0"/>
                        </a:rPr>
                        <a:t>Number of Environmental Inspections conducted</a:t>
                      </a:r>
                    </a:p>
                  </a:txBody>
                  <a:tcPr marL="8763" marR="8763" marT="876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rtl="0" fontAlgn="t"/>
                      <a:r>
                        <a:rPr lang="en-ZA" sz="1100" b="0" i="0" u="none" strike="noStrike" dirty="0">
                          <a:solidFill>
                            <a:srgbClr val="000000"/>
                          </a:solidFill>
                          <a:effectLst/>
                          <a:latin typeface="Arial" panose="020B0604020202020204" pitchFamily="34" charset="0"/>
                        </a:rPr>
                        <a:t>1 275</a:t>
                      </a:r>
                    </a:p>
                  </a:txBody>
                  <a:tcPr marL="8763" marR="8763" marT="876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rtl="0" fontAlgn="t"/>
                      <a:r>
                        <a:rPr lang="en-ZA" sz="1100" b="0" i="0" u="none" strike="noStrike" dirty="0">
                          <a:solidFill>
                            <a:srgbClr val="000000"/>
                          </a:solidFill>
                          <a:effectLst/>
                          <a:latin typeface="Arial" panose="020B0604020202020204" pitchFamily="34" charset="0"/>
                        </a:rPr>
                        <a:t>319</a:t>
                      </a:r>
                      <a:endParaRPr lang="en-ZA" sz="1100" b="1" i="0" u="none" strike="noStrike" dirty="0">
                        <a:solidFill>
                          <a:srgbClr val="000000"/>
                        </a:solidFill>
                        <a:effectLst/>
                        <a:latin typeface="Arial" panose="020B0604020202020204" pitchFamily="34" charset="0"/>
                      </a:endParaRPr>
                    </a:p>
                  </a:txBody>
                  <a:tcPr marL="8763" marR="8763" marT="876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rtl="0" fontAlgn="t"/>
                      <a:r>
                        <a:rPr lang="en-US" sz="1100" b="1" i="0" u="none" strike="noStrike">
                          <a:solidFill>
                            <a:srgbClr val="000000"/>
                          </a:solidFill>
                          <a:effectLst/>
                          <a:latin typeface="Arial" panose="020B0604020202020204" pitchFamily="34" charset="0"/>
                        </a:rPr>
                        <a:t>Not Achieved: </a:t>
                      </a:r>
                      <a:r>
                        <a:rPr lang="en-US" sz="1100" b="0" i="0" u="none" strike="noStrike">
                          <a:solidFill>
                            <a:srgbClr val="000000"/>
                          </a:solidFill>
                          <a:effectLst/>
                          <a:latin typeface="Arial" panose="020B0604020202020204" pitchFamily="34" charset="0"/>
                        </a:rPr>
                        <a:t>277 Environmental inspections were conducted </a:t>
                      </a:r>
                      <a:endParaRPr lang="en-US" sz="1100" b="1" i="0" u="none" strike="noStrike">
                        <a:solidFill>
                          <a:srgbClr val="000000"/>
                        </a:solidFill>
                        <a:effectLst/>
                        <a:latin typeface="Arial" panose="020B0604020202020204" pitchFamily="34" charset="0"/>
                      </a:endParaRPr>
                    </a:p>
                  </a:txBody>
                  <a:tcPr marL="8763" marR="8763" marT="876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rtl="0" fontAlgn="t"/>
                      <a:r>
                        <a:rPr lang="en-US" sz="1100" b="0" i="0" u="none" strike="noStrike">
                          <a:solidFill>
                            <a:srgbClr val="000000"/>
                          </a:solidFill>
                          <a:effectLst/>
                          <a:latin typeface="Arial" panose="020B0604020202020204" pitchFamily="34" charset="0"/>
                        </a:rPr>
                        <a:t>EC and MP conducted fewer inspections and they will catch up in the next quarter/s</a:t>
                      </a:r>
                    </a:p>
                  </a:txBody>
                  <a:tcPr marL="8763" marR="8763" marT="876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rtl="0" fontAlgn="t"/>
                      <a:r>
                        <a:rPr lang="en-US" sz="1100" b="0" i="0" u="none" strike="noStrike" dirty="0">
                          <a:solidFill>
                            <a:srgbClr val="000000"/>
                          </a:solidFill>
                          <a:effectLst/>
                          <a:latin typeface="Arial" panose="020B0604020202020204" pitchFamily="34" charset="0"/>
                        </a:rPr>
                        <a:t>Roll out a catch-up plan </a:t>
                      </a:r>
                    </a:p>
                  </a:txBody>
                  <a:tcPr marL="8763" marR="8763" marT="876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xmlns="" val="150578915"/>
                  </a:ext>
                </a:extLst>
              </a:tr>
              <a:tr h="839911">
                <a:tc>
                  <a:txBody>
                    <a:bodyPr/>
                    <a:lstStyle/>
                    <a:p>
                      <a:pPr algn="l" rtl="0" fontAlgn="t"/>
                      <a:r>
                        <a:rPr lang="en-US" sz="1100" b="0" i="0" u="none" strike="noStrike">
                          <a:solidFill>
                            <a:srgbClr val="000000"/>
                          </a:solidFill>
                          <a:effectLst/>
                          <a:latin typeface="Arial" panose="020B0604020202020204" pitchFamily="34" charset="0"/>
                        </a:rPr>
                        <a:t>Number of fuel samples Tested </a:t>
                      </a:r>
                    </a:p>
                  </a:txBody>
                  <a:tcPr marL="8763" marR="8763" marT="876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rtl="0" fontAlgn="t"/>
                      <a:r>
                        <a:rPr lang="en-ZA" sz="1100" b="0" i="0" u="none" strike="noStrike" dirty="0">
                          <a:solidFill>
                            <a:srgbClr val="000000"/>
                          </a:solidFill>
                          <a:effectLst/>
                          <a:latin typeface="Arial" panose="020B0604020202020204" pitchFamily="34" charset="0"/>
                        </a:rPr>
                        <a:t>1 080</a:t>
                      </a:r>
                    </a:p>
                  </a:txBody>
                  <a:tcPr marL="8763" marR="8763" marT="876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rtl="0" fontAlgn="t"/>
                      <a:r>
                        <a:rPr lang="en-ZA" sz="1100" b="0" i="0" u="none" strike="noStrike" dirty="0">
                          <a:solidFill>
                            <a:srgbClr val="000000"/>
                          </a:solidFill>
                          <a:effectLst/>
                          <a:latin typeface="Arial" panose="020B0604020202020204" pitchFamily="34" charset="0"/>
                        </a:rPr>
                        <a:t>270</a:t>
                      </a:r>
                      <a:endParaRPr lang="en-ZA" sz="1100" b="1" i="0" u="none" strike="noStrike" dirty="0">
                        <a:solidFill>
                          <a:srgbClr val="000000"/>
                        </a:solidFill>
                        <a:effectLst/>
                        <a:latin typeface="Arial" panose="020B0604020202020204" pitchFamily="34" charset="0"/>
                      </a:endParaRPr>
                    </a:p>
                  </a:txBody>
                  <a:tcPr marL="8763" marR="8763" marT="876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rtl="0" fontAlgn="t"/>
                      <a:r>
                        <a:rPr lang="en-US" sz="1100" b="1" i="0" u="none" strike="noStrike" dirty="0">
                          <a:solidFill>
                            <a:srgbClr val="000000"/>
                          </a:solidFill>
                          <a:effectLst/>
                          <a:latin typeface="Arial" panose="020B0604020202020204" pitchFamily="34" charset="0"/>
                        </a:rPr>
                        <a:t>Not Achieved: </a:t>
                      </a:r>
                      <a:r>
                        <a:rPr lang="en-US" sz="1100" b="0" i="0" u="none" strike="noStrike" dirty="0">
                          <a:solidFill>
                            <a:srgbClr val="000000"/>
                          </a:solidFill>
                          <a:effectLst/>
                          <a:latin typeface="Arial" panose="020B0604020202020204" pitchFamily="34" charset="0"/>
                        </a:rPr>
                        <a:t>260 fuel samples were tested</a:t>
                      </a:r>
                      <a:endParaRPr lang="en-US" sz="1100" b="1" i="0" u="none" strike="noStrike" dirty="0">
                        <a:solidFill>
                          <a:srgbClr val="000000"/>
                        </a:solidFill>
                        <a:effectLst/>
                        <a:latin typeface="Arial" panose="020B0604020202020204" pitchFamily="34" charset="0"/>
                      </a:endParaRPr>
                    </a:p>
                  </a:txBody>
                  <a:tcPr marL="8763" marR="8763" marT="876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t"/>
                      <a:r>
                        <a:rPr lang="en-US" sz="1200" b="0" i="0" u="none" strike="noStrike" dirty="0">
                          <a:solidFill>
                            <a:srgbClr val="000000"/>
                          </a:solidFill>
                          <a:effectLst/>
                          <a:latin typeface="Arial" panose="020B0604020202020204" pitchFamily="34" charset="0"/>
                          <a:cs typeface="Arial" panose="020B0604020202020204" pitchFamily="34" charset="0"/>
                        </a:rPr>
                        <a:t>The loss of a vehicle as a tool of trade to conduct inspections in one of the regional offices contributed to underachievement </a:t>
                      </a:r>
                    </a:p>
                  </a:txBody>
                  <a:tcPr marL="8861" marR="8861" marT="886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t"/>
                      <a:r>
                        <a:rPr lang="en-ZA" sz="1200" b="0" i="0" u="none" strike="noStrike" dirty="0">
                          <a:solidFill>
                            <a:srgbClr val="000000"/>
                          </a:solidFill>
                          <a:effectLst/>
                          <a:latin typeface="Arial" panose="020B0604020202020204" pitchFamily="34" charset="0"/>
                          <a:cs typeface="Arial" panose="020B0604020202020204" pitchFamily="34" charset="0"/>
                        </a:rPr>
                        <a:t>Roll out of a catch up plan and allocation of a vehicle to conduct inspections</a:t>
                      </a:r>
                    </a:p>
                  </a:txBody>
                  <a:tcPr marL="8861" marR="8861" marT="886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xmlns="" val="3457811769"/>
                  </a:ext>
                </a:extLst>
              </a:tr>
            </a:tbl>
          </a:graphicData>
        </a:graphic>
      </p:graphicFrame>
    </p:spTree>
    <p:extLst>
      <p:ext uri="{BB962C8B-B14F-4D97-AF65-F5344CB8AC3E}">
        <p14:creationId xmlns:p14="http://schemas.microsoft.com/office/powerpoint/2010/main" xmlns="" val="202723320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xmlns="" id="{F0025861-AA99-4205-B01F-0C7FE2A3BC01}"/>
              </a:ext>
            </a:extLst>
          </p:cNvPr>
          <p:cNvSpPr txBox="1"/>
          <p:nvPr/>
        </p:nvSpPr>
        <p:spPr>
          <a:xfrm>
            <a:off x="2990850" y="0"/>
            <a:ext cx="6953250" cy="369332"/>
          </a:xfrm>
          <a:prstGeom prst="rect">
            <a:avLst/>
          </a:prstGeom>
          <a:noFill/>
        </p:spPr>
        <p:txBody>
          <a:bodyPr wrap="square">
            <a:spAutoFit/>
          </a:bodyPr>
          <a:lstStyle/>
          <a:p>
            <a:pPr algn="ctr"/>
            <a:r>
              <a:rPr lang="en-US" b="1" dirty="0"/>
              <a:t>SUMMARY OF TARGETS NOT ACHIEVE- Q1 </a:t>
            </a:r>
            <a:endParaRPr lang="en-ZA" b="1" dirty="0"/>
          </a:p>
        </p:txBody>
      </p:sp>
      <p:graphicFrame>
        <p:nvGraphicFramePr>
          <p:cNvPr id="3" name="Table 2">
            <a:extLst>
              <a:ext uri="{FF2B5EF4-FFF2-40B4-BE49-F238E27FC236}">
                <a16:creationId xmlns:a16="http://schemas.microsoft.com/office/drawing/2014/main" xmlns="" id="{14843F70-64F9-46DD-9F8E-AFE57AF0E15A}"/>
              </a:ext>
            </a:extLst>
          </p:cNvPr>
          <p:cNvGraphicFramePr>
            <a:graphicFrameLocks noGrp="1"/>
          </p:cNvGraphicFramePr>
          <p:nvPr>
            <p:extLst>
              <p:ext uri="{D42A27DB-BD31-4B8C-83A1-F6EECF244321}">
                <p14:modId xmlns:p14="http://schemas.microsoft.com/office/powerpoint/2010/main" xmlns="" val="2604681202"/>
              </p:ext>
            </p:extLst>
          </p:nvPr>
        </p:nvGraphicFramePr>
        <p:xfrm>
          <a:off x="1714499" y="390525"/>
          <a:ext cx="10287001" cy="5082624"/>
        </p:xfrm>
        <a:graphic>
          <a:graphicData uri="http://schemas.openxmlformats.org/drawingml/2006/table">
            <a:tbl>
              <a:tblPr/>
              <a:tblGrid>
                <a:gridCol w="1600199">
                  <a:extLst>
                    <a:ext uri="{9D8B030D-6E8A-4147-A177-3AD203B41FA5}">
                      <a16:colId xmlns:a16="http://schemas.microsoft.com/office/drawing/2014/main" xmlns="" val="336805448"/>
                    </a:ext>
                  </a:extLst>
                </a:gridCol>
                <a:gridCol w="1645921">
                  <a:extLst>
                    <a:ext uri="{9D8B030D-6E8A-4147-A177-3AD203B41FA5}">
                      <a16:colId xmlns:a16="http://schemas.microsoft.com/office/drawing/2014/main" xmlns="" val="2591025077"/>
                    </a:ext>
                  </a:extLst>
                </a:gridCol>
                <a:gridCol w="1725930">
                  <a:extLst>
                    <a:ext uri="{9D8B030D-6E8A-4147-A177-3AD203B41FA5}">
                      <a16:colId xmlns:a16="http://schemas.microsoft.com/office/drawing/2014/main" xmlns="" val="2873949095"/>
                    </a:ext>
                  </a:extLst>
                </a:gridCol>
                <a:gridCol w="1680210">
                  <a:extLst>
                    <a:ext uri="{9D8B030D-6E8A-4147-A177-3AD203B41FA5}">
                      <a16:colId xmlns:a16="http://schemas.microsoft.com/office/drawing/2014/main" xmlns="" val="620095832"/>
                    </a:ext>
                  </a:extLst>
                </a:gridCol>
                <a:gridCol w="1908811">
                  <a:extLst>
                    <a:ext uri="{9D8B030D-6E8A-4147-A177-3AD203B41FA5}">
                      <a16:colId xmlns:a16="http://schemas.microsoft.com/office/drawing/2014/main" xmlns="" val="3449057696"/>
                    </a:ext>
                  </a:extLst>
                </a:gridCol>
                <a:gridCol w="1725930">
                  <a:extLst>
                    <a:ext uri="{9D8B030D-6E8A-4147-A177-3AD203B41FA5}">
                      <a16:colId xmlns:a16="http://schemas.microsoft.com/office/drawing/2014/main" xmlns="" val="3564160437"/>
                    </a:ext>
                  </a:extLst>
                </a:gridCol>
              </a:tblGrid>
              <a:tr h="286525">
                <a:tc gridSpan="6">
                  <a:txBody>
                    <a:bodyPr/>
                    <a:lstStyle/>
                    <a:p>
                      <a:pPr algn="l" rtl="0" fontAlgn="t"/>
                      <a:r>
                        <a:rPr lang="en-US" sz="1200" b="1" i="0" u="none" strike="noStrike" dirty="0">
                          <a:solidFill>
                            <a:srgbClr val="000000"/>
                          </a:solidFill>
                          <a:effectLst/>
                          <a:latin typeface="Arial" panose="020B0604020202020204" pitchFamily="34" charset="0"/>
                        </a:rPr>
                        <a:t>Programme 3: Mining, Mineral and Energy Policy Development</a:t>
                      </a:r>
                    </a:p>
                  </a:txBody>
                  <a:tcPr marL="7375" marR="7375" marT="7375" marB="0">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extLst>
                  <a:ext uri="{0D108BD9-81ED-4DB2-BD59-A6C34878D82A}">
                    <a16:rowId xmlns:a16="http://schemas.microsoft.com/office/drawing/2014/main" xmlns="" val="368596869"/>
                  </a:ext>
                </a:extLst>
              </a:tr>
              <a:tr h="508237">
                <a:tc>
                  <a:txBody>
                    <a:bodyPr/>
                    <a:lstStyle/>
                    <a:p>
                      <a:pPr algn="ctr" rtl="0" fontAlgn="t"/>
                      <a:r>
                        <a:rPr lang="en-ZA" sz="1200" b="1" i="0" u="none" strike="noStrike" dirty="0">
                          <a:solidFill>
                            <a:srgbClr val="000000"/>
                          </a:solidFill>
                          <a:effectLst/>
                          <a:latin typeface="Arial" panose="020B0604020202020204" pitchFamily="34" charset="0"/>
                        </a:rPr>
                        <a:t>Output Indicator</a:t>
                      </a:r>
                    </a:p>
                  </a:txBody>
                  <a:tcPr marL="7375" marR="7375" marT="737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2"/>
                    </a:solidFill>
                  </a:tcPr>
                </a:tc>
                <a:tc>
                  <a:txBody>
                    <a:bodyPr/>
                    <a:lstStyle/>
                    <a:p>
                      <a:pPr algn="ctr" rtl="0" fontAlgn="t"/>
                      <a:r>
                        <a:rPr lang="en-ZA" sz="1200" b="1" i="0" u="none" strike="noStrike" dirty="0">
                          <a:solidFill>
                            <a:srgbClr val="000000"/>
                          </a:solidFill>
                          <a:effectLst/>
                          <a:latin typeface="Arial" panose="020B0604020202020204" pitchFamily="34" charset="0"/>
                        </a:rPr>
                        <a:t>2022/23</a:t>
                      </a:r>
                      <a:br>
                        <a:rPr lang="en-ZA" sz="1200" b="1" i="0" u="none" strike="noStrike" dirty="0">
                          <a:solidFill>
                            <a:srgbClr val="000000"/>
                          </a:solidFill>
                          <a:effectLst/>
                          <a:latin typeface="Arial" panose="020B0604020202020204" pitchFamily="34" charset="0"/>
                        </a:rPr>
                      </a:br>
                      <a:r>
                        <a:rPr lang="en-ZA" sz="1200" b="1" i="0" u="none" strike="noStrike" dirty="0">
                          <a:solidFill>
                            <a:srgbClr val="000000"/>
                          </a:solidFill>
                          <a:effectLst/>
                          <a:latin typeface="Arial" panose="020B0604020202020204" pitchFamily="34" charset="0"/>
                        </a:rPr>
                        <a:t>Annual Target</a:t>
                      </a:r>
                    </a:p>
                  </a:txBody>
                  <a:tcPr marL="7375" marR="7375" marT="737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2"/>
                    </a:solidFill>
                  </a:tcPr>
                </a:tc>
                <a:tc>
                  <a:txBody>
                    <a:bodyPr/>
                    <a:lstStyle/>
                    <a:p>
                      <a:pPr algn="ctr" rtl="0" fontAlgn="t"/>
                      <a:r>
                        <a:rPr lang="en-ZA" sz="1200" b="1" i="0" u="none" strike="noStrike" dirty="0">
                          <a:solidFill>
                            <a:srgbClr val="000000"/>
                          </a:solidFill>
                          <a:effectLst/>
                          <a:latin typeface="Arial" panose="020B0604020202020204" pitchFamily="34" charset="0"/>
                        </a:rPr>
                        <a:t>2022/23</a:t>
                      </a:r>
                      <a:br>
                        <a:rPr lang="en-ZA" sz="1200" b="1" i="0" u="none" strike="noStrike" dirty="0">
                          <a:solidFill>
                            <a:srgbClr val="000000"/>
                          </a:solidFill>
                          <a:effectLst/>
                          <a:latin typeface="Arial" panose="020B0604020202020204" pitchFamily="34" charset="0"/>
                        </a:rPr>
                      </a:br>
                      <a:r>
                        <a:rPr lang="en-ZA" sz="1200" b="1" i="0" u="none" strike="noStrike" dirty="0">
                          <a:solidFill>
                            <a:srgbClr val="000000"/>
                          </a:solidFill>
                          <a:effectLst/>
                          <a:latin typeface="Arial" panose="020B0604020202020204" pitchFamily="34" charset="0"/>
                        </a:rPr>
                        <a:t>Quarterly Target</a:t>
                      </a:r>
                    </a:p>
                  </a:txBody>
                  <a:tcPr marL="7375" marR="7375" marT="737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2"/>
                    </a:solidFill>
                  </a:tcPr>
                </a:tc>
                <a:tc>
                  <a:txBody>
                    <a:bodyPr/>
                    <a:lstStyle/>
                    <a:p>
                      <a:pPr algn="ctr" rtl="0" fontAlgn="t"/>
                      <a:r>
                        <a:rPr lang="en-US" sz="1200" b="1" i="0" u="none" strike="noStrike" dirty="0">
                          <a:solidFill>
                            <a:srgbClr val="000000"/>
                          </a:solidFill>
                          <a:effectLst/>
                          <a:latin typeface="Arial" panose="020B0604020202020204" pitchFamily="34" charset="0"/>
                        </a:rPr>
                        <a:t>Actual output</a:t>
                      </a:r>
                      <a:br>
                        <a:rPr lang="en-US" sz="1200" b="1" i="0" u="none" strike="noStrike" dirty="0">
                          <a:solidFill>
                            <a:srgbClr val="000000"/>
                          </a:solidFill>
                          <a:effectLst/>
                          <a:latin typeface="Arial" panose="020B0604020202020204" pitchFamily="34" charset="0"/>
                        </a:rPr>
                      </a:br>
                      <a:endParaRPr lang="en-US" sz="1200" b="1" i="0" u="none" strike="noStrike" dirty="0">
                        <a:solidFill>
                          <a:srgbClr val="000000"/>
                        </a:solidFill>
                        <a:effectLst/>
                        <a:latin typeface="Arial" panose="020B0604020202020204" pitchFamily="34" charset="0"/>
                      </a:endParaRPr>
                    </a:p>
                  </a:txBody>
                  <a:tcPr marL="7375" marR="7375" marT="737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2"/>
                    </a:solidFill>
                  </a:tcPr>
                </a:tc>
                <a:tc>
                  <a:txBody>
                    <a:bodyPr/>
                    <a:lstStyle/>
                    <a:p>
                      <a:pPr algn="ctr" rtl="0" fontAlgn="t"/>
                      <a:r>
                        <a:rPr lang="en-ZA" sz="1200" b="1" i="0" u="none" strike="noStrike" dirty="0">
                          <a:solidFill>
                            <a:srgbClr val="000000"/>
                          </a:solidFill>
                          <a:effectLst/>
                          <a:latin typeface="Arial" panose="020B0604020202020204" pitchFamily="34" charset="0"/>
                        </a:rPr>
                        <a:t>Reason for Deviation</a:t>
                      </a:r>
                    </a:p>
                  </a:txBody>
                  <a:tcPr marL="7375" marR="7375" marT="737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2"/>
                    </a:solidFill>
                  </a:tcPr>
                </a:tc>
                <a:tc>
                  <a:txBody>
                    <a:bodyPr/>
                    <a:lstStyle/>
                    <a:p>
                      <a:pPr algn="ctr" rtl="0" fontAlgn="t"/>
                      <a:r>
                        <a:rPr lang="en-ZA" sz="1200" b="1" i="0" u="none" strike="noStrike" dirty="0">
                          <a:solidFill>
                            <a:srgbClr val="000000"/>
                          </a:solidFill>
                          <a:effectLst/>
                          <a:latin typeface="Arial" panose="020B0604020202020204" pitchFamily="34" charset="0"/>
                        </a:rPr>
                        <a:t>Intervention </a:t>
                      </a:r>
                    </a:p>
                  </a:txBody>
                  <a:tcPr marL="7375" marR="7375" marT="737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2"/>
                    </a:solidFill>
                  </a:tcPr>
                </a:tc>
                <a:extLst>
                  <a:ext uri="{0D108BD9-81ED-4DB2-BD59-A6C34878D82A}">
                    <a16:rowId xmlns:a16="http://schemas.microsoft.com/office/drawing/2014/main" xmlns="" val="3840827889"/>
                  </a:ext>
                </a:extLst>
              </a:tr>
              <a:tr h="1185621">
                <a:tc>
                  <a:txBody>
                    <a:bodyPr/>
                    <a:lstStyle/>
                    <a:p>
                      <a:pPr algn="l" rtl="0" fontAlgn="t"/>
                      <a:r>
                        <a:rPr lang="en-US" sz="1200" b="0" i="0" u="none" strike="noStrike">
                          <a:solidFill>
                            <a:srgbClr val="000000"/>
                          </a:solidFill>
                          <a:effectLst/>
                          <a:latin typeface="Arial" panose="020B0604020202020204" pitchFamily="34" charset="0"/>
                        </a:rPr>
                        <a:t>National Petroleum Company Bill tabled in Parliament</a:t>
                      </a:r>
                    </a:p>
                  </a:txBody>
                  <a:tcPr marL="7375" marR="7375" marT="737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rtl="0" fontAlgn="t"/>
                      <a:r>
                        <a:rPr lang="en-US" sz="1200" b="0" i="0" u="none" strike="noStrike">
                          <a:solidFill>
                            <a:srgbClr val="000000"/>
                          </a:solidFill>
                          <a:effectLst/>
                          <a:latin typeface="Arial" panose="020B0604020202020204" pitchFamily="34" charset="0"/>
                        </a:rPr>
                        <a:t>National Petroleum Company Bill submitted to Parliament </a:t>
                      </a:r>
                    </a:p>
                  </a:txBody>
                  <a:tcPr marL="7375" marR="7375" marT="737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rtl="0" fontAlgn="t"/>
                      <a:r>
                        <a:rPr lang="en-US" sz="1200" b="0" i="0" u="none" strike="noStrike" dirty="0">
                          <a:solidFill>
                            <a:srgbClr val="000000"/>
                          </a:solidFill>
                          <a:effectLst/>
                          <a:latin typeface="Arial" panose="020B0604020202020204" pitchFamily="34" charset="0"/>
                        </a:rPr>
                        <a:t>Bill presented in cabinet for approval </a:t>
                      </a:r>
                    </a:p>
                  </a:txBody>
                  <a:tcPr marL="7375" marR="7375" marT="737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rtl="0" fontAlgn="t"/>
                      <a:r>
                        <a:rPr lang="en-ZA" sz="1200" b="1" i="0" u="none" strike="noStrike">
                          <a:solidFill>
                            <a:srgbClr val="000000"/>
                          </a:solidFill>
                          <a:effectLst/>
                          <a:latin typeface="Arial" panose="020B0604020202020204" pitchFamily="34" charset="0"/>
                        </a:rPr>
                        <a:t>Not achieved</a:t>
                      </a:r>
                    </a:p>
                  </a:txBody>
                  <a:tcPr marL="7375" marR="7375" marT="737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rtl="0" fontAlgn="t"/>
                      <a:r>
                        <a:rPr lang="en-US" sz="1200" b="0" i="0" u="none" strike="noStrike">
                          <a:solidFill>
                            <a:srgbClr val="000000"/>
                          </a:solidFill>
                          <a:effectLst/>
                          <a:latin typeface="Arial" panose="020B0604020202020204" pitchFamily="34" charset="0"/>
                        </a:rPr>
                        <a:t>The Draft Bill has been developed however there were delays in finalising the draft due to outstanding inputs from the implementing agencies.</a:t>
                      </a:r>
                    </a:p>
                  </a:txBody>
                  <a:tcPr marL="7375" marR="7375" marT="737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rtl="0" fontAlgn="t"/>
                      <a:r>
                        <a:rPr lang="en-US" sz="1200" b="0" i="0" u="none" strike="noStrike">
                          <a:solidFill>
                            <a:srgbClr val="000000"/>
                          </a:solidFill>
                          <a:effectLst/>
                          <a:latin typeface="Arial" panose="020B0604020202020204" pitchFamily="34" charset="0"/>
                        </a:rPr>
                        <a:t>The Draft bill will be finalised  at the beginning of quarter 2. </a:t>
                      </a:r>
                    </a:p>
                  </a:txBody>
                  <a:tcPr marL="7375" marR="7375" marT="737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xmlns="" val="1987970632"/>
                  </a:ext>
                </a:extLst>
              </a:tr>
              <a:tr h="988017">
                <a:tc>
                  <a:txBody>
                    <a:bodyPr/>
                    <a:lstStyle/>
                    <a:p>
                      <a:pPr algn="l" rtl="0" fontAlgn="t"/>
                      <a:r>
                        <a:rPr lang="en-US" sz="1200" b="0" i="0" u="none" strike="noStrike" dirty="0">
                          <a:solidFill>
                            <a:srgbClr val="000000"/>
                          </a:solidFill>
                          <a:effectLst/>
                          <a:latin typeface="Arial" panose="020B0604020202020204" pitchFamily="34" charset="0"/>
                        </a:rPr>
                        <a:t>Precious Metals Bill tabled in Parliament</a:t>
                      </a:r>
                    </a:p>
                  </a:txBody>
                  <a:tcPr marL="7375" marR="7375" marT="737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rtl="0" fontAlgn="t"/>
                      <a:r>
                        <a:rPr lang="en-US" sz="1200" b="0" i="0" u="none" strike="noStrike">
                          <a:solidFill>
                            <a:srgbClr val="000000"/>
                          </a:solidFill>
                          <a:effectLst/>
                          <a:latin typeface="Arial" panose="020B0604020202020204" pitchFamily="34" charset="0"/>
                        </a:rPr>
                        <a:t>Precious Metals Bill tabled in Parliament for public comments</a:t>
                      </a:r>
                    </a:p>
                  </a:txBody>
                  <a:tcPr marL="7375" marR="7375" marT="737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rtl="0" fontAlgn="t"/>
                      <a:r>
                        <a:rPr lang="en-US" sz="1200" b="0" i="0" u="none" strike="noStrike" dirty="0">
                          <a:solidFill>
                            <a:srgbClr val="000000"/>
                          </a:solidFill>
                          <a:effectLst/>
                          <a:latin typeface="Arial" panose="020B0604020202020204" pitchFamily="34" charset="0"/>
                        </a:rPr>
                        <a:t>Precious Metals Draft Bill developed</a:t>
                      </a:r>
                    </a:p>
                  </a:txBody>
                  <a:tcPr marL="7375" marR="7375" marT="737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rtl="0" fontAlgn="t"/>
                      <a:r>
                        <a:rPr lang="en-ZA" sz="1200" b="1" i="0" u="none" strike="noStrike" dirty="0">
                          <a:solidFill>
                            <a:srgbClr val="000000"/>
                          </a:solidFill>
                          <a:effectLst/>
                          <a:latin typeface="Arial" panose="020B0604020202020204" pitchFamily="34" charset="0"/>
                        </a:rPr>
                        <a:t>Not achieved</a:t>
                      </a:r>
                    </a:p>
                  </a:txBody>
                  <a:tcPr marL="7375" marR="7375" marT="737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rtl="0" fontAlgn="t"/>
                      <a:r>
                        <a:rPr lang="en-ZA" sz="1200" b="0" i="0" u="none" strike="noStrike">
                          <a:solidFill>
                            <a:srgbClr val="000000"/>
                          </a:solidFill>
                          <a:effectLst/>
                          <a:latin typeface="Arial" panose="020B0604020202020204" pitchFamily="34" charset="0"/>
                        </a:rPr>
                        <a:t>N/A</a:t>
                      </a:r>
                    </a:p>
                  </a:txBody>
                  <a:tcPr marL="7375" marR="7375" marT="737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rtl="0" fontAlgn="t"/>
                      <a:r>
                        <a:rPr lang="en-US" sz="1200" b="0" i="0" u="none" strike="noStrike">
                          <a:solidFill>
                            <a:srgbClr val="000000"/>
                          </a:solidFill>
                          <a:effectLst/>
                          <a:latin typeface="Arial" panose="020B0604020202020204" pitchFamily="34" charset="0"/>
                        </a:rPr>
                        <a:t>The Proposal is that this target should be removed from the APP for the legislation review process  to commence. </a:t>
                      </a:r>
                    </a:p>
                  </a:txBody>
                  <a:tcPr marL="7375" marR="7375" marT="737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xmlns="" val="3831853483"/>
                  </a:ext>
                </a:extLst>
              </a:tr>
              <a:tr h="1185621">
                <a:tc>
                  <a:txBody>
                    <a:bodyPr/>
                    <a:lstStyle/>
                    <a:p>
                      <a:pPr algn="l" rtl="0" fontAlgn="t"/>
                      <a:r>
                        <a:rPr lang="en-US" sz="1200" b="0" i="0" u="none" strike="noStrike">
                          <a:solidFill>
                            <a:srgbClr val="000000"/>
                          </a:solidFill>
                          <a:effectLst/>
                          <a:latin typeface="Arial" panose="020B0604020202020204" pitchFamily="34" charset="0"/>
                        </a:rPr>
                        <a:t>National Nuclear Regulator Amendment Bill tabled in Parliament </a:t>
                      </a:r>
                    </a:p>
                  </a:txBody>
                  <a:tcPr marL="7375" marR="7375" marT="737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rtl="0" fontAlgn="t"/>
                      <a:r>
                        <a:rPr lang="en-US" sz="1200" b="0" i="0" u="none" strike="noStrike">
                          <a:solidFill>
                            <a:srgbClr val="000000"/>
                          </a:solidFill>
                          <a:effectLst/>
                          <a:latin typeface="Arial" panose="020B0604020202020204" pitchFamily="34" charset="0"/>
                        </a:rPr>
                        <a:t>National Nuclear Regulator Amendment Bill submitted to Cabinet for tabling in Parliament</a:t>
                      </a:r>
                    </a:p>
                  </a:txBody>
                  <a:tcPr marL="7375" marR="7375" marT="737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rtl="0" fontAlgn="t"/>
                      <a:r>
                        <a:rPr lang="en-US" sz="1200" b="0" i="0" u="none" strike="noStrike">
                          <a:solidFill>
                            <a:srgbClr val="000000"/>
                          </a:solidFill>
                          <a:effectLst/>
                          <a:latin typeface="Arial" panose="020B0604020202020204" pitchFamily="34" charset="0"/>
                        </a:rPr>
                        <a:t>National Nuclear Regulator Amendment Bill submitted to Cabinet for tabling in Parliament</a:t>
                      </a:r>
                    </a:p>
                  </a:txBody>
                  <a:tcPr marL="7375" marR="7375" marT="737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rtl="0" fontAlgn="t"/>
                      <a:r>
                        <a:rPr lang="en-ZA" sz="1200" b="1" i="0" u="none" strike="noStrike" dirty="0">
                          <a:solidFill>
                            <a:srgbClr val="000000"/>
                          </a:solidFill>
                          <a:effectLst/>
                          <a:latin typeface="Arial" panose="020B0604020202020204" pitchFamily="34" charset="0"/>
                        </a:rPr>
                        <a:t>Not achieved</a:t>
                      </a:r>
                    </a:p>
                  </a:txBody>
                  <a:tcPr marL="7375" marR="7375" marT="737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rtl="0" fontAlgn="t"/>
                      <a:r>
                        <a:rPr lang="en-ZA" sz="1200" b="0" i="0" u="none" strike="noStrike" dirty="0">
                          <a:solidFill>
                            <a:srgbClr val="000000"/>
                          </a:solidFill>
                          <a:effectLst/>
                          <a:latin typeface="Arial" panose="020B0604020202020204" pitchFamily="34" charset="0"/>
                        </a:rPr>
                        <a:t>Delayed stakeholder consultation (Nedlac)</a:t>
                      </a:r>
                    </a:p>
                  </a:txBody>
                  <a:tcPr marL="7375" marR="7375" marT="737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rtl="0" fontAlgn="t"/>
                      <a:r>
                        <a:rPr lang="en-US" sz="1200" b="0" i="0" u="none" strike="noStrike">
                          <a:solidFill>
                            <a:srgbClr val="000000"/>
                          </a:solidFill>
                          <a:effectLst/>
                          <a:latin typeface="Arial" panose="020B0604020202020204" pitchFamily="34" charset="0"/>
                        </a:rPr>
                        <a:t>Escalate consultation challenges for resolution &amp; submit the bill for legal opinion and socio-economic system assessment sign off </a:t>
                      </a:r>
                    </a:p>
                  </a:txBody>
                  <a:tcPr marL="7375" marR="7375" marT="737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xmlns="" val="1518112345"/>
                  </a:ext>
                </a:extLst>
              </a:tr>
              <a:tr h="928603">
                <a:tc>
                  <a:txBody>
                    <a:bodyPr/>
                    <a:lstStyle/>
                    <a:p>
                      <a:pPr algn="l" rtl="0" fontAlgn="t"/>
                      <a:r>
                        <a:rPr lang="en-US" sz="1200" b="0" i="0" u="none" strike="noStrike">
                          <a:solidFill>
                            <a:srgbClr val="000000"/>
                          </a:solidFill>
                          <a:effectLst/>
                          <a:latin typeface="Arial" panose="020B0604020202020204" pitchFamily="34" charset="0"/>
                        </a:rPr>
                        <a:t>Number of quality mineral publications published</a:t>
                      </a:r>
                    </a:p>
                  </a:txBody>
                  <a:tcPr marL="7375" marR="7375" marT="737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rtl="0" fontAlgn="t"/>
                      <a:r>
                        <a:rPr lang="en-ZA" sz="1200" b="0" i="0" u="none" strike="noStrike">
                          <a:solidFill>
                            <a:srgbClr val="000000"/>
                          </a:solidFill>
                          <a:effectLst/>
                          <a:latin typeface="Arial" panose="020B0604020202020204" pitchFamily="34" charset="0"/>
                        </a:rPr>
                        <a:t>8</a:t>
                      </a:r>
                    </a:p>
                  </a:txBody>
                  <a:tcPr marL="7375" marR="7375" marT="737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rtl="0" fontAlgn="t"/>
                      <a:r>
                        <a:rPr lang="en-ZA" sz="1200" b="0" i="0" u="none" strike="noStrike" dirty="0">
                          <a:solidFill>
                            <a:srgbClr val="000000"/>
                          </a:solidFill>
                          <a:effectLst/>
                          <a:latin typeface="Arial" panose="020B0604020202020204" pitchFamily="34" charset="0"/>
                        </a:rPr>
                        <a:t>.1</a:t>
                      </a:r>
                    </a:p>
                  </a:txBody>
                  <a:tcPr marL="7375" marR="7375" marT="737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rtl="0" fontAlgn="t"/>
                      <a:r>
                        <a:rPr lang="en-ZA" sz="1200" b="1" i="0" u="none" strike="noStrike" dirty="0">
                          <a:solidFill>
                            <a:srgbClr val="000000"/>
                          </a:solidFill>
                          <a:effectLst/>
                          <a:latin typeface="Arial" panose="020B0604020202020204" pitchFamily="34" charset="0"/>
                        </a:rPr>
                        <a:t>Not achieved</a:t>
                      </a:r>
                    </a:p>
                  </a:txBody>
                  <a:tcPr marL="7375" marR="7375" marT="737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rtl="0" fontAlgn="t"/>
                      <a:r>
                        <a:rPr lang="en-US" sz="1200" b="0" i="0" u="none" strike="noStrike" dirty="0">
                          <a:solidFill>
                            <a:srgbClr val="000000"/>
                          </a:solidFill>
                          <a:effectLst/>
                          <a:latin typeface="Arial" panose="020B0604020202020204" pitchFamily="34" charset="0"/>
                        </a:rPr>
                        <a:t>The Team had IT challenges, as a result of which editorial work could not be finalised on time to meet the target.</a:t>
                      </a:r>
                    </a:p>
                  </a:txBody>
                  <a:tcPr marL="7375" marR="7375" marT="737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rtl="0" fontAlgn="t"/>
                      <a:r>
                        <a:rPr lang="en-US" sz="1200" b="0" i="0" u="none" strike="noStrike" dirty="0">
                          <a:solidFill>
                            <a:srgbClr val="000000"/>
                          </a:solidFill>
                          <a:effectLst/>
                          <a:latin typeface="Arial" panose="020B0604020202020204" pitchFamily="34" charset="0"/>
                        </a:rPr>
                        <a:t>The Publication will be finalised by Q2.</a:t>
                      </a:r>
                    </a:p>
                  </a:txBody>
                  <a:tcPr marL="7375" marR="7375" marT="737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xmlns="" val="1381468750"/>
                  </a:ext>
                </a:extLst>
              </a:tr>
            </a:tbl>
          </a:graphicData>
        </a:graphic>
      </p:graphicFrame>
    </p:spTree>
    <p:extLst>
      <p:ext uri="{BB962C8B-B14F-4D97-AF65-F5344CB8AC3E}">
        <p14:creationId xmlns:p14="http://schemas.microsoft.com/office/powerpoint/2010/main" xmlns="" val="213909738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xmlns="" id="{3EFFBB77-BB90-41B0-BA9B-B855C9B61BE9}"/>
              </a:ext>
            </a:extLst>
          </p:cNvPr>
          <p:cNvSpPr txBox="1"/>
          <p:nvPr/>
        </p:nvSpPr>
        <p:spPr>
          <a:xfrm>
            <a:off x="2952750" y="1"/>
            <a:ext cx="7305675" cy="369332"/>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ZA" b="1" dirty="0">
                <a:latin typeface="Calibri" panose="020F0502020204030204"/>
              </a:rPr>
              <a:t>SUMMARY OF TARGETS NOT ACHIEVED - </a:t>
            </a:r>
            <a:r>
              <a:rPr kumimoji="0" lang="en-ZA" sz="1800" b="1" i="0" u="none" strike="noStrike" kern="1200" cap="none" spc="0" normalizeH="0" baseline="0" noProof="0" dirty="0">
                <a:ln>
                  <a:noFill/>
                </a:ln>
                <a:effectLst/>
                <a:uLnTx/>
                <a:uFillTx/>
                <a:latin typeface="Calibri" panose="020F0502020204030204"/>
                <a:ea typeface="+mn-ea"/>
                <a:cs typeface="+mn-cs"/>
              </a:rPr>
              <a:t> Q1 </a:t>
            </a:r>
          </a:p>
        </p:txBody>
      </p:sp>
      <p:graphicFrame>
        <p:nvGraphicFramePr>
          <p:cNvPr id="3" name="Table 2">
            <a:extLst>
              <a:ext uri="{FF2B5EF4-FFF2-40B4-BE49-F238E27FC236}">
                <a16:creationId xmlns:a16="http://schemas.microsoft.com/office/drawing/2014/main" xmlns="" id="{E9693BA0-C28E-4AC8-8810-7B6046E36B7F}"/>
              </a:ext>
            </a:extLst>
          </p:cNvPr>
          <p:cNvGraphicFramePr>
            <a:graphicFrameLocks noGrp="1"/>
          </p:cNvGraphicFramePr>
          <p:nvPr>
            <p:extLst>
              <p:ext uri="{D42A27DB-BD31-4B8C-83A1-F6EECF244321}">
                <p14:modId xmlns:p14="http://schemas.microsoft.com/office/powerpoint/2010/main" xmlns="" val="370296972"/>
              </p:ext>
            </p:extLst>
          </p:nvPr>
        </p:nvGraphicFramePr>
        <p:xfrm>
          <a:off x="1704974" y="361950"/>
          <a:ext cx="10296524" cy="3441424"/>
        </p:xfrm>
        <a:graphic>
          <a:graphicData uri="http://schemas.openxmlformats.org/drawingml/2006/table">
            <a:tbl>
              <a:tblPr/>
              <a:tblGrid>
                <a:gridCol w="1601681">
                  <a:extLst>
                    <a:ext uri="{9D8B030D-6E8A-4147-A177-3AD203B41FA5}">
                      <a16:colId xmlns:a16="http://schemas.microsoft.com/office/drawing/2014/main" xmlns="" val="882548588"/>
                    </a:ext>
                  </a:extLst>
                </a:gridCol>
                <a:gridCol w="1647444">
                  <a:extLst>
                    <a:ext uri="{9D8B030D-6E8A-4147-A177-3AD203B41FA5}">
                      <a16:colId xmlns:a16="http://schemas.microsoft.com/office/drawing/2014/main" xmlns="" val="2160901216"/>
                    </a:ext>
                  </a:extLst>
                </a:gridCol>
                <a:gridCol w="1727528">
                  <a:extLst>
                    <a:ext uri="{9D8B030D-6E8A-4147-A177-3AD203B41FA5}">
                      <a16:colId xmlns:a16="http://schemas.microsoft.com/office/drawing/2014/main" xmlns="" val="479421151"/>
                    </a:ext>
                  </a:extLst>
                </a:gridCol>
                <a:gridCol w="1681766">
                  <a:extLst>
                    <a:ext uri="{9D8B030D-6E8A-4147-A177-3AD203B41FA5}">
                      <a16:colId xmlns:a16="http://schemas.microsoft.com/office/drawing/2014/main" xmlns="" val="878203592"/>
                    </a:ext>
                  </a:extLst>
                </a:gridCol>
                <a:gridCol w="1910577">
                  <a:extLst>
                    <a:ext uri="{9D8B030D-6E8A-4147-A177-3AD203B41FA5}">
                      <a16:colId xmlns:a16="http://schemas.microsoft.com/office/drawing/2014/main" xmlns="" val="1328297244"/>
                    </a:ext>
                  </a:extLst>
                </a:gridCol>
                <a:gridCol w="1727528">
                  <a:extLst>
                    <a:ext uri="{9D8B030D-6E8A-4147-A177-3AD203B41FA5}">
                      <a16:colId xmlns:a16="http://schemas.microsoft.com/office/drawing/2014/main" xmlns="" val="593520130"/>
                    </a:ext>
                  </a:extLst>
                </a:gridCol>
              </a:tblGrid>
              <a:tr h="242190">
                <a:tc gridSpan="6">
                  <a:txBody>
                    <a:bodyPr/>
                    <a:lstStyle/>
                    <a:p>
                      <a:pPr algn="l" rtl="0" fontAlgn="t"/>
                      <a:r>
                        <a:rPr lang="en-US" sz="1100" b="1" i="0" u="none" strike="noStrike" dirty="0">
                          <a:solidFill>
                            <a:srgbClr val="000000"/>
                          </a:solidFill>
                          <a:effectLst/>
                          <a:latin typeface="Arial" panose="020B0604020202020204" pitchFamily="34" charset="0"/>
                        </a:rPr>
                        <a:t>Programme 4: Mine Health and Safety Inspectorate</a:t>
                      </a:r>
                    </a:p>
                  </a:txBody>
                  <a:tcPr marL="8763" marR="8763" marT="8763" marB="0">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extLst>
                  <a:ext uri="{0D108BD9-81ED-4DB2-BD59-A6C34878D82A}">
                    <a16:rowId xmlns:a16="http://schemas.microsoft.com/office/drawing/2014/main" xmlns="" val="561530654"/>
                  </a:ext>
                </a:extLst>
              </a:tr>
              <a:tr h="787263">
                <a:tc>
                  <a:txBody>
                    <a:bodyPr/>
                    <a:lstStyle/>
                    <a:p>
                      <a:pPr algn="ctr" rtl="0" fontAlgn="t"/>
                      <a:r>
                        <a:rPr lang="en-ZA" sz="1100" b="1" i="0" u="none" strike="noStrike" dirty="0">
                          <a:solidFill>
                            <a:srgbClr val="000000"/>
                          </a:solidFill>
                          <a:effectLst/>
                          <a:latin typeface="Arial" panose="020B0604020202020204" pitchFamily="34" charset="0"/>
                        </a:rPr>
                        <a:t>Output Indicator</a:t>
                      </a:r>
                    </a:p>
                  </a:txBody>
                  <a:tcPr marL="8763" marR="8763" marT="876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2"/>
                    </a:solidFill>
                  </a:tcPr>
                </a:tc>
                <a:tc>
                  <a:txBody>
                    <a:bodyPr/>
                    <a:lstStyle/>
                    <a:p>
                      <a:pPr algn="ctr" rtl="0" fontAlgn="t"/>
                      <a:r>
                        <a:rPr lang="en-ZA" sz="1100" b="1" i="0" u="none" strike="noStrike" dirty="0">
                          <a:solidFill>
                            <a:srgbClr val="000000"/>
                          </a:solidFill>
                          <a:effectLst/>
                          <a:latin typeface="Arial" panose="020B0604020202020204" pitchFamily="34" charset="0"/>
                        </a:rPr>
                        <a:t>2022/23</a:t>
                      </a:r>
                      <a:br>
                        <a:rPr lang="en-ZA" sz="1100" b="1" i="0" u="none" strike="noStrike" dirty="0">
                          <a:solidFill>
                            <a:srgbClr val="000000"/>
                          </a:solidFill>
                          <a:effectLst/>
                          <a:latin typeface="Arial" panose="020B0604020202020204" pitchFamily="34" charset="0"/>
                        </a:rPr>
                      </a:br>
                      <a:r>
                        <a:rPr lang="en-ZA" sz="1100" b="1" i="0" u="none" strike="noStrike" dirty="0">
                          <a:solidFill>
                            <a:srgbClr val="000000"/>
                          </a:solidFill>
                          <a:effectLst/>
                          <a:latin typeface="Arial" panose="020B0604020202020204" pitchFamily="34" charset="0"/>
                        </a:rPr>
                        <a:t>Annual Target</a:t>
                      </a:r>
                    </a:p>
                  </a:txBody>
                  <a:tcPr marL="8763" marR="8763" marT="876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2"/>
                    </a:solidFill>
                  </a:tcPr>
                </a:tc>
                <a:tc>
                  <a:txBody>
                    <a:bodyPr/>
                    <a:lstStyle/>
                    <a:p>
                      <a:pPr algn="ctr" rtl="0" fontAlgn="t"/>
                      <a:r>
                        <a:rPr lang="en-ZA" sz="1100" b="1" i="0" u="none" strike="noStrike" dirty="0">
                          <a:solidFill>
                            <a:srgbClr val="000000"/>
                          </a:solidFill>
                          <a:effectLst/>
                          <a:latin typeface="Arial" panose="020B0604020202020204" pitchFamily="34" charset="0"/>
                        </a:rPr>
                        <a:t>2022/23</a:t>
                      </a:r>
                      <a:br>
                        <a:rPr lang="en-ZA" sz="1100" b="1" i="0" u="none" strike="noStrike" dirty="0">
                          <a:solidFill>
                            <a:srgbClr val="000000"/>
                          </a:solidFill>
                          <a:effectLst/>
                          <a:latin typeface="Arial" panose="020B0604020202020204" pitchFamily="34" charset="0"/>
                        </a:rPr>
                      </a:br>
                      <a:r>
                        <a:rPr lang="en-ZA" sz="1100" b="1" i="0" u="none" strike="noStrike" dirty="0">
                          <a:solidFill>
                            <a:srgbClr val="000000"/>
                          </a:solidFill>
                          <a:effectLst/>
                          <a:latin typeface="Arial" panose="020B0604020202020204" pitchFamily="34" charset="0"/>
                        </a:rPr>
                        <a:t>Quarterly Target</a:t>
                      </a:r>
                    </a:p>
                  </a:txBody>
                  <a:tcPr marL="8763" marR="8763" marT="876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2"/>
                    </a:solidFill>
                  </a:tcPr>
                </a:tc>
                <a:tc>
                  <a:txBody>
                    <a:bodyPr/>
                    <a:lstStyle/>
                    <a:p>
                      <a:pPr algn="ctr" rtl="0" fontAlgn="t"/>
                      <a:r>
                        <a:rPr lang="en-US" sz="1100" b="1" i="0" u="none" strike="noStrike" dirty="0">
                          <a:solidFill>
                            <a:srgbClr val="000000"/>
                          </a:solidFill>
                          <a:effectLst/>
                          <a:latin typeface="Arial" panose="020B0604020202020204" pitchFamily="34" charset="0"/>
                        </a:rPr>
                        <a:t>Actual output</a:t>
                      </a:r>
                      <a:br>
                        <a:rPr lang="en-US" sz="1100" b="1" i="0" u="none" strike="noStrike" dirty="0">
                          <a:solidFill>
                            <a:srgbClr val="000000"/>
                          </a:solidFill>
                          <a:effectLst/>
                          <a:latin typeface="Arial" panose="020B0604020202020204" pitchFamily="34" charset="0"/>
                        </a:rPr>
                      </a:br>
                      <a:endParaRPr lang="en-US" sz="1100" b="1" i="0" u="none" strike="noStrike" dirty="0">
                        <a:solidFill>
                          <a:srgbClr val="000000"/>
                        </a:solidFill>
                        <a:effectLst/>
                        <a:latin typeface="Arial" panose="020B0604020202020204" pitchFamily="34" charset="0"/>
                      </a:endParaRPr>
                    </a:p>
                  </a:txBody>
                  <a:tcPr marL="8763" marR="8763" marT="876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2"/>
                    </a:solidFill>
                  </a:tcPr>
                </a:tc>
                <a:tc>
                  <a:txBody>
                    <a:bodyPr/>
                    <a:lstStyle/>
                    <a:p>
                      <a:pPr algn="ctr" rtl="0" fontAlgn="t"/>
                      <a:r>
                        <a:rPr lang="en-ZA" sz="1100" b="1" i="0" u="none" strike="noStrike" dirty="0">
                          <a:solidFill>
                            <a:srgbClr val="000000"/>
                          </a:solidFill>
                          <a:effectLst/>
                          <a:latin typeface="Arial" panose="020B0604020202020204" pitchFamily="34" charset="0"/>
                        </a:rPr>
                        <a:t>Reason for Deviation</a:t>
                      </a:r>
                    </a:p>
                  </a:txBody>
                  <a:tcPr marL="8763" marR="8763" marT="876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2"/>
                    </a:solidFill>
                  </a:tcPr>
                </a:tc>
                <a:tc>
                  <a:txBody>
                    <a:bodyPr/>
                    <a:lstStyle/>
                    <a:p>
                      <a:pPr algn="ctr" rtl="0" fontAlgn="t"/>
                      <a:r>
                        <a:rPr lang="en-ZA" sz="1100" b="1" i="0" u="none" strike="noStrike" dirty="0">
                          <a:solidFill>
                            <a:srgbClr val="000000"/>
                          </a:solidFill>
                          <a:effectLst/>
                          <a:latin typeface="Arial" panose="020B0604020202020204" pitchFamily="34" charset="0"/>
                        </a:rPr>
                        <a:t>Intervention </a:t>
                      </a:r>
                    </a:p>
                  </a:txBody>
                  <a:tcPr marL="8763" marR="8763" marT="876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2"/>
                    </a:solidFill>
                  </a:tcPr>
                </a:tc>
                <a:extLst>
                  <a:ext uri="{0D108BD9-81ED-4DB2-BD59-A6C34878D82A}">
                    <a16:rowId xmlns:a16="http://schemas.microsoft.com/office/drawing/2014/main" xmlns="" val="3970451628"/>
                  </a:ext>
                </a:extLst>
              </a:tr>
              <a:tr h="2411971">
                <a:tc>
                  <a:txBody>
                    <a:bodyPr/>
                    <a:lstStyle/>
                    <a:p>
                      <a:pPr algn="l" rtl="0" fontAlgn="t"/>
                      <a:r>
                        <a:rPr lang="en-US" sz="1100" b="0" i="0" u="none" strike="noStrike">
                          <a:solidFill>
                            <a:srgbClr val="000000"/>
                          </a:solidFill>
                          <a:effectLst/>
                          <a:latin typeface="Arial" panose="020B0604020202020204" pitchFamily="34" charset="0"/>
                        </a:rPr>
                        <a:t>% Reduction in occupational diseases (Including TB) compared to prior year</a:t>
                      </a:r>
                    </a:p>
                  </a:txBody>
                  <a:tcPr marL="8763" marR="8763" marT="876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rtl="0" fontAlgn="t"/>
                      <a:r>
                        <a:rPr lang="en-ZA" sz="1100" b="0" i="0" u="none" strike="noStrike">
                          <a:solidFill>
                            <a:srgbClr val="000000"/>
                          </a:solidFill>
                          <a:effectLst/>
                          <a:latin typeface="Arial" panose="020B0604020202020204" pitchFamily="34" charset="0"/>
                        </a:rPr>
                        <a:t>10%</a:t>
                      </a:r>
                    </a:p>
                  </a:txBody>
                  <a:tcPr marL="8763" marR="8763" marT="876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rtl="0" fontAlgn="t"/>
                      <a:r>
                        <a:rPr lang="en-ZA" sz="1100" b="1" i="0" u="none" strike="noStrike" dirty="0">
                          <a:solidFill>
                            <a:srgbClr val="000000"/>
                          </a:solidFill>
                          <a:effectLst/>
                          <a:latin typeface="Arial" panose="020B0604020202020204" pitchFamily="34" charset="0"/>
                        </a:rPr>
                        <a:t>10%</a:t>
                      </a:r>
                    </a:p>
                  </a:txBody>
                  <a:tcPr marL="8763" marR="8763" marT="876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rtl="0" fontAlgn="t"/>
                      <a:r>
                        <a:rPr lang="en-US" sz="1100" b="1" i="0" u="none" strike="noStrike" dirty="0">
                          <a:solidFill>
                            <a:srgbClr val="000000"/>
                          </a:solidFill>
                          <a:effectLst/>
                          <a:latin typeface="Arial" panose="020B0604020202020204" pitchFamily="34" charset="0"/>
                        </a:rPr>
                        <a:t>Not Achieved</a:t>
                      </a:r>
                      <a:r>
                        <a:rPr lang="en-US" sz="1100" b="0" i="0" u="none" strike="noStrike" dirty="0">
                          <a:solidFill>
                            <a:srgbClr val="000000"/>
                          </a:solidFill>
                          <a:effectLst/>
                          <a:latin typeface="Arial" panose="020B0604020202020204" pitchFamily="34" charset="0"/>
                        </a:rPr>
                        <a:t>. During April 2021-June 2022, a total of 297 occupational diseases were reported  compared to 279 cases reported during the same period in 2021/22.                  Calculation: (297 - 279) / 279 x 100 = 6.45%</a:t>
                      </a:r>
                      <a:endParaRPr lang="en-US" sz="1100" b="1" i="0" u="none" strike="noStrike" dirty="0">
                        <a:solidFill>
                          <a:srgbClr val="000000"/>
                        </a:solidFill>
                        <a:effectLst/>
                        <a:latin typeface="Arial" panose="020B0604020202020204" pitchFamily="34" charset="0"/>
                      </a:endParaRPr>
                    </a:p>
                  </a:txBody>
                  <a:tcPr marL="8763" marR="8763" marT="876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rtl="0" fontAlgn="t"/>
                      <a:r>
                        <a:rPr lang="en-US" sz="1100" b="0" i="0" u="none" strike="noStrike" dirty="0">
                          <a:solidFill>
                            <a:srgbClr val="000000"/>
                          </a:solidFill>
                          <a:effectLst/>
                          <a:latin typeface="Arial" panose="020B0604020202020204" pitchFamily="34" charset="0"/>
                        </a:rPr>
                        <a:t>The reason for partially achievement is due to less cases reported during quarter 1 the previous year. National lockdown and Covid-19 restrictions contributed in less diseases reported in first quarter of 2021/22 compared to the second quarter of 2022/23 financial year. </a:t>
                      </a:r>
                    </a:p>
                  </a:txBody>
                  <a:tcPr marL="8763" marR="8763" marT="876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rtl="0" fontAlgn="t"/>
                      <a:r>
                        <a:rPr lang="en-US" sz="1100" b="0" i="0" u="none" strike="noStrike" dirty="0">
                          <a:solidFill>
                            <a:srgbClr val="000000"/>
                          </a:solidFill>
                          <a:effectLst/>
                          <a:latin typeface="Arial" panose="020B0604020202020204" pitchFamily="34" charset="0"/>
                        </a:rPr>
                        <a:t>The mines are required to continually comply with the legislative requirements pertaining to medical surveillance and reporting of occupational diseases over and above the implementation of initiatives towards the prevention, mitigation, and management of COVID-19.</a:t>
                      </a:r>
                    </a:p>
                  </a:txBody>
                  <a:tcPr marL="8763" marR="8763" marT="876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xmlns="" val="1741130265"/>
                  </a:ext>
                </a:extLst>
              </a:tr>
            </a:tbl>
          </a:graphicData>
        </a:graphic>
      </p:graphicFrame>
    </p:spTree>
    <p:extLst>
      <p:ext uri="{BB962C8B-B14F-4D97-AF65-F5344CB8AC3E}">
        <p14:creationId xmlns:p14="http://schemas.microsoft.com/office/powerpoint/2010/main" xmlns="" val="278900168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xmlns="" id="{4BC381CE-B1DC-4ED6-88A8-C185525E2D48}"/>
              </a:ext>
            </a:extLst>
          </p:cNvPr>
          <p:cNvSpPr/>
          <p:nvPr/>
        </p:nvSpPr>
        <p:spPr>
          <a:xfrm>
            <a:off x="1709530" y="355321"/>
            <a:ext cx="10347999" cy="6052939"/>
          </a:xfrm>
          <a:prstGeom prst="rect">
            <a:avLst/>
          </a:prstGeom>
        </p:spPr>
        <p:txBody>
          <a:bodyPr wrap="square">
            <a:spAutoFit/>
          </a:bodyPr>
          <a:lstStyle/>
          <a:p>
            <a:pPr lvl="0" algn="ctr">
              <a:lnSpc>
                <a:spcPct val="170000"/>
              </a:lnSpc>
              <a:spcBef>
                <a:spcPts val="975"/>
              </a:spcBef>
              <a:defRPr/>
            </a:pPr>
            <a:endParaRPr lang="en-ZA" sz="2000" b="1" dirty="0">
              <a:solidFill>
                <a:prstClr val="black"/>
              </a:solidFill>
              <a:latin typeface="Arial" panose="020B0604020202020204" pitchFamily="34" charset="0"/>
              <a:cs typeface="Arial" panose="020B0604020202020204" pitchFamily="34" charset="0"/>
            </a:endParaRPr>
          </a:p>
          <a:p>
            <a:pPr lvl="0" algn="ctr">
              <a:lnSpc>
                <a:spcPct val="170000"/>
              </a:lnSpc>
              <a:spcBef>
                <a:spcPts val="975"/>
              </a:spcBef>
              <a:defRPr/>
            </a:pPr>
            <a:r>
              <a:rPr lang="en-US" sz="2000" b="1" dirty="0">
                <a:solidFill>
                  <a:prstClr val="black"/>
                </a:solidFill>
                <a:latin typeface="Arial" panose="020B0604020202020204" pitchFamily="34" charset="0"/>
                <a:cs typeface="Arial" panose="020B0604020202020204" pitchFamily="34" charset="0"/>
              </a:rPr>
              <a:t>PCMRE BRIEFING BY THE</a:t>
            </a:r>
            <a:r>
              <a:rPr kumimoji="0" lang="en-US" sz="20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DMRE ON THE 2022/23 </a:t>
            </a:r>
            <a:r>
              <a:rPr lang="en-US" sz="2000" b="1" dirty="0">
                <a:solidFill>
                  <a:prstClr val="black"/>
                </a:solidFill>
                <a:latin typeface="Arial" panose="020B0604020202020204" pitchFamily="34" charset="0"/>
                <a:cs typeface="Arial" panose="020B0604020202020204" pitchFamily="34" charset="0"/>
              </a:rPr>
              <a:t>1</a:t>
            </a:r>
            <a:r>
              <a:rPr lang="en-US" sz="2000" b="1" baseline="30000" dirty="0">
                <a:solidFill>
                  <a:prstClr val="black"/>
                </a:solidFill>
                <a:latin typeface="Arial" panose="020B0604020202020204" pitchFamily="34" charset="0"/>
                <a:cs typeface="Arial" panose="020B0604020202020204" pitchFamily="34" charset="0"/>
              </a:rPr>
              <a:t>st</a:t>
            </a:r>
            <a:r>
              <a:rPr lang="en-US" sz="2000" b="1" dirty="0">
                <a:solidFill>
                  <a:prstClr val="black"/>
                </a:solidFill>
                <a:latin typeface="Arial" panose="020B0604020202020204" pitchFamily="34" charset="0"/>
                <a:cs typeface="Arial" panose="020B0604020202020204" pitchFamily="34" charset="0"/>
              </a:rPr>
              <a:t> AND 2</a:t>
            </a:r>
            <a:r>
              <a:rPr lang="en-US" sz="2000" b="1" baseline="30000" dirty="0">
                <a:solidFill>
                  <a:prstClr val="black"/>
                </a:solidFill>
                <a:latin typeface="Arial" panose="020B0604020202020204" pitchFamily="34" charset="0"/>
                <a:cs typeface="Arial" panose="020B0604020202020204" pitchFamily="34" charset="0"/>
              </a:rPr>
              <a:t>nd </a:t>
            </a:r>
            <a:r>
              <a:rPr lang="en-US" sz="2000" b="1" dirty="0">
                <a:solidFill>
                  <a:prstClr val="black"/>
                </a:solidFill>
                <a:latin typeface="Arial" panose="020B0604020202020204" pitchFamily="34" charset="0"/>
                <a:cs typeface="Arial" panose="020B0604020202020204" pitchFamily="34" charset="0"/>
              </a:rPr>
              <a:t>QUARTERLY                         PERFORMANCE</a:t>
            </a:r>
            <a:r>
              <a:rPr kumimoji="0" lang="en-US" sz="20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REPORT</a:t>
            </a:r>
          </a:p>
          <a:p>
            <a:pPr lvl="0">
              <a:lnSpc>
                <a:spcPct val="170000"/>
              </a:lnSpc>
              <a:spcBef>
                <a:spcPts val="975"/>
              </a:spcBef>
              <a:defRPr/>
            </a:pPr>
            <a:endParaRPr lang="en-US" sz="2000" b="1" dirty="0">
              <a:solidFill>
                <a:prstClr val="black"/>
              </a:solidFill>
              <a:latin typeface="Arial" panose="020B0604020202020204" pitchFamily="34" charset="0"/>
              <a:cs typeface="Arial" panose="020B0604020202020204" pitchFamily="34" charset="0"/>
            </a:endParaRPr>
          </a:p>
          <a:p>
            <a:pPr lvl="0">
              <a:lnSpc>
                <a:spcPct val="170000"/>
              </a:lnSpc>
              <a:spcBef>
                <a:spcPts val="975"/>
              </a:spcBef>
              <a:defRPr/>
            </a:pPr>
            <a:r>
              <a:rPr kumimoji="0" lang="en-US" sz="20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p>
          <a:p>
            <a:pPr lvl="2">
              <a:spcBef>
                <a:spcPts val="975"/>
              </a:spcBef>
              <a:defRPr/>
            </a:pPr>
            <a:endParaRPr lang="en-US" sz="2000" b="1" dirty="0">
              <a:solidFill>
                <a:prstClr val="black"/>
              </a:solidFill>
              <a:latin typeface="Arial" panose="020B0604020202020204" pitchFamily="34" charset="0"/>
              <a:cs typeface="Arial" panose="020B0604020202020204" pitchFamily="34" charset="0"/>
            </a:endParaRPr>
          </a:p>
          <a:p>
            <a:pPr lvl="2">
              <a:spcBef>
                <a:spcPts val="975"/>
              </a:spcBef>
              <a:defRPr/>
            </a:pPr>
            <a:r>
              <a:rPr kumimoji="0" lang="en-US" sz="2000" b="1"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MR J MBELE</a:t>
            </a:r>
          </a:p>
          <a:p>
            <a:pPr lvl="2">
              <a:spcBef>
                <a:spcPts val="975"/>
              </a:spcBef>
              <a:defRPr/>
            </a:pPr>
            <a:r>
              <a:rPr kumimoji="0" lang="en-US" sz="2000" b="1"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DIRECTOR GENERAL</a:t>
            </a:r>
          </a:p>
          <a:p>
            <a:pPr lvl="2">
              <a:spcBef>
                <a:spcPts val="975"/>
              </a:spcBef>
              <a:defRPr/>
            </a:pPr>
            <a:r>
              <a:rPr kumimoji="0" lang="en-US" sz="2000" b="1"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DATE: 15</a:t>
            </a:r>
            <a:r>
              <a:rPr lang="en-US" sz="2000" b="1" i="1" dirty="0">
                <a:solidFill>
                  <a:prstClr val="black"/>
                </a:solidFill>
                <a:latin typeface="Arial" panose="020B0604020202020204" pitchFamily="34" charset="0"/>
                <a:cs typeface="Arial" panose="020B0604020202020204" pitchFamily="34" charset="0"/>
              </a:rPr>
              <a:t> NOVEMBER</a:t>
            </a:r>
            <a:r>
              <a:rPr kumimoji="0" lang="en-US" sz="2000" b="1"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2022</a:t>
            </a:r>
          </a:p>
          <a:p>
            <a:pPr marL="0" marR="0" lvl="0" indent="0" algn="ctr" defTabSz="914400" rtl="0" eaLnBrk="1" fontAlgn="auto" latinLnBrk="0" hangingPunct="1">
              <a:lnSpc>
                <a:spcPct val="170000"/>
              </a:lnSpc>
              <a:spcBef>
                <a:spcPts val="975"/>
              </a:spcBef>
              <a:spcAft>
                <a:spcPts val="0"/>
              </a:spcAft>
              <a:buClrTx/>
              <a:buSzTx/>
              <a:buFontTx/>
              <a:buNone/>
              <a:tabLst/>
              <a:defRPr/>
            </a:pPr>
            <a:r>
              <a:rPr kumimoji="0" lang="en-US" sz="20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p>
          <a:p>
            <a:pPr marL="0" marR="0" lvl="0" indent="0" algn="r" defTabSz="914400" rtl="0" eaLnBrk="1" fontAlgn="auto" latinLnBrk="0" hangingPunct="1">
              <a:lnSpc>
                <a:spcPct val="100000"/>
              </a:lnSpc>
              <a:spcBef>
                <a:spcPts val="975"/>
              </a:spcBef>
              <a:spcAft>
                <a:spcPts val="0"/>
              </a:spcAft>
              <a:buClrTx/>
              <a:buSzTx/>
              <a:buFontTx/>
              <a:buNone/>
              <a:tabLst/>
              <a:defRPr/>
            </a:pPr>
            <a:r>
              <a:rPr kumimoji="0" lang="en-ZA" sz="20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p>
        </p:txBody>
      </p:sp>
      <p:sp>
        <p:nvSpPr>
          <p:cNvPr id="2" name="Slide Number Placeholder 1">
            <a:extLst>
              <a:ext uri="{FF2B5EF4-FFF2-40B4-BE49-F238E27FC236}">
                <a16:creationId xmlns:a16="http://schemas.microsoft.com/office/drawing/2014/main" xmlns="" id="{0A2D0735-FFE1-6210-B4AC-74C362F848F1}"/>
              </a:ext>
            </a:extLst>
          </p:cNvPr>
          <p:cNvSpPr>
            <a:spLocks noGrp="1"/>
          </p:cNvSpPr>
          <p:nvPr>
            <p:ph type="sldNum" sz="quarter" idx="12"/>
          </p:nvPr>
        </p:nvSpPr>
        <p:spPr>
          <a:xfrm>
            <a:off x="7627961" y="6137554"/>
            <a:ext cx="2743200" cy="365125"/>
          </a:xfrm>
        </p:spPr>
        <p:txBody>
          <a:bodyPr/>
          <a:lstStyle/>
          <a:p>
            <a:fld id="{2C1D07FA-F1FA-499D-926C-C65FBF151797}" type="slidenum">
              <a:rPr lang="en-ZA" smtClean="0"/>
              <a:pPr/>
              <a:t>2</a:t>
            </a:fld>
            <a:endParaRPr lang="en-ZA" dirty="0"/>
          </a:p>
        </p:txBody>
      </p:sp>
    </p:spTree>
    <p:extLst>
      <p:ext uri="{BB962C8B-B14F-4D97-AF65-F5344CB8AC3E}">
        <p14:creationId xmlns:p14="http://schemas.microsoft.com/office/powerpoint/2010/main" xmlns="" val="244935464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xmlns="" id="{4245F3FC-26E3-4016-AB28-5EF488C53CAF}"/>
              </a:ext>
            </a:extLst>
          </p:cNvPr>
          <p:cNvSpPr txBox="1"/>
          <p:nvPr/>
        </p:nvSpPr>
        <p:spPr>
          <a:xfrm>
            <a:off x="2595476" y="625"/>
            <a:ext cx="7219950" cy="369332"/>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ZA" b="1" dirty="0">
                <a:latin typeface="Calibri" panose="020F0502020204030204"/>
              </a:rPr>
              <a:t>SUMMARY OF TARGETS NOT ACHIEVED -</a:t>
            </a:r>
            <a:r>
              <a:rPr kumimoji="0" lang="en-ZA" sz="1800" b="1" i="0" u="none" strike="noStrike" kern="1200" cap="none" spc="0" normalizeH="0" baseline="0" noProof="0" dirty="0">
                <a:ln>
                  <a:noFill/>
                </a:ln>
                <a:effectLst/>
                <a:uLnTx/>
                <a:uFillTx/>
                <a:latin typeface="Calibri" panose="020F0502020204030204"/>
                <a:ea typeface="+mn-ea"/>
                <a:cs typeface="+mn-cs"/>
              </a:rPr>
              <a:t> Q1 </a:t>
            </a:r>
          </a:p>
        </p:txBody>
      </p:sp>
      <p:graphicFrame>
        <p:nvGraphicFramePr>
          <p:cNvPr id="3" name="Table 2">
            <a:extLst>
              <a:ext uri="{FF2B5EF4-FFF2-40B4-BE49-F238E27FC236}">
                <a16:creationId xmlns:a16="http://schemas.microsoft.com/office/drawing/2014/main" xmlns="" id="{75065C2E-3D25-4E60-8503-0B2A1948B5AB}"/>
              </a:ext>
            </a:extLst>
          </p:cNvPr>
          <p:cNvGraphicFramePr>
            <a:graphicFrameLocks noGrp="1"/>
          </p:cNvGraphicFramePr>
          <p:nvPr>
            <p:extLst>
              <p:ext uri="{D42A27DB-BD31-4B8C-83A1-F6EECF244321}">
                <p14:modId xmlns:p14="http://schemas.microsoft.com/office/powerpoint/2010/main" xmlns="" val="2082958993"/>
              </p:ext>
            </p:extLst>
          </p:nvPr>
        </p:nvGraphicFramePr>
        <p:xfrm>
          <a:off x="1665217" y="648253"/>
          <a:ext cx="10579791" cy="4720489"/>
        </p:xfrm>
        <a:graphic>
          <a:graphicData uri="http://schemas.openxmlformats.org/drawingml/2006/table">
            <a:tbl>
              <a:tblPr/>
              <a:tblGrid>
                <a:gridCol w="1645745">
                  <a:extLst>
                    <a:ext uri="{9D8B030D-6E8A-4147-A177-3AD203B41FA5}">
                      <a16:colId xmlns:a16="http://schemas.microsoft.com/office/drawing/2014/main" xmlns="" val="3549678001"/>
                    </a:ext>
                  </a:extLst>
                </a:gridCol>
                <a:gridCol w="1692767">
                  <a:extLst>
                    <a:ext uri="{9D8B030D-6E8A-4147-A177-3AD203B41FA5}">
                      <a16:colId xmlns:a16="http://schemas.microsoft.com/office/drawing/2014/main" xmlns="" val="1017174240"/>
                    </a:ext>
                  </a:extLst>
                </a:gridCol>
                <a:gridCol w="1152103">
                  <a:extLst>
                    <a:ext uri="{9D8B030D-6E8A-4147-A177-3AD203B41FA5}">
                      <a16:colId xmlns:a16="http://schemas.microsoft.com/office/drawing/2014/main" xmlns="" val="941367080"/>
                    </a:ext>
                  </a:extLst>
                </a:gridCol>
                <a:gridCol w="1413092">
                  <a:extLst>
                    <a:ext uri="{9D8B030D-6E8A-4147-A177-3AD203B41FA5}">
                      <a16:colId xmlns:a16="http://schemas.microsoft.com/office/drawing/2014/main" xmlns="" val="1590501893"/>
                    </a:ext>
                  </a:extLst>
                </a:gridCol>
                <a:gridCol w="1731038">
                  <a:extLst>
                    <a:ext uri="{9D8B030D-6E8A-4147-A177-3AD203B41FA5}">
                      <a16:colId xmlns:a16="http://schemas.microsoft.com/office/drawing/2014/main" xmlns="" val="3273807304"/>
                    </a:ext>
                  </a:extLst>
                </a:gridCol>
                <a:gridCol w="2945046">
                  <a:extLst>
                    <a:ext uri="{9D8B030D-6E8A-4147-A177-3AD203B41FA5}">
                      <a16:colId xmlns:a16="http://schemas.microsoft.com/office/drawing/2014/main" xmlns="" val="20219419"/>
                    </a:ext>
                  </a:extLst>
                </a:gridCol>
              </a:tblGrid>
              <a:tr h="186996">
                <a:tc gridSpan="6">
                  <a:txBody>
                    <a:bodyPr/>
                    <a:lstStyle/>
                    <a:p>
                      <a:pPr algn="l" rtl="0" fontAlgn="t"/>
                      <a:r>
                        <a:rPr lang="en-US" sz="1200" b="1" i="0" u="none" strike="noStrike" dirty="0">
                          <a:solidFill>
                            <a:srgbClr val="000000"/>
                          </a:solidFill>
                          <a:effectLst/>
                          <a:latin typeface="Arial" panose="020B0604020202020204" pitchFamily="34" charset="0"/>
                        </a:rPr>
                        <a:t>Programme 5: Mineral and Energy Resources </a:t>
                      </a:r>
                      <a:r>
                        <a:rPr lang="en-US" sz="1200" b="1" i="0" u="none" strike="noStrike" dirty="0" err="1">
                          <a:solidFill>
                            <a:srgbClr val="000000"/>
                          </a:solidFill>
                          <a:effectLst/>
                          <a:latin typeface="Arial" panose="020B0604020202020204" pitchFamily="34" charset="0"/>
                        </a:rPr>
                        <a:t>Programmes</a:t>
                      </a:r>
                      <a:r>
                        <a:rPr lang="en-US" sz="1200" b="1" i="0" u="none" strike="noStrike" dirty="0">
                          <a:solidFill>
                            <a:srgbClr val="000000"/>
                          </a:solidFill>
                          <a:effectLst/>
                          <a:latin typeface="Arial" panose="020B0604020202020204" pitchFamily="34" charset="0"/>
                        </a:rPr>
                        <a:t> and Projects</a:t>
                      </a:r>
                    </a:p>
                  </a:txBody>
                  <a:tcPr marL="5168" marR="5168" marT="5168" marB="0">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extLst>
                  <a:ext uri="{0D108BD9-81ED-4DB2-BD59-A6C34878D82A}">
                    <a16:rowId xmlns:a16="http://schemas.microsoft.com/office/drawing/2014/main" xmlns="" val="1411052822"/>
                  </a:ext>
                </a:extLst>
              </a:tr>
              <a:tr h="489543">
                <a:tc>
                  <a:txBody>
                    <a:bodyPr/>
                    <a:lstStyle/>
                    <a:p>
                      <a:pPr algn="ctr" rtl="0" fontAlgn="t"/>
                      <a:r>
                        <a:rPr lang="en-ZA" sz="1200" b="1" i="0" u="none" strike="noStrike" dirty="0">
                          <a:solidFill>
                            <a:srgbClr val="000000"/>
                          </a:solidFill>
                          <a:effectLst/>
                          <a:latin typeface="Arial" panose="020B0604020202020204" pitchFamily="34" charset="0"/>
                        </a:rPr>
                        <a:t>Output Indicator</a:t>
                      </a:r>
                    </a:p>
                  </a:txBody>
                  <a:tcPr marL="5168" marR="5168" marT="5168"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2"/>
                    </a:solidFill>
                  </a:tcPr>
                </a:tc>
                <a:tc>
                  <a:txBody>
                    <a:bodyPr/>
                    <a:lstStyle/>
                    <a:p>
                      <a:pPr algn="ctr" rtl="0" fontAlgn="t"/>
                      <a:r>
                        <a:rPr lang="en-ZA" sz="1200" b="1" i="0" u="none" strike="noStrike" dirty="0">
                          <a:solidFill>
                            <a:srgbClr val="000000"/>
                          </a:solidFill>
                          <a:effectLst/>
                          <a:latin typeface="Arial" panose="020B0604020202020204" pitchFamily="34" charset="0"/>
                        </a:rPr>
                        <a:t>2022/23</a:t>
                      </a:r>
                      <a:br>
                        <a:rPr lang="en-ZA" sz="1200" b="1" i="0" u="none" strike="noStrike" dirty="0">
                          <a:solidFill>
                            <a:srgbClr val="000000"/>
                          </a:solidFill>
                          <a:effectLst/>
                          <a:latin typeface="Arial" panose="020B0604020202020204" pitchFamily="34" charset="0"/>
                        </a:rPr>
                      </a:br>
                      <a:r>
                        <a:rPr lang="en-ZA" sz="1200" b="1" i="0" u="none" strike="noStrike" dirty="0">
                          <a:solidFill>
                            <a:srgbClr val="000000"/>
                          </a:solidFill>
                          <a:effectLst/>
                          <a:latin typeface="Arial" panose="020B0604020202020204" pitchFamily="34" charset="0"/>
                        </a:rPr>
                        <a:t>Annual Target</a:t>
                      </a:r>
                    </a:p>
                  </a:txBody>
                  <a:tcPr marL="5168" marR="5168" marT="5168"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2"/>
                    </a:solidFill>
                  </a:tcPr>
                </a:tc>
                <a:tc>
                  <a:txBody>
                    <a:bodyPr/>
                    <a:lstStyle/>
                    <a:p>
                      <a:pPr algn="ctr" rtl="0" fontAlgn="t"/>
                      <a:r>
                        <a:rPr lang="en-ZA" sz="1200" b="1" i="0" u="none" strike="noStrike" dirty="0">
                          <a:solidFill>
                            <a:srgbClr val="000000"/>
                          </a:solidFill>
                          <a:effectLst/>
                          <a:latin typeface="Arial" panose="020B0604020202020204" pitchFamily="34" charset="0"/>
                        </a:rPr>
                        <a:t>2022/23</a:t>
                      </a:r>
                      <a:br>
                        <a:rPr lang="en-ZA" sz="1200" b="1" i="0" u="none" strike="noStrike" dirty="0">
                          <a:solidFill>
                            <a:srgbClr val="000000"/>
                          </a:solidFill>
                          <a:effectLst/>
                          <a:latin typeface="Arial" panose="020B0604020202020204" pitchFamily="34" charset="0"/>
                        </a:rPr>
                      </a:br>
                      <a:r>
                        <a:rPr lang="en-ZA" sz="1200" b="1" i="0" u="none" strike="noStrike" dirty="0">
                          <a:solidFill>
                            <a:srgbClr val="000000"/>
                          </a:solidFill>
                          <a:effectLst/>
                          <a:latin typeface="Arial" panose="020B0604020202020204" pitchFamily="34" charset="0"/>
                        </a:rPr>
                        <a:t>Quarterly Target</a:t>
                      </a:r>
                    </a:p>
                  </a:txBody>
                  <a:tcPr marL="5168" marR="5168" marT="5168"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2"/>
                    </a:solidFill>
                  </a:tcPr>
                </a:tc>
                <a:tc>
                  <a:txBody>
                    <a:bodyPr/>
                    <a:lstStyle/>
                    <a:p>
                      <a:pPr algn="ctr" rtl="0" fontAlgn="t"/>
                      <a:r>
                        <a:rPr lang="en-US" sz="1200" b="1" i="0" u="none" strike="noStrike" dirty="0">
                          <a:solidFill>
                            <a:srgbClr val="000000"/>
                          </a:solidFill>
                          <a:effectLst/>
                          <a:latin typeface="Arial" panose="020B0604020202020204" pitchFamily="34" charset="0"/>
                        </a:rPr>
                        <a:t>Actual output</a:t>
                      </a:r>
                      <a:br>
                        <a:rPr lang="en-US" sz="1200" b="1" i="0" u="none" strike="noStrike" dirty="0">
                          <a:solidFill>
                            <a:srgbClr val="000000"/>
                          </a:solidFill>
                          <a:effectLst/>
                          <a:latin typeface="Arial" panose="020B0604020202020204" pitchFamily="34" charset="0"/>
                        </a:rPr>
                      </a:br>
                      <a:endParaRPr lang="en-US" sz="1200" b="1" i="0" u="none" strike="noStrike" dirty="0">
                        <a:solidFill>
                          <a:srgbClr val="000000"/>
                        </a:solidFill>
                        <a:effectLst/>
                        <a:latin typeface="Arial" panose="020B0604020202020204" pitchFamily="34" charset="0"/>
                      </a:endParaRPr>
                    </a:p>
                  </a:txBody>
                  <a:tcPr marL="5168" marR="5168" marT="5168"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2"/>
                    </a:solidFill>
                  </a:tcPr>
                </a:tc>
                <a:tc>
                  <a:txBody>
                    <a:bodyPr/>
                    <a:lstStyle/>
                    <a:p>
                      <a:pPr algn="ctr" rtl="0" fontAlgn="t"/>
                      <a:r>
                        <a:rPr lang="en-ZA" sz="1200" b="1" i="0" u="none" strike="noStrike" dirty="0">
                          <a:solidFill>
                            <a:srgbClr val="000000"/>
                          </a:solidFill>
                          <a:effectLst/>
                          <a:latin typeface="Arial" panose="020B0604020202020204" pitchFamily="34" charset="0"/>
                        </a:rPr>
                        <a:t>Reason for Deviation</a:t>
                      </a:r>
                    </a:p>
                  </a:txBody>
                  <a:tcPr marL="5168" marR="5168" marT="5168"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2"/>
                    </a:solidFill>
                  </a:tcPr>
                </a:tc>
                <a:tc>
                  <a:txBody>
                    <a:bodyPr/>
                    <a:lstStyle/>
                    <a:p>
                      <a:pPr algn="ctr" rtl="0" fontAlgn="t"/>
                      <a:r>
                        <a:rPr lang="en-ZA" sz="1200" b="1" i="0" u="none" strike="noStrike" dirty="0">
                          <a:solidFill>
                            <a:srgbClr val="000000"/>
                          </a:solidFill>
                          <a:effectLst/>
                          <a:latin typeface="Arial" panose="020B0604020202020204" pitchFamily="34" charset="0"/>
                        </a:rPr>
                        <a:t>Intervention </a:t>
                      </a:r>
                    </a:p>
                  </a:txBody>
                  <a:tcPr marL="5168" marR="5168" marT="5168"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2"/>
                    </a:solidFill>
                  </a:tcPr>
                </a:tc>
                <a:extLst>
                  <a:ext uri="{0D108BD9-81ED-4DB2-BD59-A6C34878D82A}">
                    <a16:rowId xmlns:a16="http://schemas.microsoft.com/office/drawing/2014/main" xmlns="" val="3233202099"/>
                  </a:ext>
                </a:extLst>
              </a:tr>
              <a:tr h="914425">
                <a:tc>
                  <a:txBody>
                    <a:bodyPr/>
                    <a:lstStyle/>
                    <a:p>
                      <a:pPr algn="l" rtl="0" fontAlgn="t"/>
                      <a:r>
                        <a:rPr lang="en-US" sz="1200" b="0" i="0" u="none" strike="noStrike" dirty="0">
                          <a:solidFill>
                            <a:srgbClr val="000000"/>
                          </a:solidFill>
                          <a:effectLst/>
                          <a:latin typeface="Arial" panose="020B0604020202020204" pitchFamily="34" charset="0"/>
                        </a:rPr>
                        <a:t>Request for Proposals (RFP) to Procure additional capacity from renewable energy issued</a:t>
                      </a:r>
                    </a:p>
                  </a:txBody>
                  <a:tcPr marL="5168" marR="5168" marT="5168" marB="0">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t"/>
                      <a:r>
                        <a:rPr lang="en-US" sz="1200" b="0" i="0" u="none" strike="noStrike">
                          <a:solidFill>
                            <a:srgbClr val="000000"/>
                          </a:solidFill>
                          <a:effectLst/>
                          <a:latin typeface="Arial" panose="020B0604020202020204" pitchFamily="34" charset="0"/>
                        </a:rPr>
                        <a:t>Issue concurrence to NERSA for Section 34 determination in line with Integrated Resource Plan (IRP) 2019</a:t>
                      </a:r>
                    </a:p>
                  </a:txBody>
                  <a:tcPr marL="5168" marR="5168" marT="5168"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rtl="0" fontAlgn="t"/>
                      <a:r>
                        <a:rPr lang="en-US" sz="1200" b="0" i="0" u="none" strike="noStrike">
                          <a:solidFill>
                            <a:srgbClr val="000000"/>
                          </a:solidFill>
                          <a:effectLst/>
                          <a:latin typeface="Arial" panose="020B0604020202020204" pitchFamily="34" charset="0"/>
                        </a:rPr>
                        <a:t> Issue concurrence to NERSA for a Section 34 determination in line with Integrated Resource Plan (IRP) 2019</a:t>
                      </a:r>
                    </a:p>
                  </a:txBody>
                  <a:tcPr marL="5168" marR="5168" marT="5168"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rtl="0" fontAlgn="t"/>
                      <a:r>
                        <a:rPr lang="en-ZA" sz="1200" b="1" i="0" u="none" strike="noStrike" dirty="0">
                          <a:solidFill>
                            <a:srgbClr val="000000"/>
                          </a:solidFill>
                          <a:effectLst/>
                          <a:latin typeface="Arial" panose="020B0604020202020204" pitchFamily="34" charset="0"/>
                        </a:rPr>
                        <a:t>Not Achieved</a:t>
                      </a:r>
                    </a:p>
                  </a:txBody>
                  <a:tcPr marL="5168" marR="5168" marT="5168"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rtl="0" fontAlgn="t"/>
                      <a:r>
                        <a:rPr lang="en-US" sz="1200" b="0" i="0" u="none" strike="noStrike" dirty="0">
                          <a:solidFill>
                            <a:srgbClr val="000000"/>
                          </a:solidFill>
                          <a:effectLst/>
                          <a:latin typeface="Arial" panose="020B0604020202020204" pitchFamily="34" charset="0"/>
                        </a:rPr>
                        <a:t>No applications received from Municipalities yet</a:t>
                      </a:r>
                    </a:p>
                  </a:txBody>
                  <a:tcPr marL="5168" marR="5168" marT="5168"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rtl="0" fontAlgn="t"/>
                      <a:r>
                        <a:rPr lang="en-ZA" sz="1200" b="0" i="0" u="none" strike="noStrike">
                          <a:solidFill>
                            <a:srgbClr val="000000"/>
                          </a:solidFill>
                          <a:effectLst/>
                          <a:latin typeface="Arial" panose="020B0604020202020204" pitchFamily="34" charset="0"/>
                        </a:rPr>
                        <a:t>Awaiting for Municipalities applications</a:t>
                      </a:r>
                    </a:p>
                  </a:txBody>
                  <a:tcPr marL="5168" marR="5168" marT="5168"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xmlns="" val="3972162601"/>
                  </a:ext>
                </a:extLst>
              </a:tr>
              <a:tr h="1225097">
                <a:tc>
                  <a:txBody>
                    <a:bodyPr/>
                    <a:lstStyle/>
                    <a:p>
                      <a:pPr algn="l" rtl="0" fontAlgn="t"/>
                      <a:r>
                        <a:rPr lang="en-ZA" sz="1200" b="0" i="0" u="none" strike="noStrike" dirty="0">
                          <a:solidFill>
                            <a:srgbClr val="000000"/>
                          </a:solidFill>
                          <a:effectLst/>
                          <a:latin typeface="Arial" panose="020B0604020202020204" pitchFamily="34" charset="0"/>
                        </a:rPr>
                        <a:t>Approved Renewable Energy Sector Master Plan </a:t>
                      </a:r>
                    </a:p>
                  </a:txBody>
                  <a:tcPr marL="5168" marR="5168" marT="5168"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rtl="0" fontAlgn="t"/>
                      <a:r>
                        <a:rPr lang="en-ZA" sz="1200" b="0" i="0" u="none" strike="noStrike">
                          <a:solidFill>
                            <a:srgbClr val="000000"/>
                          </a:solidFill>
                          <a:effectLst/>
                          <a:latin typeface="Arial" panose="020B0604020202020204" pitchFamily="34" charset="0"/>
                        </a:rPr>
                        <a:t>Approved Renewable Energy Sector Master Plan </a:t>
                      </a:r>
                    </a:p>
                  </a:txBody>
                  <a:tcPr marL="5168" marR="5168" marT="5168"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rtl="0" fontAlgn="t"/>
                      <a:r>
                        <a:rPr lang="en-ZA" sz="1200" b="0" i="0" u="none" strike="noStrike">
                          <a:solidFill>
                            <a:srgbClr val="000000"/>
                          </a:solidFill>
                          <a:effectLst/>
                          <a:latin typeface="Arial" panose="020B0604020202020204" pitchFamily="34" charset="0"/>
                        </a:rPr>
                        <a:t>Renewable Energy Sector Masterplan Approved </a:t>
                      </a:r>
                    </a:p>
                  </a:txBody>
                  <a:tcPr marL="5168" marR="5168" marT="5168"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rtl="0" fontAlgn="t"/>
                      <a:r>
                        <a:rPr lang="en-ZA" sz="1200" b="1" i="0" u="none" strike="noStrike">
                          <a:solidFill>
                            <a:srgbClr val="000000"/>
                          </a:solidFill>
                          <a:effectLst/>
                          <a:latin typeface="Arial" panose="020B0604020202020204" pitchFamily="34" charset="0"/>
                        </a:rPr>
                        <a:t>Not Achieved                 </a:t>
                      </a:r>
                      <a:r>
                        <a:rPr lang="en-ZA" sz="1200" b="0" i="0" u="none" strike="noStrike">
                          <a:solidFill>
                            <a:srgbClr val="000000"/>
                          </a:solidFill>
                          <a:effectLst/>
                          <a:latin typeface="Arial" panose="020B0604020202020204" pitchFamily="34" charset="0"/>
                        </a:rPr>
                        <a:t> </a:t>
                      </a:r>
                      <a:endParaRPr lang="en-ZA" sz="1200" b="1" i="0" u="none" strike="noStrike">
                        <a:solidFill>
                          <a:srgbClr val="000000"/>
                        </a:solidFill>
                        <a:effectLst/>
                        <a:latin typeface="Arial" panose="020B0604020202020204" pitchFamily="34" charset="0"/>
                      </a:endParaRPr>
                    </a:p>
                  </a:txBody>
                  <a:tcPr marL="5168" marR="5168" marT="5168"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rtl="0" fontAlgn="t"/>
                      <a:r>
                        <a:rPr lang="en-US" sz="1200" b="0" i="0" u="none" strike="noStrike" dirty="0">
                          <a:solidFill>
                            <a:srgbClr val="000000"/>
                          </a:solidFill>
                          <a:effectLst/>
                          <a:latin typeface="Arial" panose="020B0604020202020204" pitchFamily="34" charset="0"/>
                        </a:rPr>
                        <a:t>The draft Masterplan was delayed due to recommendation to conduct a stress test</a:t>
                      </a:r>
                    </a:p>
                  </a:txBody>
                  <a:tcPr marL="5168" marR="5168" marT="5168"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rtl="0" fontAlgn="t"/>
                      <a:r>
                        <a:rPr lang="en-US" sz="1200" b="0" i="0" u="none" strike="noStrike" dirty="0">
                          <a:solidFill>
                            <a:srgbClr val="000000"/>
                          </a:solidFill>
                          <a:effectLst/>
                          <a:latin typeface="Arial" panose="020B0604020202020204" pitchFamily="34" charset="0"/>
                        </a:rPr>
                        <a:t>Comments from the stress test will be incorporated into the second phase of finalising the Masterplan. TIPS and GreenCape have been requested to assist further.</a:t>
                      </a:r>
                    </a:p>
                  </a:txBody>
                  <a:tcPr marL="5168" marR="5168" marT="5168"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xmlns="" val="1733718989"/>
                  </a:ext>
                </a:extLst>
              </a:tr>
              <a:tr h="932299">
                <a:tc>
                  <a:txBody>
                    <a:bodyPr/>
                    <a:lstStyle/>
                    <a:p>
                      <a:pPr algn="l" rtl="0" fontAlgn="t"/>
                      <a:r>
                        <a:rPr lang="en-US" sz="1200" b="0" i="0" u="none" strike="noStrike">
                          <a:solidFill>
                            <a:srgbClr val="000000"/>
                          </a:solidFill>
                          <a:effectLst/>
                          <a:latin typeface="Arial" panose="020B0604020202020204" pitchFamily="34" charset="0"/>
                        </a:rPr>
                        <a:t>Number of unsafe mine shafts sealed off</a:t>
                      </a:r>
                    </a:p>
                  </a:txBody>
                  <a:tcPr marL="5168" marR="5168" marT="5168"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rtl="0" fontAlgn="t"/>
                      <a:r>
                        <a:rPr lang="en-US" sz="1200" b="0" i="0" u="none" strike="noStrike">
                          <a:solidFill>
                            <a:srgbClr val="000000"/>
                          </a:solidFill>
                          <a:effectLst/>
                          <a:latin typeface="Arial" panose="020B0604020202020204" pitchFamily="34" charset="0"/>
                        </a:rPr>
                        <a:t>40 Unsafe mine shafts sealed off</a:t>
                      </a:r>
                    </a:p>
                  </a:txBody>
                  <a:tcPr marL="5168" marR="5168" marT="5168"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rtl="0" fontAlgn="t"/>
                      <a:r>
                        <a:rPr lang="en-US" sz="1200" b="0" i="0" u="none" strike="noStrike">
                          <a:solidFill>
                            <a:srgbClr val="000000"/>
                          </a:solidFill>
                          <a:effectLst/>
                          <a:latin typeface="Arial" panose="020B0604020202020204" pitchFamily="34" charset="0"/>
                        </a:rPr>
                        <a:t>10 Unsafe mine shafts sealed off</a:t>
                      </a:r>
                    </a:p>
                  </a:txBody>
                  <a:tcPr marL="5168" marR="5168" marT="5168"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rtl="0" fontAlgn="t"/>
                      <a:r>
                        <a:rPr lang="en-US" sz="1200" b="1" i="0" u="none" strike="noStrike">
                          <a:solidFill>
                            <a:srgbClr val="000000"/>
                          </a:solidFill>
                          <a:effectLst/>
                          <a:latin typeface="Arial" panose="020B0604020202020204" pitchFamily="34" charset="0"/>
                        </a:rPr>
                        <a:t>Not Achieved: </a:t>
                      </a:r>
                      <a:r>
                        <a:rPr lang="en-US" sz="1200" b="0" i="0" u="none" strike="noStrike">
                          <a:solidFill>
                            <a:srgbClr val="000000"/>
                          </a:solidFill>
                          <a:effectLst/>
                          <a:latin typeface="Arial" panose="020B0604020202020204" pitchFamily="34" charset="0"/>
                        </a:rPr>
                        <a:t>5 shafts have been completed.</a:t>
                      </a:r>
                      <a:endParaRPr lang="en-US" sz="1200" b="1" i="0" u="none" strike="noStrike">
                        <a:solidFill>
                          <a:srgbClr val="000000"/>
                        </a:solidFill>
                        <a:effectLst/>
                        <a:latin typeface="Arial" panose="020B0604020202020204" pitchFamily="34" charset="0"/>
                      </a:endParaRPr>
                    </a:p>
                  </a:txBody>
                  <a:tcPr marL="5168" marR="5168" marT="5168"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rtl="0" fontAlgn="t"/>
                      <a:r>
                        <a:rPr lang="en-US" sz="1200" b="0" i="0" u="none" strike="noStrike" dirty="0">
                          <a:solidFill>
                            <a:srgbClr val="000000"/>
                          </a:solidFill>
                          <a:effectLst/>
                          <a:latin typeface="Arial" panose="020B0604020202020204" pitchFamily="34" charset="0"/>
                        </a:rPr>
                        <a:t>There have been delays in appointing a panel of service providers due to National Treasury’s embargo on state tenders</a:t>
                      </a:r>
                    </a:p>
                  </a:txBody>
                  <a:tcPr marL="5168" marR="5168" marT="5168"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rtl="0" fontAlgn="t"/>
                      <a:r>
                        <a:rPr lang="en-US" sz="1200" b="0" i="0" u="none" strike="noStrike" dirty="0">
                          <a:solidFill>
                            <a:srgbClr val="000000"/>
                          </a:solidFill>
                          <a:effectLst/>
                          <a:latin typeface="Arial" panose="020B0604020202020204" pitchFamily="34" charset="0"/>
                        </a:rPr>
                        <a:t>New panel of 10 service providers have been appointed. Furthermore, designs and planning have been completed for batch 8 which will comprise of 24 new  shafts.</a:t>
                      </a:r>
                    </a:p>
                  </a:txBody>
                  <a:tcPr marL="5168" marR="5168" marT="5168"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xmlns="" val="2411216430"/>
                  </a:ext>
                </a:extLst>
              </a:tr>
            </a:tbl>
          </a:graphicData>
        </a:graphic>
      </p:graphicFrame>
    </p:spTree>
    <p:extLst>
      <p:ext uri="{BB962C8B-B14F-4D97-AF65-F5344CB8AC3E}">
        <p14:creationId xmlns:p14="http://schemas.microsoft.com/office/powerpoint/2010/main" xmlns="" val="73802537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a:extLst>
              <a:ext uri="{FF2B5EF4-FFF2-40B4-BE49-F238E27FC236}">
                <a16:creationId xmlns:a16="http://schemas.microsoft.com/office/drawing/2014/main" xmlns="" id="{1E8A240C-4010-4601-BDEF-739A569083C5}"/>
              </a:ext>
            </a:extLst>
          </p:cNvPr>
          <p:cNvGraphicFramePr>
            <a:graphicFrameLocks noGrp="1"/>
          </p:cNvGraphicFramePr>
          <p:nvPr>
            <p:extLst>
              <p:ext uri="{D42A27DB-BD31-4B8C-83A1-F6EECF244321}">
                <p14:modId xmlns:p14="http://schemas.microsoft.com/office/powerpoint/2010/main" xmlns="" val="1236323223"/>
              </p:ext>
            </p:extLst>
          </p:nvPr>
        </p:nvGraphicFramePr>
        <p:xfrm>
          <a:off x="1685925" y="711236"/>
          <a:ext cx="10306050" cy="4735407"/>
        </p:xfrm>
        <a:graphic>
          <a:graphicData uri="http://schemas.openxmlformats.org/drawingml/2006/table">
            <a:tbl>
              <a:tblPr/>
              <a:tblGrid>
                <a:gridCol w="1603163">
                  <a:extLst>
                    <a:ext uri="{9D8B030D-6E8A-4147-A177-3AD203B41FA5}">
                      <a16:colId xmlns:a16="http://schemas.microsoft.com/office/drawing/2014/main" xmlns="" val="3557542039"/>
                    </a:ext>
                  </a:extLst>
                </a:gridCol>
                <a:gridCol w="1648968">
                  <a:extLst>
                    <a:ext uri="{9D8B030D-6E8A-4147-A177-3AD203B41FA5}">
                      <a16:colId xmlns:a16="http://schemas.microsoft.com/office/drawing/2014/main" xmlns="" val="1608201969"/>
                    </a:ext>
                  </a:extLst>
                </a:gridCol>
                <a:gridCol w="1729126">
                  <a:extLst>
                    <a:ext uri="{9D8B030D-6E8A-4147-A177-3AD203B41FA5}">
                      <a16:colId xmlns:a16="http://schemas.microsoft.com/office/drawing/2014/main" xmlns="" val="385067237"/>
                    </a:ext>
                  </a:extLst>
                </a:gridCol>
                <a:gridCol w="1683322">
                  <a:extLst>
                    <a:ext uri="{9D8B030D-6E8A-4147-A177-3AD203B41FA5}">
                      <a16:colId xmlns:a16="http://schemas.microsoft.com/office/drawing/2014/main" xmlns="" val="2753595709"/>
                    </a:ext>
                  </a:extLst>
                </a:gridCol>
                <a:gridCol w="1912345">
                  <a:extLst>
                    <a:ext uri="{9D8B030D-6E8A-4147-A177-3AD203B41FA5}">
                      <a16:colId xmlns:a16="http://schemas.microsoft.com/office/drawing/2014/main" xmlns="" val="4028930827"/>
                    </a:ext>
                  </a:extLst>
                </a:gridCol>
                <a:gridCol w="1729126">
                  <a:extLst>
                    <a:ext uri="{9D8B030D-6E8A-4147-A177-3AD203B41FA5}">
                      <a16:colId xmlns:a16="http://schemas.microsoft.com/office/drawing/2014/main" xmlns="" val="4138941262"/>
                    </a:ext>
                  </a:extLst>
                </a:gridCol>
              </a:tblGrid>
              <a:tr h="304638">
                <a:tc gridSpan="6">
                  <a:txBody>
                    <a:bodyPr/>
                    <a:lstStyle/>
                    <a:p>
                      <a:pPr algn="l" rtl="0" fontAlgn="t"/>
                      <a:r>
                        <a:rPr lang="en-US" sz="1200" b="1" i="0" u="none" strike="noStrike">
                          <a:solidFill>
                            <a:srgbClr val="000000"/>
                          </a:solidFill>
                          <a:effectLst/>
                          <a:latin typeface="Arial" panose="020B0604020202020204" pitchFamily="34" charset="0"/>
                        </a:rPr>
                        <a:t>Programme 6: Nuclear Energy Regulation and Management</a:t>
                      </a:r>
                    </a:p>
                  </a:txBody>
                  <a:tcPr marL="8763" marR="8763" marT="8763" marB="0">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extLst>
                  <a:ext uri="{0D108BD9-81ED-4DB2-BD59-A6C34878D82A}">
                    <a16:rowId xmlns:a16="http://schemas.microsoft.com/office/drawing/2014/main" xmlns="" val="1755734676"/>
                  </a:ext>
                </a:extLst>
              </a:tr>
              <a:tr h="1339100">
                <a:tc>
                  <a:txBody>
                    <a:bodyPr/>
                    <a:lstStyle/>
                    <a:p>
                      <a:pPr algn="ctr" rtl="0" fontAlgn="t"/>
                      <a:r>
                        <a:rPr lang="en-ZA" sz="1200" b="1" i="0" u="none" strike="noStrike" dirty="0">
                          <a:solidFill>
                            <a:srgbClr val="000000"/>
                          </a:solidFill>
                          <a:effectLst/>
                          <a:latin typeface="Arial" panose="020B0604020202020204" pitchFamily="34" charset="0"/>
                        </a:rPr>
                        <a:t>Output Indicator</a:t>
                      </a:r>
                    </a:p>
                  </a:txBody>
                  <a:tcPr marL="8763" marR="8763" marT="876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2"/>
                    </a:solidFill>
                  </a:tcPr>
                </a:tc>
                <a:tc>
                  <a:txBody>
                    <a:bodyPr/>
                    <a:lstStyle/>
                    <a:p>
                      <a:pPr algn="ctr" rtl="0" fontAlgn="t"/>
                      <a:r>
                        <a:rPr lang="en-ZA" sz="1200" b="1" i="0" u="none" strike="noStrike" dirty="0">
                          <a:solidFill>
                            <a:srgbClr val="000000"/>
                          </a:solidFill>
                          <a:effectLst/>
                          <a:latin typeface="Arial" panose="020B0604020202020204" pitchFamily="34" charset="0"/>
                        </a:rPr>
                        <a:t>2022/23</a:t>
                      </a:r>
                      <a:br>
                        <a:rPr lang="en-ZA" sz="1200" b="1" i="0" u="none" strike="noStrike" dirty="0">
                          <a:solidFill>
                            <a:srgbClr val="000000"/>
                          </a:solidFill>
                          <a:effectLst/>
                          <a:latin typeface="Arial" panose="020B0604020202020204" pitchFamily="34" charset="0"/>
                        </a:rPr>
                      </a:br>
                      <a:r>
                        <a:rPr lang="en-ZA" sz="1200" b="1" i="0" u="none" strike="noStrike" dirty="0">
                          <a:solidFill>
                            <a:srgbClr val="000000"/>
                          </a:solidFill>
                          <a:effectLst/>
                          <a:latin typeface="Arial" panose="020B0604020202020204" pitchFamily="34" charset="0"/>
                        </a:rPr>
                        <a:t>Annual Target</a:t>
                      </a:r>
                    </a:p>
                  </a:txBody>
                  <a:tcPr marL="8763" marR="8763" marT="876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2"/>
                    </a:solidFill>
                  </a:tcPr>
                </a:tc>
                <a:tc>
                  <a:txBody>
                    <a:bodyPr/>
                    <a:lstStyle/>
                    <a:p>
                      <a:pPr algn="ctr" rtl="0" fontAlgn="t"/>
                      <a:r>
                        <a:rPr lang="en-ZA" sz="1200" b="1" i="0" u="none" strike="noStrike" dirty="0">
                          <a:solidFill>
                            <a:srgbClr val="000000"/>
                          </a:solidFill>
                          <a:effectLst/>
                          <a:latin typeface="Arial" panose="020B0604020202020204" pitchFamily="34" charset="0"/>
                        </a:rPr>
                        <a:t>2022/23</a:t>
                      </a:r>
                      <a:br>
                        <a:rPr lang="en-ZA" sz="1200" b="1" i="0" u="none" strike="noStrike" dirty="0">
                          <a:solidFill>
                            <a:srgbClr val="000000"/>
                          </a:solidFill>
                          <a:effectLst/>
                          <a:latin typeface="Arial" panose="020B0604020202020204" pitchFamily="34" charset="0"/>
                        </a:rPr>
                      </a:br>
                      <a:r>
                        <a:rPr lang="en-ZA" sz="1200" b="1" i="0" u="none" strike="noStrike" dirty="0">
                          <a:solidFill>
                            <a:srgbClr val="000000"/>
                          </a:solidFill>
                          <a:effectLst/>
                          <a:latin typeface="Arial" panose="020B0604020202020204" pitchFamily="34" charset="0"/>
                        </a:rPr>
                        <a:t>Quarterly Target</a:t>
                      </a:r>
                    </a:p>
                  </a:txBody>
                  <a:tcPr marL="8763" marR="8763" marT="876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2"/>
                    </a:solidFill>
                  </a:tcPr>
                </a:tc>
                <a:tc>
                  <a:txBody>
                    <a:bodyPr/>
                    <a:lstStyle/>
                    <a:p>
                      <a:pPr algn="ctr" rtl="0" fontAlgn="t"/>
                      <a:r>
                        <a:rPr lang="en-US" sz="1200" b="1" i="0" u="none" strike="noStrike" dirty="0">
                          <a:solidFill>
                            <a:srgbClr val="000000"/>
                          </a:solidFill>
                          <a:effectLst/>
                          <a:latin typeface="Arial" panose="020B0604020202020204" pitchFamily="34" charset="0"/>
                        </a:rPr>
                        <a:t>Actual output</a:t>
                      </a:r>
                      <a:br>
                        <a:rPr lang="en-US" sz="1200" b="1" i="0" u="none" strike="noStrike" dirty="0">
                          <a:solidFill>
                            <a:srgbClr val="000000"/>
                          </a:solidFill>
                          <a:effectLst/>
                          <a:latin typeface="Arial" panose="020B0604020202020204" pitchFamily="34" charset="0"/>
                        </a:rPr>
                      </a:br>
                      <a:endParaRPr lang="en-US" sz="1200" b="1" i="0" u="none" strike="noStrike" dirty="0">
                        <a:solidFill>
                          <a:srgbClr val="000000"/>
                        </a:solidFill>
                        <a:effectLst/>
                        <a:latin typeface="Arial" panose="020B0604020202020204" pitchFamily="34" charset="0"/>
                      </a:endParaRPr>
                    </a:p>
                  </a:txBody>
                  <a:tcPr marL="8763" marR="8763" marT="876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2"/>
                    </a:solidFill>
                  </a:tcPr>
                </a:tc>
                <a:tc>
                  <a:txBody>
                    <a:bodyPr/>
                    <a:lstStyle/>
                    <a:p>
                      <a:pPr algn="ctr" rtl="0" fontAlgn="t"/>
                      <a:r>
                        <a:rPr lang="en-ZA" sz="1200" b="1" i="0" u="none" strike="noStrike" dirty="0">
                          <a:solidFill>
                            <a:srgbClr val="000000"/>
                          </a:solidFill>
                          <a:effectLst/>
                          <a:latin typeface="Arial" panose="020B0604020202020204" pitchFamily="34" charset="0"/>
                        </a:rPr>
                        <a:t>Reason for Deviation</a:t>
                      </a:r>
                    </a:p>
                  </a:txBody>
                  <a:tcPr marL="8763" marR="8763" marT="876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2"/>
                    </a:solidFill>
                  </a:tcPr>
                </a:tc>
                <a:tc>
                  <a:txBody>
                    <a:bodyPr/>
                    <a:lstStyle/>
                    <a:p>
                      <a:pPr algn="ctr" rtl="0" fontAlgn="t"/>
                      <a:r>
                        <a:rPr lang="en-ZA" sz="1200" b="1" i="0" u="none" strike="noStrike" dirty="0">
                          <a:solidFill>
                            <a:srgbClr val="000000"/>
                          </a:solidFill>
                          <a:effectLst/>
                          <a:latin typeface="Arial" panose="020B0604020202020204" pitchFamily="34" charset="0"/>
                        </a:rPr>
                        <a:t>Intervention </a:t>
                      </a:r>
                    </a:p>
                  </a:txBody>
                  <a:tcPr marL="8763" marR="8763" marT="876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2"/>
                    </a:solidFill>
                  </a:tcPr>
                </a:tc>
                <a:extLst>
                  <a:ext uri="{0D108BD9-81ED-4DB2-BD59-A6C34878D82A}">
                    <a16:rowId xmlns:a16="http://schemas.microsoft.com/office/drawing/2014/main" xmlns="" val="1420683669"/>
                  </a:ext>
                </a:extLst>
              </a:tr>
              <a:tr h="3091669">
                <a:tc>
                  <a:txBody>
                    <a:bodyPr/>
                    <a:lstStyle/>
                    <a:p>
                      <a:pPr algn="l" rtl="0" fontAlgn="t"/>
                      <a:r>
                        <a:rPr lang="en-US" sz="1200" b="0" i="0" u="none" strike="noStrike" dirty="0">
                          <a:solidFill>
                            <a:srgbClr val="000000"/>
                          </a:solidFill>
                          <a:effectLst/>
                          <a:latin typeface="Arial" panose="020B0604020202020204" pitchFamily="34" charset="0"/>
                        </a:rPr>
                        <a:t>Request for Proposal for procurement of 2 500 MW Nuclear </a:t>
                      </a:r>
                      <a:r>
                        <a:rPr lang="en-US" sz="1200" b="0" i="0" u="none" strike="noStrike" dirty="0" err="1">
                          <a:solidFill>
                            <a:srgbClr val="000000"/>
                          </a:solidFill>
                          <a:effectLst/>
                          <a:latin typeface="Arial" panose="020B0604020202020204" pitchFamily="34" charset="0"/>
                        </a:rPr>
                        <a:t>Programme</a:t>
                      </a:r>
                      <a:r>
                        <a:rPr lang="en-US" sz="1200" b="0" i="0" u="none" strike="noStrike" dirty="0">
                          <a:solidFill>
                            <a:srgbClr val="000000"/>
                          </a:solidFill>
                          <a:effectLst/>
                          <a:latin typeface="Arial" panose="020B0604020202020204" pitchFamily="34" charset="0"/>
                        </a:rPr>
                        <a:t> issued</a:t>
                      </a:r>
                    </a:p>
                  </a:txBody>
                  <a:tcPr marL="5168" marR="5168" marT="5168"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rtl="0" fontAlgn="t"/>
                      <a:r>
                        <a:rPr lang="en-US" sz="1200" b="0" i="0" u="none" strike="noStrike" dirty="0">
                          <a:solidFill>
                            <a:srgbClr val="000000"/>
                          </a:solidFill>
                          <a:effectLst/>
                          <a:latin typeface="Arial" panose="020B0604020202020204" pitchFamily="34" charset="0"/>
                        </a:rPr>
                        <a:t>Request for Proposal for procurement of 2 500 MW Nuclear Programme issued</a:t>
                      </a:r>
                    </a:p>
                  </a:txBody>
                  <a:tcPr marL="5168" marR="5168" marT="5168"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rtl="0" fontAlgn="t"/>
                      <a:r>
                        <a:rPr lang="en-US" sz="1200" b="0" i="0" u="none" strike="noStrike" dirty="0">
                          <a:solidFill>
                            <a:srgbClr val="000000"/>
                          </a:solidFill>
                          <a:effectLst/>
                          <a:latin typeface="Arial" panose="020B0604020202020204" pitchFamily="34" charset="0"/>
                        </a:rPr>
                        <a:t>Developed a cabinet memorandum for nuclear power programme procurement decision</a:t>
                      </a:r>
                    </a:p>
                  </a:txBody>
                  <a:tcPr marL="5168" marR="5168" marT="5168"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rtl="0" fontAlgn="t"/>
                      <a:r>
                        <a:rPr lang="en-ZA" sz="1200" b="1" i="0" u="none" strike="noStrike" dirty="0">
                          <a:solidFill>
                            <a:srgbClr val="000000"/>
                          </a:solidFill>
                          <a:effectLst/>
                          <a:latin typeface="Arial" panose="020B0604020202020204" pitchFamily="34" charset="0"/>
                        </a:rPr>
                        <a:t>Not achieved</a:t>
                      </a:r>
                    </a:p>
                  </a:txBody>
                  <a:tcPr marL="5168" marR="5168" marT="5168"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rtl="0" fontAlgn="t"/>
                      <a:r>
                        <a:rPr lang="en-US" sz="1200" b="0" i="0" u="none" strike="noStrike" dirty="0">
                          <a:solidFill>
                            <a:srgbClr val="000000"/>
                          </a:solidFill>
                          <a:effectLst/>
                          <a:latin typeface="Arial" panose="020B0604020202020204" pitchFamily="34" charset="0"/>
                        </a:rPr>
                        <a:t>Pending Nersa lifting of suspensive conditions on the Section 34 Determination for 2500MW of nuclear</a:t>
                      </a:r>
                    </a:p>
                  </a:txBody>
                  <a:tcPr marL="5168" marR="5168" marT="5168"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rtl="0" fontAlgn="t"/>
                      <a:r>
                        <a:rPr lang="en-US" sz="1200" b="0" i="0" u="none" strike="noStrike" dirty="0">
                          <a:solidFill>
                            <a:srgbClr val="000000"/>
                          </a:solidFill>
                          <a:effectLst/>
                          <a:latin typeface="Arial" panose="020B0604020202020204" pitchFamily="34" charset="0"/>
                        </a:rPr>
                        <a:t>1) Prepared a Ministerial Submission and Report to Nersa for the suspensive conditions to be lifted 2) Signed a Contract with a Service Provider to develop a Procurement Framework for 2500MW nuclear programme; 3) Preparing a DG Submission  to establish the Project Management Office for implementation of 2500MW nuclear programme</a:t>
                      </a:r>
                    </a:p>
                  </a:txBody>
                  <a:tcPr marL="5168" marR="5168" marT="5168"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xmlns="" val="42700589"/>
                  </a:ext>
                </a:extLst>
              </a:tr>
            </a:tbl>
          </a:graphicData>
        </a:graphic>
      </p:graphicFrame>
      <p:sp>
        <p:nvSpPr>
          <p:cNvPr id="6" name="TextBox 5">
            <a:extLst>
              <a:ext uri="{FF2B5EF4-FFF2-40B4-BE49-F238E27FC236}">
                <a16:creationId xmlns:a16="http://schemas.microsoft.com/office/drawing/2014/main" xmlns="" id="{800D34F8-787D-4433-A6D5-7667BF745181}"/>
              </a:ext>
            </a:extLst>
          </p:cNvPr>
          <p:cNvSpPr txBox="1"/>
          <p:nvPr/>
        </p:nvSpPr>
        <p:spPr>
          <a:xfrm>
            <a:off x="2143125" y="26504"/>
            <a:ext cx="8410575" cy="369332"/>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ZA" b="1" dirty="0">
                <a:latin typeface="Calibri" panose="020F0502020204030204"/>
              </a:rPr>
              <a:t>SUMMARY OF TARGETS NOT ACHIEVED -</a:t>
            </a:r>
            <a:r>
              <a:rPr kumimoji="0" lang="en-ZA" sz="1800" b="1" i="0" u="none" strike="noStrike" kern="1200" cap="none" spc="0" normalizeH="0" baseline="0" noProof="0" dirty="0">
                <a:ln>
                  <a:noFill/>
                </a:ln>
                <a:effectLst/>
                <a:uLnTx/>
                <a:uFillTx/>
                <a:latin typeface="Calibri" panose="020F0502020204030204"/>
                <a:ea typeface="+mn-ea"/>
                <a:cs typeface="+mn-cs"/>
              </a:rPr>
              <a:t> Q1 </a:t>
            </a:r>
          </a:p>
        </p:txBody>
      </p:sp>
    </p:spTree>
    <p:extLst>
      <p:ext uri="{BB962C8B-B14F-4D97-AF65-F5344CB8AC3E}">
        <p14:creationId xmlns:p14="http://schemas.microsoft.com/office/powerpoint/2010/main" xmlns="" val="14153797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a:extLst>
              <a:ext uri="{FF2B5EF4-FFF2-40B4-BE49-F238E27FC236}">
                <a16:creationId xmlns:a16="http://schemas.microsoft.com/office/drawing/2014/main" xmlns="" id="{1E8A240C-4010-4601-BDEF-739A569083C5}"/>
              </a:ext>
            </a:extLst>
          </p:cNvPr>
          <p:cNvGraphicFramePr>
            <a:graphicFrameLocks noGrp="1"/>
          </p:cNvGraphicFramePr>
          <p:nvPr>
            <p:extLst>
              <p:ext uri="{D42A27DB-BD31-4B8C-83A1-F6EECF244321}">
                <p14:modId xmlns:p14="http://schemas.microsoft.com/office/powerpoint/2010/main" xmlns="" val="209306643"/>
              </p:ext>
            </p:extLst>
          </p:nvPr>
        </p:nvGraphicFramePr>
        <p:xfrm>
          <a:off x="1685925" y="538956"/>
          <a:ext cx="10306050" cy="4947443"/>
        </p:xfrm>
        <a:graphic>
          <a:graphicData uri="http://schemas.openxmlformats.org/drawingml/2006/table">
            <a:tbl>
              <a:tblPr/>
              <a:tblGrid>
                <a:gridCol w="1603163">
                  <a:extLst>
                    <a:ext uri="{9D8B030D-6E8A-4147-A177-3AD203B41FA5}">
                      <a16:colId xmlns:a16="http://schemas.microsoft.com/office/drawing/2014/main" xmlns="" val="3557542039"/>
                    </a:ext>
                  </a:extLst>
                </a:gridCol>
                <a:gridCol w="1648968">
                  <a:extLst>
                    <a:ext uri="{9D8B030D-6E8A-4147-A177-3AD203B41FA5}">
                      <a16:colId xmlns:a16="http://schemas.microsoft.com/office/drawing/2014/main" xmlns="" val="1608201969"/>
                    </a:ext>
                  </a:extLst>
                </a:gridCol>
                <a:gridCol w="1729126">
                  <a:extLst>
                    <a:ext uri="{9D8B030D-6E8A-4147-A177-3AD203B41FA5}">
                      <a16:colId xmlns:a16="http://schemas.microsoft.com/office/drawing/2014/main" xmlns="" val="385067237"/>
                    </a:ext>
                  </a:extLst>
                </a:gridCol>
                <a:gridCol w="1683322">
                  <a:extLst>
                    <a:ext uri="{9D8B030D-6E8A-4147-A177-3AD203B41FA5}">
                      <a16:colId xmlns:a16="http://schemas.microsoft.com/office/drawing/2014/main" xmlns="" val="2753595709"/>
                    </a:ext>
                  </a:extLst>
                </a:gridCol>
                <a:gridCol w="1912345">
                  <a:extLst>
                    <a:ext uri="{9D8B030D-6E8A-4147-A177-3AD203B41FA5}">
                      <a16:colId xmlns:a16="http://schemas.microsoft.com/office/drawing/2014/main" xmlns="" val="4028930827"/>
                    </a:ext>
                  </a:extLst>
                </a:gridCol>
                <a:gridCol w="1729126">
                  <a:extLst>
                    <a:ext uri="{9D8B030D-6E8A-4147-A177-3AD203B41FA5}">
                      <a16:colId xmlns:a16="http://schemas.microsoft.com/office/drawing/2014/main" xmlns="" val="4138941262"/>
                    </a:ext>
                  </a:extLst>
                </a:gridCol>
              </a:tblGrid>
              <a:tr h="288831">
                <a:tc gridSpan="6">
                  <a:txBody>
                    <a:bodyPr/>
                    <a:lstStyle/>
                    <a:p>
                      <a:pPr algn="l" rtl="0" fontAlgn="t"/>
                      <a:r>
                        <a:rPr lang="en-US" sz="1200" b="1" i="0" u="none" strike="noStrike">
                          <a:solidFill>
                            <a:srgbClr val="000000"/>
                          </a:solidFill>
                          <a:effectLst/>
                          <a:latin typeface="Arial" panose="020B0604020202020204" pitchFamily="34" charset="0"/>
                        </a:rPr>
                        <a:t>Programme 6: Nuclear Energy Regulation and Management</a:t>
                      </a:r>
                    </a:p>
                  </a:txBody>
                  <a:tcPr marL="8763" marR="8763" marT="8763" marB="0">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extLst>
                  <a:ext uri="{0D108BD9-81ED-4DB2-BD59-A6C34878D82A}">
                    <a16:rowId xmlns:a16="http://schemas.microsoft.com/office/drawing/2014/main" xmlns="" val="1755734676"/>
                  </a:ext>
                </a:extLst>
              </a:tr>
              <a:tr h="1269616">
                <a:tc>
                  <a:txBody>
                    <a:bodyPr/>
                    <a:lstStyle/>
                    <a:p>
                      <a:pPr algn="ctr" rtl="0" fontAlgn="t"/>
                      <a:r>
                        <a:rPr lang="en-ZA" sz="1200" b="1" i="0" u="none" strike="noStrike" dirty="0">
                          <a:solidFill>
                            <a:srgbClr val="000000"/>
                          </a:solidFill>
                          <a:effectLst/>
                          <a:latin typeface="Arial" panose="020B0604020202020204" pitchFamily="34" charset="0"/>
                        </a:rPr>
                        <a:t>Output Indicator</a:t>
                      </a:r>
                    </a:p>
                  </a:txBody>
                  <a:tcPr marL="8763" marR="8763" marT="876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2"/>
                    </a:solidFill>
                  </a:tcPr>
                </a:tc>
                <a:tc>
                  <a:txBody>
                    <a:bodyPr/>
                    <a:lstStyle/>
                    <a:p>
                      <a:pPr algn="ctr" rtl="0" fontAlgn="t"/>
                      <a:r>
                        <a:rPr lang="en-ZA" sz="1200" b="1" i="0" u="none" strike="noStrike" dirty="0">
                          <a:solidFill>
                            <a:srgbClr val="000000"/>
                          </a:solidFill>
                          <a:effectLst/>
                          <a:latin typeface="Arial" panose="020B0604020202020204" pitchFamily="34" charset="0"/>
                        </a:rPr>
                        <a:t>2022/23</a:t>
                      </a:r>
                      <a:br>
                        <a:rPr lang="en-ZA" sz="1200" b="1" i="0" u="none" strike="noStrike" dirty="0">
                          <a:solidFill>
                            <a:srgbClr val="000000"/>
                          </a:solidFill>
                          <a:effectLst/>
                          <a:latin typeface="Arial" panose="020B0604020202020204" pitchFamily="34" charset="0"/>
                        </a:rPr>
                      </a:br>
                      <a:r>
                        <a:rPr lang="en-ZA" sz="1200" b="1" i="0" u="none" strike="noStrike" dirty="0">
                          <a:solidFill>
                            <a:srgbClr val="000000"/>
                          </a:solidFill>
                          <a:effectLst/>
                          <a:latin typeface="Arial" panose="020B0604020202020204" pitchFamily="34" charset="0"/>
                        </a:rPr>
                        <a:t>Annual Target</a:t>
                      </a:r>
                    </a:p>
                  </a:txBody>
                  <a:tcPr marL="8763" marR="8763" marT="876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2"/>
                    </a:solidFill>
                  </a:tcPr>
                </a:tc>
                <a:tc>
                  <a:txBody>
                    <a:bodyPr/>
                    <a:lstStyle/>
                    <a:p>
                      <a:pPr algn="ctr" rtl="0" fontAlgn="t"/>
                      <a:r>
                        <a:rPr lang="en-ZA" sz="1200" b="1" i="0" u="none" strike="noStrike" dirty="0">
                          <a:solidFill>
                            <a:srgbClr val="000000"/>
                          </a:solidFill>
                          <a:effectLst/>
                          <a:latin typeface="Arial" panose="020B0604020202020204" pitchFamily="34" charset="0"/>
                        </a:rPr>
                        <a:t>2022/23</a:t>
                      </a:r>
                      <a:br>
                        <a:rPr lang="en-ZA" sz="1200" b="1" i="0" u="none" strike="noStrike" dirty="0">
                          <a:solidFill>
                            <a:srgbClr val="000000"/>
                          </a:solidFill>
                          <a:effectLst/>
                          <a:latin typeface="Arial" panose="020B0604020202020204" pitchFamily="34" charset="0"/>
                        </a:rPr>
                      </a:br>
                      <a:r>
                        <a:rPr lang="en-ZA" sz="1200" b="1" i="0" u="none" strike="noStrike" dirty="0">
                          <a:solidFill>
                            <a:srgbClr val="000000"/>
                          </a:solidFill>
                          <a:effectLst/>
                          <a:latin typeface="Arial" panose="020B0604020202020204" pitchFamily="34" charset="0"/>
                        </a:rPr>
                        <a:t>Quarterly Target</a:t>
                      </a:r>
                    </a:p>
                  </a:txBody>
                  <a:tcPr marL="8763" marR="8763" marT="876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2"/>
                    </a:solidFill>
                  </a:tcPr>
                </a:tc>
                <a:tc>
                  <a:txBody>
                    <a:bodyPr/>
                    <a:lstStyle/>
                    <a:p>
                      <a:pPr algn="ctr" rtl="0" fontAlgn="t"/>
                      <a:r>
                        <a:rPr lang="en-US" sz="1200" b="1" i="0" u="none" strike="noStrike" dirty="0">
                          <a:solidFill>
                            <a:srgbClr val="000000"/>
                          </a:solidFill>
                          <a:effectLst/>
                          <a:latin typeface="Arial" panose="020B0604020202020204" pitchFamily="34" charset="0"/>
                        </a:rPr>
                        <a:t>Actual output</a:t>
                      </a:r>
                      <a:br>
                        <a:rPr lang="en-US" sz="1200" b="1" i="0" u="none" strike="noStrike" dirty="0">
                          <a:solidFill>
                            <a:srgbClr val="000000"/>
                          </a:solidFill>
                          <a:effectLst/>
                          <a:latin typeface="Arial" panose="020B0604020202020204" pitchFamily="34" charset="0"/>
                        </a:rPr>
                      </a:br>
                      <a:endParaRPr lang="en-US" sz="1200" b="1" i="0" u="none" strike="noStrike" dirty="0">
                        <a:solidFill>
                          <a:srgbClr val="000000"/>
                        </a:solidFill>
                        <a:effectLst/>
                        <a:latin typeface="Arial" panose="020B0604020202020204" pitchFamily="34" charset="0"/>
                      </a:endParaRPr>
                    </a:p>
                  </a:txBody>
                  <a:tcPr marL="8763" marR="8763" marT="876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2"/>
                    </a:solidFill>
                  </a:tcPr>
                </a:tc>
                <a:tc>
                  <a:txBody>
                    <a:bodyPr/>
                    <a:lstStyle/>
                    <a:p>
                      <a:pPr algn="ctr" rtl="0" fontAlgn="t"/>
                      <a:r>
                        <a:rPr lang="en-ZA" sz="1200" b="1" i="0" u="none" strike="noStrike" dirty="0">
                          <a:solidFill>
                            <a:srgbClr val="000000"/>
                          </a:solidFill>
                          <a:effectLst/>
                          <a:latin typeface="Arial" panose="020B0604020202020204" pitchFamily="34" charset="0"/>
                        </a:rPr>
                        <a:t>Reason for Deviation</a:t>
                      </a:r>
                    </a:p>
                  </a:txBody>
                  <a:tcPr marL="8763" marR="8763" marT="876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2"/>
                    </a:solidFill>
                  </a:tcPr>
                </a:tc>
                <a:tc>
                  <a:txBody>
                    <a:bodyPr/>
                    <a:lstStyle/>
                    <a:p>
                      <a:pPr algn="ctr" rtl="0" fontAlgn="t"/>
                      <a:r>
                        <a:rPr lang="en-ZA" sz="1200" b="1" i="0" u="none" strike="noStrike" dirty="0">
                          <a:solidFill>
                            <a:srgbClr val="000000"/>
                          </a:solidFill>
                          <a:effectLst/>
                          <a:latin typeface="Arial" panose="020B0604020202020204" pitchFamily="34" charset="0"/>
                        </a:rPr>
                        <a:t>Intervention </a:t>
                      </a:r>
                    </a:p>
                  </a:txBody>
                  <a:tcPr marL="8763" marR="8763" marT="876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2"/>
                    </a:solidFill>
                  </a:tcPr>
                </a:tc>
                <a:extLst>
                  <a:ext uri="{0D108BD9-81ED-4DB2-BD59-A6C34878D82A}">
                    <a16:rowId xmlns:a16="http://schemas.microsoft.com/office/drawing/2014/main" xmlns="" val="1420683669"/>
                  </a:ext>
                </a:extLst>
              </a:tr>
              <a:tr h="1269616">
                <a:tc>
                  <a:txBody>
                    <a:bodyPr/>
                    <a:lstStyle/>
                    <a:p>
                      <a:pPr algn="l" rtl="0" fontAlgn="t"/>
                      <a:r>
                        <a:rPr lang="en-US" sz="1200" b="0" i="0" u="none" strike="noStrike" dirty="0">
                          <a:solidFill>
                            <a:srgbClr val="000000"/>
                          </a:solidFill>
                          <a:effectLst/>
                          <a:latin typeface="Arial" panose="020B0604020202020204" pitchFamily="34" charset="0"/>
                        </a:rPr>
                        <a:t>Feasibility study for Central Interim Storage Facility (CISF) completed</a:t>
                      </a:r>
                    </a:p>
                  </a:txBody>
                  <a:tcPr marL="8763" marR="8763" marT="876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rtl="0" fontAlgn="t"/>
                      <a:r>
                        <a:rPr lang="en-US" sz="1200" b="0" i="0" u="none" strike="noStrike" dirty="0">
                          <a:solidFill>
                            <a:srgbClr val="000000"/>
                          </a:solidFill>
                          <a:effectLst/>
                          <a:latin typeface="Arial" panose="020B0604020202020204" pitchFamily="34" charset="0"/>
                        </a:rPr>
                        <a:t>Feasibility study for Central Interim Storage Facility (CISF) completed and submitted to Cabinet for approval</a:t>
                      </a:r>
                    </a:p>
                  </a:txBody>
                  <a:tcPr marL="8763" marR="8763" marT="876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rtl="0" fontAlgn="t"/>
                      <a:r>
                        <a:rPr lang="en-US" sz="1200" b="0" i="0" u="none" strike="noStrike" dirty="0">
                          <a:solidFill>
                            <a:srgbClr val="000000"/>
                          </a:solidFill>
                          <a:effectLst/>
                          <a:latin typeface="Arial" panose="020B0604020202020204" pitchFamily="34" charset="0"/>
                        </a:rPr>
                        <a:t>Gateway Review of the CISF feasibility report</a:t>
                      </a:r>
                    </a:p>
                  </a:txBody>
                  <a:tcPr marL="8763" marR="8763" marT="876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rtl="0" fontAlgn="t"/>
                      <a:r>
                        <a:rPr lang="en-ZA" sz="1200" b="1" i="0" u="none" strike="noStrike" dirty="0">
                          <a:solidFill>
                            <a:srgbClr val="000000"/>
                          </a:solidFill>
                          <a:effectLst/>
                          <a:latin typeface="Arial" panose="020B0604020202020204" pitchFamily="34" charset="0"/>
                        </a:rPr>
                        <a:t>Not achieved</a:t>
                      </a:r>
                    </a:p>
                  </a:txBody>
                  <a:tcPr marL="8763" marR="8763" marT="876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rtl="0" fontAlgn="t"/>
                      <a:r>
                        <a:rPr lang="en-US" sz="1200" b="0" i="0" u="none" strike="noStrike">
                          <a:solidFill>
                            <a:srgbClr val="000000"/>
                          </a:solidFill>
                          <a:effectLst/>
                          <a:latin typeface="Arial" panose="020B0604020202020204" pitchFamily="34" charset="0"/>
                        </a:rPr>
                        <a:t>Delays in the procurement process due to the National Treasury instruction to suspend advertising of bids/procurements.</a:t>
                      </a:r>
                    </a:p>
                  </a:txBody>
                  <a:tcPr marL="8763" marR="8763" marT="876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rtl="0" fontAlgn="t"/>
                      <a:r>
                        <a:rPr lang="en-US" sz="1200" b="0" i="0" u="none" strike="noStrike" dirty="0">
                          <a:solidFill>
                            <a:srgbClr val="000000"/>
                          </a:solidFill>
                          <a:effectLst/>
                          <a:latin typeface="Arial" panose="020B0604020202020204" pitchFamily="34" charset="0"/>
                        </a:rPr>
                        <a:t>Expedite the procurement process for the appointment of the service provider to conduct Gateway Review.</a:t>
                      </a:r>
                    </a:p>
                  </a:txBody>
                  <a:tcPr marL="8763" marR="8763" marT="876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xmlns="" val="67112344"/>
                  </a:ext>
                </a:extLst>
              </a:tr>
              <a:tr h="1059690">
                <a:tc>
                  <a:txBody>
                    <a:bodyPr/>
                    <a:lstStyle/>
                    <a:p>
                      <a:pPr algn="l" rtl="0" fontAlgn="t"/>
                      <a:r>
                        <a:rPr lang="en-US" sz="1200" b="0" i="0" u="none" strike="noStrike">
                          <a:solidFill>
                            <a:srgbClr val="000000"/>
                          </a:solidFill>
                          <a:effectLst/>
                          <a:latin typeface="Arial" panose="020B0604020202020204" pitchFamily="34" charset="0"/>
                        </a:rPr>
                        <a:t>Draft Feasibility Report for MPR completed </a:t>
                      </a:r>
                    </a:p>
                  </a:txBody>
                  <a:tcPr marL="8763" marR="8763" marT="876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rtl="0" fontAlgn="t"/>
                      <a:r>
                        <a:rPr lang="en-US" sz="1200" b="0" i="0" u="none" strike="noStrike">
                          <a:solidFill>
                            <a:srgbClr val="000000"/>
                          </a:solidFill>
                          <a:effectLst/>
                          <a:latin typeface="Arial" panose="020B0604020202020204" pitchFamily="34" charset="0"/>
                        </a:rPr>
                        <a:t>Draft Feasibility study on MPR completed and submitted for Gateway Review</a:t>
                      </a:r>
                    </a:p>
                  </a:txBody>
                  <a:tcPr marL="8763" marR="8763" marT="876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rtl="0" fontAlgn="t"/>
                      <a:r>
                        <a:rPr lang="en-ZA" sz="1200" b="0" i="0" u="none" strike="noStrike">
                          <a:solidFill>
                            <a:srgbClr val="000000"/>
                          </a:solidFill>
                          <a:effectLst/>
                          <a:latin typeface="Arial" panose="020B0604020202020204" pitchFamily="34" charset="0"/>
                        </a:rPr>
                        <a:t>Request for information (RFI) assessment report completed</a:t>
                      </a:r>
                    </a:p>
                  </a:txBody>
                  <a:tcPr marL="8763" marR="8763" marT="876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rtl="0" fontAlgn="t"/>
                      <a:r>
                        <a:rPr lang="en-ZA" sz="1200" b="1" i="0" u="none" strike="noStrike">
                          <a:solidFill>
                            <a:srgbClr val="000000"/>
                          </a:solidFill>
                          <a:effectLst/>
                          <a:latin typeface="Arial" panose="020B0604020202020204" pitchFamily="34" charset="0"/>
                        </a:rPr>
                        <a:t>Not achieved</a:t>
                      </a:r>
                    </a:p>
                  </a:txBody>
                  <a:tcPr marL="8763" marR="8763" marT="876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rtl="0" fontAlgn="t"/>
                      <a:r>
                        <a:rPr lang="en-US" sz="1200" b="0" i="0" u="none" strike="noStrike" dirty="0">
                          <a:solidFill>
                            <a:srgbClr val="000000"/>
                          </a:solidFill>
                          <a:effectLst/>
                          <a:latin typeface="Arial" panose="020B0604020202020204" pitchFamily="34" charset="0"/>
                        </a:rPr>
                        <a:t>Draft report completed 27 May 2022. Extensive comments and corrections are taking time to be addressed.</a:t>
                      </a:r>
                    </a:p>
                  </a:txBody>
                  <a:tcPr marL="8763" marR="8763" marT="876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rtl="0" fontAlgn="t"/>
                      <a:r>
                        <a:rPr lang="en-US" sz="1200" b="0" i="0" u="none" strike="noStrike" dirty="0">
                          <a:solidFill>
                            <a:srgbClr val="000000"/>
                          </a:solidFill>
                          <a:effectLst/>
                          <a:latin typeface="Arial" panose="020B0604020202020204" pitchFamily="34" charset="0"/>
                        </a:rPr>
                        <a:t>Report to be completed end July 2022.</a:t>
                      </a:r>
                    </a:p>
                  </a:txBody>
                  <a:tcPr marL="8763" marR="8763" marT="876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xmlns="" val="1196772668"/>
                  </a:ext>
                </a:extLst>
              </a:tr>
              <a:tr h="1059690">
                <a:tc>
                  <a:txBody>
                    <a:bodyPr/>
                    <a:lstStyle/>
                    <a:p>
                      <a:pPr algn="l" rtl="0" fontAlgn="t"/>
                      <a:r>
                        <a:rPr lang="en-US" sz="1200" b="0" i="0" u="none" strike="noStrike">
                          <a:solidFill>
                            <a:srgbClr val="000000"/>
                          </a:solidFill>
                          <a:effectLst/>
                          <a:latin typeface="Arial" panose="020B0604020202020204" pitchFamily="34" charset="0"/>
                        </a:rPr>
                        <a:t>IAEA 2024-2029 Country Programme Framework </a:t>
                      </a:r>
                    </a:p>
                  </a:txBody>
                  <a:tcPr marL="8763" marR="8763" marT="876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rtl="0" fontAlgn="t"/>
                      <a:r>
                        <a:rPr lang="en-US" sz="1200" b="0" i="0" u="none" strike="noStrike">
                          <a:solidFill>
                            <a:srgbClr val="000000"/>
                          </a:solidFill>
                          <a:effectLst/>
                          <a:latin typeface="Arial" panose="020B0604020202020204" pitchFamily="34" charset="0"/>
                        </a:rPr>
                        <a:t>IAEA 2024-2029 Draft Country Programme Framework developed</a:t>
                      </a:r>
                    </a:p>
                  </a:txBody>
                  <a:tcPr marL="8763" marR="8763" marT="876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rtl="0" fontAlgn="t"/>
                      <a:r>
                        <a:rPr lang="en-ZA" sz="1200" b="0" i="0" u="none" strike="noStrike">
                          <a:solidFill>
                            <a:srgbClr val="000000"/>
                          </a:solidFill>
                          <a:effectLst/>
                          <a:latin typeface="Arial" panose="020B0604020202020204" pitchFamily="34" charset="0"/>
                        </a:rPr>
                        <a:t>Review of 2018-2023 CPF </a:t>
                      </a:r>
                    </a:p>
                  </a:txBody>
                  <a:tcPr marL="8763" marR="8763" marT="876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rtl="0" fontAlgn="t"/>
                      <a:r>
                        <a:rPr lang="en-ZA" sz="1200" b="1" i="0" u="none" strike="noStrike" dirty="0">
                          <a:solidFill>
                            <a:srgbClr val="000000"/>
                          </a:solidFill>
                          <a:effectLst/>
                          <a:latin typeface="Arial" panose="020B0604020202020204" pitchFamily="34" charset="0"/>
                        </a:rPr>
                        <a:t>Not achieved</a:t>
                      </a:r>
                    </a:p>
                  </a:txBody>
                  <a:tcPr marL="8763" marR="8763" marT="876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rtl="0" fontAlgn="t"/>
                      <a:r>
                        <a:rPr lang="en-US" sz="1200" b="0" i="0" u="none" strike="noStrike">
                          <a:solidFill>
                            <a:srgbClr val="000000"/>
                          </a:solidFill>
                          <a:effectLst/>
                          <a:latin typeface="Arial" panose="020B0604020202020204" pitchFamily="34" charset="0"/>
                        </a:rPr>
                        <a:t>Delay in finalisation of the review</a:t>
                      </a:r>
                    </a:p>
                  </a:txBody>
                  <a:tcPr marL="8763" marR="8763" marT="876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rtl="0" fontAlgn="t"/>
                      <a:r>
                        <a:rPr lang="en-US" sz="1200" b="0" i="0" u="none" strike="noStrike" dirty="0">
                          <a:solidFill>
                            <a:srgbClr val="000000"/>
                          </a:solidFill>
                          <a:effectLst/>
                          <a:latin typeface="Arial" panose="020B0604020202020204" pitchFamily="34" charset="0"/>
                        </a:rPr>
                        <a:t>Stakeholder consultations to be conducted. Inputs to be used to update the  Draft CPF. </a:t>
                      </a:r>
                    </a:p>
                  </a:txBody>
                  <a:tcPr marL="8763" marR="8763" marT="876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xmlns="" val="4050811301"/>
                  </a:ext>
                </a:extLst>
              </a:tr>
            </a:tbl>
          </a:graphicData>
        </a:graphic>
      </p:graphicFrame>
      <p:sp>
        <p:nvSpPr>
          <p:cNvPr id="6" name="TextBox 5">
            <a:extLst>
              <a:ext uri="{FF2B5EF4-FFF2-40B4-BE49-F238E27FC236}">
                <a16:creationId xmlns:a16="http://schemas.microsoft.com/office/drawing/2014/main" xmlns="" id="{800D34F8-787D-4433-A6D5-7667BF745181}"/>
              </a:ext>
            </a:extLst>
          </p:cNvPr>
          <p:cNvSpPr txBox="1"/>
          <p:nvPr/>
        </p:nvSpPr>
        <p:spPr>
          <a:xfrm>
            <a:off x="2143125" y="0"/>
            <a:ext cx="8410575" cy="369332"/>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ZA" b="1" dirty="0">
                <a:latin typeface="Calibri" panose="020F0502020204030204"/>
              </a:rPr>
              <a:t>SUMMARY OF TARGETS NOT ACHIEVED -</a:t>
            </a:r>
            <a:r>
              <a:rPr kumimoji="0" lang="en-ZA" sz="1800" b="1" i="0" u="none" strike="noStrike" kern="1200" cap="none" spc="0" normalizeH="0" baseline="0" noProof="0" dirty="0">
                <a:ln>
                  <a:noFill/>
                </a:ln>
                <a:effectLst/>
                <a:uLnTx/>
                <a:uFillTx/>
                <a:latin typeface="Calibri" panose="020F0502020204030204"/>
                <a:ea typeface="+mn-ea"/>
                <a:cs typeface="+mn-cs"/>
              </a:rPr>
              <a:t> Q1 </a:t>
            </a:r>
          </a:p>
        </p:txBody>
      </p:sp>
    </p:spTree>
    <p:extLst>
      <p:ext uri="{BB962C8B-B14F-4D97-AF65-F5344CB8AC3E}">
        <p14:creationId xmlns:p14="http://schemas.microsoft.com/office/powerpoint/2010/main" xmlns="" val="227466608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xmlns="" id="{CB5EDA91-6D8F-44D3-9C2C-10ECC3DEF7A8}"/>
              </a:ext>
            </a:extLst>
          </p:cNvPr>
          <p:cNvSpPr>
            <a:spLocks noGrp="1"/>
          </p:cNvSpPr>
          <p:nvPr>
            <p:ph idx="1"/>
          </p:nvPr>
        </p:nvSpPr>
        <p:spPr>
          <a:xfrm>
            <a:off x="1692964" y="1956766"/>
            <a:ext cx="10499036" cy="985216"/>
          </a:xfrm>
        </p:spPr>
        <p:txBody>
          <a:bodyPr/>
          <a:lstStyle/>
          <a:p>
            <a:pPr marL="0" indent="0" algn="ctr">
              <a:buNone/>
            </a:pPr>
            <a:r>
              <a:rPr lang="en-US" sz="2000" b="1" dirty="0">
                <a:solidFill>
                  <a:prstClr val="black"/>
                </a:solidFill>
                <a:latin typeface="Arial" panose="020B0604020202020204" pitchFamily="34" charset="0"/>
                <a:ea typeface="+mj-ea"/>
                <a:cs typeface="Arial" panose="020B0604020202020204" pitchFamily="34" charset="0"/>
              </a:rPr>
              <a:t>SUMMARY OF TARGETS NOT ACHIEVED Q 2</a:t>
            </a:r>
            <a:endParaRPr lang="en-ZA" dirty="0"/>
          </a:p>
        </p:txBody>
      </p:sp>
    </p:spTree>
    <p:extLst>
      <p:ext uri="{BB962C8B-B14F-4D97-AF65-F5344CB8AC3E}">
        <p14:creationId xmlns:p14="http://schemas.microsoft.com/office/powerpoint/2010/main" xmlns="" val="54681013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xmlns="" id="{9202FF6B-130E-4033-A43A-254337E9F7B1}"/>
              </a:ext>
            </a:extLst>
          </p:cNvPr>
          <p:cNvSpPr txBox="1"/>
          <p:nvPr/>
        </p:nvSpPr>
        <p:spPr>
          <a:xfrm>
            <a:off x="1650312" y="106017"/>
            <a:ext cx="8372474" cy="369332"/>
          </a:xfrm>
          <a:prstGeom prst="rect">
            <a:avLst/>
          </a:prstGeom>
          <a:noFill/>
        </p:spPr>
        <p:txBody>
          <a:bodyPr wrap="square">
            <a:spAutoFit/>
          </a:bodyPr>
          <a:lstStyle/>
          <a:p>
            <a:pPr algn="ctr"/>
            <a:r>
              <a:rPr lang="en-US" b="1" dirty="0"/>
              <a:t>      SUMMARY OF TARGETS NOT ACHIEVED - Q2</a:t>
            </a:r>
          </a:p>
        </p:txBody>
      </p:sp>
      <p:graphicFrame>
        <p:nvGraphicFramePr>
          <p:cNvPr id="7" name="Table 6">
            <a:extLst>
              <a:ext uri="{FF2B5EF4-FFF2-40B4-BE49-F238E27FC236}">
                <a16:creationId xmlns:a16="http://schemas.microsoft.com/office/drawing/2014/main" xmlns="" id="{181A9FBF-E9DF-4A84-855D-72BC5B1FA621}"/>
              </a:ext>
            </a:extLst>
          </p:cNvPr>
          <p:cNvGraphicFramePr>
            <a:graphicFrameLocks noGrp="1"/>
          </p:cNvGraphicFramePr>
          <p:nvPr>
            <p:extLst>
              <p:ext uri="{D42A27DB-BD31-4B8C-83A1-F6EECF244321}">
                <p14:modId xmlns:p14="http://schemas.microsoft.com/office/powerpoint/2010/main" xmlns="" val="2044008017"/>
              </p:ext>
            </p:extLst>
          </p:nvPr>
        </p:nvGraphicFramePr>
        <p:xfrm>
          <a:off x="1650312" y="475348"/>
          <a:ext cx="10541689" cy="5099541"/>
        </p:xfrm>
        <a:graphic>
          <a:graphicData uri="http://schemas.openxmlformats.org/drawingml/2006/table">
            <a:tbl>
              <a:tblPr/>
              <a:tblGrid>
                <a:gridCol w="1618574">
                  <a:extLst>
                    <a:ext uri="{9D8B030D-6E8A-4147-A177-3AD203B41FA5}">
                      <a16:colId xmlns:a16="http://schemas.microsoft.com/office/drawing/2014/main" xmlns="" val="2940375760"/>
                    </a:ext>
                  </a:extLst>
                </a:gridCol>
                <a:gridCol w="1341822">
                  <a:extLst>
                    <a:ext uri="{9D8B030D-6E8A-4147-A177-3AD203B41FA5}">
                      <a16:colId xmlns:a16="http://schemas.microsoft.com/office/drawing/2014/main" xmlns="" val="808086208"/>
                    </a:ext>
                  </a:extLst>
                </a:gridCol>
                <a:gridCol w="1842772">
                  <a:extLst>
                    <a:ext uri="{9D8B030D-6E8A-4147-A177-3AD203B41FA5}">
                      <a16:colId xmlns:a16="http://schemas.microsoft.com/office/drawing/2014/main" xmlns="" val="1406124759"/>
                    </a:ext>
                  </a:extLst>
                </a:gridCol>
                <a:gridCol w="1938120">
                  <a:extLst>
                    <a:ext uri="{9D8B030D-6E8A-4147-A177-3AD203B41FA5}">
                      <a16:colId xmlns:a16="http://schemas.microsoft.com/office/drawing/2014/main" xmlns="" val="3968081682"/>
                    </a:ext>
                  </a:extLst>
                </a:gridCol>
                <a:gridCol w="2072806">
                  <a:extLst>
                    <a:ext uri="{9D8B030D-6E8A-4147-A177-3AD203B41FA5}">
                      <a16:colId xmlns:a16="http://schemas.microsoft.com/office/drawing/2014/main" xmlns="" val="828669012"/>
                    </a:ext>
                  </a:extLst>
                </a:gridCol>
                <a:gridCol w="1727595">
                  <a:extLst>
                    <a:ext uri="{9D8B030D-6E8A-4147-A177-3AD203B41FA5}">
                      <a16:colId xmlns:a16="http://schemas.microsoft.com/office/drawing/2014/main" xmlns="" val="1683374974"/>
                    </a:ext>
                  </a:extLst>
                </a:gridCol>
              </a:tblGrid>
              <a:tr h="388671">
                <a:tc gridSpan="6">
                  <a:txBody>
                    <a:bodyPr/>
                    <a:lstStyle/>
                    <a:p>
                      <a:pPr algn="l" fontAlgn="b"/>
                      <a:r>
                        <a:rPr lang="en-ZA" sz="1200" b="1" i="0" u="none" strike="noStrike" dirty="0">
                          <a:solidFill>
                            <a:srgbClr val="000000"/>
                          </a:solidFill>
                          <a:effectLst/>
                          <a:latin typeface="Arial" panose="020B0604020202020204" pitchFamily="34" charset="0"/>
                        </a:rPr>
                        <a:t>Programme 1: Administration</a:t>
                      </a:r>
                    </a:p>
                  </a:txBody>
                  <a:tcPr marL="4848" marR="4848" marT="484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extLst>
                  <a:ext uri="{0D108BD9-81ED-4DB2-BD59-A6C34878D82A}">
                    <a16:rowId xmlns:a16="http://schemas.microsoft.com/office/drawing/2014/main" xmlns="" val="3241581932"/>
                  </a:ext>
                </a:extLst>
              </a:tr>
              <a:tr h="904458">
                <a:tc>
                  <a:txBody>
                    <a:bodyPr/>
                    <a:lstStyle/>
                    <a:p>
                      <a:pPr algn="ctr" rtl="0" fontAlgn="t"/>
                      <a:r>
                        <a:rPr lang="en-ZA" sz="1200" b="1" i="0" u="none" strike="noStrike" dirty="0">
                          <a:solidFill>
                            <a:srgbClr val="000000"/>
                          </a:solidFill>
                          <a:effectLst/>
                          <a:latin typeface="Arial" panose="020B0604020202020204" pitchFamily="34" charset="0"/>
                        </a:rPr>
                        <a:t>Output Indicator</a:t>
                      </a:r>
                    </a:p>
                  </a:txBody>
                  <a:tcPr marL="4848" marR="4848" marT="4848"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2"/>
                    </a:solidFill>
                  </a:tcPr>
                </a:tc>
                <a:tc>
                  <a:txBody>
                    <a:bodyPr/>
                    <a:lstStyle/>
                    <a:p>
                      <a:pPr algn="ctr" rtl="0" fontAlgn="t"/>
                      <a:r>
                        <a:rPr lang="en-ZA" sz="1200" b="1" i="0" u="none" strike="noStrike" dirty="0">
                          <a:solidFill>
                            <a:srgbClr val="000000"/>
                          </a:solidFill>
                          <a:effectLst/>
                          <a:latin typeface="Arial" panose="020B0604020202020204" pitchFamily="34" charset="0"/>
                        </a:rPr>
                        <a:t>2022/23</a:t>
                      </a:r>
                      <a:br>
                        <a:rPr lang="en-ZA" sz="1200" b="1" i="0" u="none" strike="noStrike" dirty="0">
                          <a:solidFill>
                            <a:srgbClr val="000000"/>
                          </a:solidFill>
                          <a:effectLst/>
                          <a:latin typeface="Arial" panose="020B0604020202020204" pitchFamily="34" charset="0"/>
                        </a:rPr>
                      </a:br>
                      <a:r>
                        <a:rPr lang="en-ZA" sz="1200" b="1" i="0" u="none" strike="noStrike" dirty="0">
                          <a:solidFill>
                            <a:srgbClr val="000000"/>
                          </a:solidFill>
                          <a:effectLst/>
                          <a:latin typeface="Arial" panose="020B0604020202020204" pitchFamily="34" charset="0"/>
                        </a:rPr>
                        <a:t>Annual Target</a:t>
                      </a:r>
                    </a:p>
                  </a:txBody>
                  <a:tcPr marL="4848" marR="4848" marT="4848"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2"/>
                    </a:solidFill>
                  </a:tcPr>
                </a:tc>
                <a:tc>
                  <a:txBody>
                    <a:bodyPr/>
                    <a:lstStyle/>
                    <a:p>
                      <a:pPr algn="ctr" rtl="0" fontAlgn="t"/>
                      <a:r>
                        <a:rPr lang="en-ZA" sz="1200" b="1" i="0" u="none" strike="noStrike" dirty="0">
                          <a:solidFill>
                            <a:srgbClr val="000000"/>
                          </a:solidFill>
                          <a:effectLst/>
                          <a:latin typeface="Arial" panose="020B0604020202020204" pitchFamily="34" charset="0"/>
                        </a:rPr>
                        <a:t>2022/23</a:t>
                      </a:r>
                      <a:br>
                        <a:rPr lang="en-ZA" sz="1200" b="1" i="0" u="none" strike="noStrike" dirty="0">
                          <a:solidFill>
                            <a:srgbClr val="000000"/>
                          </a:solidFill>
                          <a:effectLst/>
                          <a:latin typeface="Arial" panose="020B0604020202020204" pitchFamily="34" charset="0"/>
                        </a:rPr>
                      </a:br>
                      <a:r>
                        <a:rPr lang="en-ZA" sz="1200" b="1" i="0" u="none" strike="noStrike" dirty="0">
                          <a:solidFill>
                            <a:srgbClr val="000000"/>
                          </a:solidFill>
                          <a:effectLst/>
                          <a:latin typeface="Arial" panose="020B0604020202020204" pitchFamily="34" charset="0"/>
                        </a:rPr>
                        <a:t>Quarterly Target</a:t>
                      </a:r>
                    </a:p>
                  </a:txBody>
                  <a:tcPr marL="4848" marR="4848" marT="4848"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2"/>
                    </a:solidFill>
                  </a:tcPr>
                </a:tc>
                <a:tc>
                  <a:txBody>
                    <a:bodyPr/>
                    <a:lstStyle/>
                    <a:p>
                      <a:pPr algn="ctr" rtl="0" fontAlgn="t"/>
                      <a:r>
                        <a:rPr lang="en-US" sz="1200" b="1" i="0" u="none" strike="noStrike" dirty="0">
                          <a:solidFill>
                            <a:srgbClr val="000000"/>
                          </a:solidFill>
                          <a:effectLst/>
                          <a:latin typeface="Arial" panose="020B0604020202020204" pitchFamily="34" charset="0"/>
                        </a:rPr>
                        <a:t>Actual output</a:t>
                      </a:r>
                      <a:br>
                        <a:rPr lang="en-US" sz="1200" b="1" i="0" u="none" strike="noStrike" dirty="0">
                          <a:solidFill>
                            <a:srgbClr val="000000"/>
                          </a:solidFill>
                          <a:effectLst/>
                          <a:latin typeface="Arial" panose="020B0604020202020204" pitchFamily="34" charset="0"/>
                        </a:rPr>
                      </a:br>
                      <a:endParaRPr lang="en-US" sz="1200" b="1" i="0" u="none" strike="noStrike" dirty="0">
                        <a:solidFill>
                          <a:srgbClr val="000000"/>
                        </a:solidFill>
                        <a:effectLst/>
                        <a:latin typeface="Arial" panose="020B0604020202020204" pitchFamily="34" charset="0"/>
                      </a:endParaRPr>
                    </a:p>
                  </a:txBody>
                  <a:tcPr marL="4848" marR="4848" marT="4848"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2"/>
                    </a:solidFill>
                  </a:tcPr>
                </a:tc>
                <a:tc>
                  <a:txBody>
                    <a:bodyPr/>
                    <a:lstStyle/>
                    <a:p>
                      <a:pPr algn="ctr" rtl="0" fontAlgn="t"/>
                      <a:r>
                        <a:rPr lang="en-ZA" sz="1200" b="1" i="0" u="none" strike="noStrike" dirty="0">
                          <a:solidFill>
                            <a:srgbClr val="000000"/>
                          </a:solidFill>
                          <a:effectLst/>
                          <a:latin typeface="Arial" panose="020B0604020202020204" pitchFamily="34" charset="0"/>
                        </a:rPr>
                        <a:t>Reason for Deviation</a:t>
                      </a:r>
                    </a:p>
                  </a:txBody>
                  <a:tcPr marL="4848" marR="4848" marT="4848"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2"/>
                    </a:solidFill>
                  </a:tcPr>
                </a:tc>
                <a:tc>
                  <a:txBody>
                    <a:bodyPr/>
                    <a:lstStyle/>
                    <a:p>
                      <a:pPr algn="ctr" rtl="0" fontAlgn="t"/>
                      <a:r>
                        <a:rPr lang="en-ZA" sz="1200" b="1" i="0" u="none" strike="noStrike" dirty="0">
                          <a:solidFill>
                            <a:srgbClr val="000000"/>
                          </a:solidFill>
                          <a:effectLst/>
                          <a:latin typeface="Arial" panose="020B0604020202020204" pitchFamily="34" charset="0"/>
                        </a:rPr>
                        <a:t>Intervention </a:t>
                      </a:r>
                    </a:p>
                  </a:txBody>
                  <a:tcPr marL="4848" marR="4848" marT="4848"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2"/>
                    </a:solidFill>
                  </a:tcPr>
                </a:tc>
                <a:extLst>
                  <a:ext uri="{0D108BD9-81ED-4DB2-BD59-A6C34878D82A}">
                    <a16:rowId xmlns:a16="http://schemas.microsoft.com/office/drawing/2014/main" xmlns="" val="419329831"/>
                  </a:ext>
                </a:extLst>
              </a:tr>
              <a:tr h="1903206">
                <a:tc>
                  <a:txBody>
                    <a:bodyPr/>
                    <a:lstStyle/>
                    <a:p>
                      <a:pPr algn="l" rtl="0" fontAlgn="t"/>
                      <a:r>
                        <a:rPr lang="en-US" sz="1200" b="0" i="0" u="none" strike="noStrike" dirty="0">
                          <a:solidFill>
                            <a:srgbClr val="000000"/>
                          </a:solidFill>
                          <a:effectLst/>
                          <a:latin typeface="Arial" panose="020B0604020202020204" pitchFamily="34" charset="0"/>
                        </a:rPr>
                        <a:t>% Reduction of irregular expenditure compared to prior year</a:t>
                      </a:r>
                    </a:p>
                  </a:txBody>
                  <a:tcPr marL="4848" marR="4848" marT="4848"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rtl="0" fontAlgn="t"/>
                      <a:r>
                        <a:rPr lang="en-US" sz="1200" b="0" i="0" u="none" strike="noStrike" dirty="0">
                          <a:solidFill>
                            <a:srgbClr val="000000"/>
                          </a:solidFill>
                          <a:effectLst/>
                          <a:latin typeface="Arial" panose="020B0604020202020204" pitchFamily="34" charset="0"/>
                        </a:rPr>
                        <a:t>100% Reduction of irregular expenditure compared to prior year</a:t>
                      </a:r>
                    </a:p>
                  </a:txBody>
                  <a:tcPr marL="4848" marR="4848" marT="4848"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rtl="0" fontAlgn="t"/>
                      <a:r>
                        <a:rPr lang="en-ZA" sz="1200" b="0" i="0" u="none" strike="noStrike" dirty="0">
                          <a:solidFill>
                            <a:srgbClr val="000000"/>
                          </a:solidFill>
                          <a:effectLst/>
                          <a:latin typeface="Arial" panose="020B0604020202020204" pitchFamily="34" charset="0"/>
                        </a:rPr>
                        <a:t>No incidences of irregular expenditure and reporting of identified cases requiring investigation</a:t>
                      </a:r>
                    </a:p>
                  </a:txBody>
                  <a:tcPr marL="4848" marR="4848" marT="4848"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rtl="0" fontAlgn="t"/>
                      <a:r>
                        <a:rPr lang="en-ZA" sz="1200" b="1" i="0" u="none" strike="noStrike" dirty="0">
                          <a:solidFill>
                            <a:srgbClr val="000000"/>
                          </a:solidFill>
                          <a:effectLst/>
                          <a:latin typeface="Arial" panose="020B0604020202020204" pitchFamily="34" charset="0"/>
                        </a:rPr>
                        <a:t>Not achieved </a:t>
                      </a:r>
                    </a:p>
                  </a:txBody>
                  <a:tcPr marL="4848" marR="4848" marT="4848"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rtl="0" fontAlgn="t"/>
                      <a:r>
                        <a:rPr lang="en-US" sz="1200" b="0" i="0" u="none" strike="noStrike" dirty="0">
                          <a:solidFill>
                            <a:srgbClr val="000000"/>
                          </a:solidFill>
                          <a:effectLst/>
                          <a:latin typeface="Arial" panose="020B0604020202020204" pitchFamily="34" charset="0"/>
                        </a:rPr>
                        <a:t>Prior year -Due to long outstanding charges that were in dispute with G-Fleet.</a:t>
                      </a:r>
                    </a:p>
                    <a:p>
                      <a:pPr algn="l" rtl="0" fontAlgn="t"/>
                      <a:r>
                        <a:rPr lang="en-US" sz="1200" b="0" i="0" u="none" strike="noStrike" dirty="0">
                          <a:solidFill>
                            <a:srgbClr val="000000"/>
                          </a:solidFill>
                          <a:effectLst/>
                          <a:latin typeface="Arial" panose="020B0604020202020204" pitchFamily="34" charset="0"/>
                        </a:rPr>
                        <a:t>This transaction is under investigation</a:t>
                      </a:r>
                    </a:p>
                  </a:txBody>
                  <a:tcPr marL="4848" marR="4848" marT="4848"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rtl="0" fontAlgn="t"/>
                      <a:r>
                        <a:rPr lang="en-US" sz="1200" b="0" i="0" u="none" strike="noStrike" dirty="0">
                          <a:solidFill>
                            <a:srgbClr val="000000"/>
                          </a:solidFill>
                          <a:effectLst/>
                          <a:latin typeface="Arial" panose="020B0604020202020204" pitchFamily="34" charset="0"/>
                        </a:rPr>
                        <a:t>Management to seek advice from Legal Services regarding the contract .</a:t>
                      </a:r>
                    </a:p>
                  </a:txBody>
                  <a:tcPr marL="4848" marR="4848" marT="4848"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xmlns="" val="2192811301"/>
                  </a:ext>
                </a:extLst>
              </a:tr>
              <a:tr h="1903206">
                <a:tc>
                  <a:txBody>
                    <a:bodyPr/>
                    <a:lstStyle/>
                    <a:p>
                      <a:pPr algn="l" rtl="0" fontAlgn="t"/>
                      <a:r>
                        <a:rPr lang="en-US" sz="1200" b="0" i="0" u="none" strike="noStrike">
                          <a:solidFill>
                            <a:srgbClr val="000000"/>
                          </a:solidFill>
                          <a:effectLst/>
                          <a:latin typeface="Arial" panose="020B0604020202020204" pitchFamily="34" charset="0"/>
                        </a:rPr>
                        <a:t>Percentage of approved invoices from service providers paid within 30 days of receipt</a:t>
                      </a:r>
                    </a:p>
                  </a:txBody>
                  <a:tcPr marL="4848" marR="4848" marT="4848"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rtl="0" fontAlgn="t"/>
                      <a:r>
                        <a:rPr lang="en-US" sz="1200" b="0" i="0" u="none" strike="noStrike">
                          <a:solidFill>
                            <a:srgbClr val="000000"/>
                          </a:solidFill>
                          <a:effectLst/>
                          <a:latin typeface="Arial" panose="020B0604020202020204" pitchFamily="34" charset="0"/>
                        </a:rPr>
                        <a:t>100% Approved invoices from service providers paid within 30 days of receipt</a:t>
                      </a:r>
                    </a:p>
                  </a:txBody>
                  <a:tcPr marL="4848" marR="4848" marT="4848"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rtl="0" fontAlgn="t"/>
                      <a:r>
                        <a:rPr lang="en-ZA" sz="1200" b="0" i="0" u="none" strike="noStrike" dirty="0">
                          <a:solidFill>
                            <a:srgbClr val="000000"/>
                          </a:solidFill>
                          <a:effectLst/>
                          <a:latin typeface="Arial" panose="020B0604020202020204" pitchFamily="34" charset="0"/>
                        </a:rPr>
                        <a:t>100% Approved invoices from service providers paid within 30 days of receipt</a:t>
                      </a:r>
                    </a:p>
                  </a:txBody>
                  <a:tcPr marL="4848" marR="4848" marT="4848"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rtl="0" fontAlgn="t"/>
                      <a:r>
                        <a:rPr lang="en-US" sz="1200" b="1" i="0" u="none" strike="noStrike" dirty="0">
                          <a:solidFill>
                            <a:srgbClr val="000000"/>
                          </a:solidFill>
                          <a:effectLst/>
                          <a:latin typeface="Arial" panose="020B0604020202020204" pitchFamily="34" charset="0"/>
                        </a:rPr>
                        <a:t>Not Achieved</a:t>
                      </a:r>
                    </a:p>
                    <a:p>
                      <a:pPr algn="l" rtl="0" fontAlgn="t"/>
                      <a:r>
                        <a:rPr lang="en-US" sz="1200" b="0" i="0" u="none" strike="noStrike" dirty="0">
                          <a:solidFill>
                            <a:srgbClr val="000000"/>
                          </a:solidFill>
                          <a:effectLst/>
                          <a:latin typeface="Arial" panose="020B0604020202020204" pitchFamily="34" charset="0"/>
                        </a:rPr>
                        <a:t>99% Approved invoices from service providers paid within 30 days of receipt</a:t>
                      </a:r>
                    </a:p>
                  </a:txBody>
                  <a:tcPr marL="4848" marR="4848" marT="4848"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rtl="0" fontAlgn="t"/>
                      <a:r>
                        <a:rPr lang="en-US" sz="1200" b="0" i="0" u="none" strike="noStrike" dirty="0">
                          <a:solidFill>
                            <a:srgbClr val="000000"/>
                          </a:solidFill>
                          <a:effectLst/>
                          <a:latin typeface="Arial" panose="020B0604020202020204" pitchFamily="34" charset="0"/>
                        </a:rPr>
                        <a:t>Budget Managers delayed the approval of invoices</a:t>
                      </a:r>
                    </a:p>
                  </a:txBody>
                  <a:tcPr marL="4848" marR="4848" marT="4848"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rtl="0" fontAlgn="t"/>
                      <a:r>
                        <a:rPr lang="en-US" sz="1200" b="0" i="0" u="none" strike="noStrike" dirty="0">
                          <a:solidFill>
                            <a:srgbClr val="000000"/>
                          </a:solidFill>
                          <a:effectLst/>
                          <a:latin typeface="Arial" panose="020B0604020202020204" pitchFamily="34" charset="0"/>
                        </a:rPr>
                        <a:t>Continuous information sessions and consequence management will be implemented.</a:t>
                      </a:r>
                    </a:p>
                  </a:txBody>
                  <a:tcPr marL="4848" marR="4848" marT="4848"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xmlns="" val="2360194393"/>
                  </a:ext>
                </a:extLst>
              </a:tr>
            </a:tbl>
          </a:graphicData>
        </a:graphic>
      </p:graphicFrame>
    </p:spTree>
    <p:extLst>
      <p:ext uri="{BB962C8B-B14F-4D97-AF65-F5344CB8AC3E}">
        <p14:creationId xmlns:p14="http://schemas.microsoft.com/office/powerpoint/2010/main" xmlns="" val="82855529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xmlns="" id="{9202FF6B-130E-4033-A43A-254337E9F7B1}"/>
              </a:ext>
            </a:extLst>
          </p:cNvPr>
          <p:cNvSpPr txBox="1"/>
          <p:nvPr/>
        </p:nvSpPr>
        <p:spPr>
          <a:xfrm>
            <a:off x="1650312" y="106017"/>
            <a:ext cx="8372474" cy="369332"/>
          </a:xfrm>
          <a:prstGeom prst="rect">
            <a:avLst/>
          </a:prstGeom>
          <a:noFill/>
        </p:spPr>
        <p:txBody>
          <a:bodyPr wrap="square">
            <a:spAutoFit/>
          </a:bodyPr>
          <a:lstStyle/>
          <a:p>
            <a:pPr algn="ctr"/>
            <a:r>
              <a:rPr lang="en-US" b="1" dirty="0"/>
              <a:t>      SUMMARY OF TARGETS NOT ACHIEVED - Q2</a:t>
            </a:r>
          </a:p>
        </p:txBody>
      </p:sp>
      <p:graphicFrame>
        <p:nvGraphicFramePr>
          <p:cNvPr id="7" name="Table 6">
            <a:extLst>
              <a:ext uri="{FF2B5EF4-FFF2-40B4-BE49-F238E27FC236}">
                <a16:creationId xmlns:a16="http://schemas.microsoft.com/office/drawing/2014/main" xmlns="" id="{181A9FBF-E9DF-4A84-855D-72BC5B1FA621}"/>
              </a:ext>
            </a:extLst>
          </p:cNvPr>
          <p:cNvGraphicFramePr>
            <a:graphicFrameLocks noGrp="1"/>
          </p:cNvGraphicFramePr>
          <p:nvPr>
            <p:extLst>
              <p:ext uri="{D42A27DB-BD31-4B8C-83A1-F6EECF244321}">
                <p14:modId xmlns:p14="http://schemas.microsoft.com/office/powerpoint/2010/main" xmlns="" val="2425631483"/>
              </p:ext>
            </p:extLst>
          </p:nvPr>
        </p:nvGraphicFramePr>
        <p:xfrm>
          <a:off x="1650312" y="475350"/>
          <a:ext cx="10541689" cy="3160139"/>
        </p:xfrm>
        <a:graphic>
          <a:graphicData uri="http://schemas.openxmlformats.org/drawingml/2006/table">
            <a:tbl>
              <a:tblPr/>
              <a:tblGrid>
                <a:gridCol w="1618574">
                  <a:extLst>
                    <a:ext uri="{9D8B030D-6E8A-4147-A177-3AD203B41FA5}">
                      <a16:colId xmlns:a16="http://schemas.microsoft.com/office/drawing/2014/main" xmlns="" val="2940375760"/>
                    </a:ext>
                  </a:extLst>
                </a:gridCol>
                <a:gridCol w="1341822">
                  <a:extLst>
                    <a:ext uri="{9D8B030D-6E8A-4147-A177-3AD203B41FA5}">
                      <a16:colId xmlns:a16="http://schemas.microsoft.com/office/drawing/2014/main" xmlns="" val="808086208"/>
                    </a:ext>
                  </a:extLst>
                </a:gridCol>
                <a:gridCol w="1842772">
                  <a:extLst>
                    <a:ext uri="{9D8B030D-6E8A-4147-A177-3AD203B41FA5}">
                      <a16:colId xmlns:a16="http://schemas.microsoft.com/office/drawing/2014/main" xmlns="" val="1406124759"/>
                    </a:ext>
                  </a:extLst>
                </a:gridCol>
                <a:gridCol w="1938120">
                  <a:extLst>
                    <a:ext uri="{9D8B030D-6E8A-4147-A177-3AD203B41FA5}">
                      <a16:colId xmlns:a16="http://schemas.microsoft.com/office/drawing/2014/main" xmlns="" val="3968081682"/>
                    </a:ext>
                  </a:extLst>
                </a:gridCol>
                <a:gridCol w="2072806">
                  <a:extLst>
                    <a:ext uri="{9D8B030D-6E8A-4147-A177-3AD203B41FA5}">
                      <a16:colId xmlns:a16="http://schemas.microsoft.com/office/drawing/2014/main" xmlns="" val="828669012"/>
                    </a:ext>
                  </a:extLst>
                </a:gridCol>
                <a:gridCol w="1727595">
                  <a:extLst>
                    <a:ext uri="{9D8B030D-6E8A-4147-A177-3AD203B41FA5}">
                      <a16:colId xmlns:a16="http://schemas.microsoft.com/office/drawing/2014/main" xmlns="" val="1683374974"/>
                    </a:ext>
                  </a:extLst>
                </a:gridCol>
              </a:tblGrid>
              <a:tr h="177755">
                <a:tc gridSpan="6">
                  <a:txBody>
                    <a:bodyPr/>
                    <a:lstStyle/>
                    <a:p>
                      <a:pPr algn="l" fontAlgn="b"/>
                      <a:r>
                        <a:rPr lang="en-ZA" sz="1200" b="1" i="0" u="none" strike="noStrike" dirty="0">
                          <a:solidFill>
                            <a:srgbClr val="000000"/>
                          </a:solidFill>
                          <a:effectLst/>
                          <a:latin typeface="Arial" panose="020B0604020202020204" pitchFamily="34" charset="0"/>
                        </a:rPr>
                        <a:t>Programme 1: Administration</a:t>
                      </a:r>
                    </a:p>
                  </a:txBody>
                  <a:tcPr marL="4848" marR="4848" marT="484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extLst>
                  <a:ext uri="{0D108BD9-81ED-4DB2-BD59-A6C34878D82A}">
                    <a16:rowId xmlns:a16="http://schemas.microsoft.com/office/drawing/2014/main" xmlns="" val="3241581932"/>
                  </a:ext>
                </a:extLst>
              </a:tr>
              <a:tr h="401046">
                <a:tc>
                  <a:txBody>
                    <a:bodyPr/>
                    <a:lstStyle/>
                    <a:p>
                      <a:pPr algn="ctr" rtl="0" fontAlgn="t"/>
                      <a:r>
                        <a:rPr lang="en-ZA" sz="1200" b="1" i="0" u="none" strike="noStrike" dirty="0">
                          <a:solidFill>
                            <a:srgbClr val="000000"/>
                          </a:solidFill>
                          <a:effectLst/>
                          <a:latin typeface="Arial" panose="020B0604020202020204" pitchFamily="34" charset="0"/>
                        </a:rPr>
                        <a:t>Output Indicator</a:t>
                      </a:r>
                    </a:p>
                  </a:txBody>
                  <a:tcPr marL="4848" marR="4848" marT="4848"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2"/>
                    </a:solidFill>
                  </a:tcPr>
                </a:tc>
                <a:tc>
                  <a:txBody>
                    <a:bodyPr/>
                    <a:lstStyle/>
                    <a:p>
                      <a:pPr algn="ctr" rtl="0" fontAlgn="t"/>
                      <a:r>
                        <a:rPr lang="en-ZA" sz="1200" b="1" i="0" u="none" strike="noStrike" dirty="0">
                          <a:solidFill>
                            <a:srgbClr val="000000"/>
                          </a:solidFill>
                          <a:effectLst/>
                          <a:latin typeface="Arial" panose="020B0604020202020204" pitchFamily="34" charset="0"/>
                        </a:rPr>
                        <a:t>2022/23</a:t>
                      </a:r>
                      <a:br>
                        <a:rPr lang="en-ZA" sz="1200" b="1" i="0" u="none" strike="noStrike" dirty="0">
                          <a:solidFill>
                            <a:srgbClr val="000000"/>
                          </a:solidFill>
                          <a:effectLst/>
                          <a:latin typeface="Arial" panose="020B0604020202020204" pitchFamily="34" charset="0"/>
                        </a:rPr>
                      </a:br>
                      <a:r>
                        <a:rPr lang="en-ZA" sz="1200" b="1" i="0" u="none" strike="noStrike" dirty="0">
                          <a:solidFill>
                            <a:srgbClr val="000000"/>
                          </a:solidFill>
                          <a:effectLst/>
                          <a:latin typeface="Arial" panose="020B0604020202020204" pitchFamily="34" charset="0"/>
                        </a:rPr>
                        <a:t>Annual Target</a:t>
                      </a:r>
                    </a:p>
                  </a:txBody>
                  <a:tcPr marL="4848" marR="4848" marT="4848"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2"/>
                    </a:solidFill>
                  </a:tcPr>
                </a:tc>
                <a:tc>
                  <a:txBody>
                    <a:bodyPr/>
                    <a:lstStyle/>
                    <a:p>
                      <a:pPr algn="ctr" rtl="0" fontAlgn="t"/>
                      <a:r>
                        <a:rPr lang="en-ZA" sz="1200" b="1" i="0" u="none" strike="noStrike" dirty="0">
                          <a:solidFill>
                            <a:srgbClr val="000000"/>
                          </a:solidFill>
                          <a:effectLst/>
                          <a:latin typeface="Arial" panose="020B0604020202020204" pitchFamily="34" charset="0"/>
                        </a:rPr>
                        <a:t>2022/23</a:t>
                      </a:r>
                      <a:br>
                        <a:rPr lang="en-ZA" sz="1200" b="1" i="0" u="none" strike="noStrike" dirty="0">
                          <a:solidFill>
                            <a:srgbClr val="000000"/>
                          </a:solidFill>
                          <a:effectLst/>
                          <a:latin typeface="Arial" panose="020B0604020202020204" pitchFamily="34" charset="0"/>
                        </a:rPr>
                      </a:br>
                      <a:r>
                        <a:rPr lang="en-ZA" sz="1200" b="1" i="0" u="none" strike="noStrike" dirty="0">
                          <a:solidFill>
                            <a:srgbClr val="000000"/>
                          </a:solidFill>
                          <a:effectLst/>
                          <a:latin typeface="Arial" panose="020B0604020202020204" pitchFamily="34" charset="0"/>
                        </a:rPr>
                        <a:t>Quarterly Target</a:t>
                      </a:r>
                    </a:p>
                  </a:txBody>
                  <a:tcPr marL="4848" marR="4848" marT="4848"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2"/>
                    </a:solidFill>
                  </a:tcPr>
                </a:tc>
                <a:tc>
                  <a:txBody>
                    <a:bodyPr/>
                    <a:lstStyle/>
                    <a:p>
                      <a:pPr algn="ctr" rtl="0" fontAlgn="t"/>
                      <a:r>
                        <a:rPr lang="en-US" sz="1200" b="1" i="0" u="none" strike="noStrike" dirty="0">
                          <a:solidFill>
                            <a:srgbClr val="000000"/>
                          </a:solidFill>
                          <a:effectLst/>
                          <a:latin typeface="Arial" panose="020B0604020202020204" pitchFamily="34" charset="0"/>
                        </a:rPr>
                        <a:t>Actual output</a:t>
                      </a:r>
                      <a:br>
                        <a:rPr lang="en-US" sz="1200" b="1" i="0" u="none" strike="noStrike" dirty="0">
                          <a:solidFill>
                            <a:srgbClr val="000000"/>
                          </a:solidFill>
                          <a:effectLst/>
                          <a:latin typeface="Arial" panose="020B0604020202020204" pitchFamily="34" charset="0"/>
                        </a:rPr>
                      </a:br>
                      <a:endParaRPr lang="en-US" sz="1200" b="1" i="0" u="none" strike="noStrike" dirty="0">
                        <a:solidFill>
                          <a:srgbClr val="000000"/>
                        </a:solidFill>
                        <a:effectLst/>
                        <a:latin typeface="Arial" panose="020B0604020202020204" pitchFamily="34" charset="0"/>
                      </a:endParaRPr>
                    </a:p>
                  </a:txBody>
                  <a:tcPr marL="4848" marR="4848" marT="4848"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2"/>
                    </a:solidFill>
                  </a:tcPr>
                </a:tc>
                <a:tc>
                  <a:txBody>
                    <a:bodyPr/>
                    <a:lstStyle/>
                    <a:p>
                      <a:pPr algn="ctr" rtl="0" fontAlgn="t"/>
                      <a:r>
                        <a:rPr lang="en-ZA" sz="1200" b="1" i="0" u="none" strike="noStrike" dirty="0">
                          <a:solidFill>
                            <a:srgbClr val="000000"/>
                          </a:solidFill>
                          <a:effectLst/>
                          <a:latin typeface="Arial" panose="020B0604020202020204" pitchFamily="34" charset="0"/>
                        </a:rPr>
                        <a:t>Reason for Deviation</a:t>
                      </a:r>
                    </a:p>
                  </a:txBody>
                  <a:tcPr marL="4848" marR="4848" marT="4848"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2"/>
                    </a:solidFill>
                  </a:tcPr>
                </a:tc>
                <a:tc>
                  <a:txBody>
                    <a:bodyPr/>
                    <a:lstStyle/>
                    <a:p>
                      <a:pPr algn="ctr" rtl="0" fontAlgn="t"/>
                      <a:r>
                        <a:rPr lang="en-ZA" sz="1200" b="1" i="0" u="none" strike="noStrike" dirty="0">
                          <a:solidFill>
                            <a:srgbClr val="000000"/>
                          </a:solidFill>
                          <a:effectLst/>
                          <a:latin typeface="Arial" panose="020B0604020202020204" pitchFamily="34" charset="0"/>
                        </a:rPr>
                        <a:t>Intervention </a:t>
                      </a:r>
                    </a:p>
                  </a:txBody>
                  <a:tcPr marL="4848" marR="4848" marT="4848"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2"/>
                    </a:solidFill>
                  </a:tcPr>
                </a:tc>
                <a:extLst>
                  <a:ext uri="{0D108BD9-81ED-4DB2-BD59-A6C34878D82A}">
                    <a16:rowId xmlns:a16="http://schemas.microsoft.com/office/drawing/2014/main" xmlns="" val="419329831"/>
                  </a:ext>
                </a:extLst>
              </a:tr>
              <a:tr h="1317755">
                <a:tc>
                  <a:txBody>
                    <a:bodyPr/>
                    <a:lstStyle/>
                    <a:p>
                      <a:pPr algn="l" rtl="0" fontAlgn="t"/>
                      <a:r>
                        <a:rPr lang="en-US" sz="1200" b="0" i="0" u="none" strike="noStrike" dirty="0">
                          <a:solidFill>
                            <a:srgbClr val="000000"/>
                          </a:solidFill>
                          <a:effectLst/>
                          <a:latin typeface="Arial" panose="020B0604020202020204" pitchFamily="34" charset="0"/>
                        </a:rPr>
                        <a:t>Number of SOEs Quarterly performance Reports reviewed, and Ministerial submissions produced </a:t>
                      </a:r>
                    </a:p>
                  </a:txBody>
                  <a:tcPr marL="4848" marR="4848" marT="4848"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rtl="0" fontAlgn="t"/>
                      <a:r>
                        <a:rPr lang="en-US" sz="1200" b="0" i="0" u="none" strike="noStrike" dirty="0">
                          <a:solidFill>
                            <a:srgbClr val="000000"/>
                          </a:solidFill>
                          <a:effectLst/>
                          <a:latin typeface="Arial" panose="020B0604020202020204" pitchFamily="34" charset="0"/>
                        </a:rPr>
                        <a:t>44 SOEs Quarterly performance Reports reviewed, and Ministerial submissions produced </a:t>
                      </a:r>
                    </a:p>
                  </a:txBody>
                  <a:tcPr marL="4848" marR="4848" marT="4848"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rtl="0" fontAlgn="t"/>
                      <a:r>
                        <a:rPr lang="en-US" sz="1200" b="0" i="0" u="none" strike="noStrike" dirty="0">
                          <a:solidFill>
                            <a:srgbClr val="000000"/>
                          </a:solidFill>
                          <a:effectLst/>
                          <a:latin typeface="Arial" panose="020B0604020202020204" pitchFamily="34" charset="0"/>
                        </a:rPr>
                        <a:t>11 SOEs Quarterly Performance Reports reviewed, and Ministerial submissions produced</a:t>
                      </a:r>
                    </a:p>
                  </a:txBody>
                  <a:tcPr marL="4848" marR="4848" marT="4848"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rtl="0" fontAlgn="t"/>
                      <a:r>
                        <a:rPr lang="en-US" sz="1200" b="1" i="0" u="none" strike="noStrike" dirty="0">
                          <a:solidFill>
                            <a:srgbClr val="000000"/>
                          </a:solidFill>
                          <a:effectLst/>
                          <a:latin typeface="Arial" panose="020B0604020202020204" pitchFamily="34" charset="0"/>
                        </a:rPr>
                        <a:t>Not achieved:</a:t>
                      </a:r>
                      <a:r>
                        <a:rPr lang="en-US" sz="1200" b="0" i="0" u="none" strike="noStrike" dirty="0">
                          <a:solidFill>
                            <a:srgbClr val="000000"/>
                          </a:solidFill>
                          <a:effectLst/>
                          <a:latin typeface="Arial" panose="020B0604020202020204" pitchFamily="34" charset="0"/>
                        </a:rPr>
                        <a:t> 8/11 submissions drafted and routed for Ministerial approval (SADPMR, MHSC, SANEDI, NERSA, SDT, NRWDI, CGS and CEF)</a:t>
                      </a:r>
                      <a:endParaRPr lang="en-US" sz="1200" b="1" i="0" u="none" strike="noStrike" dirty="0">
                        <a:solidFill>
                          <a:srgbClr val="000000"/>
                        </a:solidFill>
                        <a:effectLst/>
                        <a:latin typeface="Arial" panose="020B0604020202020204" pitchFamily="34" charset="0"/>
                      </a:endParaRPr>
                    </a:p>
                  </a:txBody>
                  <a:tcPr marL="4848" marR="4848" marT="4848"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rtl="0" fontAlgn="t"/>
                      <a:r>
                        <a:rPr lang="en-US" sz="1200" b="0" i="0" u="none" strike="noStrike" dirty="0">
                          <a:solidFill>
                            <a:srgbClr val="000000"/>
                          </a:solidFill>
                          <a:effectLst/>
                          <a:latin typeface="Arial" panose="020B0604020202020204" pitchFamily="34" charset="0"/>
                        </a:rPr>
                        <a:t>Due to challenges in securing dates for review meetings with SOE </a:t>
                      </a:r>
                      <a:r>
                        <a:rPr lang="en-US" sz="1100" b="0" i="0" u="none" strike="noStrike" dirty="0">
                          <a:solidFill>
                            <a:srgbClr val="000000"/>
                          </a:solidFill>
                          <a:effectLst/>
                          <a:latin typeface="Arial" panose="020B0604020202020204" pitchFamily="34" charset="0"/>
                        </a:rPr>
                        <a:t>Executives and detailed internal analysis review processes which took longer than anticipated, 3 submissions could not be finalized by the 30 September due date</a:t>
                      </a:r>
                    </a:p>
                  </a:txBody>
                  <a:tcPr marL="4848" marR="4848" marT="4848"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rtl="0" fontAlgn="t"/>
                      <a:r>
                        <a:rPr lang="en-US" sz="1200" b="0" i="0" u="none" strike="noStrike" dirty="0" err="1">
                          <a:solidFill>
                            <a:srgbClr val="000000"/>
                          </a:solidFill>
                          <a:effectLst/>
                          <a:latin typeface="Arial" panose="020B0604020202020204" pitchFamily="34" charset="0"/>
                        </a:rPr>
                        <a:t>Necsa</a:t>
                      </a:r>
                      <a:r>
                        <a:rPr lang="en-US" sz="1200" b="0" i="0" u="none" strike="noStrike" dirty="0">
                          <a:solidFill>
                            <a:srgbClr val="000000"/>
                          </a:solidFill>
                          <a:effectLst/>
                          <a:latin typeface="Arial" panose="020B0604020202020204" pitchFamily="34" charset="0"/>
                        </a:rPr>
                        <a:t>, NNR, and </a:t>
                      </a:r>
                      <a:r>
                        <a:rPr lang="en-US" sz="1200" b="0" i="0" u="none" strike="noStrike" dirty="0" err="1">
                          <a:solidFill>
                            <a:srgbClr val="000000"/>
                          </a:solidFill>
                          <a:effectLst/>
                          <a:latin typeface="Arial" panose="020B0604020202020204" pitchFamily="34" charset="0"/>
                        </a:rPr>
                        <a:t>Mintek</a:t>
                      </a:r>
                      <a:r>
                        <a:rPr lang="en-US" sz="1200" b="0" i="0" u="none" strike="noStrike" dirty="0">
                          <a:solidFill>
                            <a:srgbClr val="000000"/>
                          </a:solidFill>
                          <a:effectLst/>
                          <a:latin typeface="Arial" panose="020B0604020202020204" pitchFamily="34" charset="0"/>
                        </a:rPr>
                        <a:t> will be finalized during the first week of October 2022</a:t>
                      </a:r>
                    </a:p>
                  </a:txBody>
                  <a:tcPr marL="4848" marR="4848" marT="4848"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xmlns="" val="270440966"/>
                  </a:ext>
                </a:extLst>
              </a:tr>
              <a:tr h="1179677">
                <a:tc>
                  <a:txBody>
                    <a:bodyPr/>
                    <a:lstStyle/>
                    <a:p>
                      <a:pPr algn="l" rtl="0" fontAlgn="t"/>
                      <a:r>
                        <a:rPr lang="en-US" sz="1200" b="0" i="0" u="none" strike="noStrike" dirty="0">
                          <a:solidFill>
                            <a:srgbClr val="000000"/>
                          </a:solidFill>
                          <a:effectLst/>
                          <a:latin typeface="Arial" panose="020B0604020202020204" pitchFamily="34" charset="0"/>
                        </a:rPr>
                        <a:t>Number of SOEs Annual Reports tabled in Parliament</a:t>
                      </a:r>
                    </a:p>
                  </a:txBody>
                  <a:tcPr marL="4848" marR="4848" marT="4848"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rtl="0" fontAlgn="t"/>
                      <a:r>
                        <a:rPr lang="en-US" sz="1200" b="0" i="0" u="none" strike="noStrike" dirty="0">
                          <a:solidFill>
                            <a:srgbClr val="000000"/>
                          </a:solidFill>
                          <a:effectLst/>
                          <a:latin typeface="Arial" panose="020B0604020202020204" pitchFamily="34" charset="0"/>
                        </a:rPr>
                        <a:t>11 SOEs Annual Reports tabled in Parliament</a:t>
                      </a:r>
                    </a:p>
                  </a:txBody>
                  <a:tcPr marL="4848" marR="4848" marT="4848"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rtl="0" fontAlgn="t"/>
                      <a:r>
                        <a:rPr lang="en-US" sz="1200" b="0" i="0" u="none" strike="noStrike" dirty="0">
                          <a:solidFill>
                            <a:srgbClr val="000000"/>
                          </a:solidFill>
                          <a:effectLst/>
                          <a:latin typeface="Arial" panose="020B0604020202020204" pitchFamily="34" charset="0"/>
                        </a:rPr>
                        <a:t>11 SOEs Annual Reports tabled in Parliament</a:t>
                      </a:r>
                    </a:p>
                  </a:txBody>
                  <a:tcPr marL="4848" marR="4848" marT="4848"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rtl="0" fontAlgn="t"/>
                      <a:r>
                        <a:rPr lang="en-US" sz="1200" b="1" i="0" u="none" strike="noStrike" dirty="0">
                          <a:solidFill>
                            <a:srgbClr val="000000"/>
                          </a:solidFill>
                          <a:effectLst/>
                          <a:latin typeface="Arial" panose="020B0604020202020204" pitchFamily="34" charset="0"/>
                        </a:rPr>
                        <a:t>Not achieved:</a:t>
                      </a:r>
                      <a:r>
                        <a:rPr lang="en-US" sz="1200" b="0" i="0" u="none" strike="noStrike" dirty="0">
                          <a:solidFill>
                            <a:srgbClr val="000000"/>
                          </a:solidFill>
                          <a:effectLst/>
                          <a:latin typeface="Arial" panose="020B0604020202020204" pitchFamily="34" charset="0"/>
                        </a:rPr>
                        <a:t> 10 </a:t>
                      </a:r>
                      <a:r>
                        <a:rPr lang="en-ZA" sz="1200" b="0" i="0" u="none" strike="noStrike" dirty="0">
                          <a:solidFill>
                            <a:srgbClr val="000000"/>
                          </a:solidFill>
                          <a:effectLst/>
                          <a:latin typeface="Arial" panose="020B0604020202020204" pitchFamily="34" charset="0"/>
                        </a:rPr>
                        <a:t>SOEs Annual Reports tabled in Parliament</a:t>
                      </a:r>
                      <a:endParaRPr lang="en-US" sz="1200" b="1" i="0" u="none" strike="noStrike" dirty="0">
                        <a:solidFill>
                          <a:srgbClr val="000000"/>
                        </a:solidFill>
                        <a:effectLst/>
                        <a:latin typeface="Arial" panose="020B0604020202020204" pitchFamily="34" charset="0"/>
                      </a:endParaRPr>
                    </a:p>
                  </a:txBody>
                  <a:tcPr marL="4848" marR="4848" marT="4848"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rtl="0" fontAlgn="t"/>
                      <a:r>
                        <a:rPr lang="en-US" sz="1200" b="0" i="0" u="none" strike="noStrike" dirty="0" err="1">
                          <a:solidFill>
                            <a:srgbClr val="000000"/>
                          </a:solidFill>
                          <a:effectLst/>
                          <a:latin typeface="Arial" panose="020B0604020202020204" pitchFamily="34" charset="0"/>
                        </a:rPr>
                        <a:t>Finalisation</a:t>
                      </a:r>
                      <a:r>
                        <a:rPr lang="en-US" sz="1200" b="0" i="0" u="none" strike="noStrike" dirty="0">
                          <a:solidFill>
                            <a:srgbClr val="000000"/>
                          </a:solidFill>
                          <a:effectLst/>
                          <a:latin typeface="Arial" panose="020B0604020202020204" pitchFamily="34" charset="0"/>
                        </a:rPr>
                        <a:t> of CEF Group Audited Financial Statements was delayed. CEF SOC Annual Report submitted to the Department on 1 October 2022.  </a:t>
                      </a:r>
                    </a:p>
                  </a:txBody>
                  <a:tcPr marL="4848" marR="4848" marT="4848"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rtl="0" fontAlgn="t"/>
                      <a:r>
                        <a:rPr lang="en-US" sz="1200" b="0" i="0" u="none" strike="noStrike" dirty="0">
                          <a:solidFill>
                            <a:srgbClr val="000000"/>
                          </a:solidFill>
                          <a:effectLst/>
                          <a:latin typeface="Arial" panose="020B0604020202020204" pitchFamily="34" charset="0"/>
                        </a:rPr>
                        <a:t>CEF SOC Annual Report was tabled on 1 October 2022.  </a:t>
                      </a:r>
                    </a:p>
                  </a:txBody>
                  <a:tcPr marL="4848" marR="4848" marT="4848"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xmlns="" val="1577205531"/>
                  </a:ext>
                </a:extLst>
              </a:tr>
            </a:tbl>
          </a:graphicData>
        </a:graphic>
      </p:graphicFrame>
      <p:graphicFrame>
        <p:nvGraphicFramePr>
          <p:cNvPr id="2" name="Table 1">
            <a:extLst>
              <a:ext uri="{FF2B5EF4-FFF2-40B4-BE49-F238E27FC236}">
                <a16:creationId xmlns:a16="http://schemas.microsoft.com/office/drawing/2014/main" xmlns="" id="{FB3CEDCE-DC76-4093-B1A7-78C9E7978AFE}"/>
              </a:ext>
            </a:extLst>
          </p:cNvPr>
          <p:cNvGraphicFramePr>
            <a:graphicFrameLocks noGrp="1"/>
          </p:cNvGraphicFramePr>
          <p:nvPr>
            <p:extLst>
              <p:ext uri="{D42A27DB-BD31-4B8C-83A1-F6EECF244321}">
                <p14:modId xmlns:p14="http://schemas.microsoft.com/office/powerpoint/2010/main" xmlns="" val="1206446501"/>
              </p:ext>
            </p:extLst>
          </p:nvPr>
        </p:nvGraphicFramePr>
        <p:xfrm>
          <a:off x="1650312" y="3701749"/>
          <a:ext cx="10541687" cy="1699048"/>
        </p:xfrm>
        <a:graphic>
          <a:graphicData uri="http://schemas.openxmlformats.org/drawingml/2006/table">
            <a:tbl>
              <a:tblPr/>
              <a:tblGrid>
                <a:gridCol w="1639818">
                  <a:extLst>
                    <a:ext uri="{9D8B030D-6E8A-4147-A177-3AD203B41FA5}">
                      <a16:colId xmlns:a16="http://schemas.microsoft.com/office/drawing/2014/main" xmlns="" val="93090460"/>
                    </a:ext>
                  </a:extLst>
                </a:gridCol>
                <a:gridCol w="1295122">
                  <a:extLst>
                    <a:ext uri="{9D8B030D-6E8A-4147-A177-3AD203B41FA5}">
                      <a16:colId xmlns:a16="http://schemas.microsoft.com/office/drawing/2014/main" xmlns="" val="2657320561"/>
                    </a:ext>
                  </a:extLst>
                </a:gridCol>
                <a:gridCol w="1855305">
                  <a:extLst>
                    <a:ext uri="{9D8B030D-6E8A-4147-A177-3AD203B41FA5}">
                      <a16:colId xmlns:a16="http://schemas.microsoft.com/office/drawing/2014/main" xmlns="" val="3387903996"/>
                    </a:ext>
                  </a:extLst>
                </a:gridCol>
                <a:gridCol w="1921565">
                  <a:extLst>
                    <a:ext uri="{9D8B030D-6E8A-4147-A177-3AD203B41FA5}">
                      <a16:colId xmlns:a16="http://schemas.microsoft.com/office/drawing/2014/main" xmlns="" val="2557107243"/>
                    </a:ext>
                  </a:extLst>
                </a:gridCol>
                <a:gridCol w="2061216">
                  <a:extLst>
                    <a:ext uri="{9D8B030D-6E8A-4147-A177-3AD203B41FA5}">
                      <a16:colId xmlns:a16="http://schemas.microsoft.com/office/drawing/2014/main" xmlns="" val="1840673761"/>
                    </a:ext>
                  </a:extLst>
                </a:gridCol>
                <a:gridCol w="1768661">
                  <a:extLst>
                    <a:ext uri="{9D8B030D-6E8A-4147-A177-3AD203B41FA5}">
                      <a16:colId xmlns:a16="http://schemas.microsoft.com/office/drawing/2014/main" xmlns="" val="3841530125"/>
                    </a:ext>
                  </a:extLst>
                </a:gridCol>
              </a:tblGrid>
              <a:tr h="254127">
                <a:tc gridSpan="6">
                  <a:txBody>
                    <a:bodyPr/>
                    <a:lstStyle/>
                    <a:p>
                      <a:pPr algn="l" rtl="0" fontAlgn="t"/>
                      <a:r>
                        <a:rPr lang="en-US" sz="1100" b="1" i="0" u="none" strike="noStrike" dirty="0">
                          <a:solidFill>
                            <a:srgbClr val="000000"/>
                          </a:solidFill>
                          <a:effectLst/>
                          <a:latin typeface="Arial" panose="020B0604020202020204" pitchFamily="34" charset="0"/>
                        </a:rPr>
                        <a:t>Programme 2: Minerals and Petroleum Regulation</a:t>
                      </a:r>
                    </a:p>
                  </a:txBody>
                  <a:tcPr marL="8763" marR="8763" marT="876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extLst>
                  <a:ext uri="{0D108BD9-81ED-4DB2-BD59-A6C34878D82A}">
                    <a16:rowId xmlns:a16="http://schemas.microsoft.com/office/drawing/2014/main" xmlns="" val="852013376"/>
                  </a:ext>
                </a:extLst>
              </a:tr>
              <a:tr h="568621">
                <a:tc>
                  <a:txBody>
                    <a:bodyPr/>
                    <a:lstStyle/>
                    <a:p>
                      <a:pPr algn="ctr" rtl="0" fontAlgn="t"/>
                      <a:r>
                        <a:rPr lang="en-ZA" sz="1100" b="1" i="0" u="none" strike="noStrike" dirty="0">
                          <a:solidFill>
                            <a:srgbClr val="000000"/>
                          </a:solidFill>
                          <a:effectLst/>
                          <a:latin typeface="Arial" panose="020B0604020202020204" pitchFamily="34" charset="0"/>
                        </a:rPr>
                        <a:t>Output Indicator</a:t>
                      </a:r>
                    </a:p>
                  </a:txBody>
                  <a:tcPr marL="8763" marR="8763" marT="876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2"/>
                    </a:solidFill>
                  </a:tcPr>
                </a:tc>
                <a:tc>
                  <a:txBody>
                    <a:bodyPr/>
                    <a:lstStyle/>
                    <a:p>
                      <a:pPr algn="ctr" rtl="0" fontAlgn="t"/>
                      <a:r>
                        <a:rPr lang="en-ZA" sz="1100" b="1" i="0" u="none" strike="noStrike" dirty="0">
                          <a:solidFill>
                            <a:srgbClr val="000000"/>
                          </a:solidFill>
                          <a:effectLst/>
                          <a:latin typeface="Arial" panose="020B0604020202020204" pitchFamily="34" charset="0"/>
                        </a:rPr>
                        <a:t>2022/23</a:t>
                      </a:r>
                      <a:br>
                        <a:rPr lang="en-ZA" sz="1100" b="1" i="0" u="none" strike="noStrike" dirty="0">
                          <a:solidFill>
                            <a:srgbClr val="000000"/>
                          </a:solidFill>
                          <a:effectLst/>
                          <a:latin typeface="Arial" panose="020B0604020202020204" pitchFamily="34" charset="0"/>
                        </a:rPr>
                      </a:br>
                      <a:r>
                        <a:rPr lang="en-ZA" sz="1100" b="1" i="0" u="none" strike="noStrike" dirty="0">
                          <a:solidFill>
                            <a:srgbClr val="000000"/>
                          </a:solidFill>
                          <a:effectLst/>
                          <a:latin typeface="Arial" panose="020B0604020202020204" pitchFamily="34" charset="0"/>
                        </a:rPr>
                        <a:t>Annual Target</a:t>
                      </a:r>
                    </a:p>
                  </a:txBody>
                  <a:tcPr marL="8763" marR="8763" marT="876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2"/>
                    </a:solidFill>
                  </a:tcPr>
                </a:tc>
                <a:tc>
                  <a:txBody>
                    <a:bodyPr/>
                    <a:lstStyle/>
                    <a:p>
                      <a:pPr algn="ctr" rtl="0" fontAlgn="t"/>
                      <a:r>
                        <a:rPr lang="en-ZA" sz="1100" b="1" i="0" u="none" strike="noStrike" dirty="0">
                          <a:solidFill>
                            <a:srgbClr val="000000"/>
                          </a:solidFill>
                          <a:effectLst/>
                          <a:latin typeface="Arial" panose="020B0604020202020204" pitchFamily="34" charset="0"/>
                        </a:rPr>
                        <a:t>2022/23</a:t>
                      </a:r>
                      <a:br>
                        <a:rPr lang="en-ZA" sz="1100" b="1" i="0" u="none" strike="noStrike" dirty="0">
                          <a:solidFill>
                            <a:srgbClr val="000000"/>
                          </a:solidFill>
                          <a:effectLst/>
                          <a:latin typeface="Arial" panose="020B0604020202020204" pitchFamily="34" charset="0"/>
                        </a:rPr>
                      </a:br>
                      <a:r>
                        <a:rPr lang="en-ZA" sz="1100" b="1" i="0" u="none" strike="noStrike" dirty="0">
                          <a:solidFill>
                            <a:srgbClr val="000000"/>
                          </a:solidFill>
                          <a:effectLst/>
                          <a:latin typeface="Arial" panose="020B0604020202020204" pitchFamily="34" charset="0"/>
                        </a:rPr>
                        <a:t>Quarterly Target</a:t>
                      </a:r>
                    </a:p>
                  </a:txBody>
                  <a:tcPr marL="8763" marR="8763" marT="876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2"/>
                    </a:solidFill>
                  </a:tcPr>
                </a:tc>
                <a:tc>
                  <a:txBody>
                    <a:bodyPr/>
                    <a:lstStyle/>
                    <a:p>
                      <a:pPr algn="ctr" rtl="0" fontAlgn="t"/>
                      <a:r>
                        <a:rPr lang="en-US" sz="1100" b="1" i="0" u="none" strike="noStrike" dirty="0">
                          <a:solidFill>
                            <a:srgbClr val="000000"/>
                          </a:solidFill>
                          <a:effectLst/>
                          <a:latin typeface="Arial" panose="020B0604020202020204" pitchFamily="34" charset="0"/>
                        </a:rPr>
                        <a:t>Actual output</a:t>
                      </a:r>
                      <a:br>
                        <a:rPr lang="en-US" sz="1100" b="1" i="0" u="none" strike="noStrike" dirty="0">
                          <a:solidFill>
                            <a:srgbClr val="000000"/>
                          </a:solidFill>
                          <a:effectLst/>
                          <a:latin typeface="Arial" panose="020B0604020202020204" pitchFamily="34" charset="0"/>
                        </a:rPr>
                      </a:br>
                      <a:endParaRPr lang="en-US" sz="1100" b="1" i="0" u="none" strike="noStrike" dirty="0">
                        <a:solidFill>
                          <a:srgbClr val="000000"/>
                        </a:solidFill>
                        <a:effectLst/>
                        <a:latin typeface="Arial" panose="020B0604020202020204" pitchFamily="34" charset="0"/>
                      </a:endParaRPr>
                    </a:p>
                  </a:txBody>
                  <a:tcPr marL="8763" marR="8763" marT="876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2"/>
                    </a:solidFill>
                  </a:tcPr>
                </a:tc>
                <a:tc>
                  <a:txBody>
                    <a:bodyPr/>
                    <a:lstStyle/>
                    <a:p>
                      <a:pPr algn="ctr" rtl="0" fontAlgn="t"/>
                      <a:r>
                        <a:rPr lang="en-ZA" sz="1100" b="1" i="0" u="none" strike="noStrike" dirty="0">
                          <a:solidFill>
                            <a:srgbClr val="000000"/>
                          </a:solidFill>
                          <a:effectLst/>
                          <a:latin typeface="Arial" panose="020B0604020202020204" pitchFamily="34" charset="0"/>
                        </a:rPr>
                        <a:t>Reason for Deviation</a:t>
                      </a:r>
                    </a:p>
                  </a:txBody>
                  <a:tcPr marL="8763" marR="8763" marT="876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2"/>
                    </a:solidFill>
                  </a:tcPr>
                </a:tc>
                <a:tc>
                  <a:txBody>
                    <a:bodyPr/>
                    <a:lstStyle/>
                    <a:p>
                      <a:pPr algn="ctr" rtl="0" fontAlgn="t"/>
                      <a:r>
                        <a:rPr lang="en-ZA" sz="1100" b="1" i="0" u="none" strike="noStrike" dirty="0">
                          <a:solidFill>
                            <a:srgbClr val="000000"/>
                          </a:solidFill>
                          <a:effectLst/>
                          <a:latin typeface="Arial" panose="020B0604020202020204" pitchFamily="34" charset="0"/>
                        </a:rPr>
                        <a:t>Intervention </a:t>
                      </a:r>
                    </a:p>
                  </a:txBody>
                  <a:tcPr marL="8763" marR="8763" marT="876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2"/>
                    </a:solidFill>
                  </a:tcPr>
                </a:tc>
                <a:extLst>
                  <a:ext uri="{0D108BD9-81ED-4DB2-BD59-A6C34878D82A}">
                    <a16:rowId xmlns:a16="http://schemas.microsoft.com/office/drawing/2014/main" xmlns="" val="1507560051"/>
                  </a:ext>
                </a:extLst>
              </a:tr>
              <a:tr h="876300">
                <a:tc>
                  <a:txBody>
                    <a:bodyPr/>
                    <a:lstStyle/>
                    <a:p>
                      <a:pPr algn="l" rtl="0" fontAlgn="t"/>
                      <a:r>
                        <a:rPr lang="en-US" sz="1100" b="0" i="0" u="none" strike="noStrike" dirty="0">
                          <a:solidFill>
                            <a:srgbClr val="000000"/>
                          </a:solidFill>
                          <a:effectLst/>
                          <a:latin typeface="Arial" panose="020B0604020202020204" pitchFamily="34" charset="0"/>
                        </a:rPr>
                        <a:t>Number of Mining Economics (MWP/PWP) inspections conducted</a:t>
                      </a:r>
                    </a:p>
                  </a:txBody>
                  <a:tcPr marL="8763" marR="8763" marT="876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rtl="0" fontAlgn="t"/>
                      <a:r>
                        <a:rPr lang="en-ZA" sz="1100" b="0" i="0" u="none" strike="noStrike">
                          <a:solidFill>
                            <a:srgbClr val="000000"/>
                          </a:solidFill>
                          <a:effectLst/>
                          <a:latin typeface="Arial" panose="020B0604020202020204" pitchFamily="34" charset="0"/>
                        </a:rPr>
                        <a:t>500</a:t>
                      </a:r>
                    </a:p>
                  </a:txBody>
                  <a:tcPr marL="8763" marR="8763" marT="876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rtl="0" fontAlgn="t"/>
                      <a:r>
                        <a:rPr lang="en-ZA" sz="1100" b="1" i="0" u="none" strike="noStrike" dirty="0">
                          <a:solidFill>
                            <a:srgbClr val="000000"/>
                          </a:solidFill>
                          <a:effectLst/>
                          <a:latin typeface="Arial" panose="020B0604020202020204" pitchFamily="34" charset="0"/>
                        </a:rPr>
                        <a:t>125</a:t>
                      </a:r>
                    </a:p>
                  </a:txBody>
                  <a:tcPr marL="8763" marR="8763" marT="876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rtl="0" fontAlgn="t"/>
                      <a:r>
                        <a:rPr lang="en-US" sz="1100" b="1" i="0" u="none" strike="noStrike" dirty="0">
                          <a:solidFill>
                            <a:srgbClr val="000000"/>
                          </a:solidFill>
                          <a:effectLst/>
                          <a:latin typeface="Arial" panose="020B0604020202020204" pitchFamily="34" charset="0"/>
                        </a:rPr>
                        <a:t>Not Achieved:</a:t>
                      </a:r>
                      <a:r>
                        <a:rPr lang="en-US" sz="1100" b="0" i="0" u="none" strike="noStrike" dirty="0">
                          <a:solidFill>
                            <a:srgbClr val="000000"/>
                          </a:solidFill>
                          <a:effectLst/>
                          <a:latin typeface="Arial" panose="020B0604020202020204" pitchFamily="34" charset="0"/>
                        </a:rPr>
                        <a:t> 122 inspections were conducted. </a:t>
                      </a:r>
                      <a:endParaRPr lang="en-US" sz="1100" b="1" i="0" u="none" strike="noStrike" dirty="0">
                        <a:solidFill>
                          <a:srgbClr val="000000"/>
                        </a:solidFill>
                        <a:effectLst/>
                        <a:latin typeface="Arial" panose="020B0604020202020204" pitchFamily="34" charset="0"/>
                      </a:endParaRPr>
                    </a:p>
                  </a:txBody>
                  <a:tcPr marL="8763" marR="8763" marT="876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rtl="0" fontAlgn="t"/>
                      <a:r>
                        <a:rPr lang="en-US" sz="1100" b="0" i="0" u="none" strike="noStrike" dirty="0">
                          <a:solidFill>
                            <a:srgbClr val="000000"/>
                          </a:solidFill>
                          <a:effectLst/>
                          <a:latin typeface="Arial" panose="020B0604020202020204" pitchFamily="34" charset="0"/>
                        </a:rPr>
                        <a:t>The GP Regional office redirect resources to deal with the evaluation of applications (MWP and PWP) . </a:t>
                      </a:r>
                    </a:p>
                  </a:txBody>
                  <a:tcPr marL="8763" marR="8763" marT="876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rtl="0" fontAlgn="t"/>
                      <a:r>
                        <a:rPr lang="en-US" sz="1100" b="0" i="0" u="none" strike="noStrike" dirty="0">
                          <a:solidFill>
                            <a:srgbClr val="000000"/>
                          </a:solidFill>
                          <a:effectLst/>
                          <a:latin typeface="Arial" panose="020B0604020202020204" pitchFamily="34" charset="0"/>
                        </a:rPr>
                        <a:t>More inspections will be conducted in the next quarter </a:t>
                      </a:r>
                    </a:p>
                  </a:txBody>
                  <a:tcPr marL="8763" marR="8763" marT="876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xmlns="" val="1112153031"/>
                  </a:ext>
                </a:extLst>
              </a:tr>
            </a:tbl>
          </a:graphicData>
        </a:graphic>
      </p:graphicFrame>
    </p:spTree>
    <p:extLst>
      <p:ext uri="{BB962C8B-B14F-4D97-AF65-F5344CB8AC3E}">
        <p14:creationId xmlns:p14="http://schemas.microsoft.com/office/powerpoint/2010/main" xmlns="" val="49316972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xmlns="" id="{74C51F7A-A1CE-4641-BC8A-E27847746F3C}"/>
              </a:ext>
            </a:extLst>
          </p:cNvPr>
          <p:cNvSpPr txBox="1"/>
          <p:nvPr/>
        </p:nvSpPr>
        <p:spPr>
          <a:xfrm>
            <a:off x="3048000" y="67360"/>
            <a:ext cx="8210549" cy="369332"/>
          </a:xfrm>
          <a:prstGeom prst="rect">
            <a:avLst/>
          </a:prstGeom>
          <a:noFill/>
        </p:spPr>
        <p:txBody>
          <a:bodyPr wrap="square">
            <a:spAutoFit/>
          </a:bodyPr>
          <a:lstStyle/>
          <a:p>
            <a:pPr algn="ctr"/>
            <a:r>
              <a:rPr lang="en-US" b="1" dirty="0"/>
              <a:t> SUMMARY OF TARGETS NOT ACHIEVE - Q2</a:t>
            </a:r>
          </a:p>
        </p:txBody>
      </p:sp>
      <p:graphicFrame>
        <p:nvGraphicFramePr>
          <p:cNvPr id="3" name="Table 2">
            <a:extLst>
              <a:ext uri="{FF2B5EF4-FFF2-40B4-BE49-F238E27FC236}">
                <a16:creationId xmlns:a16="http://schemas.microsoft.com/office/drawing/2014/main" xmlns="" id="{7BCB5B30-F0E9-4BC0-9ADC-3AE81929054D}"/>
              </a:ext>
            </a:extLst>
          </p:cNvPr>
          <p:cNvGraphicFramePr>
            <a:graphicFrameLocks noGrp="1"/>
          </p:cNvGraphicFramePr>
          <p:nvPr>
            <p:extLst>
              <p:ext uri="{D42A27DB-BD31-4B8C-83A1-F6EECF244321}">
                <p14:modId xmlns:p14="http://schemas.microsoft.com/office/powerpoint/2010/main" xmlns="" val="987410241"/>
              </p:ext>
            </p:extLst>
          </p:nvPr>
        </p:nvGraphicFramePr>
        <p:xfrm>
          <a:off x="1603513" y="428625"/>
          <a:ext cx="10426562" cy="5071026"/>
        </p:xfrm>
        <a:graphic>
          <a:graphicData uri="http://schemas.openxmlformats.org/drawingml/2006/table">
            <a:tbl>
              <a:tblPr/>
              <a:tblGrid>
                <a:gridCol w="1152939">
                  <a:extLst>
                    <a:ext uri="{9D8B030D-6E8A-4147-A177-3AD203B41FA5}">
                      <a16:colId xmlns:a16="http://schemas.microsoft.com/office/drawing/2014/main" xmlns="" val="3238364560"/>
                    </a:ext>
                  </a:extLst>
                </a:gridCol>
                <a:gridCol w="1202687">
                  <a:extLst>
                    <a:ext uri="{9D8B030D-6E8A-4147-A177-3AD203B41FA5}">
                      <a16:colId xmlns:a16="http://schemas.microsoft.com/office/drawing/2014/main" xmlns="" val="2850263856"/>
                    </a:ext>
                  </a:extLst>
                </a:gridCol>
                <a:gridCol w="1978428">
                  <a:extLst>
                    <a:ext uri="{9D8B030D-6E8A-4147-A177-3AD203B41FA5}">
                      <a16:colId xmlns:a16="http://schemas.microsoft.com/office/drawing/2014/main" xmlns="" val="2125869680"/>
                    </a:ext>
                  </a:extLst>
                </a:gridCol>
                <a:gridCol w="1926018">
                  <a:extLst>
                    <a:ext uri="{9D8B030D-6E8A-4147-A177-3AD203B41FA5}">
                      <a16:colId xmlns:a16="http://schemas.microsoft.com/office/drawing/2014/main" xmlns="" val="3107143841"/>
                    </a:ext>
                  </a:extLst>
                </a:gridCol>
                <a:gridCol w="2188062">
                  <a:extLst>
                    <a:ext uri="{9D8B030D-6E8A-4147-A177-3AD203B41FA5}">
                      <a16:colId xmlns:a16="http://schemas.microsoft.com/office/drawing/2014/main" xmlns="" val="2403063386"/>
                    </a:ext>
                  </a:extLst>
                </a:gridCol>
                <a:gridCol w="1978428">
                  <a:extLst>
                    <a:ext uri="{9D8B030D-6E8A-4147-A177-3AD203B41FA5}">
                      <a16:colId xmlns:a16="http://schemas.microsoft.com/office/drawing/2014/main" xmlns="" val="918226088"/>
                    </a:ext>
                  </a:extLst>
                </a:gridCol>
              </a:tblGrid>
              <a:tr h="223560">
                <a:tc gridSpan="6">
                  <a:txBody>
                    <a:bodyPr/>
                    <a:lstStyle/>
                    <a:p>
                      <a:pPr algn="l" rtl="0" fontAlgn="t"/>
                      <a:r>
                        <a:rPr lang="en-US" sz="1200" b="1" i="0" u="none" strike="noStrike" dirty="0">
                          <a:solidFill>
                            <a:srgbClr val="000000"/>
                          </a:solidFill>
                          <a:effectLst/>
                          <a:latin typeface="Arial" panose="020B0604020202020204" pitchFamily="34" charset="0"/>
                          <a:cs typeface="Arial" panose="020B0604020202020204" pitchFamily="34" charset="0"/>
                        </a:rPr>
                        <a:t>Programme 3: Mining, Mineral and Energy Policy Development</a:t>
                      </a:r>
                    </a:p>
                  </a:txBody>
                  <a:tcPr marL="2678" marR="2678" marT="2678" marB="0">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extLst>
                  <a:ext uri="{0D108BD9-81ED-4DB2-BD59-A6C34878D82A}">
                    <a16:rowId xmlns:a16="http://schemas.microsoft.com/office/drawing/2014/main" xmlns="" val="3046499140"/>
                  </a:ext>
                </a:extLst>
              </a:tr>
              <a:tr h="431131">
                <a:tc>
                  <a:txBody>
                    <a:bodyPr/>
                    <a:lstStyle/>
                    <a:p>
                      <a:pPr algn="ctr" rtl="0" fontAlgn="t"/>
                      <a:r>
                        <a:rPr lang="en-ZA" sz="1200" b="1" i="0" u="none" strike="noStrike" dirty="0">
                          <a:solidFill>
                            <a:srgbClr val="000000"/>
                          </a:solidFill>
                          <a:effectLst/>
                          <a:latin typeface="Arial" panose="020B0604020202020204" pitchFamily="34" charset="0"/>
                          <a:cs typeface="Arial" panose="020B0604020202020204" pitchFamily="34" charset="0"/>
                        </a:rPr>
                        <a:t>Output Indicator</a:t>
                      </a:r>
                    </a:p>
                  </a:txBody>
                  <a:tcPr marL="2678" marR="2678" marT="2678"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2"/>
                    </a:solidFill>
                  </a:tcPr>
                </a:tc>
                <a:tc>
                  <a:txBody>
                    <a:bodyPr/>
                    <a:lstStyle/>
                    <a:p>
                      <a:pPr algn="ctr" rtl="0" fontAlgn="t"/>
                      <a:r>
                        <a:rPr lang="en-ZA" sz="1200" b="1" i="0" u="none" strike="noStrike" dirty="0">
                          <a:solidFill>
                            <a:srgbClr val="000000"/>
                          </a:solidFill>
                          <a:effectLst/>
                          <a:latin typeface="Arial" panose="020B0604020202020204" pitchFamily="34" charset="0"/>
                          <a:cs typeface="Arial" panose="020B0604020202020204" pitchFamily="34" charset="0"/>
                        </a:rPr>
                        <a:t>2022/23</a:t>
                      </a:r>
                      <a:br>
                        <a:rPr lang="en-ZA" sz="1200" b="1" i="0" u="none" strike="noStrike" dirty="0">
                          <a:solidFill>
                            <a:srgbClr val="000000"/>
                          </a:solidFill>
                          <a:effectLst/>
                          <a:latin typeface="Arial" panose="020B0604020202020204" pitchFamily="34" charset="0"/>
                          <a:cs typeface="Arial" panose="020B0604020202020204" pitchFamily="34" charset="0"/>
                        </a:rPr>
                      </a:br>
                      <a:r>
                        <a:rPr lang="en-ZA" sz="1200" b="1" i="0" u="none" strike="noStrike" dirty="0">
                          <a:solidFill>
                            <a:srgbClr val="000000"/>
                          </a:solidFill>
                          <a:effectLst/>
                          <a:latin typeface="Arial" panose="020B0604020202020204" pitchFamily="34" charset="0"/>
                          <a:cs typeface="Arial" panose="020B0604020202020204" pitchFamily="34" charset="0"/>
                        </a:rPr>
                        <a:t>Annual Target</a:t>
                      </a:r>
                    </a:p>
                  </a:txBody>
                  <a:tcPr marL="2678" marR="2678" marT="2678"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2"/>
                    </a:solidFill>
                  </a:tcPr>
                </a:tc>
                <a:tc>
                  <a:txBody>
                    <a:bodyPr/>
                    <a:lstStyle/>
                    <a:p>
                      <a:pPr algn="ctr" rtl="0" fontAlgn="t"/>
                      <a:r>
                        <a:rPr lang="en-ZA" sz="1200" b="1" i="0" u="none" strike="noStrike" dirty="0">
                          <a:solidFill>
                            <a:srgbClr val="000000"/>
                          </a:solidFill>
                          <a:effectLst/>
                          <a:latin typeface="Arial" panose="020B0604020202020204" pitchFamily="34" charset="0"/>
                          <a:cs typeface="Arial" panose="020B0604020202020204" pitchFamily="34" charset="0"/>
                        </a:rPr>
                        <a:t>2022/23</a:t>
                      </a:r>
                      <a:br>
                        <a:rPr lang="en-ZA" sz="1200" b="1" i="0" u="none" strike="noStrike" dirty="0">
                          <a:solidFill>
                            <a:srgbClr val="000000"/>
                          </a:solidFill>
                          <a:effectLst/>
                          <a:latin typeface="Arial" panose="020B0604020202020204" pitchFamily="34" charset="0"/>
                          <a:cs typeface="Arial" panose="020B0604020202020204" pitchFamily="34" charset="0"/>
                        </a:rPr>
                      </a:br>
                      <a:r>
                        <a:rPr lang="en-ZA" sz="1200" b="1" i="0" u="none" strike="noStrike" dirty="0">
                          <a:solidFill>
                            <a:srgbClr val="000000"/>
                          </a:solidFill>
                          <a:effectLst/>
                          <a:latin typeface="Arial" panose="020B0604020202020204" pitchFamily="34" charset="0"/>
                          <a:cs typeface="Arial" panose="020B0604020202020204" pitchFamily="34" charset="0"/>
                        </a:rPr>
                        <a:t>Quarterly Target</a:t>
                      </a:r>
                    </a:p>
                  </a:txBody>
                  <a:tcPr marL="2678" marR="2678" marT="2678"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2"/>
                    </a:solidFill>
                  </a:tcPr>
                </a:tc>
                <a:tc>
                  <a:txBody>
                    <a:bodyPr/>
                    <a:lstStyle/>
                    <a:p>
                      <a:pPr algn="ctr" rtl="0" fontAlgn="t"/>
                      <a:r>
                        <a:rPr lang="en-US" sz="1200" b="1" i="0" u="none" strike="noStrike" dirty="0">
                          <a:solidFill>
                            <a:srgbClr val="000000"/>
                          </a:solidFill>
                          <a:effectLst/>
                          <a:latin typeface="Arial" panose="020B0604020202020204" pitchFamily="34" charset="0"/>
                          <a:cs typeface="Arial" panose="020B0604020202020204" pitchFamily="34" charset="0"/>
                        </a:rPr>
                        <a:t>Actual output</a:t>
                      </a:r>
                      <a:br>
                        <a:rPr lang="en-US" sz="1200" b="1" i="0" u="none" strike="noStrike" dirty="0">
                          <a:solidFill>
                            <a:srgbClr val="000000"/>
                          </a:solidFill>
                          <a:effectLst/>
                          <a:latin typeface="Arial" panose="020B0604020202020204" pitchFamily="34" charset="0"/>
                          <a:cs typeface="Arial" panose="020B0604020202020204" pitchFamily="34" charset="0"/>
                        </a:rPr>
                      </a:br>
                      <a:endParaRPr lang="en-US" sz="1200" b="1" i="0" u="none" strike="noStrike" dirty="0">
                        <a:solidFill>
                          <a:srgbClr val="000000"/>
                        </a:solidFill>
                        <a:effectLst/>
                        <a:latin typeface="Arial" panose="020B0604020202020204" pitchFamily="34" charset="0"/>
                        <a:cs typeface="Arial" panose="020B0604020202020204" pitchFamily="34" charset="0"/>
                      </a:endParaRPr>
                    </a:p>
                  </a:txBody>
                  <a:tcPr marL="2678" marR="2678" marT="2678"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2"/>
                    </a:solidFill>
                  </a:tcPr>
                </a:tc>
                <a:tc>
                  <a:txBody>
                    <a:bodyPr/>
                    <a:lstStyle/>
                    <a:p>
                      <a:pPr algn="ctr" rtl="0" fontAlgn="t"/>
                      <a:r>
                        <a:rPr lang="en-ZA" sz="1200" b="1" i="0" u="none" strike="noStrike" dirty="0">
                          <a:solidFill>
                            <a:srgbClr val="000000"/>
                          </a:solidFill>
                          <a:effectLst/>
                          <a:latin typeface="Arial" panose="020B0604020202020204" pitchFamily="34" charset="0"/>
                          <a:cs typeface="Arial" panose="020B0604020202020204" pitchFamily="34" charset="0"/>
                        </a:rPr>
                        <a:t>Reason for Deviation</a:t>
                      </a:r>
                    </a:p>
                  </a:txBody>
                  <a:tcPr marL="2678" marR="2678" marT="2678"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2"/>
                    </a:solidFill>
                  </a:tcPr>
                </a:tc>
                <a:tc>
                  <a:txBody>
                    <a:bodyPr/>
                    <a:lstStyle/>
                    <a:p>
                      <a:pPr algn="ctr" rtl="0" fontAlgn="t"/>
                      <a:r>
                        <a:rPr lang="en-ZA" sz="1200" b="1" i="0" u="none" strike="noStrike" dirty="0">
                          <a:solidFill>
                            <a:srgbClr val="000000"/>
                          </a:solidFill>
                          <a:effectLst/>
                          <a:latin typeface="Arial" panose="020B0604020202020204" pitchFamily="34" charset="0"/>
                          <a:cs typeface="Arial" panose="020B0604020202020204" pitchFamily="34" charset="0"/>
                        </a:rPr>
                        <a:t>Intervention </a:t>
                      </a:r>
                    </a:p>
                  </a:txBody>
                  <a:tcPr marL="2678" marR="2678" marT="2678"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2"/>
                    </a:solidFill>
                  </a:tcPr>
                </a:tc>
                <a:extLst>
                  <a:ext uri="{0D108BD9-81ED-4DB2-BD59-A6C34878D82A}">
                    <a16:rowId xmlns:a16="http://schemas.microsoft.com/office/drawing/2014/main" xmlns="" val="920858108"/>
                  </a:ext>
                </a:extLst>
              </a:tr>
              <a:tr h="1325223">
                <a:tc>
                  <a:txBody>
                    <a:bodyPr/>
                    <a:lstStyle/>
                    <a:p>
                      <a:pPr algn="l" rtl="0" fontAlgn="t"/>
                      <a:r>
                        <a:rPr lang="en-US" sz="1200" b="0" i="0" u="none" strike="noStrike" dirty="0">
                          <a:solidFill>
                            <a:srgbClr val="000000"/>
                          </a:solidFill>
                          <a:effectLst/>
                          <a:latin typeface="Arial" panose="020B0604020202020204" pitchFamily="34" charset="0"/>
                          <a:cs typeface="Arial" panose="020B0604020202020204" pitchFamily="34" charset="0"/>
                        </a:rPr>
                        <a:t>Petroleum Products Bill tabled in Parliament</a:t>
                      </a:r>
                    </a:p>
                  </a:txBody>
                  <a:tcPr marL="2678" marR="2678" marT="2678"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rtl="0" fontAlgn="t"/>
                      <a:r>
                        <a:rPr lang="en-US" sz="1200" b="0" i="0" u="none" strike="noStrike">
                          <a:solidFill>
                            <a:srgbClr val="000000"/>
                          </a:solidFill>
                          <a:effectLst/>
                          <a:latin typeface="Arial" panose="020B0604020202020204" pitchFamily="34" charset="0"/>
                          <a:cs typeface="Arial" panose="020B0604020202020204" pitchFamily="34" charset="0"/>
                        </a:rPr>
                        <a:t>Petroleum Products Bill submitted to Cabinet for approval to table in Parliament</a:t>
                      </a:r>
                    </a:p>
                  </a:txBody>
                  <a:tcPr marL="2678" marR="2678" marT="2678"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rtl="0" fontAlgn="t"/>
                      <a:r>
                        <a:rPr lang="en-US" sz="1200" b="0" i="0" u="none" strike="noStrike">
                          <a:solidFill>
                            <a:srgbClr val="000000"/>
                          </a:solidFill>
                          <a:effectLst/>
                          <a:latin typeface="Arial" panose="020B0604020202020204" pitchFamily="34" charset="0"/>
                          <a:cs typeface="Arial" panose="020B0604020202020204" pitchFamily="34" charset="0"/>
                        </a:rPr>
                        <a:t>Sector and government stakeholder consultations completed</a:t>
                      </a:r>
                    </a:p>
                  </a:txBody>
                  <a:tcPr marL="2678" marR="2678" marT="2678"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rtl="0" fontAlgn="t"/>
                      <a:r>
                        <a:rPr lang="en-ZA" sz="1200" b="1" i="0" u="none" strike="noStrike" dirty="0">
                          <a:solidFill>
                            <a:srgbClr val="000000"/>
                          </a:solidFill>
                          <a:effectLst/>
                          <a:latin typeface="Arial" panose="020B0604020202020204" pitchFamily="34" charset="0"/>
                          <a:cs typeface="Arial" panose="020B0604020202020204" pitchFamily="34" charset="0"/>
                        </a:rPr>
                        <a:t>Not Achieved.       </a:t>
                      </a:r>
                    </a:p>
                  </a:txBody>
                  <a:tcPr marL="2678" marR="2678" marT="2678"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rtl="0" fontAlgn="t"/>
                      <a:r>
                        <a:rPr lang="en-US" sz="1200" b="0" i="0" u="none" strike="noStrike">
                          <a:solidFill>
                            <a:srgbClr val="000000"/>
                          </a:solidFill>
                          <a:effectLst/>
                          <a:latin typeface="Arial" panose="020B0604020202020204" pitchFamily="34" charset="0"/>
                          <a:cs typeface="Arial" panose="020B0604020202020204" pitchFamily="34" charset="0"/>
                        </a:rPr>
                        <a:t>Majority of Sector stakeholders were consulted except those that did not respond. Only National Treasury was consulted amongst the affected government  departments. </a:t>
                      </a:r>
                    </a:p>
                  </a:txBody>
                  <a:tcPr marL="2678" marR="2678" marT="2678"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rtl="0" fontAlgn="t"/>
                      <a:r>
                        <a:rPr lang="en-US" sz="1200" b="0" i="0" u="none" strike="noStrike">
                          <a:solidFill>
                            <a:srgbClr val="000000"/>
                          </a:solidFill>
                          <a:effectLst/>
                          <a:latin typeface="Arial" panose="020B0604020202020204" pitchFamily="34" charset="0"/>
                          <a:cs typeface="Arial" panose="020B0604020202020204" pitchFamily="34" charset="0"/>
                        </a:rPr>
                        <a:t>Follow ups on previous invitations made are underway with stakeholders who did not repsond.</a:t>
                      </a:r>
                    </a:p>
                  </a:txBody>
                  <a:tcPr marL="2678" marR="2678" marT="2678"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xmlns="" val="1175306636"/>
                  </a:ext>
                </a:extLst>
              </a:tr>
              <a:tr h="1325223">
                <a:tc>
                  <a:txBody>
                    <a:bodyPr/>
                    <a:lstStyle/>
                    <a:p>
                      <a:pPr algn="l" fontAlgn="t"/>
                      <a:r>
                        <a:rPr lang="en-US" sz="1200" b="0" i="0" u="none" strike="noStrike">
                          <a:solidFill>
                            <a:srgbClr val="000000"/>
                          </a:solidFill>
                          <a:effectLst/>
                          <a:latin typeface="Arial" panose="020B0604020202020204" pitchFamily="34" charset="0"/>
                          <a:cs typeface="Arial" panose="020B0604020202020204" pitchFamily="34" charset="0"/>
                        </a:rPr>
                        <a:t>Mine Health and Safety Amendment (MHSA) Bill tabled in Parliament</a:t>
                      </a:r>
                    </a:p>
                  </a:txBody>
                  <a:tcPr marL="2678" marR="2678" marT="2678"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t"/>
                      <a:r>
                        <a:rPr lang="en-US" sz="1200" b="0" i="0" u="none" strike="noStrike" dirty="0">
                          <a:solidFill>
                            <a:srgbClr val="000000"/>
                          </a:solidFill>
                          <a:effectLst/>
                          <a:latin typeface="Arial" panose="020B0604020202020204" pitchFamily="34" charset="0"/>
                          <a:cs typeface="Arial" panose="020B0604020202020204" pitchFamily="34" charset="0"/>
                        </a:rPr>
                        <a:t>Mine Health and Safety Amendment Bill submitted to Parliament </a:t>
                      </a:r>
                    </a:p>
                  </a:txBody>
                  <a:tcPr marL="2678" marR="2678" marT="2678"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t"/>
                      <a:r>
                        <a:rPr lang="en-US" sz="1200" b="0" i="0" u="none" strike="noStrike">
                          <a:solidFill>
                            <a:srgbClr val="000000"/>
                          </a:solidFill>
                          <a:effectLst/>
                          <a:latin typeface="Arial" panose="020B0604020202020204" pitchFamily="34" charset="0"/>
                          <a:cs typeface="Arial" panose="020B0604020202020204" pitchFamily="34" charset="0"/>
                        </a:rPr>
                        <a:t>Mine Health and Safety</a:t>
                      </a:r>
                      <a:br>
                        <a:rPr lang="en-US" sz="1200" b="0" i="0" u="none" strike="noStrike">
                          <a:solidFill>
                            <a:srgbClr val="000000"/>
                          </a:solidFill>
                          <a:effectLst/>
                          <a:latin typeface="Arial" panose="020B0604020202020204" pitchFamily="34" charset="0"/>
                          <a:cs typeface="Arial" panose="020B0604020202020204" pitchFamily="34" charset="0"/>
                        </a:rPr>
                      </a:br>
                      <a:r>
                        <a:rPr lang="en-US" sz="1200" b="0" i="0" u="none" strike="noStrike">
                          <a:solidFill>
                            <a:srgbClr val="000000"/>
                          </a:solidFill>
                          <a:effectLst/>
                          <a:latin typeface="Arial" panose="020B0604020202020204" pitchFamily="34" charset="0"/>
                          <a:cs typeface="Arial" panose="020B0604020202020204" pitchFamily="34" charset="0"/>
                        </a:rPr>
                        <a:t>Bill presented to Cabinet</a:t>
                      </a:r>
                      <a:br>
                        <a:rPr lang="en-US" sz="1200" b="0" i="0" u="none" strike="noStrike">
                          <a:solidFill>
                            <a:srgbClr val="000000"/>
                          </a:solidFill>
                          <a:effectLst/>
                          <a:latin typeface="Arial" panose="020B0604020202020204" pitchFamily="34" charset="0"/>
                          <a:cs typeface="Arial" panose="020B0604020202020204" pitchFamily="34" charset="0"/>
                        </a:rPr>
                      </a:br>
                      <a:r>
                        <a:rPr lang="en-US" sz="1200" b="0" i="0" u="none" strike="noStrike">
                          <a:solidFill>
                            <a:srgbClr val="000000"/>
                          </a:solidFill>
                          <a:effectLst/>
                          <a:latin typeface="Arial" panose="020B0604020202020204" pitchFamily="34" charset="0"/>
                          <a:cs typeface="Arial" panose="020B0604020202020204" pitchFamily="34" charset="0"/>
                        </a:rPr>
                        <a:t>for approval to table in</a:t>
                      </a:r>
                      <a:br>
                        <a:rPr lang="en-US" sz="1200" b="0" i="0" u="none" strike="noStrike">
                          <a:solidFill>
                            <a:srgbClr val="000000"/>
                          </a:solidFill>
                          <a:effectLst/>
                          <a:latin typeface="Arial" panose="020B0604020202020204" pitchFamily="34" charset="0"/>
                          <a:cs typeface="Arial" panose="020B0604020202020204" pitchFamily="34" charset="0"/>
                        </a:rPr>
                      </a:br>
                      <a:r>
                        <a:rPr lang="en-US" sz="1200" b="0" i="0" u="none" strike="noStrike">
                          <a:solidFill>
                            <a:srgbClr val="000000"/>
                          </a:solidFill>
                          <a:effectLst/>
                          <a:latin typeface="Arial" panose="020B0604020202020204" pitchFamily="34" charset="0"/>
                          <a:cs typeface="Arial" panose="020B0604020202020204" pitchFamily="34" charset="0"/>
                        </a:rPr>
                        <a:t>Parliament</a:t>
                      </a:r>
                    </a:p>
                  </a:txBody>
                  <a:tcPr marL="2678" marR="2678" marT="2678"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t"/>
                      <a:r>
                        <a:rPr lang="en-ZA" sz="1200" b="1" i="0" u="none" strike="noStrike" dirty="0">
                          <a:solidFill>
                            <a:srgbClr val="000000"/>
                          </a:solidFill>
                          <a:effectLst/>
                          <a:latin typeface="Arial" panose="020B0604020202020204" pitchFamily="34" charset="0"/>
                          <a:cs typeface="Arial" panose="020B0604020202020204" pitchFamily="34" charset="0"/>
                        </a:rPr>
                        <a:t> Not achieved.         </a:t>
                      </a:r>
                    </a:p>
                  </a:txBody>
                  <a:tcPr marL="2678" marR="2678" marT="2678"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t"/>
                      <a:r>
                        <a:rPr lang="en-ZA" sz="1200" b="0" i="0" u="none" strike="noStrike" dirty="0">
                          <a:solidFill>
                            <a:srgbClr val="000000"/>
                          </a:solidFill>
                          <a:effectLst/>
                          <a:latin typeface="Arial" panose="020B0604020202020204" pitchFamily="34" charset="0"/>
                          <a:cs typeface="Arial" panose="020B0604020202020204" pitchFamily="34" charset="0"/>
                        </a:rPr>
                        <a:t>The Bill is required to be tabled at </a:t>
                      </a:r>
                      <a:r>
                        <a:rPr lang="en-ZA" sz="1200" b="0" i="0" u="none" strike="noStrike" dirty="0" err="1">
                          <a:solidFill>
                            <a:srgbClr val="000000"/>
                          </a:solidFill>
                          <a:effectLst/>
                          <a:latin typeface="Arial" panose="020B0604020202020204" pitchFamily="34" charset="0"/>
                          <a:cs typeface="Arial" panose="020B0604020202020204" pitchFamily="34" charset="0"/>
                        </a:rPr>
                        <a:t>Nedlac</a:t>
                      </a:r>
                      <a:r>
                        <a:rPr lang="en-ZA" sz="1200" b="0" i="0" u="none" strike="noStrike" dirty="0">
                          <a:solidFill>
                            <a:srgbClr val="000000"/>
                          </a:solidFill>
                          <a:effectLst/>
                          <a:latin typeface="Arial" panose="020B0604020202020204" pitchFamily="34" charset="0"/>
                          <a:cs typeface="Arial" panose="020B0604020202020204" pitchFamily="34" charset="0"/>
                        </a:rPr>
                        <a:t> for consideration.</a:t>
                      </a:r>
                    </a:p>
                  </a:txBody>
                  <a:tcPr marL="2678" marR="2678" marT="2678"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t"/>
                      <a:r>
                        <a:rPr lang="en-US" sz="1200" b="0" i="0" u="none" strike="noStrike" dirty="0">
                          <a:solidFill>
                            <a:srgbClr val="000000"/>
                          </a:solidFill>
                          <a:effectLst/>
                          <a:latin typeface="Arial" panose="020B0604020202020204" pitchFamily="34" charset="0"/>
                          <a:cs typeface="Arial" panose="020B0604020202020204" pitchFamily="34" charset="0"/>
                        </a:rPr>
                        <a:t>The Draft Bill was tabled at </a:t>
                      </a:r>
                      <a:r>
                        <a:rPr lang="en-US" sz="1200" b="0" i="0" u="none" strike="noStrike" dirty="0" err="1">
                          <a:solidFill>
                            <a:srgbClr val="000000"/>
                          </a:solidFill>
                          <a:effectLst/>
                          <a:latin typeface="Arial" panose="020B0604020202020204" pitchFamily="34" charset="0"/>
                          <a:cs typeface="Arial" panose="020B0604020202020204" pitchFamily="34" charset="0"/>
                        </a:rPr>
                        <a:t>Nedlac</a:t>
                      </a:r>
                      <a:r>
                        <a:rPr lang="en-US" sz="1200" b="0" i="0" u="none" strike="noStrike" dirty="0">
                          <a:solidFill>
                            <a:srgbClr val="000000"/>
                          </a:solidFill>
                          <a:effectLst/>
                          <a:latin typeface="Arial" panose="020B0604020202020204" pitchFamily="34" charset="0"/>
                          <a:cs typeface="Arial" panose="020B0604020202020204" pitchFamily="34" charset="0"/>
                        </a:rPr>
                        <a:t> for consideration.</a:t>
                      </a:r>
                    </a:p>
                  </a:txBody>
                  <a:tcPr marL="2678" marR="2678" marT="2678"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xmlns="" val="3207595837"/>
                  </a:ext>
                </a:extLst>
              </a:tr>
              <a:tr h="1765889">
                <a:tc>
                  <a:txBody>
                    <a:bodyPr/>
                    <a:lstStyle/>
                    <a:p>
                      <a:pPr algn="l" fontAlgn="t"/>
                      <a:r>
                        <a:rPr lang="en-US" sz="1200" b="0" i="0" u="none" strike="noStrike">
                          <a:solidFill>
                            <a:srgbClr val="000000"/>
                          </a:solidFill>
                          <a:effectLst/>
                          <a:latin typeface="Arial" panose="020B0604020202020204" pitchFamily="34" charset="0"/>
                          <a:cs typeface="Arial" panose="020B0604020202020204" pitchFamily="34" charset="0"/>
                        </a:rPr>
                        <a:t>Diamonds Amendment Bill tabled in Parliament</a:t>
                      </a:r>
                    </a:p>
                  </a:txBody>
                  <a:tcPr marL="2678" marR="2678" marT="2678"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t"/>
                      <a:r>
                        <a:rPr lang="en-US" sz="1200" b="0" i="0" u="none" strike="noStrike" dirty="0">
                          <a:solidFill>
                            <a:srgbClr val="000000"/>
                          </a:solidFill>
                          <a:effectLst/>
                          <a:latin typeface="Arial" panose="020B0604020202020204" pitchFamily="34" charset="0"/>
                          <a:cs typeface="Arial" panose="020B0604020202020204" pitchFamily="34" charset="0"/>
                        </a:rPr>
                        <a:t>Diamonds Amendment Bill tabled in Parliament for public comments</a:t>
                      </a:r>
                    </a:p>
                  </a:txBody>
                  <a:tcPr marL="2678" marR="2678" marT="2678"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t"/>
                      <a:r>
                        <a:rPr lang="en-US" sz="1200" b="0" i="0" u="none" strike="noStrike" dirty="0">
                          <a:solidFill>
                            <a:srgbClr val="000000"/>
                          </a:solidFill>
                          <a:effectLst/>
                          <a:latin typeface="Arial" panose="020B0604020202020204" pitchFamily="34" charset="0"/>
                          <a:cs typeface="Arial" panose="020B0604020202020204" pitchFamily="34" charset="0"/>
                        </a:rPr>
                        <a:t>Diamonds Amendment</a:t>
                      </a:r>
                      <a:br>
                        <a:rPr lang="en-US" sz="1200" b="0" i="0" u="none" strike="noStrike" dirty="0">
                          <a:solidFill>
                            <a:srgbClr val="000000"/>
                          </a:solidFill>
                          <a:effectLst/>
                          <a:latin typeface="Arial" panose="020B0604020202020204" pitchFamily="34" charset="0"/>
                          <a:cs typeface="Arial" panose="020B0604020202020204" pitchFamily="34" charset="0"/>
                        </a:rPr>
                      </a:br>
                      <a:r>
                        <a:rPr lang="en-US" sz="1200" b="0" i="0" u="none" strike="noStrike" dirty="0">
                          <a:solidFill>
                            <a:srgbClr val="000000"/>
                          </a:solidFill>
                          <a:effectLst/>
                          <a:latin typeface="Arial" panose="020B0604020202020204" pitchFamily="34" charset="0"/>
                          <a:cs typeface="Arial" panose="020B0604020202020204" pitchFamily="34" charset="0"/>
                        </a:rPr>
                        <a:t>Draft Bill developed</a:t>
                      </a:r>
                    </a:p>
                  </a:txBody>
                  <a:tcPr marL="2678" marR="2678" marT="2678"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t"/>
                      <a:r>
                        <a:rPr lang="en-US" sz="1200" b="1" i="0" u="none" strike="noStrike" dirty="0">
                          <a:solidFill>
                            <a:srgbClr val="000000"/>
                          </a:solidFill>
                          <a:effectLst/>
                          <a:latin typeface="Arial" panose="020B0604020202020204" pitchFamily="34" charset="0"/>
                          <a:cs typeface="Arial" panose="020B0604020202020204" pitchFamily="34" charset="0"/>
                        </a:rPr>
                        <a:t>Not Achieved: </a:t>
                      </a:r>
                      <a:r>
                        <a:rPr lang="en-US" sz="1200" b="0" i="0" u="none" strike="noStrike" dirty="0">
                          <a:solidFill>
                            <a:srgbClr val="000000"/>
                          </a:solidFill>
                          <a:effectLst/>
                          <a:latin typeface="Arial" panose="020B0604020202020204" pitchFamily="34" charset="0"/>
                          <a:cs typeface="Arial" panose="020B0604020202020204" pitchFamily="34" charset="0"/>
                        </a:rPr>
                        <a:t>Process for consultations were delayed due to engagements with implementers.         </a:t>
                      </a:r>
                      <a:r>
                        <a:rPr lang="en-US" sz="1200" b="1" i="0" u="none" strike="noStrike" dirty="0">
                          <a:solidFill>
                            <a:srgbClr val="000000"/>
                          </a:solidFill>
                          <a:effectLst/>
                          <a:latin typeface="Arial" panose="020B0604020202020204" pitchFamily="34" charset="0"/>
                          <a:cs typeface="Arial" panose="020B0604020202020204" pitchFamily="34" charset="0"/>
                        </a:rPr>
                        <a:t>     </a:t>
                      </a:r>
                    </a:p>
                  </a:txBody>
                  <a:tcPr marL="2678" marR="2678" marT="2678"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t"/>
                      <a:r>
                        <a:rPr lang="en-US" sz="1200" b="0" i="0" u="none" strike="noStrike">
                          <a:solidFill>
                            <a:srgbClr val="000000"/>
                          </a:solidFill>
                          <a:effectLst/>
                          <a:latin typeface="Arial" panose="020B0604020202020204" pitchFamily="34" charset="0"/>
                          <a:cs typeface="Arial" panose="020B0604020202020204" pitchFamily="34" charset="0"/>
                        </a:rPr>
                        <a:t>Issues relating to implementers were resolved and which led to  several consultative workshops being held to date.</a:t>
                      </a:r>
                    </a:p>
                  </a:txBody>
                  <a:tcPr marL="2678" marR="2678" marT="2678"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t"/>
                      <a:r>
                        <a:rPr lang="en-US" sz="1200" b="0" i="0" u="none" strike="noStrike" dirty="0">
                          <a:solidFill>
                            <a:srgbClr val="000000"/>
                          </a:solidFill>
                          <a:effectLst/>
                          <a:latin typeface="Arial" panose="020B0604020202020204" pitchFamily="34" charset="0"/>
                          <a:cs typeface="Arial" panose="020B0604020202020204" pitchFamily="34" charset="0"/>
                        </a:rPr>
                        <a:t>Outstanding consultations will be </a:t>
                      </a:r>
                      <a:r>
                        <a:rPr lang="en-US" sz="1200" b="0" i="0" u="none" strike="noStrike" dirty="0" err="1">
                          <a:solidFill>
                            <a:srgbClr val="000000"/>
                          </a:solidFill>
                          <a:effectLst/>
                          <a:latin typeface="Arial" panose="020B0604020202020204" pitchFamily="34" charset="0"/>
                          <a:cs typeface="Arial" panose="020B0604020202020204" pitchFamily="34" charset="0"/>
                        </a:rPr>
                        <a:t>finalised</a:t>
                      </a:r>
                      <a:r>
                        <a:rPr lang="en-US" sz="1200" b="0" i="0" u="none" strike="noStrike" dirty="0">
                          <a:solidFill>
                            <a:srgbClr val="000000"/>
                          </a:solidFill>
                          <a:effectLst/>
                          <a:latin typeface="Arial" panose="020B0604020202020204" pitchFamily="34" charset="0"/>
                          <a:cs typeface="Arial" panose="020B0604020202020204" pitchFamily="34" charset="0"/>
                        </a:rPr>
                        <a:t> before end of October 2022. This will allow for cabinet Memorandum to be tabled at relevant  clusters in Q3.   Progress report on stakeholder consultation attached.</a:t>
                      </a:r>
                    </a:p>
                  </a:txBody>
                  <a:tcPr marL="2678" marR="2678" marT="2678"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xmlns="" val="2259133409"/>
                  </a:ext>
                </a:extLst>
              </a:tr>
            </a:tbl>
          </a:graphicData>
        </a:graphic>
      </p:graphicFrame>
    </p:spTree>
    <p:extLst>
      <p:ext uri="{BB962C8B-B14F-4D97-AF65-F5344CB8AC3E}">
        <p14:creationId xmlns:p14="http://schemas.microsoft.com/office/powerpoint/2010/main" xmlns="" val="329585156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xmlns="" id="{74C51F7A-A1CE-4641-BC8A-E27847746F3C}"/>
              </a:ext>
            </a:extLst>
          </p:cNvPr>
          <p:cNvSpPr txBox="1"/>
          <p:nvPr/>
        </p:nvSpPr>
        <p:spPr>
          <a:xfrm>
            <a:off x="3048000" y="67360"/>
            <a:ext cx="8210549" cy="369332"/>
          </a:xfrm>
          <a:prstGeom prst="rect">
            <a:avLst/>
          </a:prstGeom>
          <a:noFill/>
        </p:spPr>
        <p:txBody>
          <a:bodyPr wrap="square">
            <a:spAutoFit/>
          </a:bodyPr>
          <a:lstStyle/>
          <a:p>
            <a:pPr algn="ctr"/>
            <a:r>
              <a:rPr lang="en-US" b="1" dirty="0"/>
              <a:t> SUMMARY OF TARGETS NOT ACHIEVED - Q2</a:t>
            </a:r>
          </a:p>
        </p:txBody>
      </p:sp>
      <p:graphicFrame>
        <p:nvGraphicFramePr>
          <p:cNvPr id="3" name="Table 2">
            <a:extLst>
              <a:ext uri="{FF2B5EF4-FFF2-40B4-BE49-F238E27FC236}">
                <a16:creationId xmlns:a16="http://schemas.microsoft.com/office/drawing/2014/main" xmlns="" id="{7BCB5B30-F0E9-4BC0-9ADC-3AE81929054D}"/>
              </a:ext>
            </a:extLst>
          </p:cNvPr>
          <p:cNvGraphicFramePr>
            <a:graphicFrameLocks noGrp="1"/>
          </p:cNvGraphicFramePr>
          <p:nvPr>
            <p:extLst>
              <p:ext uri="{D42A27DB-BD31-4B8C-83A1-F6EECF244321}">
                <p14:modId xmlns:p14="http://schemas.microsoft.com/office/powerpoint/2010/main" xmlns="" val="3991569663"/>
              </p:ext>
            </p:extLst>
          </p:nvPr>
        </p:nvGraphicFramePr>
        <p:xfrm>
          <a:off x="1603513" y="428625"/>
          <a:ext cx="10426562" cy="5044524"/>
        </p:xfrm>
        <a:graphic>
          <a:graphicData uri="http://schemas.openxmlformats.org/drawingml/2006/table">
            <a:tbl>
              <a:tblPr/>
              <a:tblGrid>
                <a:gridCol w="1152939">
                  <a:extLst>
                    <a:ext uri="{9D8B030D-6E8A-4147-A177-3AD203B41FA5}">
                      <a16:colId xmlns:a16="http://schemas.microsoft.com/office/drawing/2014/main" xmlns="" val="3238364560"/>
                    </a:ext>
                  </a:extLst>
                </a:gridCol>
                <a:gridCol w="1789044">
                  <a:extLst>
                    <a:ext uri="{9D8B030D-6E8A-4147-A177-3AD203B41FA5}">
                      <a16:colId xmlns:a16="http://schemas.microsoft.com/office/drawing/2014/main" xmlns="" val="2850263856"/>
                    </a:ext>
                  </a:extLst>
                </a:gridCol>
                <a:gridCol w="1828800">
                  <a:extLst>
                    <a:ext uri="{9D8B030D-6E8A-4147-A177-3AD203B41FA5}">
                      <a16:colId xmlns:a16="http://schemas.microsoft.com/office/drawing/2014/main" xmlns="" val="2125869680"/>
                    </a:ext>
                  </a:extLst>
                </a:gridCol>
                <a:gridCol w="1489289">
                  <a:extLst>
                    <a:ext uri="{9D8B030D-6E8A-4147-A177-3AD203B41FA5}">
                      <a16:colId xmlns:a16="http://schemas.microsoft.com/office/drawing/2014/main" xmlns="" val="3107143841"/>
                    </a:ext>
                  </a:extLst>
                </a:gridCol>
                <a:gridCol w="2188062">
                  <a:extLst>
                    <a:ext uri="{9D8B030D-6E8A-4147-A177-3AD203B41FA5}">
                      <a16:colId xmlns:a16="http://schemas.microsoft.com/office/drawing/2014/main" xmlns="" val="2403063386"/>
                    </a:ext>
                  </a:extLst>
                </a:gridCol>
                <a:gridCol w="1978428">
                  <a:extLst>
                    <a:ext uri="{9D8B030D-6E8A-4147-A177-3AD203B41FA5}">
                      <a16:colId xmlns:a16="http://schemas.microsoft.com/office/drawing/2014/main" xmlns="" val="918226088"/>
                    </a:ext>
                  </a:extLst>
                </a:gridCol>
              </a:tblGrid>
              <a:tr h="191941">
                <a:tc gridSpan="6">
                  <a:txBody>
                    <a:bodyPr/>
                    <a:lstStyle/>
                    <a:p>
                      <a:pPr algn="l" rtl="0" fontAlgn="t"/>
                      <a:r>
                        <a:rPr lang="en-US" sz="1200" b="1" i="0" u="none" strike="noStrike" dirty="0">
                          <a:solidFill>
                            <a:srgbClr val="000000"/>
                          </a:solidFill>
                          <a:effectLst/>
                          <a:latin typeface="Arial" panose="020B0604020202020204" pitchFamily="34" charset="0"/>
                          <a:cs typeface="Arial" panose="020B0604020202020204" pitchFamily="34" charset="0"/>
                        </a:rPr>
                        <a:t>Programme 3: Mining, Mineral and Energy Policy Development</a:t>
                      </a:r>
                    </a:p>
                  </a:txBody>
                  <a:tcPr marL="2678" marR="2678" marT="2678" marB="0">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extLst>
                  <a:ext uri="{0D108BD9-81ED-4DB2-BD59-A6C34878D82A}">
                    <a16:rowId xmlns:a16="http://schemas.microsoft.com/office/drawing/2014/main" xmlns="" val="3046499140"/>
                  </a:ext>
                </a:extLst>
              </a:tr>
              <a:tr h="487138">
                <a:tc>
                  <a:txBody>
                    <a:bodyPr/>
                    <a:lstStyle/>
                    <a:p>
                      <a:pPr algn="ctr" rtl="0" fontAlgn="t"/>
                      <a:r>
                        <a:rPr lang="en-ZA" sz="1200" b="1" i="0" u="none" strike="noStrike" dirty="0">
                          <a:solidFill>
                            <a:srgbClr val="000000"/>
                          </a:solidFill>
                          <a:effectLst/>
                          <a:latin typeface="Arial" panose="020B0604020202020204" pitchFamily="34" charset="0"/>
                          <a:cs typeface="Arial" panose="020B0604020202020204" pitchFamily="34" charset="0"/>
                        </a:rPr>
                        <a:t>Output Indicator</a:t>
                      </a:r>
                    </a:p>
                  </a:txBody>
                  <a:tcPr marL="2678" marR="2678" marT="2678"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2"/>
                    </a:solidFill>
                  </a:tcPr>
                </a:tc>
                <a:tc>
                  <a:txBody>
                    <a:bodyPr/>
                    <a:lstStyle/>
                    <a:p>
                      <a:pPr algn="ctr" rtl="0" fontAlgn="t"/>
                      <a:r>
                        <a:rPr lang="en-ZA" sz="1200" b="1" i="0" u="none" strike="noStrike" dirty="0">
                          <a:solidFill>
                            <a:srgbClr val="000000"/>
                          </a:solidFill>
                          <a:effectLst/>
                          <a:latin typeface="Arial" panose="020B0604020202020204" pitchFamily="34" charset="0"/>
                          <a:cs typeface="Arial" panose="020B0604020202020204" pitchFamily="34" charset="0"/>
                        </a:rPr>
                        <a:t>2022/23</a:t>
                      </a:r>
                      <a:br>
                        <a:rPr lang="en-ZA" sz="1200" b="1" i="0" u="none" strike="noStrike" dirty="0">
                          <a:solidFill>
                            <a:srgbClr val="000000"/>
                          </a:solidFill>
                          <a:effectLst/>
                          <a:latin typeface="Arial" panose="020B0604020202020204" pitchFamily="34" charset="0"/>
                          <a:cs typeface="Arial" panose="020B0604020202020204" pitchFamily="34" charset="0"/>
                        </a:rPr>
                      </a:br>
                      <a:r>
                        <a:rPr lang="en-ZA" sz="1200" b="1" i="0" u="none" strike="noStrike" dirty="0">
                          <a:solidFill>
                            <a:srgbClr val="000000"/>
                          </a:solidFill>
                          <a:effectLst/>
                          <a:latin typeface="Arial" panose="020B0604020202020204" pitchFamily="34" charset="0"/>
                          <a:cs typeface="Arial" panose="020B0604020202020204" pitchFamily="34" charset="0"/>
                        </a:rPr>
                        <a:t>Annual Target</a:t>
                      </a:r>
                    </a:p>
                  </a:txBody>
                  <a:tcPr marL="2678" marR="2678" marT="2678"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2"/>
                    </a:solidFill>
                  </a:tcPr>
                </a:tc>
                <a:tc>
                  <a:txBody>
                    <a:bodyPr/>
                    <a:lstStyle/>
                    <a:p>
                      <a:pPr algn="ctr" rtl="0" fontAlgn="t"/>
                      <a:r>
                        <a:rPr lang="en-ZA" sz="1200" b="1" i="0" u="none" strike="noStrike" dirty="0">
                          <a:solidFill>
                            <a:srgbClr val="000000"/>
                          </a:solidFill>
                          <a:effectLst/>
                          <a:latin typeface="Arial" panose="020B0604020202020204" pitchFamily="34" charset="0"/>
                          <a:cs typeface="Arial" panose="020B0604020202020204" pitchFamily="34" charset="0"/>
                        </a:rPr>
                        <a:t>2022/23</a:t>
                      </a:r>
                      <a:br>
                        <a:rPr lang="en-ZA" sz="1200" b="1" i="0" u="none" strike="noStrike" dirty="0">
                          <a:solidFill>
                            <a:srgbClr val="000000"/>
                          </a:solidFill>
                          <a:effectLst/>
                          <a:latin typeface="Arial" panose="020B0604020202020204" pitchFamily="34" charset="0"/>
                          <a:cs typeface="Arial" panose="020B0604020202020204" pitchFamily="34" charset="0"/>
                        </a:rPr>
                      </a:br>
                      <a:r>
                        <a:rPr lang="en-ZA" sz="1200" b="1" i="0" u="none" strike="noStrike" dirty="0">
                          <a:solidFill>
                            <a:srgbClr val="000000"/>
                          </a:solidFill>
                          <a:effectLst/>
                          <a:latin typeface="Arial" panose="020B0604020202020204" pitchFamily="34" charset="0"/>
                          <a:cs typeface="Arial" panose="020B0604020202020204" pitchFamily="34" charset="0"/>
                        </a:rPr>
                        <a:t>Quarterly Target</a:t>
                      </a:r>
                    </a:p>
                  </a:txBody>
                  <a:tcPr marL="2678" marR="2678" marT="2678"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2"/>
                    </a:solidFill>
                  </a:tcPr>
                </a:tc>
                <a:tc>
                  <a:txBody>
                    <a:bodyPr/>
                    <a:lstStyle/>
                    <a:p>
                      <a:pPr algn="ctr" rtl="0" fontAlgn="t"/>
                      <a:r>
                        <a:rPr lang="en-US" sz="1200" b="1" i="0" u="none" strike="noStrike" dirty="0">
                          <a:solidFill>
                            <a:srgbClr val="000000"/>
                          </a:solidFill>
                          <a:effectLst/>
                          <a:latin typeface="Arial" panose="020B0604020202020204" pitchFamily="34" charset="0"/>
                          <a:cs typeface="Arial" panose="020B0604020202020204" pitchFamily="34" charset="0"/>
                        </a:rPr>
                        <a:t>Actual output</a:t>
                      </a:r>
                      <a:br>
                        <a:rPr lang="en-US" sz="1200" b="1" i="0" u="none" strike="noStrike" dirty="0">
                          <a:solidFill>
                            <a:srgbClr val="000000"/>
                          </a:solidFill>
                          <a:effectLst/>
                          <a:latin typeface="Arial" panose="020B0604020202020204" pitchFamily="34" charset="0"/>
                          <a:cs typeface="Arial" panose="020B0604020202020204" pitchFamily="34" charset="0"/>
                        </a:rPr>
                      </a:br>
                      <a:endParaRPr lang="en-US" sz="1200" b="1" i="0" u="none" strike="noStrike" dirty="0">
                        <a:solidFill>
                          <a:srgbClr val="000000"/>
                        </a:solidFill>
                        <a:effectLst/>
                        <a:latin typeface="Arial" panose="020B0604020202020204" pitchFamily="34" charset="0"/>
                        <a:cs typeface="Arial" panose="020B0604020202020204" pitchFamily="34" charset="0"/>
                      </a:endParaRPr>
                    </a:p>
                  </a:txBody>
                  <a:tcPr marL="2678" marR="2678" marT="2678"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2"/>
                    </a:solidFill>
                  </a:tcPr>
                </a:tc>
                <a:tc>
                  <a:txBody>
                    <a:bodyPr/>
                    <a:lstStyle/>
                    <a:p>
                      <a:pPr algn="ctr" rtl="0" fontAlgn="t"/>
                      <a:r>
                        <a:rPr lang="en-ZA" sz="1200" b="1" i="0" u="none" strike="noStrike" dirty="0">
                          <a:solidFill>
                            <a:srgbClr val="000000"/>
                          </a:solidFill>
                          <a:effectLst/>
                          <a:latin typeface="Arial" panose="020B0604020202020204" pitchFamily="34" charset="0"/>
                          <a:cs typeface="Arial" panose="020B0604020202020204" pitchFamily="34" charset="0"/>
                        </a:rPr>
                        <a:t>Reason for Deviation</a:t>
                      </a:r>
                    </a:p>
                  </a:txBody>
                  <a:tcPr marL="2678" marR="2678" marT="2678"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2"/>
                    </a:solidFill>
                  </a:tcPr>
                </a:tc>
                <a:tc>
                  <a:txBody>
                    <a:bodyPr/>
                    <a:lstStyle/>
                    <a:p>
                      <a:pPr algn="ctr" rtl="0" fontAlgn="t"/>
                      <a:r>
                        <a:rPr lang="en-ZA" sz="1200" b="1" i="0" u="none" strike="noStrike" dirty="0">
                          <a:solidFill>
                            <a:srgbClr val="000000"/>
                          </a:solidFill>
                          <a:effectLst/>
                          <a:latin typeface="Arial" panose="020B0604020202020204" pitchFamily="34" charset="0"/>
                          <a:cs typeface="Arial" panose="020B0604020202020204" pitchFamily="34" charset="0"/>
                        </a:rPr>
                        <a:t>Intervention </a:t>
                      </a:r>
                    </a:p>
                  </a:txBody>
                  <a:tcPr marL="2678" marR="2678" marT="2678"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2"/>
                    </a:solidFill>
                  </a:tcPr>
                </a:tc>
                <a:extLst>
                  <a:ext uri="{0D108BD9-81ED-4DB2-BD59-A6C34878D82A}">
                    <a16:rowId xmlns:a16="http://schemas.microsoft.com/office/drawing/2014/main" xmlns="" val="920858108"/>
                  </a:ext>
                </a:extLst>
              </a:tr>
              <a:tr h="1328685">
                <a:tc>
                  <a:txBody>
                    <a:bodyPr/>
                    <a:lstStyle/>
                    <a:p>
                      <a:pPr algn="l" fontAlgn="t"/>
                      <a:r>
                        <a:rPr lang="en-US" sz="1200" b="0" i="0" u="none" strike="noStrike" dirty="0">
                          <a:solidFill>
                            <a:srgbClr val="000000"/>
                          </a:solidFill>
                          <a:effectLst/>
                          <a:latin typeface="Arial" panose="020B0604020202020204" pitchFamily="34" charset="0"/>
                        </a:rPr>
                        <a:t>Gas Act Amended Regulations gazetted for public comments</a:t>
                      </a:r>
                    </a:p>
                  </a:txBody>
                  <a:tcPr marL="4343" marR="4343" marT="434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t"/>
                      <a:r>
                        <a:rPr lang="en-US" sz="1200" b="0" i="0" u="none" strike="noStrike" dirty="0">
                          <a:solidFill>
                            <a:srgbClr val="000000"/>
                          </a:solidFill>
                          <a:effectLst/>
                          <a:latin typeface="Arial" panose="020B0604020202020204" pitchFamily="34" charset="0"/>
                        </a:rPr>
                        <a:t>Gas Act Amendment Regulations gazetted for public comments</a:t>
                      </a:r>
                    </a:p>
                  </a:txBody>
                  <a:tcPr marL="4343" marR="4343" marT="434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t"/>
                      <a:r>
                        <a:rPr lang="en-ZA" sz="1200" b="0" i="0" u="none" strike="noStrike" dirty="0">
                          <a:solidFill>
                            <a:srgbClr val="000000"/>
                          </a:solidFill>
                          <a:effectLst/>
                          <a:latin typeface="Arial" panose="020B0604020202020204" pitchFamily="34" charset="0"/>
                        </a:rPr>
                        <a:t>Draft Gas regulations</a:t>
                      </a:r>
                    </a:p>
                  </a:txBody>
                  <a:tcPr marL="4343" marR="4343" marT="434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t"/>
                      <a:r>
                        <a:rPr lang="en-ZA" sz="1200" b="1" i="0" u="none" strike="noStrike" dirty="0">
                          <a:solidFill>
                            <a:srgbClr val="000000"/>
                          </a:solidFill>
                          <a:effectLst/>
                          <a:latin typeface="Arial" panose="020B0604020202020204" pitchFamily="34" charset="0"/>
                        </a:rPr>
                        <a:t>Not achieved.</a:t>
                      </a:r>
                    </a:p>
                  </a:txBody>
                  <a:tcPr marL="4343" marR="4343" marT="434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t"/>
                      <a:r>
                        <a:rPr lang="en-US" sz="1200" b="0" i="0" u="none" strike="noStrike" dirty="0">
                          <a:solidFill>
                            <a:srgbClr val="000000"/>
                          </a:solidFill>
                          <a:effectLst/>
                          <a:latin typeface="Arial" panose="020B0604020202020204" pitchFamily="34" charset="0"/>
                        </a:rPr>
                        <a:t>The amendment of the Piped-gas Regulations was dependent on the promulgation of the Gas Amendment Bill. The Gas Amendment Bill has been withdrawn from Parliament for review.</a:t>
                      </a:r>
                    </a:p>
                  </a:txBody>
                  <a:tcPr marL="4343" marR="4343" marT="434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t"/>
                      <a:r>
                        <a:rPr lang="en-US" sz="1200" b="0" i="0" u="none" strike="noStrike">
                          <a:solidFill>
                            <a:srgbClr val="000000"/>
                          </a:solidFill>
                          <a:effectLst/>
                          <a:latin typeface="Arial" panose="020B0604020202020204" pitchFamily="34" charset="0"/>
                        </a:rPr>
                        <a:t>The Gas Act Amended Regulations output and its quarterly targerts will be retracted from the current APP.  </a:t>
                      </a:r>
                    </a:p>
                  </a:txBody>
                  <a:tcPr marL="4343" marR="4343" marT="434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xmlns="" val="4217104061"/>
                  </a:ext>
                </a:extLst>
              </a:tr>
              <a:tr h="950345">
                <a:tc>
                  <a:txBody>
                    <a:bodyPr/>
                    <a:lstStyle/>
                    <a:p>
                      <a:pPr algn="l" fontAlgn="t"/>
                      <a:r>
                        <a:rPr lang="en-US" sz="1200" b="0" i="0" u="none" strike="noStrike">
                          <a:solidFill>
                            <a:srgbClr val="000000"/>
                          </a:solidFill>
                          <a:effectLst/>
                          <a:latin typeface="Arial" panose="020B0604020202020204" pitchFamily="34" charset="0"/>
                        </a:rPr>
                        <a:t>Electricity Pricing Policy submitted to Cabinet</a:t>
                      </a:r>
                    </a:p>
                  </a:txBody>
                  <a:tcPr marL="4343" marR="4343" marT="434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t"/>
                      <a:r>
                        <a:rPr lang="en-US" sz="1200" b="0" i="0" u="none" strike="noStrike" dirty="0">
                          <a:solidFill>
                            <a:srgbClr val="000000"/>
                          </a:solidFill>
                          <a:effectLst/>
                          <a:latin typeface="Arial" panose="020B0604020202020204" pitchFamily="34" charset="0"/>
                        </a:rPr>
                        <a:t>Electricity Pricing Policy review submitted to cabinet for final approval </a:t>
                      </a:r>
                    </a:p>
                  </a:txBody>
                  <a:tcPr marL="4343" marR="4343" marT="434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t"/>
                      <a:r>
                        <a:rPr lang="en-US" sz="1200" b="0" i="0" u="none" strike="noStrike" dirty="0">
                          <a:solidFill>
                            <a:srgbClr val="000000"/>
                          </a:solidFill>
                          <a:effectLst/>
                          <a:latin typeface="Arial" panose="020B0604020202020204" pitchFamily="34" charset="0"/>
                        </a:rPr>
                        <a:t>Electricity Pricing Policy</a:t>
                      </a:r>
                      <a:br>
                        <a:rPr lang="en-US" sz="1200" b="0" i="0" u="none" strike="noStrike" dirty="0">
                          <a:solidFill>
                            <a:srgbClr val="000000"/>
                          </a:solidFill>
                          <a:effectLst/>
                          <a:latin typeface="Arial" panose="020B0604020202020204" pitchFamily="34" charset="0"/>
                        </a:rPr>
                      </a:br>
                      <a:r>
                        <a:rPr lang="en-US" sz="1200" b="0" i="0" u="none" strike="noStrike" dirty="0">
                          <a:solidFill>
                            <a:srgbClr val="000000"/>
                          </a:solidFill>
                          <a:effectLst/>
                          <a:latin typeface="Arial" panose="020B0604020202020204" pitchFamily="34" charset="0"/>
                        </a:rPr>
                        <a:t>review submitted to</a:t>
                      </a:r>
                      <a:br>
                        <a:rPr lang="en-US" sz="1200" b="0" i="0" u="none" strike="noStrike" dirty="0">
                          <a:solidFill>
                            <a:srgbClr val="000000"/>
                          </a:solidFill>
                          <a:effectLst/>
                          <a:latin typeface="Arial" panose="020B0604020202020204" pitchFamily="34" charset="0"/>
                        </a:rPr>
                      </a:br>
                      <a:r>
                        <a:rPr lang="en-US" sz="1200" b="0" i="0" u="none" strike="noStrike" dirty="0">
                          <a:solidFill>
                            <a:srgbClr val="000000"/>
                          </a:solidFill>
                          <a:effectLst/>
                          <a:latin typeface="Arial" panose="020B0604020202020204" pitchFamily="34" charset="0"/>
                        </a:rPr>
                        <a:t>Cabinet for final approval</a:t>
                      </a:r>
                    </a:p>
                  </a:txBody>
                  <a:tcPr marL="4343" marR="4343" marT="434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t"/>
                      <a:r>
                        <a:rPr lang="en-ZA" sz="1200" b="1" i="0" u="none" strike="noStrike" dirty="0">
                          <a:solidFill>
                            <a:srgbClr val="000000"/>
                          </a:solidFill>
                          <a:effectLst/>
                          <a:latin typeface="Arial" panose="020B0604020202020204" pitchFamily="34" charset="0"/>
                        </a:rPr>
                        <a:t>Not achieved.</a:t>
                      </a:r>
                    </a:p>
                  </a:txBody>
                  <a:tcPr marL="4343" marR="4343" marT="434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t"/>
                      <a:r>
                        <a:rPr lang="en-US" sz="1200" b="0" i="0" u="none" strike="noStrike" dirty="0">
                          <a:solidFill>
                            <a:srgbClr val="000000"/>
                          </a:solidFill>
                          <a:effectLst/>
                          <a:latin typeface="Arial" panose="020B0604020202020204" pitchFamily="34" charset="0"/>
                        </a:rPr>
                        <a:t>The Review of the Electricity Pricing Policy final draft is  dependent on EXCO workshop and the department </a:t>
                      </a:r>
                      <a:r>
                        <a:rPr lang="en-US" sz="1200" b="0" i="0" u="none" strike="noStrike" dirty="0" err="1">
                          <a:solidFill>
                            <a:srgbClr val="000000"/>
                          </a:solidFill>
                          <a:effectLst/>
                          <a:latin typeface="Arial" panose="020B0604020202020204" pitchFamily="34" charset="0"/>
                        </a:rPr>
                        <a:t>finalising</a:t>
                      </a:r>
                      <a:r>
                        <a:rPr lang="en-US" sz="1200" b="0" i="0" u="none" strike="noStrike" dirty="0">
                          <a:solidFill>
                            <a:srgbClr val="000000"/>
                          </a:solidFill>
                          <a:effectLst/>
                          <a:latin typeface="Arial" panose="020B0604020202020204" pitchFamily="34" charset="0"/>
                        </a:rPr>
                        <a:t> certain EPP positions </a:t>
                      </a:r>
                    </a:p>
                  </a:txBody>
                  <a:tcPr marL="4343" marR="4343" marT="434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t"/>
                      <a:r>
                        <a:rPr lang="en-US" sz="1200" b="0" i="0" u="none" strike="noStrike" dirty="0">
                          <a:solidFill>
                            <a:srgbClr val="000000"/>
                          </a:solidFill>
                          <a:effectLst/>
                          <a:latin typeface="Arial" panose="020B0604020202020204" pitchFamily="34" charset="0"/>
                        </a:rPr>
                        <a:t>EXCO workshop arranged to deal with the issues raised and policy positions to be made to move the Policy forward for NEDLAC tabling </a:t>
                      </a:r>
                    </a:p>
                  </a:txBody>
                  <a:tcPr marL="4343" marR="4343" marT="434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xmlns="" val="1534042161"/>
                  </a:ext>
                </a:extLst>
              </a:tr>
              <a:tr h="1137793">
                <a:tc>
                  <a:txBody>
                    <a:bodyPr/>
                    <a:lstStyle/>
                    <a:p>
                      <a:pPr algn="l" fontAlgn="t"/>
                      <a:r>
                        <a:rPr lang="en-US" sz="1200" b="0" i="0" u="none" strike="noStrike" dirty="0">
                          <a:solidFill>
                            <a:srgbClr val="000000"/>
                          </a:solidFill>
                          <a:effectLst/>
                          <a:latin typeface="Arial" panose="020B0604020202020204" pitchFamily="34" charset="0"/>
                          <a:cs typeface="Arial" panose="020B0604020202020204" pitchFamily="34" charset="0"/>
                        </a:rPr>
                        <a:t>Amended Section 75,76 and 77 of MPRDA Regulation</a:t>
                      </a:r>
                    </a:p>
                  </a:txBody>
                  <a:tcPr marL="2678" marR="2678" marT="2678"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t"/>
                      <a:r>
                        <a:rPr lang="en-US" sz="1200" b="0" i="0" u="none" strike="noStrike" dirty="0">
                          <a:solidFill>
                            <a:srgbClr val="000000"/>
                          </a:solidFill>
                          <a:effectLst/>
                          <a:latin typeface="Arial" panose="020B0604020202020204" pitchFamily="34" charset="0"/>
                          <a:cs typeface="Arial" panose="020B0604020202020204" pitchFamily="34" charset="0"/>
                        </a:rPr>
                        <a:t>Amended Section 75,76 and 77 of MPRDA Regulations gazetted for implementation</a:t>
                      </a:r>
                    </a:p>
                  </a:txBody>
                  <a:tcPr marL="2678" marR="2678" marT="2678"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t"/>
                      <a:r>
                        <a:rPr lang="en-US" sz="1200" b="0" i="0" u="none" strike="noStrike" dirty="0">
                          <a:solidFill>
                            <a:srgbClr val="000000"/>
                          </a:solidFill>
                          <a:effectLst/>
                          <a:latin typeface="Arial" panose="020B0604020202020204" pitchFamily="34" charset="0"/>
                          <a:cs typeface="Arial" panose="020B0604020202020204" pitchFamily="34" charset="0"/>
                        </a:rPr>
                        <a:t>Regulations gazetted</a:t>
                      </a:r>
                      <a:br>
                        <a:rPr lang="en-US" sz="1200" b="0" i="0" u="none" strike="noStrike" dirty="0">
                          <a:solidFill>
                            <a:srgbClr val="000000"/>
                          </a:solidFill>
                          <a:effectLst/>
                          <a:latin typeface="Arial" panose="020B0604020202020204" pitchFamily="34" charset="0"/>
                          <a:cs typeface="Arial" panose="020B0604020202020204" pitchFamily="34" charset="0"/>
                        </a:rPr>
                      </a:br>
                      <a:r>
                        <a:rPr lang="en-US" sz="1200" b="0" i="0" u="none" strike="noStrike" dirty="0">
                          <a:solidFill>
                            <a:srgbClr val="000000"/>
                          </a:solidFill>
                          <a:effectLst/>
                          <a:latin typeface="Arial" panose="020B0604020202020204" pitchFamily="34" charset="0"/>
                          <a:cs typeface="Arial" panose="020B0604020202020204" pitchFamily="34" charset="0"/>
                        </a:rPr>
                        <a:t>for public comments</a:t>
                      </a:r>
                    </a:p>
                  </a:txBody>
                  <a:tcPr marL="2678" marR="2678" marT="2678"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t"/>
                      <a:r>
                        <a:rPr lang="en-US" sz="1200" b="1" i="0" u="none" strike="noStrike" dirty="0">
                          <a:solidFill>
                            <a:srgbClr val="000000"/>
                          </a:solidFill>
                          <a:effectLst/>
                          <a:latin typeface="Arial" panose="020B0604020202020204" pitchFamily="34" charset="0"/>
                          <a:cs typeface="Arial" panose="020B0604020202020204" pitchFamily="34" charset="0"/>
                        </a:rPr>
                        <a:t>Not  Achieved:</a:t>
                      </a:r>
                      <a:r>
                        <a:rPr lang="en-US" sz="1200" b="0" i="0" u="none" strike="noStrike" dirty="0">
                          <a:solidFill>
                            <a:srgbClr val="000000"/>
                          </a:solidFill>
                          <a:effectLst/>
                          <a:latin typeface="Arial" panose="020B0604020202020204" pitchFamily="34" charset="0"/>
                          <a:cs typeface="Arial" panose="020B0604020202020204" pitchFamily="34" charset="0"/>
                        </a:rPr>
                        <a:t> A submission and  notice were  submitted for approval by Minister for Gazetting.         </a:t>
                      </a:r>
                      <a:endParaRPr lang="en-US" sz="1200" b="1" i="0" u="none" strike="noStrike" dirty="0">
                        <a:solidFill>
                          <a:srgbClr val="000000"/>
                        </a:solidFill>
                        <a:effectLst/>
                        <a:latin typeface="Arial" panose="020B0604020202020204" pitchFamily="34" charset="0"/>
                        <a:cs typeface="Arial" panose="020B0604020202020204" pitchFamily="34" charset="0"/>
                      </a:endParaRPr>
                    </a:p>
                  </a:txBody>
                  <a:tcPr marL="2678" marR="2678" marT="2678"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t"/>
                      <a:r>
                        <a:rPr lang="en-US" sz="1200" b="0" i="0" u="none" strike="noStrike" dirty="0">
                          <a:solidFill>
                            <a:srgbClr val="000000"/>
                          </a:solidFill>
                          <a:effectLst/>
                          <a:latin typeface="Arial" panose="020B0604020202020204" pitchFamily="34" charset="0"/>
                          <a:cs typeface="Arial" panose="020B0604020202020204" pitchFamily="34" charset="0"/>
                        </a:rPr>
                        <a:t>Gazzeting of the  regulations has been delayed. Submission on regulations Attached.    </a:t>
                      </a:r>
                    </a:p>
                  </a:txBody>
                  <a:tcPr marL="2678" marR="2678" marT="2678"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t"/>
                      <a:r>
                        <a:rPr lang="en-US" sz="1200" b="0" i="0" u="none" strike="noStrike" dirty="0">
                          <a:solidFill>
                            <a:srgbClr val="000000"/>
                          </a:solidFill>
                          <a:effectLst/>
                          <a:latin typeface="Arial" panose="020B0604020202020204" pitchFamily="34" charset="0"/>
                          <a:cs typeface="Arial" panose="020B0604020202020204" pitchFamily="34" charset="0"/>
                        </a:rPr>
                        <a:t>A follow up will be done to track the submission.</a:t>
                      </a:r>
                    </a:p>
                  </a:txBody>
                  <a:tcPr marL="2678" marR="2678" marT="2678"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xmlns="" val="1746822275"/>
                  </a:ext>
                </a:extLst>
              </a:tr>
              <a:tr h="948622">
                <a:tc>
                  <a:txBody>
                    <a:bodyPr/>
                    <a:lstStyle/>
                    <a:p>
                      <a:pPr algn="l" fontAlgn="t"/>
                      <a:r>
                        <a:rPr lang="en-US" sz="1200" b="0" i="0" u="none" strike="noStrike" dirty="0">
                          <a:solidFill>
                            <a:srgbClr val="000000"/>
                          </a:solidFill>
                          <a:effectLst/>
                          <a:latin typeface="Arial" panose="020B0604020202020204" pitchFamily="34" charset="0"/>
                          <a:cs typeface="Arial" panose="020B0604020202020204" pitchFamily="34" charset="0"/>
                        </a:rPr>
                        <a:t>Radioactive Waste Management Fund Bill tabled in Parliament </a:t>
                      </a:r>
                    </a:p>
                  </a:txBody>
                  <a:tcPr marL="2678" marR="2678" marT="2678"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t"/>
                      <a:r>
                        <a:rPr lang="en-US" sz="1200" b="0" i="0" u="none" strike="noStrike">
                          <a:solidFill>
                            <a:srgbClr val="000000"/>
                          </a:solidFill>
                          <a:effectLst/>
                          <a:latin typeface="Arial" panose="020B0604020202020204" pitchFamily="34" charset="0"/>
                          <a:cs typeface="Arial" panose="020B0604020202020204" pitchFamily="34" charset="0"/>
                        </a:rPr>
                        <a:t>Radioactive Waste Management Fund Bill submitted to Cabinet for tabling in parliament </a:t>
                      </a:r>
                    </a:p>
                  </a:txBody>
                  <a:tcPr marL="2678" marR="2678" marT="2678"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t"/>
                      <a:r>
                        <a:rPr lang="en-ZA" sz="1200" b="0" i="0" u="none" strike="noStrike" dirty="0">
                          <a:solidFill>
                            <a:srgbClr val="000000"/>
                          </a:solidFill>
                          <a:effectLst/>
                          <a:latin typeface="Arial" panose="020B0604020202020204" pitchFamily="34" charset="0"/>
                          <a:cs typeface="Arial" panose="020B0604020202020204" pitchFamily="34" charset="0"/>
                        </a:rPr>
                        <a:t>Submission into Cabinet</a:t>
                      </a:r>
                      <a:br>
                        <a:rPr lang="en-ZA" sz="1200" b="0" i="0" u="none" strike="noStrike" dirty="0">
                          <a:solidFill>
                            <a:srgbClr val="000000"/>
                          </a:solidFill>
                          <a:effectLst/>
                          <a:latin typeface="Arial" panose="020B0604020202020204" pitchFamily="34" charset="0"/>
                          <a:cs typeface="Arial" panose="020B0604020202020204" pitchFamily="34" charset="0"/>
                        </a:rPr>
                      </a:br>
                      <a:r>
                        <a:rPr lang="en-ZA" sz="1200" b="0" i="0" u="none" strike="noStrike" dirty="0">
                          <a:solidFill>
                            <a:srgbClr val="000000"/>
                          </a:solidFill>
                          <a:effectLst/>
                          <a:latin typeface="Arial" panose="020B0604020202020204" pitchFamily="34" charset="0"/>
                          <a:cs typeface="Arial" panose="020B0604020202020204" pitchFamily="34" charset="0"/>
                        </a:rPr>
                        <a:t>processes</a:t>
                      </a:r>
                    </a:p>
                  </a:txBody>
                  <a:tcPr marL="2678" marR="2678" marT="2678"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t"/>
                      <a:r>
                        <a:rPr lang="en-ZA" sz="1200" b="1" i="0" u="none" strike="noStrike" dirty="0">
                          <a:solidFill>
                            <a:srgbClr val="000000"/>
                          </a:solidFill>
                          <a:effectLst/>
                          <a:latin typeface="Arial" panose="020B0604020202020204" pitchFamily="34" charset="0"/>
                          <a:cs typeface="Arial" panose="020B0604020202020204" pitchFamily="34" charset="0"/>
                        </a:rPr>
                        <a:t>Not achieved</a:t>
                      </a:r>
                    </a:p>
                  </a:txBody>
                  <a:tcPr marL="2678" marR="2678" marT="2678"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t"/>
                      <a:r>
                        <a:rPr lang="en-US" sz="1200" b="0" i="0" u="none" strike="noStrike" dirty="0">
                          <a:solidFill>
                            <a:srgbClr val="000000"/>
                          </a:solidFill>
                          <a:effectLst/>
                          <a:latin typeface="Arial" panose="020B0604020202020204" pitchFamily="34" charset="0"/>
                          <a:cs typeface="Arial" panose="020B0604020202020204" pitchFamily="34" charset="0"/>
                        </a:rPr>
                        <a:t>Delay in addressing public comments due to internal capacity constraints</a:t>
                      </a:r>
                    </a:p>
                  </a:txBody>
                  <a:tcPr marL="2678" marR="2678" marT="2678"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t"/>
                      <a:r>
                        <a:rPr lang="en-US" sz="1200" b="0" i="0" u="none" strike="noStrike" dirty="0">
                          <a:solidFill>
                            <a:srgbClr val="000000"/>
                          </a:solidFill>
                          <a:effectLst/>
                          <a:latin typeface="Arial" panose="020B0604020202020204" pitchFamily="34" charset="0"/>
                          <a:cs typeface="Arial" panose="020B0604020202020204" pitchFamily="34" charset="0"/>
                        </a:rPr>
                        <a:t>Revising scheduling of resources and sourcing intra-branch resource support to fast-track remaining activities</a:t>
                      </a:r>
                    </a:p>
                  </a:txBody>
                  <a:tcPr marL="2678" marR="2678" marT="2678"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xmlns="" val="1738208935"/>
                  </a:ext>
                </a:extLst>
              </a:tr>
            </a:tbl>
          </a:graphicData>
        </a:graphic>
      </p:graphicFrame>
    </p:spTree>
    <p:extLst>
      <p:ext uri="{BB962C8B-B14F-4D97-AF65-F5344CB8AC3E}">
        <p14:creationId xmlns:p14="http://schemas.microsoft.com/office/powerpoint/2010/main" xmlns="" val="253582706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xmlns="" id="{E864CD3C-6388-44C4-B89A-0CA044F56053}"/>
              </a:ext>
            </a:extLst>
          </p:cNvPr>
          <p:cNvSpPr txBox="1"/>
          <p:nvPr/>
        </p:nvSpPr>
        <p:spPr>
          <a:xfrm>
            <a:off x="3171825" y="0"/>
            <a:ext cx="7867650" cy="369332"/>
          </a:xfrm>
          <a:prstGeom prst="rect">
            <a:avLst/>
          </a:prstGeom>
          <a:noFill/>
        </p:spPr>
        <p:txBody>
          <a:bodyPr wrap="square">
            <a:spAutoFit/>
          </a:bodyPr>
          <a:lstStyle/>
          <a:p>
            <a:pPr algn="ctr"/>
            <a:r>
              <a:rPr lang="en-US" b="1" dirty="0"/>
              <a:t>SUMMARY OF TARGETS NOT ACHIEVED - Q2</a:t>
            </a:r>
          </a:p>
        </p:txBody>
      </p:sp>
      <p:graphicFrame>
        <p:nvGraphicFramePr>
          <p:cNvPr id="3" name="Table 2">
            <a:extLst>
              <a:ext uri="{FF2B5EF4-FFF2-40B4-BE49-F238E27FC236}">
                <a16:creationId xmlns:a16="http://schemas.microsoft.com/office/drawing/2014/main" xmlns="" id="{11DAEF1E-0EF6-4653-B7BA-6278FB8F8067}"/>
              </a:ext>
            </a:extLst>
          </p:cNvPr>
          <p:cNvGraphicFramePr>
            <a:graphicFrameLocks noGrp="1"/>
          </p:cNvGraphicFramePr>
          <p:nvPr>
            <p:extLst>
              <p:ext uri="{D42A27DB-BD31-4B8C-83A1-F6EECF244321}">
                <p14:modId xmlns:p14="http://schemas.microsoft.com/office/powerpoint/2010/main" xmlns="" val="2902321336"/>
              </p:ext>
            </p:extLst>
          </p:nvPr>
        </p:nvGraphicFramePr>
        <p:xfrm>
          <a:off x="1592747" y="369332"/>
          <a:ext cx="10599254" cy="5168241"/>
        </p:xfrm>
        <a:graphic>
          <a:graphicData uri="http://schemas.openxmlformats.org/drawingml/2006/table">
            <a:tbl>
              <a:tblPr/>
              <a:tblGrid>
                <a:gridCol w="1398630">
                  <a:extLst>
                    <a:ext uri="{9D8B030D-6E8A-4147-A177-3AD203B41FA5}">
                      <a16:colId xmlns:a16="http://schemas.microsoft.com/office/drawing/2014/main" xmlns="" val="197136599"/>
                    </a:ext>
                  </a:extLst>
                </a:gridCol>
                <a:gridCol w="1331226">
                  <a:extLst>
                    <a:ext uri="{9D8B030D-6E8A-4147-A177-3AD203B41FA5}">
                      <a16:colId xmlns:a16="http://schemas.microsoft.com/office/drawing/2014/main" xmlns="" val="645500654"/>
                    </a:ext>
                  </a:extLst>
                </a:gridCol>
                <a:gridCol w="1466034">
                  <a:extLst>
                    <a:ext uri="{9D8B030D-6E8A-4147-A177-3AD203B41FA5}">
                      <a16:colId xmlns:a16="http://schemas.microsoft.com/office/drawing/2014/main" xmlns="" val="1081602506"/>
                    </a:ext>
                  </a:extLst>
                </a:gridCol>
                <a:gridCol w="1322800">
                  <a:extLst>
                    <a:ext uri="{9D8B030D-6E8A-4147-A177-3AD203B41FA5}">
                      <a16:colId xmlns:a16="http://schemas.microsoft.com/office/drawing/2014/main" xmlns="" val="766632356"/>
                    </a:ext>
                  </a:extLst>
                </a:gridCol>
                <a:gridCol w="2350709">
                  <a:extLst>
                    <a:ext uri="{9D8B030D-6E8A-4147-A177-3AD203B41FA5}">
                      <a16:colId xmlns:a16="http://schemas.microsoft.com/office/drawing/2014/main" xmlns="" val="1101652392"/>
                    </a:ext>
                  </a:extLst>
                </a:gridCol>
                <a:gridCol w="2729855">
                  <a:extLst>
                    <a:ext uri="{9D8B030D-6E8A-4147-A177-3AD203B41FA5}">
                      <a16:colId xmlns:a16="http://schemas.microsoft.com/office/drawing/2014/main" xmlns="" val="2461308184"/>
                    </a:ext>
                  </a:extLst>
                </a:gridCol>
              </a:tblGrid>
              <a:tr h="223474">
                <a:tc gridSpan="6">
                  <a:txBody>
                    <a:bodyPr/>
                    <a:lstStyle/>
                    <a:p>
                      <a:pPr algn="l" rtl="0" fontAlgn="t"/>
                      <a:r>
                        <a:rPr lang="en-US" sz="1200" b="1" i="0" u="none" strike="noStrike">
                          <a:solidFill>
                            <a:srgbClr val="000000"/>
                          </a:solidFill>
                          <a:effectLst/>
                          <a:latin typeface="Arial" panose="020B0604020202020204" pitchFamily="34" charset="0"/>
                        </a:rPr>
                        <a:t>Programme 3: Mining, Mineral and Energy Policy Development</a:t>
                      </a:r>
                    </a:p>
                  </a:txBody>
                  <a:tcPr marL="4343" marR="4343" marT="4343" marB="0">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extLst>
                  <a:ext uri="{0D108BD9-81ED-4DB2-BD59-A6C34878D82A}">
                    <a16:rowId xmlns:a16="http://schemas.microsoft.com/office/drawing/2014/main" xmlns="" val="3316264433"/>
                  </a:ext>
                </a:extLst>
              </a:tr>
              <a:tr h="845043">
                <a:tc>
                  <a:txBody>
                    <a:bodyPr/>
                    <a:lstStyle/>
                    <a:p>
                      <a:pPr algn="ctr" rtl="0" fontAlgn="t"/>
                      <a:r>
                        <a:rPr lang="en-ZA" sz="1200" b="1" i="0" u="none" strike="noStrike" dirty="0">
                          <a:solidFill>
                            <a:srgbClr val="000000"/>
                          </a:solidFill>
                          <a:effectLst/>
                          <a:latin typeface="Arial" panose="020B0604020202020204" pitchFamily="34" charset="0"/>
                        </a:rPr>
                        <a:t>Output Indicator</a:t>
                      </a:r>
                    </a:p>
                  </a:txBody>
                  <a:tcPr marL="4343" marR="4343" marT="434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2"/>
                    </a:solidFill>
                  </a:tcPr>
                </a:tc>
                <a:tc>
                  <a:txBody>
                    <a:bodyPr/>
                    <a:lstStyle/>
                    <a:p>
                      <a:pPr algn="ctr" rtl="0" fontAlgn="t"/>
                      <a:r>
                        <a:rPr lang="en-ZA" sz="1200" b="1" i="0" u="none" strike="noStrike" dirty="0">
                          <a:solidFill>
                            <a:srgbClr val="000000"/>
                          </a:solidFill>
                          <a:effectLst/>
                          <a:latin typeface="Arial" panose="020B0604020202020204" pitchFamily="34" charset="0"/>
                        </a:rPr>
                        <a:t>2022/23</a:t>
                      </a:r>
                      <a:br>
                        <a:rPr lang="en-ZA" sz="1200" b="1" i="0" u="none" strike="noStrike" dirty="0">
                          <a:solidFill>
                            <a:srgbClr val="000000"/>
                          </a:solidFill>
                          <a:effectLst/>
                          <a:latin typeface="Arial" panose="020B0604020202020204" pitchFamily="34" charset="0"/>
                        </a:rPr>
                      </a:br>
                      <a:r>
                        <a:rPr lang="en-ZA" sz="1200" b="1" i="0" u="none" strike="noStrike" dirty="0">
                          <a:solidFill>
                            <a:srgbClr val="000000"/>
                          </a:solidFill>
                          <a:effectLst/>
                          <a:latin typeface="Arial" panose="020B0604020202020204" pitchFamily="34" charset="0"/>
                        </a:rPr>
                        <a:t>Annual Target</a:t>
                      </a:r>
                    </a:p>
                  </a:txBody>
                  <a:tcPr marL="4343" marR="4343" marT="434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2"/>
                    </a:solidFill>
                  </a:tcPr>
                </a:tc>
                <a:tc>
                  <a:txBody>
                    <a:bodyPr/>
                    <a:lstStyle/>
                    <a:p>
                      <a:pPr algn="ctr" rtl="0" fontAlgn="t"/>
                      <a:r>
                        <a:rPr lang="en-ZA" sz="1200" b="1" i="0" u="none" strike="noStrike" dirty="0">
                          <a:solidFill>
                            <a:srgbClr val="000000"/>
                          </a:solidFill>
                          <a:effectLst/>
                          <a:latin typeface="Arial" panose="020B0604020202020204" pitchFamily="34" charset="0"/>
                        </a:rPr>
                        <a:t>2022/23</a:t>
                      </a:r>
                      <a:br>
                        <a:rPr lang="en-ZA" sz="1200" b="1" i="0" u="none" strike="noStrike" dirty="0">
                          <a:solidFill>
                            <a:srgbClr val="000000"/>
                          </a:solidFill>
                          <a:effectLst/>
                          <a:latin typeface="Arial" panose="020B0604020202020204" pitchFamily="34" charset="0"/>
                        </a:rPr>
                      </a:br>
                      <a:r>
                        <a:rPr lang="en-ZA" sz="1200" b="1" i="0" u="none" strike="noStrike" dirty="0">
                          <a:solidFill>
                            <a:srgbClr val="000000"/>
                          </a:solidFill>
                          <a:effectLst/>
                          <a:latin typeface="Arial" panose="020B0604020202020204" pitchFamily="34" charset="0"/>
                        </a:rPr>
                        <a:t>Quarterly Target</a:t>
                      </a:r>
                    </a:p>
                  </a:txBody>
                  <a:tcPr marL="4343" marR="4343" marT="434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2"/>
                    </a:solidFill>
                  </a:tcPr>
                </a:tc>
                <a:tc>
                  <a:txBody>
                    <a:bodyPr/>
                    <a:lstStyle/>
                    <a:p>
                      <a:pPr algn="ctr" rtl="0" fontAlgn="t"/>
                      <a:r>
                        <a:rPr lang="en-US" sz="1200" b="1" i="0" u="none" strike="noStrike" dirty="0">
                          <a:solidFill>
                            <a:srgbClr val="000000"/>
                          </a:solidFill>
                          <a:effectLst/>
                          <a:latin typeface="Arial" panose="020B0604020202020204" pitchFamily="34" charset="0"/>
                        </a:rPr>
                        <a:t>Actual output</a:t>
                      </a:r>
                      <a:br>
                        <a:rPr lang="en-US" sz="1200" b="1" i="0" u="none" strike="noStrike" dirty="0">
                          <a:solidFill>
                            <a:srgbClr val="000000"/>
                          </a:solidFill>
                          <a:effectLst/>
                          <a:latin typeface="Arial" panose="020B0604020202020204" pitchFamily="34" charset="0"/>
                        </a:rPr>
                      </a:br>
                      <a:endParaRPr lang="en-US" sz="1200" b="1" i="0" u="none" strike="noStrike" dirty="0">
                        <a:solidFill>
                          <a:srgbClr val="000000"/>
                        </a:solidFill>
                        <a:effectLst/>
                        <a:latin typeface="Arial" panose="020B0604020202020204" pitchFamily="34" charset="0"/>
                      </a:endParaRPr>
                    </a:p>
                  </a:txBody>
                  <a:tcPr marL="4343" marR="4343" marT="434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2"/>
                    </a:solidFill>
                  </a:tcPr>
                </a:tc>
                <a:tc>
                  <a:txBody>
                    <a:bodyPr/>
                    <a:lstStyle/>
                    <a:p>
                      <a:pPr algn="ctr" rtl="0" fontAlgn="t"/>
                      <a:r>
                        <a:rPr lang="en-ZA" sz="1200" b="1" i="0" u="none" strike="noStrike" dirty="0">
                          <a:solidFill>
                            <a:srgbClr val="000000"/>
                          </a:solidFill>
                          <a:effectLst/>
                          <a:latin typeface="Arial" panose="020B0604020202020204" pitchFamily="34" charset="0"/>
                        </a:rPr>
                        <a:t>Reason for Deviation</a:t>
                      </a:r>
                    </a:p>
                  </a:txBody>
                  <a:tcPr marL="4343" marR="4343" marT="434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2"/>
                    </a:solidFill>
                  </a:tcPr>
                </a:tc>
                <a:tc>
                  <a:txBody>
                    <a:bodyPr/>
                    <a:lstStyle/>
                    <a:p>
                      <a:pPr algn="ctr" rtl="0" fontAlgn="t"/>
                      <a:r>
                        <a:rPr lang="en-ZA" sz="1200" b="1" i="0" u="none" strike="noStrike" dirty="0">
                          <a:solidFill>
                            <a:srgbClr val="000000"/>
                          </a:solidFill>
                          <a:effectLst/>
                          <a:latin typeface="Arial" panose="020B0604020202020204" pitchFamily="34" charset="0"/>
                        </a:rPr>
                        <a:t>Intervention </a:t>
                      </a:r>
                    </a:p>
                  </a:txBody>
                  <a:tcPr marL="4343" marR="4343" marT="434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2"/>
                    </a:solidFill>
                  </a:tcPr>
                </a:tc>
                <a:extLst>
                  <a:ext uri="{0D108BD9-81ED-4DB2-BD59-A6C34878D82A}">
                    <a16:rowId xmlns:a16="http://schemas.microsoft.com/office/drawing/2014/main" xmlns="" val="4048563775"/>
                  </a:ext>
                </a:extLst>
              </a:tr>
              <a:tr h="1096634">
                <a:tc>
                  <a:txBody>
                    <a:bodyPr/>
                    <a:lstStyle/>
                    <a:p>
                      <a:pPr algn="l" fontAlgn="t"/>
                      <a:r>
                        <a:rPr lang="en-US" sz="1200" b="0" i="0" u="none" strike="noStrike">
                          <a:solidFill>
                            <a:srgbClr val="000000"/>
                          </a:solidFill>
                          <a:effectLst/>
                          <a:latin typeface="Arial" panose="020B0604020202020204" pitchFamily="34" charset="0"/>
                        </a:rPr>
                        <a:t>Electricity Regulation Act Bill tabled in Parliament</a:t>
                      </a:r>
                    </a:p>
                  </a:txBody>
                  <a:tcPr marL="4343" marR="4343" marT="434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t"/>
                      <a:r>
                        <a:rPr lang="en-US" sz="1200" b="0" i="0" u="none" strike="noStrike">
                          <a:solidFill>
                            <a:srgbClr val="000000"/>
                          </a:solidFill>
                          <a:effectLst/>
                          <a:latin typeface="Arial" panose="020B0604020202020204" pitchFamily="34" charset="0"/>
                        </a:rPr>
                        <a:t>Electricity Regulation Amendment Bill submitted to Cabinet for tabling in Parliament</a:t>
                      </a:r>
                    </a:p>
                  </a:txBody>
                  <a:tcPr marL="4343" marR="4343" marT="434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t"/>
                      <a:r>
                        <a:rPr lang="en-US" sz="1200" b="0" i="0" u="none" strike="noStrike" dirty="0">
                          <a:solidFill>
                            <a:srgbClr val="000000"/>
                          </a:solidFill>
                          <a:effectLst/>
                          <a:latin typeface="Arial" panose="020B0604020202020204" pitchFamily="34" charset="0"/>
                        </a:rPr>
                        <a:t>Electricity Regulation</a:t>
                      </a:r>
                      <a:br>
                        <a:rPr lang="en-US" sz="1200" b="0" i="0" u="none" strike="noStrike" dirty="0">
                          <a:solidFill>
                            <a:srgbClr val="000000"/>
                          </a:solidFill>
                          <a:effectLst/>
                          <a:latin typeface="Arial" panose="020B0604020202020204" pitchFamily="34" charset="0"/>
                        </a:rPr>
                      </a:br>
                      <a:r>
                        <a:rPr lang="en-US" sz="1200" b="0" i="0" u="none" strike="noStrike" dirty="0">
                          <a:solidFill>
                            <a:srgbClr val="000000"/>
                          </a:solidFill>
                          <a:effectLst/>
                          <a:latin typeface="Arial" panose="020B0604020202020204" pitchFamily="34" charset="0"/>
                        </a:rPr>
                        <a:t>Amendment Bill submitted</a:t>
                      </a:r>
                      <a:br>
                        <a:rPr lang="en-US" sz="1200" b="0" i="0" u="none" strike="noStrike" dirty="0">
                          <a:solidFill>
                            <a:srgbClr val="000000"/>
                          </a:solidFill>
                          <a:effectLst/>
                          <a:latin typeface="Arial" panose="020B0604020202020204" pitchFamily="34" charset="0"/>
                        </a:rPr>
                      </a:br>
                      <a:r>
                        <a:rPr lang="en-US" sz="1200" b="0" i="0" u="none" strike="noStrike" dirty="0">
                          <a:solidFill>
                            <a:srgbClr val="000000"/>
                          </a:solidFill>
                          <a:effectLst/>
                          <a:latin typeface="Arial" panose="020B0604020202020204" pitchFamily="34" charset="0"/>
                        </a:rPr>
                        <a:t>to Cabinet for tabling in</a:t>
                      </a:r>
                      <a:br>
                        <a:rPr lang="en-US" sz="1200" b="0" i="0" u="none" strike="noStrike" dirty="0">
                          <a:solidFill>
                            <a:srgbClr val="000000"/>
                          </a:solidFill>
                          <a:effectLst/>
                          <a:latin typeface="Arial" panose="020B0604020202020204" pitchFamily="34" charset="0"/>
                        </a:rPr>
                      </a:br>
                      <a:r>
                        <a:rPr lang="en-US" sz="1200" b="0" i="0" u="none" strike="noStrike" dirty="0">
                          <a:solidFill>
                            <a:srgbClr val="000000"/>
                          </a:solidFill>
                          <a:effectLst/>
                          <a:latin typeface="Arial" panose="020B0604020202020204" pitchFamily="34" charset="0"/>
                        </a:rPr>
                        <a:t>Parliament</a:t>
                      </a:r>
                    </a:p>
                  </a:txBody>
                  <a:tcPr marL="4343" marR="4343" marT="434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t"/>
                      <a:r>
                        <a:rPr lang="en-ZA" sz="1200" b="1" i="0" u="none" strike="noStrike" dirty="0">
                          <a:solidFill>
                            <a:srgbClr val="000000"/>
                          </a:solidFill>
                          <a:effectLst/>
                          <a:latin typeface="Arial" panose="020B0604020202020204" pitchFamily="34" charset="0"/>
                        </a:rPr>
                        <a:t>Not achieved </a:t>
                      </a:r>
                    </a:p>
                  </a:txBody>
                  <a:tcPr marL="4343" marR="4343" marT="434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t"/>
                      <a:r>
                        <a:rPr lang="en-US" sz="1200" b="0" i="0" u="none" strike="noStrike" dirty="0">
                          <a:solidFill>
                            <a:srgbClr val="000000"/>
                          </a:solidFill>
                          <a:effectLst/>
                          <a:latin typeface="Arial" panose="020B0604020202020204" pitchFamily="34" charset="0"/>
                        </a:rPr>
                        <a:t>The Amendment Electricity Regulation Bill dependency is on EXCO decisions on the proposed amendments and policy positions on the amendments.</a:t>
                      </a:r>
                    </a:p>
                  </a:txBody>
                  <a:tcPr marL="4343" marR="4343" marT="434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t"/>
                      <a:r>
                        <a:rPr lang="en-US" sz="1200" b="0" i="0" u="none" strike="noStrike" dirty="0">
                          <a:solidFill>
                            <a:srgbClr val="000000"/>
                          </a:solidFill>
                          <a:effectLst/>
                          <a:latin typeface="Arial" panose="020B0604020202020204" pitchFamily="34" charset="0"/>
                        </a:rPr>
                        <a:t>EXCO workshop arranged to deal with the issues raised and policy positions to be made to move the Bill forward for DG's Cluster and Cabinet tabling </a:t>
                      </a:r>
                    </a:p>
                  </a:txBody>
                  <a:tcPr marL="4343" marR="4343" marT="434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xmlns="" val="2343150589"/>
                  </a:ext>
                </a:extLst>
              </a:tr>
              <a:tr h="906050">
                <a:tc>
                  <a:txBody>
                    <a:bodyPr/>
                    <a:lstStyle/>
                    <a:p>
                      <a:pPr algn="l" fontAlgn="t"/>
                      <a:r>
                        <a:rPr lang="en-US" sz="1200" b="0" i="0" u="none" strike="noStrike">
                          <a:solidFill>
                            <a:srgbClr val="000000"/>
                          </a:solidFill>
                          <a:effectLst/>
                          <a:latin typeface="Arial" panose="020B0604020202020204" pitchFamily="34" charset="0"/>
                        </a:rPr>
                        <a:t>Gas Master Plan submitted to Cabinet for approval</a:t>
                      </a:r>
                    </a:p>
                  </a:txBody>
                  <a:tcPr marL="4343" marR="4343" marT="434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t"/>
                      <a:r>
                        <a:rPr lang="en-US" sz="1200" b="0" i="0" u="none" strike="noStrike">
                          <a:solidFill>
                            <a:srgbClr val="000000"/>
                          </a:solidFill>
                          <a:effectLst/>
                          <a:latin typeface="Arial" panose="020B0604020202020204" pitchFamily="34" charset="0"/>
                        </a:rPr>
                        <a:t>Gas Master Plan submitted to Cabinet for approval</a:t>
                      </a:r>
                    </a:p>
                  </a:txBody>
                  <a:tcPr marL="4343" marR="4343" marT="434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t"/>
                      <a:r>
                        <a:rPr lang="en-ZA" sz="1200" b="0" i="0" u="none" strike="noStrike">
                          <a:solidFill>
                            <a:srgbClr val="000000"/>
                          </a:solidFill>
                          <a:effectLst/>
                          <a:latin typeface="Arial" panose="020B0604020202020204" pitchFamily="34" charset="0"/>
                        </a:rPr>
                        <a:t>ESIED Cluster consultations.</a:t>
                      </a:r>
                    </a:p>
                  </a:txBody>
                  <a:tcPr marL="4343" marR="4343" marT="434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t"/>
                      <a:r>
                        <a:rPr lang="en-ZA" sz="1200" b="1" i="0" u="none" strike="noStrike" dirty="0">
                          <a:solidFill>
                            <a:srgbClr val="000000"/>
                          </a:solidFill>
                          <a:effectLst/>
                          <a:latin typeface="Arial" panose="020B0604020202020204" pitchFamily="34" charset="0"/>
                        </a:rPr>
                        <a:t>Not Achieved</a:t>
                      </a:r>
                      <a:br>
                        <a:rPr lang="en-ZA" sz="1200" b="1" i="0" u="none" strike="noStrike" dirty="0">
                          <a:solidFill>
                            <a:srgbClr val="000000"/>
                          </a:solidFill>
                          <a:effectLst/>
                          <a:latin typeface="Arial" panose="020B0604020202020204" pitchFamily="34" charset="0"/>
                        </a:rPr>
                      </a:br>
                      <a:endParaRPr lang="en-ZA" sz="1200" b="1" i="0" u="none" strike="noStrike" dirty="0">
                        <a:solidFill>
                          <a:srgbClr val="000000"/>
                        </a:solidFill>
                        <a:effectLst/>
                        <a:latin typeface="Arial" panose="020B0604020202020204" pitchFamily="34" charset="0"/>
                      </a:endParaRPr>
                    </a:p>
                  </a:txBody>
                  <a:tcPr marL="4343" marR="4343" marT="434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t"/>
                      <a:r>
                        <a:rPr lang="en-US" sz="1200" b="0" i="0" u="none" strike="noStrike" dirty="0">
                          <a:solidFill>
                            <a:srgbClr val="000000"/>
                          </a:solidFill>
                          <a:effectLst/>
                          <a:latin typeface="Arial" panose="020B0604020202020204" pitchFamily="34" charset="0"/>
                        </a:rPr>
                        <a:t>Lengthy data collection and verification processes</a:t>
                      </a:r>
                      <a:br>
                        <a:rPr lang="en-US" sz="1200" b="0" i="0" u="none" strike="noStrike" dirty="0">
                          <a:solidFill>
                            <a:srgbClr val="000000"/>
                          </a:solidFill>
                          <a:effectLst/>
                          <a:latin typeface="Arial" panose="020B0604020202020204" pitchFamily="34" charset="0"/>
                        </a:rPr>
                      </a:br>
                      <a:r>
                        <a:rPr lang="en-US" sz="1200" b="0" i="0" u="none" strike="noStrike" dirty="0">
                          <a:solidFill>
                            <a:srgbClr val="000000"/>
                          </a:solidFill>
                          <a:effectLst/>
                          <a:latin typeface="Arial" panose="020B0604020202020204" pitchFamily="34" charset="0"/>
                        </a:rPr>
                        <a:t>Challenges with the modelling tool functionality</a:t>
                      </a:r>
                    </a:p>
                  </a:txBody>
                  <a:tcPr marL="4343" marR="4343" marT="434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t"/>
                      <a:r>
                        <a:rPr lang="en-US" sz="1200" b="0" i="0" u="none" strike="noStrike" dirty="0">
                          <a:solidFill>
                            <a:srgbClr val="000000"/>
                          </a:solidFill>
                          <a:effectLst/>
                          <a:latin typeface="Arial" panose="020B0604020202020204" pitchFamily="34" charset="0"/>
                        </a:rPr>
                        <a:t>ESEID Cluster Workshop will be undertaken upon approval of the Assumption Report and receiving a base case first iteration results - </a:t>
                      </a:r>
                      <a:r>
                        <a:rPr lang="en-US" sz="1200" b="0" i="0" u="none" strike="noStrike" dirty="0" err="1">
                          <a:solidFill>
                            <a:srgbClr val="000000"/>
                          </a:solidFill>
                          <a:effectLst/>
                          <a:latin typeface="Arial" panose="020B0604020202020204" pitchFamily="34" charset="0"/>
                        </a:rPr>
                        <a:t>prioritised</a:t>
                      </a:r>
                      <a:r>
                        <a:rPr lang="en-US" sz="1200" b="0" i="0" u="none" strike="noStrike" dirty="0">
                          <a:solidFill>
                            <a:srgbClr val="000000"/>
                          </a:solidFill>
                          <a:effectLst/>
                          <a:latin typeface="Arial" panose="020B0604020202020204" pitchFamily="34" charset="0"/>
                        </a:rPr>
                        <a:t> for October 2022                                                                                  </a:t>
                      </a:r>
                    </a:p>
                  </a:txBody>
                  <a:tcPr marL="4343" marR="4343" marT="434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xmlns="" val="3142386295"/>
                  </a:ext>
                </a:extLst>
              </a:tr>
              <a:tr h="977735">
                <a:tc>
                  <a:txBody>
                    <a:bodyPr/>
                    <a:lstStyle/>
                    <a:p>
                      <a:pPr algn="l" fontAlgn="t"/>
                      <a:r>
                        <a:rPr lang="en-US" sz="1200" b="0" i="0" u="none" strike="noStrike">
                          <a:solidFill>
                            <a:srgbClr val="000000"/>
                          </a:solidFill>
                          <a:effectLst/>
                          <a:latin typeface="Arial" panose="020B0604020202020204" pitchFamily="34" charset="0"/>
                        </a:rPr>
                        <a:t>Framework for a just transition to a low carbon economy developed</a:t>
                      </a:r>
                    </a:p>
                  </a:txBody>
                  <a:tcPr marL="4343" marR="4343" marT="434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t"/>
                      <a:r>
                        <a:rPr lang="en-US" sz="1200" b="0" i="0" u="none" strike="noStrike">
                          <a:solidFill>
                            <a:srgbClr val="000000"/>
                          </a:solidFill>
                          <a:effectLst/>
                          <a:latin typeface="Arial" panose="020B0604020202020204" pitchFamily="34" charset="0"/>
                        </a:rPr>
                        <a:t>Socio-Economic Baseline Report approved by the Minister</a:t>
                      </a:r>
                    </a:p>
                  </a:txBody>
                  <a:tcPr marL="4343" marR="4343" marT="434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t"/>
                      <a:r>
                        <a:rPr lang="en-US" sz="1200" b="0" i="0" u="none" strike="noStrike">
                          <a:solidFill>
                            <a:srgbClr val="000000"/>
                          </a:solidFill>
                          <a:effectLst/>
                          <a:latin typeface="Arial" panose="020B0604020202020204" pitchFamily="34" charset="0"/>
                        </a:rPr>
                        <a:t>Analysis Report on Socio- Economic Baseline</a:t>
                      </a:r>
                    </a:p>
                  </a:txBody>
                  <a:tcPr marL="4343" marR="4343" marT="434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t"/>
                      <a:r>
                        <a:rPr lang="en-ZA" sz="1200" b="1" i="0" u="none" strike="noStrike">
                          <a:solidFill>
                            <a:srgbClr val="000000"/>
                          </a:solidFill>
                          <a:effectLst/>
                          <a:latin typeface="Arial" panose="020B0604020202020204" pitchFamily="34" charset="0"/>
                        </a:rPr>
                        <a:t>Not Achieved</a:t>
                      </a:r>
                    </a:p>
                  </a:txBody>
                  <a:tcPr marL="4343" marR="4343" marT="434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t"/>
                      <a:r>
                        <a:rPr lang="en-US" sz="1200" b="0" i="0" u="none" strike="noStrike" dirty="0">
                          <a:solidFill>
                            <a:srgbClr val="000000"/>
                          </a:solidFill>
                          <a:effectLst/>
                          <a:latin typeface="Arial" panose="020B0604020202020204" pitchFamily="34" charset="0"/>
                        </a:rPr>
                        <a:t>The current analysis is power sector focused and does not include mining and other minerals information which is currently being collected</a:t>
                      </a:r>
                    </a:p>
                  </a:txBody>
                  <a:tcPr marL="4343" marR="4343" marT="434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t"/>
                      <a:r>
                        <a:rPr lang="en-US" sz="1200" b="0" i="0" u="none" strike="noStrike" dirty="0">
                          <a:solidFill>
                            <a:srgbClr val="000000"/>
                          </a:solidFill>
                          <a:effectLst/>
                          <a:latin typeface="Arial" panose="020B0604020202020204" pitchFamily="34" charset="0"/>
                        </a:rPr>
                        <a:t>Currently in discussions with colleagues in economic and statistical analysis to assist with the mining data and possible survey for collection of outstanding data </a:t>
                      </a:r>
                    </a:p>
                  </a:txBody>
                  <a:tcPr marL="4343" marR="4343" marT="434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xmlns="" val="3564199604"/>
                  </a:ext>
                </a:extLst>
              </a:tr>
              <a:tr h="1096634">
                <a:tc>
                  <a:txBody>
                    <a:bodyPr/>
                    <a:lstStyle/>
                    <a:p>
                      <a:pPr algn="l" fontAlgn="t"/>
                      <a:r>
                        <a:rPr lang="en-US" sz="1200" b="0" i="0" u="none" strike="noStrike">
                          <a:solidFill>
                            <a:srgbClr val="000000"/>
                          </a:solidFill>
                          <a:effectLst/>
                          <a:latin typeface="Arial" panose="020B0604020202020204" pitchFamily="34" charset="0"/>
                        </a:rPr>
                        <a:t>Number of Annual energy statistics reports published</a:t>
                      </a:r>
                    </a:p>
                  </a:txBody>
                  <a:tcPr marL="4343" marR="4343" marT="434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t"/>
                      <a:r>
                        <a:rPr lang="en-US" sz="1200" b="0" i="0" u="none" strike="noStrike" dirty="0">
                          <a:solidFill>
                            <a:srgbClr val="000000"/>
                          </a:solidFill>
                          <a:effectLst/>
                          <a:latin typeface="Arial" panose="020B0604020202020204" pitchFamily="34" charset="0"/>
                        </a:rPr>
                        <a:t>4 Annual energy statistics reports published (Energy Price, balance, Trade and Statistics booklet)</a:t>
                      </a:r>
                    </a:p>
                  </a:txBody>
                  <a:tcPr marL="4343" marR="4343" marT="434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t"/>
                      <a:r>
                        <a:rPr lang="en-ZA" sz="1200" b="0" i="0" u="none" strike="noStrike">
                          <a:solidFill>
                            <a:srgbClr val="000000"/>
                          </a:solidFill>
                          <a:effectLst/>
                          <a:latin typeface="Arial" panose="020B0604020202020204" pitchFamily="34" charset="0"/>
                        </a:rPr>
                        <a:t>Compilation of commodity</a:t>
                      </a:r>
                      <a:br>
                        <a:rPr lang="en-ZA" sz="1200" b="0" i="0" u="none" strike="noStrike">
                          <a:solidFill>
                            <a:srgbClr val="000000"/>
                          </a:solidFill>
                          <a:effectLst/>
                          <a:latin typeface="Arial" panose="020B0604020202020204" pitchFamily="34" charset="0"/>
                        </a:rPr>
                      </a:br>
                      <a:r>
                        <a:rPr lang="en-ZA" sz="1200" b="0" i="0" u="none" strike="noStrike">
                          <a:solidFill>
                            <a:srgbClr val="000000"/>
                          </a:solidFill>
                          <a:effectLst/>
                          <a:latin typeface="Arial" panose="020B0604020202020204" pitchFamily="34" charset="0"/>
                        </a:rPr>
                        <a:t>flows</a:t>
                      </a:r>
                    </a:p>
                  </a:txBody>
                  <a:tcPr marL="4343" marR="4343" marT="434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t"/>
                      <a:r>
                        <a:rPr lang="en-ZA" sz="1200" b="1" i="0" u="none" strike="noStrike" dirty="0">
                          <a:solidFill>
                            <a:srgbClr val="000000"/>
                          </a:solidFill>
                          <a:effectLst/>
                          <a:latin typeface="Arial" panose="020B0604020202020204" pitchFamily="34" charset="0"/>
                        </a:rPr>
                        <a:t>Not Achieved</a:t>
                      </a:r>
                    </a:p>
                  </a:txBody>
                  <a:tcPr marL="4343" marR="4343" marT="434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t"/>
                      <a:r>
                        <a:rPr lang="en-US" sz="1200" b="0" i="0" u="none" strike="noStrike" dirty="0">
                          <a:solidFill>
                            <a:srgbClr val="000000"/>
                          </a:solidFill>
                          <a:effectLst/>
                          <a:latin typeface="Arial" panose="020B0604020202020204" pitchFamily="34" charset="0"/>
                        </a:rPr>
                        <a:t>The 2022 Energy Price Report was saved on the S-Drive with Petroleum and Electricity Sections completed; the information was lost with the lost folders on the Shared Drive.</a:t>
                      </a:r>
                    </a:p>
                  </a:txBody>
                  <a:tcPr marL="4343" marR="4343" marT="434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t"/>
                      <a:r>
                        <a:rPr lang="en-US" sz="1200" b="0" i="0" u="none" strike="noStrike" dirty="0">
                          <a:solidFill>
                            <a:srgbClr val="000000"/>
                          </a:solidFill>
                          <a:effectLst/>
                          <a:latin typeface="Arial" panose="020B0604020202020204" pitchFamily="34" charset="0"/>
                        </a:rPr>
                        <a:t>The report will be redone.</a:t>
                      </a:r>
                    </a:p>
                  </a:txBody>
                  <a:tcPr marL="4343" marR="4343" marT="434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xmlns="" val="3541967730"/>
                  </a:ext>
                </a:extLst>
              </a:tr>
            </a:tbl>
          </a:graphicData>
        </a:graphic>
      </p:graphicFrame>
    </p:spTree>
    <p:extLst>
      <p:ext uri="{BB962C8B-B14F-4D97-AF65-F5344CB8AC3E}">
        <p14:creationId xmlns:p14="http://schemas.microsoft.com/office/powerpoint/2010/main" xmlns="" val="212981880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xmlns="" id="{A24E77B6-7343-480A-AE89-62206B2E6E64}"/>
              </a:ext>
            </a:extLst>
          </p:cNvPr>
          <p:cNvSpPr txBox="1"/>
          <p:nvPr/>
        </p:nvSpPr>
        <p:spPr>
          <a:xfrm>
            <a:off x="2705100" y="0"/>
            <a:ext cx="8391525" cy="369332"/>
          </a:xfrm>
          <a:prstGeom prst="rect">
            <a:avLst/>
          </a:prstGeom>
          <a:noFill/>
        </p:spPr>
        <p:txBody>
          <a:bodyPr wrap="square">
            <a:spAutoFit/>
          </a:bodyPr>
          <a:lstStyle/>
          <a:p>
            <a:pPr algn="ctr"/>
            <a:r>
              <a:rPr lang="en-US" b="1" dirty="0"/>
              <a:t>SUMMARY OF TARGETS NOT ACHIEVED -  Q2 </a:t>
            </a:r>
          </a:p>
        </p:txBody>
      </p:sp>
      <p:graphicFrame>
        <p:nvGraphicFramePr>
          <p:cNvPr id="3" name="Table 2">
            <a:extLst>
              <a:ext uri="{FF2B5EF4-FFF2-40B4-BE49-F238E27FC236}">
                <a16:creationId xmlns:a16="http://schemas.microsoft.com/office/drawing/2014/main" xmlns="" id="{4BF20BB7-AEAE-4516-AE63-67F85BD0E426}"/>
              </a:ext>
            </a:extLst>
          </p:cNvPr>
          <p:cNvGraphicFramePr>
            <a:graphicFrameLocks noGrp="1"/>
          </p:cNvGraphicFramePr>
          <p:nvPr>
            <p:extLst>
              <p:ext uri="{D42A27DB-BD31-4B8C-83A1-F6EECF244321}">
                <p14:modId xmlns:p14="http://schemas.microsoft.com/office/powerpoint/2010/main" xmlns="" val="647313483"/>
              </p:ext>
            </p:extLst>
          </p:nvPr>
        </p:nvGraphicFramePr>
        <p:xfrm>
          <a:off x="1598958" y="369332"/>
          <a:ext cx="10328000" cy="5130320"/>
        </p:xfrm>
        <a:graphic>
          <a:graphicData uri="http://schemas.openxmlformats.org/drawingml/2006/table">
            <a:tbl>
              <a:tblPr/>
              <a:tblGrid>
                <a:gridCol w="1606577">
                  <a:extLst>
                    <a:ext uri="{9D8B030D-6E8A-4147-A177-3AD203B41FA5}">
                      <a16:colId xmlns:a16="http://schemas.microsoft.com/office/drawing/2014/main" xmlns="" val="254171761"/>
                    </a:ext>
                  </a:extLst>
                </a:gridCol>
                <a:gridCol w="1652480">
                  <a:extLst>
                    <a:ext uri="{9D8B030D-6E8A-4147-A177-3AD203B41FA5}">
                      <a16:colId xmlns:a16="http://schemas.microsoft.com/office/drawing/2014/main" xmlns="" val="428634602"/>
                    </a:ext>
                  </a:extLst>
                </a:gridCol>
                <a:gridCol w="1498140">
                  <a:extLst>
                    <a:ext uri="{9D8B030D-6E8A-4147-A177-3AD203B41FA5}">
                      <a16:colId xmlns:a16="http://schemas.microsoft.com/office/drawing/2014/main" xmlns="" val="493993650"/>
                    </a:ext>
                  </a:extLst>
                </a:gridCol>
                <a:gridCol w="1240175">
                  <a:extLst>
                    <a:ext uri="{9D8B030D-6E8A-4147-A177-3AD203B41FA5}">
                      <a16:colId xmlns:a16="http://schemas.microsoft.com/office/drawing/2014/main" xmlns="" val="2357282322"/>
                    </a:ext>
                  </a:extLst>
                </a:gridCol>
                <a:gridCol w="2223993">
                  <a:extLst>
                    <a:ext uri="{9D8B030D-6E8A-4147-A177-3AD203B41FA5}">
                      <a16:colId xmlns:a16="http://schemas.microsoft.com/office/drawing/2014/main" xmlns="" val="2801192955"/>
                    </a:ext>
                  </a:extLst>
                </a:gridCol>
                <a:gridCol w="2106635">
                  <a:extLst>
                    <a:ext uri="{9D8B030D-6E8A-4147-A177-3AD203B41FA5}">
                      <a16:colId xmlns:a16="http://schemas.microsoft.com/office/drawing/2014/main" xmlns="" val="1868380891"/>
                    </a:ext>
                  </a:extLst>
                </a:gridCol>
              </a:tblGrid>
              <a:tr h="193813">
                <a:tc gridSpan="6">
                  <a:txBody>
                    <a:bodyPr/>
                    <a:lstStyle/>
                    <a:p>
                      <a:pPr algn="l" fontAlgn="t"/>
                      <a:endParaRPr lang="en-US" sz="1200" b="1" i="0" u="none" strike="noStrike" dirty="0">
                        <a:solidFill>
                          <a:srgbClr val="000000"/>
                        </a:solidFill>
                        <a:effectLst/>
                        <a:latin typeface="Arial" panose="020B0604020202020204" pitchFamily="34" charset="0"/>
                      </a:endParaRPr>
                    </a:p>
                  </a:txBody>
                  <a:tcPr marL="7228" marR="7228" marT="7228"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extLst>
                  <a:ext uri="{0D108BD9-81ED-4DB2-BD59-A6C34878D82A}">
                    <a16:rowId xmlns:a16="http://schemas.microsoft.com/office/drawing/2014/main" xmlns="" val="570940730"/>
                  </a:ext>
                </a:extLst>
              </a:tr>
              <a:tr h="1116730">
                <a:tc>
                  <a:txBody>
                    <a:bodyPr/>
                    <a:lstStyle/>
                    <a:p>
                      <a:pPr algn="ctr" rtl="0" fontAlgn="t"/>
                      <a:r>
                        <a:rPr lang="en-ZA" sz="1200" b="1" i="0" u="none" strike="noStrike" dirty="0">
                          <a:solidFill>
                            <a:srgbClr val="000000"/>
                          </a:solidFill>
                          <a:effectLst/>
                          <a:latin typeface="Arial" panose="020B0604020202020204" pitchFamily="34" charset="0"/>
                        </a:rPr>
                        <a:t>Output Indicator</a:t>
                      </a:r>
                    </a:p>
                  </a:txBody>
                  <a:tcPr marL="7228" marR="7228" marT="7228"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2"/>
                    </a:solidFill>
                  </a:tcPr>
                </a:tc>
                <a:tc>
                  <a:txBody>
                    <a:bodyPr/>
                    <a:lstStyle/>
                    <a:p>
                      <a:pPr algn="ctr" rtl="0" fontAlgn="t"/>
                      <a:r>
                        <a:rPr lang="en-ZA" sz="1200" b="1" i="0" u="none" strike="noStrike" dirty="0">
                          <a:solidFill>
                            <a:srgbClr val="000000"/>
                          </a:solidFill>
                          <a:effectLst/>
                          <a:latin typeface="Arial" panose="020B0604020202020204" pitchFamily="34" charset="0"/>
                        </a:rPr>
                        <a:t>2022/23</a:t>
                      </a:r>
                      <a:br>
                        <a:rPr lang="en-ZA" sz="1200" b="1" i="0" u="none" strike="noStrike" dirty="0">
                          <a:solidFill>
                            <a:srgbClr val="000000"/>
                          </a:solidFill>
                          <a:effectLst/>
                          <a:latin typeface="Arial" panose="020B0604020202020204" pitchFamily="34" charset="0"/>
                        </a:rPr>
                      </a:br>
                      <a:r>
                        <a:rPr lang="en-ZA" sz="1200" b="1" i="0" u="none" strike="noStrike" dirty="0">
                          <a:solidFill>
                            <a:srgbClr val="000000"/>
                          </a:solidFill>
                          <a:effectLst/>
                          <a:latin typeface="Arial" panose="020B0604020202020204" pitchFamily="34" charset="0"/>
                        </a:rPr>
                        <a:t>Annual Target</a:t>
                      </a:r>
                    </a:p>
                  </a:txBody>
                  <a:tcPr marL="7228" marR="7228" marT="7228"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2"/>
                    </a:solidFill>
                  </a:tcPr>
                </a:tc>
                <a:tc>
                  <a:txBody>
                    <a:bodyPr/>
                    <a:lstStyle/>
                    <a:p>
                      <a:pPr algn="ctr" rtl="0" fontAlgn="t"/>
                      <a:r>
                        <a:rPr lang="en-ZA" sz="1200" b="1" i="0" u="none" strike="noStrike" dirty="0">
                          <a:solidFill>
                            <a:srgbClr val="000000"/>
                          </a:solidFill>
                          <a:effectLst/>
                          <a:latin typeface="Arial" panose="020B0604020202020204" pitchFamily="34" charset="0"/>
                        </a:rPr>
                        <a:t>2022/23</a:t>
                      </a:r>
                      <a:br>
                        <a:rPr lang="en-ZA" sz="1200" b="1" i="0" u="none" strike="noStrike" dirty="0">
                          <a:solidFill>
                            <a:srgbClr val="000000"/>
                          </a:solidFill>
                          <a:effectLst/>
                          <a:latin typeface="Arial" panose="020B0604020202020204" pitchFamily="34" charset="0"/>
                        </a:rPr>
                      </a:br>
                      <a:r>
                        <a:rPr lang="en-ZA" sz="1200" b="1" i="0" u="none" strike="noStrike" dirty="0">
                          <a:solidFill>
                            <a:srgbClr val="000000"/>
                          </a:solidFill>
                          <a:effectLst/>
                          <a:latin typeface="Arial" panose="020B0604020202020204" pitchFamily="34" charset="0"/>
                        </a:rPr>
                        <a:t>Quarterly Target</a:t>
                      </a:r>
                    </a:p>
                  </a:txBody>
                  <a:tcPr marL="7228" marR="7228" marT="7228"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2"/>
                    </a:solidFill>
                  </a:tcPr>
                </a:tc>
                <a:tc>
                  <a:txBody>
                    <a:bodyPr/>
                    <a:lstStyle/>
                    <a:p>
                      <a:pPr algn="ctr" rtl="0" fontAlgn="t"/>
                      <a:r>
                        <a:rPr lang="en-US" sz="1200" b="1" i="0" u="none" strike="noStrike" dirty="0">
                          <a:solidFill>
                            <a:srgbClr val="000000"/>
                          </a:solidFill>
                          <a:effectLst/>
                          <a:latin typeface="Arial" panose="020B0604020202020204" pitchFamily="34" charset="0"/>
                        </a:rPr>
                        <a:t>Actual output</a:t>
                      </a:r>
                      <a:br>
                        <a:rPr lang="en-US" sz="1200" b="1" i="0" u="none" strike="noStrike" dirty="0">
                          <a:solidFill>
                            <a:srgbClr val="000000"/>
                          </a:solidFill>
                          <a:effectLst/>
                          <a:latin typeface="Arial" panose="020B0604020202020204" pitchFamily="34" charset="0"/>
                        </a:rPr>
                      </a:br>
                      <a:endParaRPr lang="en-US" sz="1200" b="1" i="0" u="none" strike="noStrike" dirty="0">
                        <a:solidFill>
                          <a:srgbClr val="000000"/>
                        </a:solidFill>
                        <a:effectLst/>
                        <a:latin typeface="Arial" panose="020B0604020202020204" pitchFamily="34" charset="0"/>
                      </a:endParaRPr>
                    </a:p>
                  </a:txBody>
                  <a:tcPr marL="4343" marR="4343" marT="434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2"/>
                    </a:solidFill>
                  </a:tcPr>
                </a:tc>
                <a:tc>
                  <a:txBody>
                    <a:bodyPr/>
                    <a:lstStyle/>
                    <a:p>
                      <a:pPr algn="ctr" rtl="0" fontAlgn="t"/>
                      <a:r>
                        <a:rPr lang="en-ZA" sz="1200" b="1" i="0" u="none" strike="noStrike" dirty="0">
                          <a:solidFill>
                            <a:srgbClr val="000000"/>
                          </a:solidFill>
                          <a:effectLst/>
                          <a:latin typeface="Arial" panose="020B0604020202020204" pitchFamily="34" charset="0"/>
                        </a:rPr>
                        <a:t>Reason for Deviation</a:t>
                      </a:r>
                    </a:p>
                  </a:txBody>
                  <a:tcPr marL="7228" marR="7228" marT="7228"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2"/>
                    </a:solidFill>
                  </a:tcPr>
                </a:tc>
                <a:tc>
                  <a:txBody>
                    <a:bodyPr/>
                    <a:lstStyle/>
                    <a:p>
                      <a:pPr algn="ctr" rtl="0" fontAlgn="t"/>
                      <a:r>
                        <a:rPr lang="en-ZA" sz="1200" b="1" i="0" u="none" strike="noStrike" dirty="0">
                          <a:solidFill>
                            <a:srgbClr val="000000"/>
                          </a:solidFill>
                          <a:effectLst/>
                          <a:latin typeface="Arial" panose="020B0604020202020204" pitchFamily="34" charset="0"/>
                        </a:rPr>
                        <a:t>Intervention </a:t>
                      </a:r>
                    </a:p>
                  </a:txBody>
                  <a:tcPr marL="7228" marR="7228" marT="7228"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2"/>
                    </a:solidFill>
                  </a:tcPr>
                </a:tc>
                <a:extLst>
                  <a:ext uri="{0D108BD9-81ED-4DB2-BD59-A6C34878D82A}">
                    <a16:rowId xmlns:a16="http://schemas.microsoft.com/office/drawing/2014/main" xmlns="" val="3650836862"/>
                  </a:ext>
                </a:extLst>
              </a:tr>
              <a:tr h="1604773">
                <a:tc>
                  <a:txBody>
                    <a:bodyPr/>
                    <a:lstStyle/>
                    <a:p>
                      <a:pPr algn="l" fontAlgn="t"/>
                      <a:r>
                        <a:rPr lang="en-US" sz="1200" b="0" i="0" u="none" strike="noStrike" dirty="0">
                          <a:solidFill>
                            <a:srgbClr val="000000"/>
                          </a:solidFill>
                          <a:effectLst/>
                          <a:latin typeface="Arial" panose="020B0604020202020204" pitchFamily="34" charset="0"/>
                        </a:rPr>
                        <a:t>% Reduction in occupational fatalities compared to prior year</a:t>
                      </a:r>
                    </a:p>
                  </a:txBody>
                  <a:tcPr marL="7228" marR="7228" marT="7228"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t"/>
                      <a:r>
                        <a:rPr lang="en-ZA" sz="1200" b="0" i="0" u="none" strike="noStrike" dirty="0">
                          <a:solidFill>
                            <a:srgbClr val="000000"/>
                          </a:solidFill>
                          <a:effectLst/>
                          <a:latin typeface="Arial" panose="020B0604020202020204" pitchFamily="34" charset="0"/>
                        </a:rPr>
                        <a:t>10%</a:t>
                      </a:r>
                    </a:p>
                  </a:txBody>
                  <a:tcPr marL="7228" marR="7228" marT="7228"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t"/>
                      <a:r>
                        <a:rPr lang="en-ZA" sz="1200" b="0" i="0" u="none" strike="noStrike" dirty="0">
                          <a:solidFill>
                            <a:srgbClr val="000000"/>
                          </a:solidFill>
                          <a:effectLst/>
                          <a:latin typeface="Arial" panose="020B0604020202020204" pitchFamily="34" charset="0"/>
                        </a:rPr>
                        <a:t>10%</a:t>
                      </a:r>
                    </a:p>
                  </a:txBody>
                  <a:tcPr marL="7228" marR="7228" marT="7228"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t"/>
                      <a:r>
                        <a:rPr lang="en-ZA" sz="1200" b="1" i="0" u="none" strike="noStrike" dirty="0">
                          <a:solidFill>
                            <a:srgbClr val="000000"/>
                          </a:solidFill>
                          <a:effectLst/>
                          <a:latin typeface="Arial" panose="020B0604020202020204" pitchFamily="34" charset="0"/>
                        </a:rPr>
                        <a:t>Not achieved </a:t>
                      </a:r>
                    </a:p>
                  </a:txBody>
                  <a:tcPr marL="4343" marR="4343" marT="434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t"/>
                      <a:r>
                        <a:rPr lang="en-US" sz="1200" b="0" i="0" u="none" strike="noStrike" dirty="0">
                          <a:solidFill>
                            <a:srgbClr val="000000"/>
                          </a:solidFill>
                          <a:effectLst/>
                          <a:latin typeface="Arial" panose="020B0604020202020204" pitchFamily="34" charset="0"/>
                        </a:rPr>
                        <a:t>The reason for non achievement is due to increased number of subsequent deaths occurred in the second quarter of 2022/23 financial year.   </a:t>
                      </a:r>
                    </a:p>
                  </a:txBody>
                  <a:tcPr marL="7228" marR="7228" marT="7228"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t"/>
                      <a:r>
                        <a:rPr lang="en-US" sz="1200" b="0" i="0" u="none" strike="noStrike">
                          <a:solidFill>
                            <a:srgbClr val="000000"/>
                          </a:solidFill>
                          <a:effectLst/>
                          <a:latin typeface="Arial" panose="020B0604020202020204" pitchFamily="34" charset="0"/>
                        </a:rPr>
                        <a:t>More inspections and audits will be conducted in the third quarter to ensure compliance with the law in the mining industry. </a:t>
                      </a:r>
                    </a:p>
                  </a:txBody>
                  <a:tcPr marL="7228" marR="7228" marT="7228"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xmlns="" val="1155152562"/>
                  </a:ext>
                </a:extLst>
              </a:tr>
              <a:tr h="2215004">
                <a:tc>
                  <a:txBody>
                    <a:bodyPr/>
                    <a:lstStyle/>
                    <a:p>
                      <a:pPr algn="l" fontAlgn="t"/>
                      <a:r>
                        <a:rPr lang="en-US" sz="1200" b="0" i="0" u="none" strike="noStrike" dirty="0">
                          <a:solidFill>
                            <a:srgbClr val="000000"/>
                          </a:solidFill>
                          <a:effectLst/>
                          <a:latin typeface="Arial" panose="020B0604020202020204" pitchFamily="34" charset="0"/>
                        </a:rPr>
                        <a:t>% Reduction in occupational diseases (Including TB) compared to prior year</a:t>
                      </a:r>
                    </a:p>
                  </a:txBody>
                  <a:tcPr marL="7228" marR="7228" marT="7228"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t"/>
                      <a:r>
                        <a:rPr lang="en-ZA" sz="1200" b="0" i="0" u="none" strike="noStrike" dirty="0">
                          <a:solidFill>
                            <a:srgbClr val="000000"/>
                          </a:solidFill>
                          <a:effectLst/>
                          <a:latin typeface="Arial" panose="020B0604020202020204" pitchFamily="34" charset="0"/>
                        </a:rPr>
                        <a:t>10%</a:t>
                      </a:r>
                    </a:p>
                  </a:txBody>
                  <a:tcPr marL="7228" marR="7228" marT="7228"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t"/>
                      <a:r>
                        <a:rPr lang="en-ZA" sz="1200" b="0" i="0" u="none" strike="noStrike">
                          <a:solidFill>
                            <a:srgbClr val="000000"/>
                          </a:solidFill>
                          <a:effectLst/>
                          <a:latin typeface="Arial" panose="020B0604020202020204" pitchFamily="34" charset="0"/>
                        </a:rPr>
                        <a:t>10%</a:t>
                      </a:r>
                    </a:p>
                  </a:txBody>
                  <a:tcPr marL="7228" marR="7228" marT="7228"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t"/>
                      <a:r>
                        <a:rPr lang="en-ZA" sz="1200" b="1" i="0" u="none" strike="noStrike" dirty="0">
                          <a:solidFill>
                            <a:srgbClr val="000000"/>
                          </a:solidFill>
                          <a:effectLst/>
                          <a:latin typeface="Arial" panose="020B0604020202020204" pitchFamily="34" charset="0"/>
                        </a:rPr>
                        <a:t>Not Achieved</a:t>
                      </a:r>
                      <a:br>
                        <a:rPr lang="en-ZA" sz="1200" b="1" i="0" u="none" strike="noStrike" dirty="0">
                          <a:solidFill>
                            <a:srgbClr val="000000"/>
                          </a:solidFill>
                          <a:effectLst/>
                          <a:latin typeface="Arial" panose="020B0604020202020204" pitchFamily="34" charset="0"/>
                        </a:rPr>
                      </a:br>
                      <a:endParaRPr lang="en-ZA" sz="1200" b="1" i="0" u="none" strike="noStrike" dirty="0">
                        <a:solidFill>
                          <a:srgbClr val="000000"/>
                        </a:solidFill>
                        <a:effectLst/>
                        <a:latin typeface="Arial" panose="020B0604020202020204" pitchFamily="34" charset="0"/>
                      </a:endParaRPr>
                    </a:p>
                  </a:txBody>
                  <a:tcPr marL="4343" marR="4343" marT="434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t"/>
                      <a:r>
                        <a:rPr lang="en-US" sz="1200" b="0" i="0" u="none" strike="noStrike" dirty="0">
                          <a:solidFill>
                            <a:srgbClr val="000000"/>
                          </a:solidFill>
                          <a:effectLst/>
                          <a:latin typeface="Arial" panose="020B0604020202020204" pitchFamily="34" charset="0"/>
                        </a:rPr>
                        <a:t>The reason for non achievement is due to less cases reported in the previous year due to national lockdown and Covid-19 restrictions  during the first two quarters of 2021/22 compared to the first and second quarter of 2022/23 financial year. </a:t>
                      </a:r>
                    </a:p>
                  </a:txBody>
                  <a:tcPr marL="7228" marR="7228" marT="7228"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t"/>
                      <a:r>
                        <a:rPr lang="en-US" sz="1200" b="0" i="0" u="none" strike="noStrike" dirty="0">
                          <a:solidFill>
                            <a:srgbClr val="000000"/>
                          </a:solidFill>
                          <a:effectLst/>
                          <a:latin typeface="Arial" panose="020B0604020202020204" pitchFamily="34" charset="0"/>
                        </a:rPr>
                        <a:t>The mines are required to continually comply with the legislative requirements pertaining to medical surveillance and reporting of occupational diseases over and above the implementation of initiatives towards the prevention, mitigation, and management of COVID-19.</a:t>
                      </a:r>
                    </a:p>
                  </a:txBody>
                  <a:tcPr marL="7228" marR="7228" marT="7228"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xmlns="" val="2183672619"/>
                  </a:ext>
                </a:extLst>
              </a:tr>
            </a:tbl>
          </a:graphicData>
        </a:graphic>
      </p:graphicFrame>
    </p:spTree>
    <p:extLst>
      <p:ext uri="{BB962C8B-B14F-4D97-AF65-F5344CB8AC3E}">
        <p14:creationId xmlns:p14="http://schemas.microsoft.com/office/powerpoint/2010/main" xmlns="" val="43352006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xmlns="" id="{6EE81AE7-EB6F-4AC8-8C7B-339A250E436D}"/>
              </a:ext>
            </a:extLst>
          </p:cNvPr>
          <p:cNvSpPr txBox="1"/>
          <p:nvPr/>
        </p:nvSpPr>
        <p:spPr>
          <a:xfrm>
            <a:off x="1724024" y="1"/>
            <a:ext cx="9467851" cy="3600986"/>
          </a:xfrm>
          <a:prstGeom prst="rect">
            <a:avLst/>
          </a:prstGeom>
          <a:noFill/>
        </p:spPr>
        <p:txBody>
          <a:bodyPr wrap="square">
            <a:spAutoFit/>
          </a:body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US" sz="20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20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PRESENTATION OUTLINE</a:t>
            </a:r>
          </a:p>
          <a:p>
            <a:pPr marL="400050" marR="0" lvl="2" algn="l" defTabSz="914400" rtl="0" eaLnBrk="1" fontAlgn="auto" latinLnBrk="0" hangingPunct="1">
              <a:lnSpc>
                <a:spcPct val="150000"/>
              </a:lnSpc>
              <a:spcBef>
                <a:spcPts val="500"/>
              </a:spcBef>
              <a:spcAft>
                <a:spcPts val="0"/>
              </a:spcAft>
              <a:buClrTx/>
              <a:buSzTx/>
              <a:tabLst/>
              <a:defRPr/>
            </a:pPr>
            <a:endParaRPr kumimoji="0" lang="en-US" altLang="en-US" sz="1800" b="1" i="0" u="none" strike="noStrike" kern="1200" cap="none" spc="0" normalizeH="0" baseline="0" noProof="0" dirty="0">
              <a:ln>
                <a:noFill/>
              </a:ln>
              <a:solidFill>
                <a:srgbClr val="000000"/>
              </a:solidFill>
              <a:effectLst/>
              <a:uLnTx/>
              <a:uFillTx/>
              <a:latin typeface="Arial" charset="0"/>
              <a:ea typeface="+mn-ea"/>
              <a:cs typeface="Arial" charset="0"/>
            </a:endParaRPr>
          </a:p>
          <a:p>
            <a:pPr marL="742950" marR="0" lvl="2" indent="-342900" algn="l" defTabSz="914400" rtl="0" eaLnBrk="1" fontAlgn="auto" latinLnBrk="0" hangingPunct="1">
              <a:lnSpc>
                <a:spcPct val="150000"/>
              </a:lnSpc>
              <a:spcBef>
                <a:spcPts val="500"/>
              </a:spcBef>
              <a:spcAft>
                <a:spcPts val="0"/>
              </a:spcAft>
              <a:buClrTx/>
              <a:buSzTx/>
              <a:buFont typeface="Arial" charset="0"/>
              <a:buAutoNum type="arabicPeriod"/>
              <a:tabLst/>
              <a:defRPr/>
            </a:pPr>
            <a:r>
              <a:rPr kumimoji="0" lang="en-US" altLang="en-US" sz="1800" b="1" i="0" u="none" strike="noStrike" kern="1200" cap="none" spc="0" normalizeH="0" baseline="0" noProof="0" dirty="0">
                <a:ln>
                  <a:noFill/>
                </a:ln>
                <a:solidFill>
                  <a:srgbClr val="000000"/>
                </a:solidFill>
                <a:effectLst/>
                <a:uLnTx/>
                <a:uFillTx/>
                <a:latin typeface="Arial" charset="0"/>
                <a:ea typeface="+mn-ea"/>
                <a:cs typeface="Arial" charset="0"/>
              </a:rPr>
              <a:t>Introduction</a:t>
            </a:r>
          </a:p>
          <a:p>
            <a:pPr marL="742950" marR="0" lvl="2" indent="-342900" algn="l" defTabSz="914400" rtl="0" eaLnBrk="1" fontAlgn="auto" latinLnBrk="0" hangingPunct="1">
              <a:lnSpc>
                <a:spcPct val="150000"/>
              </a:lnSpc>
              <a:spcBef>
                <a:spcPts val="500"/>
              </a:spcBef>
              <a:spcAft>
                <a:spcPts val="0"/>
              </a:spcAft>
              <a:buClrTx/>
              <a:buSzTx/>
              <a:buFont typeface="Arial" charset="0"/>
              <a:buAutoNum type="arabicPeriod"/>
              <a:tabLst/>
              <a:defRPr/>
            </a:pPr>
            <a:r>
              <a:rPr kumimoji="0" lang="en-US" altLang="en-US" sz="1800" b="1" i="0" u="none" strike="noStrike" kern="1200" cap="none" spc="0" normalizeH="0" baseline="0" noProof="0" dirty="0">
                <a:ln>
                  <a:noFill/>
                </a:ln>
                <a:solidFill>
                  <a:srgbClr val="000000"/>
                </a:solidFill>
                <a:effectLst/>
                <a:uLnTx/>
                <a:uFillTx/>
                <a:latin typeface="Arial" charset="0"/>
                <a:ea typeface="+mn-ea"/>
                <a:cs typeface="Arial" charset="0"/>
              </a:rPr>
              <a:t>Summary of quarterly performance 1</a:t>
            </a:r>
            <a:r>
              <a:rPr kumimoji="0" lang="en-US" altLang="en-US" sz="1800" b="1" i="0" u="none" strike="noStrike" kern="1200" cap="none" spc="0" normalizeH="0" baseline="30000" noProof="0" dirty="0">
                <a:ln>
                  <a:noFill/>
                </a:ln>
                <a:solidFill>
                  <a:srgbClr val="000000"/>
                </a:solidFill>
                <a:effectLst/>
                <a:uLnTx/>
                <a:uFillTx/>
                <a:latin typeface="Arial" charset="0"/>
                <a:ea typeface="+mn-ea"/>
                <a:cs typeface="Arial" charset="0"/>
              </a:rPr>
              <a:t>st</a:t>
            </a:r>
            <a:r>
              <a:rPr kumimoji="0" lang="en-US" altLang="en-US" sz="1800" b="1" i="0" u="none" strike="noStrike" kern="1200" cap="none" spc="0" normalizeH="0" baseline="0" noProof="0" dirty="0">
                <a:ln>
                  <a:noFill/>
                </a:ln>
                <a:solidFill>
                  <a:srgbClr val="000000"/>
                </a:solidFill>
                <a:effectLst/>
                <a:uLnTx/>
                <a:uFillTx/>
                <a:latin typeface="Arial" charset="0"/>
                <a:ea typeface="+mn-ea"/>
                <a:cs typeface="Arial" charset="0"/>
              </a:rPr>
              <a:t> and 2</a:t>
            </a:r>
            <a:r>
              <a:rPr kumimoji="0" lang="en-US" altLang="en-US" sz="1800" b="1" i="0" u="none" strike="noStrike" kern="1200" cap="none" spc="0" normalizeH="0" baseline="30000" noProof="0" dirty="0">
                <a:ln>
                  <a:noFill/>
                </a:ln>
                <a:solidFill>
                  <a:srgbClr val="000000"/>
                </a:solidFill>
                <a:effectLst/>
                <a:uLnTx/>
                <a:uFillTx/>
                <a:latin typeface="Arial" charset="0"/>
                <a:ea typeface="+mn-ea"/>
                <a:cs typeface="Arial" charset="0"/>
              </a:rPr>
              <a:t>nd</a:t>
            </a:r>
            <a:r>
              <a:rPr kumimoji="0" lang="en-US" altLang="en-US" sz="1800" b="1" i="0" u="none" strike="noStrike" kern="1200" cap="none" spc="0" normalizeH="0" baseline="0" noProof="0" dirty="0">
                <a:ln>
                  <a:noFill/>
                </a:ln>
                <a:solidFill>
                  <a:srgbClr val="000000"/>
                </a:solidFill>
                <a:effectLst/>
                <a:uLnTx/>
                <a:uFillTx/>
                <a:latin typeface="Arial" charset="0"/>
                <a:ea typeface="+mn-ea"/>
                <a:cs typeface="Arial" charset="0"/>
              </a:rPr>
              <a:t> quarters</a:t>
            </a:r>
          </a:p>
          <a:p>
            <a:pPr marL="742950" marR="0" lvl="2" indent="-342900" algn="l" defTabSz="914400" rtl="0" eaLnBrk="1" fontAlgn="auto" latinLnBrk="0" hangingPunct="1">
              <a:lnSpc>
                <a:spcPct val="150000"/>
              </a:lnSpc>
              <a:spcBef>
                <a:spcPts val="500"/>
              </a:spcBef>
              <a:spcAft>
                <a:spcPts val="0"/>
              </a:spcAft>
              <a:buClrTx/>
              <a:buSzTx/>
              <a:buFont typeface="Arial" charset="0"/>
              <a:buAutoNum type="arabicPeriod"/>
              <a:tabLst/>
              <a:defRPr/>
            </a:pPr>
            <a:r>
              <a:rPr kumimoji="0" lang="en-US" altLang="en-US" sz="1800" b="1" i="0" u="none" strike="noStrike" kern="1200" cap="none" spc="0" normalizeH="0" baseline="0" noProof="0" dirty="0">
                <a:ln>
                  <a:noFill/>
                </a:ln>
                <a:solidFill>
                  <a:srgbClr val="000000"/>
                </a:solidFill>
                <a:effectLst/>
                <a:uLnTx/>
                <a:uFillTx/>
                <a:latin typeface="Arial" charset="0"/>
                <a:ea typeface="+mn-ea"/>
                <a:cs typeface="Arial" charset="0"/>
              </a:rPr>
              <a:t>Summary of achievements</a:t>
            </a:r>
          </a:p>
          <a:p>
            <a:pPr marL="742950" marR="0" lvl="2" indent="-342900" algn="l" defTabSz="914400" rtl="0" eaLnBrk="1" fontAlgn="auto" latinLnBrk="0" hangingPunct="1">
              <a:lnSpc>
                <a:spcPct val="150000"/>
              </a:lnSpc>
              <a:spcBef>
                <a:spcPts val="500"/>
              </a:spcBef>
              <a:spcAft>
                <a:spcPts val="0"/>
              </a:spcAft>
              <a:buClrTx/>
              <a:buSzTx/>
              <a:buFont typeface="Arial" charset="0"/>
              <a:buAutoNum type="arabicPeriod"/>
              <a:tabLst/>
              <a:defRPr/>
            </a:pPr>
            <a:r>
              <a:rPr kumimoji="0" lang="en-US" altLang="en-US" sz="1800" b="1" i="0" u="none" strike="noStrike" kern="1200" cap="none" spc="0" normalizeH="0" baseline="0" noProof="0" dirty="0">
                <a:ln>
                  <a:noFill/>
                </a:ln>
                <a:solidFill>
                  <a:srgbClr val="000000"/>
                </a:solidFill>
                <a:effectLst/>
                <a:uLnTx/>
                <a:uFillTx/>
                <a:latin typeface="Arial" charset="0"/>
                <a:ea typeface="+mn-ea"/>
                <a:cs typeface="Arial" charset="0"/>
              </a:rPr>
              <a:t>Summary of targets not achieved </a:t>
            </a:r>
          </a:p>
          <a:p>
            <a:pPr marL="742950" marR="0" lvl="2" indent="-342900" algn="l" defTabSz="914400" rtl="0" eaLnBrk="1" fontAlgn="auto" latinLnBrk="0" hangingPunct="1">
              <a:lnSpc>
                <a:spcPct val="150000"/>
              </a:lnSpc>
              <a:spcBef>
                <a:spcPts val="500"/>
              </a:spcBef>
              <a:spcAft>
                <a:spcPts val="0"/>
              </a:spcAft>
              <a:buClrTx/>
              <a:buSzTx/>
              <a:buFont typeface="Arial" charset="0"/>
              <a:buAutoNum type="arabicPeriod"/>
              <a:tabLst/>
              <a:defRPr/>
            </a:pPr>
            <a:r>
              <a:rPr kumimoji="0" lang="en-US" altLang="en-US" sz="1800" b="1" i="0" u="none" strike="noStrike" kern="1200" cap="none" spc="0" normalizeH="0" baseline="0" noProof="0" dirty="0">
                <a:ln>
                  <a:noFill/>
                </a:ln>
                <a:solidFill>
                  <a:srgbClr val="000000"/>
                </a:solidFill>
                <a:effectLst/>
                <a:uLnTx/>
                <a:uFillTx/>
                <a:latin typeface="Arial" charset="0"/>
                <a:ea typeface="+mn-ea"/>
                <a:cs typeface="Arial" charset="0"/>
              </a:rPr>
              <a:t>Detailed Performance Information (Tables)</a:t>
            </a:r>
          </a:p>
        </p:txBody>
      </p:sp>
    </p:spTree>
    <p:extLst>
      <p:ext uri="{BB962C8B-B14F-4D97-AF65-F5344CB8AC3E}">
        <p14:creationId xmlns:p14="http://schemas.microsoft.com/office/powerpoint/2010/main" xmlns="" val="154061699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xmlns="" id="{871DDA63-CC20-4077-8ACB-567EDC481EA2}"/>
              </a:ext>
            </a:extLst>
          </p:cNvPr>
          <p:cNvSpPr txBox="1"/>
          <p:nvPr/>
        </p:nvSpPr>
        <p:spPr>
          <a:xfrm>
            <a:off x="2609850" y="0"/>
            <a:ext cx="7496175" cy="369332"/>
          </a:xfrm>
          <a:prstGeom prst="rect">
            <a:avLst/>
          </a:prstGeom>
          <a:noFill/>
        </p:spPr>
        <p:txBody>
          <a:bodyPr wrap="square">
            <a:spAutoFit/>
          </a:bodyPr>
          <a:lstStyle/>
          <a:p>
            <a:pPr algn="ctr"/>
            <a:r>
              <a:rPr lang="en-US" b="1" dirty="0"/>
              <a:t>SUMMARY OF TARGETS NOT ACHIEVED -  Q2</a:t>
            </a:r>
          </a:p>
        </p:txBody>
      </p:sp>
      <p:graphicFrame>
        <p:nvGraphicFramePr>
          <p:cNvPr id="3" name="Table 2">
            <a:extLst>
              <a:ext uri="{FF2B5EF4-FFF2-40B4-BE49-F238E27FC236}">
                <a16:creationId xmlns:a16="http://schemas.microsoft.com/office/drawing/2014/main" xmlns="" id="{32722AEE-B65C-4E7F-8E8E-03B9C59748BD}"/>
              </a:ext>
            </a:extLst>
          </p:cNvPr>
          <p:cNvGraphicFramePr>
            <a:graphicFrameLocks noGrp="1"/>
          </p:cNvGraphicFramePr>
          <p:nvPr>
            <p:extLst>
              <p:ext uri="{D42A27DB-BD31-4B8C-83A1-F6EECF244321}">
                <p14:modId xmlns:p14="http://schemas.microsoft.com/office/powerpoint/2010/main" xmlns="" val="3632112339"/>
              </p:ext>
            </p:extLst>
          </p:nvPr>
        </p:nvGraphicFramePr>
        <p:xfrm>
          <a:off x="1643270" y="687457"/>
          <a:ext cx="10548730" cy="4666421"/>
        </p:xfrm>
        <a:graphic>
          <a:graphicData uri="http://schemas.openxmlformats.org/drawingml/2006/table">
            <a:tbl>
              <a:tblPr/>
              <a:tblGrid>
                <a:gridCol w="1211730">
                  <a:extLst>
                    <a:ext uri="{9D8B030D-6E8A-4147-A177-3AD203B41FA5}">
                      <a16:colId xmlns:a16="http://schemas.microsoft.com/office/drawing/2014/main" xmlns="" val="1905281128"/>
                    </a:ext>
                  </a:extLst>
                </a:gridCol>
                <a:gridCol w="1769116">
                  <a:extLst>
                    <a:ext uri="{9D8B030D-6E8A-4147-A177-3AD203B41FA5}">
                      <a16:colId xmlns:a16="http://schemas.microsoft.com/office/drawing/2014/main" xmlns="" val="1112432949"/>
                    </a:ext>
                  </a:extLst>
                </a:gridCol>
                <a:gridCol w="1855115">
                  <a:extLst>
                    <a:ext uri="{9D8B030D-6E8A-4147-A177-3AD203B41FA5}">
                      <a16:colId xmlns:a16="http://schemas.microsoft.com/office/drawing/2014/main" xmlns="" val="3462175141"/>
                    </a:ext>
                  </a:extLst>
                </a:gridCol>
                <a:gridCol w="1805972">
                  <a:extLst>
                    <a:ext uri="{9D8B030D-6E8A-4147-A177-3AD203B41FA5}">
                      <a16:colId xmlns:a16="http://schemas.microsoft.com/office/drawing/2014/main" xmlns="" val="1991800771"/>
                    </a:ext>
                  </a:extLst>
                </a:gridCol>
                <a:gridCol w="2051682">
                  <a:extLst>
                    <a:ext uri="{9D8B030D-6E8A-4147-A177-3AD203B41FA5}">
                      <a16:colId xmlns:a16="http://schemas.microsoft.com/office/drawing/2014/main" xmlns="" val="3634770559"/>
                    </a:ext>
                  </a:extLst>
                </a:gridCol>
                <a:gridCol w="1855115">
                  <a:extLst>
                    <a:ext uri="{9D8B030D-6E8A-4147-A177-3AD203B41FA5}">
                      <a16:colId xmlns:a16="http://schemas.microsoft.com/office/drawing/2014/main" xmlns="" val="1758813687"/>
                    </a:ext>
                  </a:extLst>
                </a:gridCol>
              </a:tblGrid>
              <a:tr h="225754">
                <a:tc gridSpan="6">
                  <a:txBody>
                    <a:bodyPr/>
                    <a:lstStyle/>
                    <a:p>
                      <a:pPr algn="l" fontAlgn="t"/>
                      <a:r>
                        <a:rPr lang="en-US" sz="1200" b="1" i="0" u="none" strike="noStrike">
                          <a:solidFill>
                            <a:srgbClr val="000000"/>
                          </a:solidFill>
                          <a:effectLst/>
                          <a:latin typeface="Arial" panose="020B0604020202020204" pitchFamily="34" charset="0"/>
                          <a:cs typeface="Arial" panose="020B0604020202020204" pitchFamily="34" charset="0"/>
                        </a:rPr>
                        <a:t>Programme 5: Mineral and Energy Resources Programmes and Projects</a:t>
                      </a:r>
                    </a:p>
                  </a:txBody>
                  <a:tcPr marL="5944" marR="5944" marT="594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extLst>
                  <a:ext uri="{0D108BD9-81ED-4DB2-BD59-A6C34878D82A}">
                    <a16:rowId xmlns:a16="http://schemas.microsoft.com/office/drawing/2014/main" xmlns="" val="3713647320"/>
                  </a:ext>
                </a:extLst>
              </a:tr>
              <a:tr h="709440">
                <a:tc>
                  <a:txBody>
                    <a:bodyPr/>
                    <a:lstStyle/>
                    <a:p>
                      <a:pPr algn="ctr" rtl="0" fontAlgn="t"/>
                      <a:r>
                        <a:rPr lang="en-ZA" sz="1200" b="1" i="0" u="none" strike="noStrike" dirty="0">
                          <a:solidFill>
                            <a:srgbClr val="000000"/>
                          </a:solidFill>
                          <a:effectLst/>
                          <a:latin typeface="Arial" panose="020B0604020202020204" pitchFamily="34" charset="0"/>
                          <a:cs typeface="Arial" panose="020B0604020202020204" pitchFamily="34" charset="0"/>
                        </a:rPr>
                        <a:t>Output Indicator</a:t>
                      </a:r>
                    </a:p>
                  </a:txBody>
                  <a:tcPr marL="5944" marR="5944" marT="594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2"/>
                    </a:solidFill>
                  </a:tcPr>
                </a:tc>
                <a:tc>
                  <a:txBody>
                    <a:bodyPr/>
                    <a:lstStyle/>
                    <a:p>
                      <a:pPr algn="ctr" rtl="0" fontAlgn="t"/>
                      <a:r>
                        <a:rPr lang="en-ZA" sz="1200" b="1" i="0" u="none" strike="noStrike" dirty="0">
                          <a:solidFill>
                            <a:srgbClr val="000000"/>
                          </a:solidFill>
                          <a:effectLst/>
                          <a:latin typeface="Arial" panose="020B0604020202020204" pitchFamily="34" charset="0"/>
                          <a:cs typeface="Arial" panose="020B0604020202020204" pitchFamily="34" charset="0"/>
                        </a:rPr>
                        <a:t>2022/23</a:t>
                      </a:r>
                      <a:br>
                        <a:rPr lang="en-ZA" sz="1200" b="1" i="0" u="none" strike="noStrike" dirty="0">
                          <a:solidFill>
                            <a:srgbClr val="000000"/>
                          </a:solidFill>
                          <a:effectLst/>
                          <a:latin typeface="Arial" panose="020B0604020202020204" pitchFamily="34" charset="0"/>
                          <a:cs typeface="Arial" panose="020B0604020202020204" pitchFamily="34" charset="0"/>
                        </a:rPr>
                      </a:br>
                      <a:r>
                        <a:rPr lang="en-ZA" sz="1200" b="1" i="0" u="none" strike="noStrike" dirty="0">
                          <a:solidFill>
                            <a:srgbClr val="000000"/>
                          </a:solidFill>
                          <a:effectLst/>
                          <a:latin typeface="Arial" panose="020B0604020202020204" pitchFamily="34" charset="0"/>
                          <a:cs typeface="Arial" panose="020B0604020202020204" pitchFamily="34" charset="0"/>
                        </a:rPr>
                        <a:t>Annual Target</a:t>
                      </a:r>
                    </a:p>
                  </a:txBody>
                  <a:tcPr marL="5944" marR="5944" marT="594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2"/>
                    </a:solidFill>
                  </a:tcPr>
                </a:tc>
                <a:tc>
                  <a:txBody>
                    <a:bodyPr/>
                    <a:lstStyle/>
                    <a:p>
                      <a:pPr algn="ctr" rtl="0" fontAlgn="t"/>
                      <a:r>
                        <a:rPr lang="en-ZA" sz="1200" b="1" i="0" u="none" strike="noStrike" dirty="0">
                          <a:solidFill>
                            <a:srgbClr val="000000"/>
                          </a:solidFill>
                          <a:effectLst/>
                          <a:latin typeface="Arial" panose="020B0604020202020204" pitchFamily="34" charset="0"/>
                          <a:cs typeface="Arial" panose="020B0604020202020204" pitchFamily="34" charset="0"/>
                        </a:rPr>
                        <a:t>2022/23</a:t>
                      </a:r>
                      <a:br>
                        <a:rPr lang="en-ZA" sz="1200" b="1" i="0" u="none" strike="noStrike" dirty="0">
                          <a:solidFill>
                            <a:srgbClr val="000000"/>
                          </a:solidFill>
                          <a:effectLst/>
                          <a:latin typeface="Arial" panose="020B0604020202020204" pitchFamily="34" charset="0"/>
                          <a:cs typeface="Arial" panose="020B0604020202020204" pitchFamily="34" charset="0"/>
                        </a:rPr>
                      </a:br>
                      <a:r>
                        <a:rPr lang="en-ZA" sz="1200" b="1" i="0" u="none" strike="noStrike" dirty="0">
                          <a:solidFill>
                            <a:srgbClr val="000000"/>
                          </a:solidFill>
                          <a:effectLst/>
                          <a:latin typeface="Arial" panose="020B0604020202020204" pitchFamily="34" charset="0"/>
                          <a:cs typeface="Arial" panose="020B0604020202020204" pitchFamily="34" charset="0"/>
                        </a:rPr>
                        <a:t>Quarterly Target</a:t>
                      </a:r>
                    </a:p>
                  </a:txBody>
                  <a:tcPr marL="5944" marR="5944" marT="594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2"/>
                    </a:solidFill>
                  </a:tcPr>
                </a:tc>
                <a:tc>
                  <a:txBody>
                    <a:bodyPr/>
                    <a:lstStyle/>
                    <a:p>
                      <a:pPr algn="ctr" rtl="0" fontAlgn="t"/>
                      <a:r>
                        <a:rPr lang="en-US" sz="1200" b="1" i="0" u="none" strike="noStrike" dirty="0">
                          <a:solidFill>
                            <a:srgbClr val="000000"/>
                          </a:solidFill>
                          <a:effectLst/>
                          <a:latin typeface="Arial" panose="020B0604020202020204" pitchFamily="34" charset="0"/>
                          <a:cs typeface="Arial" panose="020B0604020202020204" pitchFamily="34" charset="0"/>
                        </a:rPr>
                        <a:t>Actual output</a:t>
                      </a:r>
                      <a:br>
                        <a:rPr lang="en-US" sz="1200" b="1" i="0" u="none" strike="noStrike" dirty="0">
                          <a:solidFill>
                            <a:srgbClr val="000000"/>
                          </a:solidFill>
                          <a:effectLst/>
                          <a:latin typeface="Arial" panose="020B0604020202020204" pitchFamily="34" charset="0"/>
                          <a:cs typeface="Arial" panose="020B0604020202020204" pitchFamily="34" charset="0"/>
                        </a:rPr>
                      </a:br>
                      <a:endParaRPr lang="en-US" sz="1200" b="1" i="0" u="none" strike="noStrike" dirty="0">
                        <a:solidFill>
                          <a:srgbClr val="000000"/>
                        </a:solidFill>
                        <a:effectLst/>
                        <a:latin typeface="Arial" panose="020B0604020202020204" pitchFamily="34" charset="0"/>
                        <a:cs typeface="Arial" panose="020B0604020202020204" pitchFamily="34" charset="0"/>
                      </a:endParaRPr>
                    </a:p>
                  </a:txBody>
                  <a:tcPr marL="5944" marR="5944" marT="594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2"/>
                    </a:solidFill>
                  </a:tcPr>
                </a:tc>
                <a:tc>
                  <a:txBody>
                    <a:bodyPr/>
                    <a:lstStyle/>
                    <a:p>
                      <a:pPr algn="ctr" rtl="0" fontAlgn="t"/>
                      <a:r>
                        <a:rPr lang="en-ZA" sz="1200" b="1" i="0" u="none" strike="noStrike" dirty="0">
                          <a:solidFill>
                            <a:srgbClr val="000000"/>
                          </a:solidFill>
                          <a:effectLst/>
                          <a:latin typeface="Arial" panose="020B0604020202020204" pitchFamily="34" charset="0"/>
                          <a:cs typeface="Arial" panose="020B0604020202020204" pitchFamily="34" charset="0"/>
                        </a:rPr>
                        <a:t>Reason for Deviation</a:t>
                      </a:r>
                    </a:p>
                  </a:txBody>
                  <a:tcPr marL="5944" marR="5944" marT="594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2"/>
                    </a:solidFill>
                  </a:tcPr>
                </a:tc>
                <a:tc>
                  <a:txBody>
                    <a:bodyPr/>
                    <a:lstStyle/>
                    <a:p>
                      <a:pPr algn="ctr" rtl="0" fontAlgn="t"/>
                      <a:r>
                        <a:rPr lang="en-ZA" sz="1200" b="1" i="0" u="none" strike="noStrike" dirty="0">
                          <a:solidFill>
                            <a:srgbClr val="000000"/>
                          </a:solidFill>
                          <a:effectLst/>
                          <a:latin typeface="Arial" panose="020B0604020202020204" pitchFamily="34" charset="0"/>
                          <a:cs typeface="Arial" panose="020B0604020202020204" pitchFamily="34" charset="0"/>
                        </a:rPr>
                        <a:t>Intervention </a:t>
                      </a:r>
                    </a:p>
                  </a:txBody>
                  <a:tcPr marL="5944" marR="5944" marT="594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2"/>
                    </a:solidFill>
                  </a:tcPr>
                </a:tc>
                <a:extLst>
                  <a:ext uri="{0D108BD9-81ED-4DB2-BD59-A6C34878D82A}">
                    <a16:rowId xmlns:a16="http://schemas.microsoft.com/office/drawing/2014/main" xmlns="" val="2669010205"/>
                  </a:ext>
                </a:extLst>
              </a:tr>
              <a:tr h="1537642">
                <a:tc>
                  <a:txBody>
                    <a:bodyPr/>
                    <a:lstStyle/>
                    <a:p>
                      <a:pPr algn="l" fontAlgn="t"/>
                      <a:r>
                        <a:rPr lang="en-US" sz="1200" b="0" i="0" u="none" strike="noStrike" dirty="0">
                          <a:solidFill>
                            <a:srgbClr val="000000"/>
                          </a:solidFill>
                          <a:effectLst/>
                          <a:latin typeface="Arial" panose="020B0604020202020204" pitchFamily="34" charset="0"/>
                          <a:cs typeface="Arial" panose="020B0604020202020204" pitchFamily="34" charset="0"/>
                        </a:rPr>
                        <a:t>Request for Proposals (RFP) to Procure additional capacity from renewable energy issued</a:t>
                      </a:r>
                    </a:p>
                  </a:txBody>
                  <a:tcPr marL="5944" marR="5944" marT="594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t"/>
                      <a:r>
                        <a:rPr lang="en-US" sz="1200" b="0" i="0" u="none" strike="noStrike" dirty="0">
                          <a:solidFill>
                            <a:srgbClr val="000000"/>
                          </a:solidFill>
                          <a:effectLst/>
                          <a:latin typeface="Arial" panose="020B0604020202020204" pitchFamily="34" charset="0"/>
                          <a:cs typeface="Arial" panose="020B0604020202020204" pitchFamily="34" charset="0"/>
                        </a:rPr>
                        <a:t>Request for Proposals (RFP) for 513 MW from Storage issued</a:t>
                      </a:r>
                    </a:p>
                  </a:txBody>
                  <a:tcPr marL="5944" marR="5944" marT="594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t"/>
                      <a:r>
                        <a:rPr lang="en-US" sz="1200" b="0" i="0" u="none" strike="noStrike">
                          <a:solidFill>
                            <a:srgbClr val="000000"/>
                          </a:solidFill>
                          <a:effectLst/>
                          <a:latin typeface="Arial" panose="020B0604020202020204" pitchFamily="34" charset="0"/>
                          <a:cs typeface="Arial" panose="020B0604020202020204" pitchFamily="34" charset="0"/>
                        </a:rPr>
                        <a:t>Request for Proposals (RFP) for 513 MW from Storage issued</a:t>
                      </a:r>
                    </a:p>
                  </a:txBody>
                  <a:tcPr marL="5944" marR="5944" marT="594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t"/>
                      <a:r>
                        <a:rPr lang="en-US" sz="1200" b="1" i="0" u="none" strike="noStrike">
                          <a:solidFill>
                            <a:srgbClr val="000000"/>
                          </a:solidFill>
                          <a:effectLst/>
                          <a:latin typeface="Arial" panose="020B0604020202020204" pitchFamily="34" charset="0"/>
                          <a:cs typeface="Arial" panose="020B0604020202020204" pitchFamily="34" charset="0"/>
                        </a:rPr>
                        <a:t>Not achieved: </a:t>
                      </a:r>
                      <a:r>
                        <a:rPr lang="en-US" sz="1200" b="0" i="0" u="none" strike="noStrike">
                          <a:solidFill>
                            <a:srgbClr val="000000"/>
                          </a:solidFill>
                          <a:effectLst/>
                          <a:latin typeface="Arial" panose="020B0604020202020204" pitchFamily="34" charset="0"/>
                          <a:cs typeface="Arial" panose="020B0604020202020204" pitchFamily="34" charset="0"/>
                        </a:rPr>
                        <a:t>The Energy Storage Request for Proposal (RFP) is scheduled for release to the market within the month of October 2022.</a:t>
                      </a:r>
                    </a:p>
                  </a:txBody>
                  <a:tcPr marL="5944" marR="5944" marT="594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t"/>
                      <a:r>
                        <a:rPr lang="en-ZA" sz="1200" b="0" i="0" u="none" strike="noStrike">
                          <a:solidFill>
                            <a:srgbClr val="000000"/>
                          </a:solidFill>
                          <a:effectLst/>
                          <a:latin typeface="Arial" panose="020B0604020202020204" pitchFamily="34" charset="0"/>
                          <a:cs typeface="Arial" panose="020B0604020202020204" pitchFamily="34" charset="0"/>
                        </a:rPr>
                        <a:t>Release of RFP delayed.</a:t>
                      </a:r>
                    </a:p>
                  </a:txBody>
                  <a:tcPr marL="5944" marR="5944" marT="594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t"/>
                      <a:r>
                        <a:rPr lang="en-US" sz="1200" b="0" i="0" u="none" strike="noStrike">
                          <a:solidFill>
                            <a:srgbClr val="000000"/>
                          </a:solidFill>
                          <a:effectLst/>
                          <a:latin typeface="Arial" panose="020B0604020202020204" pitchFamily="34" charset="0"/>
                          <a:cs typeface="Arial" panose="020B0604020202020204" pitchFamily="34" charset="0"/>
                        </a:rPr>
                        <a:t>Scheduled for release to the market within the month of October 2022.</a:t>
                      </a:r>
                    </a:p>
                  </a:txBody>
                  <a:tcPr marL="5944" marR="5944" marT="594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xmlns="" val="1241255502"/>
                  </a:ext>
                </a:extLst>
              </a:tr>
              <a:tr h="2193585">
                <a:tc>
                  <a:txBody>
                    <a:bodyPr/>
                    <a:lstStyle/>
                    <a:p>
                      <a:pPr algn="l" fontAlgn="t"/>
                      <a:r>
                        <a:rPr lang="en-ZA" sz="1200" b="0" i="0" u="none" strike="noStrike">
                          <a:solidFill>
                            <a:srgbClr val="000000"/>
                          </a:solidFill>
                          <a:effectLst/>
                          <a:latin typeface="Arial" panose="020B0604020202020204" pitchFamily="34" charset="0"/>
                          <a:cs typeface="Arial" panose="020B0604020202020204" pitchFamily="34" charset="0"/>
                        </a:rPr>
                        <a:t>Approved Renewable Energy Sector Master Plan </a:t>
                      </a:r>
                    </a:p>
                  </a:txBody>
                  <a:tcPr marL="5944" marR="5944" marT="594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t"/>
                      <a:r>
                        <a:rPr lang="en-ZA" sz="1200" b="0" i="0" u="none" strike="noStrike">
                          <a:solidFill>
                            <a:srgbClr val="000000"/>
                          </a:solidFill>
                          <a:effectLst/>
                          <a:latin typeface="Arial" panose="020B0604020202020204" pitchFamily="34" charset="0"/>
                          <a:cs typeface="Arial" panose="020B0604020202020204" pitchFamily="34" charset="0"/>
                        </a:rPr>
                        <a:t>Approved Renewable Energy Sector Master Plan </a:t>
                      </a:r>
                    </a:p>
                  </a:txBody>
                  <a:tcPr marL="5944" marR="5944" marT="594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t"/>
                      <a:r>
                        <a:rPr lang="en-ZA" sz="1200" b="0" i="0" u="none" strike="noStrike" dirty="0">
                          <a:solidFill>
                            <a:srgbClr val="000000"/>
                          </a:solidFill>
                          <a:effectLst/>
                          <a:latin typeface="Arial" panose="020B0604020202020204" pitchFamily="34" charset="0"/>
                          <a:cs typeface="Arial" panose="020B0604020202020204" pitchFamily="34" charset="0"/>
                        </a:rPr>
                        <a:t>Progress Report on</a:t>
                      </a:r>
                      <a:br>
                        <a:rPr lang="en-ZA" sz="1200" b="0" i="0" u="none" strike="noStrike" dirty="0">
                          <a:solidFill>
                            <a:srgbClr val="000000"/>
                          </a:solidFill>
                          <a:effectLst/>
                          <a:latin typeface="Arial" panose="020B0604020202020204" pitchFamily="34" charset="0"/>
                          <a:cs typeface="Arial" panose="020B0604020202020204" pitchFamily="34" charset="0"/>
                        </a:rPr>
                      </a:br>
                      <a:r>
                        <a:rPr lang="en-ZA" sz="1200" b="0" i="0" u="none" strike="noStrike" dirty="0">
                          <a:solidFill>
                            <a:srgbClr val="000000"/>
                          </a:solidFill>
                          <a:effectLst/>
                          <a:latin typeface="Arial" panose="020B0604020202020204" pitchFamily="34" charset="0"/>
                          <a:cs typeface="Arial" panose="020B0604020202020204" pitchFamily="34" charset="0"/>
                        </a:rPr>
                        <a:t>implementation</a:t>
                      </a:r>
                      <a:br>
                        <a:rPr lang="en-ZA" sz="1200" b="0" i="0" u="none" strike="noStrike" dirty="0">
                          <a:solidFill>
                            <a:srgbClr val="000000"/>
                          </a:solidFill>
                          <a:effectLst/>
                          <a:latin typeface="Arial" panose="020B0604020202020204" pitchFamily="34" charset="0"/>
                          <a:cs typeface="Arial" panose="020B0604020202020204" pitchFamily="34" charset="0"/>
                        </a:rPr>
                      </a:br>
                      <a:r>
                        <a:rPr lang="en-ZA" sz="1200" b="0" i="0" u="none" strike="noStrike" dirty="0">
                          <a:solidFill>
                            <a:srgbClr val="000000"/>
                          </a:solidFill>
                          <a:effectLst/>
                          <a:latin typeface="Arial" panose="020B0604020202020204" pitchFamily="34" charset="0"/>
                          <a:cs typeface="Arial" panose="020B0604020202020204" pitchFamily="34" charset="0"/>
                        </a:rPr>
                        <a:t>renewable energy master</a:t>
                      </a:r>
                      <a:br>
                        <a:rPr lang="en-ZA" sz="1200" b="0" i="0" u="none" strike="noStrike" dirty="0">
                          <a:solidFill>
                            <a:srgbClr val="000000"/>
                          </a:solidFill>
                          <a:effectLst/>
                          <a:latin typeface="Arial" panose="020B0604020202020204" pitchFamily="34" charset="0"/>
                          <a:cs typeface="Arial" panose="020B0604020202020204" pitchFamily="34" charset="0"/>
                        </a:rPr>
                      </a:br>
                      <a:r>
                        <a:rPr lang="en-ZA" sz="1200" b="0" i="0" u="none" strike="noStrike" dirty="0">
                          <a:solidFill>
                            <a:srgbClr val="000000"/>
                          </a:solidFill>
                          <a:effectLst/>
                          <a:latin typeface="Arial" panose="020B0604020202020204" pitchFamily="34" charset="0"/>
                          <a:cs typeface="Arial" panose="020B0604020202020204" pitchFamily="34" charset="0"/>
                        </a:rPr>
                        <a:t>plan</a:t>
                      </a:r>
                    </a:p>
                  </a:txBody>
                  <a:tcPr marL="5944" marR="5944" marT="594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t"/>
                      <a:r>
                        <a:rPr lang="en-US" sz="1200" b="1" i="0" u="none" strike="noStrike" dirty="0">
                          <a:solidFill>
                            <a:srgbClr val="000000"/>
                          </a:solidFill>
                          <a:effectLst/>
                          <a:latin typeface="Arial" panose="020B0604020202020204" pitchFamily="34" charset="0"/>
                          <a:cs typeface="Arial" panose="020B0604020202020204" pitchFamily="34" charset="0"/>
                        </a:rPr>
                        <a:t>Not Achieved: </a:t>
                      </a:r>
                      <a:r>
                        <a:rPr lang="en-US" sz="1200" b="0" i="0" u="none" strike="noStrike" dirty="0">
                          <a:solidFill>
                            <a:srgbClr val="000000"/>
                          </a:solidFill>
                          <a:effectLst/>
                          <a:latin typeface="Arial" panose="020B0604020202020204" pitchFamily="34" charset="0"/>
                          <a:cs typeface="Arial" panose="020B0604020202020204" pitchFamily="34" charset="0"/>
                        </a:rPr>
                        <a:t>The target is misaligned</a:t>
                      </a:r>
                    </a:p>
                  </a:txBody>
                  <a:tcPr marL="5944" marR="5944" marT="594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t"/>
                      <a:r>
                        <a:rPr lang="en-US" sz="1200" b="0" i="0" u="none" strike="noStrike" dirty="0">
                          <a:solidFill>
                            <a:srgbClr val="000000"/>
                          </a:solidFill>
                          <a:effectLst/>
                          <a:latin typeface="Arial" panose="020B0604020202020204" pitchFamily="34" charset="0"/>
                          <a:cs typeface="Arial" panose="020B0604020202020204" pitchFamily="34" charset="0"/>
                        </a:rPr>
                        <a:t>The draft Masterplan was delayed. When it was submitted to the Minister in May 2022 for approval, there was a recommendation to do a stress test. TIPS could not start consultations in August because many stakeholders were busy with Bid Submissions.  </a:t>
                      </a:r>
                    </a:p>
                  </a:txBody>
                  <a:tcPr marL="5944" marR="5944" marT="594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t"/>
                      <a:r>
                        <a:rPr lang="en-US" sz="1200" b="0" i="0" u="none" strike="noStrike" dirty="0">
                          <a:solidFill>
                            <a:srgbClr val="000000"/>
                          </a:solidFill>
                          <a:effectLst/>
                          <a:latin typeface="Arial" panose="020B0604020202020204" pitchFamily="34" charset="0"/>
                          <a:cs typeface="Arial" panose="020B0604020202020204" pitchFamily="34" charset="0"/>
                        </a:rPr>
                        <a:t>TIPS has started the stress test and the plan is to provide a report in October. The Project Committee supported by Green Cape will be consulting developers and financiers so as to reach agreement on the targets for the sector.</a:t>
                      </a:r>
                    </a:p>
                  </a:txBody>
                  <a:tcPr marL="5944" marR="5944" marT="594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xmlns="" val="1938483811"/>
                  </a:ext>
                </a:extLst>
              </a:tr>
            </a:tbl>
          </a:graphicData>
        </a:graphic>
      </p:graphicFrame>
    </p:spTree>
    <p:extLst>
      <p:ext uri="{BB962C8B-B14F-4D97-AF65-F5344CB8AC3E}">
        <p14:creationId xmlns:p14="http://schemas.microsoft.com/office/powerpoint/2010/main" xmlns="" val="29825848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xmlns="" id="{871DDA63-CC20-4077-8ACB-567EDC481EA2}"/>
              </a:ext>
            </a:extLst>
          </p:cNvPr>
          <p:cNvSpPr txBox="1"/>
          <p:nvPr/>
        </p:nvSpPr>
        <p:spPr>
          <a:xfrm>
            <a:off x="2609850" y="0"/>
            <a:ext cx="7496175" cy="369332"/>
          </a:xfrm>
          <a:prstGeom prst="rect">
            <a:avLst/>
          </a:prstGeom>
          <a:noFill/>
        </p:spPr>
        <p:txBody>
          <a:bodyPr wrap="square">
            <a:spAutoFit/>
          </a:bodyPr>
          <a:lstStyle/>
          <a:p>
            <a:pPr algn="ctr"/>
            <a:r>
              <a:rPr lang="en-US" b="1" dirty="0"/>
              <a:t>SUMMARY OF TARGETS NOT ACHIEVED- Q2</a:t>
            </a:r>
          </a:p>
        </p:txBody>
      </p:sp>
      <p:graphicFrame>
        <p:nvGraphicFramePr>
          <p:cNvPr id="3" name="Table 2">
            <a:extLst>
              <a:ext uri="{FF2B5EF4-FFF2-40B4-BE49-F238E27FC236}">
                <a16:creationId xmlns:a16="http://schemas.microsoft.com/office/drawing/2014/main" xmlns="" id="{32722AEE-B65C-4E7F-8E8E-03B9C59748BD}"/>
              </a:ext>
            </a:extLst>
          </p:cNvPr>
          <p:cNvGraphicFramePr>
            <a:graphicFrameLocks noGrp="1"/>
          </p:cNvGraphicFramePr>
          <p:nvPr>
            <p:extLst>
              <p:ext uri="{D42A27DB-BD31-4B8C-83A1-F6EECF244321}">
                <p14:modId xmlns:p14="http://schemas.microsoft.com/office/powerpoint/2010/main" xmlns="" val="383427719"/>
              </p:ext>
            </p:extLst>
          </p:nvPr>
        </p:nvGraphicFramePr>
        <p:xfrm>
          <a:off x="1603513" y="647698"/>
          <a:ext cx="10399021" cy="4838702"/>
        </p:xfrm>
        <a:graphic>
          <a:graphicData uri="http://schemas.openxmlformats.org/drawingml/2006/table">
            <a:tbl>
              <a:tblPr/>
              <a:tblGrid>
                <a:gridCol w="1194533">
                  <a:extLst>
                    <a:ext uri="{9D8B030D-6E8A-4147-A177-3AD203B41FA5}">
                      <a16:colId xmlns:a16="http://schemas.microsoft.com/office/drawing/2014/main" xmlns="" val="1905281128"/>
                    </a:ext>
                  </a:extLst>
                </a:gridCol>
                <a:gridCol w="1744008">
                  <a:extLst>
                    <a:ext uri="{9D8B030D-6E8A-4147-A177-3AD203B41FA5}">
                      <a16:colId xmlns:a16="http://schemas.microsoft.com/office/drawing/2014/main" xmlns="" val="1112432949"/>
                    </a:ext>
                  </a:extLst>
                </a:gridCol>
                <a:gridCol w="1828787">
                  <a:extLst>
                    <a:ext uri="{9D8B030D-6E8A-4147-A177-3AD203B41FA5}">
                      <a16:colId xmlns:a16="http://schemas.microsoft.com/office/drawing/2014/main" xmlns="" val="3462175141"/>
                    </a:ext>
                  </a:extLst>
                </a:gridCol>
                <a:gridCol w="1780341">
                  <a:extLst>
                    <a:ext uri="{9D8B030D-6E8A-4147-A177-3AD203B41FA5}">
                      <a16:colId xmlns:a16="http://schemas.microsoft.com/office/drawing/2014/main" xmlns="" val="1991800771"/>
                    </a:ext>
                  </a:extLst>
                </a:gridCol>
                <a:gridCol w="2022565">
                  <a:extLst>
                    <a:ext uri="{9D8B030D-6E8A-4147-A177-3AD203B41FA5}">
                      <a16:colId xmlns:a16="http://schemas.microsoft.com/office/drawing/2014/main" xmlns="" val="3634770559"/>
                    </a:ext>
                  </a:extLst>
                </a:gridCol>
                <a:gridCol w="1828787">
                  <a:extLst>
                    <a:ext uri="{9D8B030D-6E8A-4147-A177-3AD203B41FA5}">
                      <a16:colId xmlns:a16="http://schemas.microsoft.com/office/drawing/2014/main" xmlns="" val="1758813687"/>
                    </a:ext>
                  </a:extLst>
                </a:gridCol>
              </a:tblGrid>
              <a:tr h="276795">
                <a:tc gridSpan="6">
                  <a:txBody>
                    <a:bodyPr/>
                    <a:lstStyle/>
                    <a:p>
                      <a:pPr algn="l" fontAlgn="t"/>
                      <a:r>
                        <a:rPr lang="en-US" sz="1200" b="1" i="0" u="none" strike="noStrike">
                          <a:solidFill>
                            <a:srgbClr val="000000"/>
                          </a:solidFill>
                          <a:effectLst/>
                          <a:latin typeface="Arial" panose="020B0604020202020204" pitchFamily="34" charset="0"/>
                          <a:cs typeface="Arial" panose="020B0604020202020204" pitchFamily="34" charset="0"/>
                        </a:rPr>
                        <a:t>Programme 5: Mineral and Energy Resources Programmes and Projects</a:t>
                      </a:r>
                    </a:p>
                  </a:txBody>
                  <a:tcPr marL="5944" marR="5944" marT="594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extLst>
                  <a:ext uri="{0D108BD9-81ED-4DB2-BD59-A6C34878D82A}">
                    <a16:rowId xmlns:a16="http://schemas.microsoft.com/office/drawing/2014/main" xmlns="" val="3713647320"/>
                  </a:ext>
                </a:extLst>
              </a:tr>
              <a:tr h="716372">
                <a:tc>
                  <a:txBody>
                    <a:bodyPr/>
                    <a:lstStyle/>
                    <a:p>
                      <a:pPr algn="ctr" rtl="0" fontAlgn="t"/>
                      <a:r>
                        <a:rPr lang="en-ZA" sz="1200" b="1" i="0" u="none" strike="noStrike" dirty="0">
                          <a:solidFill>
                            <a:srgbClr val="000000"/>
                          </a:solidFill>
                          <a:effectLst/>
                          <a:latin typeface="Arial" panose="020B0604020202020204" pitchFamily="34" charset="0"/>
                          <a:cs typeface="Arial" panose="020B0604020202020204" pitchFamily="34" charset="0"/>
                        </a:rPr>
                        <a:t>Output Indicator</a:t>
                      </a:r>
                    </a:p>
                  </a:txBody>
                  <a:tcPr marL="5944" marR="5944" marT="594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2"/>
                    </a:solidFill>
                  </a:tcPr>
                </a:tc>
                <a:tc>
                  <a:txBody>
                    <a:bodyPr/>
                    <a:lstStyle/>
                    <a:p>
                      <a:pPr algn="ctr" rtl="0" fontAlgn="t"/>
                      <a:r>
                        <a:rPr lang="en-ZA" sz="1200" b="1" i="0" u="none" strike="noStrike" dirty="0">
                          <a:solidFill>
                            <a:srgbClr val="000000"/>
                          </a:solidFill>
                          <a:effectLst/>
                          <a:latin typeface="Arial" panose="020B0604020202020204" pitchFamily="34" charset="0"/>
                          <a:cs typeface="Arial" panose="020B0604020202020204" pitchFamily="34" charset="0"/>
                        </a:rPr>
                        <a:t>2022/23</a:t>
                      </a:r>
                      <a:br>
                        <a:rPr lang="en-ZA" sz="1200" b="1" i="0" u="none" strike="noStrike" dirty="0">
                          <a:solidFill>
                            <a:srgbClr val="000000"/>
                          </a:solidFill>
                          <a:effectLst/>
                          <a:latin typeface="Arial" panose="020B0604020202020204" pitchFamily="34" charset="0"/>
                          <a:cs typeface="Arial" panose="020B0604020202020204" pitchFamily="34" charset="0"/>
                        </a:rPr>
                      </a:br>
                      <a:r>
                        <a:rPr lang="en-ZA" sz="1200" b="1" i="0" u="none" strike="noStrike" dirty="0">
                          <a:solidFill>
                            <a:srgbClr val="000000"/>
                          </a:solidFill>
                          <a:effectLst/>
                          <a:latin typeface="Arial" panose="020B0604020202020204" pitchFamily="34" charset="0"/>
                          <a:cs typeface="Arial" panose="020B0604020202020204" pitchFamily="34" charset="0"/>
                        </a:rPr>
                        <a:t>Annual Target</a:t>
                      </a:r>
                    </a:p>
                  </a:txBody>
                  <a:tcPr marL="5944" marR="5944" marT="594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2"/>
                    </a:solidFill>
                  </a:tcPr>
                </a:tc>
                <a:tc>
                  <a:txBody>
                    <a:bodyPr/>
                    <a:lstStyle/>
                    <a:p>
                      <a:pPr algn="ctr" rtl="0" fontAlgn="t"/>
                      <a:r>
                        <a:rPr lang="en-ZA" sz="1200" b="1" i="0" u="none" strike="noStrike" dirty="0">
                          <a:solidFill>
                            <a:srgbClr val="000000"/>
                          </a:solidFill>
                          <a:effectLst/>
                          <a:latin typeface="Arial" panose="020B0604020202020204" pitchFamily="34" charset="0"/>
                          <a:cs typeface="Arial" panose="020B0604020202020204" pitchFamily="34" charset="0"/>
                        </a:rPr>
                        <a:t>2022/23</a:t>
                      </a:r>
                      <a:br>
                        <a:rPr lang="en-ZA" sz="1200" b="1" i="0" u="none" strike="noStrike" dirty="0">
                          <a:solidFill>
                            <a:srgbClr val="000000"/>
                          </a:solidFill>
                          <a:effectLst/>
                          <a:latin typeface="Arial" panose="020B0604020202020204" pitchFamily="34" charset="0"/>
                          <a:cs typeface="Arial" panose="020B0604020202020204" pitchFamily="34" charset="0"/>
                        </a:rPr>
                      </a:br>
                      <a:r>
                        <a:rPr lang="en-ZA" sz="1200" b="1" i="0" u="none" strike="noStrike" dirty="0">
                          <a:solidFill>
                            <a:srgbClr val="000000"/>
                          </a:solidFill>
                          <a:effectLst/>
                          <a:latin typeface="Arial" panose="020B0604020202020204" pitchFamily="34" charset="0"/>
                          <a:cs typeface="Arial" panose="020B0604020202020204" pitchFamily="34" charset="0"/>
                        </a:rPr>
                        <a:t>Quarterly Target</a:t>
                      </a:r>
                    </a:p>
                  </a:txBody>
                  <a:tcPr marL="5944" marR="5944" marT="594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2"/>
                    </a:solidFill>
                  </a:tcPr>
                </a:tc>
                <a:tc>
                  <a:txBody>
                    <a:bodyPr/>
                    <a:lstStyle/>
                    <a:p>
                      <a:pPr algn="ctr" rtl="0" fontAlgn="t"/>
                      <a:r>
                        <a:rPr lang="en-US" sz="1200" b="1" i="0" u="none" strike="noStrike" dirty="0">
                          <a:solidFill>
                            <a:srgbClr val="000000"/>
                          </a:solidFill>
                          <a:effectLst/>
                          <a:latin typeface="Arial" panose="020B0604020202020204" pitchFamily="34" charset="0"/>
                          <a:cs typeface="Arial" panose="020B0604020202020204" pitchFamily="34" charset="0"/>
                        </a:rPr>
                        <a:t>Actual output</a:t>
                      </a:r>
                      <a:br>
                        <a:rPr lang="en-US" sz="1200" b="1" i="0" u="none" strike="noStrike" dirty="0">
                          <a:solidFill>
                            <a:srgbClr val="000000"/>
                          </a:solidFill>
                          <a:effectLst/>
                          <a:latin typeface="Arial" panose="020B0604020202020204" pitchFamily="34" charset="0"/>
                          <a:cs typeface="Arial" panose="020B0604020202020204" pitchFamily="34" charset="0"/>
                        </a:rPr>
                      </a:br>
                      <a:endParaRPr lang="en-US" sz="1200" b="1" i="0" u="none" strike="noStrike" dirty="0">
                        <a:solidFill>
                          <a:srgbClr val="000000"/>
                        </a:solidFill>
                        <a:effectLst/>
                        <a:latin typeface="Arial" panose="020B0604020202020204" pitchFamily="34" charset="0"/>
                        <a:cs typeface="Arial" panose="020B0604020202020204" pitchFamily="34" charset="0"/>
                      </a:endParaRPr>
                    </a:p>
                  </a:txBody>
                  <a:tcPr marL="5944" marR="5944" marT="594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2"/>
                    </a:solidFill>
                  </a:tcPr>
                </a:tc>
                <a:tc>
                  <a:txBody>
                    <a:bodyPr/>
                    <a:lstStyle/>
                    <a:p>
                      <a:pPr algn="ctr" rtl="0" fontAlgn="t"/>
                      <a:r>
                        <a:rPr lang="en-ZA" sz="1200" b="1" i="0" u="none" strike="noStrike" dirty="0">
                          <a:solidFill>
                            <a:srgbClr val="000000"/>
                          </a:solidFill>
                          <a:effectLst/>
                          <a:latin typeface="Arial" panose="020B0604020202020204" pitchFamily="34" charset="0"/>
                          <a:cs typeface="Arial" panose="020B0604020202020204" pitchFamily="34" charset="0"/>
                        </a:rPr>
                        <a:t>Reason for Deviation</a:t>
                      </a:r>
                    </a:p>
                  </a:txBody>
                  <a:tcPr marL="5944" marR="5944" marT="594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2"/>
                    </a:solidFill>
                  </a:tcPr>
                </a:tc>
                <a:tc>
                  <a:txBody>
                    <a:bodyPr/>
                    <a:lstStyle/>
                    <a:p>
                      <a:pPr algn="ctr" rtl="0" fontAlgn="t"/>
                      <a:r>
                        <a:rPr lang="en-ZA" sz="1200" b="1" i="0" u="none" strike="noStrike" dirty="0">
                          <a:solidFill>
                            <a:srgbClr val="000000"/>
                          </a:solidFill>
                          <a:effectLst/>
                          <a:latin typeface="Arial" panose="020B0604020202020204" pitchFamily="34" charset="0"/>
                          <a:cs typeface="Arial" panose="020B0604020202020204" pitchFamily="34" charset="0"/>
                        </a:rPr>
                        <a:t>Intervention </a:t>
                      </a:r>
                    </a:p>
                  </a:txBody>
                  <a:tcPr marL="5944" marR="5944" marT="594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2"/>
                    </a:solidFill>
                  </a:tcPr>
                </a:tc>
                <a:extLst>
                  <a:ext uri="{0D108BD9-81ED-4DB2-BD59-A6C34878D82A}">
                    <a16:rowId xmlns:a16="http://schemas.microsoft.com/office/drawing/2014/main" xmlns="" val="2669010205"/>
                  </a:ext>
                </a:extLst>
              </a:tr>
              <a:tr h="2957613">
                <a:tc>
                  <a:txBody>
                    <a:bodyPr/>
                    <a:lstStyle/>
                    <a:p>
                      <a:pPr algn="l" fontAlgn="t"/>
                      <a:r>
                        <a:rPr lang="en-US" sz="1200" b="0" i="0" u="none" strike="noStrike">
                          <a:solidFill>
                            <a:srgbClr val="000000"/>
                          </a:solidFill>
                          <a:effectLst/>
                          <a:latin typeface="Arial" panose="020B0604020202020204" pitchFamily="34" charset="0"/>
                          <a:cs typeface="Arial" panose="020B0604020202020204" pitchFamily="34" charset="0"/>
                        </a:rPr>
                        <a:t>Number of households electrified through non-grid technology</a:t>
                      </a:r>
                    </a:p>
                  </a:txBody>
                  <a:tcPr marL="5944" marR="5944" marT="594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t"/>
                      <a:r>
                        <a:rPr lang="en-US" sz="1200" b="0" i="0" u="none" strike="noStrike">
                          <a:solidFill>
                            <a:srgbClr val="000000"/>
                          </a:solidFill>
                          <a:effectLst/>
                          <a:latin typeface="Arial" panose="020B0604020202020204" pitchFamily="34" charset="0"/>
                          <a:cs typeface="Arial" panose="020B0604020202020204" pitchFamily="34" charset="0"/>
                        </a:rPr>
                        <a:t>15 000 Additional households electrified with non-grid electrification to achieve the 2022/23 target</a:t>
                      </a:r>
                    </a:p>
                  </a:txBody>
                  <a:tcPr marL="5944" marR="5944" marT="594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t"/>
                      <a:r>
                        <a:rPr lang="en-US" sz="1200" b="0" i="0" u="none" strike="noStrike">
                          <a:solidFill>
                            <a:srgbClr val="000000"/>
                          </a:solidFill>
                          <a:effectLst/>
                          <a:latin typeface="Arial" panose="020B0604020202020204" pitchFamily="34" charset="0"/>
                          <a:cs typeface="Arial" panose="020B0604020202020204" pitchFamily="34" charset="0"/>
                        </a:rPr>
                        <a:t>2 000 Additional</a:t>
                      </a:r>
                      <a:br>
                        <a:rPr lang="en-US" sz="1200" b="0" i="0" u="none" strike="noStrike">
                          <a:solidFill>
                            <a:srgbClr val="000000"/>
                          </a:solidFill>
                          <a:effectLst/>
                          <a:latin typeface="Arial" panose="020B0604020202020204" pitchFamily="34" charset="0"/>
                          <a:cs typeface="Arial" panose="020B0604020202020204" pitchFamily="34" charset="0"/>
                        </a:rPr>
                      </a:br>
                      <a:r>
                        <a:rPr lang="en-US" sz="1200" b="0" i="0" u="none" strike="noStrike">
                          <a:solidFill>
                            <a:srgbClr val="000000"/>
                          </a:solidFill>
                          <a:effectLst/>
                          <a:latin typeface="Arial" panose="020B0604020202020204" pitchFamily="34" charset="0"/>
                          <a:cs typeface="Arial" panose="020B0604020202020204" pitchFamily="34" charset="0"/>
                        </a:rPr>
                        <a:t>households electrified</a:t>
                      </a:r>
                      <a:br>
                        <a:rPr lang="en-US" sz="1200" b="0" i="0" u="none" strike="noStrike">
                          <a:solidFill>
                            <a:srgbClr val="000000"/>
                          </a:solidFill>
                          <a:effectLst/>
                          <a:latin typeface="Arial" panose="020B0604020202020204" pitchFamily="34" charset="0"/>
                          <a:cs typeface="Arial" panose="020B0604020202020204" pitchFamily="34" charset="0"/>
                        </a:rPr>
                      </a:br>
                      <a:r>
                        <a:rPr lang="en-US" sz="1200" b="0" i="0" u="none" strike="noStrike">
                          <a:solidFill>
                            <a:srgbClr val="000000"/>
                          </a:solidFill>
                          <a:effectLst/>
                          <a:latin typeface="Arial" panose="020B0604020202020204" pitchFamily="34" charset="0"/>
                          <a:cs typeface="Arial" panose="020B0604020202020204" pitchFamily="34" charset="0"/>
                        </a:rPr>
                        <a:t>through non-grid technology</a:t>
                      </a:r>
                    </a:p>
                  </a:txBody>
                  <a:tcPr marL="5944" marR="5944" marT="594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t"/>
                      <a:r>
                        <a:rPr lang="en-ZA" sz="1200" b="1" i="0" u="none" strike="noStrike" dirty="0">
                          <a:solidFill>
                            <a:srgbClr val="000000"/>
                          </a:solidFill>
                          <a:effectLst/>
                          <a:latin typeface="Arial" panose="020B0604020202020204" pitchFamily="34" charset="0"/>
                          <a:cs typeface="Arial" panose="020B0604020202020204" pitchFamily="34" charset="0"/>
                        </a:rPr>
                        <a:t>Not Achieved  </a:t>
                      </a:r>
                      <a:r>
                        <a:rPr lang="en-ZA" sz="1200" b="0" i="0" u="none" strike="noStrike" dirty="0">
                          <a:solidFill>
                            <a:srgbClr val="000000"/>
                          </a:solidFill>
                          <a:effectLst/>
                          <a:latin typeface="Arial" panose="020B0604020202020204" pitchFamily="34" charset="0"/>
                          <a:cs typeface="Arial" panose="020B0604020202020204" pitchFamily="34" charset="0"/>
                        </a:rPr>
                        <a:t>                                                   </a:t>
                      </a:r>
                    </a:p>
                  </a:txBody>
                  <a:tcPr marL="5944" marR="5944" marT="594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t"/>
                      <a:r>
                        <a:rPr lang="en-ZA" sz="1200" b="0" i="0" u="none" strike="noStrike" dirty="0">
                          <a:solidFill>
                            <a:srgbClr val="000000"/>
                          </a:solidFill>
                          <a:effectLst/>
                          <a:latin typeface="Arial" panose="020B0604020202020204" pitchFamily="34" charset="0"/>
                          <a:cs typeface="Arial" panose="020B0604020202020204" pitchFamily="34" charset="0"/>
                        </a:rPr>
                        <a:t>The </a:t>
                      </a:r>
                      <a:r>
                        <a:rPr lang="en-ZA" sz="1200" b="0" i="0" u="none" strike="noStrike" dirty="0" err="1">
                          <a:solidFill>
                            <a:srgbClr val="000000"/>
                          </a:solidFill>
                          <a:effectLst/>
                          <a:latin typeface="Arial" panose="020B0604020202020204" pitchFamily="34" charset="0"/>
                          <a:cs typeface="Arial" panose="020B0604020202020204" pitchFamily="34" charset="0"/>
                        </a:rPr>
                        <a:t>ToR</a:t>
                      </a:r>
                      <a:r>
                        <a:rPr lang="en-ZA" sz="1200" b="0" i="0" u="none" strike="noStrike" dirty="0">
                          <a:solidFill>
                            <a:srgbClr val="000000"/>
                          </a:solidFill>
                          <a:effectLst/>
                          <a:latin typeface="Arial" panose="020B0604020202020204" pitchFamily="34" charset="0"/>
                          <a:cs typeface="Arial" panose="020B0604020202020204" pitchFamily="34" charset="0"/>
                        </a:rPr>
                        <a:t> for the appointment of SPs for the installation of SHSs is scheduled to be tabled at the BSC of October. </a:t>
                      </a:r>
                    </a:p>
                    <a:p>
                      <a:pPr algn="l" fontAlgn="t"/>
                      <a:endParaRPr lang="en-ZA" sz="1200" b="0" i="0" u="none" strike="noStrike" dirty="0">
                        <a:solidFill>
                          <a:srgbClr val="000000"/>
                        </a:solidFill>
                        <a:effectLst/>
                        <a:latin typeface="Arial" panose="020B0604020202020204" pitchFamily="34" charset="0"/>
                        <a:cs typeface="Arial" panose="020B0604020202020204" pitchFamily="34" charset="0"/>
                      </a:endParaRPr>
                    </a:p>
                  </a:txBody>
                  <a:tcPr marL="5944" marR="5944" marT="594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t"/>
                      <a:r>
                        <a:rPr lang="en-US" sz="1200" b="0" i="0" u="none" strike="noStrike" dirty="0">
                          <a:solidFill>
                            <a:srgbClr val="000000"/>
                          </a:solidFill>
                          <a:effectLst/>
                          <a:latin typeface="Arial" panose="020B0604020202020204" pitchFamily="34" charset="0"/>
                          <a:cs typeface="Arial" panose="020B0604020202020204" pitchFamily="34" charset="0"/>
                        </a:rPr>
                        <a:t>The ToR for the appointment of SPs for the installation of SHSs is scheduled to be tabled at the BSC of October. Thereafter, it will be served at the BAC of Nov 2022 to seek the BAC to recommend to DG to approve the advertisement.</a:t>
                      </a:r>
                    </a:p>
                  </a:txBody>
                  <a:tcPr marL="5944" marR="5944" marT="594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xmlns="" val="1152636146"/>
                  </a:ext>
                </a:extLst>
              </a:tr>
              <a:tr h="887922">
                <a:tc>
                  <a:txBody>
                    <a:bodyPr/>
                    <a:lstStyle/>
                    <a:p>
                      <a:pPr algn="l" fontAlgn="t"/>
                      <a:r>
                        <a:rPr lang="en-US" sz="1200" b="0" i="0" u="none" strike="noStrike">
                          <a:solidFill>
                            <a:srgbClr val="000000"/>
                          </a:solidFill>
                          <a:effectLst/>
                          <a:latin typeface="Arial" panose="020B0604020202020204" pitchFamily="34" charset="0"/>
                          <a:cs typeface="Arial" panose="020B0604020202020204" pitchFamily="34" charset="0"/>
                        </a:rPr>
                        <a:t>Number of unsafe mine shafts sealed off</a:t>
                      </a:r>
                    </a:p>
                  </a:txBody>
                  <a:tcPr marL="5944" marR="5944" marT="594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t"/>
                      <a:r>
                        <a:rPr lang="en-US" sz="1200" b="0" i="0" u="none" strike="noStrike">
                          <a:solidFill>
                            <a:srgbClr val="000000"/>
                          </a:solidFill>
                          <a:effectLst/>
                          <a:latin typeface="Arial" panose="020B0604020202020204" pitchFamily="34" charset="0"/>
                          <a:cs typeface="Arial" panose="020B0604020202020204" pitchFamily="34" charset="0"/>
                        </a:rPr>
                        <a:t>40 Unsafe mine shafts sealed off</a:t>
                      </a:r>
                    </a:p>
                  </a:txBody>
                  <a:tcPr marL="5944" marR="5944" marT="594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t"/>
                      <a:r>
                        <a:rPr lang="en-US" sz="1200" b="0" i="0" u="none" strike="noStrike">
                          <a:solidFill>
                            <a:srgbClr val="000000"/>
                          </a:solidFill>
                          <a:effectLst/>
                          <a:latin typeface="Arial" panose="020B0604020202020204" pitchFamily="34" charset="0"/>
                          <a:cs typeface="Arial" panose="020B0604020202020204" pitchFamily="34" charset="0"/>
                        </a:rPr>
                        <a:t>10 Unsafe mine shafts sealed off</a:t>
                      </a:r>
                    </a:p>
                  </a:txBody>
                  <a:tcPr marL="5944" marR="5944" marT="594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t"/>
                      <a:r>
                        <a:rPr lang="en-ZA" sz="1200" b="1" i="0" u="none" strike="noStrike">
                          <a:solidFill>
                            <a:srgbClr val="000000"/>
                          </a:solidFill>
                          <a:effectLst/>
                          <a:latin typeface="Arial" panose="020B0604020202020204" pitchFamily="34" charset="0"/>
                          <a:cs typeface="Arial" panose="020B0604020202020204" pitchFamily="34" charset="0"/>
                        </a:rPr>
                        <a:t>Not achieved </a:t>
                      </a:r>
                      <a:r>
                        <a:rPr lang="en-ZA" sz="1200" b="0" i="0" u="none" strike="noStrike">
                          <a:solidFill>
                            <a:srgbClr val="000000"/>
                          </a:solidFill>
                          <a:effectLst/>
                          <a:latin typeface="Arial" panose="020B0604020202020204" pitchFamily="34" charset="0"/>
                          <a:cs typeface="Arial" panose="020B0604020202020204" pitchFamily="34" charset="0"/>
                        </a:rPr>
                        <a:t>                                            </a:t>
                      </a:r>
                    </a:p>
                  </a:txBody>
                  <a:tcPr marL="5944" marR="5944" marT="594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t"/>
                      <a:r>
                        <a:rPr lang="en-ZA" sz="1200" b="0" i="0" u="none" strike="noStrike" dirty="0">
                          <a:solidFill>
                            <a:srgbClr val="000000"/>
                          </a:solidFill>
                          <a:effectLst/>
                          <a:latin typeface="Arial" panose="020B0604020202020204" pitchFamily="34" charset="0"/>
                          <a:cs typeface="Arial" panose="020B0604020202020204" pitchFamily="34" charset="0"/>
                        </a:rPr>
                        <a:t>Delays in supply chain processes</a:t>
                      </a:r>
                    </a:p>
                  </a:txBody>
                  <a:tcPr marL="5579" marR="5579" marT="557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t"/>
                      <a:r>
                        <a:rPr lang="en-US" sz="1200" b="0" i="0" u="none" strike="noStrike" dirty="0">
                          <a:solidFill>
                            <a:srgbClr val="000000"/>
                          </a:solidFill>
                          <a:effectLst/>
                          <a:latin typeface="Arial" panose="020B0604020202020204" pitchFamily="34" charset="0"/>
                          <a:cs typeface="Arial" panose="020B0604020202020204" pitchFamily="34" charset="0"/>
                        </a:rPr>
                        <a:t>A tender for 26 shafts has been finalised and awaiting evaluation</a:t>
                      </a:r>
                    </a:p>
                  </a:txBody>
                  <a:tcPr marL="5579" marR="5579" marT="557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xmlns="" val="1014447456"/>
                  </a:ext>
                </a:extLst>
              </a:tr>
            </a:tbl>
          </a:graphicData>
        </a:graphic>
      </p:graphicFrame>
    </p:spTree>
    <p:extLst>
      <p:ext uri="{BB962C8B-B14F-4D97-AF65-F5344CB8AC3E}">
        <p14:creationId xmlns:p14="http://schemas.microsoft.com/office/powerpoint/2010/main" xmlns="" val="201083414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xmlns="" id="{871DDA63-CC20-4077-8ACB-567EDC481EA2}"/>
              </a:ext>
            </a:extLst>
          </p:cNvPr>
          <p:cNvSpPr txBox="1"/>
          <p:nvPr/>
        </p:nvSpPr>
        <p:spPr>
          <a:xfrm>
            <a:off x="2609850" y="0"/>
            <a:ext cx="7496175" cy="369332"/>
          </a:xfrm>
          <a:prstGeom prst="rect">
            <a:avLst/>
          </a:prstGeom>
          <a:noFill/>
        </p:spPr>
        <p:txBody>
          <a:bodyPr wrap="square">
            <a:spAutoFit/>
          </a:bodyPr>
          <a:lstStyle/>
          <a:p>
            <a:pPr algn="ctr"/>
            <a:r>
              <a:rPr lang="en-US" b="1" dirty="0"/>
              <a:t>SUMMARY OF TARGETS NOT ACHIEVED - Q2 </a:t>
            </a:r>
          </a:p>
        </p:txBody>
      </p:sp>
      <p:graphicFrame>
        <p:nvGraphicFramePr>
          <p:cNvPr id="2" name="Table 1">
            <a:extLst>
              <a:ext uri="{FF2B5EF4-FFF2-40B4-BE49-F238E27FC236}">
                <a16:creationId xmlns:a16="http://schemas.microsoft.com/office/drawing/2014/main" xmlns="" id="{EECCDBF9-C95A-4D4D-BD8B-DB17A965439A}"/>
              </a:ext>
            </a:extLst>
          </p:cNvPr>
          <p:cNvGraphicFramePr>
            <a:graphicFrameLocks noGrp="1"/>
          </p:cNvGraphicFramePr>
          <p:nvPr>
            <p:extLst>
              <p:ext uri="{D42A27DB-BD31-4B8C-83A1-F6EECF244321}">
                <p14:modId xmlns:p14="http://schemas.microsoft.com/office/powerpoint/2010/main" xmlns="" val="1821611637"/>
              </p:ext>
            </p:extLst>
          </p:nvPr>
        </p:nvGraphicFramePr>
        <p:xfrm>
          <a:off x="1643271" y="369332"/>
          <a:ext cx="10548731" cy="5393187"/>
        </p:xfrm>
        <a:graphic>
          <a:graphicData uri="http://schemas.openxmlformats.org/drawingml/2006/table">
            <a:tbl>
              <a:tblPr/>
              <a:tblGrid>
                <a:gridCol w="1744803">
                  <a:extLst>
                    <a:ext uri="{9D8B030D-6E8A-4147-A177-3AD203B41FA5}">
                      <a16:colId xmlns:a16="http://schemas.microsoft.com/office/drawing/2014/main" xmlns="" val="4241360982"/>
                    </a:ext>
                  </a:extLst>
                </a:gridCol>
                <a:gridCol w="1438955">
                  <a:extLst>
                    <a:ext uri="{9D8B030D-6E8A-4147-A177-3AD203B41FA5}">
                      <a16:colId xmlns:a16="http://schemas.microsoft.com/office/drawing/2014/main" xmlns="" val="576208009"/>
                    </a:ext>
                  </a:extLst>
                </a:gridCol>
                <a:gridCol w="2037331">
                  <a:extLst>
                    <a:ext uri="{9D8B030D-6E8A-4147-A177-3AD203B41FA5}">
                      <a16:colId xmlns:a16="http://schemas.microsoft.com/office/drawing/2014/main" xmlns="" val="567981869"/>
                    </a:ext>
                  </a:extLst>
                </a:gridCol>
                <a:gridCol w="1731484">
                  <a:extLst>
                    <a:ext uri="{9D8B030D-6E8A-4147-A177-3AD203B41FA5}">
                      <a16:colId xmlns:a16="http://schemas.microsoft.com/office/drawing/2014/main" xmlns="" val="4184405255"/>
                    </a:ext>
                  </a:extLst>
                </a:gridCol>
                <a:gridCol w="1826314">
                  <a:extLst>
                    <a:ext uri="{9D8B030D-6E8A-4147-A177-3AD203B41FA5}">
                      <a16:colId xmlns:a16="http://schemas.microsoft.com/office/drawing/2014/main" xmlns="" val="427679186"/>
                    </a:ext>
                  </a:extLst>
                </a:gridCol>
                <a:gridCol w="1769844">
                  <a:extLst>
                    <a:ext uri="{9D8B030D-6E8A-4147-A177-3AD203B41FA5}">
                      <a16:colId xmlns:a16="http://schemas.microsoft.com/office/drawing/2014/main" xmlns="" val="1137494848"/>
                    </a:ext>
                  </a:extLst>
                </a:gridCol>
              </a:tblGrid>
              <a:tr h="194920">
                <a:tc gridSpan="6">
                  <a:txBody>
                    <a:bodyPr/>
                    <a:lstStyle/>
                    <a:p>
                      <a:pPr algn="l" fontAlgn="t"/>
                      <a:r>
                        <a:rPr lang="en-US" sz="1200" b="1" i="0" u="none" strike="noStrike" dirty="0">
                          <a:solidFill>
                            <a:srgbClr val="000000"/>
                          </a:solidFill>
                          <a:effectLst/>
                          <a:latin typeface="Arial" panose="020B0604020202020204" pitchFamily="34" charset="0"/>
                          <a:cs typeface="Arial" panose="020B0604020202020204" pitchFamily="34" charset="0"/>
                        </a:rPr>
                        <a:t>Programme 5: Mineral and Energy Resources </a:t>
                      </a:r>
                      <a:r>
                        <a:rPr lang="en-US" sz="1200" b="1" i="0" u="none" strike="noStrike" dirty="0" err="1">
                          <a:solidFill>
                            <a:srgbClr val="000000"/>
                          </a:solidFill>
                          <a:effectLst/>
                          <a:latin typeface="Arial" panose="020B0604020202020204" pitchFamily="34" charset="0"/>
                          <a:cs typeface="Arial" panose="020B0604020202020204" pitchFamily="34" charset="0"/>
                        </a:rPr>
                        <a:t>Programmes</a:t>
                      </a:r>
                      <a:r>
                        <a:rPr lang="en-US" sz="1200" b="1" i="0" u="none" strike="noStrike" dirty="0">
                          <a:solidFill>
                            <a:srgbClr val="000000"/>
                          </a:solidFill>
                          <a:effectLst/>
                          <a:latin typeface="Arial" panose="020B0604020202020204" pitchFamily="34" charset="0"/>
                          <a:cs typeface="Arial" panose="020B0604020202020204" pitchFamily="34" charset="0"/>
                        </a:rPr>
                        <a:t> and Projects</a:t>
                      </a:r>
                    </a:p>
                  </a:txBody>
                  <a:tcPr marL="6573" marR="6573" marT="657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extLst>
                  <a:ext uri="{0D108BD9-81ED-4DB2-BD59-A6C34878D82A}">
                    <a16:rowId xmlns:a16="http://schemas.microsoft.com/office/drawing/2014/main" xmlns="" val="522470237"/>
                  </a:ext>
                </a:extLst>
              </a:tr>
              <a:tr h="467279">
                <a:tc>
                  <a:txBody>
                    <a:bodyPr/>
                    <a:lstStyle/>
                    <a:p>
                      <a:pPr algn="ctr" rtl="0" fontAlgn="t"/>
                      <a:r>
                        <a:rPr lang="en-ZA" sz="1200" b="1" i="0" u="none" strike="noStrike" dirty="0">
                          <a:solidFill>
                            <a:srgbClr val="000000"/>
                          </a:solidFill>
                          <a:effectLst/>
                          <a:latin typeface="Arial" panose="020B0604020202020204" pitchFamily="34" charset="0"/>
                          <a:cs typeface="Arial" panose="020B0604020202020204" pitchFamily="34" charset="0"/>
                        </a:rPr>
                        <a:t>Output Indicator</a:t>
                      </a:r>
                    </a:p>
                  </a:txBody>
                  <a:tcPr marL="6573" marR="6573" marT="657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2"/>
                    </a:solidFill>
                  </a:tcPr>
                </a:tc>
                <a:tc>
                  <a:txBody>
                    <a:bodyPr/>
                    <a:lstStyle/>
                    <a:p>
                      <a:pPr algn="ctr" rtl="0" fontAlgn="t"/>
                      <a:r>
                        <a:rPr lang="en-ZA" sz="1200" b="1" i="0" u="none" strike="noStrike" dirty="0">
                          <a:solidFill>
                            <a:srgbClr val="000000"/>
                          </a:solidFill>
                          <a:effectLst/>
                          <a:latin typeface="Arial" panose="020B0604020202020204" pitchFamily="34" charset="0"/>
                          <a:cs typeface="Arial" panose="020B0604020202020204" pitchFamily="34" charset="0"/>
                        </a:rPr>
                        <a:t>2022/23</a:t>
                      </a:r>
                      <a:br>
                        <a:rPr lang="en-ZA" sz="1200" b="1" i="0" u="none" strike="noStrike" dirty="0">
                          <a:solidFill>
                            <a:srgbClr val="000000"/>
                          </a:solidFill>
                          <a:effectLst/>
                          <a:latin typeface="Arial" panose="020B0604020202020204" pitchFamily="34" charset="0"/>
                          <a:cs typeface="Arial" panose="020B0604020202020204" pitchFamily="34" charset="0"/>
                        </a:rPr>
                      </a:br>
                      <a:r>
                        <a:rPr lang="en-ZA" sz="1200" b="1" i="0" u="none" strike="noStrike" dirty="0">
                          <a:solidFill>
                            <a:srgbClr val="000000"/>
                          </a:solidFill>
                          <a:effectLst/>
                          <a:latin typeface="Arial" panose="020B0604020202020204" pitchFamily="34" charset="0"/>
                          <a:cs typeface="Arial" panose="020B0604020202020204" pitchFamily="34" charset="0"/>
                        </a:rPr>
                        <a:t>Annual Target</a:t>
                      </a:r>
                    </a:p>
                  </a:txBody>
                  <a:tcPr marL="6573" marR="6573" marT="657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2"/>
                    </a:solidFill>
                  </a:tcPr>
                </a:tc>
                <a:tc>
                  <a:txBody>
                    <a:bodyPr/>
                    <a:lstStyle/>
                    <a:p>
                      <a:pPr algn="ctr" rtl="0" fontAlgn="t"/>
                      <a:r>
                        <a:rPr lang="en-ZA" sz="1200" b="1" i="0" u="none" strike="noStrike" dirty="0">
                          <a:solidFill>
                            <a:srgbClr val="000000"/>
                          </a:solidFill>
                          <a:effectLst/>
                          <a:latin typeface="Arial" panose="020B0604020202020204" pitchFamily="34" charset="0"/>
                          <a:cs typeface="Arial" panose="020B0604020202020204" pitchFamily="34" charset="0"/>
                        </a:rPr>
                        <a:t>2022/23</a:t>
                      </a:r>
                      <a:br>
                        <a:rPr lang="en-ZA" sz="1200" b="1" i="0" u="none" strike="noStrike" dirty="0">
                          <a:solidFill>
                            <a:srgbClr val="000000"/>
                          </a:solidFill>
                          <a:effectLst/>
                          <a:latin typeface="Arial" panose="020B0604020202020204" pitchFamily="34" charset="0"/>
                          <a:cs typeface="Arial" panose="020B0604020202020204" pitchFamily="34" charset="0"/>
                        </a:rPr>
                      </a:br>
                      <a:r>
                        <a:rPr lang="en-ZA" sz="1200" b="1" i="0" u="none" strike="noStrike" dirty="0">
                          <a:solidFill>
                            <a:srgbClr val="000000"/>
                          </a:solidFill>
                          <a:effectLst/>
                          <a:latin typeface="Arial" panose="020B0604020202020204" pitchFamily="34" charset="0"/>
                          <a:cs typeface="Arial" panose="020B0604020202020204" pitchFamily="34" charset="0"/>
                        </a:rPr>
                        <a:t>Quarterly Target</a:t>
                      </a:r>
                    </a:p>
                  </a:txBody>
                  <a:tcPr marL="6573" marR="6573" marT="657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2"/>
                    </a:solidFill>
                  </a:tcPr>
                </a:tc>
                <a:tc>
                  <a:txBody>
                    <a:bodyPr/>
                    <a:lstStyle/>
                    <a:p>
                      <a:pPr algn="ctr" rtl="0" fontAlgn="t"/>
                      <a:r>
                        <a:rPr lang="en-US" sz="1200" b="1" i="0" u="none" strike="noStrike" dirty="0">
                          <a:solidFill>
                            <a:srgbClr val="000000"/>
                          </a:solidFill>
                          <a:effectLst/>
                          <a:latin typeface="Arial" panose="020B0604020202020204" pitchFamily="34" charset="0"/>
                          <a:cs typeface="Arial" panose="020B0604020202020204" pitchFamily="34" charset="0"/>
                        </a:rPr>
                        <a:t>Actual output</a:t>
                      </a:r>
                      <a:br>
                        <a:rPr lang="en-US" sz="1200" b="1" i="0" u="none" strike="noStrike" dirty="0">
                          <a:solidFill>
                            <a:srgbClr val="000000"/>
                          </a:solidFill>
                          <a:effectLst/>
                          <a:latin typeface="Arial" panose="020B0604020202020204" pitchFamily="34" charset="0"/>
                          <a:cs typeface="Arial" panose="020B0604020202020204" pitchFamily="34" charset="0"/>
                        </a:rPr>
                      </a:br>
                      <a:endParaRPr lang="en-US" sz="1200" b="1" i="0" u="none" strike="noStrike" dirty="0">
                        <a:solidFill>
                          <a:srgbClr val="000000"/>
                        </a:solidFill>
                        <a:effectLst/>
                        <a:latin typeface="Arial" panose="020B0604020202020204" pitchFamily="34" charset="0"/>
                        <a:cs typeface="Arial" panose="020B0604020202020204" pitchFamily="34" charset="0"/>
                      </a:endParaRPr>
                    </a:p>
                  </a:txBody>
                  <a:tcPr marL="6573" marR="6573" marT="657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2"/>
                    </a:solidFill>
                  </a:tcPr>
                </a:tc>
                <a:tc>
                  <a:txBody>
                    <a:bodyPr/>
                    <a:lstStyle/>
                    <a:p>
                      <a:pPr algn="ctr" rtl="0" fontAlgn="t"/>
                      <a:r>
                        <a:rPr lang="en-ZA" sz="1200" b="1" i="0" u="none" strike="noStrike" dirty="0">
                          <a:solidFill>
                            <a:srgbClr val="000000"/>
                          </a:solidFill>
                          <a:effectLst/>
                          <a:latin typeface="Arial" panose="020B0604020202020204" pitchFamily="34" charset="0"/>
                          <a:cs typeface="Arial" panose="020B0604020202020204" pitchFamily="34" charset="0"/>
                        </a:rPr>
                        <a:t>Reason for Deviation</a:t>
                      </a:r>
                    </a:p>
                  </a:txBody>
                  <a:tcPr marL="6573" marR="6573" marT="657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2"/>
                    </a:solidFill>
                  </a:tcPr>
                </a:tc>
                <a:tc>
                  <a:txBody>
                    <a:bodyPr/>
                    <a:lstStyle/>
                    <a:p>
                      <a:pPr algn="ctr" rtl="0" fontAlgn="t"/>
                      <a:r>
                        <a:rPr lang="en-ZA" sz="1200" b="1" i="0" u="none" strike="noStrike" dirty="0">
                          <a:solidFill>
                            <a:srgbClr val="000000"/>
                          </a:solidFill>
                          <a:effectLst/>
                          <a:latin typeface="Arial" panose="020B0604020202020204" pitchFamily="34" charset="0"/>
                          <a:cs typeface="Arial" panose="020B0604020202020204" pitchFamily="34" charset="0"/>
                        </a:rPr>
                        <a:t>Intervention </a:t>
                      </a:r>
                    </a:p>
                  </a:txBody>
                  <a:tcPr marL="6573" marR="6573" marT="657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2"/>
                    </a:solidFill>
                  </a:tcPr>
                </a:tc>
                <a:extLst>
                  <a:ext uri="{0D108BD9-81ED-4DB2-BD59-A6C34878D82A}">
                    <a16:rowId xmlns:a16="http://schemas.microsoft.com/office/drawing/2014/main" xmlns="" val="3004424225"/>
                  </a:ext>
                </a:extLst>
              </a:tr>
              <a:tr h="2264652">
                <a:tc>
                  <a:txBody>
                    <a:bodyPr/>
                    <a:lstStyle/>
                    <a:p>
                      <a:pPr algn="l" fontAlgn="t"/>
                      <a:r>
                        <a:rPr lang="en-US" sz="1200" b="0" i="0" u="none" strike="noStrike" dirty="0">
                          <a:solidFill>
                            <a:srgbClr val="000000"/>
                          </a:solidFill>
                          <a:effectLst/>
                          <a:latin typeface="Arial" panose="020B0604020202020204" pitchFamily="34" charset="0"/>
                          <a:cs typeface="Arial" panose="020B0604020202020204" pitchFamily="34" charset="0"/>
                        </a:rPr>
                        <a:t>Percentage of Preferential procurement to qualifying Women, Youth and People with Disabilities (PWDs) owned businesses/ entities from allocated project budgets of INEP, Energy Efficiency, Derelict and Ownerless Mines Programmes </a:t>
                      </a:r>
                    </a:p>
                  </a:txBody>
                  <a:tcPr marL="6573" marR="6573" marT="657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t"/>
                      <a:r>
                        <a:rPr lang="en-US" sz="1200" b="0" i="0" u="none" strike="noStrike" dirty="0">
                          <a:solidFill>
                            <a:srgbClr val="000000"/>
                          </a:solidFill>
                          <a:effectLst/>
                          <a:latin typeface="Arial" panose="020B0604020202020204" pitchFamily="34" charset="0"/>
                          <a:cs typeface="Arial" panose="020B0604020202020204" pitchFamily="34" charset="0"/>
                        </a:rPr>
                        <a:t>20% of Preferential procurement to qualifying Women, Youth and PWDs owned businesses/entities from allocated project budgets of INEP, Energy Efficiency, Derelict and Ownerless Mines Programmes </a:t>
                      </a:r>
                    </a:p>
                  </a:txBody>
                  <a:tcPr marL="6573" marR="6573" marT="657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t"/>
                      <a:r>
                        <a:rPr lang="en-US" sz="1200" b="0" i="0" u="none" strike="noStrike" dirty="0">
                          <a:solidFill>
                            <a:srgbClr val="000000"/>
                          </a:solidFill>
                          <a:effectLst/>
                          <a:latin typeface="Arial" panose="020B0604020202020204" pitchFamily="34" charset="0"/>
                          <a:cs typeface="Arial" panose="020B0604020202020204" pitchFamily="34" charset="0"/>
                        </a:rPr>
                        <a:t>Quarterly report on 20%</a:t>
                      </a:r>
                      <a:br>
                        <a:rPr lang="en-US" sz="1200" b="0" i="0" u="none" strike="noStrike" dirty="0">
                          <a:solidFill>
                            <a:srgbClr val="000000"/>
                          </a:solidFill>
                          <a:effectLst/>
                          <a:latin typeface="Arial" panose="020B0604020202020204" pitchFamily="34" charset="0"/>
                          <a:cs typeface="Arial" panose="020B0604020202020204" pitchFamily="34" charset="0"/>
                        </a:rPr>
                      </a:br>
                      <a:r>
                        <a:rPr lang="en-US" sz="1200" b="0" i="0" u="none" strike="noStrike" dirty="0">
                          <a:solidFill>
                            <a:srgbClr val="000000"/>
                          </a:solidFill>
                          <a:effectLst/>
                          <a:latin typeface="Arial" panose="020B0604020202020204" pitchFamily="34" charset="0"/>
                          <a:cs typeface="Arial" panose="020B0604020202020204" pitchFamily="34" charset="0"/>
                        </a:rPr>
                        <a:t>of Preferential procurement</a:t>
                      </a:r>
                      <a:br>
                        <a:rPr lang="en-US" sz="1200" b="0" i="0" u="none" strike="noStrike" dirty="0">
                          <a:solidFill>
                            <a:srgbClr val="000000"/>
                          </a:solidFill>
                          <a:effectLst/>
                          <a:latin typeface="Arial" panose="020B0604020202020204" pitchFamily="34" charset="0"/>
                          <a:cs typeface="Arial" panose="020B0604020202020204" pitchFamily="34" charset="0"/>
                        </a:rPr>
                      </a:br>
                      <a:r>
                        <a:rPr lang="en-US" sz="1200" b="0" i="0" u="none" strike="noStrike" dirty="0">
                          <a:solidFill>
                            <a:srgbClr val="000000"/>
                          </a:solidFill>
                          <a:effectLst/>
                          <a:latin typeface="Arial" panose="020B0604020202020204" pitchFamily="34" charset="0"/>
                          <a:cs typeface="Arial" panose="020B0604020202020204" pitchFamily="34" charset="0"/>
                        </a:rPr>
                        <a:t>to qualifying Women, Youth and PWDs owned businesses/ entities from</a:t>
                      </a:r>
                      <a:br>
                        <a:rPr lang="en-US" sz="1200" b="0" i="0" u="none" strike="noStrike" dirty="0">
                          <a:solidFill>
                            <a:srgbClr val="000000"/>
                          </a:solidFill>
                          <a:effectLst/>
                          <a:latin typeface="Arial" panose="020B0604020202020204" pitchFamily="34" charset="0"/>
                          <a:cs typeface="Arial" panose="020B0604020202020204" pitchFamily="34" charset="0"/>
                        </a:rPr>
                      </a:br>
                      <a:r>
                        <a:rPr lang="en-US" sz="1200" b="0" i="0" u="none" strike="noStrike" dirty="0">
                          <a:solidFill>
                            <a:srgbClr val="000000"/>
                          </a:solidFill>
                          <a:effectLst/>
                          <a:latin typeface="Arial" panose="020B0604020202020204" pitchFamily="34" charset="0"/>
                          <a:cs typeface="Arial" panose="020B0604020202020204" pitchFamily="34" charset="0"/>
                        </a:rPr>
                        <a:t>allocated project budgets of INEP, Energy Efficiency,</a:t>
                      </a:r>
                      <a:br>
                        <a:rPr lang="en-US" sz="1200" b="0" i="0" u="none" strike="noStrike" dirty="0">
                          <a:solidFill>
                            <a:srgbClr val="000000"/>
                          </a:solidFill>
                          <a:effectLst/>
                          <a:latin typeface="Arial" panose="020B0604020202020204" pitchFamily="34" charset="0"/>
                          <a:cs typeface="Arial" panose="020B0604020202020204" pitchFamily="34" charset="0"/>
                        </a:rPr>
                      </a:br>
                      <a:r>
                        <a:rPr lang="en-US" sz="1200" b="0" i="0" u="none" strike="noStrike" dirty="0">
                          <a:solidFill>
                            <a:srgbClr val="000000"/>
                          </a:solidFill>
                          <a:effectLst/>
                          <a:latin typeface="Arial" panose="020B0604020202020204" pitchFamily="34" charset="0"/>
                          <a:cs typeface="Arial" panose="020B0604020202020204" pitchFamily="34" charset="0"/>
                        </a:rPr>
                        <a:t>Derelict and Ownerless Mines</a:t>
                      </a:r>
                      <a:br>
                        <a:rPr lang="en-US" sz="1200" b="0" i="0" u="none" strike="noStrike" dirty="0">
                          <a:solidFill>
                            <a:srgbClr val="000000"/>
                          </a:solidFill>
                          <a:effectLst/>
                          <a:latin typeface="Arial" panose="020B0604020202020204" pitchFamily="34" charset="0"/>
                          <a:cs typeface="Arial" panose="020B0604020202020204" pitchFamily="34" charset="0"/>
                        </a:rPr>
                      </a:br>
                      <a:r>
                        <a:rPr lang="en-US" sz="1200" b="0" i="0" u="none" strike="noStrike" dirty="0">
                          <a:solidFill>
                            <a:srgbClr val="000000"/>
                          </a:solidFill>
                          <a:effectLst/>
                          <a:latin typeface="Arial" panose="020B0604020202020204" pitchFamily="34" charset="0"/>
                          <a:cs typeface="Arial" panose="020B0604020202020204" pitchFamily="34" charset="0"/>
                        </a:rPr>
                        <a:t>Programmes</a:t>
                      </a:r>
                    </a:p>
                  </a:txBody>
                  <a:tcPr marL="6573" marR="6573" marT="657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t"/>
                      <a:r>
                        <a:rPr lang="en-ZA" sz="1200" b="1" i="0" u="none" strike="noStrike" dirty="0">
                          <a:solidFill>
                            <a:srgbClr val="000000"/>
                          </a:solidFill>
                          <a:effectLst/>
                          <a:latin typeface="Arial" panose="020B0604020202020204" pitchFamily="34" charset="0"/>
                          <a:cs typeface="Arial" panose="020B0604020202020204" pitchFamily="34" charset="0"/>
                        </a:rPr>
                        <a:t>Not achieved. </a:t>
                      </a:r>
                    </a:p>
                  </a:txBody>
                  <a:tcPr marL="6573" marR="6573" marT="657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t"/>
                      <a:r>
                        <a:rPr lang="en-US" sz="1200" b="0" i="0" u="none" strike="noStrike">
                          <a:solidFill>
                            <a:srgbClr val="000000"/>
                          </a:solidFill>
                          <a:effectLst/>
                          <a:latin typeface="Arial" panose="020B0604020202020204" pitchFamily="34" charset="0"/>
                          <a:cs typeface="Arial" panose="020B0604020202020204" pitchFamily="34" charset="0"/>
                        </a:rPr>
                        <a:t>Lack of engagement between relevant internal stakeholders.</a:t>
                      </a:r>
                    </a:p>
                  </a:txBody>
                  <a:tcPr marL="6573" marR="6573" marT="657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t"/>
                      <a:r>
                        <a:rPr lang="en-US" sz="1200" b="0" i="0" u="none" strike="noStrike" dirty="0">
                          <a:solidFill>
                            <a:srgbClr val="000000"/>
                          </a:solidFill>
                          <a:effectLst/>
                          <a:latin typeface="Arial" panose="020B0604020202020204" pitchFamily="34" charset="0"/>
                          <a:cs typeface="Arial" panose="020B0604020202020204" pitchFamily="34" charset="0"/>
                        </a:rPr>
                        <a:t>Engagement with relevant internal stakeholders to discuss the implementation of this target.</a:t>
                      </a:r>
                    </a:p>
                  </a:txBody>
                  <a:tcPr marL="6573" marR="6573" marT="657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xmlns="" val="354534652"/>
                  </a:ext>
                </a:extLst>
              </a:tr>
              <a:tr h="759393">
                <a:tc>
                  <a:txBody>
                    <a:bodyPr/>
                    <a:lstStyle/>
                    <a:p>
                      <a:pPr algn="l" fontAlgn="t"/>
                      <a:r>
                        <a:rPr lang="en-US" sz="1200" b="0" i="0" u="none" strike="noStrike">
                          <a:solidFill>
                            <a:srgbClr val="000000"/>
                          </a:solidFill>
                          <a:effectLst/>
                          <a:latin typeface="Arial" panose="020B0604020202020204" pitchFamily="34" charset="0"/>
                          <a:cs typeface="Arial" panose="020B0604020202020204" pitchFamily="34" charset="0"/>
                        </a:rPr>
                        <a:t>Number of small-scale miners supported </a:t>
                      </a:r>
                    </a:p>
                  </a:txBody>
                  <a:tcPr marL="6573" marR="6573" marT="657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t"/>
                      <a:r>
                        <a:rPr lang="en-ZA" sz="1200" b="0" i="0" u="none" strike="noStrike">
                          <a:solidFill>
                            <a:srgbClr val="000000"/>
                          </a:solidFill>
                          <a:effectLst/>
                          <a:latin typeface="Arial" panose="020B0604020202020204" pitchFamily="34" charset="0"/>
                          <a:cs typeface="Arial" panose="020B0604020202020204" pitchFamily="34" charset="0"/>
                        </a:rPr>
                        <a:t>30 small-scale miners supported</a:t>
                      </a:r>
                    </a:p>
                  </a:txBody>
                  <a:tcPr marL="6573" marR="6573" marT="657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t"/>
                      <a:r>
                        <a:rPr lang="en-ZA" sz="1200" b="0" i="0" u="none" strike="noStrike">
                          <a:solidFill>
                            <a:srgbClr val="000000"/>
                          </a:solidFill>
                          <a:effectLst/>
                          <a:latin typeface="Arial" panose="020B0604020202020204" pitchFamily="34" charset="0"/>
                          <a:cs typeface="Arial" panose="020B0604020202020204" pitchFamily="34" charset="0"/>
                        </a:rPr>
                        <a:t>8</a:t>
                      </a:r>
                    </a:p>
                  </a:txBody>
                  <a:tcPr marL="6573" marR="6573" marT="657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t"/>
                      <a:r>
                        <a:rPr lang="en-US" sz="1200" b="1" i="0" u="none" strike="noStrike" dirty="0">
                          <a:solidFill>
                            <a:srgbClr val="000000"/>
                          </a:solidFill>
                          <a:effectLst/>
                          <a:latin typeface="Arial" panose="020B0604020202020204" pitchFamily="34" charset="0"/>
                          <a:cs typeface="Arial" panose="020B0604020202020204" pitchFamily="34" charset="0"/>
                        </a:rPr>
                        <a:t>Not achieved: </a:t>
                      </a:r>
                      <a:r>
                        <a:rPr lang="en-US" sz="1200" b="0" i="0" u="none" strike="noStrike" dirty="0">
                          <a:solidFill>
                            <a:srgbClr val="000000"/>
                          </a:solidFill>
                          <a:effectLst/>
                          <a:latin typeface="Arial" panose="020B0604020202020204" pitchFamily="34" charset="0"/>
                          <a:cs typeface="Arial" panose="020B0604020202020204" pitchFamily="34" charset="0"/>
                        </a:rPr>
                        <a:t>MOA between DMRE and IDC is yet to be finalized.</a:t>
                      </a:r>
                    </a:p>
                  </a:txBody>
                  <a:tcPr marL="6573" marR="6573" marT="657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t"/>
                      <a:r>
                        <a:rPr lang="en-US" sz="1200" b="0" i="0" u="none" strike="noStrike">
                          <a:solidFill>
                            <a:srgbClr val="000000"/>
                          </a:solidFill>
                          <a:effectLst/>
                          <a:latin typeface="Arial" panose="020B0604020202020204" pitchFamily="34" charset="0"/>
                          <a:cs typeface="Arial" panose="020B0604020202020204" pitchFamily="34" charset="0"/>
                        </a:rPr>
                        <a:t>The MOA between DMRE and IDC is not finalized.</a:t>
                      </a:r>
                    </a:p>
                  </a:txBody>
                  <a:tcPr marL="6573" marR="6573" marT="657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t"/>
                      <a:r>
                        <a:rPr lang="en-US" sz="1200" b="0" i="0" u="none" strike="noStrike">
                          <a:solidFill>
                            <a:srgbClr val="000000"/>
                          </a:solidFill>
                          <a:effectLst/>
                          <a:latin typeface="Arial" panose="020B0604020202020204" pitchFamily="34" charset="0"/>
                          <a:cs typeface="Arial" panose="020B0604020202020204" pitchFamily="34" charset="0"/>
                        </a:rPr>
                        <a:t>More efforts including stakeholder engagement will commnece in the third quarter.</a:t>
                      </a:r>
                    </a:p>
                  </a:txBody>
                  <a:tcPr marL="6573" marR="6573" marT="657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xmlns="" val="3906120044"/>
                  </a:ext>
                </a:extLst>
              </a:tr>
              <a:tr h="759393">
                <a:tc>
                  <a:txBody>
                    <a:bodyPr/>
                    <a:lstStyle/>
                    <a:p>
                      <a:pPr algn="l" fontAlgn="t"/>
                      <a:r>
                        <a:rPr lang="en-US" sz="1200" b="0" i="0" u="none" strike="noStrike">
                          <a:solidFill>
                            <a:srgbClr val="000000"/>
                          </a:solidFill>
                          <a:effectLst/>
                          <a:latin typeface="Arial" panose="020B0604020202020204" pitchFamily="34" charset="0"/>
                          <a:cs typeface="Arial" panose="020B0604020202020204" pitchFamily="34" charset="0"/>
                        </a:rPr>
                        <a:t>Number of Women Small-Scale Miners supported financially</a:t>
                      </a:r>
                    </a:p>
                  </a:txBody>
                  <a:tcPr marL="6573" marR="6573" marT="657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t"/>
                      <a:r>
                        <a:rPr lang="en-US" sz="1200" b="0" i="0" u="none" strike="noStrike">
                          <a:solidFill>
                            <a:srgbClr val="000000"/>
                          </a:solidFill>
                          <a:effectLst/>
                          <a:latin typeface="Arial" panose="020B0604020202020204" pitchFamily="34" charset="0"/>
                          <a:cs typeface="Arial" panose="020B0604020202020204" pitchFamily="34" charset="0"/>
                        </a:rPr>
                        <a:t>10 women owned small-scale miners supported</a:t>
                      </a:r>
                    </a:p>
                  </a:txBody>
                  <a:tcPr marL="6573" marR="6573" marT="657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t"/>
                      <a:r>
                        <a:rPr lang="en-ZA" sz="1200" b="0" i="0" u="none" strike="noStrike">
                          <a:solidFill>
                            <a:srgbClr val="000000"/>
                          </a:solidFill>
                          <a:effectLst/>
                          <a:latin typeface="Arial" panose="020B0604020202020204" pitchFamily="34" charset="0"/>
                          <a:cs typeface="Arial" panose="020B0604020202020204" pitchFamily="34" charset="0"/>
                        </a:rPr>
                        <a:t>3</a:t>
                      </a:r>
                    </a:p>
                  </a:txBody>
                  <a:tcPr marL="6573" marR="6573" marT="657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t"/>
                      <a:r>
                        <a:rPr lang="en-US" sz="1200" b="1" i="0" u="none" strike="noStrike" dirty="0">
                          <a:solidFill>
                            <a:srgbClr val="000000"/>
                          </a:solidFill>
                          <a:effectLst/>
                          <a:latin typeface="Arial" panose="020B0604020202020204" pitchFamily="34" charset="0"/>
                          <a:cs typeface="Arial" panose="020B0604020202020204" pitchFamily="34" charset="0"/>
                        </a:rPr>
                        <a:t>Not achieved: </a:t>
                      </a:r>
                      <a:r>
                        <a:rPr lang="en-US" sz="1200" b="0" i="0" u="none" strike="noStrike" dirty="0">
                          <a:solidFill>
                            <a:srgbClr val="000000"/>
                          </a:solidFill>
                          <a:effectLst/>
                          <a:latin typeface="Arial" panose="020B0604020202020204" pitchFamily="34" charset="0"/>
                          <a:cs typeface="Arial" panose="020B0604020202020204" pitchFamily="34" charset="0"/>
                        </a:rPr>
                        <a:t>MOA between DMRE and IDC is yet to be finalized.</a:t>
                      </a:r>
                    </a:p>
                  </a:txBody>
                  <a:tcPr marL="6573" marR="6573" marT="657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t"/>
                      <a:r>
                        <a:rPr lang="en-US" sz="1200" b="0" i="0" u="none" strike="noStrike" dirty="0">
                          <a:solidFill>
                            <a:srgbClr val="000000"/>
                          </a:solidFill>
                          <a:effectLst/>
                          <a:latin typeface="Arial" panose="020B0604020202020204" pitchFamily="34" charset="0"/>
                          <a:cs typeface="Arial" panose="020B0604020202020204" pitchFamily="34" charset="0"/>
                        </a:rPr>
                        <a:t>The MOA between DMRE and IDC is not finalized.</a:t>
                      </a:r>
                    </a:p>
                  </a:txBody>
                  <a:tcPr marL="6573" marR="6573" marT="657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t"/>
                      <a:r>
                        <a:rPr lang="en-US" sz="1200" b="0" i="0" u="none" strike="noStrike">
                          <a:solidFill>
                            <a:srgbClr val="000000"/>
                          </a:solidFill>
                          <a:effectLst/>
                          <a:latin typeface="Arial" panose="020B0604020202020204" pitchFamily="34" charset="0"/>
                          <a:cs typeface="Arial" panose="020B0604020202020204" pitchFamily="34" charset="0"/>
                        </a:rPr>
                        <a:t>More efforts inncluding stakeholder engagement will commnece in the third quarter.</a:t>
                      </a:r>
                    </a:p>
                  </a:txBody>
                  <a:tcPr marL="6573" marR="6573" marT="657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xmlns="" val="3600293371"/>
                  </a:ext>
                </a:extLst>
              </a:tr>
              <a:tr h="947550">
                <a:tc>
                  <a:txBody>
                    <a:bodyPr/>
                    <a:lstStyle/>
                    <a:p>
                      <a:pPr algn="l" fontAlgn="t"/>
                      <a:r>
                        <a:rPr lang="en-US" sz="1200" b="0" i="0" u="none" strike="noStrike" dirty="0">
                          <a:solidFill>
                            <a:srgbClr val="000000"/>
                          </a:solidFill>
                          <a:effectLst/>
                          <a:latin typeface="Arial" panose="020B0604020202020204" pitchFamily="34" charset="0"/>
                          <a:cs typeface="Arial" panose="020B0604020202020204" pitchFamily="34" charset="0"/>
                        </a:rPr>
                        <a:t>Draft Mining Sector Youth Strategy and Implementation Plan </a:t>
                      </a:r>
                    </a:p>
                  </a:txBody>
                  <a:tcPr marL="6573" marR="6573" marT="657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t"/>
                      <a:r>
                        <a:rPr lang="en-US" sz="1200" b="0" i="0" u="none" strike="noStrike" dirty="0">
                          <a:solidFill>
                            <a:srgbClr val="000000"/>
                          </a:solidFill>
                          <a:effectLst/>
                          <a:latin typeface="Arial" panose="020B0604020202020204" pitchFamily="34" charset="0"/>
                          <a:cs typeface="Arial" panose="020B0604020202020204" pitchFamily="34" charset="0"/>
                        </a:rPr>
                        <a:t>Draft Mining Sector Youth Strategy and Implementation Plan approved</a:t>
                      </a:r>
                    </a:p>
                  </a:txBody>
                  <a:tcPr marL="6573" marR="6573" marT="657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t"/>
                      <a:r>
                        <a:rPr lang="en-US" sz="1200" b="0" i="0" u="none" strike="noStrike" dirty="0">
                          <a:solidFill>
                            <a:srgbClr val="000000"/>
                          </a:solidFill>
                          <a:effectLst/>
                          <a:latin typeface="Arial" panose="020B0604020202020204" pitchFamily="34" charset="0"/>
                          <a:cs typeface="Arial" panose="020B0604020202020204" pitchFamily="34" charset="0"/>
                        </a:rPr>
                        <a:t>Stakeholder Consultation on Mining Sector Youth Strategy and Implementation Plan (discussion document)</a:t>
                      </a:r>
                    </a:p>
                  </a:txBody>
                  <a:tcPr marL="6573" marR="6573" marT="657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t"/>
                      <a:r>
                        <a:rPr lang="en-US" sz="1200" b="1" i="0" u="none" strike="noStrike" dirty="0">
                          <a:solidFill>
                            <a:srgbClr val="000000"/>
                          </a:solidFill>
                          <a:effectLst/>
                          <a:latin typeface="Arial" panose="020B0604020202020204" pitchFamily="34" charset="0"/>
                          <a:cs typeface="Arial" panose="020B0604020202020204" pitchFamily="34" charset="0"/>
                        </a:rPr>
                        <a:t>Not achieved: </a:t>
                      </a:r>
                      <a:r>
                        <a:rPr lang="en-US" sz="1200" b="0" i="0" u="none" strike="noStrike" dirty="0">
                          <a:solidFill>
                            <a:srgbClr val="000000"/>
                          </a:solidFill>
                          <a:effectLst/>
                          <a:latin typeface="Arial" panose="020B0604020202020204" pitchFamily="34" charset="0"/>
                          <a:cs typeface="Arial" panose="020B0604020202020204" pitchFamily="34" charset="0"/>
                        </a:rPr>
                        <a:t>Consultations have not commenced</a:t>
                      </a:r>
                    </a:p>
                  </a:txBody>
                  <a:tcPr marL="6573" marR="6573" marT="657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t"/>
                      <a:r>
                        <a:rPr lang="en-US" sz="1200" b="0" i="0" u="none" strike="noStrike" dirty="0">
                          <a:solidFill>
                            <a:srgbClr val="000000"/>
                          </a:solidFill>
                          <a:effectLst/>
                          <a:latin typeface="Arial" panose="020B0604020202020204" pitchFamily="34" charset="0"/>
                          <a:cs typeface="Arial" panose="020B0604020202020204" pitchFamily="34" charset="0"/>
                        </a:rPr>
                        <a:t>The first draft/discussion document t has not yet been completed hence consultations have not begun.</a:t>
                      </a:r>
                    </a:p>
                  </a:txBody>
                  <a:tcPr marL="6573" marR="6573" marT="657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t"/>
                      <a:r>
                        <a:rPr lang="en-US" sz="1200" b="0" i="0" u="none" strike="noStrike" dirty="0">
                          <a:solidFill>
                            <a:srgbClr val="000000"/>
                          </a:solidFill>
                          <a:effectLst/>
                          <a:latin typeface="Arial" panose="020B0604020202020204" pitchFamily="34" charset="0"/>
                          <a:cs typeface="Arial" panose="020B0604020202020204" pitchFamily="34" charset="0"/>
                        </a:rPr>
                        <a:t>Complete discussion document and commence with consultation in the 3rd quarter</a:t>
                      </a:r>
                    </a:p>
                  </a:txBody>
                  <a:tcPr marL="6573" marR="6573" marT="657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xmlns="" val="2528953575"/>
                  </a:ext>
                </a:extLst>
              </a:tr>
            </a:tbl>
          </a:graphicData>
        </a:graphic>
      </p:graphicFrame>
    </p:spTree>
    <p:extLst>
      <p:ext uri="{BB962C8B-B14F-4D97-AF65-F5344CB8AC3E}">
        <p14:creationId xmlns:p14="http://schemas.microsoft.com/office/powerpoint/2010/main" xmlns="" val="416322182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xmlns="" id="{A35396E4-DFC7-4DE6-ADB0-84BE806FCD52}"/>
              </a:ext>
            </a:extLst>
          </p:cNvPr>
          <p:cNvSpPr txBox="1"/>
          <p:nvPr/>
        </p:nvSpPr>
        <p:spPr>
          <a:xfrm>
            <a:off x="1100051" y="0"/>
            <a:ext cx="10734676" cy="369332"/>
          </a:xfrm>
          <a:prstGeom prst="rect">
            <a:avLst/>
          </a:prstGeom>
          <a:noFill/>
        </p:spPr>
        <p:txBody>
          <a:bodyPr wrap="square">
            <a:spAutoFit/>
          </a:bodyPr>
          <a:lstStyle/>
          <a:p>
            <a:pPr algn="ctr"/>
            <a:r>
              <a:rPr lang="en-US" b="1" dirty="0"/>
              <a:t>SUMMARY OF TARGETS NOT ACHIEVED - Q2</a:t>
            </a:r>
          </a:p>
        </p:txBody>
      </p:sp>
      <p:graphicFrame>
        <p:nvGraphicFramePr>
          <p:cNvPr id="3" name="Table 2">
            <a:extLst>
              <a:ext uri="{FF2B5EF4-FFF2-40B4-BE49-F238E27FC236}">
                <a16:creationId xmlns:a16="http://schemas.microsoft.com/office/drawing/2014/main" xmlns="" id="{C743EA1B-59E4-4D94-BDDD-545105D458A1}"/>
              </a:ext>
            </a:extLst>
          </p:cNvPr>
          <p:cNvGraphicFramePr>
            <a:graphicFrameLocks noGrp="1"/>
          </p:cNvGraphicFramePr>
          <p:nvPr>
            <p:extLst>
              <p:ext uri="{D42A27DB-BD31-4B8C-83A1-F6EECF244321}">
                <p14:modId xmlns:p14="http://schemas.microsoft.com/office/powerpoint/2010/main" xmlns="" val="3399832156"/>
              </p:ext>
            </p:extLst>
          </p:nvPr>
        </p:nvGraphicFramePr>
        <p:xfrm>
          <a:off x="1642977" y="369332"/>
          <a:ext cx="10191750" cy="5124451"/>
        </p:xfrm>
        <a:graphic>
          <a:graphicData uri="http://schemas.openxmlformats.org/drawingml/2006/table">
            <a:tbl>
              <a:tblPr/>
              <a:tblGrid>
                <a:gridCol w="1585384">
                  <a:extLst>
                    <a:ext uri="{9D8B030D-6E8A-4147-A177-3AD203B41FA5}">
                      <a16:colId xmlns:a16="http://schemas.microsoft.com/office/drawing/2014/main" xmlns="" val="1263681529"/>
                    </a:ext>
                  </a:extLst>
                </a:gridCol>
                <a:gridCol w="1630680">
                  <a:extLst>
                    <a:ext uri="{9D8B030D-6E8A-4147-A177-3AD203B41FA5}">
                      <a16:colId xmlns:a16="http://schemas.microsoft.com/office/drawing/2014/main" xmlns="" val="1643422710"/>
                    </a:ext>
                  </a:extLst>
                </a:gridCol>
                <a:gridCol w="1709949">
                  <a:extLst>
                    <a:ext uri="{9D8B030D-6E8A-4147-A177-3AD203B41FA5}">
                      <a16:colId xmlns:a16="http://schemas.microsoft.com/office/drawing/2014/main" xmlns="" val="3763820510"/>
                    </a:ext>
                  </a:extLst>
                </a:gridCol>
                <a:gridCol w="1664653">
                  <a:extLst>
                    <a:ext uri="{9D8B030D-6E8A-4147-A177-3AD203B41FA5}">
                      <a16:colId xmlns:a16="http://schemas.microsoft.com/office/drawing/2014/main" xmlns="" val="1964109537"/>
                    </a:ext>
                  </a:extLst>
                </a:gridCol>
                <a:gridCol w="1891135">
                  <a:extLst>
                    <a:ext uri="{9D8B030D-6E8A-4147-A177-3AD203B41FA5}">
                      <a16:colId xmlns:a16="http://schemas.microsoft.com/office/drawing/2014/main" xmlns="" val="977882313"/>
                    </a:ext>
                  </a:extLst>
                </a:gridCol>
                <a:gridCol w="1709949">
                  <a:extLst>
                    <a:ext uri="{9D8B030D-6E8A-4147-A177-3AD203B41FA5}">
                      <a16:colId xmlns:a16="http://schemas.microsoft.com/office/drawing/2014/main" xmlns="" val="2753091736"/>
                    </a:ext>
                  </a:extLst>
                </a:gridCol>
              </a:tblGrid>
              <a:tr h="225452">
                <a:tc gridSpan="6">
                  <a:txBody>
                    <a:bodyPr/>
                    <a:lstStyle/>
                    <a:p>
                      <a:pPr algn="l" fontAlgn="t"/>
                      <a:r>
                        <a:rPr lang="en-US" sz="1000" b="1" i="0" u="none" strike="noStrike" dirty="0">
                          <a:solidFill>
                            <a:srgbClr val="000000"/>
                          </a:solidFill>
                          <a:effectLst/>
                          <a:latin typeface="Arial" panose="020B0604020202020204" pitchFamily="34" charset="0"/>
                        </a:rPr>
                        <a:t>Programme 6: Nuclear Energy Regulation and Management</a:t>
                      </a:r>
                    </a:p>
                  </a:txBody>
                  <a:tcPr marL="7581" marR="7581" marT="758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extLst>
                  <a:ext uri="{0D108BD9-81ED-4DB2-BD59-A6C34878D82A}">
                    <a16:rowId xmlns:a16="http://schemas.microsoft.com/office/drawing/2014/main" xmlns="" val="2721903137"/>
                  </a:ext>
                </a:extLst>
              </a:tr>
              <a:tr h="501177">
                <a:tc>
                  <a:txBody>
                    <a:bodyPr/>
                    <a:lstStyle/>
                    <a:p>
                      <a:pPr algn="ctr" rtl="0" fontAlgn="t"/>
                      <a:r>
                        <a:rPr lang="en-ZA" sz="1000" b="1" i="0" u="none" strike="noStrike" dirty="0">
                          <a:solidFill>
                            <a:srgbClr val="000000"/>
                          </a:solidFill>
                          <a:effectLst/>
                          <a:latin typeface="Arial" panose="020B0604020202020204" pitchFamily="34" charset="0"/>
                        </a:rPr>
                        <a:t>Output Indicator</a:t>
                      </a:r>
                    </a:p>
                  </a:txBody>
                  <a:tcPr marL="7581" marR="7581" marT="758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2"/>
                    </a:solidFill>
                  </a:tcPr>
                </a:tc>
                <a:tc>
                  <a:txBody>
                    <a:bodyPr/>
                    <a:lstStyle/>
                    <a:p>
                      <a:pPr algn="ctr" rtl="0" fontAlgn="t"/>
                      <a:r>
                        <a:rPr lang="en-ZA" sz="1000" b="1" i="0" u="none" strike="noStrike" dirty="0">
                          <a:solidFill>
                            <a:srgbClr val="000000"/>
                          </a:solidFill>
                          <a:effectLst/>
                          <a:latin typeface="Arial" panose="020B0604020202020204" pitchFamily="34" charset="0"/>
                        </a:rPr>
                        <a:t>2022/23</a:t>
                      </a:r>
                      <a:br>
                        <a:rPr lang="en-ZA" sz="1000" b="1" i="0" u="none" strike="noStrike" dirty="0">
                          <a:solidFill>
                            <a:srgbClr val="000000"/>
                          </a:solidFill>
                          <a:effectLst/>
                          <a:latin typeface="Arial" panose="020B0604020202020204" pitchFamily="34" charset="0"/>
                        </a:rPr>
                      </a:br>
                      <a:r>
                        <a:rPr lang="en-ZA" sz="1000" b="1" i="0" u="none" strike="noStrike" dirty="0">
                          <a:solidFill>
                            <a:srgbClr val="000000"/>
                          </a:solidFill>
                          <a:effectLst/>
                          <a:latin typeface="Arial" panose="020B0604020202020204" pitchFamily="34" charset="0"/>
                        </a:rPr>
                        <a:t>Annual Target</a:t>
                      </a:r>
                    </a:p>
                  </a:txBody>
                  <a:tcPr marL="7581" marR="7581" marT="758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2"/>
                    </a:solidFill>
                  </a:tcPr>
                </a:tc>
                <a:tc>
                  <a:txBody>
                    <a:bodyPr/>
                    <a:lstStyle/>
                    <a:p>
                      <a:pPr algn="ctr" rtl="0" fontAlgn="t"/>
                      <a:r>
                        <a:rPr lang="en-ZA" sz="1000" b="1" i="0" u="none" strike="noStrike" dirty="0">
                          <a:solidFill>
                            <a:srgbClr val="000000"/>
                          </a:solidFill>
                          <a:effectLst/>
                          <a:latin typeface="Arial" panose="020B0604020202020204" pitchFamily="34" charset="0"/>
                        </a:rPr>
                        <a:t>2022/23</a:t>
                      </a:r>
                      <a:br>
                        <a:rPr lang="en-ZA" sz="1000" b="1" i="0" u="none" strike="noStrike" dirty="0">
                          <a:solidFill>
                            <a:srgbClr val="000000"/>
                          </a:solidFill>
                          <a:effectLst/>
                          <a:latin typeface="Arial" panose="020B0604020202020204" pitchFamily="34" charset="0"/>
                        </a:rPr>
                      </a:br>
                      <a:r>
                        <a:rPr lang="en-ZA" sz="1000" b="1" i="0" u="none" strike="noStrike" dirty="0">
                          <a:solidFill>
                            <a:srgbClr val="000000"/>
                          </a:solidFill>
                          <a:effectLst/>
                          <a:latin typeface="Arial" panose="020B0604020202020204" pitchFamily="34" charset="0"/>
                        </a:rPr>
                        <a:t>Quarterly Target</a:t>
                      </a:r>
                    </a:p>
                  </a:txBody>
                  <a:tcPr marL="7581" marR="7581" marT="758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2"/>
                    </a:solidFill>
                  </a:tcPr>
                </a:tc>
                <a:tc>
                  <a:txBody>
                    <a:bodyPr/>
                    <a:lstStyle/>
                    <a:p>
                      <a:pPr algn="ctr" rtl="0" fontAlgn="t"/>
                      <a:r>
                        <a:rPr lang="en-US" sz="1000" b="1" i="0" u="none" strike="noStrike" dirty="0">
                          <a:solidFill>
                            <a:srgbClr val="000000"/>
                          </a:solidFill>
                          <a:effectLst/>
                          <a:latin typeface="Arial" panose="020B0604020202020204" pitchFamily="34" charset="0"/>
                        </a:rPr>
                        <a:t>Actual output</a:t>
                      </a:r>
                      <a:br>
                        <a:rPr lang="en-US" sz="1000" b="1" i="0" u="none" strike="noStrike" dirty="0">
                          <a:solidFill>
                            <a:srgbClr val="000000"/>
                          </a:solidFill>
                          <a:effectLst/>
                          <a:latin typeface="Arial" panose="020B0604020202020204" pitchFamily="34" charset="0"/>
                        </a:rPr>
                      </a:br>
                      <a:endParaRPr lang="en-US" sz="1000" b="1" i="0" u="none" strike="noStrike" dirty="0">
                        <a:solidFill>
                          <a:srgbClr val="000000"/>
                        </a:solidFill>
                        <a:effectLst/>
                        <a:latin typeface="Arial" panose="020B0604020202020204" pitchFamily="34" charset="0"/>
                      </a:endParaRPr>
                    </a:p>
                  </a:txBody>
                  <a:tcPr marL="7581" marR="7581" marT="758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2"/>
                    </a:solidFill>
                  </a:tcPr>
                </a:tc>
                <a:tc>
                  <a:txBody>
                    <a:bodyPr/>
                    <a:lstStyle/>
                    <a:p>
                      <a:pPr algn="ctr" rtl="0" fontAlgn="t"/>
                      <a:r>
                        <a:rPr lang="en-ZA" sz="1000" b="1" i="0" u="none" strike="noStrike" dirty="0">
                          <a:solidFill>
                            <a:srgbClr val="000000"/>
                          </a:solidFill>
                          <a:effectLst/>
                          <a:latin typeface="Arial" panose="020B0604020202020204" pitchFamily="34" charset="0"/>
                        </a:rPr>
                        <a:t>Reason for Deviation</a:t>
                      </a:r>
                    </a:p>
                  </a:txBody>
                  <a:tcPr marL="7581" marR="7581" marT="758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2"/>
                    </a:solidFill>
                  </a:tcPr>
                </a:tc>
                <a:tc>
                  <a:txBody>
                    <a:bodyPr/>
                    <a:lstStyle/>
                    <a:p>
                      <a:pPr algn="ctr" rtl="0" fontAlgn="t"/>
                      <a:r>
                        <a:rPr lang="en-ZA" sz="1000" b="1" i="0" u="none" strike="noStrike" dirty="0">
                          <a:solidFill>
                            <a:srgbClr val="000000"/>
                          </a:solidFill>
                          <a:effectLst/>
                          <a:latin typeface="Arial" panose="020B0604020202020204" pitchFamily="34" charset="0"/>
                        </a:rPr>
                        <a:t>Intervention </a:t>
                      </a:r>
                    </a:p>
                  </a:txBody>
                  <a:tcPr marL="7581" marR="7581" marT="758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2"/>
                    </a:solidFill>
                  </a:tcPr>
                </a:tc>
                <a:extLst>
                  <a:ext uri="{0D108BD9-81ED-4DB2-BD59-A6C34878D82A}">
                    <a16:rowId xmlns:a16="http://schemas.microsoft.com/office/drawing/2014/main" xmlns="" val="3816725176"/>
                  </a:ext>
                </a:extLst>
              </a:tr>
              <a:tr h="816383">
                <a:tc>
                  <a:txBody>
                    <a:bodyPr/>
                    <a:lstStyle/>
                    <a:p>
                      <a:pPr algn="l" fontAlgn="t"/>
                      <a:r>
                        <a:rPr lang="en-US" sz="1000" b="0" i="0" u="none" strike="noStrike">
                          <a:solidFill>
                            <a:srgbClr val="000000"/>
                          </a:solidFill>
                          <a:effectLst/>
                          <a:latin typeface="Arial" panose="020B0604020202020204" pitchFamily="34" charset="0"/>
                        </a:rPr>
                        <a:t>Request for Proposal for procurement of 2 500 MW Nuclear Programme issued</a:t>
                      </a:r>
                    </a:p>
                  </a:txBody>
                  <a:tcPr marL="7581" marR="7581" marT="758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US" sz="1000" b="0" i="0" u="none" strike="noStrike">
                          <a:solidFill>
                            <a:srgbClr val="000000"/>
                          </a:solidFill>
                          <a:effectLst/>
                          <a:latin typeface="Arial" panose="020B0604020202020204" pitchFamily="34" charset="0"/>
                        </a:rPr>
                        <a:t>Request for Proposal for procurement of 2 500 MW Nuclear Programme issued</a:t>
                      </a:r>
                    </a:p>
                  </a:txBody>
                  <a:tcPr marL="7581" marR="7581" marT="758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US" sz="1000" b="0" i="0" u="none" strike="noStrike" dirty="0">
                          <a:solidFill>
                            <a:srgbClr val="000000"/>
                          </a:solidFill>
                          <a:effectLst/>
                          <a:latin typeface="Arial" panose="020B0604020202020204" pitchFamily="34" charset="0"/>
                        </a:rPr>
                        <a:t>Established Project</a:t>
                      </a:r>
                      <a:br>
                        <a:rPr lang="en-US" sz="1000" b="0" i="0" u="none" strike="noStrike" dirty="0">
                          <a:solidFill>
                            <a:srgbClr val="000000"/>
                          </a:solidFill>
                          <a:effectLst/>
                          <a:latin typeface="Arial" panose="020B0604020202020204" pitchFamily="34" charset="0"/>
                        </a:rPr>
                      </a:br>
                      <a:r>
                        <a:rPr lang="en-US" sz="1000" b="0" i="0" u="none" strike="noStrike" dirty="0">
                          <a:solidFill>
                            <a:srgbClr val="000000"/>
                          </a:solidFill>
                          <a:effectLst/>
                          <a:latin typeface="Arial" panose="020B0604020202020204" pitchFamily="34" charset="0"/>
                        </a:rPr>
                        <a:t>Management Office (PMO)</a:t>
                      </a:r>
                    </a:p>
                  </a:txBody>
                  <a:tcPr marL="7581" marR="7581" marT="758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ZA" sz="1000" b="1" i="0" u="none" strike="noStrike" dirty="0">
                          <a:solidFill>
                            <a:srgbClr val="000000"/>
                          </a:solidFill>
                          <a:effectLst/>
                          <a:latin typeface="Arial" panose="020B0604020202020204" pitchFamily="34" charset="0"/>
                        </a:rPr>
                        <a:t>Not achieved</a:t>
                      </a:r>
                    </a:p>
                  </a:txBody>
                  <a:tcPr marL="7581" marR="7581" marT="758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US" sz="1000" b="0" i="0" u="none" strike="noStrike">
                          <a:solidFill>
                            <a:srgbClr val="000000"/>
                          </a:solidFill>
                          <a:effectLst/>
                          <a:latin typeface="Arial" panose="020B0604020202020204" pitchFamily="34" charset="0"/>
                        </a:rPr>
                        <a:t>Pending Unconditional Concurrence from Nersa on section 34 Determination to procure the 2500MW Nuclear power</a:t>
                      </a:r>
                    </a:p>
                  </a:txBody>
                  <a:tcPr marL="7581" marR="7581" marT="758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US" sz="1000" b="0" i="0" u="none" strike="noStrike">
                          <a:solidFill>
                            <a:srgbClr val="000000"/>
                          </a:solidFill>
                          <a:effectLst/>
                          <a:latin typeface="Arial" panose="020B0604020202020204" pitchFamily="34" charset="0"/>
                        </a:rPr>
                        <a:t>Expedite report to address suspensive conditions for Nersa to grant unconditional concurrance. </a:t>
                      </a:r>
                    </a:p>
                  </a:txBody>
                  <a:tcPr marL="7581" marR="7581" marT="758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517861941"/>
                  </a:ext>
                </a:extLst>
              </a:tr>
              <a:tr h="1299297">
                <a:tc>
                  <a:txBody>
                    <a:bodyPr/>
                    <a:lstStyle/>
                    <a:p>
                      <a:pPr algn="l" fontAlgn="t"/>
                      <a:r>
                        <a:rPr lang="en-US" sz="1000" b="0" i="0" u="none" strike="noStrike">
                          <a:solidFill>
                            <a:srgbClr val="000000"/>
                          </a:solidFill>
                          <a:effectLst/>
                          <a:latin typeface="Arial" panose="020B0604020202020204" pitchFamily="34" charset="0"/>
                        </a:rPr>
                        <a:t>Feasibility study for Central Interim Storage Facility (CISF) completed</a:t>
                      </a:r>
                    </a:p>
                  </a:txBody>
                  <a:tcPr marL="7581" marR="7581" marT="758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US" sz="1000" b="0" i="0" u="none" strike="noStrike">
                          <a:solidFill>
                            <a:srgbClr val="000000"/>
                          </a:solidFill>
                          <a:effectLst/>
                          <a:latin typeface="Arial" panose="020B0604020202020204" pitchFamily="34" charset="0"/>
                        </a:rPr>
                        <a:t>Feasibility study for Central Interim Storage Facility (CISF) completed and submitted to Cabinet for approval</a:t>
                      </a:r>
                    </a:p>
                  </a:txBody>
                  <a:tcPr marL="7581" marR="7581" marT="758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US" sz="1000" b="0" i="0" u="none" strike="noStrike">
                          <a:solidFill>
                            <a:srgbClr val="000000"/>
                          </a:solidFill>
                          <a:effectLst/>
                          <a:latin typeface="Arial" panose="020B0604020202020204" pitchFamily="34" charset="0"/>
                        </a:rPr>
                        <a:t>Address of comments from</a:t>
                      </a:r>
                      <a:br>
                        <a:rPr lang="en-US" sz="1000" b="0" i="0" u="none" strike="noStrike">
                          <a:solidFill>
                            <a:srgbClr val="000000"/>
                          </a:solidFill>
                          <a:effectLst/>
                          <a:latin typeface="Arial" panose="020B0604020202020204" pitchFamily="34" charset="0"/>
                        </a:rPr>
                      </a:br>
                      <a:r>
                        <a:rPr lang="en-US" sz="1000" b="0" i="0" u="none" strike="noStrike">
                          <a:solidFill>
                            <a:srgbClr val="000000"/>
                          </a:solidFill>
                          <a:effectLst/>
                          <a:latin typeface="Arial" panose="020B0604020202020204" pitchFamily="34" charset="0"/>
                        </a:rPr>
                        <a:t>the Gateway Review by the</a:t>
                      </a:r>
                      <a:br>
                        <a:rPr lang="en-US" sz="1000" b="0" i="0" u="none" strike="noStrike">
                          <a:solidFill>
                            <a:srgbClr val="000000"/>
                          </a:solidFill>
                          <a:effectLst/>
                          <a:latin typeface="Arial" panose="020B0604020202020204" pitchFamily="34" charset="0"/>
                        </a:rPr>
                      </a:br>
                      <a:r>
                        <a:rPr lang="en-US" sz="1000" b="0" i="0" u="none" strike="noStrike">
                          <a:solidFill>
                            <a:srgbClr val="000000"/>
                          </a:solidFill>
                          <a:effectLst/>
                          <a:latin typeface="Arial" panose="020B0604020202020204" pitchFamily="34" charset="0"/>
                        </a:rPr>
                        <a:t>CISF Ministerial Task Team</a:t>
                      </a:r>
                    </a:p>
                  </a:txBody>
                  <a:tcPr marL="7581" marR="7581" marT="758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ZA" sz="1000" b="1" i="0" u="none" strike="noStrike">
                          <a:solidFill>
                            <a:srgbClr val="000000"/>
                          </a:solidFill>
                          <a:effectLst/>
                          <a:latin typeface="Arial" panose="020B0604020202020204" pitchFamily="34" charset="0"/>
                        </a:rPr>
                        <a:t>Not achieved</a:t>
                      </a:r>
                    </a:p>
                  </a:txBody>
                  <a:tcPr marL="7581" marR="7581" marT="758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US" sz="1000" b="0" i="0" u="none" strike="noStrike">
                          <a:solidFill>
                            <a:srgbClr val="000000"/>
                          </a:solidFill>
                          <a:effectLst/>
                          <a:latin typeface="Arial" panose="020B0604020202020204" pitchFamily="34" charset="0"/>
                        </a:rPr>
                        <a:t>Delayed procurement processes. The BAC recommendation for approval for the appointment of the service provider was granted in September 2022. </a:t>
                      </a:r>
                    </a:p>
                  </a:txBody>
                  <a:tcPr marL="7581" marR="7581" marT="758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US" sz="1000" b="0" i="0" u="none" strike="noStrike">
                          <a:solidFill>
                            <a:srgbClr val="000000"/>
                          </a:solidFill>
                          <a:effectLst/>
                          <a:latin typeface="Arial" panose="020B0604020202020204" pitchFamily="34" charset="0"/>
                        </a:rPr>
                        <a:t>Expedite the process for the appointment of the service provider and the project initiation meeting </a:t>
                      </a:r>
                    </a:p>
                  </a:txBody>
                  <a:tcPr marL="7581" marR="7581" marT="758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3803629900"/>
                  </a:ext>
                </a:extLst>
              </a:tr>
              <a:tr h="1299297">
                <a:tc>
                  <a:txBody>
                    <a:bodyPr/>
                    <a:lstStyle/>
                    <a:p>
                      <a:pPr algn="l" fontAlgn="t"/>
                      <a:r>
                        <a:rPr lang="en-US" sz="1000" b="0" i="0" u="none" strike="noStrike">
                          <a:solidFill>
                            <a:srgbClr val="000000"/>
                          </a:solidFill>
                          <a:effectLst/>
                          <a:latin typeface="Arial" panose="020B0604020202020204" pitchFamily="34" charset="0"/>
                        </a:rPr>
                        <a:t>Draft Feasibility Report for MPR completed </a:t>
                      </a:r>
                    </a:p>
                  </a:txBody>
                  <a:tcPr marL="7581" marR="7581" marT="758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US" sz="1000" b="0" i="0" u="none" strike="noStrike">
                          <a:solidFill>
                            <a:srgbClr val="000000"/>
                          </a:solidFill>
                          <a:effectLst/>
                          <a:latin typeface="Arial" panose="020B0604020202020204" pitchFamily="34" charset="0"/>
                        </a:rPr>
                        <a:t>Draft Feasibility study on MPR completed and submitted for Gateway Review</a:t>
                      </a:r>
                    </a:p>
                  </a:txBody>
                  <a:tcPr marL="7581" marR="7581" marT="758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US" sz="1000" b="0" i="0" u="none" strike="noStrike">
                          <a:solidFill>
                            <a:srgbClr val="000000"/>
                          </a:solidFill>
                          <a:effectLst/>
                          <a:latin typeface="Arial" panose="020B0604020202020204" pitchFamily="34" charset="0"/>
                        </a:rPr>
                        <a:t>Appointment of Engineering</a:t>
                      </a:r>
                      <a:br>
                        <a:rPr lang="en-US" sz="1000" b="0" i="0" u="none" strike="noStrike">
                          <a:solidFill>
                            <a:srgbClr val="000000"/>
                          </a:solidFill>
                          <a:effectLst/>
                          <a:latin typeface="Arial" panose="020B0604020202020204" pitchFamily="34" charset="0"/>
                        </a:rPr>
                      </a:br>
                      <a:r>
                        <a:rPr lang="en-US" sz="1000" b="0" i="0" u="none" strike="noStrike">
                          <a:solidFill>
                            <a:srgbClr val="000000"/>
                          </a:solidFill>
                          <a:effectLst/>
                          <a:latin typeface="Arial" panose="020B0604020202020204" pitchFamily="34" charset="0"/>
                        </a:rPr>
                        <a:t>Procurement and</a:t>
                      </a:r>
                      <a:br>
                        <a:rPr lang="en-US" sz="1000" b="0" i="0" u="none" strike="noStrike">
                          <a:solidFill>
                            <a:srgbClr val="000000"/>
                          </a:solidFill>
                          <a:effectLst/>
                          <a:latin typeface="Arial" panose="020B0604020202020204" pitchFamily="34" charset="0"/>
                        </a:rPr>
                      </a:br>
                      <a:r>
                        <a:rPr lang="en-US" sz="1000" b="0" i="0" u="none" strike="noStrike">
                          <a:solidFill>
                            <a:srgbClr val="000000"/>
                          </a:solidFill>
                          <a:effectLst/>
                          <a:latin typeface="Arial" panose="020B0604020202020204" pitchFamily="34" charset="0"/>
                        </a:rPr>
                        <a:t>Construction Management</a:t>
                      </a:r>
                      <a:br>
                        <a:rPr lang="en-US" sz="1000" b="0" i="0" u="none" strike="noStrike">
                          <a:solidFill>
                            <a:srgbClr val="000000"/>
                          </a:solidFill>
                          <a:effectLst/>
                          <a:latin typeface="Arial" panose="020B0604020202020204" pitchFamily="34" charset="0"/>
                        </a:rPr>
                      </a:br>
                      <a:r>
                        <a:rPr lang="en-US" sz="1000" b="0" i="0" u="none" strike="noStrike">
                          <a:solidFill>
                            <a:srgbClr val="000000"/>
                          </a:solidFill>
                          <a:effectLst/>
                          <a:latin typeface="Arial" panose="020B0604020202020204" pitchFamily="34" charset="0"/>
                        </a:rPr>
                        <a:t>(EPCM)/Owners</a:t>
                      </a:r>
                      <a:br>
                        <a:rPr lang="en-US" sz="1000" b="0" i="0" u="none" strike="noStrike">
                          <a:solidFill>
                            <a:srgbClr val="000000"/>
                          </a:solidFill>
                          <a:effectLst/>
                          <a:latin typeface="Arial" panose="020B0604020202020204" pitchFamily="34" charset="0"/>
                        </a:rPr>
                      </a:br>
                      <a:r>
                        <a:rPr lang="en-US" sz="1000" b="0" i="0" u="none" strike="noStrike">
                          <a:solidFill>
                            <a:srgbClr val="000000"/>
                          </a:solidFill>
                          <a:effectLst/>
                          <a:latin typeface="Arial" panose="020B0604020202020204" pitchFamily="34" charset="0"/>
                        </a:rPr>
                        <a:t>Engineers completed</a:t>
                      </a:r>
                    </a:p>
                  </a:txBody>
                  <a:tcPr marL="7581" marR="7581" marT="758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ZA" sz="1000" b="1" i="0" u="none" strike="noStrike">
                          <a:solidFill>
                            <a:srgbClr val="000000"/>
                          </a:solidFill>
                          <a:effectLst/>
                          <a:latin typeface="Arial" panose="020B0604020202020204" pitchFamily="34" charset="0"/>
                        </a:rPr>
                        <a:t>Not Achieved</a:t>
                      </a:r>
                    </a:p>
                  </a:txBody>
                  <a:tcPr marL="7581" marR="7581" marT="758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US" sz="1000" b="0" i="0" u="none" strike="noStrike" dirty="0">
                          <a:solidFill>
                            <a:srgbClr val="000000"/>
                          </a:solidFill>
                          <a:effectLst/>
                          <a:latin typeface="Arial" panose="020B0604020202020204" pitchFamily="34" charset="0"/>
                        </a:rPr>
                        <a:t>Necsa took the view that the project should take a different route and is pursuing an EPC approach. </a:t>
                      </a:r>
                    </a:p>
                  </a:txBody>
                  <a:tcPr marL="7581" marR="7581" marT="758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US" sz="1000" b="0" i="0" u="none" strike="noStrike" dirty="0">
                          <a:solidFill>
                            <a:srgbClr val="000000"/>
                          </a:solidFill>
                          <a:effectLst/>
                          <a:latin typeface="Arial" panose="020B0604020202020204" pitchFamily="34" charset="0"/>
                        </a:rPr>
                        <a:t>The Department had a discussion with Necsa and assurance was provided that the risks will be managed. </a:t>
                      </a:r>
                    </a:p>
                  </a:txBody>
                  <a:tcPr marL="7581" marR="7581" marT="758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3418825547"/>
                  </a:ext>
                </a:extLst>
              </a:tr>
              <a:tr h="982845">
                <a:tc>
                  <a:txBody>
                    <a:bodyPr/>
                    <a:lstStyle/>
                    <a:p>
                      <a:pPr algn="l" fontAlgn="t"/>
                      <a:r>
                        <a:rPr lang="en-US" sz="1000" b="0" i="0" u="none" strike="noStrike">
                          <a:solidFill>
                            <a:srgbClr val="000000"/>
                          </a:solidFill>
                          <a:effectLst/>
                          <a:latin typeface="Arial" panose="020B0604020202020204" pitchFamily="34" charset="0"/>
                        </a:rPr>
                        <a:t>IAEA 2024-2029 Country Programme Framework </a:t>
                      </a:r>
                    </a:p>
                  </a:txBody>
                  <a:tcPr marL="7581" marR="7581" marT="758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US" sz="1000" b="0" i="0" u="none" strike="noStrike" dirty="0">
                          <a:solidFill>
                            <a:srgbClr val="000000"/>
                          </a:solidFill>
                          <a:effectLst/>
                          <a:latin typeface="Arial" panose="020B0604020202020204" pitchFamily="34" charset="0"/>
                        </a:rPr>
                        <a:t>IAEA 2024-2029 Draft Country </a:t>
                      </a:r>
                      <a:r>
                        <a:rPr lang="en-US" sz="1000" b="0" i="0" u="none" strike="noStrike" dirty="0" err="1">
                          <a:solidFill>
                            <a:srgbClr val="000000"/>
                          </a:solidFill>
                          <a:effectLst/>
                          <a:latin typeface="Arial" panose="020B0604020202020204" pitchFamily="34" charset="0"/>
                        </a:rPr>
                        <a:t>Programme</a:t>
                      </a:r>
                      <a:r>
                        <a:rPr lang="en-US" sz="1000" b="0" i="0" u="none" strike="noStrike" dirty="0">
                          <a:solidFill>
                            <a:srgbClr val="000000"/>
                          </a:solidFill>
                          <a:effectLst/>
                          <a:latin typeface="Arial" panose="020B0604020202020204" pitchFamily="34" charset="0"/>
                        </a:rPr>
                        <a:t> Framework developed</a:t>
                      </a:r>
                    </a:p>
                  </a:txBody>
                  <a:tcPr marL="7581" marR="7581" marT="758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t"/>
                      <a:r>
                        <a:rPr lang="en-US" sz="1000" b="0" i="0" u="none" strike="noStrike" dirty="0">
                          <a:solidFill>
                            <a:srgbClr val="000000"/>
                          </a:solidFill>
                          <a:effectLst/>
                          <a:latin typeface="Arial" panose="020B0604020202020204" pitchFamily="34" charset="0"/>
                        </a:rPr>
                        <a:t>Consult with Stakeholders on the reviewed CPF</a:t>
                      </a:r>
                    </a:p>
                  </a:txBody>
                  <a:tcPr marL="7581" marR="7581" marT="758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t"/>
                      <a:r>
                        <a:rPr lang="en-ZA" sz="1000" b="1" i="0" u="none" strike="noStrike">
                          <a:solidFill>
                            <a:srgbClr val="000000"/>
                          </a:solidFill>
                          <a:effectLst/>
                          <a:latin typeface="Arial" panose="020B0604020202020204" pitchFamily="34" charset="0"/>
                        </a:rPr>
                        <a:t>Not achieved</a:t>
                      </a:r>
                    </a:p>
                  </a:txBody>
                  <a:tcPr marL="7581" marR="7581" marT="758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t"/>
                      <a:r>
                        <a:rPr lang="en-US" sz="1000" b="0" i="0" u="none" strike="noStrike" dirty="0">
                          <a:solidFill>
                            <a:srgbClr val="000000"/>
                          </a:solidFill>
                          <a:effectLst/>
                          <a:latin typeface="Arial" panose="020B0604020202020204" pitchFamily="34" charset="0"/>
                        </a:rPr>
                        <a:t>Inadequate responses from stakeholders. Inputs from other thematic areas are outstanding.</a:t>
                      </a:r>
                    </a:p>
                  </a:txBody>
                  <a:tcPr marL="7581" marR="7581" marT="758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US" sz="1000" b="0" i="0" u="none" strike="noStrike" dirty="0">
                          <a:solidFill>
                            <a:srgbClr val="000000"/>
                          </a:solidFill>
                          <a:effectLst/>
                          <a:latin typeface="Arial" panose="020B0604020202020204" pitchFamily="34" charset="0"/>
                        </a:rPr>
                        <a:t>Further engagements will be held with remaining stakeholders in other thematic areas</a:t>
                      </a:r>
                    </a:p>
                  </a:txBody>
                  <a:tcPr marL="7581" marR="7581" marT="758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366693329"/>
                  </a:ext>
                </a:extLst>
              </a:tr>
            </a:tbl>
          </a:graphicData>
        </a:graphic>
      </p:graphicFrame>
    </p:spTree>
    <p:extLst>
      <p:ext uri="{BB962C8B-B14F-4D97-AF65-F5344CB8AC3E}">
        <p14:creationId xmlns:p14="http://schemas.microsoft.com/office/powerpoint/2010/main" xmlns="" val="395678599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Content Placeholder 2">
            <a:extLst>
              <a:ext uri="{FF2B5EF4-FFF2-40B4-BE49-F238E27FC236}">
                <a16:creationId xmlns:a16="http://schemas.microsoft.com/office/drawing/2014/main" xmlns="" id="{FF3F962D-FE83-4F7A-990D-F67EF29B3EEE}"/>
              </a:ext>
            </a:extLst>
          </p:cNvPr>
          <p:cNvSpPr txBox="1">
            <a:spLocks/>
          </p:cNvSpPr>
          <p:nvPr/>
        </p:nvSpPr>
        <p:spPr bwMode="auto">
          <a:xfrm>
            <a:off x="1354014" y="-422030"/>
            <a:ext cx="10455693" cy="69498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685800" indent="-22860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marL="0" marR="0" lvl="0" indent="0" algn="ctr" defTabSz="914400" rtl="0" eaLnBrk="1" fontAlgn="base" latinLnBrk="0" hangingPunct="1">
              <a:lnSpc>
                <a:spcPct val="90000"/>
              </a:lnSpc>
              <a:spcBef>
                <a:spcPts val="1000"/>
              </a:spcBef>
              <a:spcAft>
                <a:spcPct val="0"/>
              </a:spcAft>
              <a:buClrTx/>
              <a:buSzTx/>
              <a:buFont typeface="Arial" panose="020B0604020202020204" pitchFamily="34" charset="0"/>
              <a:buNone/>
              <a:tabLst/>
              <a:defRPr/>
            </a:pPr>
            <a:endParaRPr kumimoji="0" lang="en-US" altLang="en-US" sz="2400" b="1" i="0" u="none" strike="noStrike" kern="1200" cap="none" spc="0" normalizeH="0" baseline="0" noProof="0" dirty="0">
              <a:ln>
                <a:noFill/>
              </a:ln>
              <a:solidFill>
                <a:srgbClr val="FFFFFF"/>
              </a:solidFill>
              <a:effectLst/>
              <a:uLnTx/>
              <a:uFillTx/>
              <a:latin typeface="Century Gothic" panose="020B0502020202020204" pitchFamily="34" charset="0"/>
              <a:ea typeface="Century Gothic" panose="020B0502020202020204" pitchFamily="34" charset="0"/>
              <a:cs typeface="Century Gothic" panose="020B0502020202020204" pitchFamily="34" charset="0"/>
            </a:endParaRPr>
          </a:p>
          <a:p>
            <a:pPr marL="0" marR="0" lvl="0" indent="0" algn="ctr" defTabSz="914400" rtl="0" eaLnBrk="1" fontAlgn="base" latinLnBrk="0" hangingPunct="1">
              <a:lnSpc>
                <a:spcPct val="90000"/>
              </a:lnSpc>
              <a:spcBef>
                <a:spcPts val="1000"/>
              </a:spcBef>
              <a:spcAft>
                <a:spcPct val="0"/>
              </a:spcAft>
              <a:buClrTx/>
              <a:buSzTx/>
              <a:buFont typeface="Arial" panose="020B0604020202020204" pitchFamily="34" charset="0"/>
              <a:buNone/>
              <a:tabLst/>
              <a:defRPr/>
            </a:pPr>
            <a:r>
              <a:rPr kumimoji="0" lang="en-US" altLang="en-US" sz="2400" b="1" i="0" u="none" strike="noStrike" kern="1200" cap="none" spc="0" normalizeH="0" baseline="0" noProof="0" dirty="0">
                <a:ln>
                  <a:noFill/>
                </a:ln>
                <a:solidFill>
                  <a:srgbClr val="FFFFFF"/>
                </a:solidFill>
                <a:effectLst/>
                <a:uLnTx/>
                <a:uFillTx/>
                <a:latin typeface="Century Gothic" panose="020B0502020202020204" pitchFamily="34" charset="0"/>
                <a:ea typeface="Century Gothic" panose="020B0502020202020204" pitchFamily="34" charset="0"/>
                <a:cs typeface="Century Gothic" panose="020B0502020202020204" pitchFamily="34" charset="0"/>
              </a:rPr>
              <a:t>Department of Mineral Resources and Energy</a:t>
            </a:r>
          </a:p>
          <a:p>
            <a:pPr marL="0" marR="0" lvl="0" indent="0" algn="ctr" defTabSz="914400" rtl="0" eaLnBrk="1" fontAlgn="base" latinLnBrk="0" hangingPunct="1">
              <a:lnSpc>
                <a:spcPct val="90000"/>
              </a:lnSpc>
              <a:spcBef>
                <a:spcPts val="1000"/>
              </a:spcBef>
              <a:spcAft>
                <a:spcPct val="0"/>
              </a:spcAft>
              <a:buClrTx/>
              <a:buSzTx/>
              <a:buFont typeface="Arial" panose="020B0604020202020204" pitchFamily="34" charset="0"/>
              <a:buNone/>
              <a:tabLst/>
              <a:defRPr/>
            </a:pPr>
            <a:endParaRPr kumimoji="0" lang="en-US" altLang="en-US" sz="1100" b="1" i="0" u="none" strike="noStrike" kern="1200" cap="none" spc="0" normalizeH="0" baseline="0" noProof="0" dirty="0">
              <a:ln>
                <a:noFill/>
              </a:ln>
              <a:effectLst/>
              <a:uLnTx/>
              <a:uFillTx/>
              <a:latin typeface="Century Gothic" panose="020B0502020202020204" pitchFamily="34" charset="0"/>
              <a:ea typeface="Century Gothic" panose="020B0502020202020204" pitchFamily="34" charset="0"/>
              <a:cs typeface="Century Gothic" panose="020B0502020202020204" pitchFamily="34" charset="0"/>
            </a:endParaRPr>
          </a:p>
          <a:p>
            <a:pPr marL="0" marR="0" lvl="0" indent="0" algn="ctr" defTabSz="914400" rtl="0" eaLnBrk="1" fontAlgn="base" latinLnBrk="0" hangingPunct="1">
              <a:lnSpc>
                <a:spcPct val="90000"/>
              </a:lnSpc>
              <a:spcBef>
                <a:spcPts val="1000"/>
              </a:spcBef>
              <a:spcAft>
                <a:spcPct val="0"/>
              </a:spcAft>
              <a:buClrTx/>
              <a:buSzTx/>
              <a:buFont typeface="Arial" panose="020B0604020202020204" pitchFamily="34" charset="0"/>
              <a:buNone/>
              <a:tabLst/>
              <a:defRPr/>
            </a:pPr>
            <a:endParaRPr kumimoji="0" lang="en-US" altLang="en-US" sz="1100" b="1" i="0" u="none" strike="noStrike" kern="1200" cap="none" spc="0" normalizeH="0" baseline="0" noProof="0" dirty="0">
              <a:ln>
                <a:noFill/>
              </a:ln>
              <a:effectLst/>
              <a:uLnTx/>
              <a:uFillTx/>
              <a:latin typeface="Century Gothic" panose="020B0502020202020204" pitchFamily="34" charset="0"/>
              <a:ea typeface="Century Gothic" panose="020B0502020202020204" pitchFamily="34" charset="0"/>
              <a:cs typeface="Century Gothic" panose="020B0502020202020204" pitchFamily="34" charset="0"/>
            </a:endParaRPr>
          </a:p>
          <a:p>
            <a:pPr marL="0" marR="0" lvl="0" indent="0" algn="ctr" defTabSz="914400" rtl="0" eaLnBrk="1" fontAlgn="base" latinLnBrk="0" hangingPunct="1">
              <a:lnSpc>
                <a:spcPct val="90000"/>
              </a:lnSpc>
              <a:spcBef>
                <a:spcPts val="1000"/>
              </a:spcBef>
              <a:spcAft>
                <a:spcPct val="0"/>
              </a:spcAft>
              <a:buClrTx/>
              <a:buSzTx/>
              <a:buFont typeface="Arial" panose="020B0604020202020204" pitchFamily="34" charset="0"/>
              <a:buNone/>
              <a:tabLst/>
              <a:defRPr/>
            </a:pPr>
            <a:endParaRPr kumimoji="0" lang="en-US" altLang="en-US" sz="1100" b="1" i="0" u="none" strike="noStrike" kern="1200" cap="none" spc="0" normalizeH="0" baseline="0" noProof="0" dirty="0">
              <a:ln>
                <a:noFill/>
              </a:ln>
              <a:effectLst/>
              <a:uLnTx/>
              <a:uFillTx/>
              <a:latin typeface="Century Gothic" panose="020B0502020202020204" pitchFamily="34" charset="0"/>
              <a:ea typeface="Century Gothic" panose="020B0502020202020204" pitchFamily="34" charset="0"/>
              <a:cs typeface="Century Gothic" panose="020B0502020202020204" pitchFamily="34" charset="0"/>
            </a:endParaRPr>
          </a:p>
          <a:p>
            <a:pPr marL="0" marR="0" lvl="0" indent="0" algn="ctr" defTabSz="914400" rtl="0" eaLnBrk="1" fontAlgn="base" latinLnBrk="0" hangingPunct="1">
              <a:lnSpc>
                <a:spcPct val="90000"/>
              </a:lnSpc>
              <a:spcBef>
                <a:spcPts val="1000"/>
              </a:spcBef>
              <a:spcAft>
                <a:spcPct val="0"/>
              </a:spcAft>
              <a:buClrTx/>
              <a:buSzTx/>
              <a:buFont typeface="Arial" panose="020B0604020202020204" pitchFamily="34" charset="0"/>
              <a:buNone/>
              <a:tabLst/>
              <a:defRPr/>
            </a:pPr>
            <a:endParaRPr kumimoji="0" lang="en-US" altLang="en-US" sz="1100" b="1" i="0" u="none" strike="noStrike" kern="1200" cap="none" spc="0" normalizeH="0" baseline="0" noProof="0" dirty="0">
              <a:ln>
                <a:noFill/>
              </a:ln>
              <a:effectLst/>
              <a:uLnTx/>
              <a:uFillTx/>
              <a:latin typeface="Century Gothic" panose="020B0502020202020204" pitchFamily="34" charset="0"/>
              <a:ea typeface="Century Gothic" panose="020B0502020202020204" pitchFamily="34" charset="0"/>
              <a:cs typeface="Century Gothic" panose="020B0502020202020204" pitchFamily="34" charset="0"/>
            </a:endParaRPr>
          </a:p>
          <a:p>
            <a:pPr marL="0" marR="0" lvl="0" indent="0" algn="ctr" defTabSz="914400" rtl="0" eaLnBrk="1" fontAlgn="base" latinLnBrk="0" hangingPunct="1">
              <a:lnSpc>
                <a:spcPct val="90000"/>
              </a:lnSpc>
              <a:spcBef>
                <a:spcPts val="1000"/>
              </a:spcBef>
              <a:spcAft>
                <a:spcPct val="0"/>
              </a:spcAft>
              <a:buClrTx/>
              <a:buSzTx/>
              <a:buFont typeface="Arial" panose="020B0604020202020204" pitchFamily="34" charset="0"/>
              <a:buNone/>
              <a:tabLst/>
              <a:defRPr/>
            </a:pPr>
            <a:endParaRPr kumimoji="0" lang="en-US" altLang="en-US" sz="1100" b="1" i="0" u="none" strike="noStrike" kern="1200" cap="none" spc="0" normalizeH="0" baseline="0" noProof="0" dirty="0">
              <a:ln>
                <a:noFill/>
              </a:ln>
              <a:effectLst/>
              <a:uLnTx/>
              <a:uFillTx/>
              <a:latin typeface="Century Gothic" panose="020B0502020202020204" pitchFamily="34" charset="0"/>
              <a:ea typeface="Century Gothic" panose="020B0502020202020204" pitchFamily="34" charset="0"/>
              <a:cs typeface="Century Gothic" panose="020B0502020202020204" pitchFamily="34" charset="0"/>
            </a:endParaRPr>
          </a:p>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tabLst/>
              <a:defRPr/>
            </a:pPr>
            <a:r>
              <a:rPr kumimoji="0" lang="en-US" altLang="en-US" sz="4400" b="1" i="0" u="none" strike="noStrike" kern="1200" cap="none" spc="0" normalizeH="0" baseline="0" noProof="0" dirty="0">
                <a:ln>
                  <a:noFill/>
                </a:ln>
                <a:effectLst/>
                <a:uLnTx/>
                <a:uFillTx/>
                <a:latin typeface="Arial Rounded MT Bold" panose="020F0704030504030204" pitchFamily="34" charset="0"/>
                <a:ea typeface="Century Gothic" panose="020B0502020202020204" pitchFamily="34" charset="0"/>
                <a:cs typeface="Century Gothic" panose="020B0502020202020204" pitchFamily="34" charset="0"/>
              </a:rPr>
              <a:t>CONSOLIDATED Q1 &amp; Q2 Financial Performance</a:t>
            </a:r>
          </a:p>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tabLst/>
              <a:defRPr/>
            </a:pPr>
            <a:r>
              <a:rPr kumimoji="0" lang="en-US" altLang="en-US" sz="2400" b="1" i="0" u="none" strike="noStrike" kern="1200" cap="none" spc="0" normalizeH="0" baseline="0" noProof="0" dirty="0">
                <a:ln>
                  <a:noFill/>
                </a:ln>
                <a:effectLst/>
                <a:uLnTx/>
                <a:uFillTx/>
                <a:latin typeface="Arial Rounded MT Bold" panose="020F0704030504030204" pitchFamily="34" charset="0"/>
                <a:ea typeface="Century Gothic" panose="020B0502020202020204" pitchFamily="34" charset="0"/>
                <a:cs typeface="Century Gothic" panose="020B0502020202020204" pitchFamily="34" charset="0"/>
              </a:rPr>
              <a:t>2022/23 Financial Year</a:t>
            </a:r>
          </a:p>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tabLst/>
              <a:defRPr/>
            </a:pPr>
            <a:r>
              <a:rPr kumimoji="0" lang="en-US" altLang="en-US" sz="2400" b="1" i="0" u="none" strike="noStrike" kern="1200" cap="none" spc="0" normalizeH="0" baseline="0" noProof="0" dirty="0">
                <a:ln>
                  <a:noFill/>
                </a:ln>
                <a:effectLst/>
                <a:uLnTx/>
                <a:uFillTx/>
                <a:latin typeface="Arial Rounded MT Bold" panose="020F0704030504030204" pitchFamily="34" charset="0"/>
                <a:ea typeface="Century Gothic" panose="020B0502020202020204" pitchFamily="34" charset="0"/>
                <a:cs typeface="Century Gothic" panose="020B0502020202020204" pitchFamily="34" charset="0"/>
              </a:rPr>
              <a:t>(Ending 30 September 2022) </a:t>
            </a:r>
          </a:p>
          <a:p>
            <a:pPr marL="0" marR="0" lvl="0" indent="0" algn="ctr" defTabSz="914400" rtl="0" eaLnBrk="1" fontAlgn="base" latinLnBrk="0" hangingPunct="1">
              <a:lnSpc>
                <a:spcPct val="90000"/>
              </a:lnSpc>
              <a:spcBef>
                <a:spcPts val="1000"/>
              </a:spcBef>
              <a:spcAft>
                <a:spcPct val="0"/>
              </a:spcAft>
              <a:buClrTx/>
              <a:buSzTx/>
              <a:buFont typeface="Arial" panose="020B0604020202020204" pitchFamily="34" charset="0"/>
              <a:buNone/>
              <a:tabLst/>
              <a:defRPr/>
            </a:pPr>
            <a:endParaRPr kumimoji="0" lang="en-US" altLang="en-US" sz="2400" b="1" i="0" u="none" strike="noStrike" kern="1200" cap="none" spc="0" normalizeH="0" baseline="0" noProof="0" dirty="0">
              <a:ln>
                <a:noFill/>
              </a:ln>
              <a:effectLst/>
              <a:uLnTx/>
              <a:uFillTx/>
              <a:latin typeface="Century Gothic" panose="020B0502020202020204" pitchFamily="34" charset="0"/>
              <a:ea typeface="Century Gothic" panose="020B0502020202020204" pitchFamily="34" charset="0"/>
              <a:cs typeface="Century Gothic" panose="020B0502020202020204" pitchFamily="34" charset="0"/>
            </a:endParaRPr>
          </a:p>
          <a:p>
            <a:pPr marL="0" marR="0" lvl="0" indent="0" algn="ctr" defTabSz="914400" rtl="0" eaLnBrk="1" fontAlgn="base" latinLnBrk="0" hangingPunct="1">
              <a:lnSpc>
                <a:spcPct val="90000"/>
              </a:lnSpc>
              <a:spcBef>
                <a:spcPts val="1000"/>
              </a:spcBef>
              <a:spcAft>
                <a:spcPct val="0"/>
              </a:spcAft>
              <a:buClrTx/>
              <a:buSzTx/>
              <a:buFont typeface="Arial" panose="020B0604020202020204" pitchFamily="34" charset="0"/>
              <a:buNone/>
              <a:tabLst/>
              <a:defRPr/>
            </a:pPr>
            <a:endParaRPr kumimoji="0" lang="en-US" altLang="en-US" sz="2400" b="1" i="0" u="none" strike="noStrike" kern="1200" cap="none" spc="0" normalizeH="0" baseline="0" noProof="0" dirty="0">
              <a:ln>
                <a:noFill/>
              </a:ln>
              <a:solidFill>
                <a:srgbClr val="FFFFFF"/>
              </a:solidFill>
              <a:effectLst/>
              <a:uLnTx/>
              <a:uFillTx/>
              <a:latin typeface="Century Gothic" panose="020B0502020202020204" pitchFamily="34" charset="0"/>
              <a:ea typeface="Century Gothic" panose="020B0502020202020204" pitchFamily="34" charset="0"/>
              <a:cs typeface="Century Gothic" panose="020B0502020202020204" pitchFamily="34" charset="0"/>
            </a:endParaRPr>
          </a:p>
          <a:p>
            <a:pPr marL="0" marR="0" lvl="0" indent="0" algn="ctr" defTabSz="914400" rtl="0" eaLnBrk="1" fontAlgn="base" latinLnBrk="0" hangingPunct="1">
              <a:lnSpc>
                <a:spcPct val="90000"/>
              </a:lnSpc>
              <a:spcBef>
                <a:spcPts val="1000"/>
              </a:spcBef>
              <a:spcAft>
                <a:spcPct val="0"/>
              </a:spcAft>
              <a:buClrTx/>
              <a:buSzTx/>
              <a:buFont typeface="Arial" panose="020B0604020202020204" pitchFamily="34" charset="0"/>
              <a:buNone/>
              <a:tabLst/>
              <a:defRPr/>
            </a:pPr>
            <a:endParaRPr kumimoji="0" lang="en-US" altLang="en-US" sz="2400" b="1" i="0" u="none" strike="noStrike" kern="1200" cap="none" spc="0" normalizeH="0" baseline="0" noProof="0" dirty="0">
              <a:ln>
                <a:noFill/>
              </a:ln>
              <a:solidFill>
                <a:srgbClr val="FFFFFF"/>
              </a:solidFill>
              <a:effectLst/>
              <a:uLnTx/>
              <a:uFillTx/>
              <a:latin typeface="Century Gothic" panose="020B0502020202020204" pitchFamily="34" charset="0"/>
              <a:ea typeface="Century Gothic" panose="020B0502020202020204" pitchFamily="34" charset="0"/>
              <a:cs typeface="Century Gothic" panose="020B0502020202020204" pitchFamily="34" charset="0"/>
            </a:endParaRPr>
          </a:p>
        </p:txBody>
      </p:sp>
      <p:sp>
        <p:nvSpPr>
          <p:cNvPr id="5123" name="Slide Number Placeholder 1">
            <a:extLst>
              <a:ext uri="{FF2B5EF4-FFF2-40B4-BE49-F238E27FC236}">
                <a16:creationId xmlns:a16="http://schemas.microsoft.com/office/drawing/2014/main" xmlns="" id="{CF8D4C9C-3E3C-48E8-A405-40F3773FC560}"/>
              </a:ext>
            </a:extLst>
          </p:cNvPr>
          <p:cNvSpPr>
            <a:spLocks noGrp="1"/>
          </p:cNvSpPr>
          <p:nvPr>
            <p:ph type="sldNum" sz="quarter" idx="12"/>
          </p:nvPr>
        </p:nvSpPr>
        <p:spPr bwMode="auto">
          <a:xfrm>
            <a:off x="7981950" y="6162676"/>
            <a:ext cx="2057400" cy="365125"/>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marL="0" marR="0" lvl="0" indent="0" algn="r" defTabSz="914400" rtl="0" eaLnBrk="1" fontAlgn="base" latinLnBrk="0" hangingPunct="1">
              <a:lnSpc>
                <a:spcPct val="100000"/>
              </a:lnSpc>
              <a:spcBef>
                <a:spcPct val="0"/>
              </a:spcBef>
              <a:spcAft>
                <a:spcPct val="0"/>
              </a:spcAft>
              <a:buClrTx/>
              <a:buSzTx/>
              <a:buFont typeface="Arial" panose="020B0604020202020204" pitchFamily="34" charset="0"/>
              <a:buNone/>
              <a:tabLst/>
              <a:defRPr/>
            </a:pPr>
            <a:fld id="{C1AEBBB6-D938-4E4A-85B2-0E5DA0A65A05}" type="slidenum">
              <a:rPr kumimoji="0" lang="en-US" altLang="en-US" sz="1200" b="0" i="0" u="none" strike="noStrike" kern="1200" cap="none" spc="0" normalizeH="0" baseline="0" noProof="0">
                <a:ln>
                  <a:noFill/>
                </a:ln>
                <a:solidFill>
                  <a:srgbClr val="898989"/>
                </a:solidFill>
                <a:effectLst/>
                <a:uLnTx/>
                <a:uFillTx/>
                <a:latin typeface="Calibri" panose="020F050202020403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 typeface="Arial" panose="020B0604020202020204" pitchFamily="34" charset="0"/>
                <a:buNone/>
                <a:tabLst/>
                <a:defRPr/>
              </a:pPr>
              <a:t>34</a:t>
            </a:fld>
            <a:endParaRPr kumimoji="0" lang="en-US" altLang="en-US" sz="1200" b="0" i="0" u="none" strike="noStrike" kern="1200" cap="none" spc="0" normalizeH="0" baseline="0" noProof="0" dirty="0">
              <a:ln>
                <a:noFill/>
              </a:ln>
              <a:solidFill>
                <a:srgbClr val="898989"/>
              </a:solidFill>
              <a:effectLst/>
              <a:uLnTx/>
              <a:uFillTx/>
              <a:latin typeface="Calibri" panose="020F0502020204030204" pitchFamily="34" charset="0"/>
              <a:ea typeface="+mn-ea"/>
              <a:cs typeface="+mn-cs"/>
            </a:endParaRP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Slide Number Placeholder 1">
            <a:extLst>
              <a:ext uri="{FF2B5EF4-FFF2-40B4-BE49-F238E27FC236}">
                <a16:creationId xmlns:a16="http://schemas.microsoft.com/office/drawing/2014/main" xmlns="" id="{D51E5DFF-5AEE-4DB2-8922-9301A35E9A93}"/>
              </a:ext>
            </a:extLst>
          </p:cNvPr>
          <p:cNvSpPr>
            <a:spLocks noGrp="1"/>
          </p:cNvSpPr>
          <p:nvPr>
            <p:ph type="sldNum" sz="quarter" idx="12"/>
          </p:nvPr>
        </p:nvSpPr>
        <p:spPr bwMode="auto">
          <a:xfrm>
            <a:off x="8291513" y="6265864"/>
            <a:ext cx="2057400" cy="365125"/>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marL="0" marR="0" lvl="0" indent="0" algn="r" defTabSz="914400" rtl="0" eaLnBrk="1" fontAlgn="base" latinLnBrk="0" hangingPunct="1">
              <a:lnSpc>
                <a:spcPct val="100000"/>
              </a:lnSpc>
              <a:spcBef>
                <a:spcPct val="0"/>
              </a:spcBef>
              <a:spcAft>
                <a:spcPct val="0"/>
              </a:spcAft>
              <a:buClrTx/>
              <a:buSzTx/>
              <a:buFont typeface="Arial" panose="020B0604020202020204" pitchFamily="34" charset="0"/>
              <a:buNone/>
              <a:tabLst/>
              <a:defRPr/>
            </a:pPr>
            <a:fld id="{22410A90-E69E-4F7C-BA53-D2FB93653697}" type="slidenum">
              <a:rPr kumimoji="0" lang="en-US" altLang="en-US" sz="1200" b="0" i="0" u="none" strike="noStrike" kern="1200" cap="none" spc="0" normalizeH="0" baseline="0" noProof="0">
                <a:ln>
                  <a:noFill/>
                </a:ln>
                <a:solidFill>
                  <a:srgbClr val="898989"/>
                </a:solidFill>
                <a:effectLst/>
                <a:uLnTx/>
                <a:uFillTx/>
                <a:latin typeface="Calibri" panose="020F050202020403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 typeface="Arial" panose="020B0604020202020204" pitchFamily="34" charset="0"/>
                <a:buNone/>
                <a:tabLst/>
                <a:defRPr/>
              </a:pPr>
              <a:t>35</a:t>
            </a:fld>
            <a:endParaRPr kumimoji="0" lang="en-US" altLang="en-US" sz="1200" b="0" i="0" u="none" strike="noStrike" kern="1200" cap="none" spc="0" normalizeH="0" baseline="0" noProof="0" dirty="0">
              <a:ln>
                <a:noFill/>
              </a:ln>
              <a:solidFill>
                <a:srgbClr val="898989"/>
              </a:solidFill>
              <a:effectLst/>
              <a:uLnTx/>
              <a:uFillTx/>
              <a:latin typeface="Calibri" panose="020F0502020204030204" pitchFamily="34" charset="0"/>
              <a:ea typeface="+mn-ea"/>
              <a:cs typeface="+mn-cs"/>
            </a:endParaRPr>
          </a:p>
        </p:txBody>
      </p:sp>
      <p:sp>
        <p:nvSpPr>
          <p:cNvPr id="6147" name="Title 1">
            <a:extLst>
              <a:ext uri="{FF2B5EF4-FFF2-40B4-BE49-F238E27FC236}">
                <a16:creationId xmlns:a16="http://schemas.microsoft.com/office/drawing/2014/main" xmlns="" id="{2B86BC20-E90C-4DDA-8554-EB5CCAEBA591}"/>
              </a:ext>
            </a:extLst>
          </p:cNvPr>
          <p:cNvSpPr txBox="1">
            <a:spLocks/>
          </p:cNvSpPr>
          <p:nvPr/>
        </p:nvSpPr>
        <p:spPr bwMode="auto">
          <a:xfrm>
            <a:off x="1970846" y="33336"/>
            <a:ext cx="11987285" cy="3873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tabLst/>
              <a:defRPr/>
            </a:pPr>
            <a:r>
              <a:rPr kumimoji="0" lang="it-IT" altLang="en-US" sz="2170" b="1" i="0" u="none" strike="noStrike" kern="1200" cap="none" spc="0" normalizeH="0" baseline="0" noProof="0" dirty="0">
                <a:ln>
                  <a:noFill/>
                </a:ln>
                <a:effectLst/>
                <a:uLnTx/>
                <a:uFillTx/>
                <a:latin typeface="Century Gothic" panose="020B0502020202020204" pitchFamily="34" charset="0"/>
                <a:ea typeface="Century Gothic" panose="020B0502020202020204" pitchFamily="34" charset="0"/>
                <a:cs typeface="Century Gothic" panose="020B0502020202020204" pitchFamily="34" charset="0"/>
              </a:rPr>
              <a:t>Q1 &amp; 2 FINANCIAL PERFORMANCE –Details per Economic Classification</a:t>
            </a:r>
            <a:endParaRPr kumimoji="0" lang="en-US" altLang="en-US" sz="2170" b="0" i="0" u="none" strike="noStrike" kern="1200" cap="none" spc="0" normalizeH="0" baseline="0" noProof="0" dirty="0">
              <a:ln>
                <a:noFill/>
              </a:ln>
              <a:effectLst/>
              <a:uLnTx/>
              <a:uFillTx/>
              <a:latin typeface="Century Gothic" panose="020B0502020202020204" pitchFamily="34" charset="0"/>
              <a:ea typeface="Century Gothic" panose="020B0502020202020204" pitchFamily="34" charset="0"/>
              <a:cs typeface="Century Gothic" panose="020B0502020202020204" pitchFamily="34" charset="0"/>
            </a:endParaRPr>
          </a:p>
        </p:txBody>
      </p:sp>
      <p:graphicFrame>
        <p:nvGraphicFramePr>
          <p:cNvPr id="4" name="Table 4">
            <a:extLst>
              <a:ext uri="{FF2B5EF4-FFF2-40B4-BE49-F238E27FC236}">
                <a16:creationId xmlns:a16="http://schemas.microsoft.com/office/drawing/2014/main" xmlns="" id="{A400D7DA-E602-4DB5-853E-E84000A47B20}"/>
              </a:ext>
            </a:extLst>
          </p:cNvPr>
          <p:cNvGraphicFramePr>
            <a:graphicFrameLocks noGrp="1"/>
          </p:cNvGraphicFramePr>
          <p:nvPr>
            <p:extLst>
              <p:ext uri="{D42A27DB-BD31-4B8C-83A1-F6EECF244321}">
                <p14:modId xmlns:p14="http://schemas.microsoft.com/office/powerpoint/2010/main" xmlns="" val="2372502359"/>
              </p:ext>
            </p:extLst>
          </p:nvPr>
        </p:nvGraphicFramePr>
        <p:xfrm>
          <a:off x="1551833" y="420686"/>
          <a:ext cx="10640167" cy="3918978"/>
        </p:xfrm>
        <a:graphic>
          <a:graphicData uri="http://schemas.openxmlformats.org/drawingml/2006/table">
            <a:tbl>
              <a:tblPr firstRow="1" bandRow="1">
                <a:tableStyleId>{93296810-A885-4BE3-A3E7-6D5BEEA58F35}</a:tableStyleId>
              </a:tblPr>
              <a:tblGrid>
                <a:gridCol w="2952659">
                  <a:extLst>
                    <a:ext uri="{9D8B030D-6E8A-4147-A177-3AD203B41FA5}">
                      <a16:colId xmlns:a16="http://schemas.microsoft.com/office/drawing/2014/main" xmlns="" val="1476535613"/>
                    </a:ext>
                  </a:extLst>
                </a:gridCol>
                <a:gridCol w="1307982">
                  <a:extLst>
                    <a:ext uri="{9D8B030D-6E8A-4147-A177-3AD203B41FA5}">
                      <a16:colId xmlns:a16="http://schemas.microsoft.com/office/drawing/2014/main" xmlns="" val="1856597880"/>
                    </a:ext>
                  </a:extLst>
                </a:gridCol>
                <a:gridCol w="1387283">
                  <a:extLst>
                    <a:ext uri="{9D8B030D-6E8A-4147-A177-3AD203B41FA5}">
                      <a16:colId xmlns:a16="http://schemas.microsoft.com/office/drawing/2014/main" xmlns="" val="149160282"/>
                    </a:ext>
                  </a:extLst>
                </a:gridCol>
                <a:gridCol w="1325625">
                  <a:extLst>
                    <a:ext uri="{9D8B030D-6E8A-4147-A177-3AD203B41FA5}">
                      <a16:colId xmlns:a16="http://schemas.microsoft.com/office/drawing/2014/main" xmlns="" val="3799023307"/>
                    </a:ext>
                  </a:extLst>
                </a:gridCol>
                <a:gridCol w="1387283">
                  <a:extLst>
                    <a:ext uri="{9D8B030D-6E8A-4147-A177-3AD203B41FA5}">
                      <a16:colId xmlns:a16="http://schemas.microsoft.com/office/drawing/2014/main" xmlns="" val="3267702325"/>
                    </a:ext>
                  </a:extLst>
                </a:gridCol>
                <a:gridCol w="1212930">
                  <a:extLst>
                    <a:ext uri="{9D8B030D-6E8A-4147-A177-3AD203B41FA5}">
                      <a16:colId xmlns:a16="http://schemas.microsoft.com/office/drawing/2014/main" xmlns="" val="170762174"/>
                    </a:ext>
                  </a:extLst>
                </a:gridCol>
                <a:gridCol w="1066405">
                  <a:extLst>
                    <a:ext uri="{9D8B030D-6E8A-4147-A177-3AD203B41FA5}">
                      <a16:colId xmlns:a16="http://schemas.microsoft.com/office/drawing/2014/main" xmlns="" val="1860617019"/>
                    </a:ext>
                  </a:extLst>
                </a:gridCol>
              </a:tblGrid>
              <a:tr h="371207">
                <a:tc rowSpan="2">
                  <a:txBody>
                    <a:bodyPr/>
                    <a:lstStyle/>
                    <a:p>
                      <a:r>
                        <a:rPr lang="en-ZA" dirty="0">
                          <a:latin typeface="+mn-lt"/>
                        </a:rPr>
                        <a:t>Economic Classification </a:t>
                      </a:r>
                    </a:p>
                  </a:txBody>
                  <a:tcPr/>
                </a:tc>
                <a:tc>
                  <a:txBody>
                    <a:bodyPr/>
                    <a:lstStyle/>
                    <a:p>
                      <a:pPr algn="ctr"/>
                      <a:r>
                        <a:rPr lang="en-ZA" b="1" dirty="0">
                          <a:latin typeface="+mn-lt"/>
                        </a:rPr>
                        <a:t>2022/23</a:t>
                      </a:r>
                    </a:p>
                  </a:txBody>
                  <a:tcPr/>
                </a:tc>
                <a:tc gridSpan="3">
                  <a:txBody>
                    <a:bodyPr/>
                    <a:lstStyle/>
                    <a:p>
                      <a:pPr algn="ctr"/>
                      <a:r>
                        <a:rPr lang="en-ZA" b="1" dirty="0">
                          <a:latin typeface="+mn-lt"/>
                        </a:rPr>
                        <a:t>YTD-SEP 2022</a:t>
                      </a:r>
                    </a:p>
                  </a:txBody>
                  <a:tcPr/>
                </a:tc>
                <a:tc hMerge="1">
                  <a:txBody>
                    <a:bodyPr/>
                    <a:lstStyle/>
                    <a:p>
                      <a:pPr algn="ctr"/>
                      <a:endParaRPr lang="en-ZA" dirty="0"/>
                    </a:p>
                  </a:txBody>
                  <a:tcPr/>
                </a:tc>
                <a:tc hMerge="1">
                  <a:txBody>
                    <a:bodyPr/>
                    <a:lstStyle/>
                    <a:p>
                      <a:pPr algn="ctr"/>
                      <a:endParaRPr lang="en-ZA" dirty="0"/>
                    </a:p>
                  </a:txBody>
                  <a:tcPr/>
                </a:tc>
                <a:tc>
                  <a:txBody>
                    <a:bodyPr/>
                    <a:lstStyle/>
                    <a:p>
                      <a:pPr algn="ctr"/>
                      <a:r>
                        <a:rPr lang="en-ZA" b="1" dirty="0">
                          <a:latin typeface="+mn-lt"/>
                        </a:rPr>
                        <a:t>%</a:t>
                      </a:r>
                    </a:p>
                  </a:txBody>
                  <a:tcPr/>
                </a:tc>
                <a:tc>
                  <a:txBody>
                    <a:bodyPr/>
                    <a:lstStyle/>
                    <a:p>
                      <a:pPr algn="ctr"/>
                      <a:r>
                        <a:rPr lang="en-ZA" b="1" dirty="0">
                          <a:latin typeface="+mn-lt"/>
                        </a:rPr>
                        <a:t>%</a:t>
                      </a:r>
                    </a:p>
                  </a:txBody>
                  <a:tcPr/>
                </a:tc>
                <a:extLst>
                  <a:ext uri="{0D108BD9-81ED-4DB2-BD59-A6C34878D82A}">
                    <a16:rowId xmlns:a16="http://schemas.microsoft.com/office/drawing/2014/main" xmlns="" val="56373970"/>
                  </a:ext>
                </a:extLst>
              </a:tr>
              <a:tr h="649612">
                <a:tc vMerge="1">
                  <a:txBody>
                    <a:bodyPr/>
                    <a:lstStyle/>
                    <a:p>
                      <a:r>
                        <a:rPr lang="en-ZA" dirty="0"/>
                        <a:t>Economic Classification </a:t>
                      </a:r>
                    </a:p>
                  </a:txBody>
                  <a:tcPr/>
                </a:tc>
                <a:tc>
                  <a:txBody>
                    <a:bodyPr/>
                    <a:lstStyle/>
                    <a:p>
                      <a:pPr algn="ctr"/>
                      <a:r>
                        <a:rPr lang="en-ZA" b="1" dirty="0">
                          <a:latin typeface="+mn-lt"/>
                        </a:rPr>
                        <a:t>Revised Baseline</a:t>
                      </a:r>
                    </a:p>
                  </a:txBody>
                  <a:tcPr/>
                </a:tc>
                <a:tc>
                  <a:txBody>
                    <a:bodyPr/>
                    <a:lstStyle/>
                    <a:p>
                      <a:pPr algn="ctr"/>
                      <a:r>
                        <a:rPr lang="en-ZA" b="1" dirty="0">
                          <a:latin typeface="+mn-lt"/>
                        </a:rPr>
                        <a:t>Budget</a:t>
                      </a:r>
                    </a:p>
                    <a:p>
                      <a:pPr algn="ctr"/>
                      <a:endParaRPr lang="en-ZA" b="1" dirty="0">
                        <a:latin typeface="+mn-lt"/>
                      </a:endParaRPr>
                    </a:p>
                  </a:txBody>
                  <a:tcPr/>
                </a:tc>
                <a:tc>
                  <a:txBody>
                    <a:bodyPr/>
                    <a:lstStyle/>
                    <a:p>
                      <a:pPr algn="ctr"/>
                      <a:r>
                        <a:rPr lang="en-ZA" b="1" dirty="0">
                          <a:latin typeface="+mn-lt"/>
                        </a:rPr>
                        <a:t>Actual</a:t>
                      </a:r>
                    </a:p>
                    <a:p>
                      <a:pPr algn="ctr"/>
                      <a:endParaRPr lang="en-ZA" b="1" dirty="0">
                        <a:latin typeface="+mn-lt"/>
                      </a:endParaRPr>
                    </a:p>
                  </a:txBody>
                  <a:tcPr/>
                </a:tc>
                <a:tc>
                  <a:txBody>
                    <a:bodyPr/>
                    <a:lstStyle/>
                    <a:p>
                      <a:pPr algn="ctr"/>
                      <a:r>
                        <a:rPr lang="en-ZA" b="1" dirty="0">
                          <a:latin typeface="+mn-lt"/>
                        </a:rPr>
                        <a:t>Variance</a:t>
                      </a:r>
                    </a:p>
                    <a:p>
                      <a:pPr algn="ctr"/>
                      <a:endParaRPr lang="en-ZA" b="1" dirty="0">
                        <a:latin typeface="+mn-lt"/>
                      </a:endParaRPr>
                    </a:p>
                  </a:txBody>
                  <a:tcPr/>
                </a:tc>
                <a:tc>
                  <a:txBody>
                    <a:bodyPr/>
                    <a:lstStyle/>
                    <a:p>
                      <a:pPr algn="ctr"/>
                      <a:r>
                        <a:rPr lang="en-ZA" b="1" dirty="0">
                          <a:latin typeface="+mn-lt"/>
                        </a:rPr>
                        <a:t>Variance</a:t>
                      </a:r>
                    </a:p>
                  </a:txBody>
                  <a:tcPr/>
                </a:tc>
                <a:tc>
                  <a:txBody>
                    <a:bodyPr/>
                    <a:lstStyle/>
                    <a:p>
                      <a:pPr algn="ctr"/>
                      <a:r>
                        <a:rPr lang="en-ZA" sz="1400" b="1" dirty="0">
                          <a:latin typeface="+mn-lt"/>
                        </a:rPr>
                        <a:t>YTD-Budget Spent</a:t>
                      </a:r>
                    </a:p>
                  </a:txBody>
                  <a:tcPr/>
                </a:tc>
                <a:extLst>
                  <a:ext uri="{0D108BD9-81ED-4DB2-BD59-A6C34878D82A}">
                    <a16:rowId xmlns:a16="http://schemas.microsoft.com/office/drawing/2014/main" xmlns="" val="387369351"/>
                  </a:ext>
                </a:extLst>
              </a:tr>
              <a:tr h="371207">
                <a:tc>
                  <a:txBody>
                    <a:bodyPr/>
                    <a:lstStyle/>
                    <a:p>
                      <a:r>
                        <a:rPr lang="en-ZA" b="1" i="1" dirty="0">
                          <a:latin typeface="+mn-lt"/>
                        </a:rPr>
                        <a:t>R Thousand</a:t>
                      </a:r>
                    </a:p>
                  </a:txBody>
                  <a:tcPr>
                    <a:solidFill>
                      <a:schemeClr val="accent6"/>
                    </a:solidFill>
                  </a:tcPr>
                </a:tc>
                <a:tc>
                  <a:txBody>
                    <a:bodyPr/>
                    <a:lstStyle/>
                    <a:p>
                      <a:pPr algn="ctr"/>
                      <a:r>
                        <a:rPr lang="en-ZA" b="1" dirty="0">
                          <a:latin typeface="+mn-lt"/>
                        </a:rPr>
                        <a:t>R’000</a:t>
                      </a:r>
                    </a:p>
                  </a:txBody>
                  <a:tcPr>
                    <a:solidFill>
                      <a:schemeClr val="accent6"/>
                    </a:solidFill>
                  </a:tcPr>
                </a:tc>
                <a:tc>
                  <a:txBody>
                    <a:bodyPr/>
                    <a:lstStyle/>
                    <a:p>
                      <a:pPr algn="ctr"/>
                      <a:r>
                        <a:rPr lang="en-ZA" b="1" dirty="0">
                          <a:latin typeface="+mn-lt"/>
                        </a:rPr>
                        <a:t>R’000</a:t>
                      </a:r>
                    </a:p>
                  </a:txBody>
                  <a:tcPr>
                    <a:solidFill>
                      <a:schemeClr val="accent6"/>
                    </a:solidFill>
                  </a:tcPr>
                </a:tc>
                <a:tc>
                  <a:txBody>
                    <a:bodyPr/>
                    <a:lstStyle/>
                    <a:p>
                      <a:pPr algn="ctr"/>
                      <a:r>
                        <a:rPr lang="en-ZA" b="1" dirty="0">
                          <a:latin typeface="+mn-lt"/>
                        </a:rPr>
                        <a:t>R’000</a:t>
                      </a:r>
                    </a:p>
                  </a:txBody>
                  <a:tcPr>
                    <a:solidFill>
                      <a:schemeClr val="accent6"/>
                    </a:solidFill>
                  </a:tcPr>
                </a:tc>
                <a:tc>
                  <a:txBody>
                    <a:bodyPr/>
                    <a:lstStyle/>
                    <a:p>
                      <a:pPr algn="ctr"/>
                      <a:r>
                        <a:rPr lang="en-ZA" b="1" dirty="0">
                          <a:latin typeface="+mn-lt"/>
                        </a:rPr>
                        <a:t>R’000</a:t>
                      </a:r>
                    </a:p>
                  </a:txBody>
                  <a:tcPr>
                    <a:solidFill>
                      <a:schemeClr val="accent6"/>
                    </a:solidFill>
                  </a:tcPr>
                </a:tc>
                <a:tc>
                  <a:txBody>
                    <a:bodyPr/>
                    <a:lstStyle/>
                    <a:p>
                      <a:pPr algn="ctr"/>
                      <a:r>
                        <a:rPr lang="en-ZA" b="1" dirty="0">
                          <a:latin typeface="+mn-lt"/>
                        </a:rPr>
                        <a:t>%</a:t>
                      </a:r>
                    </a:p>
                  </a:txBody>
                  <a:tcPr>
                    <a:solidFill>
                      <a:schemeClr val="accent6"/>
                    </a:solidFill>
                  </a:tcPr>
                </a:tc>
                <a:tc>
                  <a:txBody>
                    <a:bodyPr/>
                    <a:lstStyle/>
                    <a:p>
                      <a:pPr algn="ctr"/>
                      <a:r>
                        <a:rPr lang="en-ZA" b="1" dirty="0">
                          <a:latin typeface="+mn-lt"/>
                        </a:rPr>
                        <a:t>%</a:t>
                      </a:r>
                    </a:p>
                  </a:txBody>
                  <a:tcPr>
                    <a:solidFill>
                      <a:schemeClr val="accent6"/>
                    </a:solidFill>
                  </a:tcPr>
                </a:tc>
                <a:extLst>
                  <a:ext uri="{0D108BD9-81ED-4DB2-BD59-A6C34878D82A}">
                    <a16:rowId xmlns:a16="http://schemas.microsoft.com/office/drawing/2014/main" xmlns="" val="1134787073"/>
                  </a:ext>
                </a:extLst>
              </a:tr>
              <a:tr h="553440">
                <a:tc>
                  <a:txBody>
                    <a:bodyPr/>
                    <a:lstStyle/>
                    <a:p>
                      <a:r>
                        <a:rPr lang="en-ZA" dirty="0">
                          <a:latin typeface="+mn-lt"/>
                        </a:rPr>
                        <a:t>Compensation of employees</a:t>
                      </a:r>
                    </a:p>
                  </a:txBody>
                  <a:tcPr/>
                </a:tc>
                <a:tc>
                  <a:txBody>
                    <a:bodyPr/>
                    <a:lstStyle/>
                    <a:p>
                      <a:pPr algn="r" fontAlgn="ctr"/>
                      <a:r>
                        <a:rPr lang="en-ZA" sz="1800" b="0" i="0" u="none" strike="noStrike" dirty="0">
                          <a:solidFill>
                            <a:schemeClr val="tx1"/>
                          </a:solidFill>
                          <a:effectLst/>
                          <a:latin typeface="+mn-lt"/>
                        </a:rPr>
                        <a:t>1 037 127</a:t>
                      </a:r>
                    </a:p>
                  </a:txBody>
                  <a:tcPr marL="9525" marR="9525" marT="9525" marB="0" anchor="ctr"/>
                </a:tc>
                <a:tc>
                  <a:txBody>
                    <a:bodyPr/>
                    <a:lstStyle/>
                    <a:p>
                      <a:pPr algn="r" fontAlgn="ctr"/>
                      <a:r>
                        <a:rPr lang="en-ZA" sz="1800" b="0" i="0" u="none" strike="noStrike" dirty="0">
                          <a:solidFill>
                            <a:schemeClr val="tx1"/>
                          </a:solidFill>
                          <a:effectLst/>
                          <a:latin typeface="+mn-lt"/>
                        </a:rPr>
                        <a:t> 517 933</a:t>
                      </a:r>
                    </a:p>
                  </a:txBody>
                  <a:tcPr marL="9525" marR="9525" marT="9525" marB="0" anchor="ctr"/>
                </a:tc>
                <a:tc>
                  <a:txBody>
                    <a:bodyPr/>
                    <a:lstStyle/>
                    <a:p>
                      <a:pPr algn="r" fontAlgn="ctr"/>
                      <a:r>
                        <a:rPr lang="en-ZA" sz="1800" b="0" i="0" u="none" strike="noStrike" dirty="0">
                          <a:solidFill>
                            <a:schemeClr val="tx1"/>
                          </a:solidFill>
                          <a:effectLst/>
                          <a:latin typeface="+mn-lt"/>
                        </a:rPr>
                        <a:t>492 386</a:t>
                      </a:r>
                    </a:p>
                  </a:txBody>
                  <a:tcPr marL="9525" marR="9525" marT="9525" marB="0" anchor="ctr"/>
                </a:tc>
                <a:tc>
                  <a:txBody>
                    <a:bodyPr/>
                    <a:lstStyle/>
                    <a:p>
                      <a:pPr algn="r" fontAlgn="ctr"/>
                      <a:r>
                        <a:rPr lang="en-ZA" sz="1800" b="0" i="0" u="none" strike="noStrike" dirty="0">
                          <a:solidFill>
                            <a:schemeClr val="tx1"/>
                          </a:solidFill>
                          <a:effectLst/>
                          <a:latin typeface="+mn-lt"/>
                        </a:rPr>
                        <a:t>25 547</a:t>
                      </a:r>
                    </a:p>
                  </a:txBody>
                  <a:tcPr marL="9525" marR="9525" marT="9525" marB="0" anchor="ctr"/>
                </a:tc>
                <a:tc>
                  <a:txBody>
                    <a:bodyPr/>
                    <a:lstStyle/>
                    <a:p>
                      <a:pPr algn="r" fontAlgn="ctr"/>
                      <a:r>
                        <a:rPr lang="en-ZA" sz="1800" b="0" i="0" u="none" strike="noStrike" dirty="0">
                          <a:solidFill>
                            <a:schemeClr val="tx1"/>
                          </a:solidFill>
                          <a:effectLst/>
                          <a:latin typeface="+mn-lt"/>
                          <a:cs typeface="Times New Roman" panose="02020603050405020304" pitchFamily="18" charset="0"/>
                        </a:rPr>
                        <a:t>4.9%</a:t>
                      </a:r>
                    </a:p>
                  </a:txBody>
                  <a:tcPr marL="9525" marR="9525" marT="9525" marB="0" anchor="ctr"/>
                </a:tc>
                <a:tc>
                  <a:txBody>
                    <a:bodyPr/>
                    <a:lstStyle/>
                    <a:p>
                      <a:pPr algn="r" fontAlgn="ctr"/>
                      <a:r>
                        <a:rPr lang="en-ZA" sz="1800" b="0" i="0" u="none" strike="noStrike" dirty="0">
                          <a:solidFill>
                            <a:schemeClr val="tx1"/>
                          </a:solidFill>
                          <a:effectLst/>
                          <a:latin typeface="+mn-lt"/>
                          <a:cs typeface="Times New Roman" panose="02020603050405020304" pitchFamily="18" charset="0"/>
                        </a:rPr>
                        <a:t>95.1%</a:t>
                      </a:r>
                    </a:p>
                  </a:txBody>
                  <a:tcPr marL="9525" marR="9525" marT="9525" marB="0" anchor="ctr"/>
                </a:tc>
                <a:extLst>
                  <a:ext uri="{0D108BD9-81ED-4DB2-BD59-A6C34878D82A}">
                    <a16:rowId xmlns:a16="http://schemas.microsoft.com/office/drawing/2014/main" xmlns="" val="1717340658"/>
                  </a:ext>
                </a:extLst>
              </a:tr>
              <a:tr h="493378">
                <a:tc>
                  <a:txBody>
                    <a:bodyPr/>
                    <a:lstStyle/>
                    <a:p>
                      <a:r>
                        <a:rPr lang="en-ZA" dirty="0">
                          <a:latin typeface="+mn-lt"/>
                        </a:rPr>
                        <a:t>Goods and services</a:t>
                      </a:r>
                    </a:p>
                  </a:txBody>
                  <a:tcPr/>
                </a:tc>
                <a:tc>
                  <a:txBody>
                    <a:bodyPr/>
                    <a:lstStyle/>
                    <a:p>
                      <a:pPr algn="r" fontAlgn="ctr"/>
                      <a:r>
                        <a:rPr lang="en-ZA" sz="1800" b="0" i="0" u="none" strike="noStrike" dirty="0">
                          <a:solidFill>
                            <a:schemeClr val="tx1"/>
                          </a:solidFill>
                          <a:effectLst/>
                          <a:latin typeface="+mn-lt"/>
                        </a:rPr>
                        <a:t>1 334 947</a:t>
                      </a:r>
                    </a:p>
                  </a:txBody>
                  <a:tcPr marL="9525" marR="9525" marT="9525" marB="0" anchor="ctr"/>
                </a:tc>
                <a:tc>
                  <a:txBody>
                    <a:bodyPr/>
                    <a:lstStyle/>
                    <a:p>
                      <a:pPr algn="r" fontAlgn="ctr"/>
                      <a:r>
                        <a:rPr lang="en-ZA" sz="1800" b="0" i="0" u="none" strike="noStrike" dirty="0">
                          <a:solidFill>
                            <a:schemeClr val="tx1"/>
                          </a:solidFill>
                          <a:effectLst/>
                          <a:latin typeface="+mn-lt"/>
                        </a:rPr>
                        <a:t>581 421</a:t>
                      </a:r>
                    </a:p>
                  </a:txBody>
                  <a:tcPr marL="9525" marR="9525" marT="9525" marB="0" anchor="ctr"/>
                </a:tc>
                <a:tc>
                  <a:txBody>
                    <a:bodyPr/>
                    <a:lstStyle/>
                    <a:p>
                      <a:pPr algn="r" fontAlgn="ctr"/>
                      <a:r>
                        <a:rPr lang="en-ZA" sz="1800" b="0" i="0" u="none" strike="noStrike" dirty="0">
                          <a:solidFill>
                            <a:schemeClr val="tx1"/>
                          </a:solidFill>
                          <a:effectLst/>
                          <a:latin typeface="+mn-lt"/>
                        </a:rPr>
                        <a:t>255 746</a:t>
                      </a:r>
                    </a:p>
                  </a:txBody>
                  <a:tcPr marL="9525" marR="9525" marT="9525" marB="0" anchor="ctr"/>
                </a:tc>
                <a:tc>
                  <a:txBody>
                    <a:bodyPr/>
                    <a:lstStyle/>
                    <a:p>
                      <a:pPr algn="r" fontAlgn="ctr"/>
                      <a:r>
                        <a:rPr lang="en-ZA" sz="1800" b="0" i="0" u="none" strike="noStrike" dirty="0">
                          <a:solidFill>
                            <a:schemeClr val="tx1"/>
                          </a:solidFill>
                          <a:effectLst/>
                          <a:latin typeface="+mn-lt"/>
                        </a:rPr>
                        <a:t>325 675</a:t>
                      </a:r>
                    </a:p>
                  </a:txBody>
                  <a:tcPr marL="9525" marR="9525" marT="9525" marB="0" anchor="ctr"/>
                </a:tc>
                <a:tc>
                  <a:txBody>
                    <a:bodyPr/>
                    <a:lstStyle/>
                    <a:p>
                      <a:pPr algn="r" fontAlgn="ctr"/>
                      <a:r>
                        <a:rPr lang="en-ZA" sz="1800" b="0" i="0" u="none" strike="noStrike" dirty="0">
                          <a:solidFill>
                            <a:schemeClr val="tx1"/>
                          </a:solidFill>
                          <a:effectLst/>
                          <a:latin typeface="+mn-lt"/>
                          <a:cs typeface="Times New Roman" panose="02020603050405020304" pitchFamily="18" charset="0"/>
                        </a:rPr>
                        <a:t>56.0%</a:t>
                      </a:r>
                    </a:p>
                  </a:txBody>
                  <a:tcPr marL="9525" marR="9525" marT="9525" marB="0" anchor="ctr"/>
                </a:tc>
                <a:tc>
                  <a:txBody>
                    <a:bodyPr/>
                    <a:lstStyle/>
                    <a:p>
                      <a:pPr algn="r" fontAlgn="ctr"/>
                      <a:r>
                        <a:rPr lang="en-ZA" sz="1800" b="0" i="0" u="none" strike="noStrike" dirty="0">
                          <a:solidFill>
                            <a:schemeClr val="tx1"/>
                          </a:solidFill>
                          <a:effectLst/>
                          <a:latin typeface="+mn-lt"/>
                          <a:cs typeface="Times New Roman" panose="02020603050405020304" pitchFamily="18" charset="0"/>
                        </a:rPr>
                        <a:t>44.0%</a:t>
                      </a:r>
                    </a:p>
                  </a:txBody>
                  <a:tcPr marL="9525" marR="9525" marT="9525" marB="0" anchor="ctr"/>
                </a:tc>
                <a:extLst>
                  <a:ext uri="{0D108BD9-81ED-4DB2-BD59-A6C34878D82A}">
                    <a16:rowId xmlns:a16="http://schemas.microsoft.com/office/drawing/2014/main" xmlns="" val="3318567839"/>
                  </a:ext>
                </a:extLst>
              </a:tr>
              <a:tr h="493378">
                <a:tc>
                  <a:txBody>
                    <a:bodyPr/>
                    <a:lstStyle/>
                    <a:p>
                      <a:r>
                        <a:rPr lang="en-ZA" dirty="0">
                          <a:latin typeface="+mn-lt"/>
                        </a:rPr>
                        <a:t>Transfers and subsidies</a:t>
                      </a:r>
                    </a:p>
                  </a:txBody>
                  <a:tcPr/>
                </a:tc>
                <a:tc>
                  <a:txBody>
                    <a:bodyPr/>
                    <a:lstStyle/>
                    <a:p>
                      <a:pPr algn="r" fontAlgn="ctr"/>
                      <a:r>
                        <a:rPr lang="en-ZA" sz="1800" b="0" i="0" u="none" strike="noStrike" dirty="0">
                          <a:solidFill>
                            <a:schemeClr val="tx1"/>
                          </a:solidFill>
                          <a:effectLst/>
                          <a:latin typeface="+mn-lt"/>
                        </a:rPr>
                        <a:t>8 033 000</a:t>
                      </a:r>
                    </a:p>
                  </a:txBody>
                  <a:tcPr marL="9525" marR="9525" marT="9525" marB="0" anchor="ctr"/>
                </a:tc>
                <a:tc>
                  <a:txBody>
                    <a:bodyPr/>
                    <a:lstStyle/>
                    <a:p>
                      <a:pPr algn="r" fontAlgn="ctr"/>
                      <a:r>
                        <a:rPr lang="en-ZA" sz="1800" b="0" i="0" u="none" strike="noStrike" dirty="0">
                          <a:solidFill>
                            <a:schemeClr val="tx1"/>
                          </a:solidFill>
                          <a:effectLst/>
                          <a:latin typeface="+mn-lt"/>
                        </a:rPr>
                        <a:t>3 514 960</a:t>
                      </a:r>
                    </a:p>
                  </a:txBody>
                  <a:tcPr marL="9525" marR="9525" marT="9525" marB="0" anchor="ctr"/>
                </a:tc>
                <a:tc>
                  <a:txBody>
                    <a:bodyPr/>
                    <a:lstStyle/>
                    <a:p>
                      <a:pPr algn="r" fontAlgn="ctr"/>
                      <a:r>
                        <a:rPr lang="en-ZA" sz="1800" b="0" i="0" u="none" strike="noStrike" dirty="0">
                          <a:solidFill>
                            <a:schemeClr val="tx1"/>
                          </a:solidFill>
                          <a:effectLst/>
                          <a:latin typeface="+mn-lt"/>
                        </a:rPr>
                        <a:t>3 310 480</a:t>
                      </a:r>
                    </a:p>
                  </a:txBody>
                  <a:tcPr marL="9525" marR="9525" marT="9525" marB="0" anchor="ctr"/>
                </a:tc>
                <a:tc>
                  <a:txBody>
                    <a:bodyPr/>
                    <a:lstStyle/>
                    <a:p>
                      <a:pPr algn="r" fontAlgn="ctr"/>
                      <a:r>
                        <a:rPr lang="en-ZA" sz="1800" b="0" i="0" u="none" strike="noStrike" dirty="0">
                          <a:solidFill>
                            <a:schemeClr val="tx1"/>
                          </a:solidFill>
                          <a:effectLst/>
                          <a:latin typeface="+mn-lt"/>
                        </a:rPr>
                        <a:t>204 480</a:t>
                      </a:r>
                    </a:p>
                  </a:txBody>
                  <a:tcPr marL="9525" marR="9525" marT="9525" marB="0" anchor="ctr"/>
                </a:tc>
                <a:tc>
                  <a:txBody>
                    <a:bodyPr/>
                    <a:lstStyle/>
                    <a:p>
                      <a:pPr algn="r" fontAlgn="ctr"/>
                      <a:r>
                        <a:rPr lang="en-ZA" sz="1800" b="0" i="0" u="none" strike="noStrike" dirty="0">
                          <a:solidFill>
                            <a:schemeClr val="tx1"/>
                          </a:solidFill>
                          <a:effectLst/>
                          <a:latin typeface="+mn-lt"/>
                          <a:cs typeface="Times New Roman" panose="02020603050405020304" pitchFamily="18" charset="0"/>
                        </a:rPr>
                        <a:t>5.8%</a:t>
                      </a:r>
                    </a:p>
                  </a:txBody>
                  <a:tcPr marL="9525" marR="9525" marT="9525" marB="0" anchor="ctr"/>
                </a:tc>
                <a:tc>
                  <a:txBody>
                    <a:bodyPr/>
                    <a:lstStyle/>
                    <a:p>
                      <a:pPr algn="r" fontAlgn="ctr"/>
                      <a:r>
                        <a:rPr lang="en-ZA" sz="1800" b="0" i="0" u="none" strike="noStrike" dirty="0">
                          <a:solidFill>
                            <a:schemeClr val="tx1"/>
                          </a:solidFill>
                          <a:effectLst/>
                          <a:latin typeface="+mn-lt"/>
                          <a:cs typeface="Times New Roman" panose="02020603050405020304" pitchFamily="18" charset="0"/>
                        </a:rPr>
                        <a:t>94.2%</a:t>
                      </a:r>
                    </a:p>
                  </a:txBody>
                  <a:tcPr marL="9525" marR="9525" marT="9525" marB="0" anchor="ctr"/>
                </a:tc>
                <a:extLst>
                  <a:ext uri="{0D108BD9-81ED-4DB2-BD59-A6C34878D82A}">
                    <a16:rowId xmlns:a16="http://schemas.microsoft.com/office/drawing/2014/main" xmlns="" val="2350312617"/>
                  </a:ext>
                </a:extLst>
              </a:tr>
              <a:tr h="493378">
                <a:tc>
                  <a:txBody>
                    <a:bodyPr/>
                    <a:lstStyle/>
                    <a:p>
                      <a:r>
                        <a:rPr lang="en-ZA" dirty="0">
                          <a:latin typeface="+mn-lt"/>
                        </a:rPr>
                        <a:t>Payments for Capital assets</a:t>
                      </a:r>
                    </a:p>
                  </a:txBody>
                  <a:tcPr/>
                </a:tc>
                <a:tc>
                  <a:txBody>
                    <a:bodyPr/>
                    <a:lstStyle/>
                    <a:p>
                      <a:pPr algn="r" fontAlgn="ctr"/>
                      <a:r>
                        <a:rPr lang="en-ZA" sz="1800" b="0" i="0" u="none" strike="noStrike" dirty="0">
                          <a:solidFill>
                            <a:schemeClr val="tx1"/>
                          </a:solidFill>
                          <a:effectLst/>
                          <a:latin typeface="+mn-lt"/>
                        </a:rPr>
                        <a:t>13 462</a:t>
                      </a:r>
                    </a:p>
                  </a:txBody>
                  <a:tcPr marL="9525" marR="9525" marT="9525" marB="0" anchor="ctr"/>
                </a:tc>
                <a:tc>
                  <a:txBody>
                    <a:bodyPr/>
                    <a:lstStyle/>
                    <a:p>
                      <a:pPr algn="r" fontAlgn="ctr"/>
                      <a:r>
                        <a:rPr lang="en-ZA" sz="1800" b="0" i="0" u="none" strike="noStrike" dirty="0">
                          <a:solidFill>
                            <a:schemeClr val="tx1"/>
                          </a:solidFill>
                          <a:effectLst/>
                          <a:latin typeface="+mn-lt"/>
                        </a:rPr>
                        <a:t>7 850</a:t>
                      </a:r>
                    </a:p>
                  </a:txBody>
                  <a:tcPr marL="9525" marR="9525" marT="9525" marB="0" anchor="ctr"/>
                </a:tc>
                <a:tc>
                  <a:txBody>
                    <a:bodyPr/>
                    <a:lstStyle/>
                    <a:p>
                      <a:pPr algn="r" fontAlgn="ctr"/>
                      <a:r>
                        <a:rPr lang="en-ZA" sz="1800" b="0" i="0" u="none" strike="noStrike" dirty="0">
                          <a:solidFill>
                            <a:schemeClr val="tx1"/>
                          </a:solidFill>
                          <a:effectLst/>
                          <a:latin typeface="+mn-lt"/>
                        </a:rPr>
                        <a:t>1 854</a:t>
                      </a:r>
                    </a:p>
                  </a:txBody>
                  <a:tcPr marL="9525" marR="9525" marT="9525" marB="0" anchor="ctr"/>
                </a:tc>
                <a:tc>
                  <a:txBody>
                    <a:bodyPr/>
                    <a:lstStyle/>
                    <a:p>
                      <a:pPr algn="r" fontAlgn="ctr"/>
                      <a:r>
                        <a:rPr lang="en-ZA" sz="1800" b="0" i="0" u="none" strike="noStrike" dirty="0">
                          <a:solidFill>
                            <a:schemeClr val="tx1"/>
                          </a:solidFill>
                          <a:effectLst/>
                          <a:latin typeface="+mn-lt"/>
                        </a:rPr>
                        <a:t>5 996</a:t>
                      </a:r>
                    </a:p>
                  </a:txBody>
                  <a:tcPr marL="9525" marR="9525" marT="9525" marB="0" anchor="ctr"/>
                </a:tc>
                <a:tc>
                  <a:txBody>
                    <a:bodyPr/>
                    <a:lstStyle/>
                    <a:p>
                      <a:pPr algn="r" fontAlgn="ctr"/>
                      <a:r>
                        <a:rPr lang="en-ZA" sz="1800" b="0" i="0" u="none" strike="noStrike" dirty="0">
                          <a:solidFill>
                            <a:schemeClr val="tx1"/>
                          </a:solidFill>
                          <a:effectLst/>
                          <a:latin typeface="+mn-lt"/>
                          <a:cs typeface="Times New Roman" panose="02020603050405020304" pitchFamily="18" charset="0"/>
                        </a:rPr>
                        <a:t>76.4%</a:t>
                      </a:r>
                    </a:p>
                  </a:txBody>
                  <a:tcPr marL="9525" marR="9525" marT="9525" marB="0" anchor="ctr"/>
                </a:tc>
                <a:tc>
                  <a:txBody>
                    <a:bodyPr/>
                    <a:lstStyle/>
                    <a:p>
                      <a:pPr algn="r" fontAlgn="ctr"/>
                      <a:r>
                        <a:rPr lang="en-ZA" sz="1800" b="0" i="0" u="none" strike="noStrike" dirty="0">
                          <a:solidFill>
                            <a:schemeClr val="tx1"/>
                          </a:solidFill>
                          <a:effectLst/>
                          <a:latin typeface="+mn-lt"/>
                          <a:cs typeface="Times New Roman" panose="02020603050405020304" pitchFamily="18" charset="0"/>
                        </a:rPr>
                        <a:t>23.6%</a:t>
                      </a:r>
                    </a:p>
                  </a:txBody>
                  <a:tcPr marL="9525" marR="9525" marT="9525" marB="0" anchor="ctr"/>
                </a:tc>
                <a:extLst>
                  <a:ext uri="{0D108BD9-81ED-4DB2-BD59-A6C34878D82A}">
                    <a16:rowId xmlns:a16="http://schemas.microsoft.com/office/drawing/2014/main" xmlns="" val="2629596773"/>
                  </a:ext>
                </a:extLst>
              </a:tr>
              <a:tr h="493378">
                <a:tc>
                  <a:txBody>
                    <a:bodyPr/>
                    <a:lstStyle/>
                    <a:p>
                      <a:r>
                        <a:rPr lang="en-ZA" b="1" dirty="0">
                          <a:solidFill>
                            <a:schemeClr val="tx1"/>
                          </a:solidFill>
                          <a:latin typeface="+mn-lt"/>
                        </a:rPr>
                        <a:t>TOTAL</a:t>
                      </a:r>
                    </a:p>
                  </a:txBody>
                  <a:tcPr>
                    <a:solidFill>
                      <a:srgbClr val="92D050"/>
                    </a:solidFill>
                  </a:tcPr>
                </a:tc>
                <a:tc>
                  <a:txBody>
                    <a:bodyPr/>
                    <a:lstStyle/>
                    <a:p>
                      <a:pPr algn="r" fontAlgn="ctr"/>
                      <a:r>
                        <a:rPr lang="en-ZA" sz="1800" b="1" i="0" u="none" strike="noStrike" dirty="0">
                          <a:solidFill>
                            <a:schemeClr val="tx1"/>
                          </a:solidFill>
                          <a:effectLst/>
                          <a:latin typeface="+mn-lt"/>
                        </a:rPr>
                        <a:t>10 418 536</a:t>
                      </a:r>
                    </a:p>
                  </a:txBody>
                  <a:tcPr marL="9525" marR="9525" marT="9525" marB="0" anchor="ctr">
                    <a:solidFill>
                      <a:srgbClr val="92D050"/>
                    </a:solidFill>
                  </a:tcPr>
                </a:tc>
                <a:tc>
                  <a:txBody>
                    <a:bodyPr/>
                    <a:lstStyle/>
                    <a:p>
                      <a:pPr algn="r" fontAlgn="ctr"/>
                      <a:r>
                        <a:rPr lang="en-ZA" sz="1800" b="1" i="0" u="none" strike="noStrike" dirty="0">
                          <a:solidFill>
                            <a:schemeClr val="tx1"/>
                          </a:solidFill>
                          <a:effectLst/>
                          <a:latin typeface="+mn-lt"/>
                        </a:rPr>
                        <a:t>4 622 164</a:t>
                      </a:r>
                    </a:p>
                  </a:txBody>
                  <a:tcPr marL="9525" marR="9525" marT="9525" marB="0" anchor="ctr">
                    <a:solidFill>
                      <a:srgbClr val="92D050"/>
                    </a:solidFill>
                  </a:tcPr>
                </a:tc>
                <a:tc>
                  <a:txBody>
                    <a:bodyPr/>
                    <a:lstStyle/>
                    <a:p>
                      <a:pPr algn="r" fontAlgn="ctr"/>
                      <a:r>
                        <a:rPr lang="en-ZA" sz="1800" b="1" i="0" u="none" strike="noStrike" dirty="0">
                          <a:solidFill>
                            <a:schemeClr val="tx1"/>
                          </a:solidFill>
                          <a:effectLst/>
                          <a:latin typeface="+mn-lt"/>
                        </a:rPr>
                        <a:t>4 060 466</a:t>
                      </a:r>
                    </a:p>
                  </a:txBody>
                  <a:tcPr marL="9525" marR="9525" marT="9525" marB="0" anchor="ctr">
                    <a:solidFill>
                      <a:srgbClr val="92D050"/>
                    </a:solidFill>
                  </a:tcPr>
                </a:tc>
                <a:tc>
                  <a:txBody>
                    <a:bodyPr/>
                    <a:lstStyle/>
                    <a:p>
                      <a:pPr algn="r" fontAlgn="ctr"/>
                      <a:r>
                        <a:rPr lang="en-ZA" sz="1800" b="1" i="0" u="none" strike="noStrike" dirty="0">
                          <a:solidFill>
                            <a:schemeClr val="tx1"/>
                          </a:solidFill>
                          <a:effectLst/>
                          <a:latin typeface="+mn-lt"/>
                        </a:rPr>
                        <a:t>561 698</a:t>
                      </a:r>
                    </a:p>
                  </a:txBody>
                  <a:tcPr marL="9525" marR="9525" marT="9525" marB="0" anchor="ctr">
                    <a:solidFill>
                      <a:srgbClr val="92D050"/>
                    </a:solidFill>
                  </a:tcPr>
                </a:tc>
                <a:tc>
                  <a:txBody>
                    <a:bodyPr/>
                    <a:lstStyle/>
                    <a:p>
                      <a:pPr algn="r" fontAlgn="ctr"/>
                      <a:r>
                        <a:rPr lang="en-ZA" sz="1800" b="1" i="0" u="none" strike="noStrike" dirty="0">
                          <a:solidFill>
                            <a:schemeClr val="tx1"/>
                          </a:solidFill>
                          <a:effectLst/>
                          <a:latin typeface="+mn-lt"/>
                          <a:cs typeface="Times New Roman" panose="02020603050405020304" pitchFamily="18" charset="0"/>
                        </a:rPr>
                        <a:t>12.2%</a:t>
                      </a:r>
                    </a:p>
                  </a:txBody>
                  <a:tcPr marL="9525" marR="9525" marT="9525" marB="0" anchor="ctr">
                    <a:solidFill>
                      <a:srgbClr val="92D050"/>
                    </a:solidFill>
                  </a:tcPr>
                </a:tc>
                <a:tc>
                  <a:txBody>
                    <a:bodyPr/>
                    <a:lstStyle/>
                    <a:p>
                      <a:pPr algn="r" fontAlgn="ctr"/>
                      <a:r>
                        <a:rPr lang="en-ZA" sz="1800" b="1" i="0" u="none" strike="noStrike" dirty="0">
                          <a:solidFill>
                            <a:schemeClr val="tx1"/>
                          </a:solidFill>
                          <a:effectLst/>
                          <a:latin typeface="+mn-lt"/>
                          <a:cs typeface="Times New Roman" panose="02020603050405020304" pitchFamily="18" charset="0"/>
                        </a:rPr>
                        <a:t>87.8%</a:t>
                      </a:r>
                    </a:p>
                  </a:txBody>
                  <a:tcPr marL="9525" marR="9525" marT="9525" marB="0" anchor="ctr">
                    <a:solidFill>
                      <a:srgbClr val="92D050"/>
                    </a:solidFill>
                  </a:tcPr>
                </a:tc>
                <a:extLst>
                  <a:ext uri="{0D108BD9-81ED-4DB2-BD59-A6C34878D82A}">
                    <a16:rowId xmlns:a16="http://schemas.microsoft.com/office/drawing/2014/main" xmlns="" val="341074469"/>
                  </a:ext>
                </a:extLst>
              </a:tr>
            </a:tbl>
          </a:graphicData>
        </a:graphic>
      </p:graphicFrame>
      <p:sp>
        <p:nvSpPr>
          <p:cNvPr id="2" name="TextBox 1">
            <a:extLst>
              <a:ext uri="{FF2B5EF4-FFF2-40B4-BE49-F238E27FC236}">
                <a16:creationId xmlns:a16="http://schemas.microsoft.com/office/drawing/2014/main" xmlns="" id="{4A8BC4A8-EDCE-4C3B-BEE1-E77B211F5483}"/>
              </a:ext>
            </a:extLst>
          </p:cNvPr>
          <p:cNvSpPr txBox="1"/>
          <p:nvPr/>
        </p:nvSpPr>
        <p:spPr>
          <a:xfrm>
            <a:off x="957940" y="4339664"/>
            <a:ext cx="11234059" cy="1323439"/>
          </a:xfrm>
          <a:prstGeom prst="rect">
            <a:avLst/>
          </a:prstGeom>
          <a:noFill/>
        </p:spPr>
        <p:txBody>
          <a:bodyPr wrap="square" rtlCol="0">
            <a:spAutoFit/>
          </a:bodyPr>
          <a:lstStyle/>
          <a:p>
            <a:pPr marL="174625" marR="0" lvl="0" indent="-174625"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ZA" sz="1600" b="0" i="0" u="none" strike="noStrike" kern="1200" cap="none" spc="0" normalizeH="0" baseline="0" noProof="0" dirty="0">
                <a:ln>
                  <a:noFill/>
                </a:ln>
                <a:solidFill>
                  <a:prstClr val="black"/>
                </a:solidFill>
                <a:effectLst/>
                <a:uLnTx/>
                <a:uFillTx/>
                <a:latin typeface="Calibri" panose="020F0502020204030204"/>
                <a:ea typeface="+mn-ea"/>
                <a:cs typeface="+mn-cs"/>
              </a:rPr>
              <a:t>Following the finalization of the AENE process, the DMRE annual budget was adjusted upwards from R10.35 billion to R10.42 billion to include approved roll-overs of R72.87 million.</a:t>
            </a:r>
          </a:p>
          <a:p>
            <a:pPr marL="174625" marR="0" lvl="0" indent="-174625"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ZA" sz="1600" b="0" i="0" u="none" strike="noStrike" kern="1200" cap="none" spc="0" normalizeH="0" baseline="0" noProof="0" dirty="0">
                <a:ln>
                  <a:noFill/>
                </a:ln>
                <a:solidFill>
                  <a:prstClr val="black"/>
                </a:solidFill>
                <a:effectLst/>
                <a:uLnTx/>
                <a:uFillTx/>
                <a:latin typeface="Calibri" panose="020F0502020204030204"/>
                <a:ea typeface="+mn-ea"/>
                <a:cs typeface="+mn-cs"/>
              </a:rPr>
              <a:t>From the annual adjusted budget, R4.62 billion was made available to the Department during the period under review, R4.06 billion or 87.8% of which was spent resulting in a budget underspending of R561.70 million or 12.2%.</a:t>
            </a:r>
          </a:p>
          <a:p>
            <a:pPr marL="174625" marR="0" lvl="0" indent="-174625"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ZA" sz="16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xmlns="" val="264289281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Slide Number Placeholder 1">
            <a:extLst>
              <a:ext uri="{FF2B5EF4-FFF2-40B4-BE49-F238E27FC236}">
                <a16:creationId xmlns:a16="http://schemas.microsoft.com/office/drawing/2014/main" xmlns="" id="{D51E5DFF-5AEE-4DB2-8922-9301A35E9A93}"/>
              </a:ext>
            </a:extLst>
          </p:cNvPr>
          <p:cNvSpPr>
            <a:spLocks noGrp="1"/>
          </p:cNvSpPr>
          <p:nvPr>
            <p:ph type="sldNum" sz="quarter" idx="12"/>
          </p:nvPr>
        </p:nvSpPr>
        <p:spPr bwMode="auto">
          <a:xfrm>
            <a:off x="8291513" y="6265864"/>
            <a:ext cx="2057400" cy="365125"/>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marL="0" marR="0" lvl="0" indent="0" algn="r" defTabSz="914400" rtl="0" eaLnBrk="1" fontAlgn="base" latinLnBrk="0" hangingPunct="1">
              <a:lnSpc>
                <a:spcPct val="100000"/>
              </a:lnSpc>
              <a:spcBef>
                <a:spcPct val="0"/>
              </a:spcBef>
              <a:spcAft>
                <a:spcPct val="0"/>
              </a:spcAft>
              <a:buClrTx/>
              <a:buSzTx/>
              <a:buFont typeface="Arial" panose="020B0604020202020204" pitchFamily="34" charset="0"/>
              <a:buNone/>
              <a:tabLst/>
              <a:defRPr/>
            </a:pPr>
            <a:fld id="{22410A90-E69E-4F7C-BA53-D2FB93653697}" type="slidenum">
              <a:rPr kumimoji="0" lang="en-US" altLang="en-US" sz="1200" b="0" i="0" u="none" strike="noStrike" kern="1200" cap="none" spc="0" normalizeH="0" baseline="0" noProof="0">
                <a:ln>
                  <a:noFill/>
                </a:ln>
                <a:solidFill>
                  <a:srgbClr val="898989"/>
                </a:solidFill>
                <a:effectLst/>
                <a:uLnTx/>
                <a:uFillTx/>
                <a:latin typeface="Calibri" panose="020F050202020403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 typeface="Arial" panose="020B0604020202020204" pitchFamily="34" charset="0"/>
                <a:buNone/>
                <a:tabLst/>
                <a:defRPr/>
              </a:pPr>
              <a:t>36</a:t>
            </a:fld>
            <a:endParaRPr kumimoji="0" lang="en-US" altLang="en-US" sz="1200" b="0" i="0" u="none" strike="noStrike" kern="1200" cap="none" spc="0" normalizeH="0" baseline="0" noProof="0" dirty="0">
              <a:ln>
                <a:noFill/>
              </a:ln>
              <a:solidFill>
                <a:srgbClr val="898989"/>
              </a:solidFill>
              <a:effectLst/>
              <a:uLnTx/>
              <a:uFillTx/>
              <a:latin typeface="Calibri" panose="020F0502020204030204" pitchFamily="34" charset="0"/>
              <a:ea typeface="+mn-ea"/>
              <a:cs typeface="+mn-cs"/>
            </a:endParaRPr>
          </a:p>
        </p:txBody>
      </p:sp>
      <p:sp>
        <p:nvSpPr>
          <p:cNvPr id="6147" name="Title 1">
            <a:extLst>
              <a:ext uri="{FF2B5EF4-FFF2-40B4-BE49-F238E27FC236}">
                <a16:creationId xmlns:a16="http://schemas.microsoft.com/office/drawing/2014/main" xmlns="" id="{2B86BC20-E90C-4DDA-8554-EB5CCAEBA591}"/>
              </a:ext>
            </a:extLst>
          </p:cNvPr>
          <p:cNvSpPr txBox="1">
            <a:spLocks/>
          </p:cNvSpPr>
          <p:nvPr/>
        </p:nvSpPr>
        <p:spPr bwMode="auto">
          <a:xfrm>
            <a:off x="1687059" y="8602"/>
            <a:ext cx="11987285" cy="43681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tabLst/>
              <a:defRPr/>
            </a:pPr>
            <a:r>
              <a:rPr kumimoji="0" lang="it-IT" altLang="en-US" sz="2170" b="1" i="0" u="none" strike="noStrike" kern="1200" cap="none" spc="0" normalizeH="0" baseline="0" noProof="0" dirty="0">
                <a:ln>
                  <a:noFill/>
                </a:ln>
                <a:effectLst/>
                <a:uLnTx/>
                <a:uFillTx/>
                <a:latin typeface="Century Gothic" panose="020B0502020202020204" pitchFamily="34" charset="0"/>
                <a:ea typeface="Century Gothic" panose="020B0502020202020204" pitchFamily="34" charset="0"/>
                <a:cs typeface="Century Gothic" panose="020B0502020202020204" pitchFamily="34" charset="0"/>
              </a:rPr>
              <a:t>CONSOLIDATED QUARTER 1 &amp; 2 – FINANCIAL PERFORMANCE OVERVIEW</a:t>
            </a:r>
            <a:endParaRPr kumimoji="0" lang="en-US" altLang="en-US" sz="2170" b="0" i="0" u="none" strike="noStrike" kern="1200" cap="none" spc="0" normalizeH="0" baseline="0" noProof="0" dirty="0">
              <a:ln>
                <a:noFill/>
              </a:ln>
              <a:effectLst/>
              <a:uLnTx/>
              <a:uFillTx/>
              <a:latin typeface="Century Gothic" panose="020B0502020202020204" pitchFamily="34" charset="0"/>
              <a:ea typeface="Century Gothic" panose="020B0502020202020204" pitchFamily="34" charset="0"/>
              <a:cs typeface="Century Gothic" panose="020B0502020202020204" pitchFamily="34" charset="0"/>
            </a:endParaRPr>
          </a:p>
        </p:txBody>
      </p:sp>
      <p:sp>
        <p:nvSpPr>
          <p:cNvPr id="5" name="Rectangle 5">
            <a:extLst>
              <a:ext uri="{FF2B5EF4-FFF2-40B4-BE49-F238E27FC236}">
                <a16:creationId xmlns:a16="http://schemas.microsoft.com/office/drawing/2014/main" xmlns="" id="{3ACC668B-988B-4C46-A6E7-FF9476C2D23F}"/>
              </a:ext>
            </a:extLst>
          </p:cNvPr>
          <p:cNvSpPr>
            <a:spLocks noChangeArrowheads="1"/>
          </p:cNvSpPr>
          <p:nvPr/>
        </p:nvSpPr>
        <p:spPr bwMode="auto">
          <a:xfrm>
            <a:off x="8559933" y="505185"/>
            <a:ext cx="3538780" cy="957819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marL="171450" indent="-171450">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marL="171450" marR="0" lvl="0" indent="-171450" algn="just" defTabSz="914400" rtl="0" eaLnBrk="1" fontAlgn="auto" latinLnBrk="0" hangingPunct="1">
              <a:lnSpc>
                <a:spcPct val="114000"/>
              </a:lnSpc>
              <a:spcBef>
                <a:spcPct val="0"/>
              </a:spcBef>
              <a:spcAft>
                <a:spcPts val="0"/>
              </a:spcAft>
              <a:buClrTx/>
              <a:buSzTx/>
              <a:buFont typeface="Arial" panose="020B0604020202020204" pitchFamily="34" charset="0"/>
              <a:buChar char="•"/>
              <a:tabLst/>
              <a:defRPr/>
            </a:pPr>
            <a:r>
              <a:rPr kumimoji="0" lang="en-ZA" altLang="en-US" sz="1500" b="0" i="0" u="none" strike="noStrike" kern="1200" cap="none" spc="0" normalizeH="0" baseline="0" noProof="0" dirty="0">
                <a:ln>
                  <a:noFill/>
                </a:ln>
                <a:solidFill>
                  <a:srgbClr val="000000"/>
                </a:solidFill>
                <a:effectLst/>
                <a:uLnTx/>
                <a:uFillTx/>
                <a:latin typeface="Arial" panose="020B0604020202020204" pitchFamily="34" charset="0"/>
                <a:ea typeface="Century Gothic" panose="020B0502020202020204" pitchFamily="34" charset="0"/>
                <a:cs typeface="Arial" panose="020B0604020202020204" pitchFamily="34" charset="0"/>
              </a:rPr>
              <a:t>Total budget at Q2 was R4.62 billion of which R4.06 billion or 87.8% was utilized resulting in a net budget underspending of R561.7m or 12.2%.</a:t>
            </a:r>
          </a:p>
          <a:p>
            <a:pPr marL="0" marR="0" lvl="0" indent="0" algn="just" defTabSz="914400" rtl="0" eaLnBrk="1" fontAlgn="auto" latinLnBrk="0" hangingPunct="1">
              <a:lnSpc>
                <a:spcPct val="114000"/>
              </a:lnSpc>
              <a:spcBef>
                <a:spcPct val="0"/>
              </a:spcBef>
              <a:spcAft>
                <a:spcPts val="0"/>
              </a:spcAft>
              <a:buClrTx/>
              <a:buSzTx/>
              <a:buNone/>
              <a:tabLst/>
              <a:defRPr/>
            </a:pPr>
            <a:r>
              <a:rPr kumimoji="0" lang="en-ZA" altLang="en-US" sz="1500" b="0" i="0" u="none" strike="noStrike" kern="1200" cap="none" spc="0" normalizeH="0" baseline="0" noProof="0" dirty="0">
                <a:ln>
                  <a:noFill/>
                </a:ln>
                <a:solidFill>
                  <a:srgbClr val="000000"/>
                </a:solidFill>
                <a:effectLst/>
                <a:uLnTx/>
                <a:uFillTx/>
                <a:latin typeface="Arial" panose="020B0604020202020204" pitchFamily="34" charset="0"/>
                <a:ea typeface="Century Gothic" panose="020B0502020202020204" pitchFamily="34" charset="0"/>
                <a:cs typeface="Arial" panose="020B0604020202020204" pitchFamily="34" charset="0"/>
              </a:rPr>
              <a:t> </a:t>
            </a:r>
          </a:p>
          <a:p>
            <a:pPr marL="171450" marR="0" lvl="0" indent="-171450" algn="just" defTabSz="914400" rtl="0" eaLnBrk="1" fontAlgn="auto" latinLnBrk="0" hangingPunct="1">
              <a:lnSpc>
                <a:spcPct val="114000"/>
              </a:lnSpc>
              <a:spcBef>
                <a:spcPct val="0"/>
              </a:spcBef>
              <a:spcAft>
                <a:spcPts val="0"/>
              </a:spcAft>
              <a:buClrTx/>
              <a:buSzTx/>
              <a:buFont typeface="Arial" panose="020B0604020202020204" pitchFamily="34" charset="0"/>
              <a:buChar char="•"/>
              <a:tabLst/>
              <a:defRPr/>
            </a:pPr>
            <a:r>
              <a:rPr kumimoji="0" lang="en-ZA" altLang="en-US" sz="1500" b="0" i="0" u="none" strike="noStrike" kern="1200" cap="none" spc="0" normalizeH="0" baseline="0" noProof="0" dirty="0">
                <a:ln>
                  <a:noFill/>
                </a:ln>
                <a:solidFill>
                  <a:srgbClr val="000000"/>
                </a:solidFill>
                <a:effectLst/>
                <a:uLnTx/>
                <a:uFillTx/>
                <a:latin typeface="Arial" panose="020B0604020202020204" pitchFamily="34" charset="0"/>
                <a:ea typeface="Century Gothic" panose="020B0502020202020204" pitchFamily="34" charset="0"/>
                <a:cs typeface="Arial" panose="020B0604020202020204" pitchFamily="34" charset="0"/>
              </a:rPr>
              <a:t>The main contributor to underspending in terms of monetary value was the Goods and services classification due to </a:t>
            </a:r>
            <a:r>
              <a:rPr lang="en-ZA" altLang="en-US" sz="1500" dirty="0">
                <a:latin typeface="Arial" panose="020B0604020202020204" pitchFamily="34" charset="0"/>
                <a:ea typeface="Century Gothic" panose="020B0502020202020204" pitchFamily="34" charset="0"/>
                <a:cs typeface="Arial" panose="020B0604020202020204" pitchFamily="34" charset="0"/>
              </a:rPr>
              <a:t>delays in the implementation of planned projects and in receiving claims from the DPWI for the Department’s leasing of buildings for office accommodation.</a:t>
            </a:r>
          </a:p>
          <a:p>
            <a:pPr marL="171450" marR="0" lvl="0" indent="-171450" algn="just" defTabSz="914400" rtl="0" eaLnBrk="1" fontAlgn="auto" latinLnBrk="0" hangingPunct="1">
              <a:lnSpc>
                <a:spcPct val="114000"/>
              </a:lnSpc>
              <a:spcBef>
                <a:spcPct val="0"/>
              </a:spcBef>
              <a:spcAft>
                <a:spcPts val="0"/>
              </a:spcAft>
              <a:buClrTx/>
              <a:buSzTx/>
              <a:buFont typeface="Arial" panose="020B0604020202020204" pitchFamily="34" charset="0"/>
              <a:buChar char="•"/>
              <a:tabLst/>
              <a:defRPr/>
            </a:pPr>
            <a:endParaRPr lang="en-ZA" altLang="en-US" sz="1500" dirty="0">
              <a:latin typeface="Arial" panose="020B0604020202020204" pitchFamily="34" charset="0"/>
              <a:ea typeface="Century Gothic" panose="020B0502020202020204" pitchFamily="34" charset="0"/>
              <a:cs typeface="Arial" panose="020B0604020202020204" pitchFamily="34" charset="0"/>
            </a:endParaRPr>
          </a:p>
          <a:p>
            <a:pPr marL="171450" marR="0" lvl="0" indent="-171450" algn="just" defTabSz="914400" rtl="0" eaLnBrk="1" fontAlgn="auto" latinLnBrk="0" hangingPunct="1">
              <a:lnSpc>
                <a:spcPct val="114000"/>
              </a:lnSpc>
              <a:spcBef>
                <a:spcPct val="0"/>
              </a:spcBef>
              <a:spcAft>
                <a:spcPts val="0"/>
              </a:spcAft>
              <a:buClrTx/>
              <a:buSzTx/>
              <a:buFont typeface="Arial" panose="020B0604020202020204" pitchFamily="34" charset="0"/>
              <a:buChar char="•"/>
              <a:tabLst/>
              <a:defRPr/>
            </a:pPr>
            <a:r>
              <a:rPr kumimoji="0" lang="en-ZA" altLang="en-US" sz="1500" b="0" i="0" u="none" strike="noStrike" kern="1200" cap="none" spc="0" normalizeH="0" baseline="0" noProof="0" dirty="0">
                <a:ln>
                  <a:noFill/>
                </a:ln>
                <a:solidFill>
                  <a:srgbClr val="000000"/>
                </a:solidFill>
                <a:effectLst/>
                <a:uLnTx/>
                <a:uFillTx/>
                <a:latin typeface="Arial" panose="020B0604020202020204" pitchFamily="34" charset="0"/>
                <a:ea typeface="Century Gothic" panose="020B0502020202020204" pitchFamily="34" charset="0"/>
                <a:cs typeface="Arial" panose="020B0604020202020204" pitchFamily="34" charset="0"/>
              </a:rPr>
              <a:t>Actual expenditure was mainly driven by transfers to entities as well as payments for projects under the Transfers and subsidies classification followed by personnel costs or CoE. </a:t>
            </a:r>
          </a:p>
          <a:p>
            <a:pPr marL="0" marR="0" lvl="0" indent="0" algn="just" defTabSz="914400" rtl="0" eaLnBrk="1" fontAlgn="auto" latinLnBrk="0" hangingPunct="1">
              <a:lnSpc>
                <a:spcPct val="114000"/>
              </a:lnSpc>
              <a:spcBef>
                <a:spcPct val="0"/>
              </a:spcBef>
              <a:spcAft>
                <a:spcPts val="0"/>
              </a:spcAft>
              <a:buClrTx/>
              <a:buSzTx/>
              <a:buNone/>
              <a:tabLst/>
              <a:defRPr/>
            </a:pPr>
            <a:endParaRPr lang="en-ZA" altLang="en-US" sz="1550" dirty="0">
              <a:solidFill>
                <a:srgbClr val="FF0000"/>
              </a:solidFill>
              <a:latin typeface="Arial" panose="020B0604020202020204" pitchFamily="34" charset="0"/>
              <a:ea typeface="Century Gothic" panose="020B0502020202020204" pitchFamily="34" charset="0"/>
              <a:cs typeface="Arial" panose="020B0604020202020204" pitchFamily="34" charset="0"/>
            </a:endParaRPr>
          </a:p>
          <a:p>
            <a:pPr marR="0" lvl="0" algn="just" defTabSz="914400" rtl="0" eaLnBrk="1" fontAlgn="auto" latinLnBrk="0" hangingPunct="1">
              <a:lnSpc>
                <a:spcPct val="114000"/>
              </a:lnSpc>
              <a:spcBef>
                <a:spcPct val="0"/>
              </a:spcBef>
              <a:spcAft>
                <a:spcPts val="0"/>
              </a:spcAft>
              <a:buClrTx/>
              <a:buSzTx/>
              <a:tabLst/>
              <a:defRPr/>
            </a:pPr>
            <a:endParaRPr kumimoji="0" lang="en-ZA" altLang="en-US" sz="1600" b="0" i="0" u="none" strike="noStrike" kern="1200" cap="none" spc="0" normalizeH="0" baseline="0" noProof="0" dirty="0">
              <a:ln>
                <a:noFill/>
              </a:ln>
              <a:solidFill>
                <a:srgbClr val="000000"/>
              </a:solidFill>
              <a:effectLst/>
              <a:uLnTx/>
              <a:uFillTx/>
              <a:latin typeface="Arial" panose="020B0604020202020204" pitchFamily="34" charset="0"/>
              <a:ea typeface="Century Gothic" panose="020B0502020202020204" pitchFamily="34" charset="0"/>
              <a:cs typeface="Arial" panose="020B0604020202020204" pitchFamily="34" charset="0"/>
            </a:endParaRPr>
          </a:p>
          <a:p>
            <a:pPr marL="171450" marR="0" lvl="0" indent="-171450" algn="just" defTabSz="914400" rtl="0" eaLnBrk="1" fontAlgn="auto" latinLnBrk="0" hangingPunct="1">
              <a:lnSpc>
                <a:spcPct val="114000"/>
              </a:lnSpc>
              <a:spcBef>
                <a:spcPct val="0"/>
              </a:spcBef>
              <a:spcAft>
                <a:spcPts val="0"/>
              </a:spcAft>
              <a:buClrTx/>
              <a:buSzTx/>
              <a:buFont typeface="Arial" panose="020B0604020202020204" pitchFamily="34" charset="0"/>
              <a:buChar char="•"/>
              <a:tabLst/>
              <a:defRPr/>
            </a:pPr>
            <a:endParaRPr kumimoji="0" lang="en-ZA" altLang="en-US" sz="900" b="0" i="0" u="none" strike="noStrike" kern="1200" cap="none" spc="0" normalizeH="0" baseline="0" noProof="0" dirty="0">
              <a:ln>
                <a:noFill/>
              </a:ln>
              <a:solidFill>
                <a:srgbClr val="000000"/>
              </a:solidFill>
              <a:effectLst/>
              <a:uLnTx/>
              <a:uFillTx/>
              <a:latin typeface="Arial" panose="020B0604020202020204" pitchFamily="34" charset="0"/>
              <a:ea typeface="Century Gothic" panose="020B0502020202020204" pitchFamily="34" charset="0"/>
              <a:cs typeface="Arial" panose="020B0604020202020204" pitchFamily="34" charset="0"/>
            </a:endParaRPr>
          </a:p>
          <a:p>
            <a:pPr marL="171450" marR="0" lvl="0" indent="-171450" algn="just" defTabSz="914400" rtl="0" eaLnBrk="1" fontAlgn="auto" latinLnBrk="0" hangingPunct="1">
              <a:lnSpc>
                <a:spcPct val="114000"/>
              </a:lnSpc>
              <a:spcBef>
                <a:spcPct val="0"/>
              </a:spcBef>
              <a:spcAft>
                <a:spcPts val="0"/>
              </a:spcAft>
              <a:buClrTx/>
              <a:buSzTx/>
              <a:buFont typeface="Arial" panose="020B0604020202020204" pitchFamily="34" charset="0"/>
              <a:buChar char="•"/>
              <a:tabLst/>
              <a:defRPr/>
            </a:pPr>
            <a:endParaRPr lang="en-ZA" altLang="en-US" sz="900" dirty="0">
              <a:solidFill>
                <a:srgbClr val="000000"/>
              </a:solidFill>
              <a:latin typeface="Arial" panose="020B0604020202020204" pitchFamily="34" charset="0"/>
              <a:ea typeface="Century Gothic" panose="020B0502020202020204" pitchFamily="34" charset="0"/>
              <a:cs typeface="Arial" panose="020B0604020202020204" pitchFamily="34" charset="0"/>
            </a:endParaRPr>
          </a:p>
          <a:p>
            <a:pPr marL="171450" marR="0" lvl="0" indent="-171450" algn="just" defTabSz="914400" rtl="0" eaLnBrk="1" fontAlgn="auto" latinLnBrk="0" hangingPunct="1">
              <a:lnSpc>
                <a:spcPct val="114000"/>
              </a:lnSpc>
              <a:spcBef>
                <a:spcPct val="0"/>
              </a:spcBef>
              <a:spcAft>
                <a:spcPts val="0"/>
              </a:spcAft>
              <a:buClrTx/>
              <a:buSzTx/>
              <a:buFont typeface="Arial" panose="020B0604020202020204" pitchFamily="34" charset="0"/>
              <a:buChar char="•"/>
              <a:tabLst/>
              <a:defRPr/>
            </a:pPr>
            <a:endParaRPr kumimoji="0" lang="en-ZA" altLang="en-US" sz="900" b="0" i="0" u="none" strike="noStrike" kern="1200" cap="none" spc="0" normalizeH="0" baseline="0" noProof="0" dirty="0">
              <a:ln>
                <a:noFill/>
              </a:ln>
              <a:solidFill>
                <a:srgbClr val="000000"/>
              </a:solidFill>
              <a:effectLst/>
              <a:uLnTx/>
              <a:uFillTx/>
              <a:latin typeface="Arial" panose="020B0604020202020204" pitchFamily="34" charset="0"/>
              <a:ea typeface="Century Gothic" panose="020B0502020202020204" pitchFamily="34" charset="0"/>
              <a:cs typeface="Arial" panose="020B0604020202020204" pitchFamily="34" charset="0"/>
            </a:endParaRPr>
          </a:p>
          <a:p>
            <a:pPr marL="171450" marR="0" lvl="0" indent="-171450" algn="just" defTabSz="914400" rtl="0" eaLnBrk="1" fontAlgn="auto" latinLnBrk="0" hangingPunct="1">
              <a:lnSpc>
                <a:spcPct val="114000"/>
              </a:lnSpc>
              <a:spcBef>
                <a:spcPct val="0"/>
              </a:spcBef>
              <a:spcAft>
                <a:spcPts val="0"/>
              </a:spcAft>
              <a:buClrTx/>
              <a:buSzTx/>
              <a:buFont typeface="Arial" panose="020B0604020202020204" pitchFamily="34" charset="0"/>
              <a:buChar char="•"/>
              <a:tabLst/>
              <a:defRPr/>
            </a:pPr>
            <a:endParaRPr lang="en-ZA" altLang="en-US" sz="900" dirty="0">
              <a:solidFill>
                <a:srgbClr val="000000"/>
              </a:solidFill>
              <a:latin typeface="Arial" panose="020B0604020202020204" pitchFamily="34" charset="0"/>
              <a:ea typeface="Century Gothic" panose="020B0502020202020204" pitchFamily="34" charset="0"/>
              <a:cs typeface="Arial" panose="020B0604020202020204" pitchFamily="34" charset="0"/>
            </a:endParaRPr>
          </a:p>
          <a:p>
            <a:pPr marL="171450" marR="0" lvl="0" indent="-171450" algn="just" defTabSz="914400" rtl="0" eaLnBrk="1" fontAlgn="auto" latinLnBrk="0" hangingPunct="1">
              <a:lnSpc>
                <a:spcPct val="114000"/>
              </a:lnSpc>
              <a:spcBef>
                <a:spcPct val="0"/>
              </a:spcBef>
              <a:spcAft>
                <a:spcPts val="0"/>
              </a:spcAft>
              <a:buClrTx/>
              <a:buSzTx/>
              <a:buFont typeface="Arial" panose="020B0604020202020204" pitchFamily="34" charset="0"/>
              <a:buChar char="•"/>
              <a:tabLst/>
              <a:defRPr/>
            </a:pPr>
            <a:endParaRPr kumimoji="0" lang="en-ZA" altLang="en-US" sz="900" b="0" i="0" u="none" strike="noStrike" kern="1200" cap="none" spc="0" normalizeH="0" baseline="0" noProof="0" dirty="0">
              <a:ln>
                <a:noFill/>
              </a:ln>
              <a:solidFill>
                <a:srgbClr val="000000"/>
              </a:solidFill>
              <a:effectLst/>
              <a:uLnTx/>
              <a:uFillTx/>
              <a:latin typeface="Arial" panose="020B0604020202020204" pitchFamily="34" charset="0"/>
              <a:ea typeface="Century Gothic" panose="020B0502020202020204" pitchFamily="34" charset="0"/>
              <a:cs typeface="Arial" panose="020B0604020202020204" pitchFamily="34" charset="0"/>
            </a:endParaRPr>
          </a:p>
          <a:p>
            <a:pPr marL="171450" marR="0" lvl="0" indent="-171450" algn="just" defTabSz="914400" rtl="0" eaLnBrk="1" fontAlgn="auto" latinLnBrk="0" hangingPunct="1">
              <a:lnSpc>
                <a:spcPct val="114000"/>
              </a:lnSpc>
              <a:spcBef>
                <a:spcPct val="0"/>
              </a:spcBef>
              <a:spcAft>
                <a:spcPts val="0"/>
              </a:spcAft>
              <a:buClrTx/>
              <a:buSzTx/>
              <a:buFont typeface="Arial" panose="020B0604020202020204" pitchFamily="34" charset="0"/>
              <a:buChar char="•"/>
              <a:tabLst/>
              <a:defRPr/>
            </a:pPr>
            <a:endParaRPr lang="en-ZA" altLang="en-US" sz="900" dirty="0">
              <a:solidFill>
                <a:srgbClr val="000000"/>
              </a:solidFill>
              <a:latin typeface="Arial" panose="020B0604020202020204" pitchFamily="34" charset="0"/>
              <a:ea typeface="Century Gothic" panose="020B0502020202020204" pitchFamily="34" charset="0"/>
              <a:cs typeface="Arial" panose="020B0604020202020204" pitchFamily="34" charset="0"/>
            </a:endParaRPr>
          </a:p>
          <a:p>
            <a:pPr marL="171450" marR="0" lvl="0" indent="-171450" algn="just" defTabSz="914400" rtl="0" eaLnBrk="1" fontAlgn="auto" latinLnBrk="0" hangingPunct="1">
              <a:lnSpc>
                <a:spcPct val="114000"/>
              </a:lnSpc>
              <a:spcBef>
                <a:spcPct val="0"/>
              </a:spcBef>
              <a:spcAft>
                <a:spcPts val="0"/>
              </a:spcAft>
              <a:buClrTx/>
              <a:buSzTx/>
              <a:buFont typeface="Arial" panose="020B0604020202020204" pitchFamily="34" charset="0"/>
              <a:buChar char="•"/>
              <a:tabLst/>
              <a:defRPr/>
            </a:pPr>
            <a:endParaRPr kumimoji="0" lang="en-ZA" altLang="en-US" sz="900" b="0" i="0" u="none" strike="noStrike" kern="1200" cap="none" spc="0" normalizeH="0" baseline="0" noProof="0" dirty="0">
              <a:ln>
                <a:noFill/>
              </a:ln>
              <a:solidFill>
                <a:srgbClr val="000000"/>
              </a:solidFill>
              <a:effectLst/>
              <a:uLnTx/>
              <a:uFillTx/>
              <a:latin typeface="Arial" panose="020B0604020202020204" pitchFamily="34" charset="0"/>
              <a:ea typeface="Century Gothic" panose="020B0502020202020204" pitchFamily="34" charset="0"/>
              <a:cs typeface="Arial" panose="020B0604020202020204" pitchFamily="34" charset="0"/>
            </a:endParaRPr>
          </a:p>
          <a:p>
            <a:pPr marL="171450" marR="0" lvl="0" indent="-171450" algn="just" defTabSz="914400" rtl="0" eaLnBrk="1" fontAlgn="auto" latinLnBrk="0" hangingPunct="1">
              <a:lnSpc>
                <a:spcPct val="114000"/>
              </a:lnSpc>
              <a:spcBef>
                <a:spcPct val="0"/>
              </a:spcBef>
              <a:spcAft>
                <a:spcPts val="0"/>
              </a:spcAft>
              <a:buClrTx/>
              <a:buSzTx/>
              <a:buFont typeface="Arial" panose="020B0604020202020204" pitchFamily="34" charset="0"/>
              <a:buChar char="•"/>
              <a:tabLst/>
              <a:defRPr/>
            </a:pPr>
            <a:endParaRPr lang="en-ZA" altLang="en-US" sz="900" dirty="0">
              <a:solidFill>
                <a:srgbClr val="000000"/>
              </a:solidFill>
              <a:latin typeface="Arial" panose="020B0604020202020204" pitchFamily="34" charset="0"/>
              <a:ea typeface="Century Gothic" panose="020B0502020202020204" pitchFamily="34" charset="0"/>
              <a:cs typeface="Arial" panose="020B0604020202020204" pitchFamily="34" charset="0"/>
            </a:endParaRPr>
          </a:p>
          <a:p>
            <a:pPr marL="171450" marR="0" lvl="0" indent="-171450" algn="just" defTabSz="914400" rtl="0" eaLnBrk="1" fontAlgn="auto" latinLnBrk="0" hangingPunct="1">
              <a:lnSpc>
                <a:spcPct val="114000"/>
              </a:lnSpc>
              <a:spcBef>
                <a:spcPct val="0"/>
              </a:spcBef>
              <a:spcAft>
                <a:spcPts val="0"/>
              </a:spcAft>
              <a:buClrTx/>
              <a:buSzTx/>
              <a:buFont typeface="Arial" panose="020B0604020202020204" pitchFamily="34" charset="0"/>
              <a:buChar char="•"/>
              <a:tabLst/>
              <a:defRPr/>
            </a:pPr>
            <a:endParaRPr kumimoji="0" lang="en-ZA" altLang="en-US" sz="900" b="0" i="0" u="none" strike="noStrike" kern="1200" cap="none" spc="0" normalizeH="0" baseline="0" noProof="0" dirty="0">
              <a:ln>
                <a:noFill/>
              </a:ln>
              <a:solidFill>
                <a:srgbClr val="000000"/>
              </a:solidFill>
              <a:effectLst/>
              <a:uLnTx/>
              <a:uFillTx/>
              <a:latin typeface="Arial" panose="020B0604020202020204" pitchFamily="34" charset="0"/>
              <a:ea typeface="Century Gothic" panose="020B0502020202020204" pitchFamily="34" charset="0"/>
              <a:cs typeface="Arial" panose="020B0604020202020204" pitchFamily="34" charset="0"/>
            </a:endParaRPr>
          </a:p>
          <a:p>
            <a:pPr marL="171450" marR="0" lvl="0" indent="-171450" algn="just" defTabSz="914400" rtl="0" eaLnBrk="1" fontAlgn="auto" latinLnBrk="0" hangingPunct="1">
              <a:lnSpc>
                <a:spcPct val="114000"/>
              </a:lnSpc>
              <a:spcBef>
                <a:spcPct val="0"/>
              </a:spcBef>
              <a:spcAft>
                <a:spcPts val="0"/>
              </a:spcAft>
              <a:buClrTx/>
              <a:buSzTx/>
              <a:buFont typeface="Arial" panose="020B0604020202020204" pitchFamily="34" charset="0"/>
              <a:buChar char="•"/>
              <a:tabLst/>
              <a:defRPr/>
            </a:pPr>
            <a:endParaRPr lang="en-ZA" altLang="en-US" sz="900" dirty="0">
              <a:solidFill>
                <a:srgbClr val="000000"/>
              </a:solidFill>
              <a:latin typeface="Arial" panose="020B0604020202020204" pitchFamily="34" charset="0"/>
              <a:ea typeface="Century Gothic" panose="020B0502020202020204" pitchFamily="34" charset="0"/>
              <a:cs typeface="Arial" panose="020B0604020202020204" pitchFamily="34" charset="0"/>
            </a:endParaRPr>
          </a:p>
          <a:p>
            <a:pPr marL="171450" marR="0" lvl="0" indent="-171450" algn="just" defTabSz="914400" rtl="0" eaLnBrk="1" fontAlgn="auto" latinLnBrk="0" hangingPunct="1">
              <a:lnSpc>
                <a:spcPct val="114000"/>
              </a:lnSpc>
              <a:spcBef>
                <a:spcPct val="0"/>
              </a:spcBef>
              <a:spcAft>
                <a:spcPts val="0"/>
              </a:spcAft>
              <a:buClrTx/>
              <a:buSzTx/>
              <a:buFont typeface="Arial" panose="020B0604020202020204" pitchFamily="34" charset="0"/>
              <a:buChar char="•"/>
              <a:tabLst/>
              <a:defRPr/>
            </a:pPr>
            <a:endParaRPr kumimoji="0" lang="en-ZA" altLang="en-US" sz="900" b="0" i="0" u="none" strike="noStrike" kern="1200" cap="none" spc="0" normalizeH="0" baseline="0" noProof="0" dirty="0">
              <a:ln>
                <a:noFill/>
              </a:ln>
              <a:solidFill>
                <a:srgbClr val="000000"/>
              </a:solidFill>
              <a:effectLst/>
              <a:uLnTx/>
              <a:uFillTx/>
              <a:latin typeface="Arial" panose="020B0604020202020204" pitchFamily="34" charset="0"/>
              <a:ea typeface="Century Gothic" panose="020B0502020202020204" pitchFamily="34" charset="0"/>
              <a:cs typeface="Arial" panose="020B0604020202020204" pitchFamily="34" charset="0"/>
            </a:endParaRPr>
          </a:p>
          <a:p>
            <a:pPr marL="171450" marR="0" lvl="0" indent="-171450" algn="just" defTabSz="914400" rtl="0" eaLnBrk="1" fontAlgn="auto" latinLnBrk="0" hangingPunct="1">
              <a:lnSpc>
                <a:spcPct val="114000"/>
              </a:lnSpc>
              <a:spcBef>
                <a:spcPct val="0"/>
              </a:spcBef>
              <a:spcAft>
                <a:spcPts val="0"/>
              </a:spcAft>
              <a:buClrTx/>
              <a:buSzTx/>
              <a:buFont typeface="Arial" panose="020B0604020202020204" pitchFamily="34" charset="0"/>
              <a:buChar char="•"/>
              <a:tabLst/>
              <a:defRPr/>
            </a:pPr>
            <a:endParaRPr lang="en-ZA" altLang="en-US" sz="900" dirty="0">
              <a:solidFill>
                <a:srgbClr val="000000"/>
              </a:solidFill>
              <a:latin typeface="Arial" panose="020B0604020202020204" pitchFamily="34" charset="0"/>
              <a:ea typeface="Century Gothic" panose="020B0502020202020204" pitchFamily="34" charset="0"/>
              <a:cs typeface="Arial" panose="020B0604020202020204" pitchFamily="34" charset="0"/>
            </a:endParaRPr>
          </a:p>
          <a:p>
            <a:pPr marL="171450" marR="0" lvl="0" indent="-171450" algn="just" defTabSz="914400" rtl="0" eaLnBrk="1" fontAlgn="auto" latinLnBrk="0" hangingPunct="1">
              <a:lnSpc>
                <a:spcPct val="114000"/>
              </a:lnSpc>
              <a:spcBef>
                <a:spcPct val="0"/>
              </a:spcBef>
              <a:spcAft>
                <a:spcPts val="0"/>
              </a:spcAft>
              <a:buClrTx/>
              <a:buSzTx/>
              <a:buFont typeface="Arial" panose="020B0604020202020204" pitchFamily="34" charset="0"/>
              <a:buChar char="•"/>
              <a:tabLst/>
              <a:defRPr/>
            </a:pPr>
            <a:endParaRPr kumimoji="0" lang="en-ZA" altLang="en-US" sz="900" b="0" i="0" u="none" strike="noStrike" kern="1200" cap="none" spc="0" normalizeH="0" baseline="0" noProof="0" dirty="0">
              <a:ln>
                <a:noFill/>
              </a:ln>
              <a:solidFill>
                <a:srgbClr val="000000"/>
              </a:solidFill>
              <a:effectLst/>
              <a:uLnTx/>
              <a:uFillTx/>
              <a:latin typeface="Arial" panose="020B0604020202020204" pitchFamily="34" charset="0"/>
              <a:ea typeface="Century Gothic" panose="020B0502020202020204" pitchFamily="34" charset="0"/>
              <a:cs typeface="Arial" panose="020B0604020202020204" pitchFamily="34" charset="0"/>
            </a:endParaRPr>
          </a:p>
          <a:p>
            <a:pPr marL="171450" marR="0" lvl="0" indent="-171450" algn="just" defTabSz="914400" rtl="0" eaLnBrk="1" fontAlgn="auto" latinLnBrk="0" hangingPunct="1">
              <a:lnSpc>
                <a:spcPct val="114000"/>
              </a:lnSpc>
              <a:spcBef>
                <a:spcPct val="0"/>
              </a:spcBef>
              <a:spcAft>
                <a:spcPts val="0"/>
              </a:spcAft>
              <a:buClrTx/>
              <a:buSzTx/>
              <a:buFont typeface="Arial" panose="020B0604020202020204" pitchFamily="34" charset="0"/>
              <a:buChar char="•"/>
              <a:tabLst/>
              <a:defRPr/>
            </a:pPr>
            <a:endParaRPr lang="en-ZA" altLang="en-US" sz="900" dirty="0">
              <a:solidFill>
                <a:srgbClr val="000000"/>
              </a:solidFill>
              <a:latin typeface="Arial" panose="020B0604020202020204" pitchFamily="34" charset="0"/>
              <a:ea typeface="Century Gothic" panose="020B0502020202020204" pitchFamily="34" charset="0"/>
              <a:cs typeface="Arial" panose="020B0604020202020204" pitchFamily="34" charset="0"/>
            </a:endParaRPr>
          </a:p>
          <a:p>
            <a:pPr marL="171450" marR="0" lvl="0" indent="-171450" algn="just" defTabSz="914400" rtl="0" eaLnBrk="1" fontAlgn="auto" latinLnBrk="0" hangingPunct="1">
              <a:lnSpc>
                <a:spcPct val="114000"/>
              </a:lnSpc>
              <a:spcBef>
                <a:spcPct val="0"/>
              </a:spcBef>
              <a:spcAft>
                <a:spcPts val="0"/>
              </a:spcAft>
              <a:buClrTx/>
              <a:buSzTx/>
              <a:buFont typeface="Arial" panose="020B0604020202020204" pitchFamily="34" charset="0"/>
              <a:buChar char="•"/>
              <a:tabLst/>
              <a:defRPr/>
            </a:pPr>
            <a:endParaRPr kumimoji="0" lang="en-ZA" altLang="en-US" sz="900" b="0" i="0" u="none" strike="noStrike" kern="1200" cap="none" spc="0" normalizeH="0" baseline="0" noProof="0" dirty="0">
              <a:ln>
                <a:noFill/>
              </a:ln>
              <a:solidFill>
                <a:srgbClr val="000000"/>
              </a:solidFill>
              <a:effectLst/>
              <a:uLnTx/>
              <a:uFillTx/>
              <a:latin typeface="Arial" panose="020B0604020202020204" pitchFamily="34" charset="0"/>
              <a:ea typeface="Century Gothic" panose="020B0502020202020204" pitchFamily="34" charset="0"/>
              <a:cs typeface="Arial" panose="020B0604020202020204" pitchFamily="34" charset="0"/>
            </a:endParaRPr>
          </a:p>
          <a:p>
            <a:pPr marL="171450" marR="0" lvl="0" indent="-171450" algn="just" defTabSz="914400" rtl="0" eaLnBrk="1" fontAlgn="auto" latinLnBrk="0" hangingPunct="1">
              <a:lnSpc>
                <a:spcPct val="114000"/>
              </a:lnSpc>
              <a:spcBef>
                <a:spcPct val="0"/>
              </a:spcBef>
              <a:spcAft>
                <a:spcPts val="0"/>
              </a:spcAft>
              <a:buClrTx/>
              <a:buSzTx/>
              <a:buFont typeface="Arial" panose="020B0604020202020204" pitchFamily="34" charset="0"/>
              <a:buChar char="•"/>
              <a:tabLst/>
              <a:defRPr/>
            </a:pPr>
            <a:endParaRPr lang="en-ZA" altLang="en-US" sz="900" dirty="0">
              <a:solidFill>
                <a:srgbClr val="000000"/>
              </a:solidFill>
              <a:latin typeface="Arial" panose="020B0604020202020204" pitchFamily="34" charset="0"/>
              <a:ea typeface="Century Gothic" panose="020B0502020202020204" pitchFamily="34" charset="0"/>
              <a:cs typeface="Arial" panose="020B0604020202020204" pitchFamily="34" charset="0"/>
            </a:endParaRPr>
          </a:p>
          <a:p>
            <a:pPr marL="171450" marR="0" lvl="0" indent="-171450" algn="just" defTabSz="914400" rtl="0" eaLnBrk="1" fontAlgn="auto" latinLnBrk="0" hangingPunct="1">
              <a:lnSpc>
                <a:spcPct val="114000"/>
              </a:lnSpc>
              <a:spcBef>
                <a:spcPct val="0"/>
              </a:spcBef>
              <a:spcAft>
                <a:spcPts val="0"/>
              </a:spcAft>
              <a:buClrTx/>
              <a:buSzTx/>
              <a:buFont typeface="Arial" panose="020B0604020202020204" pitchFamily="34" charset="0"/>
              <a:buChar char="•"/>
              <a:tabLst/>
              <a:defRPr/>
            </a:pPr>
            <a:endParaRPr kumimoji="0" lang="en-ZA" altLang="en-US" sz="900" b="0" i="0" u="none" strike="noStrike" kern="1200" cap="none" spc="0" normalizeH="0" baseline="0" noProof="0" dirty="0">
              <a:ln>
                <a:noFill/>
              </a:ln>
              <a:solidFill>
                <a:srgbClr val="000000"/>
              </a:solidFill>
              <a:effectLst/>
              <a:uLnTx/>
              <a:uFillTx/>
              <a:latin typeface="Arial" panose="020B0604020202020204" pitchFamily="34" charset="0"/>
              <a:ea typeface="Century Gothic" panose="020B0502020202020204" pitchFamily="34" charset="0"/>
              <a:cs typeface="Arial" panose="020B0604020202020204" pitchFamily="34" charset="0"/>
            </a:endParaRPr>
          </a:p>
          <a:p>
            <a:pPr marL="171450" marR="0" lvl="0" indent="-171450" algn="just" defTabSz="914400" rtl="0" eaLnBrk="1" fontAlgn="auto" latinLnBrk="0" hangingPunct="1">
              <a:lnSpc>
                <a:spcPct val="114000"/>
              </a:lnSpc>
              <a:spcBef>
                <a:spcPct val="0"/>
              </a:spcBef>
              <a:spcAft>
                <a:spcPts val="0"/>
              </a:spcAft>
              <a:buClrTx/>
              <a:buSzTx/>
              <a:buFont typeface="Arial" panose="020B0604020202020204" pitchFamily="34" charset="0"/>
              <a:buChar char="•"/>
              <a:tabLst/>
              <a:defRPr/>
            </a:pPr>
            <a:endParaRPr lang="en-ZA" altLang="en-US" sz="900" dirty="0">
              <a:solidFill>
                <a:srgbClr val="000000"/>
              </a:solidFill>
              <a:latin typeface="Arial" panose="020B0604020202020204" pitchFamily="34" charset="0"/>
              <a:ea typeface="Century Gothic" panose="020B0502020202020204" pitchFamily="34" charset="0"/>
              <a:cs typeface="Arial" panose="020B0604020202020204" pitchFamily="34" charset="0"/>
            </a:endParaRPr>
          </a:p>
          <a:p>
            <a:pPr marL="171450" marR="0" lvl="0" indent="-171450" algn="just" defTabSz="914400" rtl="0" eaLnBrk="1" fontAlgn="auto" latinLnBrk="0" hangingPunct="1">
              <a:lnSpc>
                <a:spcPct val="114000"/>
              </a:lnSpc>
              <a:spcBef>
                <a:spcPct val="0"/>
              </a:spcBef>
              <a:spcAft>
                <a:spcPts val="0"/>
              </a:spcAft>
              <a:buClrTx/>
              <a:buSzTx/>
              <a:buFont typeface="Arial" panose="020B0604020202020204" pitchFamily="34" charset="0"/>
              <a:buChar char="•"/>
              <a:tabLst/>
              <a:defRPr/>
            </a:pPr>
            <a:endParaRPr kumimoji="0" lang="en-ZA" altLang="en-US" sz="900" b="0" i="0" u="none" strike="noStrike" kern="1200" cap="none" spc="0" normalizeH="0" baseline="0" noProof="0" dirty="0">
              <a:ln>
                <a:noFill/>
              </a:ln>
              <a:solidFill>
                <a:srgbClr val="000000"/>
              </a:solidFill>
              <a:effectLst/>
              <a:uLnTx/>
              <a:uFillTx/>
              <a:latin typeface="Arial" panose="020B0604020202020204" pitchFamily="34" charset="0"/>
              <a:ea typeface="Century Gothic" panose="020B0502020202020204" pitchFamily="34" charset="0"/>
              <a:cs typeface="Arial" panose="020B0604020202020204" pitchFamily="34" charset="0"/>
            </a:endParaRPr>
          </a:p>
          <a:p>
            <a:pPr marL="171450" marR="0" lvl="0" indent="-171450" algn="just" defTabSz="914400" rtl="0" eaLnBrk="1" fontAlgn="auto" latinLnBrk="0" hangingPunct="1">
              <a:lnSpc>
                <a:spcPct val="114000"/>
              </a:lnSpc>
              <a:spcBef>
                <a:spcPct val="0"/>
              </a:spcBef>
              <a:spcAft>
                <a:spcPts val="0"/>
              </a:spcAft>
              <a:buClrTx/>
              <a:buSzTx/>
              <a:buFont typeface="Arial" panose="020B0604020202020204" pitchFamily="34" charset="0"/>
              <a:buChar char="•"/>
              <a:tabLst/>
              <a:defRPr/>
            </a:pPr>
            <a:endParaRPr lang="en-ZA" altLang="en-US" sz="900" dirty="0">
              <a:solidFill>
                <a:srgbClr val="000000"/>
              </a:solidFill>
              <a:latin typeface="Arial" panose="020B0604020202020204" pitchFamily="34" charset="0"/>
              <a:ea typeface="Century Gothic" panose="020B0502020202020204" pitchFamily="34" charset="0"/>
              <a:cs typeface="Arial" panose="020B0604020202020204" pitchFamily="34" charset="0"/>
            </a:endParaRPr>
          </a:p>
          <a:p>
            <a:pPr marL="171450" marR="0" lvl="0" indent="-171450" algn="just" defTabSz="914400" rtl="0" eaLnBrk="1" fontAlgn="auto" latinLnBrk="0" hangingPunct="1">
              <a:lnSpc>
                <a:spcPct val="114000"/>
              </a:lnSpc>
              <a:spcBef>
                <a:spcPct val="0"/>
              </a:spcBef>
              <a:spcAft>
                <a:spcPts val="0"/>
              </a:spcAft>
              <a:buClrTx/>
              <a:buSzTx/>
              <a:buFont typeface="Arial" panose="020B0604020202020204" pitchFamily="34" charset="0"/>
              <a:buChar char="•"/>
              <a:tabLst/>
              <a:defRPr/>
            </a:pPr>
            <a:endParaRPr kumimoji="0" lang="en-ZA" altLang="en-US" sz="900" b="0" i="0" u="none" strike="noStrike" kern="1200" cap="none" spc="0" normalizeH="0" baseline="0" noProof="0" dirty="0">
              <a:ln>
                <a:noFill/>
              </a:ln>
              <a:solidFill>
                <a:srgbClr val="000000"/>
              </a:solidFill>
              <a:effectLst/>
              <a:uLnTx/>
              <a:uFillTx/>
              <a:latin typeface="Arial" panose="020B0604020202020204" pitchFamily="34" charset="0"/>
              <a:ea typeface="Century Gothic" panose="020B0502020202020204" pitchFamily="34" charset="0"/>
              <a:cs typeface="Arial" panose="020B0604020202020204" pitchFamily="34" charset="0"/>
            </a:endParaRPr>
          </a:p>
          <a:p>
            <a:pPr marL="171450" marR="0" lvl="0" indent="-171450" algn="just" defTabSz="914400" rtl="0" eaLnBrk="1" fontAlgn="auto" latinLnBrk="0" hangingPunct="1">
              <a:lnSpc>
                <a:spcPct val="114000"/>
              </a:lnSpc>
              <a:spcBef>
                <a:spcPct val="0"/>
              </a:spcBef>
              <a:spcAft>
                <a:spcPts val="0"/>
              </a:spcAft>
              <a:buClrTx/>
              <a:buSzTx/>
              <a:buFont typeface="Arial" panose="020B0604020202020204" pitchFamily="34" charset="0"/>
              <a:buChar char="•"/>
              <a:tabLst/>
              <a:defRPr/>
            </a:pPr>
            <a:endParaRPr lang="en-ZA" altLang="en-US" sz="900" dirty="0">
              <a:solidFill>
                <a:srgbClr val="000000"/>
              </a:solidFill>
              <a:latin typeface="Arial" panose="020B0604020202020204" pitchFamily="34" charset="0"/>
              <a:ea typeface="Century Gothic" panose="020B0502020202020204" pitchFamily="34" charset="0"/>
              <a:cs typeface="Arial" panose="020B0604020202020204" pitchFamily="34" charset="0"/>
            </a:endParaRPr>
          </a:p>
          <a:p>
            <a:pPr marL="171450" marR="0" lvl="0" indent="-171450" algn="just" defTabSz="914400" rtl="0" eaLnBrk="1" fontAlgn="auto" latinLnBrk="0" hangingPunct="1">
              <a:lnSpc>
                <a:spcPct val="114000"/>
              </a:lnSpc>
              <a:spcBef>
                <a:spcPct val="0"/>
              </a:spcBef>
              <a:spcAft>
                <a:spcPts val="0"/>
              </a:spcAft>
              <a:buClrTx/>
              <a:buSzTx/>
              <a:buFont typeface="Arial" panose="020B0604020202020204" pitchFamily="34" charset="0"/>
              <a:buChar char="•"/>
              <a:tabLst/>
              <a:defRPr/>
            </a:pPr>
            <a:endParaRPr kumimoji="0" lang="en-ZA" altLang="en-US" sz="900" b="0" i="0" u="none" strike="noStrike" kern="1200" cap="none" spc="0" normalizeH="0" baseline="0" noProof="0" dirty="0">
              <a:ln>
                <a:noFill/>
              </a:ln>
              <a:solidFill>
                <a:srgbClr val="000000"/>
              </a:solidFill>
              <a:effectLst/>
              <a:uLnTx/>
              <a:uFillTx/>
              <a:latin typeface="Arial" panose="020B0604020202020204" pitchFamily="34" charset="0"/>
              <a:ea typeface="Century Gothic" panose="020B0502020202020204" pitchFamily="34" charset="0"/>
              <a:cs typeface="Arial" panose="020B0604020202020204" pitchFamily="34" charset="0"/>
            </a:endParaRPr>
          </a:p>
          <a:p>
            <a:pPr marL="171450" marR="0" lvl="0" indent="-171450" algn="just" defTabSz="914400" rtl="0" eaLnBrk="1" fontAlgn="auto" latinLnBrk="0" hangingPunct="1">
              <a:lnSpc>
                <a:spcPct val="114000"/>
              </a:lnSpc>
              <a:spcBef>
                <a:spcPct val="0"/>
              </a:spcBef>
              <a:spcAft>
                <a:spcPts val="0"/>
              </a:spcAft>
              <a:buClrTx/>
              <a:buSzTx/>
              <a:buFont typeface="Arial" panose="020B0604020202020204" pitchFamily="34" charset="0"/>
              <a:buChar char="•"/>
              <a:tabLst/>
              <a:defRPr/>
            </a:pPr>
            <a:endParaRPr lang="en-ZA" altLang="en-US" sz="900" dirty="0">
              <a:solidFill>
                <a:srgbClr val="000000"/>
              </a:solidFill>
              <a:latin typeface="Arial" panose="020B0604020202020204" pitchFamily="34" charset="0"/>
              <a:ea typeface="Century Gothic" panose="020B0502020202020204" pitchFamily="34" charset="0"/>
              <a:cs typeface="Arial" panose="020B0604020202020204" pitchFamily="34" charset="0"/>
            </a:endParaRPr>
          </a:p>
          <a:p>
            <a:pPr marL="171450" marR="0" lvl="0" indent="-171450" algn="just" defTabSz="914400" rtl="0" eaLnBrk="1" fontAlgn="auto" latinLnBrk="0" hangingPunct="1">
              <a:lnSpc>
                <a:spcPct val="114000"/>
              </a:lnSpc>
              <a:spcBef>
                <a:spcPct val="0"/>
              </a:spcBef>
              <a:spcAft>
                <a:spcPts val="0"/>
              </a:spcAft>
              <a:buClrTx/>
              <a:buSzTx/>
              <a:buFont typeface="Arial" panose="020B0604020202020204" pitchFamily="34" charset="0"/>
              <a:buChar char="•"/>
              <a:tabLst/>
              <a:defRPr/>
            </a:pPr>
            <a:endParaRPr kumimoji="0" lang="en-ZA" altLang="en-US" sz="900" b="0" i="0" u="none" strike="noStrike" kern="1200" cap="none" spc="0" normalizeH="0" baseline="0" noProof="0" dirty="0">
              <a:ln>
                <a:noFill/>
              </a:ln>
              <a:solidFill>
                <a:srgbClr val="000000"/>
              </a:solidFill>
              <a:effectLst/>
              <a:uLnTx/>
              <a:uFillTx/>
              <a:latin typeface="Arial" panose="020B0604020202020204" pitchFamily="34" charset="0"/>
              <a:ea typeface="Century Gothic" panose="020B0502020202020204" pitchFamily="34" charset="0"/>
              <a:cs typeface="Arial" panose="020B0604020202020204" pitchFamily="34" charset="0"/>
            </a:endParaRPr>
          </a:p>
        </p:txBody>
      </p:sp>
      <p:graphicFrame>
        <p:nvGraphicFramePr>
          <p:cNvPr id="4" name="Chart 3">
            <a:extLst>
              <a:ext uri="{FF2B5EF4-FFF2-40B4-BE49-F238E27FC236}">
                <a16:creationId xmlns:a16="http://schemas.microsoft.com/office/drawing/2014/main" xmlns="" id="{E6C404A4-80A7-4381-8AF1-D34E0697AB96}"/>
              </a:ext>
            </a:extLst>
          </p:cNvPr>
          <p:cNvGraphicFramePr>
            <a:graphicFrameLocks/>
          </p:cNvGraphicFramePr>
          <p:nvPr>
            <p:extLst>
              <p:ext uri="{D42A27DB-BD31-4B8C-83A1-F6EECF244321}">
                <p14:modId xmlns:p14="http://schemas.microsoft.com/office/powerpoint/2010/main" xmlns="" val="1567833504"/>
              </p:ext>
            </p:extLst>
          </p:nvPr>
        </p:nvGraphicFramePr>
        <p:xfrm>
          <a:off x="1488831" y="445420"/>
          <a:ext cx="7071102" cy="4928461"/>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xmlns="" val="244011872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Slide Number Placeholder 1">
            <a:extLst>
              <a:ext uri="{FF2B5EF4-FFF2-40B4-BE49-F238E27FC236}">
                <a16:creationId xmlns:a16="http://schemas.microsoft.com/office/drawing/2014/main" xmlns="" id="{D51E5DFF-5AEE-4DB2-8922-9301A35E9A93}"/>
              </a:ext>
            </a:extLst>
          </p:cNvPr>
          <p:cNvSpPr>
            <a:spLocks noGrp="1"/>
          </p:cNvSpPr>
          <p:nvPr>
            <p:ph type="sldNum" sz="quarter" idx="12"/>
          </p:nvPr>
        </p:nvSpPr>
        <p:spPr bwMode="auto">
          <a:xfrm>
            <a:off x="8291513" y="6265864"/>
            <a:ext cx="2057400" cy="365125"/>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marL="0" marR="0" lvl="0" indent="0" algn="r" defTabSz="914400" rtl="0" eaLnBrk="1" fontAlgn="base" latinLnBrk="0" hangingPunct="1">
              <a:lnSpc>
                <a:spcPct val="100000"/>
              </a:lnSpc>
              <a:spcBef>
                <a:spcPct val="0"/>
              </a:spcBef>
              <a:spcAft>
                <a:spcPct val="0"/>
              </a:spcAft>
              <a:buClrTx/>
              <a:buSzTx/>
              <a:buFont typeface="Arial" panose="020B0604020202020204" pitchFamily="34" charset="0"/>
              <a:buNone/>
              <a:tabLst/>
              <a:defRPr/>
            </a:pPr>
            <a:fld id="{22410A90-E69E-4F7C-BA53-D2FB93653697}" type="slidenum">
              <a:rPr kumimoji="0" lang="en-US" altLang="en-US" sz="1200" b="0" i="0" u="none" strike="noStrike" kern="1200" cap="none" spc="0" normalizeH="0" baseline="0" noProof="0">
                <a:ln>
                  <a:noFill/>
                </a:ln>
                <a:solidFill>
                  <a:srgbClr val="898989"/>
                </a:solidFill>
                <a:effectLst/>
                <a:uLnTx/>
                <a:uFillTx/>
                <a:latin typeface="Calibri" panose="020F050202020403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 typeface="Arial" panose="020B0604020202020204" pitchFamily="34" charset="0"/>
                <a:buNone/>
                <a:tabLst/>
                <a:defRPr/>
              </a:pPr>
              <a:t>37</a:t>
            </a:fld>
            <a:endParaRPr kumimoji="0" lang="en-US" altLang="en-US" sz="1200" b="0" i="0" u="none" strike="noStrike" kern="1200" cap="none" spc="0" normalizeH="0" baseline="0" noProof="0" dirty="0">
              <a:ln>
                <a:noFill/>
              </a:ln>
              <a:solidFill>
                <a:srgbClr val="898989"/>
              </a:solidFill>
              <a:effectLst/>
              <a:uLnTx/>
              <a:uFillTx/>
              <a:latin typeface="Calibri" panose="020F0502020204030204" pitchFamily="34" charset="0"/>
              <a:ea typeface="+mn-ea"/>
              <a:cs typeface="+mn-cs"/>
            </a:endParaRPr>
          </a:p>
        </p:txBody>
      </p:sp>
      <p:sp>
        <p:nvSpPr>
          <p:cNvPr id="6147" name="Title 1">
            <a:extLst>
              <a:ext uri="{FF2B5EF4-FFF2-40B4-BE49-F238E27FC236}">
                <a16:creationId xmlns:a16="http://schemas.microsoft.com/office/drawing/2014/main" xmlns="" id="{2B86BC20-E90C-4DDA-8554-EB5CCAEBA591}"/>
              </a:ext>
            </a:extLst>
          </p:cNvPr>
          <p:cNvSpPr txBox="1">
            <a:spLocks/>
          </p:cNvSpPr>
          <p:nvPr/>
        </p:nvSpPr>
        <p:spPr bwMode="auto">
          <a:xfrm>
            <a:off x="1755509" y="-25559"/>
            <a:ext cx="11987285" cy="43681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tabLst/>
              <a:defRPr/>
            </a:pPr>
            <a:r>
              <a:rPr kumimoji="0" lang="it-IT" altLang="en-US" sz="2170" b="1" i="0" u="none" strike="noStrike" kern="1200" cap="none" spc="0" normalizeH="0" baseline="0" noProof="0" dirty="0">
                <a:ln>
                  <a:noFill/>
                </a:ln>
                <a:effectLst/>
                <a:uLnTx/>
                <a:uFillTx/>
                <a:latin typeface="Century Gothic" panose="020B0502020202020204" pitchFamily="34" charset="0"/>
                <a:ea typeface="Century Gothic" panose="020B0502020202020204" pitchFamily="34" charset="0"/>
                <a:cs typeface="Century Gothic" panose="020B0502020202020204" pitchFamily="34" charset="0"/>
              </a:rPr>
              <a:t>CONSOLIDATED QUARTER 1 &amp; 2 – ACTUAL EXPENDITURE OVERVIEW</a:t>
            </a:r>
            <a:endParaRPr kumimoji="0" lang="en-US" altLang="en-US" sz="2170" b="0" i="0" u="none" strike="noStrike" kern="1200" cap="none" spc="0" normalizeH="0" baseline="0" noProof="0" dirty="0">
              <a:ln>
                <a:noFill/>
              </a:ln>
              <a:effectLst/>
              <a:uLnTx/>
              <a:uFillTx/>
              <a:latin typeface="Century Gothic" panose="020B0502020202020204" pitchFamily="34" charset="0"/>
              <a:ea typeface="Century Gothic" panose="020B0502020202020204" pitchFamily="34" charset="0"/>
              <a:cs typeface="Century Gothic" panose="020B0502020202020204" pitchFamily="34" charset="0"/>
            </a:endParaRPr>
          </a:p>
        </p:txBody>
      </p:sp>
      <p:sp>
        <p:nvSpPr>
          <p:cNvPr id="5" name="Rectangle 5">
            <a:extLst>
              <a:ext uri="{FF2B5EF4-FFF2-40B4-BE49-F238E27FC236}">
                <a16:creationId xmlns:a16="http://schemas.microsoft.com/office/drawing/2014/main" xmlns="" id="{3ACC668B-988B-4C46-A6E7-FF9476C2D23F}"/>
              </a:ext>
            </a:extLst>
          </p:cNvPr>
          <p:cNvSpPr>
            <a:spLocks noChangeArrowheads="1"/>
          </p:cNvSpPr>
          <p:nvPr/>
        </p:nvSpPr>
        <p:spPr bwMode="auto">
          <a:xfrm>
            <a:off x="8291513" y="227011"/>
            <a:ext cx="3497944" cy="990322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marL="171450" indent="-171450">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marL="171450" marR="0" lvl="0" indent="-171450" algn="just" defTabSz="914400" rtl="0" eaLnBrk="1" fontAlgn="auto" latinLnBrk="0" hangingPunct="1">
              <a:lnSpc>
                <a:spcPct val="114000"/>
              </a:lnSpc>
              <a:spcBef>
                <a:spcPct val="0"/>
              </a:spcBef>
              <a:spcAft>
                <a:spcPts val="0"/>
              </a:spcAft>
              <a:buClrTx/>
              <a:buSzTx/>
              <a:buFont typeface="Arial" panose="020B0604020202020204" pitchFamily="34" charset="0"/>
              <a:buChar char="•"/>
              <a:tabLst/>
              <a:defRPr/>
            </a:pPr>
            <a:endParaRPr kumimoji="0" lang="en-ZA" altLang="en-US" sz="800" b="0" i="0" u="none" strike="noStrike" kern="1200" cap="none" spc="0" normalizeH="0" baseline="0" noProof="0" dirty="0">
              <a:ln>
                <a:noFill/>
              </a:ln>
              <a:solidFill>
                <a:srgbClr val="000000"/>
              </a:solidFill>
              <a:effectLst/>
              <a:uLnTx/>
              <a:uFillTx/>
              <a:latin typeface="Arial" panose="020B0604020202020204" pitchFamily="34" charset="0"/>
              <a:ea typeface="Century Gothic" panose="020B0502020202020204" pitchFamily="34" charset="0"/>
              <a:cs typeface="Arial" panose="020B0604020202020204" pitchFamily="34" charset="0"/>
            </a:endParaRPr>
          </a:p>
          <a:p>
            <a:pPr marL="171450" marR="0" lvl="0" indent="-171450" algn="just" defTabSz="914400" rtl="0" eaLnBrk="1" fontAlgn="auto" latinLnBrk="0" hangingPunct="1">
              <a:lnSpc>
                <a:spcPct val="114000"/>
              </a:lnSpc>
              <a:spcBef>
                <a:spcPct val="0"/>
              </a:spcBef>
              <a:spcAft>
                <a:spcPts val="0"/>
              </a:spcAft>
              <a:buClrTx/>
              <a:buSzTx/>
              <a:buFont typeface="Arial" panose="020B0604020202020204" pitchFamily="34" charset="0"/>
              <a:buChar char="•"/>
              <a:tabLst/>
              <a:defRPr/>
            </a:pPr>
            <a:r>
              <a:rPr kumimoji="0" lang="en-ZA" altLang="en-US" sz="1600" b="0" i="0" u="none" strike="noStrike" kern="1200" cap="none" spc="0" normalizeH="0" baseline="0" noProof="0" dirty="0">
                <a:ln>
                  <a:noFill/>
                </a:ln>
                <a:solidFill>
                  <a:srgbClr val="000000"/>
                </a:solidFill>
                <a:effectLst/>
                <a:uLnTx/>
                <a:uFillTx/>
                <a:latin typeface="Arial" panose="020B0604020202020204" pitchFamily="34" charset="0"/>
                <a:ea typeface="Century Gothic" panose="020B0502020202020204" pitchFamily="34" charset="0"/>
                <a:cs typeface="Arial" panose="020B0604020202020204" pitchFamily="34" charset="0"/>
              </a:rPr>
              <a:t>81.5% of the spent total of R4.06 billion was on Transfers and subsidies classification followed by 12.1% which was for personnel costs.</a:t>
            </a:r>
          </a:p>
          <a:p>
            <a:pPr marL="171450" marR="0" lvl="0" indent="-171450" algn="just" defTabSz="914400" rtl="0" eaLnBrk="1" fontAlgn="auto" latinLnBrk="0" hangingPunct="1">
              <a:lnSpc>
                <a:spcPct val="114000"/>
              </a:lnSpc>
              <a:spcBef>
                <a:spcPct val="0"/>
              </a:spcBef>
              <a:spcAft>
                <a:spcPts val="0"/>
              </a:spcAft>
              <a:buClrTx/>
              <a:buSzTx/>
              <a:buFont typeface="Arial" panose="020B0604020202020204" pitchFamily="34" charset="0"/>
              <a:buChar char="•"/>
              <a:tabLst/>
              <a:defRPr/>
            </a:pPr>
            <a:endParaRPr kumimoji="0" lang="en-ZA" altLang="en-US" sz="400" b="0" i="0" u="none" strike="noStrike" kern="1200" cap="none" spc="0" normalizeH="0" baseline="0" noProof="0" dirty="0">
              <a:ln>
                <a:noFill/>
              </a:ln>
              <a:solidFill>
                <a:srgbClr val="000000"/>
              </a:solidFill>
              <a:effectLst/>
              <a:uLnTx/>
              <a:uFillTx/>
              <a:latin typeface="Arial" panose="020B0604020202020204" pitchFamily="34" charset="0"/>
              <a:ea typeface="Century Gothic" panose="020B0502020202020204" pitchFamily="34" charset="0"/>
              <a:cs typeface="Arial" panose="020B0604020202020204" pitchFamily="34" charset="0"/>
            </a:endParaRPr>
          </a:p>
          <a:p>
            <a:pPr marL="171450" marR="0" lvl="0" indent="-171450" algn="just" defTabSz="914400" rtl="0" eaLnBrk="1" fontAlgn="auto" latinLnBrk="0" hangingPunct="1">
              <a:lnSpc>
                <a:spcPct val="114000"/>
              </a:lnSpc>
              <a:spcBef>
                <a:spcPct val="0"/>
              </a:spcBef>
              <a:spcAft>
                <a:spcPts val="0"/>
              </a:spcAft>
              <a:buClrTx/>
              <a:buSzTx/>
              <a:buFont typeface="Arial" panose="020B0604020202020204" pitchFamily="34" charset="0"/>
              <a:buChar char="•"/>
              <a:tabLst/>
              <a:defRPr/>
            </a:pPr>
            <a:r>
              <a:rPr kumimoji="0" lang="en-ZA" altLang="en-US" sz="1600" b="0" i="0" u="none" strike="noStrike" kern="1200" cap="none" spc="0" normalizeH="0" baseline="0" noProof="0" dirty="0">
                <a:ln>
                  <a:noFill/>
                </a:ln>
                <a:solidFill>
                  <a:prstClr val="black"/>
                </a:solidFill>
                <a:effectLst/>
                <a:uLnTx/>
                <a:uFillTx/>
                <a:latin typeface="Arial" panose="020B0604020202020204" pitchFamily="34" charset="0"/>
                <a:ea typeface="Century Gothic" panose="020B0502020202020204" pitchFamily="34" charset="0"/>
                <a:cs typeface="Arial" panose="020B0604020202020204" pitchFamily="34" charset="0"/>
              </a:rPr>
              <a:t>Only 6.3% was spent on Goods and services </a:t>
            </a:r>
            <a:r>
              <a:rPr lang="en-ZA" altLang="en-US" sz="1600" dirty="0">
                <a:solidFill>
                  <a:prstClr val="black"/>
                </a:solidFill>
                <a:latin typeface="Arial" panose="020B0604020202020204" pitchFamily="34" charset="0"/>
                <a:ea typeface="Century Gothic" panose="020B0502020202020204" pitchFamily="34" charset="0"/>
                <a:cs typeface="Arial" panose="020B0604020202020204" pitchFamily="34" charset="0"/>
              </a:rPr>
              <a:t>of due to various </a:t>
            </a:r>
            <a:r>
              <a:rPr kumimoji="0" lang="en-ZA" altLang="en-US" sz="1600" b="0" i="0" u="none" strike="noStrike" kern="1200" cap="none" spc="0" normalizeH="0" baseline="0" noProof="0" dirty="0">
                <a:ln>
                  <a:noFill/>
                </a:ln>
                <a:solidFill>
                  <a:prstClr val="black"/>
                </a:solidFill>
                <a:effectLst/>
                <a:uLnTx/>
                <a:uFillTx/>
                <a:latin typeface="Arial" panose="020B0604020202020204" pitchFamily="34" charset="0"/>
                <a:ea typeface="Century Gothic" panose="020B0502020202020204" pitchFamily="34" charset="0"/>
                <a:cs typeface="Arial" panose="020B0604020202020204" pitchFamily="34" charset="0"/>
              </a:rPr>
              <a:t> delays that were experienced in  the implementation of planned projects,  and in receiving claims from the DPWI. CAPEX accounted for less that 1% of total expenditure.</a:t>
            </a:r>
          </a:p>
          <a:p>
            <a:pPr marL="171450" marR="0" lvl="0" indent="-171450" algn="just" defTabSz="914400" rtl="0" eaLnBrk="1" fontAlgn="auto" latinLnBrk="0" hangingPunct="1">
              <a:lnSpc>
                <a:spcPct val="114000"/>
              </a:lnSpc>
              <a:spcBef>
                <a:spcPct val="0"/>
              </a:spcBef>
              <a:spcAft>
                <a:spcPts val="0"/>
              </a:spcAft>
              <a:buClrTx/>
              <a:buSzTx/>
              <a:buFont typeface="Arial" panose="020B0604020202020204" pitchFamily="34" charset="0"/>
              <a:buChar char="•"/>
              <a:tabLst/>
              <a:defRPr/>
            </a:pPr>
            <a:endParaRPr kumimoji="0" lang="en-ZA" altLang="en-US" sz="300" b="0" i="0" u="none" strike="noStrike" kern="1200" cap="none" spc="0" normalizeH="0" baseline="0" noProof="0" dirty="0">
              <a:ln>
                <a:noFill/>
              </a:ln>
              <a:solidFill>
                <a:prstClr val="black"/>
              </a:solidFill>
              <a:effectLst/>
              <a:uLnTx/>
              <a:uFillTx/>
              <a:latin typeface="Arial" panose="020B0604020202020204" pitchFamily="34" charset="0"/>
              <a:ea typeface="Century Gothic" panose="020B0502020202020204" pitchFamily="34" charset="0"/>
              <a:cs typeface="Arial" panose="020B0604020202020204" pitchFamily="34" charset="0"/>
            </a:endParaRPr>
          </a:p>
          <a:p>
            <a:pPr marL="171450" marR="0" lvl="0" indent="-171450" algn="just" defTabSz="914400" rtl="0" eaLnBrk="1" fontAlgn="auto" latinLnBrk="0" hangingPunct="1">
              <a:lnSpc>
                <a:spcPct val="114000"/>
              </a:lnSpc>
              <a:spcBef>
                <a:spcPct val="0"/>
              </a:spcBef>
              <a:spcAft>
                <a:spcPts val="0"/>
              </a:spcAft>
              <a:buClrTx/>
              <a:buSzTx/>
              <a:buFont typeface="Arial" panose="020B0604020202020204" pitchFamily="34" charset="0"/>
              <a:buChar char="•"/>
              <a:tabLst/>
              <a:defRPr/>
            </a:pPr>
            <a:r>
              <a:rPr kumimoji="0" lang="en-ZA" altLang="en-US" sz="1600" b="0" i="0" u="none" strike="noStrike" kern="1200" cap="none" spc="0" normalizeH="0" baseline="0" noProof="0" dirty="0">
                <a:ln>
                  <a:noFill/>
                </a:ln>
                <a:solidFill>
                  <a:prstClr val="black"/>
                </a:solidFill>
                <a:effectLst/>
                <a:uLnTx/>
                <a:uFillTx/>
                <a:latin typeface="Arial" panose="020B0604020202020204" pitchFamily="34" charset="0"/>
                <a:ea typeface="Century Gothic" panose="020B0502020202020204" pitchFamily="34" charset="0"/>
                <a:cs typeface="Arial" panose="020B0604020202020204" pitchFamily="34" charset="0"/>
              </a:rPr>
              <a:t>Interventions are underway to accelerate procurement. Engagements have also been initiated with DPWI for outstanding claims. </a:t>
            </a:r>
            <a:endParaRPr kumimoji="0" lang="en-ZA" altLang="en-US" sz="1600" b="0" i="0" u="none" strike="noStrike" kern="1200" cap="none" spc="0" normalizeH="0" baseline="0" noProof="0" dirty="0">
              <a:ln>
                <a:noFill/>
              </a:ln>
              <a:solidFill>
                <a:srgbClr val="FF0000"/>
              </a:solidFill>
              <a:effectLst/>
              <a:uLnTx/>
              <a:uFillTx/>
              <a:latin typeface="Arial" panose="020B0604020202020204" pitchFamily="34" charset="0"/>
              <a:ea typeface="Century Gothic" panose="020B0502020202020204" pitchFamily="34" charset="0"/>
              <a:cs typeface="Arial" panose="020B0604020202020204" pitchFamily="34" charset="0"/>
            </a:endParaRPr>
          </a:p>
          <a:p>
            <a:pPr marL="171450" marR="0" lvl="0" indent="-171450" algn="just" defTabSz="914400" rtl="0" eaLnBrk="1" fontAlgn="auto" latinLnBrk="0" hangingPunct="1">
              <a:lnSpc>
                <a:spcPct val="114000"/>
              </a:lnSpc>
              <a:spcBef>
                <a:spcPct val="0"/>
              </a:spcBef>
              <a:spcAft>
                <a:spcPts val="0"/>
              </a:spcAft>
              <a:buClrTx/>
              <a:buSzTx/>
              <a:buFont typeface="Arial" panose="020B0604020202020204" pitchFamily="34" charset="0"/>
              <a:buChar char="•"/>
              <a:tabLst/>
              <a:defRPr/>
            </a:pPr>
            <a:endParaRPr kumimoji="0" lang="en-ZA" altLang="en-US" sz="1600" b="0" i="0" u="none" strike="noStrike" kern="1200" cap="none" spc="0" normalizeH="0" baseline="0" noProof="0" dirty="0">
              <a:ln>
                <a:noFill/>
              </a:ln>
              <a:solidFill>
                <a:srgbClr val="000000"/>
              </a:solidFill>
              <a:effectLst/>
              <a:uLnTx/>
              <a:uFillTx/>
              <a:latin typeface="Arial" panose="020B0604020202020204" pitchFamily="34" charset="0"/>
              <a:ea typeface="Century Gothic" panose="020B0502020202020204" pitchFamily="34" charset="0"/>
              <a:cs typeface="Arial" panose="020B0604020202020204" pitchFamily="34" charset="0"/>
            </a:endParaRPr>
          </a:p>
          <a:p>
            <a:pPr marL="171450" marR="0" lvl="0" indent="-171450" algn="just" defTabSz="914400" rtl="0" eaLnBrk="1" fontAlgn="auto" latinLnBrk="0" hangingPunct="1">
              <a:lnSpc>
                <a:spcPct val="114000"/>
              </a:lnSpc>
              <a:spcBef>
                <a:spcPct val="0"/>
              </a:spcBef>
              <a:spcAft>
                <a:spcPts val="0"/>
              </a:spcAft>
              <a:buClrTx/>
              <a:buSzTx/>
              <a:buFont typeface="Arial" panose="020B0604020202020204" pitchFamily="34" charset="0"/>
              <a:buChar char="•"/>
              <a:tabLst/>
              <a:defRPr/>
            </a:pPr>
            <a:endParaRPr kumimoji="0" lang="en-ZA" altLang="en-US" sz="900" b="0" i="0" u="none" strike="noStrike" kern="1200" cap="none" spc="0" normalizeH="0" baseline="0" noProof="0" dirty="0">
              <a:ln>
                <a:noFill/>
              </a:ln>
              <a:solidFill>
                <a:srgbClr val="000000"/>
              </a:solidFill>
              <a:effectLst/>
              <a:uLnTx/>
              <a:uFillTx/>
              <a:latin typeface="Arial" panose="020B0604020202020204" pitchFamily="34" charset="0"/>
              <a:ea typeface="Century Gothic" panose="020B0502020202020204" pitchFamily="34" charset="0"/>
              <a:cs typeface="Arial" panose="020B0604020202020204" pitchFamily="34" charset="0"/>
            </a:endParaRPr>
          </a:p>
          <a:p>
            <a:pPr marL="171450" marR="0" lvl="0" indent="-171450" algn="just" defTabSz="914400" rtl="0" eaLnBrk="1" fontAlgn="auto" latinLnBrk="0" hangingPunct="1">
              <a:lnSpc>
                <a:spcPct val="114000"/>
              </a:lnSpc>
              <a:spcBef>
                <a:spcPct val="0"/>
              </a:spcBef>
              <a:spcAft>
                <a:spcPts val="0"/>
              </a:spcAft>
              <a:buClrTx/>
              <a:buSzTx/>
              <a:buFont typeface="Arial" panose="020B0604020202020204" pitchFamily="34" charset="0"/>
              <a:buChar char="•"/>
              <a:tabLst/>
              <a:defRPr/>
            </a:pPr>
            <a:endParaRPr kumimoji="0" lang="en-ZA" altLang="en-US" sz="900" b="0" i="0" u="none" strike="noStrike" kern="1200" cap="none" spc="0" normalizeH="0" baseline="0" noProof="0" dirty="0">
              <a:ln>
                <a:noFill/>
              </a:ln>
              <a:solidFill>
                <a:srgbClr val="000000"/>
              </a:solidFill>
              <a:effectLst/>
              <a:uLnTx/>
              <a:uFillTx/>
              <a:latin typeface="Arial" panose="020B0604020202020204" pitchFamily="34" charset="0"/>
              <a:ea typeface="Century Gothic" panose="020B0502020202020204" pitchFamily="34" charset="0"/>
              <a:cs typeface="Arial" panose="020B0604020202020204" pitchFamily="34" charset="0"/>
            </a:endParaRPr>
          </a:p>
          <a:p>
            <a:pPr marL="171450" marR="0" lvl="0" indent="-171450" algn="just" defTabSz="914400" rtl="0" eaLnBrk="1" fontAlgn="auto" latinLnBrk="0" hangingPunct="1">
              <a:lnSpc>
                <a:spcPct val="114000"/>
              </a:lnSpc>
              <a:spcBef>
                <a:spcPct val="0"/>
              </a:spcBef>
              <a:spcAft>
                <a:spcPts val="0"/>
              </a:spcAft>
              <a:buClrTx/>
              <a:buSzTx/>
              <a:buFont typeface="Arial" panose="020B0604020202020204" pitchFamily="34" charset="0"/>
              <a:buChar char="•"/>
              <a:tabLst/>
              <a:defRPr/>
            </a:pPr>
            <a:endParaRPr kumimoji="0" lang="en-ZA" altLang="en-US" sz="900" b="0" i="0" u="none" strike="noStrike" kern="1200" cap="none" spc="0" normalizeH="0" baseline="0" noProof="0" dirty="0">
              <a:ln>
                <a:noFill/>
              </a:ln>
              <a:solidFill>
                <a:srgbClr val="000000"/>
              </a:solidFill>
              <a:effectLst/>
              <a:uLnTx/>
              <a:uFillTx/>
              <a:latin typeface="Arial" panose="020B0604020202020204" pitchFamily="34" charset="0"/>
              <a:ea typeface="Century Gothic" panose="020B0502020202020204" pitchFamily="34" charset="0"/>
              <a:cs typeface="Arial" panose="020B0604020202020204" pitchFamily="34" charset="0"/>
            </a:endParaRPr>
          </a:p>
          <a:p>
            <a:pPr marL="171450" marR="0" lvl="0" indent="-171450" algn="just" defTabSz="914400" rtl="0" eaLnBrk="1" fontAlgn="auto" latinLnBrk="0" hangingPunct="1">
              <a:lnSpc>
                <a:spcPct val="114000"/>
              </a:lnSpc>
              <a:spcBef>
                <a:spcPct val="0"/>
              </a:spcBef>
              <a:spcAft>
                <a:spcPts val="0"/>
              </a:spcAft>
              <a:buClrTx/>
              <a:buSzTx/>
              <a:buFont typeface="Arial" panose="020B0604020202020204" pitchFamily="34" charset="0"/>
              <a:buChar char="•"/>
              <a:tabLst/>
              <a:defRPr/>
            </a:pPr>
            <a:endParaRPr kumimoji="0" lang="en-ZA" altLang="en-US" sz="900" b="0" i="0" u="none" strike="noStrike" kern="1200" cap="none" spc="0" normalizeH="0" baseline="0" noProof="0" dirty="0">
              <a:ln>
                <a:noFill/>
              </a:ln>
              <a:solidFill>
                <a:srgbClr val="000000"/>
              </a:solidFill>
              <a:effectLst/>
              <a:uLnTx/>
              <a:uFillTx/>
              <a:latin typeface="Arial" panose="020B0604020202020204" pitchFamily="34" charset="0"/>
              <a:ea typeface="Century Gothic" panose="020B0502020202020204" pitchFamily="34" charset="0"/>
              <a:cs typeface="Arial" panose="020B0604020202020204" pitchFamily="34" charset="0"/>
            </a:endParaRPr>
          </a:p>
          <a:p>
            <a:pPr marL="171450" marR="0" lvl="0" indent="-171450" algn="just" defTabSz="914400" rtl="0" eaLnBrk="1" fontAlgn="auto" latinLnBrk="0" hangingPunct="1">
              <a:lnSpc>
                <a:spcPct val="114000"/>
              </a:lnSpc>
              <a:spcBef>
                <a:spcPct val="0"/>
              </a:spcBef>
              <a:spcAft>
                <a:spcPts val="0"/>
              </a:spcAft>
              <a:buClrTx/>
              <a:buSzTx/>
              <a:buFont typeface="Arial" panose="020B0604020202020204" pitchFamily="34" charset="0"/>
              <a:buChar char="•"/>
              <a:tabLst/>
              <a:defRPr/>
            </a:pPr>
            <a:endParaRPr kumimoji="0" lang="en-ZA" altLang="en-US" sz="900" b="0" i="0" u="none" strike="noStrike" kern="1200" cap="none" spc="0" normalizeH="0" baseline="0" noProof="0" dirty="0">
              <a:ln>
                <a:noFill/>
              </a:ln>
              <a:solidFill>
                <a:srgbClr val="000000"/>
              </a:solidFill>
              <a:effectLst/>
              <a:uLnTx/>
              <a:uFillTx/>
              <a:latin typeface="Arial" panose="020B0604020202020204" pitchFamily="34" charset="0"/>
              <a:ea typeface="Century Gothic" panose="020B0502020202020204" pitchFamily="34" charset="0"/>
              <a:cs typeface="Arial" panose="020B0604020202020204" pitchFamily="34" charset="0"/>
            </a:endParaRPr>
          </a:p>
          <a:p>
            <a:pPr marL="171450" marR="0" lvl="0" indent="-171450" algn="just" defTabSz="914400" rtl="0" eaLnBrk="1" fontAlgn="auto" latinLnBrk="0" hangingPunct="1">
              <a:lnSpc>
                <a:spcPct val="114000"/>
              </a:lnSpc>
              <a:spcBef>
                <a:spcPct val="0"/>
              </a:spcBef>
              <a:spcAft>
                <a:spcPts val="0"/>
              </a:spcAft>
              <a:buClrTx/>
              <a:buSzTx/>
              <a:buFont typeface="Arial" panose="020B0604020202020204" pitchFamily="34" charset="0"/>
              <a:buChar char="•"/>
              <a:tabLst/>
              <a:defRPr/>
            </a:pPr>
            <a:endParaRPr kumimoji="0" lang="en-ZA" altLang="en-US" sz="900" b="0" i="0" u="none" strike="noStrike" kern="1200" cap="none" spc="0" normalizeH="0" baseline="0" noProof="0" dirty="0">
              <a:ln>
                <a:noFill/>
              </a:ln>
              <a:solidFill>
                <a:srgbClr val="000000"/>
              </a:solidFill>
              <a:effectLst/>
              <a:uLnTx/>
              <a:uFillTx/>
              <a:latin typeface="Arial" panose="020B0604020202020204" pitchFamily="34" charset="0"/>
              <a:ea typeface="Century Gothic" panose="020B0502020202020204" pitchFamily="34" charset="0"/>
              <a:cs typeface="Arial" panose="020B0604020202020204" pitchFamily="34" charset="0"/>
            </a:endParaRPr>
          </a:p>
          <a:p>
            <a:pPr marL="171450" marR="0" lvl="0" indent="-171450" algn="just" defTabSz="914400" rtl="0" eaLnBrk="1" fontAlgn="auto" latinLnBrk="0" hangingPunct="1">
              <a:lnSpc>
                <a:spcPct val="114000"/>
              </a:lnSpc>
              <a:spcBef>
                <a:spcPct val="0"/>
              </a:spcBef>
              <a:spcAft>
                <a:spcPts val="0"/>
              </a:spcAft>
              <a:buClrTx/>
              <a:buSzTx/>
              <a:buFont typeface="Arial" panose="020B0604020202020204" pitchFamily="34" charset="0"/>
              <a:buChar char="•"/>
              <a:tabLst/>
              <a:defRPr/>
            </a:pPr>
            <a:endParaRPr kumimoji="0" lang="en-ZA" altLang="en-US" sz="900" b="0" i="0" u="none" strike="noStrike" kern="1200" cap="none" spc="0" normalizeH="0" baseline="0" noProof="0" dirty="0">
              <a:ln>
                <a:noFill/>
              </a:ln>
              <a:solidFill>
                <a:srgbClr val="000000"/>
              </a:solidFill>
              <a:effectLst/>
              <a:uLnTx/>
              <a:uFillTx/>
              <a:latin typeface="Arial" panose="020B0604020202020204" pitchFamily="34" charset="0"/>
              <a:ea typeface="Century Gothic" panose="020B0502020202020204" pitchFamily="34" charset="0"/>
              <a:cs typeface="Arial" panose="020B0604020202020204" pitchFamily="34" charset="0"/>
            </a:endParaRPr>
          </a:p>
          <a:p>
            <a:pPr marL="171450" marR="0" lvl="0" indent="-171450" algn="just" defTabSz="914400" rtl="0" eaLnBrk="1" fontAlgn="auto" latinLnBrk="0" hangingPunct="1">
              <a:lnSpc>
                <a:spcPct val="114000"/>
              </a:lnSpc>
              <a:spcBef>
                <a:spcPct val="0"/>
              </a:spcBef>
              <a:spcAft>
                <a:spcPts val="0"/>
              </a:spcAft>
              <a:buClrTx/>
              <a:buSzTx/>
              <a:buFont typeface="Arial" panose="020B0604020202020204" pitchFamily="34" charset="0"/>
              <a:buChar char="•"/>
              <a:tabLst/>
              <a:defRPr/>
            </a:pPr>
            <a:endParaRPr kumimoji="0" lang="en-ZA" altLang="en-US" sz="900" b="0" i="0" u="none" strike="noStrike" kern="1200" cap="none" spc="0" normalizeH="0" baseline="0" noProof="0" dirty="0">
              <a:ln>
                <a:noFill/>
              </a:ln>
              <a:solidFill>
                <a:srgbClr val="000000"/>
              </a:solidFill>
              <a:effectLst/>
              <a:uLnTx/>
              <a:uFillTx/>
              <a:latin typeface="Arial" panose="020B0604020202020204" pitchFamily="34" charset="0"/>
              <a:ea typeface="Century Gothic" panose="020B0502020202020204" pitchFamily="34" charset="0"/>
              <a:cs typeface="Arial" panose="020B0604020202020204" pitchFamily="34" charset="0"/>
            </a:endParaRPr>
          </a:p>
          <a:p>
            <a:pPr marL="171450" marR="0" lvl="0" indent="-171450" algn="just" defTabSz="914400" rtl="0" eaLnBrk="1" fontAlgn="auto" latinLnBrk="0" hangingPunct="1">
              <a:lnSpc>
                <a:spcPct val="114000"/>
              </a:lnSpc>
              <a:spcBef>
                <a:spcPct val="0"/>
              </a:spcBef>
              <a:spcAft>
                <a:spcPts val="0"/>
              </a:spcAft>
              <a:buClrTx/>
              <a:buSzTx/>
              <a:buFont typeface="Arial" panose="020B0604020202020204" pitchFamily="34" charset="0"/>
              <a:buChar char="•"/>
              <a:tabLst/>
              <a:defRPr/>
            </a:pPr>
            <a:endParaRPr kumimoji="0" lang="en-ZA" altLang="en-US" sz="900" b="0" i="0" u="none" strike="noStrike" kern="1200" cap="none" spc="0" normalizeH="0" baseline="0" noProof="0" dirty="0">
              <a:ln>
                <a:noFill/>
              </a:ln>
              <a:solidFill>
                <a:srgbClr val="000000"/>
              </a:solidFill>
              <a:effectLst/>
              <a:uLnTx/>
              <a:uFillTx/>
              <a:latin typeface="Arial" panose="020B0604020202020204" pitchFamily="34" charset="0"/>
              <a:ea typeface="Century Gothic" panose="020B0502020202020204" pitchFamily="34" charset="0"/>
              <a:cs typeface="Arial" panose="020B0604020202020204" pitchFamily="34" charset="0"/>
            </a:endParaRPr>
          </a:p>
          <a:p>
            <a:pPr marL="171450" marR="0" lvl="0" indent="-171450" algn="just" defTabSz="914400" rtl="0" eaLnBrk="1" fontAlgn="auto" latinLnBrk="0" hangingPunct="1">
              <a:lnSpc>
                <a:spcPct val="114000"/>
              </a:lnSpc>
              <a:spcBef>
                <a:spcPct val="0"/>
              </a:spcBef>
              <a:spcAft>
                <a:spcPts val="0"/>
              </a:spcAft>
              <a:buClrTx/>
              <a:buSzTx/>
              <a:buFont typeface="Arial" panose="020B0604020202020204" pitchFamily="34" charset="0"/>
              <a:buChar char="•"/>
              <a:tabLst/>
              <a:defRPr/>
            </a:pPr>
            <a:endParaRPr kumimoji="0" lang="en-ZA" altLang="en-US" sz="900" b="0" i="0" u="none" strike="noStrike" kern="1200" cap="none" spc="0" normalizeH="0" baseline="0" noProof="0" dirty="0">
              <a:ln>
                <a:noFill/>
              </a:ln>
              <a:solidFill>
                <a:srgbClr val="000000"/>
              </a:solidFill>
              <a:effectLst/>
              <a:uLnTx/>
              <a:uFillTx/>
              <a:latin typeface="Arial" panose="020B0604020202020204" pitchFamily="34" charset="0"/>
              <a:ea typeface="Century Gothic" panose="020B0502020202020204" pitchFamily="34" charset="0"/>
              <a:cs typeface="Arial" panose="020B0604020202020204" pitchFamily="34" charset="0"/>
            </a:endParaRPr>
          </a:p>
          <a:p>
            <a:pPr marL="171450" marR="0" lvl="0" indent="-171450" algn="just" defTabSz="914400" rtl="0" eaLnBrk="1" fontAlgn="auto" latinLnBrk="0" hangingPunct="1">
              <a:lnSpc>
                <a:spcPct val="114000"/>
              </a:lnSpc>
              <a:spcBef>
                <a:spcPct val="0"/>
              </a:spcBef>
              <a:spcAft>
                <a:spcPts val="0"/>
              </a:spcAft>
              <a:buClrTx/>
              <a:buSzTx/>
              <a:buFont typeface="Arial" panose="020B0604020202020204" pitchFamily="34" charset="0"/>
              <a:buChar char="•"/>
              <a:tabLst/>
              <a:defRPr/>
            </a:pPr>
            <a:endParaRPr kumimoji="0" lang="en-ZA" altLang="en-US" sz="900" b="0" i="0" u="none" strike="noStrike" kern="1200" cap="none" spc="0" normalizeH="0" baseline="0" noProof="0" dirty="0">
              <a:ln>
                <a:noFill/>
              </a:ln>
              <a:solidFill>
                <a:srgbClr val="000000"/>
              </a:solidFill>
              <a:effectLst/>
              <a:uLnTx/>
              <a:uFillTx/>
              <a:latin typeface="Arial" panose="020B0604020202020204" pitchFamily="34" charset="0"/>
              <a:ea typeface="Century Gothic" panose="020B0502020202020204" pitchFamily="34" charset="0"/>
              <a:cs typeface="Arial" panose="020B0604020202020204" pitchFamily="34" charset="0"/>
            </a:endParaRPr>
          </a:p>
          <a:p>
            <a:pPr marL="171450" marR="0" lvl="0" indent="-171450" algn="just" defTabSz="914400" rtl="0" eaLnBrk="1" fontAlgn="auto" latinLnBrk="0" hangingPunct="1">
              <a:lnSpc>
                <a:spcPct val="114000"/>
              </a:lnSpc>
              <a:spcBef>
                <a:spcPct val="0"/>
              </a:spcBef>
              <a:spcAft>
                <a:spcPts val="0"/>
              </a:spcAft>
              <a:buClrTx/>
              <a:buSzTx/>
              <a:buFont typeface="Arial" panose="020B0604020202020204" pitchFamily="34" charset="0"/>
              <a:buChar char="•"/>
              <a:tabLst/>
              <a:defRPr/>
            </a:pPr>
            <a:endParaRPr kumimoji="0" lang="en-ZA" altLang="en-US" sz="900" b="0" i="0" u="none" strike="noStrike" kern="1200" cap="none" spc="0" normalizeH="0" baseline="0" noProof="0" dirty="0">
              <a:ln>
                <a:noFill/>
              </a:ln>
              <a:solidFill>
                <a:srgbClr val="000000"/>
              </a:solidFill>
              <a:effectLst/>
              <a:uLnTx/>
              <a:uFillTx/>
              <a:latin typeface="Arial" panose="020B0604020202020204" pitchFamily="34" charset="0"/>
              <a:ea typeface="Century Gothic" panose="020B0502020202020204" pitchFamily="34" charset="0"/>
              <a:cs typeface="Arial" panose="020B0604020202020204" pitchFamily="34" charset="0"/>
            </a:endParaRPr>
          </a:p>
          <a:p>
            <a:pPr marL="171450" marR="0" lvl="0" indent="-171450" algn="just" defTabSz="914400" rtl="0" eaLnBrk="1" fontAlgn="auto" latinLnBrk="0" hangingPunct="1">
              <a:lnSpc>
                <a:spcPct val="114000"/>
              </a:lnSpc>
              <a:spcBef>
                <a:spcPct val="0"/>
              </a:spcBef>
              <a:spcAft>
                <a:spcPts val="0"/>
              </a:spcAft>
              <a:buClrTx/>
              <a:buSzTx/>
              <a:buFont typeface="Arial" panose="020B0604020202020204" pitchFamily="34" charset="0"/>
              <a:buChar char="•"/>
              <a:tabLst/>
              <a:defRPr/>
            </a:pPr>
            <a:endParaRPr kumimoji="0" lang="en-ZA" altLang="en-US" sz="900" b="0" i="0" u="none" strike="noStrike" kern="1200" cap="none" spc="0" normalizeH="0" baseline="0" noProof="0" dirty="0">
              <a:ln>
                <a:noFill/>
              </a:ln>
              <a:solidFill>
                <a:srgbClr val="000000"/>
              </a:solidFill>
              <a:effectLst/>
              <a:uLnTx/>
              <a:uFillTx/>
              <a:latin typeface="Arial" panose="020B0604020202020204" pitchFamily="34" charset="0"/>
              <a:ea typeface="Century Gothic" panose="020B0502020202020204" pitchFamily="34" charset="0"/>
              <a:cs typeface="Arial" panose="020B0604020202020204" pitchFamily="34" charset="0"/>
            </a:endParaRPr>
          </a:p>
          <a:p>
            <a:pPr marL="171450" marR="0" lvl="0" indent="-171450" algn="just" defTabSz="914400" rtl="0" eaLnBrk="1" fontAlgn="auto" latinLnBrk="0" hangingPunct="1">
              <a:lnSpc>
                <a:spcPct val="114000"/>
              </a:lnSpc>
              <a:spcBef>
                <a:spcPct val="0"/>
              </a:spcBef>
              <a:spcAft>
                <a:spcPts val="0"/>
              </a:spcAft>
              <a:buClrTx/>
              <a:buSzTx/>
              <a:buFont typeface="Arial" panose="020B0604020202020204" pitchFamily="34" charset="0"/>
              <a:buChar char="•"/>
              <a:tabLst/>
              <a:defRPr/>
            </a:pPr>
            <a:endParaRPr kumimoji="0" lang="en-ZA" altLang="en-US" sz="900" b="0" i="0" u="none" strike="noStrike" kern="1200" cap="none" spc="0" normalizeH="0" baseline="0" noProof="0" dirty="0">
              <a:ln>
                <a:noFill/>
              </a:ln>
              <a:solidFill>
                <a:srgbClr val="000000"/>
              </a:solidFill>
              <a:effectLst/>
              <a:uLnTx/>
              <a:uFillTx/>
              <a:latin typeface="Arial" panose="020B0604020202020204" pitchFamily="34" charset="0"/>
              <a:ea typeface="Century Gothic" panose="020B0502020202020204" pitchFamily="34" charset="0"/>
              <a:cs typeface="Arial" panose="020B0604020202020204" pitchFamily="34" charset="0"/>
            </a:endParaRPr>
          </a:p>
          <a:p>
            <a:pPr marL="171450" marR="0" lvl="0" indent="-171450" algn="just" defTabSz="914400" rtl="0" eaLnBrk="1" fontAlgn="auto" latinLnBrk="0" hangingPunct="1">
              <a:lnSpc>
                <a:spcPct val="114000"/>
              </a:lnSpc>
              <a:spcBef>
                <a:spcPct val="0"/>
              </a:spcBef>
              <a:spcAft>
                <a:spcPts val="0"/>
              </a:spcAft>
              <a:buClrTx/>
              <a:buSzTx/>
              <a:buFont typeface="Arial" panose="020B0604020202020204" pitchFamily="34" charset="0"/>
              <a:buChar char="•"/>
              <a:tabLst/>
              <a:defRPr/>
            </a:pPr>
            <a:endParaRPr kumimoji="0" lang="en-ZA" altLang="en-US" sz="900" b="0" i="0" u="none" strike="noStrike" kern="1200" cap="none" spc="0" normalizeH="0" baseline="0" noProof="0" dirty="0">
              <a:ln>
                <a:noFill/>
              </a:ln>
              <a:solidFill>
                <a:srgbClr val="000000"/>
              </a:solidFill>
              <a:effectLst/>
              <a:uLnTx/>
              <a:uFillTx/>
              <a:latin typeface="Arial" panose="020B0604020202020204" pitchFamily="34" charset="0"/>
              <a:ea typeface="Century Gothic" panose="020B0502020202020204" pitchFamily="34" charset="0"/>
              <a:cs typeface="Arial" panose="020B0604020202020204" pitchFamily="34" charset="0"/>
            </a:endParaRPr>
          </a:p>
          <a:p>
            <a:pPr marL="171450" marR="0" lvl="0" indent="-171450" algn="just" defTabSz="914400" rtl="0" eaLnBrk="1" fontAlgn="auto" latinLnBrk="0" hangingPunct="1">
              <a:lnSpc>
                <a:spcPct val="114000"/>
              </a:lnSpc>
              <a:spcBef>
                <a:spcPct val="0"/>
              </a:spcBef>
              <a:spcAft>
                <a:spcPts val="0"/>
              </a:spcAft>
              <a:buClrTx/>
              <a:buSzTx/>
              <a:buFont typeface="Arial" panose="020B0604020202020204" pitchFamily="34" charset="0"/>
              <a:buChar char="•"/>
              <a:tabLst/>
              <a:defRPr/>
            </a:pPr>
            <a:endParaRPr kumimoji="0" lang="en-ZA" altLang="en-US" sz="900" b="0" i="0" u="none" strike="noStrike" kern="1200" cap="none" spc="0" normalizeH="0" baseline="0" noProof="0" dirty="0">
              <a:ln>
                <a:noFill/>
              </a:ln>
              <a:solidFill>
                <a:srgbClr val="000000"/>
              </a:solidFill>
              <a:effectLst/>
              <a:uLnTx/>
              <a:uFillTx/>
              <a:latin typeface="Arial" panose="020B0604020202020204" pitchFamily="34" charset="0"/>
              <a:ea typeface="Century Gothic" panose="020B0502020202020204" pitchFamily="34" charset="0"/>
              <a:cs typeface="Arial" panose="020B0604020202020204" pitchFamily="34" charset="0"/>
            </a:endParaRPr>
          </a:p>
          <a:p>
            <a:pPr marL="171450" marR="0" lvl="0" indent="-171450" algn="just" defTabSz="914400" rtl="0" eaLnBrk="1" fontAlgn="auto" latinLnBrk="0" hangingPunct="1">
              <a:lnSpc>
                <a:spcPct val="114000"/>
              </a:lnSpc>
              <a:spcBef>
                <a:spcPct val="0"/>
              </a:spcBef>
              <a:spcAft>
                <a:spcPts val="0"/>
              </a:spcAft>
              <a:buClrTx/>
              <a:buSzTx/>
              <a:buFont typeface="Arial" panose="020B0604020202020204" pitchFamily="34" charset="0"/>
              <a:buChar char="•"/>
              <a:tabLst/>
              <a:defRPr/>
            </a:pPr>
            <a:endParaRPr kumimoji="0" lang="en-ZA" altLang="en-US" sz="900" b="0" i="0" u="none" strike="noStrike" kern="1200" cap="none" spc="0" normalizeH="0" baseline="0" noProof="0" dirty="0">
              <a:ln>
                <a:noFill/>
              </a:ln>
              <a:solidFill>
                <a:srgbClr val="000000"/>
              </a:solidFill>
              <a:effectLst/>
              <a:uLnTx/>
              <a:uFillTx/>
              <a:latin typeface="Arial" panose="020B0604020202020204" pitchFamily="34" charset="0"/>
              <a:ea typeface="Century Gothic" panose="020B0502020202020204" pitchFamily="34" charset="0"/>
              <a:cs typeface="Arial" panose="020B0604020202020204" pitchFamily="34" charset="0"/>
            </a:endParaRPr>
          </a:p>
          <a:p>
            <a:pPr marL="171450" marR="0" lvl="0" indent="-171450" algn="just" defTabSz="914400" rtl="0" eaLnBrk="1" fontAlgn="auto" latinLnBrk="0" hangingPunct="1">
              <a:lnSpc>
                <a:spcPct val="114000"/>
              </a:lnSpc>
              <a:spcBef>
                <a:spcPct val="0"/>
              </a:spcBef>
              <a:spcAft>
                <a:spcPts val="0"/>
              </a:spcAft>
              <a:buClrTx/>
              <a:buSzTx/>
              <a:buFont typeface="Arial" panose="020B0604020202020204" pitchFamily="34" charset="0"/>
              <a:buChar char="•"/>
              <a:tabLst/>
              <a:defRPr/>
            </a:pPr>
            <a:endParaRPr kumimoji="0" lang="en-ZA" altLang="en-US" sz="900" b="0" i="0" u="none" strike="noStrike" kern="1200" cap="none" spc="0" normalizeH="0" baseline="0" noProof="0" dirty="0">
              <a:ln>
                <a:noFill/>
              </a:ln>
              <a:solidFill>
                <a:srgbClr val="000000"/>
              </a:solidFill>
              <a:effectLst/>
              <a:uLnTx/>
              <a:uFillTx/>
              <a:latin typeface="Arial" panose="020B0604020202020204" pitchFamily="34" charset="0"/>
              <a:ea typeface="Century Gothic" panose="020B0502020202020204" pitchFamily="34" charset="0"/>
              <a:cs typeface="Arial" panose="020B0604020202020204" pitchFamily="34" charset="0"/>
            </a:endParaRPr>
          </a:p>
          <a:p>
            <a:pPr marL="171450" marR="0" lvl="0" indent="-171450" algn="just" defTabSz="914400" rtl="0" eaLnBrk="1" fontAlgn="auto" latinLnBrk="0" hangingPunct="1">
              <a:lnSpc>
                <a:spcPct val="114000"/>
              </a:lnSpc>
              <a:spcBef>
                <a:spcPct val="0"/>
              </a:spcBef>
              <a:spcAft>
                <a:spcPts val="0"/>
              </a:spcAft>
              <a:buClrTx/>
              <a:buSzTx/>
              <a:buFont typeface="Arial" panose="020B0604020202020204" pitchFamily="34" charset="0"/>
              <a:buChar char="•"/>
              <a:tabLst/>
              <a:defRPr/>
            </a:pPr>
            <a:endParaRPr kumimoji="0" lang="en-ZA" altLang="en-US" sz="900" b="0" i="0" u="none" strike="noStrike" kern="1200" cap="none" spc="0" normalizeH="0" baseline="0" noProof="0" dirty="0">
              <a:ln>
                <a:noFill/>
              </a:ln>
              <a:solidFill>
                <a:srgbClr val="000000"/>
              </a:solidFill>
              <a:effectLst/>
              <a:uLnTx/>
              <a:uFillTx/>
              <a:latin typeface="Arial" panose="020B0604020202020204" pitchFamily="34" charset="0"/>
              <a:ea typeface="Century Gothic" panose="020B0502020202020204" pitchFamily="34" charset="0"/>
              <a:cs typeface="Arial" panose="020B0604020202020204" pitchFamily="34" charset="0"/>
            </a:endParaRPr>
          </a:p>
          <a:p>
            <a:pPr marL="171450" marR="0" lvl="0" indent="-171450" algn="just" defTabSz="914400" rtl="0" eaLnBrk="1" fontAlgn="auto" latinLnBrk="0" hangingPunct="1">
              <a:lnSpc>
                <a:spcPct val="114000"/>
              </a:lnSpc>
              <a:spcBef>
                <a:spcPct val="0"/>
              </a:spcBef>
              <a:spcAft>
                <a:spcPts val="0"/>
              </a:spcAft>
              <a:buClrTx/>
              <a:buSzTx/>
              <a:buFont typeface="Arial" panose="020B0604020202020204" pitchFamily="34" charset="0"/>
              <a:buChar char="•"/>
              <a:tabLst/>
              <a:defRPr/>
            </a:pPr>
            <a:endParaRPr kumimoji="0" lang="en-ZA" altLang="en-US" sz="900" b="0" i="0" u="none" strike="noStrike" kern="1200" cap="none" spc="0" normalizeH="0" baseline="0" noProof="0" dirty="0">
              <a:ln>
                <a:noFill/>
              </a:ln>
              <a:solidFill>
                <a:srgbClr val="000000"/>
              </a:solidFill>
              <a:effectLst/>
              <a:uLnTx/>
              <a:uFillTx/>
              <a:latin typeface="Arial" panose="020B0604020202020204" pitchFamily="34" charset="0"/>
              <a:ea typeface="Century Gothic" panose="020B0502020202020204" pitchFamily="34" charset="0"/>
              <a:cs typeface="Arial" panose="020B0604020202020204" pitchFamily="34" charset="0"/>
            </a:endParaRPr>
          </a:p>
          <a:p>
            <a:pPr marL="171450" marR="0" lvl="0" indent="-171450" algn="just" defTabSz="914400" rtl="0" eaLnBrk="1" fontAlgn="auto" latinLnBrk="0" hangingPunct="1">
              <a:lnSpc>
                <a:spcPct val="114000"/>
              </a:lnSpc>
              <a:spcBef>
                <a:spcPct val="0"/>
              </a:spcBef>
              <a:spcAft>
                <a:spcPts val="0"/>
              </a:spcAft>
              <a:buClrTx/>
              <a:buSzTx/>
              <a:buFont typeface="Arial" panose="020B0604020202020204" pitchFamily="34" charset="0"/>
              <a:buChar char="•"/>
              <a:tabLst/>
              <a:defRPr/>
            </a:pPr>
            <a:endParaRPr kumimoji="0" lang="en-ZA" altLang="en-US" sz="900" b="0" i="0" u="none" strike="noStrike" kern="1200" cap="none" spc="0" normalizeH="0" baseline="0" noProof="0" dirty="0">
              <a:ln>
                <a:noFill/>
              </a:ln>
              <a:solidFill>
                <a:srgbClr val="000000"/>
              </a:solidFill>
              <a:effectLst/>
              <a:uLnTx/>
              <a:uFillTx/>
              <a:latin typeface="Arial" panose="020B0604020202020204" pitchFamily="34" charset="0"/>
              <a:ea typeface="Century Gothic" panose="020B0502020202020204" pitchFamily="34" charset="0"/>
              <a:cs typeface="Arial" panose="020B0604020202020204" pitchFamily="34" charset="0"/>
            </a:endParaRPr>
          </a:p>
          <a:p>
            <a:pPr marL="171450" marR="0" lvl="0" indent="-171450" algn="just" defTabSz="914400" rtl="0" eaLnBrk="1" fontAlgn="auto" latinLnBrk="0" hangingPunct="1">
              <a:lnSpc>
                <a:spcPct val="114000"/>
              </a:lnSpc>
              <a:spcBef>
                <a:spcPct val="0"/>
              </a:spcBef>
              <a:spcAft>
                <a:spcPts val="0"/>
              </a:spcAft>
              <a:buClrTx/>
              <a:buSzTx/>
              <a:buFont typeface="Arial" panose="020B0604020202020204" pitchFamily="34" charset="0"/>
              <a:buChar char="•"/>
              <a:tabLst/>
              <a:defRPr/>
            </a:pPr>
            <a:endParaRPr kumimoji="0" lang="en-ZA" altLang="en-US" sz="900" b="0" i="0" u="none" strike="noStrike" kern="1200" cap="none" spc="0" normalizeH="0" baseline="0" noProof="0" dirty="0">
              <a:ln>
                <a:noFill/>
              </a:ln>
              <a:solidFill>
                <a:srgbClr val="000000"/>
              </a:solidFill>
              <a:effectLst/>
              <a:uLnTx/>
              <a:uFillTx/>
              <a:latin typeface="Arial" panose="020B0604020202020204" pitchFamily="34" charset="0"/>
              <a:ea typeface="Century Gothic" panose="020B0502020202020204" pitchFamily="34" charset="0"/>
              <a:cs typeface="Arial" panose="020B0604020202020204" pitchFamily="34" charset="0"/>
            </a:endParaRPr>
          </a:p>
          <a:p>
            <a:pPr marL="171450" marR="0" lvl="0" indent="-171450" algn="just" defTabSz="914400" rtl="0" eaLnBrk="1" fontAlgn="auto" latinLnBrk="0" hangingPunct="1">
              <a:lnSpc>
                <a:spcPct val="114000"/>
              </a:lnSpc>
              <a:spcBef>
                <a:spcPct val="0"/>
              </a:spcBef>
              <a:spcAft>
                <a:spcPts val="0"/>
              </a:spcAft>
              <a:buClrTx/>
              <a:buSzTx/>
              <a:buFont typeface="Arial" panose="020B0604020202020204" pitchFamily="34" charset="0"/>
              <a:buChar char="•"/>
              <a:tabLst/>
              <a:defRPr/>
            </a:pPr>
            <a:endParaRPr kumimoji="0" lang="en-ZA" altLang="en-US" sz="900" b="0" i="0" u="none" strike="noStrike" kern="1200" cap="none" spc="0" normalizeH="0" baseline="0" noProof="0" dirty="0">
              <a:ln>
                <a:noFill/>
              </a:ln>
              <a:solidFill>
                <a:srgbClr val="000000"/>
              </a:solidFill>
              <a:effectLst/>
              <a:uLnTx/>
              <a:uFillTx/>
              <a:latin typeface="Arial" panose="020B0604020202020204" pitchFamily="34" charset="0"/>
              <a:ea typeface="Century Gothic" panose="020B0502020202020204" pitchFamily="34" charset="0"/>
              <a:cs typeface="Arial" panose="020B0604020202020204" pitchFamily="34" charset="0"/>
            </a:endParaRPr>
          </a:p>
          <a:p>
            <a:pPr marL="171450" marR="0" lvl="0" indent="-171450" algn="just" defTabSz="914400" rtl="0" eaLnBrk="1" fontAlgn="auto" latinLnBrk="0" hangingPunct="1">
              <a:lnSpc>
                <a:spcPct val="114000"/>
              </a:lnSpc>
              <a:spcBef>
                <a:spcPct val="0"/>
              </a:spcBef>
              <a:spcAft>
                <a:spcPts val="0"/>
              </a:spcAft>
              <a:buClrTx/>
              <a:buSzTx/>
              <a:buFont typeface="Arial" panose="020B0604020202020204" pitchFamily="34" charset="0"/>
              <a:buChar char="•"/>
              <a:tabLst/>
              <a:defRPr/>
            </a:pPr>
            <a:endParaRPr kumimoji="0" lang="en-ZA" altLang="en-US" sz="900" b="0" i="0" u="none" strike="noStrike" kern="1200" cap="none" spc="0" normalizeH="0" baseline="0" noProof="0" dirty="0">
              <a:ln>
                <a:noFill/>
              </a:ln>
              <a:solidFill>
                <a:srgbClr val="000000"/>
              </a:solidFill>
              <a:effectLst/>
              <a:uLnTx/>
              <a:uFillTx/>
              <a:latin typeface="Arial" panose="020B0604020202020204" pitchFamily="34" charset="0"/>
              <a:ea typeface="Century Gothic" panose="020B0502020202020204" pitchFamily="34" charset="0"/>
              <a:cs typeface="Arial" panose="020B0604020202020204" pitchFamily="34" charset="0"/>
            </a:endParaRPr>
          </a:p>
          <a:p>
            <a:pPr marL="171450" marR="0" lvl="0" indent="-171450" algn="just" defTabSz="914400" rtl="0" eaLnBrk="1" fontAlgn="auto" latinLnBrk="0" hangingPunct="1">
              <a:lnSpc>
                <a:spcPct val="114000"/>
              </a:lnSpc>
              <a:spcBef>
                <a:spcPct val="0"/>
              </a:spcBef>
              <a:spcAft>
                <a:spcPts val="0"/>
              </a:spcAft>
              <a:buClrTx/>
              <a:buSzTx/>
              <a:buFont typeface="Arial" panose="020B0604020202020204" pitchFamily="34" charset="0"/>
              <a:buChar char="•"/>
              <a:tabLst/>
              <a:defRPr/>
            </a:pPr>
            <a:endParaRPr kumimoji="0" lang="en-ZA" altLang="en-US" sz="900" b="0" i="0" u="none" strike="noStrike" kern="1200" cap="none" spc="0" normalizeH="0" baseline="0" noProof="0" dirty="0">
              <a:ln>
                <a:noFill/>
              </a:ln>
              <a:solidFill>
                <a:srgbClr val="000000"/>
              </a:solidFill>
              <a:effectLst/>
              <a:uLnTx/>
              <a:uFillTx/>
              <a:latin typeface="Arial" panose="020B0604020202020204" pitchFamily="34" charset="0"/>
              <a:ea typeface="Century Gothic" panose="020B0502020202020204" pitchFamily="34" charset="0"/>
              <a:cs typeface="Arial" panose="020B0604020202020204" pitchFamily="34" charset="0"/>
            </a:endParaRPr>
          </a:p>
        </p:txBody>
      </p:sp>
      <p:graphicFrame>
        <p:nvGraphicFramePr>
          <p:cNvPr id="3" name="Chart 2">
            <a:extLst>
              <a:ext uri="{FF2B5EF4-FFF2-40B4-BE49-F238E27FC236}">
                <a16:creationId xmlns:a16="http://schemas.microsoft.com/office/drawing/2014/main" xmlns="" id="{E6C404A4-80A7-4381-8AF1-D34E0697AB96}"/>
              </a:ext>
            </a:extLst>
          </p:cNvPr>
          <p:cNvGraphicFramePr>
            <a:graphicFrameLocks/>
          </p:cNvGraphicFramePr>
          <p:nvPr>
            <p:extLst>
              <p:ext uri="{D42A27DB-BD31-4B8C-83A1-F6EECF244321}">
                <p14:modId xmlns:p14="http://schemas.microsoft.com/office/powerpoint/2010/main" xmlns="" val="2537807499"/>
              </p:ext>
            </p:extLst>
          </p:nvPr>
        </p:nvGraphicFramePr>
        <p:xfrm>
          <a:off x="1565031" y="411259"/>
          <a:ext cx="6184121" cy="5444418"/>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xmlns="" val="220795129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a:extLst>
              <a:ext uri="{FF2B5EF4-FFF2-40B4-BE49-F238E27FC236}">
                <a16:creationId xmlns:a16="http://schemas.microsoft.com/office/drawing/2014/main" xmlns="" id="{E8AB9CD4-6F1B-4120-B33A-305A12E14E01}"/>
              </a:ext>
            </a:extLst>
          </p:cNvPr>
          <p:cNvSpPr txBox="1">
            <a:spLocks/>
          </p:cNvSpPr>
          <p:nvPr/>
        </p:nvSpPr>
        <p:spPr bwMode="auto">
          <a:xfrm>
            <a:off x="1688304" y="0"/>
            <a:ext cx="12191999" cy="5794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tabLst/>
              <a:defRPr/>
            </a:pPr>
            <a:r>
              <a:rPr kumimoji="0" lang="it-IT" altLang="en-US" sz="1850" b="1" i="0" u="none" strike="noStrike" kern="1200" cap="none" spc="0" normalizeH="0" baseline="0" noProof="0" dirty="0">
                <a:ln>
                  <a:noFill/>
                </a:ln>
                <a:effectLst/>
                <a:uLnTx/>
                <a:uFillTx/>
                <a:latin typeface="Century Gothic" panose="020B0502020202020204" pitchFamily="34" charset="0"/>
                <a:ea typeface="Century Gothic" panose="020B0502020202020204" pitchFamily="34" charset="0"/>
                <a:cs typeface="Century Gothic" panose="020B0502020202020204" pitchFamily="34" charset="0"/>
              </a:rPr>
              <a:t>CONSOLIDATED Q1 &amp; 2 ECONOMIC CLASSIFICATION PERFORMANCE –Reasons for Variances </a:t>
            </a:r>
          </a:p>
        </p:txBody>
      </p:sp>
      <p:sp>
        <p:nvSpPr>
          <p:cNvPr id="8196" name="Slide Number Placeholder 1">
            <a:extLst>
              <a:ext uri="{FF2B5EF4-FFF2-40B4-BE49-F238E27FC236}">
                <a16:creationId xmlns:a16="http://schemas.microsoft.com/office/drawing/2014/main" xmlns="" id="{815FDC2B-E238-43C7-9177-E42EA97187AC}"/>
              </a:ext>
            </a:extLst>
          </p:cNvPr>
          <p:cNvSpPr>
            <a:spLocks noGrp="1"/>
          </p:cNvSpPr>
          <p:nvPr>
            <p:ph type="sldNum" sz="quarter" idx="12"/>
          </p:nvPr>
        </p:nvSpPr>
        <p:spPr bwMode="auto">
          <a:xfrm>
            <a:off x="9765144" y="6213663"/>
            <a:ext cx="2057400" cy="365125"/>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marL="0" marR="0" lvl="0" indent="0" algn="r" defTabSz="914400" rtl="0" eaLnBrk="1" fontAlgn="base" latinLnBrk="0" hangingPunct="1">
              <a:lnSpc>
                <a:spcPct val="100000"/>
              </a:lnSpc>
              <a:spcBef>
                <a:spcPct val="0"/>
              </a:spcBef>
              <a:spcAft>
                <a:spcPct val="0"/>
              </a:spcAft>
              <a:buClrTx/>
              <a:buSzTx/>
              <a:buFont typeface="Arial" panose="020B0604020202020204" pitchFamily="34" charset="0"/>
              <a:buNone/>
              <a:tabLst/>
              <a:defRPr/>
            </a:pPr>
            <a:fld id="{6765FDCD-DE79-4DFB-9FA3-C26254FFE737}" type="slidenum">
              <a:rPr kumimoji="0" lang="en-US" altLang="en-US" sz="1200" b="0" i="0" u="none" strike="noStrike" kern="1200" cap="none" spc="0" normalizeH="0" baseline="0" noProof="0">
                <a:ln>
                  <a:noFill/>
                </a:ln>
                <a:solidFill>
                  <a:srgbClr val="898989"/>
                </a:solidFill>
                <a:effectLst/>
                <a:uLnTx/>
                <a:uFillTx/>
                <a:latin typeface="Calibri" panose="020F050202020403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 typeface="Arial" panose="020B0604020202020204" pitchFamily="34" charset="0"/>
                <a:buNone/>
                <a:tabLst/>
                <a:defRPr/>
              </a:pPr>
              <a:t>38</a:t>
            </a:fld>
            <a:endParaRPr kumimoji="0" lang="en-US" altLang="en-US" sz="1200" b="0" i="0" u="none" strike="noStrike" kern="1200" cap="none" spc="0" normalizeH="0" baseline="0" noProof="0" dirty="0">
              <a:ln>
                <a:noFill/>
              </a:ln>
              <a:solidFill>
                <a:srgbClr val="898989"/>
              </a:solidFill>
              <a:effectLst/>
              <a:uLnTx/>
              <a:uFillTx/>
              <a:latin typeface="Calibri" panose="020F0502020204030204" pitchFamily="34" charset="0"/>
              <a:ea typeface="+mn-ea"/>
              <a:cs typeface="+mn-cs"/>
            </a:endParaRPr>
          </a:p>
        </p:txBody>
      </p:sp>
      <p:sp>
        <p:nvSpPr>
          <p:cNvPr id="5" name="TextBox 4">
            <a:extLst>
              <a:ext uri="{FF2B5EF4-FFF2-40B4-BE49-F238E27FC236}">
                <a16:creationId xmlns:a16="http://schemas.microsoft.com/office/drawing/2014/main" xmlns="" id="{3F721D66-CBD2-439F-B0D2-F19A20EE98F5}"/>
              </a:ext>
            </a:extLst>
          </p:cNvPr>
          <p:cNvSpPr txBox="1"/>
          <p:nvPr/>
        </p:nvSpPr>
        <p:spPr>
          <a:xfrm>
            <a:off x="1688304" y="289718"/>
            <a:ext cx="10317802" cy="4880310"/>
          </a:xfrm>
          <a:prstGeom prst="rect">
            <a:avLst/>
          </a:prstGeom>
          <a:noFill/>
        </p:spPr>
        <p:txBody>
          <a:bodyPr wrap="square">
            <a:spAutoFit/>
          </a:bodyPr>
          <a:lstStyle/>
          <a:p>
            <a:pPr marL="0" marR="0" lvl="0" indent="0" algn="just" defTabSz="914400" rtl="0" eaLnBrk="1" fontAlgn="auto" latinLnBrk="0" hangingPunct="1">
              <a:lnSpc>
                <a:spcPct val="130000"/>
              </a:lnSpc>
              <a:spcBef>
                <a:spcPts val="0"/>
              </a:spcBef>
              <a:spcAft>
                <a:spcPts val="0"/>
              </a:spcAft>
              <a:buClrTx/>
              <a:buSzTx/>
              <a:buFontTx/>
              <a:buNone/>
              <a:tabLst/>
              <a:defRPr/>
            </a:pPr>
            <a:r>
              <a:rPr kumimoji="0" lang="en-US" sz="1700" b="1"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Arial" panose="020B0604020202020204" pitchFamily="34" charset="0"/>
                <a:ea typeface="+mn-ea"/>
                <a:cs typeface="Arial" panose="020B0604020202020204" pitchFamily="34" charset="0"/>
              </a:rPr>
              <a:t>Compensation of employees</a:t>
            </a:r>
          </a:p>
          <a:p>
            <a:pPr marL="285750" marR="0" lvl="0" indent="-285750" algn="just" defTabSz="914400" rtl="0" eaLnBrk="1" fontAlgn="auto" latinLnBrk="0" hangingPunct="1">
              <a:lnSpc>
                <a:spcPct val="130000"/>
              </a:lnSpc>
              <a:spcBef>
                <a:spcPts val="0"/>
              </a:spcBef>
              <a:spcAft>
                <a:spcPts val="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Total expenditure incurred up to end of quarter two (2) was R492.39 million against projected expenditure of R517.93 million resulting in a budget underspending of R25.55 million or 4.9%. The budget underspending is mainly as a result of unfilled vacant funded positions.  Any progress being made in filling vacancies is being countered by the staff turnover leading to delays in filling vacant positions.  </a:t>
            </a:r>
          </a:p>
          <a:p>
            <a:pPr marL="0" marR="0" lvl="0" indent="0" algn="just" defTabSz="914400" rtl="0" eaLnBrk="1" fontAlgn="auto" latinLnBrk="0" hangingPunct="1">
              <a:lnSpc>
                <a:spcPct val="130000"/>
              </a:lnSpc>
              <a:spcBef>
                <a:spcPts val="0"/>
              </a:spcBef>
              <a:spcAft>
                <a:spcPts val="0"/>
              </a:spcAft>
              <a:buClrTx/>
              <a:buSzTx/>
              <a:buFontTx/>
              <a:buNone/>
              <a:tabLst/>
              <a:defRPr/>
            </a:pPr>
            <a:endParaRPr kumimoji="0" lang="en-US" sz="16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just" defTabSz="914400" rtl="0" eaLnBrk="1" fontAlgn="auto" latinLnBrk="0" hangingPunct="1">
              <a:lnSpc>
                <a:spcPct val="130000"/>
              </a:lnSpc>
              <a:spcBef>
                <a:spcPts val="0"/>
              </a:spcBef>
              <a:spcAft>
                <a:spcPts val="0"/>
              </a:spcAft>
              <a:buClrTx/>
              <a:buSzTx/>
              <a:buFontTx/>
              <a:buNone/>
              <a:tabLst/>
              <a:defRPr/>
            </a:pPr>
            <a:r>
              <a:rPr kumimoji="0" lang="en-US" sz="1600" b="1"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Arial" panose="020B0604020202020204" pitchFamily="34" charset="0"/>
                <a:ea typeface="+mn-ea"/>
                <a:cs typeface="Arial" panose="020B0604020202020204" pitchFamily="34" charset="0"/>
              </a:rPr>
              <a:t>Goods and services</a:t>
            </a:r>
          </a:p>
          <a:p>
            <a:pPr marL="285750" marR="0" lvl="0" indent="-285750" algn="just" defTabSz="914400" rtl="0" eaLnBrk="1" fontAlgn="auto" latinLnBrk="0" hangingPunct="1">
              <a:lnSpc>
                <a:spcPct val="130000"/>
              </a:lnSpc>
              <a:spcBef>
                <a:spcPts val="0"/>
              </a:spcBef>
              <a:spcAft>
                <a:spcPts val="0"/>
              </a:spcAft>
              <a:buClrTx/>
              <a:buSzTx/>
              <a:buFont typeface="Arial" panose="020B0604020202020204" pitchFamily="34" charset="0"/>
              <a:buChar char="•"/>
              <a:tabLst/>
              <a:defRPr/>
            </a:pPr>
            <a:r>
              <a:rPr kumimoji="0" lang="en-ZA" sz="16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Planned expenditure in this classification was R581.42 million while actual expenditure was R255.75 million resulting in a net budget underspending of R325.67 million or 56.0%%. Major contributors to the underspending included the Consultants and business advisory services item which accounted for 65% of the overall underspending, Computer services with 18% as well as Operating leases (office accommodation) which accounted for 8% of the total underspending in this classification.</a:t>
            </a:r>
          </a:p>
          <a:p>
            <a:pPr marL="285750" marR="0" lvl="0" indent="-285750" algn="just" defTabSz="914400" rtl="0" eaLnBrk="1" fontAlgn="auto" latinLnBrk="0" hangingPunct="1">
              <a:lnSpc>
                <a:spcPct val="130000"/>
              </a:lnSpc>
              <a:spcBef>
                <a:spcPts val="0"/>
              </a:spcBef>
              <a:spcAft>
                <a:spcPts val="0"/>
              </a:spcAft>
              <a:buClrTx/>
              <a:buSzTx/>
              <a:buFont typeface="Arial" panose="020B0604020202020204" pitchFamily="34" charset="0"/>
              <a:buChar char="•"/>
              <a:tabLst/>
              <a:defRPr/>
            </a:pPr>
            <a:r>
              <a:rPr kumimoji="0" lang="en-ZA" sz="16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Spending in the above-mentioned items was negatively affected by delays in implementing planned projects, outstanding claims</a:t>
            </a:r>
            <a:r>
              <a:rPr lang="en-ZA" sz="1600" dirty="0">
                <a:solidFill>
                  <a:prstClr val="black"/>
                </a:solidFill>
                <a:latin typeface="Arial" panose="020B0604020202020204" pitchFamily="34" charset="0"/>
                <a:cs typeface="Arial" panose="020B0604020202020204" pitchFamily="34" charset="0"/>
              </a:rPr>
              <a:t> from</a:t>
            </a:r>
            <a:r>
              <a:rPr kumimoji="0" lang="en-ZA" sz="16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the DPWI related to the leasing of office accommodation as well as delays in initiating ICT projects, mainly the procurement of the integrated enterprise system. </a:t>
            </a:r>
          </a:p>
        </p:txBody>
      </p:sp>
    </p:spTree>
    <p:extLst>
      <p:ext uri="{BB962C8B-B14F-4D97-AF65-F5344CB8AC3E}">
        <p14:creationId xmlns:p14="http://schemas.microsoft.com/office/powerpoint/2010/main" xmlns="" val="163837213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a:extLst>
              <a:ext uri="{FF2B5EF4-FFF2-40B4-BE49-F238E27FC236}">
                <a16:creationId xmlns:a16="http://schemas.microsoft.com/office/drawing/2014/main" xmlns="" id="{E8AB9CD4-6F1B-4120-B33A-305A12E14E01}"/>
              </a:ext>
            </a:extLst>
          </p:cNvPr>
          <p:cNvSpPr txBox="1">
            <a:spLocks/>
          </p:cNvSpPr>
          <p:nvPr/>
        </p:nvSpPr>
        <p:spPr bwMode="auto">
          <a:xfrm>
            <a:off x="1657139" y="53019"/>
            <a:ext cx="11988800" cy="5794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tabLst/>
              <a:defRPr/>
            </a:pPr>
            <a:r>
              <a:rPr kumimoji="0" lang="en-ZA" altLang="en-US" sz="2000" b="1" i="0" u="none" strike="noStrike" kern="1200" cap="none" spc="0" normalizeH="0" baseline="0" noProof="0" dirty="0">
                <a:ln>
                  <a:noFill/>
                </a:ln>
                <a:effectLst/>
                <a:uLnTx/>
                <a:uFillTx/>
                <a:latin typeface="Century Gothic" panose="020B0502020202020204" pitchFamily="34" charset="0"/>
                <a:ea typeface="Century Gothic" panose="020B0502020202020204" pitchFamily="34" charset="0"/>
                <a:cs typeface="Century Gothic" panose="020B0502020202020204" pitchFamily="34" charset="0"/>
              </a:rPr>
              <a:t>CONSOLIDATED Q1 &amp; 2 ECONOMIC CLASSIFICATION PERFORMANCE –Reasons for </a:t>
            </a:r>
          </a:p>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tabLst/>
              <a:defRPr/>
            </a:pPr>
            <a:r>
              <a:rPr kumimoji="0" lang="en-ZA" altLang="en-US" sz="2000" b="1" i="0" u="none" strike="noStrike" kern="1200" cap="none" spc="0" normalizeH="0" baseline="0" noProof="0" dirty="0">
                <a:ln>
                  <a:noFill/>
                </a:ln>
                <a:solidFill>
                  <a:srgbClr val="FFFFFF"/>
                </a:solidFill>
                <a:effectLst/>
                <a:uLnTx/>
                <a:uFillTx/>
                <a:latin typeface="Century Gothic" panose="020B0502020202020204" pitchFamily="34" charset="0"/>
                <a:ea typeface="Century Gothic" panose="020B0502020202020204" pitchFamily="34" charset="0"/>
                <a:cs typeface="Century Gothic" panose="020B0502020202020204" pitchFamily="34" charset="0"/>
              </a:rPr>
              <a:t>Variances </a:t>
            </a:r>
            <a:r>
              <a:rPr kumimoji="0" lang="it-IT" altLang="en-US" sz="2000" b="1" i="0" u="none" strike="noStrike" kern="1200" cap="none" spc="0" normalizeH="0" baseline="0" noProof="0" dirty="0">
                <a:ln>
                  <a:noFill/>
                </a:ln>
                <a:solidFill>
                  <a:srgbClr val="FFFFFF"/>
                </a:solidFill>
                <a:effectLst/>
                <a:uLnTx/>
                <a:uFillTx/>
                <a:latin typeface="Century Gothic" panose="020B0502020202020204" pitchFamily="34" charset="0"/>
                <a:ea typeface="Century Gothic" panose="020B0502020202020204" pitchFamily="34" charset="0"/>
                <a:cs typeface="Century Gothic" panose="020B0502020202020204" pitchFamily="34" charset="0"/>
              </a:rPr>
              <a:t>(Cont.)</a:t>
            </a:r>
          </a:p>
        </p:txBody>
      </p:sp>
      <p:sp>
        <p:nvSpPr>
          <p:cNvPr id="8196" name="Slide Number Placeholder 1">
            <a:extLst>
              <a:ext uri="{FF2B5EF4-FFF2-40B4-BE49-F238E27FC236}">
                <a16:creationId xmlns:a16="http://schemas.microsoft.com/office/drawing/2014/main" xmlns="" id="{815FDC2B-E238-43C7-9177-E42EA97187AC}"/>
              </a:ext>
            </a:extLst>
          </p:cNvPr>
          <p:cNvSpPr>
            <a:spLocks noGrp="1"/>
          </p:cNvSpPr>
          <p:nvPr>
            <p:ph type="sldNum" sz="quarter" idx="12"/>
          </p:nvPr>
        </p:nvSpPr>
        <p:spPr bwMode="auto">
          <a:xfrm>
            <a:off x="9765144" y="6213663"/>
            <a:ext cx="2057400" cy="365125"/>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marL="0" marR="0" lvl="0" indent="0" algn="r" defTabSz="914400" rtl="0" eaLnBrk="1" fontAlgn="base" latinLnBrk="0" hangingPunct="1">
              <a:lnSpc>
                <a:spcPct val="100000"/>
              </a:lnSpc>
              <a:spcBef>
                <a:spcPct val="0"/>
              </a:spcBef>
              <a:spcAft>
                <a:spcPct val="0"/>
              </a:spcAft>
              <a:buClrTx/>
              <a:buSzTx/>
              <a:buFont typeface="Arial" panose="020B0604020202020204" pitchFamily="34" charset="0"/>
              <a:buNone/>
              <a:tabLst/>
              <a:defRPr/>
            </a:pPr>
            <a:fld id="{6765FDCD-DE79-4DFB-9FA3-C26254FFE737}" type="slidenum">
              <a:rPr kumimoji="0" lang="en-US" altLang="en-US" sz="1200" b="0" i="0" u="none" strike="noStrike" kern="1200" cap="none" spc="0" normalizeH="0" baseline="0" noProof="0">
                <a:ln>
                  <a:noFill/>
                </a:ln>
                <a:solidFill>
                  <a:srgbClr val="898989"/>
                </a:solidFill>
                <a:effectLst/>
                <a:uLnTx/>
                <a:uFillTx/>
                <a:latin typeface="Calibri" panose="020F050202020403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 typeface="Arial" panose="020B0604020202020204" pitchFamily="34" charset="0"/>
                <a:buNone/>
                <a:tabLst/>
                <a:defRPr/>
              </a:pPr>
              <a:t>39</a:t>
            </a:fld>
            <a:endParaRPr kumimoji="0" lang="en-US" altLang="en-US" sz="1200" b="0" i="0" u="none" strike="noStrike" kern="1200" cap="none" spc="0" normalizeH="0" baseline="0" noProof="0" dirty="0">
              <a:ln>
                <a:noFill/>
              </a:ln>
              <a:solidFill>
                <a:srgbClr val="898989"/>
              </a:solidFill>
              <a:effectLst/>
              <a:uLnTx/>
              <a:uFillTx/>
              <a:latin typeface="Calibri" panose="020F0502020204030204" pitchFamily="34" charset="0"/>
              <a:ea typeface="+mn-ea"/>
              <a:cs typeface="+mn-cs"/>
            </a:endParaRPr>
          </a:p>
        </p:txBody>
      </p:sp>
      <p:sp>
        <p:nvSpPr>
          <p:cNvPr id="5" name="TextBox 4">
            <a:extLst>
              <a:ext uri="{FF2B5EF4-FFF2-40B4-BE49-F238E27FC236}">
                <a16:creationId xmlns:a16="http://schemas.microsoft.com/office/drawing/2014/main" xmlns="" id="{3F721D66-CBD2-439F-B0D2-F19A20EE98F5}"/>
              </a:ext>
            </a:extLst>
          </p:cNvPr>
          <p:cNvSpPr txBox="1"/>
          <p:nvPr/>
        </p:nvSpPr>
        <p:spPr>
          <a:xfrm>
            <a:off x="1451985" y="342737"/>
            <a:ext cx="10558307" cy="5424627"/>
          </a:xfrm>
          <a:prstGeom prst="rect">
            <a:avLst/>
          </a:prstGeom>
          <a:noFill/>
        </p:spPr>
        <p:txBody>
          <a:bodyPr wrap="square">
            <a:spAutoFit/>
          </a:bodyPr>
          <a:lstStyle/>
          <a:p>
            <a:pPr marL="0" marR="0" lvl="0" indent="0" algn="just" defTabSz="914400" rtl="0" eaLnBrk="1" fontAlgn="auto" latinLnBrk="0" hangingPunct="1">
              <a:lnSpc>
                <a:spcPct val="130000"/>
              </a:lnSpc>
              <a:spcBef>
                <a:spcPts val="0"/>
              </a:spcBef>
              <a:spcAft>
                <a:spcPts val="0"/>
              </a:spcAft>
              <a:buClrTx/>
              <a:buSzTx/>
              <a:buFontTx/>
              <a:buNone/>
              <a:tabLst/>
              <a:defRPr/>
            </a:pPr>
            <a:r>
              <a:rPr kumimoji="0" lang="en-US" sz="1600" b="1"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Arial" panose="020B0604020202020204" pitchFamily="34" charset="0"/>
                <a:ea typeface="+mn-ea"/>
                <a:cs typeface="Arial" panose="020B0604020202020204" pitchFamily="34" charset="0"/>
              </a:rPr>
              <a:t>Transfers and subsidies</a:t>
            </a:r>
          </a:p>
          <a:p>
            <a:pPr marL="0" marR="0" lvl="0" indent="0" algn="just" defTabSz="914400" rtl="0" eaLnBrk="1" fontAlgn="auto" latinLnBrk="0" hangingPunct="1">
              <a:lnSpc>
                <a:spcPct val="130000"/>
              </a:lnSpc>
              <a:spcBef>
                <a:spcPts val="0"/>
              </a:spcBef>
              <a:spcAft>
                <a:spcPts val="0"/>
              </a:spcAft>
              <a:buClrTx/>
              <a:buSzTx/>
              <a:buFontTx/>
              <a:buNone/>
              <a:tabLst/>
              <a:defRPr/>
            </a:pPr>
            <a:r>
              <a:rPr kumimoji="0" lang="en-ZA"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The net budget underspending of R204.48 million or 5.8% was largely due to performance on:</a:t>
            </a:r>
          </a:p>
          <a:p>
            <a:pPr marL="285750" marR="0" lvl="0" indent="-285750" algn="just" defTabSz="914400" rtl="0" eaLnBrk="1" fontAlgn="auto" latinLnBrk="0" hangingPunct="1">
              <a:lnSpc>
                <a:spcPct val="130000"/>
              </a:lnSpc>
              <a:spcBef>
                <a:spcPts val="0"/>
              </a:spcBef>
              <a:spcAft>
                <a:spcPts val="0"/>
              </a:spcAft>
              <a:buClrTx/>
              <a:buSzTx/>
              <a:buFont typeface="Arial" panose="020B0604020202020204" pitchFamily="34" charset="0"/>
              <a:buChar char="•"/>
              <a:tabLst/>
              <a:defRPr/>
            </a:pPr>
            <a:r>
              <a:rPr kumimoji="0" lang="en-ZA"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INEP Municipal Grants: R88.39 million underspending because of the withholding of funds from non-compliant municipalities to the DoRA conditions, main condition being the failure to utilize 50% of transferred funds.  Engagements with these municipalities </a:t>
            </a:r>
            <a:r>
              <a:rPr lang="en-ZA" sz="1400" dirty="0">
                <a:solidFill>
                  <a:prstClr val="black"/>
                </a:solidFill>
                <a:latin typeface="Arial" panose="020B0604020202020204" pitchFamily="34" charset="0"/>
                <a:cs typeface="Arial" panose="020B0604020202020204" pitchFamily="34" charset="0"/>
              </a:rPr>
              <a:t>are</a:t>
            </a:r>
            <a:r>
              <a:rPr kumimoji="0" lang="en-ZA"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on-going, however, should non-compliance persist, the allocations will be reallocated to other performing municipalities through the re-gazetting process.</a:t>
            </a:r>
          </a:p>
          <a:p>
            <a:pPr marL="285750" marR="0" lvl="0" indent="-285750" algn="just" defTabSz="914400" rtl="0" eaLnBrk="1" fontAlgn="auto" latinLnBrk="0" hangingPunct="1">
              <a:lnSpc>
                <a:spcPct val="130000"/>
              </a:lnSpc>
              <a:spcBef>
                <a:spcPts val="0"/>
              </a:spcBef>
              <a:spcAft>
                <a:spcPts val="0"/>
              </a:spcAft>
              <a:buClrTx/>
              <a:buSzTx/>
              <a:buFont typeface="Arial" panose="020B0604020202020204" pitchFamily="34" charset="0"/>
              <a:buChar char="•"/>
              <a:tabLst/>
              <a:defRPr/>
            </a:pPr>
            <a:r>
              <a:rPr kumimoji="0" lang="en-ZA"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EEDSM - Municipal Grants: R5 million was not released to Tswaing, Ray Nkoyeni, Polokwane and </a:t>
            </a:r>
            <a:r>
              <a:rPr kumimoji="0" lang="en-ZA" sz="14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Modimolle</a:t>
            </a:r>
            <a:r>
              <a:rPr lang="en-ZA" sz="1400" dirty="0">
                <a:solidFill>
                  <a:prstClr val="black"/>
                </a:solidFill>
                <a:latin typeface="Arial" panose="020B0604020202020204" pitchFamily="34" charset="0"/>
                <a:cs typeface="Arial" panose="020B0604020202020204" pitchFamily="34" charset="0"/>
              </a:rPr>
              <a:t>-</a:t>
            </a:r>
            <a:r>
              <a:rPr kumimoji="0" lang="en-ZA" sz="14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Mookgophong</a:t>
            </a:r>
            <a:r>
              <a:rPr kumimoji="0" lang="en-ZA"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municipalities attributable to non-compliance to DoRA grant conditions and outstanding documentation. Withheld transfers were subsequently released to relevant municipalities in October.</a:t>
            </a:r>
          </a:p>
          <a:p>
            <a:pPr marL="285750" marR="0" lvl="0" indent="-285750" algn="just" defTabSz="914400" rtl="0" eaLnBrk="1" fontAlgn="auto" latinLnBrk="0" hangingPunct="1">
              <a:lnSpc>
                <a:spcPct val="130000"/>
              </a:lnSpc>
              <a:spcBef>
                <a:spcPts val="0"/>
              </a:spcBef>
              <a:spcAft>
                <a:spcPts val="0"/>
              </a:spcAft>
              <a:buClrTx/>
              <a:buSzTx/>
              <a:buFont typeface="Arial" panose="020B0604020202020204" pitchFamily="34" charset="0"/>
              <a:buChar char="•"/>
              <a:tabLst/>
              <a:defRPr/>
            </a:pPr>
            <a:r>
              <a:rPr kumimoji="0" lang="en-ZA"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INEP Non-Grid Households: R116.75 million underspending due to delays in initiating procurement processes for the 2022/23 implementation plan by the</a:t>
            </a:r>
            <a:r>
              <a:rPr lang="en-ZA" sz="1400" dirty="0">
                <a:solidFill>
                  <a:prstClr val="black"/>
                </a:solidFill>
                <a:latin typeface="Arial" panose="020B0604020202020204" pitchFamily="34" charset="0"/>
                <a:cs typeface="Arial" panose="020B0604020202020204" pitchFamily="34" charset="0"/>
              </a:rPr>
              <a:t>e branch.</a:t>
            </a:r>
            <a:endParaRPr kumimoji="0" lang="en-ZA"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285750" marR="0" lvl="0" indent="-285750" algn="just" defTabSz="914400" rtl="0" eaLnBrk="1" fontAlgn="auto" latinLnBrk="0" hangingPunct="1">
              <a:lnSpc>
                <a:spcPct val="130000"/>
              </a:lnSpc>
              <a:spcBef>
                <a:spcPts val="0"/>
              </a:spcBef>
              <a:spcAft>
                <a:spcPts val="0"/>
              </a:spcAft>
              <a:buClrTx/>
              <a:buSzTx/>
              <a:buFont typeface="Arial" panose="020B0604020202020204" pitchFamily="34" charset="0"/>
              <a:buChar char="•"/>
              <a:tabLst/>
              <a:defRPr/>
            </a:pPr>
            <a:r>
              <a:rPr kumimoji="0" lang="en-ZA"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SETAs:  R911 thousand underspending, levy could not be released to EWSETA attributable to system challenges, on the SETA side</a:t>
            </a:r>
            <a:r>
              <a:rPr lang="en-ZA" sz="1400" dirty="0">
                <a:solidFill>
                  <a:prstClr val="black"/>
                </a:solidFill>
                <a:latin typeface="Arial" panose="020B0604020202020204" pitchFamily="34" charset="0"/>
                <a:cs typeface="Arial" panose="020B0604020202020204" pitchFamily="34" charset="0"/>
              </a:rPr>
              <a:t>. </a:t>
            </a:r>
            <a:r>
              <a:rPr kumimoji="0" lang="en-ZA"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The system challenge has since been resolved </a:t>
            </a:r>
            <a:r>
              <a:rPr lang="en-ZA" sz="1400" dirty="0">
                <a:solidFill>
                  <a:prstClr val="black"/>
                </a:solidFill>
                <a:latin typeface="Arial" panose="020B0604020202020204" pitchFamily="34" charset="0"/>
                <a:cs typeface="Arial" panose="020B0604020202020204" pitchFamily="34" charset="0"/>
              </a:rPr>
              <a:t>- </a:t>
            </a:r>
            <a:r>
              <a:rPr kumimoji="0" lang="en-ZA"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payment is anticipated in November 2022.</a:t>
            </a:r>
          </a:p>
          <a:p>
            <a:pPr marL="285750" marR="0" lvl="0" indent="-285750" algn="just" defTabSz="914400" rtl="0" eaLnBrk="1" fontAlgn="auto" latinLnBrk="0" hangingPunct="1">
              <a:lnSpc>
                <a:spcPct val="130000"/>
              </a:lnSpc>
              <a:spcBef>
                <a:spcPts val="0"/>
              </a:spcBef>
              <a:spcAft>
                <a:spcPts val="0"/>
              </a:spcAft>
              <a:buClrTx/>
              <a:buSzTx/>
              <a:buFont typeface="Arial" panose="020B0604020202020204" pitchFamily="34" charset="0"/>
              <a:buChar char="•"/>
              <a:tabLst/>
              <a:defRPr/>
            </a:pPr>
            <a:r>
              <a:rPr kumimoji="0" lang="en-ZA"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International membership fees: R4.57 million overspending due to 2021/22 payments which were disbursed in the current financial year to APPO, IEF and IRENA for international membership fees.  Savings from the Goods and services will be redirected to this item in Q3.</a:t>
            </a:r>
          </a:p>
          <a:p>
            <a:pPr marL="285750" marR="0" lvl="0" indent="-285750" algn="just" defTabSz="914400" rtl="0" eaLnBrk="1" fontAlgn="auto" latinLnBrk="0" hangingPunct="1">
              <a:lnSpc>
                <a:spcPct val="130000"/>
              </a:lnSpc>
              <a:spcBef>
                <a:spcPts val="0"/>
              </a:spcBef>
              <a:spcAft>
                <a:spcPts val="0"/>
              </a:spcAft>
              <a:buClrTx/>
              <a:buSzTx/>
              <a:buFont typeface="Arial" panose="020B0604020202020204" pitchFamily="34" charset="0"/>
              <a:buChar char="•"/>
              <a:tabLst/>
              <a:defRPr/>
            </a:pPr>
            <a:r>
              <a:rPr kumimoji="0" lang="en-ZA"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Other Transfers to Households: R1.83 million overspending caused by higher than anticipated turn-over of staff during the reporting period and consequent increase in leave gratuity payments.  This overspending will also be cleared by savings from the Goods and services classification.</a:t>
            </a:r>
          </a:p>
        </p:txBody>
      </p:sp>
    </p:spTree>
    <p:extLst>
      <p:ext uri="{BB962C8B-B14F-4D97-AF65-F5344CB8AC3E}">
        <p14:creationId xmlns:p14="http://schemas.microsoft.com/office/powerpoint/2010/main" xmlns="" val="98873035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xmlns="" id="{6EE81AE7-EB6F-4AC8-8C7B-339A250E436D}"/>
              </a:ext>
            </a:extLst>
          </p:cNvPr>
          <p:cNvSpPr txBox="1"/>
          <p:nvPr/>
        </p:nvSpPr>
        <p:spPr>
          <a:xfrm>
            <a:off x="1362074" y="0"/>
            <a:ext cx="9467851" cy="2098010"/>
          </a:xfrm>
          <a:prstGeom prst="rect">
            <a:avLst/>
          </a:prstGeom>
          <a:noFill/>
        </p:spPr>
        <p:txBody>
          <a:bodyPr wrap="square">
            <a:spAutoFit/>
          </a:body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US" sz="20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sz="2000" b="1" dirty="0">
                <a:solidFill>
                  <a:prstClr val="black"/>
                </a:solidFill>
                <a:latin typeface="Arial" panose="020B0604020202020204" pitchFamily="34" charset="0"/>
                <a:cs typeface="Arial" panose="020B0604020202020204" pitchFamily="34" charset="0"/>
              </a:rPr>
              <a:t>Introduction</a:t>
            </a:r>
            <a:endParaRPr kumimoji="0" lang="en-US" sz="20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400050" marR="0" lvl="2" algn="l" defTabSz="914400" rtl="0" eaLnBrk="1" fontAlgn="auto" latinLnBrk="0" hangingPunct="1">
              <a:lnSpc>
                <a:spcPct val="150000"/>
              </a:lnSpc>
              <a:spcBef>
                <a:spcPts val="500"/>
              </a:spcBef>
              <a:spcAft>
                <a:spcPts val="0"/>
              </a:spcAft>
              <a:buClrTx/>
              <a:buSzTx/>
              <a:tabLst/>
              <a:defRPr/>
            </a:pPr>
            <a:endParaRPr kumimoji="0" lang="en-US" altLang="en-US" sz="1800" b="1" i="0" u="none" strike="noStrike" kern="1200" cap="none" spc="0" normalizeH="0" baseline="0" noProof="0" dirty="0">
              <a:ln>
                <a:noFill/>
              </a:ln>
              <a:solidFill>
                <a:srgbClr val="000000"/>
              </a:solidFill>
              <a:effectLst/>
              <a:uLnTx/>
              <a:uFillTx/>
              <a:latin typeface="Arial" charset="0"/>
              <a:ea typeface="+mn-ea"/>
              <a:cs typeface="Arial" charset="0"/>
            </a:endParaRPr>
          </a:p>
          <a:p>
            <a:pPr marL="400050" marR="0" lvl="2" algn="l" defTabSz="914400" rtl="0" eaLnBrk="1" fontAlgn="auto" latinLnBrk="0" hangingPunct="1">
              <a:lnSpc>
                <a:spcPct val="150000"/>
              </a:lnSpc>
              <a:spcBef>
                <a:spcPts val="500"/>
              </a:spcBef>
              <a:spcAft>
                <a:spcPts val="0"/>
              </a:spcAft>
              <a:buClrTx/>
              <a:buSzTx/>
              <a:tabLst/>
              <a:defRPr/>
            </a:pPr>
            <a:r>
              <a:rPr lang="en-US" altLang="en-US" dirty="0">
                <a:solidFill>
                  <a:srgbClr val="000000"/>
                </a:solidFill>
                <a:latin typeface="Arial" charset="0"/>
                <a:cs typeface="Arial" charset="0"/>
              </a:rPr>
              <a:t>This </a:t>
            </a:r>
            <a:r>
              <a:rPr lang="en-US" altLang="en-US" dirty="0">
                <a:latin typeface="Arial" charset="0"/>
                <a:cs typeface="Arial" charset="0"/>
              </a:rPr>
              <a:t>presentation provides progress update on the implementation of the targets stated in the 2022/23 Annual Performance Plan in the previous two quarters (Q1 and Q2)</a:t>
            </a:r>
            <a:endParaRPr kumimoji="0" lang="en-US" altLang="en-US" sz="1800" i="0" u="none" strike="noStrike" kern="1200" cap="none" spc="0" normalizeH="0" baseline="0" noProof="0" dirty="0">
              <a:ln>
                <a:noFill/>
              </a:ln>
              <a:effectLst/>
              <a:uLnTx/>
              <a:uFillTx/>
              <a:latin typeface="Arial" charset="0"/>
              <a:ea typeface="+mn-ea"/>
              <a:cs typeface="Arial" charset="0"/>
            </a:endParaRPr>
          </a:p>
        </p:txBody>
      </p:sp>
    </p:spTree>
    <p:extLst>
      <p:ext uri="{BB962C8B-B14F-4D97-AF65-F5344CB8AC3E}">
        <p14:creationId xmlns:p14="http://schemas.microsoft.com/office/powerpoint/2010/main" xmlns="" val="1864983456"/>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a:extLst>
              <a:ext uri="{FF2B5EF4-FFF2-40B4-BE49-F238E27FC236}">
                <a16:creationId xmlns:a16="http://schemas.microsoft.com/office/drawing/2014/main" xmlns="" id="{E8AB9CD4-6F1B-4120-B33A-305A12E14E01}"/>
              </a:ext>
            </a:extLst>
          </p:cNvPr>
          <p:cNvSpPr txBox="1">
            <a:spLocks/>
          </p:cNvSpPr>
          <p:nvPr/>
        </p:nvSpPr>
        <p:spPr bwMode="auto">
          <a:xfrm>
            <a:off x="1657139" y="0"/>
            <a:ext cx="10850087" cy="5794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tabLst/>
              <a:defRPr/>
            </a:pPr>
            <a:r>
              <a:rPr kumimoji="0" lang="en-ZA" altLang="en-US" sz="2000" b="1" i="0" u="none" strike="noStrike" kern="1200" cap="none" spc="0" normalizeH="0" baseline="0" noProof="0" dirty="0">
                <a:ln>
                  <a:noFill/>
                </a:ln>
                <a:effectLst/>
                <a:uLnTx/>
                <a:uFillTx/>
                <a:latin typeface="Century Gothic" panose="020B0502020202020204" pitchFamily="34" charset="0"/>
                <a:ea typeface="Century Gothic" panose="020B0502020202020204" pitchFamily="34" charset="0"/>
                <a:cs typeface="Century Gothic" panose="020B0502020202020204" pitchFamily="34" charset="0"/>
              </a:rPr>
              <a:t>CONSOLIDATED Q1 &amp; 2 ECONOMIC CLASSIFICATION PERFORMANCE –Reasons for </a:t>
            </a:r>
          </a:p>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tabLst/>
              <a:defRPr/>
            </a:pPr>
            <a:r>
              <a:rPr kumimoji="0" lang="en-ZA" altLang="en-US" sz="2000" b="1" i="0" u="none" strike="noStrike" kern="1200" cap="none" spc="0" normalizeH="0" baseline="0" noProof="0" dirty="0">
                <a:ln>
                  <a:noFill/>
                </a:ln>
                <a:effectLst/>
                <a:uLnTx/>
                <a:uFillTx/>
                <a:latin typeface="Century Gothic" panose="020B0502020202020204" pitchFamily="34" charset="0"/>
                <a:ea typeface="Century Gothic" panose="020B0502020202020204" pitchFamily="34" charset="0"/>
                <a:cs typeface="Century Gothic" panose="020B0502020202020204" pitchFamily="34" charset="0"/>
              </a:rPr>
              <a:t>Varian</a:t>
            </a:r>
            <a:r>
              <a:rPr kumimoji="0" lang="en-ZA" altLang="en-US" sz="2000" b="1" i="0" u="none" strike="noStrike" kern="1200" cap="none" spc="0" normalizeH="0" baseline="0" noProof="0" dirty="0">
                <a:ln>
                  <a:noFill/>
                </a:ln>
                <a:solidFill>
                  <a:srgbClr val="FFFFFF"/>
                </a:solidFill>
                <a:effectLst/>
                <a:uLnTx/>
                <a:uFillTx/>
                <a:latin typeface="Century Gothic" panose="020B0502020202020204" pitchFamily="34" charset="0"/>
                <a:ea typeface="Century Gothic" panose="020B0502020202020204" pitchFamily="34" charset="0"/>
                <a:cs typeface="Century Gothic" panose="020B0502020202020204" pitchFamily="34" charset="0"/>
              </a:rPr>
              <a:t>ces </a:t>
            </a:r>
            <a:r>
              <a:rPr kumimoji="0" lang="it-IT" altLang="en-US" sz="2000" b="1" i="0" u="none" strike="noStrike" kern="1200" cap="none" spc="0" normalizeH="0" baseline="0" noProof="0" dirty="0">
                <a:ln>
                  <a:noFill/>
                </a:ln>
                <a:solidFill>
                  <a:srgbClr val="FFFFFF"/>
                </a:solidFill>
                <a:effectLst/>
                <a:uLnTx/>
                <a:uFillTx/>
                <a:latin typeface="Century Gothic" panose="020B0502020202020204" pitchFamily="34" charset="0"/>
                <a:ea typeface="Century Gothic" panose="020B0502020202020204" pitchFamily="34" charset="0"/>
                <a:cs typeface="Century Gothic" panose="020B0502020202020204" pitchFamily="34" charset="0"/>
              </a:rPr>
              <a:t>(Cont.)</a:t>
            </a:r>
          </a:p>
        </p:txBody>
      </p:sp>
      <p:sp>
        <p:nvSpPr>
          <p:cNvPr id="8196" name="Slide Number Placeholder 1">
            <a:extLst>
              <a:ext uri="{FF2B5EF4-FFF2-40B4-BE49-F238E27FC236}">
                <a16:creationId xmlns:a16="http://schemas.microsoft.com/office/drawing/2014/main" xmlns="" id="{815FDC2B-E238-43C7-9177-E42EA97187AC}"/>
              </a:ext>
            </a:extLst>
          </p:cNvPr>
          <p:cNvSpPr>
            <a:spLocks noGrp="1"/>
          </p:cNvSpPr>
          <p:nvPr>
            <p:ph type="sldNum" sz="quarter" idx="12"/>
          </p:nvPr>
        </p:nvSpPr>
        <p:spPr bwMode="auto">
          <a:xfrm>
            <a:off x="9765144" y="6213663"/>
            <a:ext cx="2057400" cy="365125"/>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marL="0" marR="0" lvl="0" indent="0" algn="r" defTabSz="914400" rtl="0" eaLnBrk="1" fontAlgn="base" latinLnBrk="0" hangingPunct="1">
              <a:lnSpc>
                <a:spcPct val="100000"/>
              </a:lnSpc>
              <a:spcBef>
                <a:spcPct val="0"/>
              </a:spcBef>
              <a:spcAft>
                <a:spcPct val="0"/>
              </a:spcAft>
              <a:buClrTx/>
              <a:buSzTx/>
              <a:buFont typeface="Arial" panose="020B0604020202020204" pitchFamily="34" charset="0"/>
              <a:buNone/>
              <a:tabLst/>
              <a:defRPr/>
            </a:pPr>
            <a:fld id="{6765FDCD-DE79-4DFB-9FA3-C26254FFE737}" type="slidenum">
              <a:rPr kumimoji="0" lang="en-US" altLang="en-US" sz="1200" b="0" i="0" u="none" strike="noStrike" kern="1200" cap="none" spc="0" normalizeH="0" baseline="0" noProof="0">
                <a:ln>
                  <a:noFill/>
                </a:ln>
                <a:solidFill>
                  <a:srgbClr val="898989"/>
                </a:solidFill>
                <a:effectLst/>
                <a:uLnTx/>
                <a:uFillTx/>
                <a:latin typeface="Calibri" panose="020F050202020403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 typeface="Arial" panose="020B0604020202020204" pitchFamily="34" charset="0"/>
                <a:buNone/>
                <a:tabLst/>
                <a:defRPr/>
              </a:pPr>
              <a:t>40</a:t>
            </a:fld>
            <a:endParaRPr kumimoji="0" lang="en-US" altLang="en-US" sz="1200" b="0" i="0" u="none" strike="noStrike" kern="1200" cap="none" spc="0" normalizeH="0" baseline="0" noProof="0" dirty="0">
              <a:ln>
                <a:noFill/>
              </a:ln>
              <a:solidFill>
                <a:srgbClr val="898989"/>
              </a:solidFill>
              <a:effectLst/>
              <a:uLnTx/>
              <a:uFillTx/>
              <a:latin typeface="Calibri" panose="020F0502020204030204" pitchFamily="34" charset="0"/>
              <a:ea typeface="+mn-ea"/>
              <a:cs typeface="+mn-cs"/>
            </a:endParaRPr>
          </a:p>
        </p:txBody>
      </p:sp>
      <p:sp>
        <p:nvSpPr>
          <p:cNvPr id="5" name="TextBox 4">
            <a:extLst>
              <a:ext uri="{FF2B5EF4-FFF2-40B4-BE49-F238E27FC236}">
                <a16:creationId xmlns:a16="http://schemas.microsoft.com/office/drawing/2014/main" xmlns="" id="{3F721D66-CBD2-439F-B0D2-F19A20EE98F5}"/>
              </a:ext>
            </a:extLst>
          </p:cNvPr>
          <p:cNvSpPr txBox="1"/>
          <p:nvPr/>
        </p:nvSpPr>
        <p:spPr>
          <a:xfrm>
            <a:off x="1657139" y="737667"/>
            <a:ext cx="10423311" cy="2276264"/>
          </a:xfrm>
          <a:prstGeom prst="rect">
            <a:avLst/>
          </a:prstGeom>
          <a:noFill/>
        </p:spPr>
        <p:txBody>
          <a:bodyPr wrap="square">
            <a:spAutoFit/>
          </a:bodyPr>
          <a:lstStyle/>
          <a:p>
            <a:pPr marL="0" marR="0" lvl="0" indent="0" algn="just" defTabSz="914400" rtl="0" eaLnBrk="1" fontAlgn="auto" latinLnBrk="0" hangingPunct="1">
              <a:lnSpc>
                <a:spcPct val="130000"/>
              </a:lnSpc>
              <a:spcBef>
                <a:spcPts val="0"/>
              </a:spcBef>
              <a:spcAft>
                <a:spcPts val="0"/>
              </a:spcAft>
              <a:buClrTx/>
              <a:buSzTx/>
              <a:buFontTx/>
              <a:buNone/>
              <a:tabLst/>
              <a:defRPr/>
            </a:pPr>
            <a:r>
              <a:rPr kumimoji="0" lang="en-US" sz="1700" b="1"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Arial" panose="020B0604020202020204" pitchFamily="34" charset="0"/>
                <a:ea typeface="+mn-ea"/>
                <a:cs typeface="Arial" panose="020B0604020202020204" pitchFamily="34" charset="0"/>
              </a:rPr>
              <a:t>Payments for Capital assets</a:t>
            </a:r>
          </a:p>
          <a:p>
            <a:pPr marR="0" lvl="0" algn="just" defTabSz="914400" rtl="0" eaLnBrk="1" fontAlgn="auto" latinLnBrk="0" hangingPunct="1">
              <a:lnSpc>
                <a:spcPct val="130000"/>
              </a:lnSpc>
              <a:spcBef>
                <a:spcPts val="0"/>
              </a:spcBef>
              <a:spcAft>
                <a:spcPts val="0"/>
              </a:spcAft>
              <a:buClrTx/>
              <a:buSzTx/>
              <a:tabLst/>
              <a:defRPr/>
            </a:pPr>
            <a:r>
              <a:rPr kumimoji="0" lang="en-ZA" sz="17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The net budget underspending in this classification was R6 million or 76.4%.</a:t>
            </a:r>
          </a:p>
          <a:p>
            <a:pPr marL="285750" marR="0" lvl="0" indent="-285750" algn="just" defTabSz="914400" rtl="0" eaLnBrk="1" fontAlgn="auto" latinLnBrk="0" hangingPunct="1">
              <a:lnSpc>
                <a:spcPct val="130000"/>
              </a:lnSpc>
              <a:spcBef>
                <a:spcPts val="0"/>
              </a:spcBef>
              <a:spcAft>
                <a:spcPts val="0"/>
              </a:spcAft>
              <a:buClrTx/>
              <a:buSzTx/>
              <a:buFont typeface="Arial" panose="020B0604020202020204" pitchFamily="34" charset="0"/>
              <a:buChar char="•"/>
              <a:tabLst/>
              <a:defRPr/>
            </a:pPr>
            <a:r>
              <a:rPr kumimoji="0" lang="en-ZA" sz="17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Spending in this classification was negatively affected by delays in bulk procurement processes. Planned bulk procurement </a:t>
            </a:r>
            <a:r>
              <a:rPr lang="en-ZA" sz="1700" dirty="0">
                <a:solidFill>
                  <a:prstClr val="black"/>
                </a:solidFill>
                <a:latin typeface="Arial" panose="020B0604020202020204" pitchFamily="34" charset="0"/>
                <a:cs typeface="Arial" panose="020B0604020202020204" pitchFamily="34" charset="0"/>
              </a:rPr>
              <a:t>is many instances had to be restarted as service providers were unable to deliver.</a:t>
            </a:r>
            <a:endParaRPr lang="en-ZA" sz="1700" dirty="0">
              <a:solidFill>
                <a:srgbClr val="FF0000"/>
              </a:solidFill>
              <a:latin typeface="Arial" panose="020B0604020202020204" pitchFamily="34" charset="0"/>
              <a:cs typeface="Arial" panose="020B0604020202020204" pitchFamily="34" charset="0"/>
            </a:endParaRPr>
          </a:p>
          <a:p>
            <a:pPr marL="285750" marR="0" lvl="0" indent="-285750" algn="just" defTabSz="914400" rtl="0" eaLnBrk="1" fontAlgn="auto" latinLnBrk="0" hangingPunct="1">
              <a:lnSpc>
                <a:spcPct val="130000"/>
              </a:lnSpc>
              <a:spcBef>
                <a:spcPts val="0"/>
              </a:spcBef>
              <a:spcAft>
                <a:spcPts val="0"/>
              </a:spcAft>
              <a:buClrTx/>
              <a:buSzTx/>
              <a:buFont typeface="Arial" panose="020B0604020202020204" pitchFamily="34" charset="0"/>
              <a:buChar char="•"/>
              <a:tabLst/>
              <a:defRPr/>
            </a:pPr>
            <a:endParaRPr kumimoji="0" lang="en-ZA" sz="17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just" defTabSz="914400" rtl="0" eaLnBrk="1" fontAlgn="auto" latinLnBrk="0" hangingPunct="1">
              <a:lnSpc>
                <a:spcPct val="130000"/>
              </a:lnSpc>
              <a:spcBef>
                <a:spcPts val="0"/>
              </a:spcBef>
              <a:spcAft>
                <a:spcPts val="0"/>
              </a:spcAft>
              <a:buClrTx/>
              <a:buSzTx/>
              <a:buFontTx/>
              <a:buNone/>
              <a:tabLst/>
              <a:defRPr/>
            </a:pPr>
            <a:endParaRPr lang="en-US" sz="800" b="0" i="0" u="none" dirty="0">
              <a:solidFill>
                <a:prstClr val="black"/>
              </a:solidFill>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xmlns="" val="233529534"/>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Slide Number Placeholder 1">
            <a:extLst>
              <a:ext uri="{FF2B5EF4-FFF2-40B4-BE49-F238E27FC236}">
                <a16:creationId xmlns:a16="http://schemas.microsoft.com/office/drawing/2014/main" xmlns="" id="{D51E5DFF-5AEE-4DB2-8922-9301A35E9A93}"/>
              </a:ext>
            </a:extLst>
          </p:cNvPr>
          <p:cNvSpPr>
            <a:spLocks noGrp="1"/>
          </p:cNvSpPr>
          <p:nvPr>
            <p:ph type="sldNum" sz="quarter" idx="12"/>
          </p:nvPr>
        </p:nvSpPr>
        <p:spPr bwMode="auto">
          <a:xfrm>
            <a:off x="8291513" y="6265864"/>
            <a:ext cx="2057400" cy="365125"/>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marL="0" marR="0" lvl="0" indent="0" algn="r" defTabSz="914400" rtl="0" eaLnBrk="1" fontAlgn="base" latinLnBrk="0" hangingPunct="1">
              <a:lnSpc>
                <a:spcPct val="100000"/>
              </a:lnSpc>
              <a:spcBef>
                <a:spcPct val="0"/>
              </a:spcBef>
              <a:spcAft>
                <a:spcPct val="0"/>
              </a:spcAft>
              <a:buClrTx/>
              <a:buSzTx/>
              <a:buFont typeface="Arial" panose="020B0604020202020204" pitchFamily="34" charset="0"/>
              <a:buNone/>
              <a:tabLst/>
              <a:defRPr/>
            </a:pPr>
            <a:fld id="{22410A90-E69E-4F7C-BA53-D2FB93653697}" type="slidenum">
              <a:rPr kumimoji="0" lang="en-US" altLang="en-US" sz="1200" b="0" i="0" u="none" strike="noStrike" kern="1200" cap="none" spc="0" normalizeH="0" baseline="0" noProof="0">
                <a:ln>
                  <a:noFill/>
                </a:ln>
                <a:solidFill>
                  <a:srgbClr val="898989"/>
                </a:solidFill>
                <a:effectLst/>
                <a:uLnTx/>
                <a:uFillTx/>
                <a:latin typeface="Calibri" panose="020F050202020403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 typeface="Arial" panose="020B0604020202020204" pitchFamily="34" charset="0"/>
                <a:buNone/>
                <a:tabLst/>
                <a:defRPr/>
              </a:pPr>
              <a:t>41</a:t>
            </a:fld>
            <a:endParaRPr kumimoji="0" lang="en-US" altLang="en-US" sz="1200" b="0" i="0" u="none" strike="noStrike" kern="1200" cap="none" spc="0" normalizeH="0" baseline="0" noProof="0" dirty="0">
              <a:ln>
                <a:noFill/>
              </a:ln>
              <a:solidFill>
                <a:srgbClr val="898989"/>
              </a:solidFill>
              <a:effectLst/>
              <a:uLnTx/>
              <a:uFillTx/>
              <a:latin typeface="Calibri" panose="020F0502020204030204" pitchFamily="34" charset="0"/>
              <a:ea typeface="+mn-ea"/>
              <a:cs typeface="+mn-cs"/>
            </a:endParaRPr>
          </a:p>
        </p:txBody>
      </p:sp>
      <p:sp>
        <p:nvSpPr>
          <p:cNvPr id="6147" name="Title 1">
            <a:extLst>
              <a:ext uri="{FF2B5EF4-FFF2-40B4-BE49-F238E27FC236}">
                <a16:creationId xmlns:a16="http://schemas.microsoft.com/office/drawing/2014/main" xmlns="" id="{2B86BC20-E90C-4DDA-8554-EB5CCAEBA591}"/>
              </a:ext>
            </a:extLst>
          </p:cNvPr>
          <p:cNvSpPr txBox="1">
            <a:spLocks/>
          </p:cNvSpPr>
          <p:nvPr/>
        </p:nvSpPr>
        <p:spPr bwMode="auto">
          <a:xfrm>
            <a:off x="654496" y="308618"/>
            <a:ext cx="11987285" cy="43681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tabLst/>
              <a:defRPr/>
            </a:pPr>
            <a:r>
              <a:rPr kumimoji="0" lang="it-IT" altLang="en-US" sz="2170" b="1" i="0" u="none" strike="noStrike" kern="1200" cap="none" spc="0" normalizeH="0" baseline="0" noProof="0" dirty="0">
                <a:ln>
                  <a:noFill/>
                </a:ln>
                <a:effectLst/>
                <a:uLnTx/>
                <a:uFillTx/>
                <a:latin typeface="Century Gothic" panose="020B0502020202020204" pitchFamily="34" charset="0"/>
                <a:ea typeface="Century Gothic" panose="020B0502020202020204" pitchFamily="34" charset="0"/>
                <a:cs typeface="Century Gothic" panose="020B0502020202020204" pitchFamily="34" charset="0"/>
              </a:rPr>
              <a:t>CONSOLIDATED Q1 &amp; 2 FINANCIAL PERFORMANCE – Programme Overview</a:t>
            </a:r>
            <a:endParaRPr kumimoji="0" lang="en-US" altLang="en-US" sz="2170" b="0" i="0" u="none" strike="noStrike" kern="1200" cap="none" spc="0" normalizeH="0" baseline="0" noProof="0" dirty="0">
              <a:ln>
                <a:noFill/>
              </a:ln>
              <a:effectLst/>
              <a:uLnTx/>
              <a:uFillTx/>
              <a:latin typeface="Century Gothic" panose="020B0502020202020204" pitchFamily="34" charset="0"/>
              <a:ea typeface="Century Gothic" panose="020B0502020202020204" pitchFamily="34" charset="0"/>
              <a:cs typeface="Century Gothic" panose="020B0502020202020204" pitchFamily="34" charset="0"/>
            </a:endParaRPr>
          </a:p>
        </p:txBody>
      </p:sp>
      <p:sp>
        <p:nvSpPr>
          <p:cNvPr id="5" name="Rectangle 5">
            <a:extLst>
              <a:ext uri="{FF2B5EF4-FFF2-40B4-BE49-F238E27FC236}">
                <a16:creationId xmlns:a16="http://schemas.microsoft.com/office/drawing/2014/main" xmlns="" id="{3ACC668B-988B-4C46-A6E7-FF9476C2D23F}"/>
              </a:ext>
            </a:extLst>
          </p:cNvPr>
          <p:cNvSpPr>
            <a:spLocks noChangeArrowheads="1"/>
          </p:cNvSpPr>
          <p:nvPr/>
        </p:nvSpPr>
        <p:spPr bwMode="auto">
          <a:xfrm>
            <a:off x="8672226" y="972401"/>
            <a:ext cx="2992758" cy="4280724"/>
          </a:xfrm>
          <a:prstGeom prst="rect">
            <a:avLst/>
          </a:prstGeom>
          <a:solidFill>
            <a:schemeClr val="bg1">
              <a:lumMod val="75000"/>
            </a:schemeClr>
          </a:solidFill>
          <a:ln>
            <a:noFill/>
          </a:ln>
        </p:spPr>
        <p:txBody>
          <a:bodyPr wrap="square">
            <a:spAutoFit/>
          </a:bodyPr>
          <a:lstStyle>
            <a:lvl1pPr marL="171450" indent="-171450">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marL="171450" marR="0" lvl="0" indent="-171450" algn="just" defTabSz="914400" rtl="0" eaLnBrk="1" fontAlgn="auto" latinLnBrk="0" hangingPunct="1">
              <a:lnSpc>
                <a:spcPct val="114000"/>
              </a:lnSpc>
              <a:spcBef>
                <a:spcPct val="0"/>
              </a:spcBef>
              <a:spcAft>
                <a:spcPts val="0"/>
              </a:spcAft>
              <a:buClrTx/>
              <a:buSzTx/>
              <a:buFont typeface="Arial" panose="020B0604020202020204" pitchFamily="34" charset="0"/>
              <a:buChar char="•"/>
              <a:tabLst/>
              <a:defRPr/>
            </a:pPr>
            <a:r>
              <a:rPr lang="en-ZA" altLang="en-US" sz="1500" dirty="0">
                <a:solidFill>
                  <a:srgbClr val="000000"/>
                </a:solidFill>
                <a:latin typeface="Arial" panose="020B0604020202020204" pitchFamily="34" charset="0"/>
                <a:ea typeface="Century Gothic" panose="020B0502020202020204" pitchFamily="34" charset="0"/>
                <a:cs typeface="Arial" panose="020B0604020202020204" pitchFamily="34" charset="0"/>
              </a:rPr>
              <a:t>98% of the total underspending emanated from 3 Programmes, Programmes &amp; Projects, Administration and Policy Development.</a:t>
            </a:r>
          </a:p>
          <a:p>
            <a:pPr marL="0" marR="0" lvl="0" indent="0" algn="just" defTabSz="914400" rtl="0" eaLnBrk="1" fontAlgn="auto" latinLnBrk="0" hangingPunct="1">
              <a:lnSpc>
                <a:spcPct val="114000"/>
              </a:lnSpc>
              <a:spcBef>
                <a:spcPct val="0"/>
              </a:spcBef>
              <a:spcAft>
                <a:spcPts val="0"/>
              </a:spcAft>
              <a:buClrTx/>
              <a:buSzTx/>
              <a:buNone/>
              <a:tabLst/>
              <a:defRPr/>
            </a:pPr>
            <a:endParaRPr lang="en-ZA" altLang="en-US" sz="1500" dirty="0">
              <a:solidFill>
                <a:srgbClr val="000000"/>
              </a:solidFill>
              <a:latin typeface="Arial" panose="020B0604020202020204" pitchFamily="34" charset="0"/>
              <a:ea typeface="Century Gothic" panose="020B0502020202020204" pitchFamily="34" charset="0"/>
              <a:cs typeface="Arial" panose="020B0604020202020204" pitchFamily="34" charset="0"/>
            </a:endParaRPr>
          </a:p>
          <a:p>
            <a:pPr marL="171450" marR="0" lvl="0" indent="-171450" algn="just" defTabSz="914400" rtl="0" eaLnBrk="1" fontAlgn="auto" latinLnBrk="0" hangingPunct="1">
              <a:lnSpc>
                <a:spcPct val="114000"/>
              </a:lnSpc>
              <a:spcBef>
                <a:spcPct val="0"/>
              </a:spcBef>
              <a:spcAft>
                <a:spcPts val="0"/>
              </a:spcAft>
              <a:buClrTx/>
              <a:buSzTx/>
              <a:buFont typeface="Arial" panose="020B0604020202020204" pitchFamily="34" charset="0"/>
              <a:buChar char="•"/>
              <a:tabLst/>
              <a:defRPr/>
            </a:pPr>
            <a:r>
              <a:rPr kumimoji="0" lang="en-ZA" altLang="en-US" sz="1500" b="0" i="0" u="none" strike="noStrike" kern="1200" cap="none" spc="0" normalizeH="0" baseline="0" noProof="0" dirty="0">
                <a:ln>
                  <a:noFill/>
                </a:ln>
                <a:solidFill>
                  <a:srgbClr val="000000"/>
                </a:solidFill>
                <a:effectLst/>
                <a:uLnTx/>
                <a:uFillTx/>
                <a:latin typeface="Arial" panose="020B0604020202020204" pitchFamily="34" charset="0"/>
                <a:ea typeface="Century Gothic" panose="020B0502020202020204" pitchFamily="34" charset="0"/>
                <a:cs typeface="Arial" panose="020B0604020202020204" pitchFamily="34" charset="0"/>
              </a:rPr>
              <a:t>The Programmes and Projects Branch contributed R400m to the overall underspending of R561.7m.</a:t>
            </a:r>
          </a:p>
          <a:p>
            <a:pPr marL="0" marR="0" lvl="0" indent="0" algn="just" defTabSz="914400" rtl="0" eaLnBrk="1" fontAlgn="auto" latinLnBrk="0" hangingPunct="1">
              <a:lnSpc>
                <a:spcPct val="114000"/>
              </a:lnSpc>
              <a:spcBef>
                <a:spcPct val="0"/>
              </a:spcBef>
              <a:spcAft>
                <a:spcPts val="0"/>
              </a:spcAft>
              <a:buClrTx/>
              <a:buSzTx/>
              <a:buFont typeface="Arial" panose="020B0604020202020204" pitchFamily="34" charset="0"/>
              <a:buNone/>
              <a:tabLst/>
              <a:defRPr/>
            </a:pPr>
            <a:r>
              <a:rPr kumimoji="0" lang="en-ZA" altLang="en-US" sz="1500" b="0" i="0" u="none" strike="noStrike" kern="1200" cap="none" spc="0" normalizeH="0" baseline="0" noProof="0" dirty="0">
                <a:ln>
                  <a:noFill/>
                </a:ln>
                <a:solidFill>
                  <a:srgbClr val="000000"/>
                </a:solidFill>
                <a:effectLst/>
                <a:uLnTx/>
                <a:uFillTx/>
                <a:latin typeface="Arial" panose="020B0604020202020204" pitchFamily="34" charset="0"/>
                <a:ea typeface="Century Gothic" panose="020B0502020202020204" pitchFamily="34" charset="0"/>
                <a:cs typeface="Arial" panose="020B0604020202020204" pitchFamily="34" charset="0"/>
              </a:rPr>
              <a:t> </a:t>
            </a:r>
          </a:p>
          <a:p>
            <a:pPr marL="171450" marR="0" lvl="0" indent="-171450" algn="just" defTabSz="914400" rtl="0" eaLnBrk="1" fontAlgn="auto" latinLnBrk="0" hangingPunct="1">
              <a:lnSpc>
                <a:spcPct val="114000"/>
              </a:lnSpc>
              <a:spcBef>
                <a:spcPct val="0"/>
              </a:spcBef>
              <a:spcAft>
                <a:spcPts val="0"/>
              </a:spcAft>
              <a:buClrTx/>
              <a:buSzTx/>
              <a:buFont typeface="Arial" panose="020B0604020202020204" pitchFamily="34" charset="0"/>
              <a:buChar char="•"/>
              <a:tabLst/>
              <a:defRPr/>
            </a:pPr>
            <a:r>
              <a:rPr kumimoji="0" lang="en-ZA" altLang="en-US" sz="1500" b="0" i="0" u="none" strike="noStrike" kern="1200" cap="none" spc="0" normalizeH="0" baseline="0" noProof="0" dirty="0">
                <a:ln>
                  <a:noFill/>
                </a:ln>
                <a:solidFill>
                  <a:srgbClr val="000000"/>
                </a:solidFill>
                <a:effectLst/>
                <a:uLnTx/>
                <a:uFillTx/>
                <a:latin typeface="Arial" panose="020B0604020202020204" pitchFamily="34" charset="0"/>
                <a:ea typeface="Century Gothic" panose="020B0502020202020204" pitchFamily="34" charset="0"/>
                <a:cs typeface="Arial" panose="020B0604020202020204" pitchFamily="34" charset="0"/>
              </a:rPr>
              <a:t>The above was followed by the Administration Branch with R114.6m and the Policy Development Branch with R35.2m</a:t>
            </a:r>
            <a:r>
              <a:rPr kumimoji="0" lang="en-ZA" altLang="en-US" sz="1500" b="0" i="0" u="none" strike="noStrike" kern="1200" cap="none" spc="0" normalizeH="0" baseline="0" noProof="0" dirty="0">
                <a:ln>
                  <a:noFill/>
                </a:ln>
                <a:solidFill>
                  <a:prstClr val="black"/>
                </a:solidFill>
                <a:effectLst/>
                <a:uLnTx/>
                <a:uFillTx/>
                <a:latin typeface="Arial" panose="020B0604020202020204" pitchFamily="34" charset="0"/>
                <a:ea typeface="Century Gothic" panose="020B0502020202020204" pitchFamily="34" charset="0"/>
                <a:cs typeface="Arial" panose="020B0604020202020204" pitchFamily="34" charset="0"/>
              </a:rPr>
              <a:t>.</a:t>
            </a:r>
            <a:endParaRPr kumimoji="0" lang="en-ZA" altLang="en-US" sz="900" b="0" i="0" u="none" strike="noStrike" kern="1200" cap="none" spc="0" normalizeH="0" baseline="0" noProof="0" dirty="0">
              <a:ln>
                <a:noFill/>
              </a:ln>
              <a:solidFill>
                <a:srgbClr val="000000"/>
              </a:solidFill>
              <a:effectLst/>
              <a:uLnTx/>
              <a:uFillTx/>
              <a:latin typeface="Arial" panose="020B0604020202020204" pitchFamily="34" charset="0"/>
              <a:ea typeface="Century Gothic" panose="020B0502020202020204" pitchFamily="34" charset="0"/>
              <a:cs typeface="Arial" panose="020B0604020202020204" pitchFamily="34" charset="0"/>
            </a:endParaRPr>
          </a:p>
        </p:txBody>
      </p:sp>
      <p:graphicFrame>
        <p:nvGraphicFramePr>
          <p:cNvPr id="2" name="Chart 1">
            <a:extLst>
              <a:ext uri="{FF2B5EF4-FFF2-40B4-BE49-F238E27FC236}">
                <a16:creationId xmlns:a16="http://schemas.microsoft.com/office/drawing/2014/main" xmlns="" id="{00000000-0008-0000-0300-000002000000}"/>
              </a:ext>
            </a:extLst>
          </p:cNvPr>
          <p:cNvGraphicFramePr>
            <a:graphicFrameLocks/>
          </p:cNvGraphicFramePr>
          <p:nvPr>
            <p:extLst>
              <p:ext uri="{D42A27DB-BD31-4B8C-83A1-F6EECF244321}">
                <p14:modId xmlns:p14="http://schemas.microsoft.com/office/powerpoint/2010/main" xmlns="" val="1759269092"/>
              </p:ext>
            </p:extLst>
          </p:nvPr>
        </p:nvGraphicFramePr>
        <p:xfrm>
          <a:off x="1724025" y="941488"/>
          <a:ext cx="6708260" cy="4485090"/>
        </p:xfrm>
        <a:graphic>
          <a:graphicData uri="http://schemas.openxmlformats.org/drawingml/2006/chart">
            <c:chart xmlns:c="http://schemas.openxmlformats.org/drawingml/2006/chart" xmlns:r="http://schemas.openxmlformats.org/officeDocument/2006/relationships" r:id="rId2"/>
          </a:graphicData>
        </a:graphic>
      </p:graphicFrame>
      <p:sp>
        <p:nvSpPr>
          <p:cNvPr id="3" name="TextBox 2">
            <a:extLst>
              <a:ext uri="{FF2B5EF4-FFF2-40B4-BE49-F238E27FC236}">
                <a16:creationId xmlns:a16="http://schemas.microsoft.com/office/drawing/2014/main" xmlns="" id="{D441267C-0C56-FE9E-624F-DC56E71A540E}"/>
              </a:ext>
            </a:extLst>
          </p:cNvPr>
          <p:cNvSpPr txBox="1"/>
          <p:nvPr/>
        </p:nvSpPr>
        <p:spPr>
          <a:xfrm>
            <a:off x="2222817" y="3574073"/>
            <a:ext cx="1259174" cy="246221"/>
          </a:xfrm>
          <a:prstGeom prst="rect">
            <a:avLst/>
          </a:prstGeom>
          <a:noFill/>
        </p:spPr>
        <p:txBody>
          <a:bodyPr wrap="square" rtlCol="0">
            <a:spAutoFit/>
          </a:bodyPr>
          <a:lstStyle/>
          <a:p>
            <a:r>
              <a:rPr lang="en-ZA" sz="1000" dirty="0"/>
              <a:t>R114.6m (29.1%)</a:t>
            </a:r>
          </a:p>
        </p:txBody>
      </p:sp>
      <p:sp>
        <p:nvSpPr>
          <p:cNvPr id="6" name="TextBox 5">
            <a:extLst>
              <a:ext uri="{FF2B5EF4-FFF2-40B4-BE49-F238E27FC236}">
                <a16:creationId xmlns:a16="http://schemas.microsoft.com/office/drawing/2014/main" xmlns="" id="{18A67919-EF23-F04A-2464-79B021963970}"/>
              </a:ext>
            </a:extLst>
          </p:cNvPr>
          <p:cNvSpPr txBox="1"/>
          <p:nvPr/>
        </p:nvSpPr>
        <p:spPr>
          <a:xfrm>
            <a:off x="6191938" y="1431422"/>
            <a:ext cx="1049312" cy="246221"/>
          </a:xfrm>
          <a:prstGeom prst="rect">
            <a:avLst/>
          </a:prstGeom>
          <a:noFill/>
        </p:spPr>
        <p:txBody>
          <a:bodyPr wrap="square" rtlCol="0">
            <a:spAutoFit/>
          </a:bodyPr>
          <a:lstStyle/>
          <a:p>
            <a:r>
              <a:rPr lang="en-ZA" sz="1000" dirty="0"/>
              <a:t>R400m (17.4%)</a:t>
            </a:r>
          </a:p>
        </p:txBody>
      </p:sp>
      <p:sp>
        <p:nvSpPr>
          <p:cNvPr id="7" name="Right Brace 6">
            <a:extLst>
              <a:ext uri="{FF2B5EF4-FFF2-40B4-BE49-F238E27FC236}">
                <a16:creationId xmlns:a16="http://schemas.microsoft.com/office/drawing/2014/main" xmlns="" id="{D915C1E7-AA6D-9A44-AC58-8C419B2B37C7}"/>
              </a:ext>
            </a:extLst>
          </p:cNvPr>
          <p:cNvSpPr/>
          <p:nvPr/>
        </p:nvSpPr>
        <p:spPr>
          <a:xfrm rot="16200000">
            <a:off x="7567065" y="2730513"/>
            <a:ext cx="246220" cy="764499"/>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ZA" dirty="0"/>
          </a:p>
        </p:txBody>
      </p:sp>
      <p:sp>
        <p:nvSpPr>
          <p:cNvPr id="8" name="TextBox 7">
            <a:extLst>
              <a:ext uri="{FF2B5EF4-FFF2-40B4-BE49-F238E27FC236}">
                <a16:creationId xmlns:a16="http://schemas.microsoft.com/office/drawing/2014/main" xmlns="" id="{77B99F56-FCDD-CF08-4994-8FA569D108B1}"/>
              </a:ext>
            </a:extLst>
          </p:cNvPr>
          <p:cNvSpPr txBox="1"/>
          <p:nvPr/>
        </p:nvSpPr>
        <p:spPr>
          <a:xfrm>
            <a:off x="7307925" y="2743431"/>
            <a:ext cx="884419" cy="246221"/>
          </a:xfrm>
          <a:prstGeom prst="rect">
            <a:avLst/>
          </a:prstGeom>
          <a:noFill/>
        </p:spPr>
        <p:txBody>
          <a:bodyPr wrap="square" rtlCol="0">
            <a:spAutoFit/>
          </a:bodyPr>
          <a:lstStyle/>
          <a:p>
            <a:r>
              <a:rPr lang="en-ZA" sz="1000" dirty="0"/>
              <a:t>R3.8m (0.3%)</a:t>
            </a:r>
          </a:p>
        </p:txBody>
      </p:sp>
      <p:sp>
        <p:nvSpPr>
          <p:cNvPr id="9" name="Right Brace 8">
            <a:extLst>
              <a:ext uri="{FF2B5EF4-FFF2-40B4-BE49-F238E27FC236}">
                <a16:creationId xmlns:a16="http://schemas.microsoft.com/office/drawing/2014/main" xmlns="" id="{67282FF0-ED07-02C7-315C-91542C12A097}"/>
              </a:ext>
            </a:extLst>
          </p:cNvPr>
          <p:cNvSpPr/>
          <p:nvPr/>
        </p:nvSpPr>
        <p:spPr>
          <a:xfrm rot="5400000" flipH="1">
            <a:off x="4538509" y="3604885"/>
            <a:ext cx="224028" cy="654845"/>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ZA" dirty="0"/>
          </a:p>
        </p:txBody>
      </p:sp>
      <p:sp>
        <p:nvSpPr>
          <p:cNvPr id="10" name="Right Brace 9">
            <a:extLst>
              <a:ext uri="{FF2B5EF4-FFF2-40B4-BE49-F238E27FC236}">
                <a16:creationId xmlns:a16="http://schemas.microsoft.com/office/drawing/2014/main" xmlns="" id="{D4D48598-3DD0-3EDA-235D-3413A81787B9}"/>
              </a:ext>
            </a:extLst>
          </p:cNvPr>
          <p:cNvSpPr/>
          <p:nvPr/>
        </p:nvSpPr>
        <p:spPr>
          <a:xfrm rot="16200000">
            <a:off x="5615127" y="3962798"/>
            <a:ext cx="254832" cy="643824"/>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ZA" dirty="0"/>
          </a:p>
        </p:txBody>
      </p:sp>
      <p:sp>
        <p:nvSpPr>
          <p:cNvPr id="11" name="TextBox 10">
            <a:extLst>
              <a:ext uri="{FF2B5EF4-FFF2-40B4-BE49-F238E27FC236}">
                <a16:creationId xmlns:a16="http://schemas.microsoft.com/office/drawing/2014/main" xmlns="" id="{BFA9B698-84D7-3136-8B8F-6E9AA4AC703C}"/>
              </a:ext>
            </a:extLst>
          </p:cNvPr>
          <p:cNvSpPr txBox="1"/>
          <p:nvPr/>
        </p:nvSpPr>
        <p:spPr>
          <a:xfrm>
            <a:off x="5217887" y="3884623"/>
            <a:ext cx="1049311" cy="246221"/>
          </a:xfrm>
          <a:prstGeom prst="rect">
            <a:avLst/>
          </a:prstGeom>
          <a:noFill/>
        </p:spPr>
        <p:txBody>
          <a:bodyPr wrap="square" rtlCol="0">
            <a:spAutoFit/>
          </a:bodyPr>
          <a:lstStyle/>
          <a:p>
            <a:r>
              <a:rPr lang="en-ZA" sz="1000" dirty="0"/>
              <a:t>R14.9m (12.3%)</a:t>
            </a:r>
          </a:p>
        </p:txBody>
      </p:sp>
      <p:sp>
        <p:nvSpPr>
          <p:cNvPr id="12" name="TextBox 11">
            <a:extLst>
              <a:ext uri="{FF2B5EF4-FFF2-40B4-BE49-F238E27FC236}">
                <a16:creationId xmlns:a16="http://schemas.microsoft.com/office/drawing/2014/main" xmlns="" id="{32CD7552-7C8B-2934-9DE8-5EA1BDAF12A2}"/>
              </a:ext>
            </a:extLst>
          </p:cNvPr>
          <p:cNvSpPr txBox="1"/>
          <p:nvPr/>
        </p:nvSpPr>
        <p:spPr>
          <a:xfrm>
            <a:off x="4197853" y="3565461"/>
            <a:ext cx="1049310" cy="246221"/>
          </a:xfrm>
          <a:prstGeom prst="rect">
            <a:avLst/>
          </a:prstGeom>
          <a:noFill/>
        </p:spPr>
        <p:txBody>
          <a:bodyPr wrap="square" rtlCol="0">
            <a:spAutoFit/>
          </a:bodyPr>
          <a:lstStyle/>
          <a:p>
            <a:r>
              <a:rPr lang="en-ZA" sz="1000" dirty="0"/>
              <a:t>R35.2m (7.3%)</a:t>
            </a:r>
          </a:p>
        </p:txBody>
      </p:sp>
    </p:spTree>
    <p:extLst>
      <p:ext uri="{BB962C8B-B14F-4D97-AF65-F5344CB8AC3E}">
        <p14:creationId xmlns:p14="http://schemas.microsoft.com/office/powerpoint/2010/main" xmlns="" val="1615619754"/>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1">
            <a:extLst>
              <a:ext uri="{FF2B5EF4-FFF2-40B4-BE49-F238E27FC236}">
                <a16:creationId xmlns:a16="http://schemas.microsoft.com/office/drawing/2014/main" xmlns="" id="{E9662BBE-AAAB-48BE-4CBB-09724FCA0C92}"/>
              </a:ext>
            </a:extLst>
          </p:cNvPr>
          <p:cNvSpPr txBox="1">
            <a:spLocks/>
          </p:cNvSpPr>
          <p:nvPr/>
        </p:nvSpPr>
        <p:spPr bwMode="auto">
          <a:xfrm>
            <a:off x="1797818" y="80961"/>
            <a:ext cx="10976430" cy="3873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tabLst/>
              <a:defRPr/>
            </a:pPr>
            <a:r>
              <a:rPr kumimoji="0" lang="it-IT" altLang="en-US" sz="2170" b="1" i="0" u="none" strike="noStrike" kern="1200" cap="none" spc="0" normalizeH="0" baseline="0" noProof="0" dirty="0">
                <a:ln>
                  <a:noFill/>
                </a:ln>
                <a:effectLst/>
                <a:uLnTx/>
                <a:uFillTx/>
                <a:latin typeface="Century Gothic" panose="020B0502020202020204" pitchFamily="34" charset="0"/>
                <a:ea typeface="Century Gothic" panose="020B0502020202020204" pitchFamily="34" charset="0"/>
                <a:cs typeface="Century Gothic" panose="020B0502020202020204" pitchFamily="34" charset="0"/>
              </a:rPr>
              <a:t>CONSOLIDATED Q1 &amp; 2 FINANCIAL PERFORMANCE –Details per Programme</a:t>
            </a:r>
            <a:endParaRPr kumimoji="0" lang="en-US" altLang="en-US" sz="2170" b="0" i="0" u="none" strike="noStrike" kern="1200" cap="none" spc="0" normalizeH="0" baseline="0" noProof="0" dirty="0">
              <a:ln>
                <a:noFill/>
              </a:ln>
              <a:effectLst/>
              <a:uLnTx/>
              <a:uFillTx/>
              <a:latin typeface="Century Gothic" panose="020B0502020202020204" pitchFamily="34" charset="0"/>
              <a:ea typeface="Century Gothic" panose="020B0502020202020204" pitchFamily="34" charset="0"/>
              <a:cs typeface="Century Gothic" panose="020B0502020202020204" pitchFamily="34" charset="0"/>
            </a:endParaRPr>
          </a:p>
        </p:txBody>
      </p:sp>
      <p:sp>
        <p:nvSpPr>
          <p:cNvPr id="5123" name="Slide Number Placeholder 1">
            <a:extLst>
              <a:ext uri="{FF2B5EF4-FFF2-40B4-BE49-F238E27FC236}">
                <a16:creationId xmlns:a16="http://schemas.microsoft.com/office/drawing/2014/main" xmlns="" id="{7A269304-3A07-E1BF-93A7-2BCFDB9EE867}"/>
              </a:ext>
            </a:extLst>
          </p:cNvPr>
          <p:cNvSpPr>
            <a:spLocks noGrp="1"/>
          </p:cNvSpPr>
          <p:nvPr>
            <p:ph type="sldNum" sz="quarter" idx="12"/>
          </p:nvPr>
        </p:nvSpPr>
        <p:spPr bwMode="auto">
          <a:xfrm>
            <a:off x="8261350" y="6218239"/>
            <a:ext cx="2057400" cy="365125"/>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marL="0" marR="0" lvl="0" indent="0" algn="r" defTabSz="914400" rtl="0" eaLnBrk="1" fontAlgn="base" latinLnBrk="0" hangingPunct="1">
              <a:lnSpc>
                <a:spcPct val="100000"/>
              </a:lnSpc>
              <a:spcBef>
                <a:spcPct val="0"/>
              </a:spcBef>
              <a:spcAft>
                <a:spcPct val="0"/>
              </a:spcAft>
              <a:buClrTx/>
              <a:buSzTx/>
              <a:buFont typeface="Arial" panose="020B0604020202020204" pitchFamily="34" charset="0"/>
              <a:buNone/>
              <a:tabLst/>
              <a:defRPr/>
            </a:pPr>
            <a:fld id="{AEF0E115-5150-43A1-8E3D-F6A3783463D7}" type="slidenum">
              <a:rPr kumimoji="0" lang="en-US" altLang="en-US" sz="1200" b="0" i="0" u="none" strike="noStrike" kern="1200" cap="none" spc="0" normalizeH="0" baseline="0" noProof="0">
                <a:ln>
                  <a:noFill/>
                </a:ln>
                <a:solidFill>
                  <a:srgbClr val="898989"/>
                </a:solidFill>
                <a:effectLst/>
                <a:uLnTx/>
                <a:uFillTx/>
                <a:latin typeface="Calibri" panose="020F050202020403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 typeface="Arial" panose="020B0604020202020204" pitchFamily="34" charset="0"/>
                <a:buNone/>
                <a:tabLst/>
                <a:defRPr/>
              </a:pPr>
              <a:t>42</a:t>
            </a:fld>
            <a:endParaRPr kumimoji="0" lang="en-US" altLang="en-US" sz="1200" b="0" i="0" u="none" strike="noStrike" kern="1200" cap="none" spc="0" normalizeH="0" baseline="0" noProof="0" dirty="0">
              <a:ln>
                <a:noFill/>
              </a:ln>
              <a:solidFill>
                <a:srgbClr val="898989"/>
              </a:solidFill>
              <a:effectLst/>
              <a:uLnTx/>
              <a:uFillTx/>
              <a:latin typeface="Calibri" panose="020F0502020204030204" pitchFamily="34" charset="0"/>
              <a:ea typeface="+mn-ea"/>
              <a:cs typeface="+mn-cs"/>
            </a:endParaRPr>
          </a:p>
        </p:txBody>
      </p:sp>
      <p:graphicFrame>
        <p:nvGraphicFramePr>
          <p:cNvPr id="5" name="Table 4">
            <a:extLst>
              <a:ext uri="{FF2B5EF4-FFF2-40B4-BE49-F238E27FC236}">
                <a16:creationId xmlns:a16="http://schemas.microsoft.com/office/drawing/2014/main" xmlns="" id="{A10B1EEE-7D65-4946-16A9-E7B56D39AD6E}"/>
              </a:ext>
            </a:extLst>
          </p:cNvPr>
          <p:cNvGraphicFramePr>
            <a:graphicFrameLocks noGrp="1"/>
          </p:cNvGraphicFramePr>
          <p:nvPr>
            <p:extLst>
              <p:ext uri="{D42A27DB-BD31-4B8C-83A1-F6EECF244321}">
                <p14:modId xmlns:p14="http://schemas.microsoft.com/office/powerpoint/2010/main" xmlns="" val="2675454883"/>
              </p:ext>
            </p:extLst>
          </p:nvPr>
        </p:nvGraphicFramePr>
        <p:xfrm>
          <a:off x="1629347" y="468310"/>
          <a:ext cx="10562654" cy="5018091"/>
        </p:xfrm>
        <a:graphic>
          <a:graphicData uri="http://schemas.openxmlformats.org/drawingml/2006/table">
            <a:tbl>
              <a:tblPr firstRow="1" firstCol="1" bandRow="1"/>
              <a:tblGrid>
                <a:gridCol w="2986686">
                  <a:extLst>
                    <a:ext uri="{9D8B030D-6E8A-4147-A177-3AD203B41FA5}">
                      <a16:colId xmlns:a16="http://schemas.microsoft.com/office/drawing/2014/main" xmlns="" val="20000"/>
                    </a:ext>
                  </a:extLst>
                </a:gridCol>
                <a:gridCol w="1264325">
                  <a:extLst>
                    <a:ext uri="{9D8B030D-6E8A-4147-A177-3AD203B41FA5}">
                      <a16:colId xmlns:a16="http://schemas.microsoft.com/office/drawing/2014/main" xmlns="" val="20001"/>
                    </a:ext>
                  </a:extLst>
                </a:gridCol>
                <a:gridCol w="1387927">
                  <a:extLst>
                    <a:ext uri="{9D8B030D-6E8A-4147-A177-3AD203B41FA5}">
                      <a16:colId xmlns:a16="http://schemas.microsoft.com/office/drawing/2014/main" xmlns="" val="20002"/>
                    </a:ext>
                  </a:extLst>
                </a:gridCol>
                <a:gridCol w="1431750">
                  <a:extLst>
                    <a:ext uri="{9D8B030D-6E8A-4147-A177-3AD203B41FA5}">
                      <a16:colId xmlns:a16="http://schemas.microsoft.com/office/drawing/2014/main" xmlns="" val="20003"/>
                    </a:ext>
                  </a:extLst>
                </a:gridCol>
                <a:gridCol w="1208040">
                  <a:extLst>
                    <a:ext uri="{9D8B030D-6E8A-4147-A177-3AD203B41FA5}">
                      <a16:colId xmlns:a16="http://schemas.microsoft.com/office/drawing/2014/main" xmlns="" val="20004"/>
                    </a:ext>
                  </a:extLst>
                </a:gridCol>
                <a:gridCol w="1088727">
                  <a:extLst>
                    <a:ext uri="{9D8B030D-6E8A-4147-A177-3AD203B41FA5}">
                      <a16:colId xmlns:a16="http://schemas.microsoft.com/office/drawing/2014/main" xmlns="" val="20005"/>
                    </a:ext>
                  </a:extLst>
                </a:gridCol>
                <a:gridCol w="1195199">
                  <a:extLst>
                    <a:ext uri="{9D8B030D-6E8A-4147-A177-3AD203B41FA5}">
                      <a16:colId xmlns:a16="http://schemas.microsoft.com/office/drawing/2014/main" xmlns="" val="1510322439"/>
                    </a:ext>
                  </a:extLst>
                </a:gridCol>
              </a:tblGrid>
              <a:tr h="308762">
                <a:tc rowSpan="3">
                  <a:txBody>
                    <a:bodyPr/>
                    <a:lstStyle/>
                    <a:p>
                      <a:pPr algn="ctr"/>
                      <a:r>
                        <a:rPr lang="en-US" sz="1600" b="1" i="0" dirty="0">
                          <a:solidFill>
                            <a:srgbClr val="FFFFFF"/>
                          </a:solidFill>
                          <a:effectLst/>
                          <a:latin typeface="Calibri" panose="020F0502020204030204" pitchFamily="34" charset="0"/>
                          <a:ea typeface="Times New Roman" panose="02020603050405020304" pitchFamily="18" charset="0"/>
                        </a:rPr>
                        <a:t>DMRE - PROGRAMMES</a:t>
                      </a:r>
                      <a:endParaRPr lang="en-ZA" sz="1600" i="0" dirty="0">
                        <a:effectLst/>
                        <a:latin typeface="Times New Roman" panose="02020603050405020304" pitchFamily="18" charset="0"/>
                        <a:ea typeface="Times New Roman" panose="02020603050405020304" pitchFamily="18" charset="0"/>
                      </a:endParaRPr>
                    </a:p>
                  </a:txBody>
                  <a:tcPr marL="68585" marR="6858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375623"/>
                    </a:solidFill>
                  </a:tcPr>
                </a:tc>
                <a:tc>
                  <a:txBody>
                    <a:bodyPr/>
                    <a:lstStyle/>
                    <a:p>
                      <a:pPr algn="ctr"/>
                      <a:r>
                        <a:rPr lang="en-US" sz="1600" b="1" i="1" dirty="0">
                          <a:solidFill>
                            <a:srgbClr val="FFFFFF"/>
                          </a:solidFill>
                          <a:effectLst/>
                          <a:latin typeface="Calibri" panose="020F0502020204030204" pitchFamily="34" charset="0"/>
                          <a:ea typeface="Times New Roman" panose="02020603050405020304" pitchFamily="18" charset="0"/>
                        </a:rPr>
                        <a:t>2022/23</a:t>
                      </a:r>
                      <a:endParaRPr lang="en-ZA" sz="1600" dirty="0">
                        <a:effectLst/>
                        <a:latin typeface="Times New Roman" panose="02020603050405020304" pitchFamily="18" charset="0"/>
                        <a:ea typeface="Times New Roman" panose="02020603050405020304" pitchFamily="18" charset="0"/>
                      </a:endParaRPr>
                    </a:p>
                  </a:txBody>
                  <a:tcPr marL="68585" marR="6858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375623"/>
                    </a:solidFill>
                  </a:tcPr>
                </a:tc>
                <a:tc gridSpan="3">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b="1" i="1" dirty="0">
                          <a:solidFill>
                            <a:srgbClr val="FFFFFF"/>
                          </a:solidFill>
                          <a:effectLst/>
                          <a:latin typeface="Calibri" panose="020F0502020204030204" pitchFamily="34" charset="0"/>
                        </a:rPr>
                        <a:t>YTD-SEP 2022</a:t>
                      </a:r>
                      <a:endParaRPr lang="en-ZA" sz="1600" dirty="0">
                        <a:effectLst/>
                        <a:latin typeface="Times New Roman" panose="02020603050405020304" pitchFamily="18" charset="0"/>
                      </a:endParaRPr>
                    </a:p>
                  </a:txBody>
                  <a:tcPr marL="68585" marR="6858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375623"/>
                    </a:solidFill>
                  </a:tcPr>
                </a:tc>
                <a:tc hMerge="1">
                  <a:txBody>
                    <a:bodyPr/>
                    <a:lstStyle/>
                    <a:p>
                      <a:pPr algn="ctr"/>
                      <a:endParaRPr lang="en-ZA" sz="1600" dirty="0">
                        <a:effectLst/>
                        <a:latin typeface="Times New Roman" panose="02020603050405020304" pitchFamily="18" charset="0"/>
                        <a:ea typeface="Times New Roman" panose="02020603050405020304" pitchFamily="18" charset="0"/>
                      </a:endParaRPr>
                    </a:p>
                  </a:txBody>
                  <a:tcPr marL="68585" marR="6858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375623"/>
                    </a:solidFill>
                  </a:tcPr>
                </a:tc>
                <a:tc h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600" b="1" i="1" dirty="0">
                        <a:solidFill>
                          <a:srgbClr val="FFFFFF"/>
                        </a:solidFill>
                        <a:effectLst/>
                        <a:latin typeface="Calibri" panose="020F0502020204030204" pitchFamily="34" charset="0"/>
                        <a:ea typeface="Times New Roman" panose="02020603050405020304" pitchFamily="18" charset="0"/>
                      </a:endParaRPr>
                    </a:p>
                    <a:p>
                      <a:pPr algn="ctr"/>
                      <a:endParaRPr lang="en-ZA" sz="1600" dirty="0">
                        <a:effectLst/>
                        <a:latin typeface="Times New Roman" panose="02020603050405020304" pitchFamily="18" charset="0"/>
                        <a:ea typeface="Times New Roman" panose="02020603050405020304" pitchFamily="18" charset="0"/>
                      </a:endParaRPr>
                    </a:p>
                  </a:txBody>
                  <a:tcPr marL="68585" marR="6858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375623"/>
                    </a:solidFill>
                  </a:tcPr>
                </a:tc>
                <a:tc>
                  <a:txBody>
                    <a:bodyPr/>
                    <a:lstStyle/>
                    <a:p>
                      <a:pPr algn="ctr"/>
                      <a:r>
                        <a:rPr lang="en-US" sz="1600" b="1" i="1" dirty="0">
                          <a:solidFill>
                            <a:srgbClr val="FFFFFF"/>
                          </a:solidFill>
                          <a:effectLst/>
                          <a:latin typeface="Calibri" panose="020F0502020204030204" pitchFamily="34" charset="0"/>
                          <a:ea typeface="Times New Roman" panose="02020603050405020304" pitchFamily="18" charset="0"/>
                        </a:rPr>
                        <a:t>%</a:t>
                      </a:r>
                      <a:endParaRPr lang="en-ZA" sz="1600" dirty="0">
                        <a:effectLst/>
                        <a:latin typeface="Times New Roman" panose="02020603050405020304" pitchFamily="18" charset="0"/>
                        <a:ea typeface="Times New Roman" panose="02020603050405020304" pitchFamily="18" charset="0"/>
                      </a:endParaRPr>
                    </a:p>
                  </a:txBody>
                  <a:tcPr marL="68585" marR="6858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375623"/>
                    </a:solidFill>
                  </a:tcPr>
                </a:tc>
                <a:tc>
                  <a:txBody>
                    <a:bodyPr/>
                    <a:lstStyle/>
                    <a:p>
                      <a:pPr algn="ctr"/>
                      <a:endParaRPr lang="en-ZA" sz="1600" dirty="0">
                        <a:effectLst/>
                        <a:latin typeface="Times New Roman" panose="02020603050405020304" pitchFamily="18" charset="0"/>
                        <a:ea typeface="Times New Roman" panose="02020603050405020304" pitchFamily="18" charset="0"/>
                      </a:endParaRPr>
                    </a:p>
                  </a:txBody>
                  <a:tcPr marL="68585" marR="6858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375623"/>
                    </a:solidFill>
                  </a:tcPr>
                </a:tc>
                <a:extLst>
                  <a:ext uri="{0D108BD9-81ED-4DB2-BD59-A6C34878D82A}">
                    <a16:rowId xmlns:a16="http://schemas.microsoft.com/office/drawing/2014/main" xmlns="" val="10000"/>
                  </a:ext>
                </a:extLst>
              </a:tr>
              <a:tr h="510739">
                <a:tc vMerge="1">
                  <a:txBody>
                    <a:bodyPr/>
                    <a:lstStyle/>
                    <a:p>
                      <a:endParaRPr lang="en-ZA"/>
                    </a:p>
                  </a:txBody>
                  <a:tcPr/>
                </a:tc>
                <a:tc>
                  <a:txBody>
                    <a:bodyPr/>
                    <a:lstStyle/>
                    <a:p>
                      <a:pPr algn="ctr"/>
                      <a:r>
                        <a:rPr lang="en-US" sz="1600" b="1" dirty="0">
                          <a:solidFill>
                            <a:srgbClr val="FFFFFF"/>
                          </a:solidFill>
                          <a:effectLst/>
                          <a:latin typeface="Calibri" panose="020F0502020204030204" pitchFamily="34" charset="0"/>
                          <a:ea typeface="Times New Roman" panose="02020603050405020304" pitchFamily="18" charset="0"/>
                        </a:rPr>
                        <a:t>Revised</a:t>
                      </a:r>
                    </a:p>
                    <a:p>
                      <a:pPr algn="ctr"/>
                      <a:r>
                        <a:rPr lang="en-US" sz="1600" b="1" dirty="0">
                          <a:solidFill>
                            <a:srgbClr val="FFFFFF"/>
                          </a:solidFill>
                          <a:effectLst/>
                          <a:latin typeface="Calibri" panose="020F0502020204030204" pitchFamily="34" charset="0"/>
                          <a:ea typeface="Times New Roman" panose="02020603050405020304" pitchFamily="18" charset="0"/>
                        </a:rPr>
                        <a:t>Baseline</a:t>
                      </a:r>
                      <a:endParaRPr lang="en-ZA" sz="1600" dirty="0">
                        <a:effectLst/>
                        <a:latin typeface="Times New Roman" panose="02020603050405020304" pitchFamily="18" charset="0"/>
                        <a:ea typeface="Times New Roman" panose="02020603050405020304" pitchFamily="18" charset="0"/>
                      </a:endParaRPr>
                    </a:p>
                  </a:txBody>
                  <a:tcPr marL="68585" marR="6858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375623"/>
                    </a:solidFill>
                  </a:tcPr>
                </a:tc>
                <a:tc>
                  <a:txBody>
                    <a:bodyPr/>
                    <a:lstStyle/>
                    <a:p>
                      <a:pPr algn="ctr"/>
                      <a:r>
                        <a:rPr lang="en-US" sz="1600" b="1" dirty="0">
                          <a:solidFill>
                            <a:srgbClr val="FFFFFF"/>
                          </a:solidFill>
                          <a:effectLst/>
                          <a:latin typeface="Calibri" panose="020F0502020204030204" pitchFamily="34" charset="0"/>
                          <a:ea typeface="Times New Roman" panose="02020603050405020304" pitchFamily="18" charset="0"/>
                        </a:rPr>
                        <a:t>Budget</a:t>
                      </a:r>
                      <a:endParaRPr lang="en-ZA" sz="1600" dirty="0">
                        <a:effectLst/>
                        <a:latin typeface="Times New Roman" panose="02020603050405020304" pitchFamily="18" charset="0"/>
                        <a:ea typeface="Times New Roman" panose="02020603050405020304" pitchFamily="18" charset="0"/>
                      </a:endParaRPr>
                    </a:p>
                  </a:txBody>
                  <a:tcPr marL="68585" marR="6858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375623"/>
                    </a:solidFill>
                  </a:tcPr>
                </a:tc>
                <a:tc>
                  <a:txBody>
                    <a:bodyPr/>
                    <a:lstStyle/>
                    <a:p>
                      <a:pPr algn="ctr"/>
                      <a:r>
                        <a:rPr lang="en-US" sz="1600" b="1" dirty="0">
                          <a:solidFill>
                            <a:srgbClr val="FFFFFF"/>
                          </a:solidFill>
                          <a:effectLst/>
                          <a:latin typeface="Calibri" panose="020F0502020204030204" pitchFamily="34" charset="0"/>
                          <a:ea typeface="Times New Roman" panose="02020603050405020304" pitchFamily="18" charset="0"/>
                        </a:rPr>
                        <a:t>Actual</a:t>
                      </a:r>
                      <a:endParaRPr lang="en-ZA" sz="1600" dirty="0">
                        <a:effectLst/>
                        <a:latin typeface="Times New Roman" panose="02020603050405020304" pitchFamily="18" charset="0"/>
                        <a:ea typeface="Times New Roman" panose="02020603050405020304" pitchFamily="18" charset="0"/>
                      </a:endParaRPr>
                    </a:p>
                  </a:txBody>
                  <a:tcPr marL="68585" marR="6858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375623"/>
                    </a:solidFill>
                  </a:tcPr>
                </a:tc>
                <a:tc>
                  <a:txBody>
                    <a:bodyPr/>
                    <a:lstStyle/>
                    <a:p>
                      <a:pPr algn="ctr"/>
                      <a:r>
                        <a:rPr lang="en-US" sz="1600" b="1" dirty="0">
                          <a:solidFill>
                            <a:srgbClr val="FFFFFF"/>
                          </a:solidFill>
                          <a:effectLst/>
                          <a:latin typeface="Calibri" panose="020F0502020204030204" pitchFamily="34" charset="0"/>
                          <a:ea typeface="Times New Roman" panose="02020603050405020304" pitchFamily="18" charset="0"/>
                        </a:rPr>
                        <a:t>Variance</a:t>
                      </a:r>
                      <a:endParaRPr lang="en-ZA" sz="1600" dirty="0">
                        <a:effectLst/>
                        <a:latin typeface="Times New Roman" panose="02020603050405020304" pitchFamily="18" charset="0"/>
                        <a:ea typeface="Times New Roman" panose="02020603050405020304" pitchFamily="18" charset="0"/>
                      </a:endParaRPr>
                    </a:p>
                  </a:txBody>
                  <a:tcPr marL="68585" marR="6858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375623"/>
                    </a:solidFill>
                  </a:tcPr>
                </a:tc>
                <a:tc>
                  <a:txBody>
                    <a:bodyPr/>
                    <a:lstStyle/>
                    <a:p>
                      <a:pPr algn="ctr"/>
                      <a:r>
                        <a:rPr lang="en-US" sz="1600" b="1" dirty="0">
                          <a:solidFill>
                            <a:srgbClr val="FFFFFF"/>
                          </a:solidFill>
                          <a:effectLst/>
                          <a:latin typeface="Calibri" panose="020F0502020204030204" pitchFamily="34" charset="0"/>
                          <a:ea typeface="Times New Roman" panose="02020603050405020304" pitchFamily="18" charset="0"/>
                        </a:rPr>
                        <a:t>Variance</a:t>
                      </a:r>
                      <a:endParaRPr lang="en-ZA" sz="1600" dirty="0">
                        <a:effectLst/>
                        <a:latin typeface="Times New Roman" panose="02020603050405020304" pitchFamily="18" charset="0"/>
                        <a:ea typeface="Times New Roman" panose="02020603050405020304" pitchFamily="18" charset="0"/>
                      </a:endParaRPr>
                    </a:p>
                  </a:txBody>
                  <a:tcPr marL="68585" marR="6858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375623"/>
                    </a:solidFill>
                  </a:tcPr>
                </a:tc>
                <a:tc>
                  <a:txBody>
                    <a:bodyPr/>
                    <a:lstStyle/>
                    <a:p>
                      <a:pPr algn="ctr"/>
                      <a:r>
                        <a:rPr lang="en-ZA" sz="1600" b="1" dirty="0">
                          <a:solidFill>
                            <a:schemeClr val="bg1"/>
                          </a:solidFill>
                          <a:effectLst/>
                          <a:latin typeface="+mn-lt"/>
                          <a:ea typeface="Times New Roman" panose="02020603050405020304" pitchFamily="18" charset="0"/>
                        </a:rPr>
                        <a:t>YTD Budget Spent</a:t>
                      </a:r>
                    </a:p>
                  </a:txBody>
                  <a:tcPr marL="68585" marR="6858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375623"/>
                    </a:solidFill>
                  </a:tcPr>
                </a:tc>
                <a:extLst>
                  <a:ext uri="{0D108BD9-81ED-4DB2-BD59-A6C34878D82A}">
                    <a16:rowId xmlns:a16="http://schemas.microsoft.com/office/drawing/2014/main" xmlns="" val="10001"/>
                  </a:ext>
                </a:extLst>
              </a:tr>
              <a:tr h="361947">
                <a:tc vMerge="1">
                  <a:txBody>
                    <a:bodyPr/>
                    <a:lstStyle/>
                    <a:p>
                      <a:endParaRPr lang="en-ZA"/>
                    </a:p>
                  </a:txBody>
                  <a:tcPr/>
                </a:tc>
                <a:tc>
                  <a:txBody>
                    <a:bodyPr/>
                    <a:lstStyle/>
                    <a:p>
                      <a:pPr algn="ctr"/>
                      <a:r>
                        <a:rPr lang="en-US" sz="1600" b="1" dirty="0">
                          <a:solidFill>
                            <a:srgbClr val="000000"/>
                          </a:solidFill>
                          <a:effectLst/>
                          <a:latin typeface="Calibri" panose="020F0502020204030204" pitchFamily="34" charset="0"/>
                          <a:ea typeface="Times New Roman" panose="02020603050405020304" pitchFamily="18" charset="0"/>
                        </a:rPr>
                        <a:t>R'000</a:t>
                      </a:r>
                      <a:endParaRPr lang="en-ZA" sz="1600" dirty="0">
                        <a:effectLst/>
                        <a:latin typeface="Times New Roman" panose="02020603050405020304" pitchFamily="18" charset="0"/>
                        <a:ea typeface="Times New Roman" panose="02020603050405020304" pitchFamily="18" charset="0"/>
                      </a:endParaRPr>
                    </a:p>
                  </a:txBody>
                  <a:tcPr marL="68585" marR="6858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9D08E"/>
                    </a:solidFill>
                  </a:tcPr>
                </a:tc>
                <a:tc>
                  <a:txBody>
                    <a:bodyPr/>
                    <a:lstStyle/>
                    <a:p>
                      <a:pPr algn="ctr"/>
                      <a:r>
                        <a:rPr lang="en-US" sz="1600" b="1" dirty="0">
                          <a:solidFill>
                            <a:srgbClr val="000000"/>
                          </a:solidFill>
                          <a:effectLst/>
                          <a:latin typeface="Calibri" panose="020F0502020204030204" pitchFamily="34" charset="0"/>
                          <a:ea typeface="Times New Roman" panose="02020603050405020304" pitchFamily="18" charset="0"/>
                        </a:rPr>
                        <a:t>R'000</a:t>
                      </a:r>
                      <a:endParaRPr lang="en-ZA" sz="1600" dirty="0">
                        <a:effectLst/>
                        <a:latin typeface="Times New Roman" panose="02020603050405020304" pitchFamily="18" charset="0"/>
                        <a:ea typeface="Times New Roman" panose="02020603050405020304" pitchFamily="18" charset="0"/>
                      </a:endParaRPr>
                    </a:p>
                  </a:txBody>
                  <a:tcPr marL="68585" marR="6858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9D08E"/>
                    </a:solidFill>
                  </a:tcPr>
                </a:tc>
                <a:tc>
                  <a:txBody>
                    <a:bodyPr/>
                    <a:lstStyle/>
                    <a:p>
                      <a:pPr algn="ctr"/>
                      <a:r>
                        <a:rPr lang="en-US" sz="1600" b="1" dirty="0">
                          <a:solidFill>
                            <a:srgbClr val="000000"/>
                          </a:solidFill>
                          <a:effectLst/>
                          <a:latin typeface="Calibri" panose="020F0502020204030204" pitchFamily="34" charset="0"/>
                          <a:ea typeface="Times New Roman" panose="02020603050405020304" pitchFamily="18" charset="0"/>
                        </a:rPr>
                        <a:t>R'000</a:t>
                      </a:r>
                      <a:endParaRPr lang="en-ZA" sz="1600" dirty="0">
                        <a:effectLst/>
                        <a:latin typeface="Times New Roman" panose="02020603050405020304" pitchFamily="18" charset="0"/>
                        <a:ea typeface="Times New Roman" panose="02020603050405020304" pitchFamily="18" charset="0"/>
                      </a:endParaRPr>
                    </a:p>
                  </a:txBody>
                  <a:tcPr marL="68585" marR="6858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9D08E"/>
                    </a:solidFill>
                  </a:tcPr>
                </a:tc>
                <a:tc>
                  <a:txBody>
                    <a:bodyPr/>
                    <a:lstStyle/>
                    <a:p>
                      <a:pPr algn="ctr"/>
                      <a:r>
                        <a:rPr lang="en-US" sz="1600" b="1" dirty="0">
                          <a:solidFill>
                            <a:srgbClr val="000000"/>
                          </a:solidFill>
                          <a:effectLst/>
                          <a:latin typeface="Calibri" panose="020F0502020204030204" pitchFamily="34" charset="0"/>
                          <a:ea typeface="Times New Roman" panose="02020603050405020304" pitchFamily="18" charset="0"/>
                        </a:rPr>
                        <a:t>R'000</a:t>
                      </a:r>
                      <a:endParaRPr lang="en-ZA" sz="1600" dirty="0">
                        <a:effectLst/>
                        <a:latin typeface="Times New Roman" panose="02020603050405020304" pitchFamily="18" charset="0"/>
                        <a:ea typeface="Times New Roman" panose="02020603050405020304" pitchFamily="18" charset="0"/>
                      </a:endParaRPr>
                    </a:p>
                  </a:txBody>
                  <a:tcPr marL="68585" marR="6858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9D08E"/>
                    </a:solidFill>
                  </a:tcPr>
                </a:tc>
                <a:tc>
                  <a:txBody>
                    <a:bodyPr/>
                    <a:lstStyle/>
                    <a:p>
                      <a:pPr algn="ctr"/>
                      <a:r>
                        <a:rPr lang="en-US" sz="1600" b="1" dirty="0">
                          <a:solidFill>
                            <a:srgbClr val="000000"/>
                          </a:solidFill>
                          <a:effectLst/>
                          <a:latin typeface="Calibri" panose="020F0502020204030204" pitchFamily="34" charset="0"/>
                          <a:ea typeface="Times New Roman" panose="02020603050405020304" pitchFamily="18" charset="0"/>
                        </a:rPr>
                        <a:t>%</a:t>
                      </a:r>
                      <a:endParaRPr lang="en-ZA" sz="1600" dirty="0">
                        <a:effectLst/>
                        <a:latin typeface="Times New Roman" panose="02020603050405020304" pitchFamily="18" charset="0"/>
                        <a:ea typeface="Times New Roman" panose="02020603050405020304" pitchFamily="18" charset="0"/>
                      </a:endParaRPr>
                    </a:p>
                  </a:txBody>
                  <a:tcPr marL="68585" marR="6858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9D08E"/>
                    </a:solidFill>
                  </a:tcPr>
                </a:tc>
                <a:tc>
                  <a:txBody>
                    <a:bodyPr/>
                    <a:lstStyle/>
                    <a:p>
                      <a:pPr algn="ctr"/>
                      <a:endParaRPr lang="en-ZA" sz="1600" dirty="0">
                        <a:effectLst/>
                        <a:latin typeface="Times New Roman" panose="02020603050405020304" pitchFamily="18" charset="0"/>
                        <a:ea typeface="Times New Roman" panose="02020603050405020304" pitchFamily="18" charset="0"/>
                      </a:endParaRPr>
                    </a:p>
                  </a:txBody>
                  <a:tcPr marL="68585" marR="6858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9D08E"/>
                    </a:solidFill>
                  </a:tcPr>
                </a:tc>
                <a:extLst>
                  <a:ext uri="{0D108BD9-81ED-4DB2-BD59-A6C34878D82A}">
                    <a16:rowId xmlns:a16="http://schemas.microsoft.com/office/drawing/2014/main" xmlns="" val="10002"/>
                  </a:ext>
                </a:extLst>
              </a:tr>
              <a:tr h="361947">
                <a:tc>
                  <a:txBody>
                    <a:bodyPr/>
                    <a:lstStyle/>
                    <a:p>
                      <a:r>
                        <a:rPr lang="en-US" sz="1600" dirty="0">
                          <a:solidFill>
                            <a:srgbClr val="000000"/>
                          </a:solidFill>
                          <a:effectLst/>
                          <a:latin typeface="Calibri" panose="020F0502020204030204" pitchFamily="34" charset="0"/>
                          <a:ea typeface="Times New Roman" panose="02020603050405020304" pitchFamily="18" charset="0"/>
                        </a:rPr>
                        <a:t>Administration</a:t>
                      </a:r>
                      <a:endParaRPr lang="en-ZA" sz="1600" dirty="0">
                        <a:effectLst/>
                        <a:latin typeface="Times New Roman" panose="02020603050405020304" pitchFamily="18" charset="0"/>
                        <a:ea typeface="Times New Roman" panose="02020603050405020304" pitchFamily="18" charset="0"/>
                      </a:endParaRPr>
                    </a:p>
                  </a:txBody>
                  <a:tcPr marL="68585" marR="6858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r>
                        <a:rPr lang="en-US" sz="1600" dirty="0">
                          <a:solidFill>
                            <a:srgbClr val="000000"/>
                          </a:solidFill>
                          <a:effectLst/>
                          <a:latin typeface="Calibri" panose="020F0502020204030204" pitchFamily="34" charset="0"/>
                          <a:ea typeface="Times New Roman" panose="02020603050405020304" pitchFamily="18" charset="0"/>
                        </a:rPr>
                        <a:t>729 612</a:t>
                      </a:r>
                      <a:endParaRPr lang="en-ZA" sz="1600" dirty="0">
                        <a:effectLst/>
                        <a:latin typeface="Times New Roman" panose="02020603050405020304" pitchFamily="18" charset="0"/>
                        <a:ea typeface="Times New Roman" panose="02020603050405020304" pitchFamily="18" charset="0"/>
                      </a:endParaRPr>
                    </a:p>
                  </a:txBody>
                  <a:tcPr marL="68585" marR="6858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r>
                        <a:rPr lang="en-US" sz="1600" dirty="0">
                          <a:solidFill>
                            <a:srgbClr val="000000"/>
                          </a:solidFill>
                          <a:effectLst/>
                          <a:latin typeface="Calibri" panose="020F0502020204030204" pitchFamily="34" charset="0"/>
                          <a:ea typeface="Times New Roman" panose="02020603050405020304" pitchFamily="18" charset="0"/>
                        </a:rPr>
                        <a:t>394 243</a:t>
                      </a:r>
                      <a:endParaRPr lang="en-ZA" sz="1600" dirty="0">
                        <a:effectLst/>
                        <a:latin typeface="Times New Roman" panose="02020603050405020304" pitchFamily="18" charset="0"/>
                        <a:ea typeface="Times New Roman" panose="02020603050405020304" pitchFamily="18" charset="0"/>
                      </a:endParaRPr>
                    </a:p>
                  </a:txBody>
                  <a:tcPr marL="68585" marR="6858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r>
                        <a:rPr lang="en-US" sz="1600" dirty="0">
                          <a:solidFill>
                            <a:srgbClr val="000000"/>
                          </a:solidFill>
                          <a:effectLst/>
                          <a:latin typeface="Calibri" panose="020F0502020204030204" pitchFamily="34" charset="0"/>
                          <a:ea typeface="Times New Roman" panose="02020603050405020304" pitchFamily="18" charset="0"/>
                        </a:rPr>
                        <a:t>279 614</a:t>
                      </a:r>
                      <a:endParaRPr lang="en-ZA" sz="1600" dirty="0">
                        <a:effectLst/>
                        <a:latin typeface="Times New Roman" panose="02020603050405020304" pitchFamily="18" charset="0"/>
                        <a:ea typeface="Times New Roman" panose="02020603050405020304" pitchFamily="18" charset="0"/>
                      </a:endParaRPr>
                    </a:p>
                  </a:txBody>
                  <a:tcPr marL="68585" marR="6858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r>
                        <a:rPr lang="en-US" sz="1600" dirty="0">
                          <a:solidFill>
                            <a:srgbClr val="000000"/>
                          </a:solidFill>
                          <a:effectLst/>
                          <a:latin typeface="Calibri" panose="020F0502020204030204" pitchFamily="34" charset="0"/>
                          <a:ea typeface="Times New Roman" panose="02020603050405020304" pitchFamily="18" charset="0"/>
                        </a:rPr>
                        <a:t>114 629</a:t>
                      </a:r>
                      <a:endParaRPr lang="en-ZA" sz="1600" dirty="0">
                        <a:effectLst/>
                        <a:latin typeface="Times New Roman" panose="02020603050405020304" pitchFamily="18" charset="0"/>
                        <a:ea typeface="Times New Roman" panose="02020603050405020304" pitchFamily="18" charset="0"/>
                      </a:endParaRPr>
                    </a:p>
                  </a:txBody>
                  <a:tcPr marL="68585" marR="6858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r>
                        <a:rPr lang="en-ZA" sz="1600" dirty="0">
                          <a:effectLst/>
                          <a:latin typeface="+mn-lt"/>
                          <a:ea typeface="Times New Roman" panose="02020603050405020304" pitchFamily="18" charset="0"/>
                        </a:rPr>
                        <a:t>29.1%</a:t>
                      </a:r>
                    </a:p>
                  </a:txBody>
                  <a:tcPr marL="68585" marR="6858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r>
                        <a:rPr lang="en-ZA" sz="1600" dirty="0">
                          <a:effectLst/>
                          <a:latin typeface="+mn-lt"/>
                          <a:ea typeface="Times New Roman" panose="02020603050405020304" pitchFamily="18" charset="0"/>
                        </a:rPr>
                        <a:t>70.9%</a:t>
                      </a:r>
                    </a:p>
                  </a:txBody>
                  <a:tcPr marL="68585" marR="6858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3"/>
                  </a:ext>
                </a:extLst>
              </a:tr>
              <a:tr h="579116">
                <a:tc>
                  <a:txBody>
                    <a:bodyPr/>
                    <a:lstStyle/>
                    <a:p>
                      <a:r>
                        <a:rPr lang="en-US" sz="1600" dirty="0">
                          <a:solidFill>
                            <a:srgbClr val="000000"/>
                          </a:solidFill>
                          <a:effectLst/>
                          <a:latin typeface="Calibri" panose="020F0502020204030204" pitchFamily="34" charset="0"/>
                          <a:ea typeface="Times New Roman" panose="02020603050405020304" pitchFamily="18" charset="0"/>
                        </a:rPr>
                        <a:t>Minerals and Petroleum Regulation</a:t>
                      </a:r>
                      <a:endParaRPr lang="en-ZA" sz="1600" dirty="0">
                        <a:effectLst/>
                        <a:latin typeface="Times New Roman" panose="02020603050405020304" pitchFamily="18" charset="0"/>
                        <a:ea typeface="Times New Roman" panose="02020603050405020304" pitchFamily="18" charset="0"/>
                      </a:endParaRPr>
                    </a:p>
                  </a:txBody>
                  <a:tcPr marL="68585" marR="6858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r>
                        <a:rPr lang="en-US" sz="1600" dirty="0">
                          <a:solidFill>
                            <a:srgbClr val="000000"/>
                          </a:solidFill>
                          <a:effectLst/>
                          <a:latin typeface="Calibri" panose="020F0502020204030204" pitchFamily="34" charset="0"/>
                          <a:ea typeface="Times New Roman" panose="02020603050405020304" pitchFamily="18" charset="0"/>
                        </a:rPr>
                        <a:t>493 093</a:t>
                      </a:r>
                      <a:endParaRPr lang="en-ZA" sz="1600" dirty="0">
                        <a:effectLst/>
                        <a:latin typeface="Times New Roman" panose="02020603050405020304" pitchFamily="18" charset="0"/>
                        <a:ea typeface="Times New Roman" panose="02020603050405020304" pitchFamily="18" charset="0"/>
                      </a:endParaRPr>
                    </a:p>
                  </a:txBody>
                  <a:tcPr marL="68585" marR="6858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r>
                        <a:rPr lang="en-US" sz="1600" dirty="0">
                          <a:solidFill>
                            <a:srgbClr val="000000"/>
                          </a:solidFill>
                          <a:effectLst/>
                          <a:latin typeface="Calibri" panose="020F0502020204030204" pitchFamily="34" charset="0"/>
                          <a:ea typeface="Times New Roman" panose="02020603050405020304" pitchFamily="18" charset="0"/>
                        </a:rPr>
                        <a:t>247 192</a:t>
                      </a:r>
                      <a:endParaRPr lang="en-ZA" sz="1600" dirty="0">
                        <a:effectLst/>
                        <a:latin typeface="Times New Roman" panose="02020603050405020304" pitchFamily="18" charset="0"/>
                        <a:ea typeface="Times New Roman" panose="02020603050405020304" pitchFamily="18" charset="0"/>
                      </a:endParaRPr>
                    </a:p>
                  </a:txBody>
                  <a:tcPr marL="68585" marR="6858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r>
                        <a:rPr lang="en-US" sz="1600" dirty="0">
                          <a:solidFill>
                            <a:srgbClr val="000000"/>
                          </a:solidFill>
                          <a:effectLst/>
                          <a:latin typeface="Calibri" panose="020F0502020204030204" pitchFamily="34" charset="0"/>
                          <a:ea typeface="Times New Roman" panose="02020603050405020304" pitchFamily="18" charset="0"/>
                        </a:rPr>
                        <a:t>254 112</a:t>
                      </a:r>
                      <a:endParaRPr lang="en-ZA" sz="1600" dirty="0">
                        <a:effectLst/>
                        <a:latin typeface="Times New Roman" panose="02020603050405020304" pitchFamily="18" charset="0"/>
                        <a:ea typeface="Times New Roman" panose="02020603050405020304" pitchFamily="18" charset="0"/>
                      </a:endParaRPr>
                    </a:p>
                  </a:txBody>
                  <a:tcPr marL="68585" marR="6858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r>
                        <a:rPr lang="en-US" sz="1600" dirty="0">
                          <a:solidFill>
                            <a:srgbClr val="000000"/>
                          </a:solidFill>
                          <a:effectLst/>
                          <a:latin typeface="Calibri" panose="020F0502020204030204" pitchFamily="34" charset="0"/>
                          <a:ea typeface="Times New Roman" panose="02020603050405020304" pitchFamily="18" charset="0"/>
                        </a:rPr>
                        <a:t>-6 920</a:t>
                      </a:r>
                      <a:endParaRPr lang="en-ZA" sz="1600" dirty="0">
                        <a:effectLst/>
                        <a:latin typeface="Times New Roman" panose="02020603050405020304" pitchFamily="18" charset="0"/>
                        <a:ea typeface="Times New Roman" panose="02020603050405020304" pitchFamily="18" charset="0"/>
                      </a:endParaRPr>
                    </a:p>
                  </a:txBody>
                  <a:tcPr marL="68585" marR="6858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r>
                        <a:rPr lang="en-ZA" sz="1600" dirty="0">
                          <a:effectLst/>
                          <a:latin typeface="+mn-lt"/>
                          <a:ea typeface="Times New Roman" panose="02020603050405020304" pitchFamily="18" charset="0"/>
                        </a:rPr>
                        <a:t>-2.8%</a:t>
                      </a:r>
                    </a:p>
                  </a:txBody>
                  <a:tcPr marL="68585" marR="6858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r>
                        <a:rPr lang="en-ZA" sz="1600" dirty="0">
                          <a:effectLst/>
                          <a:latin typeface="+mn-lt"/>
                          <a:ea typeface="Times New Roman" panose="02020603050405020304" pitchFamily="18" charset="0"/>
                        </a:rPr>
                        <a:t>102.8%</a:t>
                      </a:r>
                    </a:p>
                  </a:txBody>
                  <a:tcPr marL="68585" marR="6858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4"/>
                  </a:ext>
                </a:extLst>
              </a:tr>
              <a:tr h="579116">
                <a:tc>
                  <a:txBody>
                    <a:bodyPr/>
                    <a:lstStyle/>
                    <a:p>
                      <a:r>
                        <a:rPr lang="en-US" sz="1600" dirty="0">
                          <a:solidFill>
                            <a:srgbClr val="000000"/>
                          </a:solidFill>
                          <a:effectLst/>
                          <a:latin typeface="Calibri" panose="020F0502020204030204" pitchFamily="34" charset="0"/>
                          <a:ea typeface="Times New Roman" panose="02020603050405020304" pitchFamily="18" charset="0"/>
                        </a:rPr>
                        <a:t>Mining, Minerals and Energy Policy Development</a:t>
                      </a:r>
                      <a:endParaRPr lang="en-ZA" sz="1600" dirty="0">
                        <a:effectLst/>
                        <a:latin typeface="Times New Roman" panose="02020603050405020304" pitchFamily="18" charset="0"/>
                        <a:ea typeface="Times New Roman" panose="02020603050405020304" pitchFamily="18" charset="0"/>
                      </a:endParaRPr>
                    </a:p>
                  </a:txBody>
                  <a:tcPr marL="68585" marR="6858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r>
                        <a:rPr lang="en-US" sz="1600" dirty="0">
                          <a:solidFill>
                            <a:srgbClr val="000000"/>
                          </a:solidFill>
                          <a:effectLst/>
                          <a:latin typeface="Calibri" panose="020F0502020204030204" pitchFamily="34" charset="0"/>
                          <a:ea typeface="Times New Roman" panose="02020603050405020304" pitchFamily="18" charset="0"/>
                        </a:rPr>
                        <a:t>880 006</a:t>
                      </a:r>
                      <a:endParaRPr lang="en-ZA" sz="1600" dirty="0">
                        <a:effectLst/>
                        <a:latin typeface="Times New Roman" panose="02020603050405020304" pitchFamily="18" charset="0"/>
                        <a:ea typeface="Times New Roman" panose="02020603050405020304" pitchFamily="18" charset="0"/>
                      </a:endParaRPr>
                    </a:p>
                  </a:txBody>
                  <a:tcPr marL="68585" marR="6858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r>
                        <a:rPr lang="en-US" sz="1600" dirty="0">
                          <a:solidFill>
                            <a:srgbClr val="000000"/>
                          </a:solidFill>
                          <a:effectLst/>
                          <a:latin typeface="Calibri" panose="020F0502020204030204" pitchFamily="34" charset="0"/>
                          <a:ea typeface="Times New Roman" panose="02020603050405020304" pitchFamily="18" charset="0"/>
                        </a:rPr>
                        <a:t> 479 764</a:t>
                      </a:r>
                      <a:endParaRPr lang="en-ZA" sz="1600" dirty="0">
                        <a:effectLst/>
                        <a:latin typeface="Times New Roman" panose="02020603050405020304" pitchFamily="18" charset="0"/>
                        <a:ea typeface="Times New Roman" panose="02020603050405020304" pitchFamily="18" charset="0"/>
                      </a:endParaRPr>
                    </a:p>
                  </a:txBody>
                  <a:tcPr marL="68585" marR="6858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r>
                        <a:rPr lang="en-US" sz="1600" dirty="0">
                          <a:solidFill>
                            <a:srgbClr val="000000"/>
                          </a:solidFill>
                          <a:effectLst/>
                          <a:latin typeface="Calibri" panose="020F0502020204030204" pitchFamily="34" charset="0"/>
                          <a:ea typeface="Times New Roman" panose="02020603050405020304" pitchFamily="18" charset="0"/>
                        </a:rPr>
                        <a:t>444 555</a:t>
                      </a:r>
                      <a:endParaRPr lang="en-ZA" sz="1600" dirty="0">
                        <a:effectLst/>
                        <a:latin typeface="Times New Roman" panose="02020603050405020304" pitchFamily="18" charset="0"/>
                        <a:ea typeface="Times New Roman" panose="02020603050405020304" pitchFamily="18" charset="0"/>
                      </a:endParaRPr>
                    </a:p>
                  </a:txBody>
                  <a:tcPr marL="68585" marR="6858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r>
                        <a:rPr lang="en-US" sz="1600" dirty="0">
                          <a:solidFill>
                            <a:srgbClr val="000000"/>
                          </a:solidFill>
                          <a:effectLst/>
                          <a:latin typeface="Calibri" panose="020F0502020204030204" pitchFamily="34" charset="0"/>
                          <a:ea typeface="Times New Roman" panose="02020603050405020304" pitchFamily="18" charset="0"/>
                        </a:rPr>
                        <a:t>35 209</a:t>
                      </a:r>
                      <a:endParaRPr lang="en-ZA" sz="1600" dirty="0">
                        <a:effectLst/>
                        <a:latin typeface="Times New Roman" panose="02020603050405020304" pitchFamily="18" charset="0"/>
                        <a:ea typeface="Times New Roman" panose="02020603050405020304" pitchFamily="18" charset="0"/>
                      </a:endParaRPr>
                    </a:p>
                  </a:txBody>
                  <a:tcPr marL="68585" marR="6858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r>
                        <a:rPr lang="en-ZA" sz="1600" dirty="0">
                          <a:effectLst/>
                          <a:latin typeface="+mn-lt"/>
                          <a:ea typeface="Times New Roman" panose="02020603050405020304" pitchFamily="18" charset="0"/>
                        </a:rPr>
                        <a:t>7.3%</a:t>
                      </a:r>
                    </a:p>
                  </a:txBody>
                  <a:tcPr marL="68585" marR="6858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r>
                        <a:rPr lang="en-ZA" sz="1600" dirty="0">
                          <a:effectLst/>
                          <a:latin typeface="+mn-lt"/>
                          <a:ea typeface="Times New Roman" panose="02020603050405020304" pitchFamily="18" charset="0"/>
                        </a:rPr>
                        <a:t>92.7%</a:t>
                      </a:r>
                    </a:p>
                  </a:txBody>
                  <a:tcPr marL="68585" marR="6858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5"/>
                  </a:ext>
                </a:extLst>
              </a:tr>
              <a:tr h="579116">
                <a:tc>
                  <a:txBody>
                    <a:bodyPr/>
                    <a:lstStyle/>
                    <a:p>
                      <a:r>
                        <a:rPr lang="en-US" sz="1600" dirty="0">
                          <a:solidFill>
                            <a:srgbClr val="000000"/>
                          </a:solidFill>
                          <a:effectLst/>
                          <a:latin typeface="Calibri" panose="020F0502020204030204" pitchFamily="34" charset="0"/>
                          <a:ea typeface="Times New Roman" panose="02020603050405020304" pitchFamily="18" charset="0"/>
                        </a:rPr>
                        <a:t>Mine Health and Safety Inspectorate</a:t>
                      </a:r>
                      <a:endParaRPr lang="en-ZA" sz="1600" dirty="0">
                        <a:effectLst/>
                        <a:latin typeface="Times New Roman" panose="02020603050405020304" pitchFamily="18" charset="0"/>
                        <a:ea typeface="Times New Roman" panose="02020603050405020304" pitchFamily="18" charset="0"/>
                      </a:endParaRPr>
                    </a:p>
                  </a:txBody>
                  <a:tcPr marL="68585" marR="6858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r>
                        <a:rPr lang="en-US" sz="1600" dirty="0">
                          <a:solidFill>
                            <a:srgbClr val="000000"/>
                          </a:solidFill>
                          <a:effectLst/>
                          <a:latin typeface="Calibri" panose="020F0502020204030204" pitchFamily="34" charset="0"/>
                          <a:ea typeface="Times New Roman" panose="02020603050405020304" pitchFamily="18" charset="0"/>
                        </a:rPr>
                        <a:t>236 602</a:t>
                      </a:r>
                      <a:endParaRPr lang="en-ZA" sz="1600" dirty="0">
                        <a:effectLst/>
                        <a:latin typeface="Times New Roman" panose="02020603050405020304" pitchFamily="18" charset="0"/>
                        <a:ea typeface="Times New Roman" panose="02020603050405020304" pitchFamily="18" charset="0"/>
                      </a:endParaRPr>
                    </a:p>
                  </a:txBody>
                  <a:tcPr marL="68585" marR="6858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r>
                        <a:rPr lang="en-US" sz="1600" dirty="0">
                          <a:solidFill>
                            <a:srgbClr val="000000"/>
                          </a:solidFill>
                          <a:effectLst/>
                          <a:latin typeface="Calibri" panose="020F0502020204030204" pitchFamily="34" charset="0"/>
                          <a:ea typeface="Times New Roman" panose="02020603050405020304" pitchFamily="18" charset="0"/>
                        </a:rPr>
                        <a:t>121 570</a:t>
                      </a:r>
                      <a:endParaRPr lang="en-ZA" sz="1600" dirty="0">
                        <a:effectLst/>
                        <a:latin typeface="Times New Roman" panose="02020603050405020304" pitchFamily="18" charset="0"/>
                        <a:ea typeface="Times New Roman" panose="02020603050405020304" pitchFamily="18" charset="0"/>
                      </a:endParaRPr>
                    </a:p>
                  </a:txBody>
                  <a:tcPr marL="68585" marR="6858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r>
                        <a:rPr lang="en-US" sz="1600" dirty="0">
                          <a:solidFill>
                            <a:srgbClr val="000000"/>
                          </a:solidFill>
                          <a:effectLst/>
                          <a:latin typeface="Calibri" panose="020F0502020204030204" pitchFamily="34" charset="0"/>
                          <a:ea typeface="Times New Roman" panose="02020603050405020304" pitchFamily="18" charset="0"/>
                        </a:rPr>
                        <a:t>106 624</a:t>
                      </a:r>
                      <a:endParaRPr lang="en-ZA" sz="1600" dirty="0">
                        <a:effectLst/>
                        <a:latin typeface="Times New Roman" panose="02020603050405020304" pitchFamily="18" charset="0"/>
                        <a:ea typeface="Times New Roman" panose="02020603050405020304" pitchFamily="18" charset="0"/>
                      </a:endParaRPr>
                    </a:p>
                  </a:txBody>
                  <a:tcPr marL="68585" marR="6858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r>
                        <a:rPr lang="en-US" sz="1600" dirty="0">
                          <a:solidFill>
                            <a:srgbClr val="000000"/>
                          </a:solidFill>
                          <a:effectLst/>
                          <a:latin typeface="Calibri" panose="020F0502020204030204" pitchFamily="34" charset="0"/>
                          <a:ea typeface="Times New Roman" panose="02020603050405020304" pitchFamily="18" charset="0"/>
                        </a:rPr>
                        <a:t>14 946</a:t>
                      </a:r>
                      <a:endParaRPr lang="en-ZA" sz="1600" dirty="0">
                        <a:effectLst/>
                        <a:latin typeface="Times New Roman" panose="02020603050405020304" pitchFamily="18" charset="0"/>
                        <a:ea typeface="Times New Roman" panose="02020603050405020304" pitchFamily="18" charset="0"/>
                      </a:endParaRPr>
                    </a:p>
                  </a:txBody>
                  <a:tcPr marL="68585" marR="6858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r>
                        <a:rPr lang="en-ZA" sz="1600" dirty="0">
                          <a:effectLst/>
                          <a:latin typeface="+mn-lt"/>
                          <a:ea typeface="Times New Roman" panose="02020603050405020304" pitchFamily="18" charset="0"/>
                        </a:rPr>
                        <a:t>12.3%</a:t>
                      </a:r>
                    </a:p>
                  </a:txBody>
                  <a:tcPr marL="68585" marR="6858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r>
                        <a:rPr lang="en-ZA" sz="1600" dirty="0">
                          <a:effectLst/>
                          <a:latin typeface="+mn-lt"/>
                          <a:ea typeface="Times New Roman" panose="02020603050405020304" pitchFamily="18" charset="0"/>
                        </a:rPr>
                        <a:t>87.7%</a:t>
                      </a:r>
                    </a:p>
                  </a:txBody>
                  <a:tcPr marL="68585" marR="6858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6"/>
                  </a:ext>
                </a:extLst>
              </a:tr>
              <a:tr h="579116">
                <a:tc>
                  <a:txBody>
                    <a:bodyPr/>
                    <a:lstStyle/>
                    <a:p>
                      <a:r>
                        <a:rPr lang="en-US" sz="1600" dirty="0">
                          <a:solidFill>
                            <a:srgbClr val="000000"/>
                          </a:solidFill>
                          <a:effectLst/>
                          <a:latin typeface="Calibri" panose="020F0502020204030204" pitchFamily="34" charset="0"/>
                          <a:ea typeface="Times New Roman" panose="02020603050405020304" pitchFamily="18" charset="0"/>
                        </a:rPr>
                        <a:t>Mineral and Energy Resources Programmes and Projects</a:t>
                      </a:r>
                      <a:endParaRPr lang="en-ZA" sz="1600" dirty="0">
                        <a:effectLst/>
                        <a:latin typeface="Times New Roman" panose="02020603050405020304" pitchFamily="18" charset="0"/>
                        <a:ea typeface="Times New Roman" panose="02020603050405020304" pitchFamily="18" charset="0"/>
                      </a:endParaRPr>
                    </a:p>
                  </a:txBody>
                  <a:tcPr marL="68585" marR="6858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r>
                        <a:rPr lang="en-US" sz="1600" dirty="0">
                          <a:solidFill>
                            <a:srgbClr val="000000"/>
                          </a:solidFill>
                          <a:effectLst/>
                          <a:latin typeface="Calibri" panose="020F0502020204030204" pitchFamily="34" charset="0"/>
                          <a:ea typeface="Times New Roman" panose="02020603050405020304" pitchFamily="18" charset="0"/>
                        </a:rPr>
                        <a:t>6 913 257</a:t>
                      </a:r>
                      <a:endParaRPr lang="en-ZA" sz="1600" dirty="0">
                        <a:effectLst/>
                        <a:latin typeface="Times New Roman" panose="02020603050405020304" pitchFamily="18" charset="0"/>
                        <a:ea typeface="Times New Roman" panose="02020603050405020304" pitchFamily="18" charset="0"/>
                      </a:endParaRPr>
                    </a:p>
                  </a:txBody>
                  <a:tcPr marL="68585" marR="6858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r>
                        <a:rPr lang="en-US" sz="1600" dirty="0">
                          <a:solidFill>
                            <a:srgbClr val="000000"/>
                          </a:solidFill>
                          <a:effectLst/>
                          <a:latin typeface="Calibri" panose="020F0502020204030204" pitchFamily="34" charset="0"/>
                          <a:ea typeface="Times New Roman" panose="02020603050405020304" pitchFamily="18" charset="0"/>
                        </a:rPr>
                        <a:t>2 303 139</a:t>
                      </a:r>
                      <a:endParaRPr lang="en-ZA" sz="1600" dirty="0">
                        <a:effectLst/>
                        <a:latin typeface="Times New Roman" panose="02020603050405020304" pitchFamily="18" charset="0"/>
                        <a:ea typeface="Times New Roman" panose="02020603050405020304" pitchFamily="18" charset="0"/>
                      </a:endParaRPr>
                    </a:p>
                  </a:txBody>
                  <a:tcPr marL="68585" marR="6858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r>
                        <a:rPr lang="en-US" sz="1600" dirty="0">
                          <a:solidFill>
                            <a:srgbClr val="000000"/>
                          </a:solidFill>
                          <a:effectLst/>
                          <a:latin typeface="Calibri" panose="020F0502020204030204" pitchFamily="34" charset="0"/>
                          <a:ea typeface="Times New Roman" panose="02020603050405020304" pitchFamily="18" charset="0"/>
                        </a:rPr>
                        <a:t>1 903 121</a:t>
                      </a:r>
                      <a:endParaRPr lang="en-ZA" sz="1600" dirty="0">
                        <a:effectLst/>
                        <a:latin typeface="Times New Roman" panose="02020603050405020304" pitchFamily="18" charset="0"/>
                        <a:ea typeface="Times New Roman" panose="02020603050405020304" pitchFamily="18" charset="0"/>
                      </a:endParaRPr>
                    </a:p>
                  </a:txBody>
                  <a:tcPr marL="68585" marR="6858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r>
                        <a:rPr lang="en-US" sz="1600" dirty="0">
                          <a:solidFill>
                            <a:srgbClr val="000000"/>
                          </a:solidFill>
                          <a:effectLst/>
                          <a:latin typeface="Calibri" panose="020F0502020204030204" pitchFamily="34" charset="0"/>
                          <a:ea typeface="Times New Roman" panose="02020603050405020304" pitchFamily="18" charset="0"/>
                        </a:rPr>
                        <a:t> 400 018</a:t>
                      </a:r>
                      <a:endParaRPr lang="en-ZA" sz="1600" dirty="0">
                        <a:effectLst/>
                        <a:latin typeface="Times New Roman" panose="02020603050405020304" pitchFamily="18" charset="0"/>
                        <a:ea typeface="Times New Roman" panose="02020603050405020304" pitchFamily="18" charset="0"/>
                      </a:endParaRPr>
                    </a:p>
                  </a:txBody>
                  <a:tcPr marL="68585" marR="6858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r>
                        <a:rPr lang="en-ZA" sz="1600" dirty="0">
                          <a:effectLst/>
                          <a:latin typeface="+mn-lt"/>
                          <a:ea typeface="Times New Roman" panose="02020603050405020304" pitchFamily="18" charset="0"/>
                        </a:rPr>
                        <a:t>17.4%</a:t>
                      </a:r>
                    </a:p>
                  </a:txBody>
                  <a:tcPr marL="68585" marR="6858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r>
                        <a:rPr lang="en-ZA" sz="1600" dirty="0">
                          <a:effectLst/>
                          <a:latin typeface="+mn-lt"/>
                          <a:ea typeface="Times New Roman" panose="02020603050405020304" pitchFamily="18" charset="0"/>
                        </a:rPr>
                        <a:t>82.6%</a:t>
                      </a:r>
                    </a:p>
                  </a:txBody>
                  <a:tcPr marL="68585" marR="6858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7"/>
                  </a:ext>
                </a:extLst>
              </a:tr>
              <a:tr h="579116">
                <a:tc>
                  <a:txBody>
                    <a:bodyPr/>
                    <a:lstStyle/>
                    <a:p>
                      <a:r>
                        <a:rPr lang="en-US" sz="1600" dirty="0">
                          <a:solidFill>
                            <a:srgbClr val="000000"/>
                          </a:solidFill>
                          <a:effectLst/>
                          <a:latin typeface="Calibri" panose="020F0502020204030204" pitchFamily="34" charset="0"/>
                          <a:ea typeface="Times New Roman" panose="02020603050405020304" pitchFamily="18" charset="0"/>
                        </a:rPr>
                        <a:t>Nuclear Energy Regulation and Management</a:t>
                      </a:r>
                      <a:endParaRPr lang="en-ZA" sz="1600" dirty="0">
                        <a:effectLst/>
                        <a:latin typeface="Times New Roman" panose="02020603050405020304" pitchFamily="18" charset="0"/>
                        <a:ea typeface="Times New Roman" panose="02020603050405020304" pitchFamily="18" charset="0"/>
                      </a:endParaRPr>
                    </a:p>
                  </a:txBody>
                  <a:tcPr marL="68585" marR="6858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r>
                        <a:rPr lang="en-US" sz="1600" dirty="0">
                          <a:solidFill>
                            <a:srgbClr val="000000"/>
                          </a:solidFill>
                          <a:effectLst/>
                          <a:latin typeface="Calibri" panose="020F0502020204030204" pitchFamily="34" charset="0"/>
                          <a:ea typeface="Times New Roman" panose="02020603050405020304" pitchFamily="18" charset="0"/>
                        </a:rPr>
                        <a:t>1 165 966</a:t>
                      </a:r>
                      <a:endParaRPr lang="en-ZA" sz="1600" dirty="0">
                        <a:effectLst/>
                        <a:latin typeface="Times New Roman" panose="02020603050405020304" pitchFamily="18" charset="0"/>
                        <a:ea typeface="Times New Roman" panose="02020603050405020304" pitchFamily="18" charset="0"/>
                      </a:endParaRPr>
                    </a:p>
                  </a:txBody>
                  <a:tcPr marL="68585" marR="6858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r>
                        <a:rPr lang="en-US" sz="1600" dirty="0">
                          <a:solidFill>
                            <a:srgbClr val="000000"/>
                          </a:solidFill>
                          <a:effectLst/>
                          <a:latin typeface="Calibri" panose="020F0502020204030204" pitchFamily="34" charset="0"/>
                          <a:ea typeface="Times New Roman" panose="02020603050405020304" pitchFamily="18" charset="0"/>
                        </a:rPr>
                        <a:t>1 076 256</a:t>
                      </a:r>
                      <a:endParaRPr lang="en-ZA" sz="1600" dirty="0">
                        <a:effectLst/>
                        <a:latin typeface="Times New Roman" panose="02020603050405020304" pitchFamily="18" charset="0"/>
                        <a:ea typeface="Times New Roman" panose="02020603050405020304" pitchFamily="18" charset="0"/>
                      </a:endParaRPr>
                    </a:p>
                  </a:txBody>
                  <a:tcPr marL="68585" marR="6858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r>
                        <a:rPr lang="en-US" sz="1600" dirty="0">
                          <a:solidFill>
                            <a:srgbClr val="000000"/>
                          </a:solidFill>
                          <a:effectLst/>
                          <a:latin typeface="Calibri" panose="020F0502020204030204" pitchFamily="34" charset="0"/>
                          <a:ea typeface="Times New Roman" panose="02020603050405020304" pitchFamily="18" charset="0"/>
                        </a:rPr>
                        <a:t>1 072 440</a:t>
                      </a:r>
                      <a:endParaRPr lang="en-ZA" sz="1600" dirty="0">
                        <a:effectLst/>
                        <a:latin typeface="Times New Roman" panose="02020603050405020304" pitchFamily="18" charset="0"/>
                        <a:ea typeface="Times New Roman" panose="02020603050405020304" pitchFamily="18" charset="0"/>
                      </a:endParaRPr>
                    </a:p>
                  </a:txBody>
                  <a:tcPr marL="68585" marR="6858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r>
                        <a:rPr lang="en-US" sz="1600" dirty="0">
                          <a:solidFill>
                            <a:srgbClr val="000000"/>
                          </a:solidFill>
                          <a:effectLst/>
                          <a:latin typeface="Calibri" panose="020F0502020204030204" pitchFamily="34" charset="0"/>
                          <a:ea typeface="Times New Roman" panose="02020603050405020304" pitchFamily="18" charset="0"/>
                        </a:rPr>
                        <a:t>3 816</a:t>
                      </a:r>
                      <a:endParaRPr lang="en-ZA" sz="1600" dirty="0">
                        <a:effectLst/>
                        <a:latin typeface="Times New Roman" panose="02020603050405020304" pitchFamily="18" charset="0"/>
                        <a:ea typeface="Times New Roman" panose="02020603050405020304" pitchFamily="18" charset="0"/>
                      </a:endParaRPr>
                    </a:p>
                  </a:txBody>
                  <a:tcPr marL="68585" marR="6858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r>
                        <a:rPr lang="en-ZA" sz="1600" dirty="0">
                          <a:effectLst/>
                          <a:latin typeface="+mn-lt"/>
                          <a:ea typeface="Times New Roman" panose="02020603050405020304" pitchFamily="18" charset="0"/>
                        </a:rPr>
                        <a:t>0.4%</a:t>
                      </a:r>
                    </a:p>
                  </a:txBody>
                  <a:tcPr marL="68585" marR="6858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r>
                        <a:rPr lang="en-ZA" sz="1600" dirty="0">
                          <a:effectLst/>
                          <a:latin typeface="+mn-lt"/>
                          <a:ea typeface="Times New Roman" panose="02020603050405020304" pitchFamily="18" charset="0"/>
                        </a:rPr>
                        <a:t>99.6%</a:t>
                      </a:r>
                    </a:p>
                  </a:txBody>
                  <a:tcPr marL="68585" marR="6858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8"/>
                  </a:ext>
                </a:extLst>
              </a:tr>
              <a:tr h="579116">
                <a:tc>
                  <a:txBody>
                    <a:bodyPr/>
                    <a:lstStyle/>
                    <a:p>
                      <a:r>
                        <a:rPr lang="en-US" sz="1600" b="1" dirty="0">
                          <a:solidFill>
                            <a:srgbClr val="FFFFFF"/>
                          </a:solidFill>
                          <a:effectLst/>
                          <a:latin typeface="Calibri" panose="020F0502020204030204" pitchFamily="34" charset="0"/>
                          <a:ea typeface="Times New Roman" panose="02020603050405020304" pitchFamily="18" charset="0"/>
                        </a:rPr>
                        <a:t>Grand Total</a:t>
                      </a:r>
                      <a:endParaRPr lang="en-ZA" sz="1600" dirty="0">
                        <a:effectLst/>
                        <a:latin typeface="Times New Roman" panose="02020603050405020304" pitchFamily="18" charset="0"/>
                        <a:ea typeface="Times New Roman" panose="02020603050405020304" pitchFamily="18" charset="0"/>
                      </a:endParaRPr>
                    </a:p>
                  </a:txBody>
                  <a:tcPr marL="68585" marR="6858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375623"/>
                    </a:solidFill>
                  </a:tcPr>
                </a:tc>
                <a:tc>
                  <a:txBody>
                    <a:bodyPr/>
                    <a:lstStyle/>
                    <a:p>
                      <a:pPr algn="r"/>
                      <a:r>
                        <a:rPr lang="en-US" sz="1600" b="1" dirty="0">
                          <a:solidFill>
                            <a:srgbClr val="FFFFFF"/>
                          </a:solidFill>
                          <a:effectLst/>
                          <a:latin typeface="Calibri" panose="020F0502020204030204" pitchFamily="34" charset="0"/>
                          <a:ea typeface="Times New Roman" panose="02020603050405020304" pitchFamily="18" charset="0"/>
                        </a:rPr>
                        <a:t>10 418 536</a:t>
                      </a:r>
                      <a:endParaRPr lang="en-ZA" sz="1600" dirty="0">
                        <a:effectLst/>
                        <a:latin typeface="Times New Roman" panose="02020603050405020304" pitchFamily="18" charset="0"/>
                        <a:ea typeface="Times New Roman" panose="02020603050405020304" pitchFamily="18" charset="0"/>
                      </a:endParaRPr>
                    </a:p>
                  </a:txBody>
                  <a:tcPr marL="68585" marR="6858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375623"/>
                    </a:solidFill>
                  </a:tcPr>
                </a:tc>
                <a:tc>
                  <a:txBody>
                    <a:bodyPr/>
                    <a:lstStyle/>
                    <a:p>
                      <a:pPr algn="r"/>
                      <a:r>
                        <a:rPr lang="en-US" sz="1600" b="1" dirty="0">
                          <a:solidFill>
                            <a:srgbClr val="FFFFFF"/>
                          </a:solidFill>
                          <a:effectLst/>
                          <a:latin typeface="Calibri" panose="020F0502020204030204" pitchFamily="34" charset="0"/>
                          <a:ea typeface="Times New Roman" panose="02020603050405020304" pitchFamily="18" charset="0"/>
                        </a:rPr>
                        <a:t>4 622 164</a:t>
                      </a:r>
                      <a:endParaRPr lang="en-ZA" sz="1600" dirty="0">
                        <a:effectLst/>
                        <a:latin typeface="Times New Roman" panose="02020603050405020304" pitchFamily="18" charset="0"/>
                        <a:ea typeface="Times New Roman" panose="02020603050405020304" pitchFamily="18" charset="0"/>
                      </a:endParaRPr>
                    </a:p>
                  </a:txBody>
                  <a:tcPr marL="68585" marR="6858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375623"/>
                    </a:solidFill>
                  </a:tcPr>
                </a:tc>
                <a:tc>
                  <a:txBody>
                    <a:bodyPr/>
                    <a:lstStyle/>
                    <a:p>
                      <a:pPr algn="r"/>
                      <a:r>
                        <a:rPr lang="en-US" sz="1600" b="1" dirty="0">
                          <a:solidFill>
                            <a:srgbClr val="FFFFFF"/>
                          </a:solidFill>
                          <a:effectLst/>
                          <a:latin typeface="Calibri" panose="020F0502020204030204" pitchFamily="34" charset="0"/>
                          <a:ea typeface="Times New Roman" panose="02020603050405020304" pitchFamily="18" charset="0"/>
                        </a:rPr>
                        <a:t>4 060 466</a:t>
                      </a:r>
                      <a:endParaRPr lang="en-ZA" sz="1600" dirty="0">
                        <a:effectLst/>
                        <a:latin typeface="Times New Roman" panose="02020603050405020304" pitchFamily="18" charset="0"/>
                        <a:ea typeface="Times New Roman" panose="02020603050405020304" pitchFamily="18" charset="0"/>
                      </a:endParaRPr>
                    </a:p>
                  </a:txBody>
                  <a:tcPr marL="68585" marR="6858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375623"/>
                    </a:solidFill>
                  </a:tcPr>
                </a:tc>
                <a:tc>
                  <a:txBody>
                    <a:bodyPr/>
                    <a:lstStyle/>
                    <a:p>
                      <a:pPr algn="r"/>
                      <a:r>
                        <a:rPr lang="en-US" sz="1600" b="1" dirty="0">
                          <a:solidFill>
                            <a:srgbClr val="FFFFFF"/>
                          </a:solidFill>
                          <a:effectLst/>
                          <a:latin typeface="Calibri" panose="020F0502020204030204" pitchFamily="34" charset="0"/>
                          <a:ea typeface="Times New Roman" panose="02020603050405020304" pitchFamily="18" charset="0"/>
                        </a:rPr>
                        <a:t>561 698</a:t>
                      </a:r>
                      <a:endParaRPr lang="en-ZA" sz="1600" dirty="0">
                        <a:effectLst/>
                        <a:latin typeface="Times New Roman" panose="02020603050405020304" pitchFamily="18" charset="0"/>
                        <a:ea typeface="Times New Roman" panose="02020603050405020304" pitchFamily="18" charset="0"/>
                      </a:endParaRPr>
                    </a:p>
                  </a:txBody>
                  <a:tcPr marL="68585" marR="6858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375623"/>
                    </a:solidFill>
                  </a:tcPr>
                </a:tc>
                <a:tc>
                  <a:txBody>
                    <a:bodyPr/>
                    <a:lstStyle/>
                    <a:p>
                      <a:pPr algn="r"/>
                      <a:r>
                        <a:rPr lang="en-ZA" sz="1600" b="1" dirty="0">
                          <a:solidFill>
                            <a:schemeClr val="bg1"/>
                          </a:solidFill>
                          <a:effectLst/>
                          <a:latin typeface="+mn-lt"/>
                          <a:ea typeface="Times New Roman" panose="02020603050405020304" pitchFamily="18" charset="0"/>
                        </a:rPr>
                        <a:t>12.2%</a:t>
                      </a:r>
                    </a:p>
                  </a:txBody>
                  <a:tcPr marL="68585" marR="6858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375623"/>
                    </a:solidFill>
                  </a:tcPr>
                </a:tc>
                <a:tc>
                  <a:txBody>
                    <a:bodyPr/>
                    <a:lstStyle/>
                    <a:p>
                      <a:pPr algn="r"/>
                      <a:r>
                        <a:rPr lang="en-ZA" sz="1600" b="1" dirty="0">
                          <a:solidFill>
                            <a:schemeClr val="bg1"/>
                          </a:solidFill>
                          <a:effectLst/>
                          <a:latin typeface="+mn-lt"/>
                          <a:ea typeface="Times New Roman" panose="02020603050405020304" pitchFamily="18" charset="0"/>
                        </a:rPr>
                        <a:t>87.8%</a:t>
                      </a:r>
                    </a:p>
                  </a:txBody>
                  <a:tcPr marL="68585" marR="6858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375623"/>
                    </a:solidFill>
                  </a:tcPr>
                </a:tc>
                <a:extLst>
                  <a:ext uri="{0D108BD9-81ED-4DB2-BD59-A6C34878D82A}">
                    <a16:rowId xmlns:a16="http://schemas.microsoft.com/office/drawing/2014/main" xmlns="" val="10009"/>
                  </a:ext>
                </a:extLst>
              </a:tr>
            </a:tbl>
          </a:graphicData>
        </a:graphic>
      </p:graphicFrame>
    </p:spTree>
    <p:extLst>
      <p:ext uri="{BB962C8B-B14F-4D97-AF65-F5344CB8AC3E}">
        <p14:creationId xmlns:p14="http://schemas.microsoft.com/office/powerpoint/2010/main" xmlns="" val="1576276094"/>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a:extLst>
              <a:ext uri="{FF2B5EF4-FFF2-40B4-BE49-F238E27FC236}">
                <a16:creationId xmlns:a16="http://schemas.microsoft.com/office/drawing/2014/main" xmlns="" id="{E8AB9CD4-6F1B-4120-B33A-305A12E14E01}"/>
              </a:ext>
            </a:extLst>
          </p:cNvPr>
          <p:cNvSpPr txBox="1">
            <a:spLocks/>
          </p:cNvSpPr>
          <p:nvPr/>
        </p:nvSpPr>
        <p:spPr bwMode="auto">
          <a:xfrm>
            <a:off x="1637071" y="0"/>
            <a:ext cx="10776155" cy="5794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tabLst/>
              <a:defRPr/>
            </a:pPr>
            <a:r>
              <a:rPr kumimoji="0" lang="it-IT" altLang="en-US" sz="1800" b="1" i="0" u="none" strike="noStrike" kern="1200" cap="none" spc="0" normalizeH="0" baseline="0" noProof="0" dirty="0">
                <a:ln>
                  <a:noFill/>
                </a:ln>
                <a:effectLst/>
                <a:uLnTx/>
                <a:uFillTx/>
                <a:latin typeface="Century Gothic" panose="020B0502020202020204" pitchFamily="34" charset="0"/>
                <a:ea typeface="Century Gothic" panose="020B0502020202020204" pitchFamily="34" charset="0"/>
                <a:cs typeface="Century Gothic" panose="020B0502020202020204" pitchFamily="34" charset="0"/>
              </a:rPr>
              <a:t>CONSOLIDATED Q1 &amp; 2 PROGRAMME PERFORMANCE –Reasons for Variances </a:t>
            </a:r>
          </a:p>
        </p:txBody>
      </p:sp>
      <p:sp>
        <p:nvSpPr>
          <p:cNvPr id="8196" name="Slide Number Placeholder 1">
            <a:extLst>
              <a:ext uri="{FF2B5EF4-FFF2-40B4-BE49-F238E27FC236}">
                <a16:creationId xmlns:a16="http://schemas.microsoft.com/office/drawing/2014/main" xmlns="" id="{815FDC2B-E238-43C7-9177-E42EA97187AC}"/>
              </a:ext>
            </a:extLst>
          </p:cNvPr>
          <p:cNvSpPr>
            <a:spLocks noGrp="1"/>
          </p:cNvSpPr>
          <p:nvPr>
            <p:ph type="sldNum" sz="quarter" idx="12"/>
          </p:nvPr>
        </p:nvSpPr>
        <p:spPr bwMode="auto">
          <a:xfrm>
            <a:off x="9765144" y="6213663"/>
            <a:ext cx="2057400" cy="365125"/>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marL="0" marR="0" lvl="0" indent="0" algn="r" defTabSz="914400" rtl="0" eaLnBrk="1" fontAlgn="base" latinLnBrk="0" hangingPunct="1">
              <a:lnSpc>
                <a:spcPct val="100000"/>
              </a:lnSpc>
              <a:spcBef>
                <a:spcPct val="0"/>
              </a:spcBef>
              <a:spcAft>
                <a:spcPct val="0"/>
              </a:spcAft>
              <a:buClrTx/>
              <a:buSzTx/>
              <a:buFont typeface="Arial" panose="020B0604020202020204" pitchFamily="34" charset="0"/>
              <a:buNone/>
              <a:tabLst/>
              <a:defRPr/>
            </a:pPr>
            <a:fld id="{6765FDCD-DE79-4DFB-9FA3-C26254FFE737}" type="slidenum">
              <a:rPr kumimoji="0" lang="en-US" altLang="en-US" sz="1200" b="0" i="0" u="none" strike="noStrike" kern="1200" cap="none" spc="0" normalizeH="0" baseline="0" noProof="0">
                <a:ln>
                  <a:noFill/>
                </a:ln>
                <a:solidFill>
                  <a:srgbClr val="898989"/>
                </a:solidFill>
                <a:effectLst/>
                <a:uLnTx/>
                <a:uFillTx/>
                <a:latin typeface="Calibri" panose="020F050202020403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 typeface="Arial" panose="020B0604020202020204" pitchFamily="34" charset="0"/>
                <a:buNone/>
                <a:tabLst/>
                <a:defRPr/>
              </a:pPr>
              <a:t>43</a:t>
            </a:fld>
            <a:endParaRPr kumimoji="0" lang="en-US" altLang="en-US" sz="1200" b="0" i="0" u="none" strike="noStrike" kern="1200" cap="none" spc="0" normalizeH="0" baseline="0" noProof="0" dirty="0">
              <a:ln>
                <a:noFill/>
              </a:ln>
              <a:solidFill>
                <a:srgbClr val="898989"/>
              </a:solidFill>
              <a:effectLst/>
              <a:uLnTx/>
              <a:uFillTx/>
              <a:latin typeface="Calibri" panose="020F0502020204030204" pitchFamily="34" charset="0"/>
              <a:ea typeface="+mn-ea"/>
              <a:cs typeface="+mn-cs"/>
            </a:endParaRPr>
          </a:p>
        </p:txBody>
      </p:sp>
      <p:sp>
        <p:nvSpPr>
          <p:cNvPr id="5" name="TextBox 4">
            <a:extLst>
              <a:ext uri="{FF2B5EF4-FFF2-40B4-BE49-F238E27FC236}">
                <a16:creationId xmlns:a16="http://schemas.microsoft.com/office/drawing/2014/main" xmlns="" id="{3F721D66-CBD2-439F-B0D2-F19A20EE98F5}"/>
              </a:ext>
            </a:extLst>
          </p:cNvPr>
          <p:cNvSpPr txBox="1"/>
          <p:nvPr/>
        </p:nvSpPr>
        <p:spPr>
          <a:xfrm>
            <a:off x="1637071" y="289718"/>
            <a:ext cx="10554929" cy="5557162"/>
          </a:xfrm>
          <a:prstGeom prst="rect">
            <a:avLst/>
          </a:prstGeom>
          <a:noFill/>
        </p:spPr>
        <p:txBody>
          <a:bodyPr wrap="square">
            <a:spAutoFit/>
          </a:bodyPr>
          <a:lstStyle/>
          <a:p>
            <a:pPr marL="174625" marR="0" lvl="0" indent="-174625" algn="just" defTabSz="914400" rtl="0" eaLnBrk="1" fontAlgn="auto" latinLnBrk="0" hangingPunct="1">
              <a:lnSpc>
                <a:spcPct val="130000"/>
              </a:lnSpc>
              <a:spcBef>
                <a:spcPts val="0"/>
              </a:spcBef>
              <a:spcAft>
                <a:spcPts val="0"/>
              </a:spcAft>
              <a:buClrTx/>
              <a:buSzTx/>
              <a:buFont typeface="Arial" panose="020B0604020202020204" pitchFamily="34" charset="0"/>
              <a:buChar char="•"/>
              <a:tabLst/>
              <a:defRPr/>
            </a:pPr>
            <a:r>
              <a:rPr kumimoji="0" lang="en-ZA"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The reasons for the budget underspending or variance between projected and actual expenditure per Programme are as follows:</a:t>
            </a:r>
          </a:p>
          <a:p>
            <a:pPr marL="0" marR="0" lvl="0" indent="0" algn="just" defTabSz="914400" rtl="0" eaLnBrk="1" fontAlgn="auto" latinLnBrk="0" hangingPunct="1">
              <a:lnSpc>
                <a:spcPct val="130000"/>
              </a:lnSpc>
              <a:spcBef>
                <a:spcPts val="0"/>
              </a:spcBef>
              <a:spcAft>
                <a:spcPts val="0"/>
              </a:spcAft>
              <a:buClrTx/>
              <a:buSzTx/>
              <a:buFontTx/>
              <a:buNone/>
              <a:tabLst/>
              <a:defRPr/>
            </a:pPr>
            <a:endParaRPr kumimoji="0" lang="en-US" sz="6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just" defTabSz="914400" rtl="0" eaLnBrk="1" fontAlgn="auto" latinLnBrk="0" hangingPunct="1">
              <a:lnSpc>
                <a:spcPct val="130000"/>
              </a:lnSpc>
              <a:spcBef>
                <a:spcPts val="0"/>
              </a:spcBef>
              <a:spcAft>
                <a:spcPts val="0"/>
              </a:spcAft>
              <a:buClrTx/>
              <a:buSzTx/>
              <a:buFontTx/>
              <a:buNone/>
              <a:tabLst/>
              <a:defRPr/>
            </a:pPr>
            <a:r>
              <a:rPr kumimoji="0" lang="en-US" sz="1400" b="1"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Arial" panose="020B0604020202020204" pitchFamily="34" charset="0"/>
                <a:ea typeface="+mn-ea"/>
                <a:cs typeface="Arial" panose="020B0604020202020204" pitchFamily="34" charset="0"/>
              </a:rPr>
              <a:t>Administration</a:t>
            </a:r>
            <a:endParaRPr kumimoji="0" lang="en-US" sz="1400" b="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174625" marR="0" lvl="0" indent="-174625" algn="just" defTabSz="914400" rtl="0" eaLnBrk="1" fontAlgn="auto" latinLnBrk="0" hangingPunct="1">
              <a:lnSpc>
                <a:spcPct val="130000"/>
              </a:lnSpc>
              <a:spcBef>
                <a:spcPts val="0"/>
              </a:spcBef>
              <a:spcAft>
                <a:spcPts val="0"/>
              </a:spcAft>
              <a:buClrTx/>
              <a:buSzTx/>
              <a:buFont typeface="Arial" panose="020B0604020202020204" pitchFamily="34" charset="0"/>
              <a:buChar char="•"/>
              <a:tabLst/>
              <a:defRPr/>
            </a:pPr>
            <a:r>
              <a:rPr kumimoji="0" lang="en-US"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The budget underspending in this Branch mostly came from the Goods and services and CoE classifications driven by ICT delayed projects, amongst them the integrated enterprise system, operating leases for office accommodation due to outstanding </a:t>
            </a:r>
            <a:r>
              <a:rPr lang="en-US" sz="1400" dirty="0">
                <a:solidFill>
                  <a:prstClr val="black"/>
                </a:solidFill>
                <a:latin typeface="Arial" panose="020B0604020202020204" pitchFamily="34" charset="0"/>
                <a:cs typeface="Arial" panose="020B0604020202020204" pitchFamily="34" charset="0"/>
              </a:rPr>
              <a:t>claims</a:t>
            </a:r>
            <a:r>
              <a:rPr kumimoji="0" lang="en-US"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from the DPWI and delays in filling vacant funded positions.  </a:t>
            </a:r>
          </a:p>
          <a:p>
            <a:pPr marL="174625" marR="0" lvl="0" indent="-174625" algn="just" defTabSz="914400" rtl="0" eaLnBrk="1" fontAlgn="auto" latinLnBrk="0" hangingPunct="1">
              <a:lnSpc>
                <a:spcPct val="130000"/>
              </a:lnSpc>
              <a:spcBef>
                <a:spcPts val="0"/>
              </a:spcBef>
              <a:spcAft>
                <a:spcPts val="0"/>
              </a:spcAft>
              <a:buClrTx/>
              <a:buSzTx/>
              <a:buFont typeface="Arial" panose="020B0604020202020204" pitchFamily="34" charset="0"/>
              <a:buChar char="•"/>
              <a:tabLst/>
              <a:defRPr/>
            </a:pPr>
            <a:endParaRPr kumimoji="0" lang="en-US" sz="5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just" defTabSz="914400" rtl="0" eaLnBrk="1" fontAlgn="auto" latinLnBrk="0" hangingPunct="1">
              <a:lnSpc>
                <a:spcPct val="130000"/>
              </a:lnSpc>
              <a:spcBef>
                <a:spcPts val="0"/>
              </a:spcBef>
              <a:spcAft>
                <a:spcPts val="0"/>
              </a:spcAft>
              <a:buClrTx/>
              <a:buSzTx/>
              <a:buFontTx/>
              <a:buNone/>
              <a:tabLst/>
              <a:defRPr/>
            </a:pPr>
            <a:r>
              <a:rPr kumimoji="0" lang="en-US" sz="1400" b="1"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Arial" panose="020B0604020202020204" pitchFamily="34" charset="0"/>
                <a:ea typeface="+mn-ea"/>
                <a:cs typeface="Arial" panose="020B0604020202020204" pitchFamily="34" charset="0"/>
              </a:rPr>
              <a:t>Minerals and Petroleum Regulation</a:t>
            </a:r>
          </a:p>
          <a:p>
            <a:pPr marL="174625" marR="0" lvl="0" indent="-174625" algn="just" defTabSz="914400" rtl="0" eaLnBrk="1" fontAlgn="auto" latinLnBrk="0" hangingPunct="1">
              <a:lnSpc>
                <a:spcPct val="130000"/>
              </a:lnSpc>
              <a:spcBef>
                <a:spcPts val="0"/>
              </a:spcBef>
              <a:spcAft>
                <a:spcPts val="0"/>
              </a:spcAft>
              <a:buClrTx/>
              <a:buSzTx/>
              <a:buFont typeface="Arial" panose="020B0604020202020204" pitchFamily="34" charset="0"/>
              <a:buChar char="•"/>
              <a:tabLst/>
              <a:defRPr/>
            </a:pPr>
            <a:r>
              <a:rPr kumimoji="0" lang="en-US"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The overspending in this area was mainly under CoE, due to increased overtime payments and unplanned changes in the establishment composition, and from the Transfers classification due to the previous financial year’s fees to APPO which were disbursed in current Financial year. Savings will be utilized to clear deficits through the final virement of the financial year.</a:t>
            </a:r>
          </a:p>
          <a:p>
            <a:pPr marL="174625" marR="0" lvl="0" indent="-174625" algn="just" defTabSz="914400" rtl="0" eaLnBrk="1" fontAlgn="auto" latinLnBrk="0" hangingPunct="1">
              <a:lnSpc>
                <a:spcPct val="130000"/>
              </a:lnSpc>
              <a:spcBef>
                <a:spcPts val="0"/>
              </a:spcBef>
              <a:spcAft>
                <a:spcPts val="0"/>
              </a:spcAft>
              <a:buClrTx/>
              <a:buSzTx/>
              <a:buFont typeface="Arial" panose="020B0604020202020204" pitchFamily="34" charset="0"/>
              <a:buChar char="•"/>
              <a:tabLst/>
              <a:defRPr/>
            </a:pPr>
            <a:endParaRPr kumimoji="0" lang="en-US" sz="5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just" defTabSz="914400" rtl="0" eaLnBrk="1" fontAlgn="auto" latinLnBrk="0" hangingPunct="1">
              <a:lnSpc>
                <a:spcPct val="130000"/>
              </a:lnSpc>
              <a:spcBef>
                <a:spcPts val="0"/>
              </a:spcBef>
              <a:spcAft>
                <a:spcPts val="0"/>
              </a:spcAft>
              <a:buClrTx/>
              <a:buSzTx/>
              <a:buFontTx/>
              <a:buNone/>
              <a:tabLst/>
              <a:defRPr/>
            </a:pPr>
            <a:r>
              <a:rPr kumimoji="0" lang="en-US" sz="1400" b="1"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Arial" panose="020B0604020202020204" pitchFamily="34" charset="0"/>
                <a:ea typeface="+mn-ea"/>
                <a:cs typeface="Arial" panose="020B0604020202020204" pitchFamily="34" charset="0"/>
              </a:rPr>
              <a:t>Mining Minerals &amp; Energy Policy Development</a:t>
            </a:r>
            <a:endParaRPr kumimoji="0" lang="en-US" sz="1400" b="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174625" marR="0" lvl="0" indent="-174625" algn="just" defTabSz="914400" rtl="0" eaLnBrk="1" fontAlgn="auto" latinLnBrk="0" hangingPunct="1">
              <a:lnSpc>
                <a:spcPct val="130000"/>
              </a:lnSpc>
              <a:spcBef>
                <a:spcPts val="0"/>
              </a:spcBef>
              <a:spcAft>
                <a:spcPts val="0"/>
              </a:spcAft>
              <a:buClrTx/>
              <a:buSzTx/>
              <a:buFont typeface="Arial" panose="020B0604020202020204" pitchFamily="34" charset="0"/>
              <a:buChar char="•"/>
              <a:tabLst/>
              <a:defRPr/>
            </a:pPr>
            <a:r>
              <a:rPr kumimoji="0" lang="en-US"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The underspending was mainly contributed by the Goods and services classification due to earmarked funds for the Shale Gas project which were not disbursed to PASA as projected and research materials that were not procured as planned during the period under review. The Branch has since commenced with processes to finalize a contract with PASA and obtain the necessary approvals for the purchase of research materials. </a:t>
            </a:r>
          </a:p>
          <a:p>
            <a:pPr marL="174625" marR="0" lvl="0" indent="-174625" algn="just" defTabSz="914400" rtl="0" eaLnBrk="1" fontAlgn="auto" latinLnBrk="0" hangingPunct="1">
              <a:lnSpc>
                <a:spcPct val="130000"/>
              </a:lnSpc>
              <a:spcBef>
                <a:spcPts val="0"/>
              </a:spcBef>
              <a:spcAft>
                <a:spcPts val="0"/>
              </a:spcAft>
              <a:buClrTx/>
              <a:buSzTx/>
              <a:buFont typeface="Arial" panose="020B0604020202020204" pitchFamily="34" charset="0"/>
              <a:buChar char="•"/>
              <a:tabLst/>
              <a:defRPr/>
            </a:pPr>
            <a:endParaRPr kumimoji="0" lang="en-US" sz="5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just" defTabSz="914400" rtl="0" eaLnBrk="1" fontAlgn="auto" latinLnBrk="0" hangingPunct="1">
              <a:lnSpc>
                <a:spcPct val="130000"/>
              </a:lnSpc>
              <a:spcBef>
                <a:spcPts val="0"/>
              </a:spcBef>
              <a:spcAft>
                <a:spcPts val="0"/>
              </a:spcAft>
              <a:buClrTx/>
              <a:buSzTx/>
              <a:buFontTx/>
              <a:buNone/>
              <a:tabLst/>
              <a:defRPr/>
            </a:pPr>
            <a:r>
              <a:rPr kumimoji="0" lang="en-US" sz="1400" b="1"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Arial" panose="020B0604020202020204" pitchFamily="34" charset="0"/>
                <a:ea typeface="+mn-ea"/>
                <a:cs typeface="Arial" panose="020B0604020202020204" pitchFamily="34" charset="0"/>
              </a:rPr>
              <a:t>Mine Health &amp; Safety Inspectorate</a:t>
            </a:r>
          </a:p>
          <a:p>
            <a:pPr marL="185738" marR="0" lvl="0" indent="-185738" algn="just" defTabSz="914400" rtl="0" eaLnBrk="1" fontAlgn="auto" latinLnBrk="0" hangingPunct="1">
              <a:lnSpc>
                <a:spcPct val="130000"/>
              </a:lnSpc>
              <a:spcBef>
                <a:spcPts val="0"/>
              </a:spcBef>
              <a:spcAft>
                <a:spcPts val="0"/>
              </a:spcAft>
              <a:buClrTx/>
              <a:buSzTx/>
              <a:buFont typeface="Arial" panose="020B0604020202020204" pitchFamily="34" charset="0"/>
              <a:buChar char="•"/>
              <a:tabLst/>
              <a:defRPr/>
            </a:pPr>
            <a:r>
              <a:rPr kumimoji="0" lang="en-US"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The variance was mainly on CoE attributable to vacant funded positions.</a:t>
            </a:r>
          </a:p>
          <a:p>
            <a:pPr marR="0" lvl="0" algn="just" defTabSz="914400" rtl="0" eaLnBrk="1" fontAlgn="auto" latinLnBrk="0" hangingPunct="1">
              <a:lnSpc>
                <a:spcPct val="130000"/>
              </a:lnSpc>
              <a:spcBef>
                <a:spcPts val="0"/>
              </a:spcBef>
              <a:spcAft>
                <a:spcPts val="0"/>
              </a:spcAft>
              <a:buClrTx/>
              <a:buSzTx/>
              <a:tabLst/>
              <a:defRPr/>
            </a:pPr>
            <a:endParaRPr kumimoji="0" lang="en-US"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just" defTabSz="914400" rtl="0" eaLnBrk="1" fontAlgn="auto" latinLnBrk="0" hangingPunct="1">
              <a:lnSpc>
                <a:spcPct val="130000"/>
              </a:lnSpc>
              <a:spcBef>
                <a:spcPts val="0"/>
              </a:spcBef>
              <a:spcAft>
                <a:spcPts val="0"/>
              </a:spcAft>
              <a:buClrTx/>
              <a:buSzTx/>
              <a:buFontTx/>
              <a:buNone/>
              <a:tabLst/>
              <a:defRPr/>
            </a:pPr>
            <a:endParaRPr kumimoji="0" lang="en-US" sz="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xmlns="" val="2084270131"/>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a:extLst>
              <a:ext uri="{FF2B5EF4-FFF2-40B4-BE49-F238E27FC236}">
                <a16:creationId xmlns:a16="http://schemas.microsoft.com/office/drawing/2014/main" xmlns="" id="{E8AB9CD4-6F1B-4120-B33A-305A12E14E01}"/>
              </a:ext>
            </a:extLst>
          </p:cNvPr>
          <p:cNvSpPr txBox="1">
            <a:spLocks/>
          </p:cNvSpPr>
          <p:nvPr/>
        </p:nvSpPr>
        <p:spPr bwMode="auto">
          <a:xfrm>
            <a:off x="1519085" y="0"/>
            <a:ext cx="10672916" cy="5794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tabLst/>
              <a:defRPr/>
            </a:pPr>
            <a:r>
              <a:rPr kumimoji="0" lang="it-IT" altLang="en-US" sz="1800" b="1" i="0" u="none" strike="noStrike" kern="1200" cap="none" spc="0" normalizeH="0" baseline="0" noProof="0" dirty="0">
                <a:ln>
                  <a:noFill/>
                </a:ln>
                <a:effectLst/>
                <a:uLnTx/>
                <a:uFillTx/>
                <a:latin typeface="Century Gothic" panose="020B0502020202020204" pitchFamily="34" charset="0"/>
                <a:ea typeface="Century Gothic" panose="020B0502020202020204" pitchFamily="34" charset="0"/>
                <a:cs typeface="Century Gothic" panose="020B0502020202020204" pitchFamily="34" charset="0"/>
              </a:rPr>
              <a:t>CONSOLIDATED Q1 &amp; 2 PROGRAMME PERFORMANCE –Reasons for Variances (Cont.)</a:t>
            </a:r>
          </a:p>
        </p:txBody>
      </p:sp>
      <p:sp>
        <p:nvSpPr>
          <p:cNvPr id="8196" name="Slide Number Placeholder 1">
            <a:extLst>
              <a:ext uri="{FF2B5EF4-FFF2-40B4-BE49-F238E27FC236}">
                <a16:creationId xmlns:a16="http://schemas.microsoft.com/office/drawing/2014/main" xmlns="" id="{815FDC2B-E238-43C7-9177-E42EA97187AC}"/>
              </a:ext>
            </a:extLst>
          </p:cNvPr>
          <p:cNvSpPr>
            <a:spLocks noGrp="1"/>
          </p:cNvSpPr>
          <p:nvPr>
            <p:ph type="sldNum" sz="quarter" idx="12"/>
          </p:nvPr>
        </p:nvSpPr>
        <p:spPr bwMode="auto">
          <a:xfrm>
            <a:off x="9765144" y="6213663"/>
            <a:ext cx="2057400" cy="365125"/>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marL="0" marR="0" lvl="0" indent="0" algn="r" defTabSz="914400" rtl="0" eaLnBrk="1" fontAlgn="base" latinLnBrk="0" hangingPunct="1">
              <a:lnSpc>
                <a:spcPct val="100000"/>
              </a:lnSpc>
              <a:spcBef>
                <a:spcPct val="0"/>
              </a:spcBef>
              <a:spcAft>
                <a:spcPct val="0"/>
              </a:spcAft>
              <a:buClrTx/>
              <a:buSzTx/>
              <a:buFont typeface="Arial" panose="020B0604020202020204" pitchFamily="34" charset="0"/>
              <a:buNone/>
              <a:tabLst/>
              <a:defRPr/>
            </a:pPr>
            <a:fld id="{6765FDCD-DE79-4DFB-9FA3-C26254FFE737}" type="slidenum">
              <a:rPr kumimoji="0" lang="en-US" altLang="en-US" sz="1200" b="0" i="0" u="none" strike="noStrike" kern="1200" cap="none" spc="0" normalizeH="0" baseline="0" noProof="0">
                <a:ln>
                  <a:noFill/>
                </a:ln>
                <a:solidFill>
                  <a:srgbClr val="898989"/>
                </a:solidFill>
                <a:effectLst/>
                <a:uLnTx/>
                <a:uFillTx/>
                <a:latin typeface="Calibri" panose="020F050202020403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 typeface="Arial" panose="020B0604020202020204" pitchFamily="34" charset="0"/>
                <a:buNone/>
                <a:tabLst/>
                <a:defRPr/>
              </a:pPr>
              <a:t>44</a:t>
            </a:fld>
            <a:endParaRPr kumimoji="0" lang="en-US" altLang="en-US" sz="1200" b="0" i="0" u="none" strike="noStrike" kern="1200" cap="none" spc="0" normalizeH="0" baseline="0" noProof="0" dirty="0">
              <a:ln>
                <a:noFill/>
              </a:ln>
              <a:solidFill>
                <a:srgbClr val="898989"/>
              </a:solidFill>
              <a:effectLst/>
              <a:uLnTx/>
              <a:uFillTx/>
              <a:latin typeface="Calibri" panose="020F0502020204030204" pitchFamily="34" charset="0"/>
              <a:ea typeface="+mn-ea"/>
              <a:cs typeface="+mn-cs"/>
            </a:endParaRPr>
          </a:p>
        </p:txBody>
      </p:sp>
      <p:sp>
        <p:nvSpPr>
          <p:cNvPr id="5" name="TextBox 4">
            <a:extLst>
              <a:ext uri="{FF2B5EF4-FFF2-40B4-BE49-F238E27FC236}">
                <a16:creationId xmlns:a16="http://schemas.microsoft.com/office/drawing/2014/main" xmlns="" id="{3F721D66-CBD2-439F-B0D2-F19A20EE98F5}"/>
              </a:ext>
            </a:extLst>
          </p:cNvPr>
          <p:cNvSpPr txBox="1"/>
          <p:nvPr/>
        </p:nvSpPr>
        <p:spPr>
          <a:xfrm>
            <a:off x="1519085" y="289718"/>
            <a:ext cx="10672915" cy="5504648"/>
          </a:xfrm>
          <a:prstGeom prst="rect">
            <a:avLst/>
          </a:prstGeom>
          <a:noFill/>
        </p:spPr>
        <p:txBody>
          <a:bodyPr wrap="square">
            <a:spAutoFit/>
          </a:bodyPr>
          <a:lstStyle/>
          <a:p>
            <a:pPr marL="0" marR="0" lvl="0" indent="0" algn="just" defTabSz="914400" rtl="0" eaLnBrk="1" fontAlgn="auto" latinLnBrk="0" hangingPunct="1">
              <a:lnSpc>
                <a:spcPct val="130000"/>
              </a:lnSpc>
              <a:spcBef>
                <a:spcPts val="0"/>
              </a:spcBef>
              <a:spcAft>
                <a:spcPts val="0"/>
              </a:spcAft>
              <a:buClrTx/>
              <a:buSzTx/>
              <a:buFontTx/>
              <a:buNone/>
              <a:tabLst/>
              <a:defRPr/>
            </a:pPr>
            <a:r>
              <a:rPr kumimoji="0" lang="en-US" sz="1400" b="1"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Arial" panose="020B0604020202020204" pitchFamily="34" charset="0"/>
                <a:ea typeface="+mn-ea"/>
                <a:cs typeface="Arial" panose="020B0604020202020204" pitchFamily="34" charset="0"/>
              </a:rPr>
              <a:t>Programmes &amp; Projects</a:t>
            </a:r>
            <a:endParaRPr kumimoji="0" lang="en-US" sz="1400" b="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185738" marR="0" lvl="0" indent="-185738" algn="just" defTabSz="914400" rtl="0" eaLnBrk="1" fontAlgn="auto" latinLnBrk="0" hangingPunct="1">
              <a:lnSpc>
                <a:spcPct val="130000"/>
              </a:lnSpc>
              <a:spcBef>
                <a:spcPts val="0"/>
              </a:spcBef>
              <a:spcAft>
                <a:spcPts val="0"/>
              </a:spcAft>
              <a:buClrTx/>
              <a:buSzTx/>
              <a:buFont typeface="Arial" panose="020B0604020202020204" pitchFamily="34" charset="0"/>
              <a:buChar char="•"/>
              <a:tabLst/>
              <a:defRPr/>
            </a:pPr>
            <a:r>
              <a:rPr kumimoji="0" lang="en-US"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Main contributors t</a:t>
            </a:r>
            <a:r>
              <a:rPr lang="en-US" sz="1400" dirty="0">
                <a:solidFill>
                  <a:prstClr val="black"/>
                </a:solidFill>
                <a:latin typeface="Arial" panose="020B0604020202020204" pitchFamily="34" charset="0"/>
                <a:cs typeface="Arial" panose="020B0604020202020204" pitchFamily="34" charset="0"/>
              </a:rPr>
              <a:t>o the variance were </a:t>
            </a:r>
            <a:r>
              <a:rPr kumimoji="0" lang="en-US"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Transfers and subsidies and Goods and services classifications</a:t>
            </a:r>
            <a:r>
              <a:rPr lang="en-US" sz="1400" dirty="0">
                <a:solidFill>
                  <a:prstClr val="black"/>
                </a:solidFill>
                <a:latin typeface="Arial" panose="020B0604020202020204" pitchFamily="34" charset="0"/>
                <a:cs typeface="Arial" panose="020B0604020202020204" pitchFamily="34" charset="0"/>
              </a:rPr>
              <a:t> due to </a:t>
            </a:r>
            <a:r>
              <a:rPr kumimoji="0" lang="en-US"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underspending in the INEP (Municipal grant &amp; Non-Grid programme) as a result of the withholding exercised by Treasury over non-compliant municipalities and delays in initiating procurement processes by the Branch for the implementation of the Non-Grid 2022/23 plan.</a:t>
            </a:r>
          </a:p>
          <a:p>
            <a:pPr marL="185738" marR="0" lvl="0" indent="-185738" algn="just" defTabSz="914400" rtl="0" eaLnBrk="1" fontAlgn="auto" latinLnBrk="0" hangingPunct="1">
              <a:lnSpc>
                <a:spcPct val="130000"/>
              </a:lnSpc>
              <a:spcBef>
                <a:spcPts val="0"/>
              </a:spcBef>
              <a:spcAft>
                <a:spcPts val="0"/>
              </a:spcAft>
              <a:buClrTx/>
              <a:buSzTx/>
              <a:buFont typeface="Arial" panose="020B0604020202020204" pitchFamily="34" charset="0"/>
              <a:buChar char="•"/>
              <a:tabLst/>
              <a:defRPr/>
            </a:pPr>
            <a:r>
              <a:rPr kumimoji="0" lang="en-US"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Withholding was also applied by the Department on Tswaing, Ray Nkoyeni, Polokwane and Modimolle</a:t>
            </a:r>
            <a:r>
              <a:rPr lang="en-US" sz="1400" dirty="0">
                <a:solidFill>
                  <a:prstClr val="black"/>
                </a:solidFill>
                <a:latin typeface="Arial" panose="020B0604020202020204" pitchFamily="34" charset="0"/>
                <a:cs typeface="Arial" panose="020B0604020202020204" pitchFamily="34" charset="0"/>
              </a:rPr>
              <a:t>-</a:t>
            </a:r>
            <a:r>
              <a:rPr kumimoji="0" lang="en-US" sz="14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Mookgophong</a:t>
            </a:r>
            <a:r>
              <a:rPr kumimoji="0" lang="en-US" sz="14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 municipalities </a:t>
            </a:r>
            <a:r>
              <a:rPr kumimoji="0" lang="en-US"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under the EEDSM grant due to non-compliance to grant conditions.  The withheld funds have since been released. </a:t>
            </a:r>
          </a:p>
          <a:p>
            <a:pPr marL="185738" marR="0" lvl="0" indent="-185738" algn="just" defTabSz="914400" rtl="0" eaLnBrk="1" fontAlgn="auto" latinLnBrk="0" hangingPunct="1">
              <a:lnSpc>
                <a:spcPct val="130000"/>
              </a:lnSpc>
              <a:spcBef>
                <a:spcPts val="0"/>
              </a:spcBef>
              <a:spcAft>
                <a:spcPts val="0"/>
              </a:spcAft>
              <a:buClrTx/>
              <a:buSzTx/>
              <a:buFont typeface="Arial" panose="020B0604020202020204" pitchFamily="34" charset="0"/>
              <a:buChar char="•"/>
              <a:tabLst/>
              <a:defRPr/>
            </a:pPr>
            <a:r>
              <a:rPr kumimoji="0" lang="en-US"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The underspending in Goods and services was driven by the Consultants and Outsourced services items attributable to several delayed earmarked projects, namely:</a:t>
            </a:r>
          </a:p>
          <a:p>
            <a:pPr marL="449263" marR="0" lvl="0" indent="-263525" algn="just" defTabSz="914400" rtl="0" eaLnBrk="1" fontAlgn="auto" latinLnBrk="0" hangingPunct="1">
              <a:lnSpc>
                <a:spcPct val="130000"/>
              </a:lnSpc>
              <a:spcBef>
                <a:spcPts val="0"/>
              </a:spcBef>
              <a:spcAft>
                <a:spcPts val="0"/>
              </a:spcAft>
              <a:buClrTx/>
              <a:buSzTx/>
              <a:buFont typeface="Arial" panose="020B0604020202020204" pitchFamily="34" charset="0"/>
              <a:buChar char="•"/>
              <a:tabLst/>
              <a:defRPr/>
            </a:pPr>
            <a:r>
              <a:rPr kumimoji="0" lang="en-US"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Electrification Master Plan – </a:t>
            </a:r>
            <a:r>
              <a:rPr lang="en-US" sz="1400" dirty="0">
                <a:solidFill>
                  <a:prstClr val="black"/>
                </a:solidFill>
                <a:latin typeface="Arial" panose="020B0604020202020204" pitchFamily="34" charset="0"/>
                <a:cs typeface="Arial" panose="020B0604020202020204" pitchFamily="34" charset="0"/>
              </a:rPr>
              <a:t>Expenditure has since increased as invoices were received from service providers and paid in October 2022.</a:t>
            </a:r>
            <a:endParaRPr kumimoji="0" lang="en-US"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449263" marR="0" lvl="0" indent="-263525" algn="just" defTabSz="914400" rtl="0" eaLnBrk="1" fontAlgn="auto" latinLnBrk="0" hangingPunct="1">
              <a:lnSpc>
                <a:spcPct val="130000"/>
              </a:lnSpc>
              <a:spcBef>
                <a:spcPts val="0"/>
              </a:spcBef>
              <a:spcAft>
                <a:spcPts val="0"/>
              </a:spcAft>
              <a:buClrTx/>
              <a:buSzTx/>
              <a:buFont typeface="Arial" panose="020B0604020202020204" pitchFamily="34" charset="0"/>
              <a:buChar char="•"/>
              <a:tabLst/>
              <a:defRPr/>
            </a:pPr>
            <a:r>
              <a:rPr kumimoji="0" lang="en-US"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Rehabilitation of Mines (Mintek &amp; CGS) – pending finalization of contracts with the entities.</a:t>
            </a:r>
          </a:p>
          <a:p>
            <a:pPr marL="449263" marR="0" lvl="0" indent="-263525" algn="just" defTabSz="914400" rtl="0" eaLnBrk="1" fontAlgn="auto" latinLnBrk="0" hangingPunct="1">
              <a:lnSpc>
                <a:spcPct val="130000"/>
              </a:lnSpc>
              <a:spcBef>
                <a:spcPts val="0"/>
              </a:spcBef>
              <a:spcAft>
                <a:spcPts val="0"/>
              </a:spcAft>
              <a:buClrTx/>
              <a:buSzTx/>
              <a:buFont typeface="Arial" panose="020B0604020202020204" pitchFamily="34" charset="0"/>
              <a:buChar char="•"/>
              <a:tabLst/>
              <a:defRPr/>
            </a:pPr>
            <a:r>
              <a:rPr kumimoji="0" lang="en-US"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Solar Water Heater Programme</a:t>
            </a:r>
            <a:r>
              <a:rPr lang="en-US" sz="1400" dirty="0">
                <a:solidFill>
                  <a:prstClr val="black"/>
                </a:solidFill>
                <a:latin typeface="Arial" panose="020B0604020202020204" pitchFamily="34" charset="0"/>
                <a:cs typeface="Arial" panose="020B0604020202020204" pitchFamily="34" charset="0"/>
              </a:rPr>
              <a:t> </a:t>
            </a:r>
            <a:r>
              <a:rPr kumimoji="0" lang="en-US"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due to delayed installation of units and transportation of units to related sites.</a:t>
            </a:r>
          </a:p>
          <a:p>
            <a:pPr marL="449263" marR="0" lvl="0" indent="-263525" algn="just" defTabSz="914400" rtl="0" eaLnBrk="1" fontAlgn="auto" latinLnBrk="0" hangingPunct="1">
              <a:lnSpc>
                <a:spcPct val="130000"/>
              </a:lnSpc>
              <a:spcBef>
                <a:spcPts val="0"/>
              </a:spcBef>
              <a:spcAft>
                <a:spcPts val="0"/>
              </a:spcAft>
              <a:buClrTx/>
              <a:buSzTx/>
              <a:buFont typeface="Arial" panose="020B0604020202020204" pitchFamily="34" charset="0"/>
              <a:buChar char="•"/>
              <a:tabLst/>
              <a:defRPr/>
            </a:pPr>
            <a:r>
              <a:rPr kumimoji="0" lang="en-US"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IPP Office grant – pending finalization of the agreement stipulating the flow of funds from the Department to the IPPO.</a:t>
            </a:r>
          </a:p>
          <a:p>
            <a:pPr marL="449263" marR="0" lvl="0" indent="-263525" algn="just" defTabSz="914400" rtl="0" eaLnBrk="1" fontAlgn="auto" latinLnBrk="0" hangingPunct="1">
              <a:lnSpc>
                <a:spcPct val="130000"/>
              </a:lnSpc>
              <a:spcBef>
                <a:spcPts val="0"/>
              </a:spcBef>
              <a:spcAft>
                <a:spcPts val="0"/>
              </a:spcAft>
              <a:buClrTx/>
              <a:buSzTx/>
              <a:buFont typeface="Arial" panose="020B0604020202020204" pitchFamily="34" charset="0"/>
              <a:buChar char="•"/>
              <a:tabLst/>
              <a:defRPr/>
            </a:pPr>
            <a:r>
              <a:rPr lang="en-US" sz="1400" dirty="0">
                <a:solidFill>
                  <a:prstClr val="black"/>
                </a:solidFill>
                <a:latin typeface="Arial" panose="020B0604020202020204" pitchFamily="34" charset="0"/>
                <a:cs typeface="Arial" panose="020B0604020202020204" pitchFamily="34" charset="0"/>
              </a:rPr>
              <a:t>Non-Grid Monitoring &amp; Evaluation – delays in initiating procurement processes by the Branch.</a:t>
            </a:r>
          </a:p>
          <a:p>
            <a:pPr marL="449263" marR="0" lvl="0" indent="-263525" algn="just" defTabSz="914400" rtl="0" eaLnBrk="1" fontAlgn="auto" latinLnBrk="0" hangingPunct="1">
              <a:lnSpc>
                <a:spcPct val="130000"/>
              </a:lnSpc>
              <a:spcBef>
                <a:spcPts val="0"/>
              </a:spcBef>
              <a:spcAft>
                <a:spcPts val="0"/>
              </a:spcAft>
              <a:buClrTx/>
              <a:buSzTx/>
              <a:buFont typeface="Arial" panose="020B0604020202020204" pitchFamily="34" charset="0"/>
              <a:buChar char="•"/>
              <a:tabLst/>
              <a:defRPr/>
            </a:pPr>
            <a:r>
              <a:rPr kumimoji="0" lang="en-US"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EEDSM Monitoring &amp; Evaluation – project delayed, Branch delayed in initiating procurement processes.</a:t>
            </a:r>
          </a:p>
          <a:p>
            <a:pPr marL="449263" marR="0" lvl="0" indent="-263525" algn="just" defTabSz="914400" rtl="0" eaLnBrk="1" fontAlgn="auto" latinLnBrk="0" hangingPunct="1">
              <a:lnSpc>
                <a:spcPct val="130000"/>
              </a:lnSpc>
              <a:spcBef>
                <a:spcPts val="0"/>
              </a:spcBef>
              <a:spcAft>
                <a:spcPts val="0"/>
              </a:spcAft>
              <a:buClrTx/>
              <a:buSzTx/>
              <a:buFont typeface="Arial" panose="020B0604020202020204" pitchFamily="34" charset="0"/>
              <a:buChar char="•"/>
              <a:tabLst/>
              <a:defRPr/>
            </a:pPr>
            <a:endParaRPr kumimoji="0" lang="en-US" sz="6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185738" marR="0" lvl="0" indent="-185738" algn="just" defTabSz="914400" rtl="0" eaLnBrk="1" fontAlgn="auto" latinLnBrk="0" hangingPunct="1">
              <a:lnSpc>
                <a:spcPct val="130000"/>
              </a:lnSpc>
              <a:spcBef>
                <a:spcPts val="0"/>
              </a:spcBef>
              <a:spcAft>
                <a:spcPts val="0"/>
              </a:spcAft>
              <a:buClrTx/>
              <a:buSzTx/>
              <a:tabLst/>
              <a:defRPr/>
            </a:pPr>
            <a:r>
              <a:rPr kumimoji="0" lang="en-US" sz="1400" b="1"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Arial" panose="020B0604020202020204" pitchFamily="34" charset="0"/>
                <a:ea typeface="+mn-ea"/>
                <a:cs typeface="Arial" panose="020B0604020202020204" pitchFamily="34" charset="0"/>
              </a:rPr>
              <a:t>Nuclear Energy Regulation and Management</a:t>
            </a:r>
          </a:p>
          <a:p>
            <a:pPr marL="285750" marR="0" lvl="0" indent="-285750" algn="just" defTabSz="914400" rtl="0" eaLnBrk="1" fontAlgn="auto" latinLnBrk="0" hangingPunct="1">
              <a:lnSpc>
                <a:spcPct val="130000"/>
              </a:lnSpc>
              <a:spcBef>
                <a:spcPts val="0"/>
              </a:spcBef>
              <a:spcAft>
                <a:spcPts val="0"/>
              </a:spcAft>
              <a:buClrTx/>
              <a:buSzTx/>
              <a:buFont typeface="Arial" panose="020B0604020202020204" pitchFamily="34" charset="0"/>
              <a:buChar char="•"/>
              <a:tabLst/>
              <a:defRPr/>
            </a:pPr>
            <a:r>
              <a:rPr kumimoji="0" lang="en-ZA" sz="1400" u="none" strike="noStrike" kern="1200" cap="none" spc="0" normalizeH="0" baseline="0" noProof="0" dirty="0">
                <a:ln>
                  <a:noFill/>
                </a:ln>
                <a:solidFill>
                  <a:prstClr val="black"/>
                </a:solidFill>
                <a:uLnTx/>
                <a:uFillTx/>
                <a:latin typeface="Arial" panose="020B0604020202020204" pitchFamily="34" charset="0"/>
                <a:ea typeface="+mn-ea"/>
                <a:cs typeface="Arial" panose="020B0604020202020204" pitchFamily="34" charset="0"/>
              </a:rPr>
              <a:t>The underspending was mainly from goods and services under the item consultants and business advisory services due to delayed projects, i.e., Gateway Review for the establishment of the CISF and review of the New Build Procurement Framework.</a:t>
            </a:r>
            <a:endParaRPr kumimoji="0" lang="en-US"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185738" marR="0" lvl="0" indent="0" algn="just" defTabSz="914400" rtl="0" eaLnBrk="1" fontAlgn="auto" latinLnBrk="0" hangingPunct="1">
              <a:lnSpc>
                <a:spcPct val="130000"/>
              </a:lnSpc>
              <a:spcBef>
                <a:spcPts val="0"/>
              </a:spcBef>
              <a:spcAft>
                <a:spcPts val="0"/>
              </a:spcAft>
              <a:buClrTx/>
              <a:buSzTx/>
              <a:buFontTx/>
              <a:buNone/>
              <a:tabLst/>
              <a:defRPr/>
            </a:pPr>
            <a:endParaRPr kumimoji="0" lang="en-US"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xmlns="" val="2317480073"/>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Slide Number Placeholder 1">
            <a:extLst>
              <a:ext uri="{FF2B5EF4-FFF2-40B4-BE49-F238E27FC236}">
                <a16:creationId xmlns:a16="http://schemas.microsoft.com/office/drawing/2014/main" xmlns="" id="{D51E5DFF-5AEE-4DB2-8922-9301A35E9A93}"/>
              </a:ext>
            </a:extLst>
          </p:cNvPr>
          <p:cNvSpPr>
            <a:spLocks noGrp="1"/>
          </p:cNvSpPr>
          <p:nvPr>
            <p:ph type="sldNum" sz="quarter" idx="12"/>
          </p:nvPr>
        </p:nvSpPr>
        <p:spPr bwMode="auto">
          <a:xfrm>
            <a:off x="9488487" y="6257925"/>
            <a:ext cx="2057400" cy="365125"/>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marL="0" marR="0" lvl="0" indent="0" algn="r" defTabSz="914400" rtl="0" eaLnBrk="1" fontAlgn="base" latinLnBrk="0" hangingPunct="1">
              <a:lnSpc>
                <a:spcPct val="100000"/>
              </a:lnSpc>
              <a:spcBef>
                <a:spcPct val="0"/>
              </a:spcBef>
              <a:spcAft>
                <a:spcPct val="0"/>
              </a:spcAft>
              <a:buClrTx/>
              <a:buSzTx/>
              <a:buFont typeface="Arial" panose="020B0604020202020204" pitchFamily="34" charset="0"/>
              <a:buNone/>
              <a:tabLst/>
              <a:defRPr/>
            </a:pPr>
            <a:fld id="{22410A90-E69E-4F7C-BA53-D2FB93653697}" type="slidenum">
              <a:rPr kumimoji="0" lang="en-US" altLang="en-US" sz="1200" b="0" i="0" u="none" strike="noStrike" kern="1200" cap="none" spc="0" normalizeH="0" baseline="0" noProof="0">
                <a:ln>
                  <a:noFill/>
                </a:ln>
                <a:solidFill>
                  <a:srgbClr val="898989"/>
                </a:solidFill>
                <a:effectLst/>
                <a:uLnTx/>
                <a:uFillTx/>
                <a:latin typeface="Calibri" panose="020F050202020403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 typeface="Arial" panose="020B0604020202020204" pitchFamily="34" charset="0"/>
                <a:buNone/>
                <a:tabLst/>
                <a:defRPr/>
              </a:pPr>
              <a:t>45</a:t>
            </a:fld>
            <a:endParaRPr kumimoji="0" lang="en-US" altLang="en-US" sz="1200" b="0" i="0" u="none" strike="noStrike" kern="1200" cap="none" spc="0" normalizeH="0" baseline="0" noProof="0" dirty="0">
              <a:ln>
                <a:noFill/>
              </a:ln>
              <a:solidFill>
                <a:srgbClr val="898989"/>
              </a:solidFill>
              <a:effectLst/>
              <a:uLnTx/>
              <a:uFillTx/>
              <a:latin typeface="Calibri" panose="020F0502020204030204" pitchFamily="34" charset="0"/>
              <a:ea typeface="+mn-ea"/>
              <a:cs typeface="+mn-cs"/>
            </a:endParaRPr>
          </a:p>
        </p:txBody>
      </p:sp>
      <p:sp>
        <p:nvSpPr>
          <p:cNvPr id="6147" name="Title 1">
            <a:extLst>
              <a:ext uri="{FF2B5EF4-FFF2-40B4-BE49-F238E27FC236}">
                <a16:creationId xmlns:a16="http://schemas.microsoft.com/office/drawing/2014/main" xmlns="" id="{2B86BC20-E90C-4DDA-8554-EB5CCAEBA591}"/>
              </a:ext>
            </a:extLst>
          </p:cNvPr>
          <p:cNvSpPr txBox="1">
            <a:spLocks/>
          </p:cNvSpPr>
          <p:nvPr/>
        </p:nvSpPr>
        <p:spPr bwMode="auto">
          <a:xfrm>
            <a:off x="1619700" y="16182"/>
            <a:ext cx="11987285" cy="58389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tabLst/>
              <a:defRPr/>
            </a:pPr>
            <a:r>
              <a:rPr kumimoji="0" lang="it-IT" altLang="en-US" sz="2170" b="1" i="0" u="none" strike="noStrike" kern="1200" cap="none" spc="0" normalizeH="0" baseline="0" noProof="0" dirty="0">
                <a:ln>
                  <a:noFill/>
                </a:ln>
                <a:effectLst/>
                <a:uLnTx/>
                <a:uFillTx/>
                <a:latin typeface="Century Gothic" panose="020B0502020202020204" pitchFamily="34" charset="0"/>
                <a:ea typeface="Century Gothic" panose="020B0502020202020204" pitchFamily="34" charset="0"/>
                <a:cs typeface="Century Gothic" panose="020B0502020202020204" pitchFamily="34" charset="0"/>
              </a:rPr>
              <a:t>TRANSFER PAYMENTS SCHEDULE – Departmental Projects </a:t>
            </a:r>
          </a:p>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tabLst/>
              <a:defRPr/>
            </a:pPr>
            <a:r>
              <a:rPr kumimoji="0" lang="it-IT" altLang="en-US" sz="2170" b="1" i="0" u="none" strike="noStrike" kern="1200" cap="none" spc="0" normalizeH="0" baseline="0" noProof="0" dirty="0">
                <a:ln>
                  <a:noFill/>
                </a:ln>
                <a:solidFill>
                  <a:srgbClr val="FFFFFF"/>
                </a:solidFill>
                <a:effectLst/>
                <a:uLnTx/>
                <a:uFillTx/>
                <a:latin typeface="Century Gothic" panose="020B0502020202020204" pitchFamily="34" charset="0"/>
                <a:ea typeface="Century Gothic" panose="020B0502020202020204" pitchFamily="34" charset="0"/>
                <a:cs typeface="Century Gothic" panose="020B0502020202020204" pitchFamily="34" charset="0"/>
              </a:rPr>
              <a:t/>
            </a:r>
            <a:br>
              <a:rPr kumimoji="0" lang="it-IT" altLang="en-US" sz="2170" b="1" i="0" u="none" strike="noStrike" kern="1200" cap="none" spc="0" normalizeH="0" baseline="0" noProof="0" dirty="0">
                <a:ln>
                  <a:noFill/>
                </a:ln>
                <a:solidFill>
                  <a:srgbClr val="FFFFFF"/>
                </a:solidFill>
                <a:effectLst/>
                <a:uLnTx/>
                <a:uFillTx/>
                <a:latin typeface="Century Gothic" panose="020B0502020202020204" pitchFamily="34" charset="0"/>
                <a:ea typeface="Century Gothic" panose="020B0502020202020204" pitchFamily="34" charset="0"/>
                <a:cs typeface="Century Gothic" panose="020B0502020202020204" pitchFamily="34" charset="0"/>
              </a:rPr>
            </a:br>
            <a:endParaRPr kumimoji="0" lang="it-IT" altLang="en-US" sz="2170" b="1" i="0" u="none" strike="noStrike" kern="1200" cap="none" spc="0" normalizeH="0" baseline="0" noProof="0" dirty="0">
              <a:ln>
                <a:noFill/>
              </a:ln>
              <a:solidFill>
                <a:srgbClr val="FFFFFF"/>
              </a:solidFill>
              <a:effectLst/>
              <a:uLnTx/>
              <a:uFillTx/>
              <a:latin typeface="Century Gothic" panose="020B0502020202020204" pitchFamily="34" charset="0"/>
              <a:ea typeface="Century Gothic" panose="020B0502020202020204" pitchFamily="34" charset="0"/>
              <a:cs typeface="Century Gothic" panose="020B0502020202020204" pitchFamily="34" charset="0"/>
            </a:endParaRPr>
          </a:p>
        </p:txBody>
      </p:sp>
      <p:graphicFrame>
        <p:nvGraphicFramePr>
          <p:cNvPr id="2" name="Object 1">
            <a:extLst>
              <a:ext uri="{FF2B5EF4-FFF2-40B4-BE49-F238E27FC236}">
                <a16:creationId xmlns:a16="http://schemas.microsoft.com/office/drawing/2014/main" xmlns="" id="{A3668405-73A6-E1A9-20EA-CFEBBED90FB6}"/>
              </a:ext>
            </a:extLst>
          </p:cNvPr>
          <p:cNvGraphicFramePr>
            <a:graphicFrameLocks noChangeAspect="1"/>
          </p:cNvGraphicFramePr>
          <p:nvPr>
            <p:extLst>
              <p:ext uri="{D42A27DB-BD31-4B8C-83A1-F6EECF244321}">
                <p14:modId xmlns:p14="http://schemas.microsoft.com/office/powerpoint/2010/main" xmlns="" val="153303058"/>
              </p:ext>
            </p:extLst>
          </p:nvPr>
        </p:nvGraphicFramePr>
        <p:xfrm>
          <a:off x="1619700" y="419510"/>
          <a:ext cx="10572300" cy="5184877"/>
        </p:xfrm>
        <a:graphic>
          <a:graphicData uri="http://schemas.openxmlformats.org/presentationml/2006/ole">
            <p:oleObj spid="_x0000_s1025" name="Worksheet" r:id="rId3" imgW="7629418" imgH="3438564" progId="Excel.Sheet.12">
              <p:embed/>
            </p:oleObj>
          </a:graphicData>
        </a:graphic>
      </p:graphicFrame>
    </p:spTree>
    <p:extLst>
      <p:ext uri="{BB962C8B-B14F-4D97-AF65-F5344CB8AC3E}">
        <p14:creationId xmlns:p14="http://schemas.microsoft.com/office/powerpoint/2010/main" xmlns="" val="1654766209"/>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Slide Number Placeholder 1">
            <a:extLst>
              <a:ext uri="{FF2B5EF4-FFF2-40B4-BE49-F238E27FC236}">
                <a16:creationId xmlns:a16="http://schemas.microsoft.com/office/drawing/2014/main" xmlns="" id="{D51E5DFF-5AEE-4DB2-8922-9301A35E9A93}"/>
              </a:ext>
            </a:extLst>
          </p:cNvPr>
          <p:cNvSpPr>
            <a:spLocks noGrp="1"/>
          </p:cNvSpPr>
          <p:nvPr>
            <p:ph type="sldNum" sz="quarter" idx="12"/>
          </p:nvPr>
        </p:nvSpPr>
        <p:spPr bwMode="auto">
          <a:xfrm>
            <a:off x="9488487" y="6257925"/>
            <a:ext cx="2057400" cy="365125"/>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marL="0" marR="0" lvl="0" indent="0" algn="r" defTabSz="914400" rtl="0" eaLnBrk="1" fontAlgn="base" latinLnBrk="0" hangingPunct="1">
              <a:lnSpc>
                <a:spcPct val="100000"/>
              </a:lnSpc>
              <a:spcBef>
                <a:spcPct val="0"/>
              </a:spcBef>
              <a:spcAft>
                <a:spcPct val="0"/>
              </a:spcAft>
              <a:buClrTx/>
              <a:buSzTx/>
              <a:buFont typeface="Arial" panose="020B0604020202020204" pitchFamily="34" charset="0"/>
              <a:buNone/>
              <a:tabLst/>
              <a:defRPr/>
            </a:pPr>
            <a:fld id="{22410A90-E69E-4F7C-BA53-D2FB93653697}" type="slidenum">
              <a:rPr kumimoji="0" lang="en-US" altLang="en-US" sz="1200" b="0" i="0" u="none" strike="noStrike" kern="1200" cap="none" spc="0" normalizeH="0" baseline="0" noProof="0">
                <a:ln>
                  <a:noFill/>
                </a:ln>
                <a:solidFill>
                  <a:srgbClr val="898989"/>
                </a:solidFill>
                <a:effectLst/>
                <a:uLnTx/>
                <a:uFillTx/>
                <a:latin typeface="Calibri" panose="020F050202020403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 typeface="Arial" panose="020B0604020202020204" pitchFamily="34" charset="0"/>
                <a:buNone/>
                <a:tabLst/>
                <a:defRPr/>
              </a:pPr>
              <a:t>46</a:t>
            </a:fld>
            <a:endParaRPr kumimoji="0" lang="en-US" altLang="en-US" sz="1200" b="0" i="0" u="none" strike="noStrike" kern="1200" cap="none" spc="0" normalizeH="0" baseline="0" noProof="0" dirty="0">
              <a:ln>
                <a:noFill/>
              </a:ln>
              <a:solidFill>
                <a:srgbClr val="898989"/>
              </a:solidFill>
              <a:effectLst/>
              <a:uLnTx/>
              <a:uFillTx/>
              <a:latin typeface="Calibri" panose="020F0502020204030204" pitchFamily="34" charset="0"/>
              <a:ea typeface="+mn-ea"/>
              <a:cs typeface="+mn-cs"/>
            </a:endParaRPr>
          </a:p>
        </p:txBody>
      </p:sp>
      <p:sp>
        <p:nvSpPr>
          <p:cNvPr id="6147" name="Title 1">
            <a:extLst>
              <a:ext uri="{FF2B5EF4-FFF2-40B4-BE49-F238E27FC236}">
                <a16:creationId xmlns:a16="http://schemas.microsoft.com/office/drawing/2014/main" xmlns="" id="{2B86BC20-E90C-4DDA-8554-EB5CCAEBA591}"/>
              </a:ext>
            </a:extLst>
          </p:cNvPr>
          <p:cNvSpPr txBox="1">
            <a:spLocks/>
          </p:cNvSpPr>
          <p:nvPr/>
        </p:nvSpPr>
        <p:spPr bwMode="auto">
          <a:xfrm>
            <a:off x="1619701" y="115835"/>
            <a:ext cx="11987285" cy="58389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tabLst/>
              <a:defRPr/>
            </a:pPr>
            <a:r>
              <a:rPr kumimoji="0" lang="it-IT" altLang="en-US" sz="2170" b="1" i="0" u="none" strike="noStrike" kern="1200" cap="none" spc="0" normalizeH="0" baseline="0" noProof="0" dirty="0">
                <a:ln>
                  <a:noFill/>
                </a:ln>
                <a:effectLst/>
                <a:uLnTx/>
                <a:uFillTx/>
                <a:latin typeface="Century Gothic" panose="020B0502020202020204" pitchFamily="34" charset="0"/>
                <a:ea typeface="Century Gothic" panose="020B0502020202020204" pitchFamily="34" charset="0"/>
                <a:cs typeface="Century Gothic" panose="020B0502020202020204" pitchFamily="34" charset="0"/>
              </a:rPr>
              <a:t>TRANSFER PAYMENTS SCHEDULE – Public Entities </a:t>
            </a:r>
          </a:p>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tabLst/>
              <a:defRPr/>
            </a:pPr>
            <a:r>
              <a:rPr kumimoji="0" lang="it-IT" altLang="en-US" sz="2170" b="1" i="0" u="none" strike="noStrike" kern="1200" cap="none" spc="0" normalizeH="0" baseline="0" noProof="0" dirty="0">
                <a:ln>
                  <a:noFill/>
                </a:ln>
                <a:effectLst/>
                <a:uLnTx/>
                <a:uFillTx/>
                <a:latin typeface="Century Gothic" panose="020B0502020202020204" pitchFamily="34" charset="0"/>
                <a:ea typeface="Century Gothic" panose="020B0502020202020204" pitchFamily="34" charset="0"/>
                <a:cs typeface="Century Gothic" panose="020B0502020202020204" pitchFamily="34" charset="0"/>
              </a:rPr>
              <a:t/>
            </a:r>
            <a:br>
              <a:rPr kumimoji="0" lang="it-IT" altLang="en-US" sz="2170" b="1" i="0" u="none" strike="noStrike" kern="1200" cap="none" spc="0" normalizeH="0" baseline="0" noProof="0" dirty="0">
                <a:ln>
                  <a:noFill/>
                </a:ln>
                <a:effectLst/>
                <a:uLnTx/>
                <a:uFillTx/>
                <a:latin typeface="Century Gothic" panose="020B0502020202020204" pitchFamily="34" charset="0"/>
                <a:ea typeface="Century Gothic" panose="020B0502020202020204" pitchFamily="34" charset="0"/>
                <a:cs typeface="Century Gothic" panose="020B0502020202020204" pitchFamily="34" charset="0"/>
              </a:rPr>
            </a:br>
            <a:endParaRPr kumimoji="0" lang="it-IT" altLang="en-US" sz="2170" b="1" i="0" u="none" strike="noStrike" kern="1200" cap="none" spc="0" normalizeH="0" baseline="0" noProof="0" dirty="0">
              <a:ln>
                <a:noFill/>
              </a:ln>
              <a:effectLst/>
              <a:uLnTx/>
              <a:uFillTx/>
              <a:latin typeface="Century Gothic" panose="020B0502020202020204" pitchFamily="34" charset="0"/>
              <a:ea typeface="Century Gothic" panose="020B0502020202020204" pitchFamily="34" charset="0"/>
              <a:cs typeface="Century Gothic" panose="020B0502020202020204" pitchFamily="34" charset="0"/>
            </a:endParaRPr>
          </a:p>
        </p:txBody>
      </p:sp>
      <p:graphicFrame>
        <p:nvGraphicFramePr>
          <p:cNvPr id="2" name="Object 1">
            <a:extLst>
              <a:ext uri="{FF2B5EF4-FFF2-40B4-BE49-F238E27FC236}">
                <a16:creationId xmlns:a16="http://schemas.microsoft.com/office/drawing/2014/main" xmlns="" id="{A3668405-73A6-E1A9-20EA-CFEBBED90FB6}"/>
              </a:ext>
            </a:extLst>
          </p:cNvPr>
          <p:cNvGraphicFramePr>
            <a:graphicFrameLocks noChangeAspect="1"/>
          </p:cNvGraphicFramePr>
          <p:nvPr>
            <p:extLst>
              <p:ext uri="{D42A27DB-BD31-4B8C-83A1-F6EECF244321}">
                <p14:modId xmlns:p14="http://schemas.microsoft.com/office/powerpoint/2010/main" xmlns="" val="215519132"/>
              </p:ext>
            </p:extLst>
          </p:nvPr>
        </p:nvGraphicFramePr>
        <p:xfrm>
          <a:off x="1619701" y="566994"/>
          <a:ext cx="10459228" cy="4892675"/>
        </p:xfrm>
        <a:graphic>
          <a:graphicData uri="http://schemas.openxmlformats.org/presentationml/2006/ole">
            <p:oleObj spid="_x0000_s2049" name="Worksheet" r:id="rId3" imgW="7629418" imgH="3314542" progId="Excel.Sheet.12">
              <p:embed/>
            </p:oleObj>
          </a:graphicData>
        </a:graphic>
      </p:graphicFrame>
    </p:spTree>
    <p:extLst>
      <p:ext uri="{BB962C8B-B14F-4D97-AF65-F5344CB8AC3E}">
        <p14:creationId xmlns:p14="http://schemas.microsoft.com/office/powerpoint/2010/main" xmlns="" val="3915916175"/>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xmlns="" id="{A71B50AA-BAFF-4992-8A48-B310A5802BEA}"/>
              </a:ext>
            </a:extLst>
          </p:cNvPr>
          <p:cNvSpPr>
            <a:spLocks noGrp="1"/>
          </p:cNvSpPr>
          <p:nvPr>
            <p:ph idx="1"/>
          </p:nvPr>
        </p:nvSpPr>
        <p:spPr>
          <a:xfrm>
            <a:off x="1762540" y="1765851"/>
            <a:ext cx="9286460" cy="685801"/>
          </a:xfrm>
        </p:spPr>
        <p:txBody>
          <a:bodyPr>
            <a:normAutofit/>
          </a:bodyPr>
          <a:lstStyle/>
          <a:p>
            <a:pPr marL="0" indent="0" algn="ctr">
              <a:buNone/>
            </a:pPr>
            <a:r>
              <a:rPr lang="en-US" sz="2000" b="1" dirty="0">
                <a:latin typeface="Arial" panose="020B0604020202020204" pitchFamily="34" charset="0"/>
                <a:cs typeface="Arial" panose="020B0604020202020204" pitchFamily="34" charset="0"/>
              </a:rPr>
              <a:t>DETAILED PERFORMANCE TABLES FOR Q1 AND  Q2 </a:t>
            </a:r>
            <a:endParaRPr lang="en-ZA" sz="20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xmlns="" val="228668186"/>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xmlns="" id="{2A282138-C608-400B-824C-F0CAB9F93397}"/>
              </a:ext>
            </a:extLst>
          </p:cNvPr>
          <p:cNvSpPr/>
          <p:nvPr/>
        </p:nvSpPr>
        <p:spPr>
          <a:xfrm>
            <a:off x="2505076" y="0"/>
            <a:ext cx="9353338" cy="369332"/>
          </a:xfrm>
          <a:prstGeom prst="rect">
            <a:avLst/>
          </a:prstGeom>
        </p:spPr>
        <p:txBody>
          <a:bodyPr wrap="square">
            <a:spAutoFit/>
          </a:bodyPr>
          <a:lstStyle/>
          <a:p>
            <a:pPr lvl="0" fontAlgn="b">
              <a:lnSpc>
                <a:spcPct val="100000"/>
              </a:lnSpc>
              <a:spcBef>
                <a:spcPts val="0"/>
              </a:spcBef>
            </a:pPr>
            <a:r>
              <a:rPr lang="en-ZA" b="1" dirty="0">
                <a:solidFill>
                  <a:srgbClr val="000000"/>
                </a:solidFill>
                <a:latin typeface="Arial" panose="020B0604020202020204" pitchFamily="34" charset="0"/>
                <a:cs typeface="Arial" panose="020B0604020202020204" pitchFamily="34" charset="0"/>
              </a:rPr>
              <a:t>ADMINISTRATION (FINANCIAL MANAGEMENT SERVICES, QUARTER 1 )</a:t>
            </a:r>
          </a:p>
        </p:txBody>
      </p:sp>
      <p:graphicFrame>
        <p:nvGraphicFramePr>
          <p:cNvPr id="2" name="Table 1">
            <a:extLst>
              <a:ext uri="{FF2B5EF4-FFF2-40B4-BE49-F238E27FC236}">
                <a16:creationId xmlns:a16="http://schemas.microsoft.com/office/drawing/2014/main" xmlns="" id="{4E47958A-453B-401F-B86F-0508B132EBB3}"/>
              </a:ext>
            </a:extLst>
          </p:cNvPr>
          <p:cNvGraphicFramePr>
            <a:graphicFrameLocks noGrp="1"/>
          </p:cNvGraphicFramePr>
          <p:nvPr/>
        </p:nvGraphicFramePr>
        <p:xfrm>
          <a:off x="1630016" y="360947"/>
          <a:ext cx="10561984" cy="5169698"/>
        </p:xfrm>
        <a:graphic>
          <a:graphicData uri="http://schemas.openxmlformats.org/drawingml/2006/table">
            <a:tbl>
              <a:tblPr/>
              <a:tblGrid>
                <a:gridCol w="1236135">
                  <a:extLst>
                    <a:ext uri="{9D8B030D-6E8A-4147-A177-3AD203B41FA5}">
                      <a16:colId xmlns:a16="http://schemas.microsoft.com/office/drawing/2014/main" xmlns="" val="2737723120"/>
                    </a:ext>
                  </a:extLst>
                </a:gridCol>
                <a:gridCol w="1236135">
                  <a:extLst>
                    <a:ext uri="{9D8B030D-6E8A-4147-A177-3AD203B41FA5}">
                      <a16:colId xmlns:a16="http://schemas.microsoft.com/office/drawing/2014/main" xmlns="" val="1469255181"/>
                    </a:ext>
                  </a:extLst>
                </a:gridCol>
                <a:gridCol w="1422889">
                  <a:extLst>
                    <a:ext uri="{9D8B030D-6E8A-4147-A177-3AD203B41FA5}">
                      <a16:colId xmlns:a16="http://schemas.microsoft.com/office/drawing/2014/main" xmlns="" val="1813033675"/>
                    </a:ext>
                  </a:extLst>
                </a:gridCol>
                <a:gridCol w="1422889">
                  <a:extLst>
                    <a:ext uri="{9D8B030D-6E8A-4147-A177-3AD203B41FA5}">
                      <a16:colId xmlns:a16="http://schemas.microsoft.com/office/drawing/2014/main" xmlns="" val="2733174097"/>
                    </a:ext>
                  </a:extLst>
                </a:gridCol>
                <a:gridCol w="1529607">
                  <a:extLst>
                    <a:ext uri="{9D8B030D-6E8A-4147-A177-3AD203B41FA5}">
                      <a16:colId xmlns:a16="http://schemas.microsoft.com/office/drawing/2014/main" xmlns="" val="2891953931"/>
                    </a:ext>
                  </a:extLst>
                </a:gridCol>
                <a:gridCol w="1636320">
                  <a:extLst>
                    <a:ext uri="{9D8B030D-6E8A-4147-A177-3AD203B41FA5}">
                      <a16:colId xmlns:a16="http://schemas.microsoft.com/office/drawing/2014/main" xmlns="" val="3867876392"/>
                    </a:ext>
                  </a:extLst>
                </a:gridCol>
                <a:gridCol w="1556285">
                  <a:extLst>
                    <a:ext uri="{9D8B030D-6E8A-4147-A177-3AD203B41FA5}">
                      <a16:colId xmlns:a16="http://schemas.microsoft.com/office/drawing/2014/main" xmlns="" val="37541173"/>
                    </a:ext>
                  </a:extLst>
                </a:gridCol>
                <a:gridCol w="521724">
                  <a:extLst>
                    <a:ext uri="{9D8B030D-6E8A-4147-A177-3AD203B41FA5}">
                      <a16:colId xmlns:a16="http://schemas.microsoft.com/office/drawing/2014/main" xmlns="" val="4091797821"/>
                    </a:ext>
                  </a:extLst>
                </a:gridCol>
              </a:tblGrid>
              <a:tr h="622110">
                <a:tc>
                  <a:txBody>
                    <a:bodyPr/>
                    <a:lstStyle/>
                    <a:p>
                      <a:pPr algn="ctr" fontAlgn="t"/>
                      <a:r>
                        <a:rPr lang="en-ZA" sz="1200" b="1" i="0" u="none" strike="noStrike" dirty="0">
                          <a:solidFill>
                            <a:srgbClr val="000000"/>
                          </a:solidFill>
                          <a:effectLst/>
                          <a:latin typeface="Arial" panose="020B0604020202020204" pitchFamily="34" charset="0"/>
                          <a:cs typeface="Arial" panose="020B0604020202020204" pitchFamily="34" charset="0"/>
                        </a:rPr>
                        <a:t>Output Indicator</a:t>
                      </a:r>
                    </a:p>
                  </a:txBody>
                  <a:tcPr marL="6427" marR="6427" marT="642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ctr" fontAlgn="t"/>
                      <a:r>
                        <a:rPr lang="en-ZA" sz="1200" b="1" i="0" u="none" strike="noStrike" dirty="0">
                          <a:solidFill>
                            <a:srgbClr val="000000"/>
                          </a:solidFill>
                          <a:effectLst/>
                          <a:latin typeface="Arial" panose="020B0604020202020204" pitchFamily="34" charset="0"/>
                          <a:cs typeface="Arial" panose="020B0604020202020204" pitchFamily="34" charset="0"/>
                        </a:rPr>
                        <a:t>2022/23</a:t>
                      </a:r>
                      <a:br>
                        <a:rPr lang="en-ZA" sz="1200" b="1" i="0" u="none" strike="noStrike" dirty="0">
                          <a:solidFill>
                            <a:srgbClr val="000000"/>
                          </a:solidFill>
                          <a:effectLst/>
                          <a:latin typeface="Arial" panose="020B0604020202020204" pitchFamily="34" charset="0"/>
                          <a:cs typeface="Arial" panose="020B0604020202020204" pitchFamily="34" charset="0"/>
                        </a:rPr>
                      </a:br>
                      <a:r>
                        <a:rPr lang="en-ZA" sz="1200" b="1" i="0" u="none" strike="noStrike" dirty="0">
                          <a:solidFill>
                            <a:srgbClr val="000000"/>
                          </a:solidFill>
                          <a:effectLst/>
                          <a:latin typeface="Arial" panose="020B0604020202020204" pitchFamily="34" charset="0"/>
                          <a:cs typeface="Arial" panose="020B0604020202020204" pitchFamily="34" charset="0"/>
                        </a:rPr>
                        <a:t>Annual Target</a:t>
                      </a:r>
                    </a:p>
                  </a:txBody>
                  <a:tcPr marL="6427" marR="6427" marT="642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ctr" fontAlgn="t"/>
                      <a:r>
                        <a:rPr lang="en-ZA" sz="1200" b="1" i="0" u="none" strike="noStrike" dirty="0">
                          <a:solidFill>
                            <a:srgbClr val="000000"/>
                          </a:solidFill>
                          <a:effectLst/>
                          <a:latin typeface="Arial" panose="020B0604020202020204" pitchFamily="34" charset="0"/>
                          <a:cs typeface="Arial" panose="020B0604020202020204" pitchFamily="34" charset="0"/>
                        </a:rPr>
                        <a:t>2022/23</a:t>
                      </a:r>
                      <a:br>
                        <a:rPr lang="en-ZA" sz="1200" b="1" i="0" u="none" strike="noStrike" dirty="0">
                          <a:solidFill>
                            <a:srgbClr val="000000"/>
                          </a:solidFill>
                          <a:effectLst/>
                          <a:latin typeface="Arial" panose="020B0604020202020204" pitchFamily="34" charset="0"/>
                          <a:cs typeface="Arial" panose="020B0604020202020204" pitchFamily="34" charset="0"/>
                        </a:rPr>
                      </a:br>
                      <a:r>
                        <a:rPr lang="en-ZA" sz="1200" b="1" i="0" u="none" strike="noStrike" dirty="0">
                          <a:solidFill>
                            <a:srgbClr val="000000"/>
                          </a:solidFill>
                          <a:effectLst/>
                          <a:latin typeface="Arial" panose="020B0604020202020204" pitchFamily="34" charset="0"/>
                          <a:cs typeface="Arial" panose="020B0604020202020204" pitchFamily="34" charset="0"/>
                        </a:rPr>
                        <a:t>Quarterly Target</a:t>
                      </a:r>
                    </a:p>
                  </a:txBody>
                  <a:tcPr marL="6427" marR="6427" marT="642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ctr" fontAlgn="t"/>
                      <a:r>
                        <a:rPr lang="en-US" sz="1200" b="1" i="0" u="none" strike="noStrike" dirty="0">
                          <a:solidFill>
                            <a:srgbClr val="000000"/>
                          </a:solidFill>
                          <a:effectLst/>
                          <a:latin typeface="Arial" panose="020B0604020202020204" pitchFamily="34" charset="0"/>
                          <a:cs typeface="Arial" panose="020B0604020202020204" pitchFamily="34" charset="0"/>
                        </a:rPr>
                        <a:t>Actual output</a:t>
                      </a:r>
                      <a:br>
                        <a:rPr lang="en-US" sz="1200" b="1" i="0" u="none" strike="noStrike" dirty="0">
                          <a:solidFill>
                            <a:srgbClr val="000000"/>
                          </a:solidFill>
                          <a:effectLst/>
                          <a:latin typeface="Arial" panose="020B0604020202020204" pitchFamily="34" charset="0"/>
                          <a:cs typeface="Arial" panose="020B0604020202020204" pitchFamily="34" charset="0"/>
                        </a:rPr>
                      </a:br>
                      <a:endParaRPr lang="en-US" sz="1200" b="1" i="0" u="none" strike="noStrike" dirty="0">
                        <a:solidFill>
                          <a:srgbClr val="000000"/>
                        </a:solidFill>
                        <a:effectLst/>
                        <a:latin typeface="Arial" panose="020B0604020202020204" pitchFamily="34" charset="0"/>
                        <a:cs typeface="Arial" panose="020B0604020202020204" pitchFamily="34" charset="0"/>
                      </a:endParaRPr>
                    </a:p>
                  </a:txBody>
                  <a:tcPr marL="6427" marR="6427" marT="642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ctr" fontAlgn="t"/>
                      <a:r>
                        <a:rPr lang="en-ZA" sz="1200" b="1" i="0" u="none" strike="noStrike" dirty="0">
                          <a:solidFill>
                            <a:srgbClr val="000000"/>
                          </a:solidFill>
                          <a:effectLst/>
                          <a:latin typeface="Arial" panose="020B0604020202020204" pitchFamily="34" charset="0"/>
                          <a:cs typeface="Arial" panose="020B0604020202020204" pitchFamily="34" charset="0"/>
                        </a:rPr>
                        <a:t>Reason for</a:t>
                      </a:r>
                      <a:br>
                        <a:rPr lang="en-ZA" sz="1200" b="1" i="0" u="none" strike="noStrike" dirty="0">
                          <a:solidFill>
                            <a:srgbClr val="000000"/>
                          </a:solidFill>
                          <a:effectLst/>
                          <a:latin typeface="Arial" panose="020B0604020202020204" pitchFamily="34" charset="0"/>
                          <a:cs typeface="Arial" panose="020B0604020202020204" pitchFamily="34" charset="0"/>
                        </a:rPr>
                      </a:br>
                      <a:r>
                        <a:rPr lang="en-ZA" sz="1200" b="1" i="0" u="none" strike="noStrike" dirty="0">
                          <a:solidFill>
                            <a:srgbClr val="000000"/>
                          </a:solidFill>
                          <a:effectLst/>
                          <a:latin typeface="Arial" panose="020B0604020202020204" pitchFamily="34" charset="0"/>
                          <a:cs typeface="Arial" panose="020B0604020202020204" pitchFamily="34" charset="0"/>
                        </a:rPr>
                        <a:t>Deviation</a:t>
                      </a:r>
                      <a:br>
                        <a:rPr lang="en-ZA" sz="1200" b="1" i="0" u="none" strike="noStrike" dirty="0">
                          <a:solidFill>
                            <a:srgbClr val="000000"/>
                          </a:solidFill>
                          <a:effectLst/>
                          <a:latin typeface="Arial" panose="020B0604020202020204" pitchFamily="34" charset="0"/>
                          <a:cs typeface="Arial" panose="020B0604020202020204" pitchFamily="34" charset="0"/>
                        </a:rPr>
                      </a:br>
                      <a:endParaRPr lang="en-ZA" sz="1200" b="1" i="0" u="none" strike="noStrike" dirty="0">
                        <a:solidFill>
                          <a:srgbClr val="000000"/>
                        </a:solidFill>
                        <a:effectLst/>
                        <a:latin typeface="Arial" panose="020B0604020202020204" pitchFamily="34" charset="0"/>
                        <a:cs typeface="Arial" panose="020B0604020202020204" pitchFamily="34" charset="0"/>
                      </a:endParaRPr>
                    </a:p>
                  </a:txBody>
                  <a:tcPr marL="6427" marR="6427" marT="642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ctr" fontAlgn="t"/>
                      <a:r>
                        <a:rPr lang="en-ZA" sz="1200" b="1" i="0" u="none" strike="noStrike" dirty="0">
                          <a:solidFill>
                            <a:srgbClr val="000000"/>
                          </a:solidFill>
                          <a:effectLst/>
                          <a:latin typeface="Arial" panose="020B0604020202020204" pitchFamily="34" charset="0"/>
                          <a:cs typeface="Arial" panose="020B0604020202020204" pitchFamily="34" charset="0"/>
                        </a:rPr>
                        <a:t>Corrective</a:t>
                      </a:r>
                      <a:br>
                        <a:rPr lang="en-ZA" sz="1200" b="1" i="0" u="none" strike="noStrike" dirty="0">
                          <a:solidFill>
                            <a:srgbClr val="000000"/>
                          </a:solidFill>
                          <a:effectLst/>
                          <a:latin typeface="Arial" panose="020B0604020202020204" pitchFamily="34" charset="0"/>
                          <a:cs typeface="Arial" panose="020B0604020202020204" pitchFamily="34" charset="0"/>
                        </a:rPr>
                      </a:br>
                      <a:r>
                        <a:rPr lang="en-ZA" sz="1200" b="1" i="0" u="none" strike="noStrike" dirty="0">
                          <a:solidFill>
                            <a:srgbClr val="000000"/>
                          </a:solidFill>
                          <a:effectLst/>
                          <a:latin typeface="Arial" panose="020B0604020202020204" pitchFamily="34" charset="0"/>
                          <a:cs typeface="Arial" panose="020B0604020202020204" pitchFamily="34" charset="0"/>
                        </a:rPr>
                        <a:t>Measures</a:t>
                      </a:r>
                      <a:br>
                        <a:rPr lang="en-ZA" sz="1200" b="1" i="0" u="none" strike="noStrike" dirty="0">
                          <a:solidFill>
                            <a:srgbClr val="000000"/>
                          </a:solidFill>
                          <a:effectLst/>
                          <a:latin typeface="Arial" panose="020B0604020202020204" pitchFamily="34" charset="0"/>
                          <a:cs typeface="Arial" panose="020B0604020202020204" pitchFamily="34" charset="0"/>
                        </a:rPr>
                      </a:br>
                      <a:endParaRPr lang="en-ZA" sz="1200" b="1" i="0" u="none" strike="noStrike" dirty="0">
                        <a:solidFill>
                          <a:srgbClr val="000000"/>
                        </a:solidFill>
                        <a:effectLst/>
                        <a:latin typeface="Arial" panose="020B0604020202020204" pitchFamily="34" charset="0"/>
                        <a:cs typeface="Arial" panose="020B0604020202020204" pitchFamily="34" charset="0"/>
                      </a:endParaRPr>
                    </a:p>
                  </a:txBody>
                  <a:tcPr marL="6427" marR="6427" marT="642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ctr" fontAlgn="t"/>
                      <a:r>
                        <a:rPr lang="en-ZA" sz="1200" b="1" i="0" u="none" strike="noStrike" dirty="0">
                          <a:solidFill>
                            <a:srgbClr val="000000"/>
                          </a:solidFill>
                          <a:effectLst/>
                          <a:latin typeface="Arial" panose="020B0604020202020204" pitchFamily="34" charset="0"/>
                          <a:cs typeface="Arial" panose="020B0604020202020204" pitchFamily="34" charset="0"/>
                        </a:rPr>
                        <a:t>Comments for</a:t>
                      </a:r>
                      <a:br>
                        <a:rPr lang="en-ZA" sz="1200" b="1" i="0" u="none" strike="noStrike" dirty="0">
                          <a:solidFill>
                            <a:srgbClr val="000000"/>
                          </a:solidFill>
                          <a:effectLst/>
                          <a:latin typeface="Arial" panose="020B0604020202020204" pitchFamily="34" charset="0"/>
                          <a:cs typeface="Arial" panose="020B0604020202020204" pitchFamily="34" charset="0"/>
                        </a:rPr>
                      </a:br>
                      <a:r>
                        <a:rPr lang="en-ZA" sz="1200" b="1" i="0" u="none" strike="noStrike" dirty="0">
                          <a:solidFill>
                            <a:srgbClr val="000000"/>
                          </a:solidFill>
                          <a:effectLst/>
                          <a:latin typeface="Arial" panose="020B0604020202020204" pitchFamily="34" charset="0"/>
                          <a:cs typeface="Arial" panose="020B0604020202020204" pitchFamily="34" charset="0"/>
                        </a:rPr>
                        <a:t>Quarter 1</a:t>
                      </a:r>
                      <a:br>
                        <a:rPr lang="en-ZA" sz="1200" b="1" i="0" u="none" strike="noStrike" dirty="0">
                          <a:solidFill>
                            <a:srgbClr val="000000"/>
                          </a:solidFill>
                          <a:effectLst/>
                          <a:latin typeface="Arial" panose="020B0604020202020204" pitchFamily="34" charset="0"/>
                          <a:cs typeface="Arial" panose="020B0604020202020204" pitchFamily="34" charset="0"/>
                        </a:rPr>
                      </a:br>
                      <a:endParaRPr lang="en-ZA" sz="1200" b="1" i="0" u="none" strike="noStrike" dirty="0">
                        <a:solidFill>
                          <a:srgbClr val="000000"/>
                        </a:solidFill>
                        <a:effectLst/>
                        <a:latin typeface="Arial" panose="020B0604020202020204" pitchFamily="34" charset="0"/>
                        <a:cs typeface="Arial" panose="020B0604020202020204" pitchFamily="34" charset="0"/>
                      </a:endParaRPr>
                    </a:p>
                  </a:txBody>
                  <a:tcPr marL="6427" marR="6427" marT="642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ctr" fontAlgn="t"/>
                      <a:r>
                        <a:rPr lang="en-ZA" sz="1200" b="1" i="0" u="none" strike="noStrike" dirty="0">
                          <a:solidFill>
                            <a:srgbClr val="000000"/>
                          </a:solidFill>
                          <a:effectLst/>
                          <a:latin typeface="Arial" panose="020B0604020202020204" pitchFamily="34" charset="0"/>
                          <a:cs typeface="Arial" panose="020B0604020202020204" pitchFamily="34" charset="0"/>
                        </a:rPr>
                        <a:t>Robot Status </a:t>
                      </a:r>
                    </a:p>
                  </a:txBody>
                  <a:tcPr marL="6427" marR="6427" marT="642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extLst>
                  <a:ext uri="{0D108BD9-81ED-4DB2-BD59-A6C34878D82A}">
                    <a16:rowId xmlns:a16="http://schemas.microsoft.com/office/drawing/2014/main" xmlns="" val="3289641835"/>
                  </a:ext>
                </a:extLst>
              </a:tr>
              <a:tr h="1430872">
                <a:tc>
                  <a:txBody>
                    <a:bodyPr/>
                    <a:lstStyle/>
                    <a:p>
                      <a:pPr algn="l" fontAlgn="t"/>
                      <a:r>
                        <a:rPr lang="en-US" sz="1200" b="0" i="0" u="none" strike="noStrike" dirty="0">
                          <a:solidFill>
                            <a:srgbClr val="000000"/>
                          </a:solidFill>
                          <a:effectLst/>
                          <a:latin typeface="Arial" panose="020B0604020202020204" pitchFamily="34" charset="0"/>
                          <a:cs typeface="Arial" panose="020B0604020202020204" pitchFamily="34" charset="0"/>
                        </a:rPr>
                        <a:t>% Reduction of Wasteful and fruitless expenditure compared to prior year</a:t>
                      </a:r>
                    </a:p>
                  </a:txBody>
                  <a:tcPr marL="6427" marR="6427" marT="642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t"/>
                      <a:r>
                        <a:rPr lang="en-US" sz="1200" b="0" i="0" u="none" strike="noStrike" dirty="0">
                          <a:solidFill>
                            <a:srgbClr val="000000"/>
                          </a:solidFill>
                          <a:effectLst/>
                          <a:latin typeface="Arial" panose="020B0604020202020204" pitchFamily="34" charset="0"/>
                          <a:cs typeface="Arial" panose="020B0604020202020204" pitchFamily="34" charset="0"/>
                        </a:rPr>
                        <a:t>100% Reduction of Wasteful and fruitless expenditure compared to prior year</a:t>
                      </a:r>
                    </a:p>
                  </a:txBody>
                  <a:tcPr marL="6427" marR="6427" marT="642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t"/>
                      <a:r>
                        <a:rPr lang="en-US" sz="1200" b="0" i="0" u="none" strike="noStrike" dirty="0">
                          <a:solidFill>
                            <a:srgbClr val="000000"/>
                          </a:solidFill>
                          <a:effectLst/>
                          <a:latin typeface="Arial" panose="020B0604020202020204" pitchFamily="34" charset="0"/>
                          <a:cs typeface="Arial" panose="020B0604020202020204" pitchFamily="34" charset="0"/>
                        </a:rPr>
                        <a:t>No incidents of wasteful and fruitless expenditure, reporting of identified cases requiring investigation</a:t>
                      </a:r>
                    </a:p>
                  </a:txBody>
                  <a:tcPr marL="6427" marR="6427" marT="642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t"/>
                      <a:r>
                        <a:rPr lang="en-US" sz="1200" b="1" i="0" u="none" strike="noStrike" dirty="0">
                          <a:solidFill>
                            <a:srgbClr val="000000"/>
                          </a:solidFill>
                          <a:effectLst/>
                          <a:latin typeface="Arial" panose="020B0604020202020204" pitchFamily="34" charset="0"/>
                          <a:cs typeface="Arial" panose="020B0604020202020204" pitchFamily="34" charset="0"/>
                        </a:rPr>
                        <a:t>Achieved:</a:t>
                      </a:r>
                      <a:r>
                        <a:rPr lang="en-US" sz="1200" b="0" i="0" u="none" strike="noStrike" dirty="0">
                          <a:solidFill>
                            <a:srgbClr val="000000"/>
                          </a:solidFill>
                          <a:effectLst/>
                          <a:latin typeface="Arial" panose="020B0604020202020204" pitchFamily="34" charset="0"/>
                          <a:cs typeface="Arial" panose="020B0604020202020204" pitchFamily="34" charset="0"/>
                        </a:rPr>
                        <a:t> No incidents of wasteful and fruitless expenditure cases were reported in the period under review.</a:t>
                      </a:r>
                    </a:p>
                  </a:txBody>
                  <a:tcPr marL="6427" marR="6427" marT="642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t"/>
                      <a:r>
                        <a:rPr lang="en-ZA" sz="1200" b="0" i="0" u="none" strike="noStrike" dirty="0">
                          <a:solidFill>
                            <a:srgbClr val="000000"/>
                          </a:solidFill>
                          <a:effectLst/>
                          <a:latin typeface="Arial" panose="020B0604020202020204" pitchFamily="34" charset="0"/>
                          <a:cs typeface="Arial" panose="020B0604020202020204" pitchFamily="34" charset="0"/>
                        </a:rPr>
                        <a:t> N/A</a:t>
                      </a:r>
                    </a:p>
                  </a:txBody>
                  <a:tcPr marL="6427" marR="6427" marT="642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t"/>
                      <a:r>
                        <a:rPr lang="en-ZA" sz="1200" b="0" i="0" u="none" strike="noStrike" dirty="0">
                          <a:solidFill>
                            <a:srgbClr val="000000"/>
                          </a:solidFill>
                          <a:effectLst/>
                          <a:latin typeface="Arial" panose="020B0604020202020204" pitchFamily="34" charset="0"/>
                          <a:cs typeface="Arial" panose="020B0604020202020204" pitchFamily="34" charset="0"/>
                        </a:rPr>
                        <a:t> N/A</a:t>
                      </a:r>
                    </a:p>
                  </a:txBody>
                  <a:tcPr marL="6427" marR="6427" marT="642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t"/>
                      <a:r>
                        <a:rPr lang="en-US" sz="1200" b="0" i="0" u="none" strike="noStrike" dirty="0">
                          <a:solidFill>
                            <a:srgbClr val="000000"/>
                          </a:solidFill>
                          <a:effectLst/>
                          <a:latin typeface="Arial" panose="020B0604020202020204" pitchFamily="34" charset="0"/>
                          <a:cs typeface="Arial" panose="020B0604020202020204" pitchFamily="34" charset="0"/>
                        </a:rPr>
                        <a:t>No new wasteful and fruitless expenditure was incurred in the period under review.</a:t>
                      </a:r>
                    </a:p>
                  </a:txBody>
                  <a:tcPr marL="6427" marR="6427" marT="642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t"/>
                      <a:r>
                        <a:rPr lang="en-ZA" sz="1200" b="0" i="0" u="none" strike="noStrike" dirty="0">
                          <a:solidFill>
                            <a:srgbClr val="000000"/>
                          </a:solidFill>
                          <a:effectLst/>
                          <a:latin typeface="Arial" panose="020B0604020202020204" pitchFamily="34" charset="0"/>
                          <a:cs typeface="Arial" panose="020B0604020202020204" pitchFamily="34" charset="0"/>
                        </a:rPr>
                        <a:t> </a:t>
                      </a:r>
                    </a:p>
                  </a:txBody>
                  <a:tcPr marL="6427" marR="6427" marT="642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extLst>
                  <a:ext uri="{0D108BD9-81ED-4DB2-BD59-A6C34878D82A}">
                    <a16:rowId xmlns:a16="http://schemas.microsoft.com/office/drawing/2014/main" xmlns="" val="3114167515"/>
                  </a:ext>
                </a:extLst>
              </a:tr>
              <a:tr h="1237017">
                <a:tc>
                  <a:txBody>
                    <a:bodyPr/>
                    <a:lstStyle/>
                    <a:p>
                      <a:pPr algn="l" fontAlgn="t"/>
                      <a:r>
                        <a:rPr lang="en-US" sz="1200" b="0" i="0" u="none" strike="noStrike" dirty="0">
                          <a:solidFill>
                            <a:srgbClr val="000000"/>
                          </a:solidFill>
                          <a:effectLst/>
                          <a:latin typeface="Arial" panose="020B0604020202020204" pitchFamily="34" charset="0"/>
                          <a:cs typeface="Arial" panose="020B0604020202020204" pitchFamily="34" charset="0"/>
                        </a:rPr>
                        <a:t>% Reduction of irregular expenditure compared to prior year</a:t>
                      </a:r>
                    </a:p>
                  </a:txBody>
                  <a:tcPr marL="6427" marR="6427" marT="642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t"/>
                      <a:r>
                        <a:rPr lang="en-US" sz="1200" b="0" i="0" u="none" strike="noStrike" dirty="0">
                          <a:solidFill>
                            <a:srgbClr val="000000"/>
                          </a:solidFill>
                          <a:effectLst/>
                          <a:latin typeface="Arial" panose="020B0604020202020204" pitchFamily="34" charset="0"/>
                          <a:cs typeface="Arial" panose="020B0604020202020204" pitchFamily="34" charset="0"/>
                        </a:rPr>
                        <a:t>100% Reduction of irregular expenditure compared to prior year</a:t>
                      </a:r>
                    </a:p>
                  </a:txBody>
                  <a:tcPr marL="6427" marR="6427" marT="642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t"/>
                      <a:r>
                        <a:rPr lang="en-US" sz="1200" b="0" i="0" u="none" strike="noStrike" dirty="0">
                          <a:solidFill>
                            <a:srgbClr val="000000"/>
                          </a:solidFill>
                          <a:effectLst/>
                          <a:latin typeface="Arial" panose="020B0604020202020204" pitchFamily="34" charset="0"/>
                          <a:cs typeface="Arial" panose="020B0604020202020204" pitchFamily="34" charset="0"/>
                        </a:rPr>
                        <a:t>No incidences of irregular expenditure and reporting of identified cases requiring investigation</a:t>
                      </a:r>
                    </a:p>
                  </a:txBody>
                  <a:tcPr marL="6427" marR="6427" marT="642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t"/>
                      <a:r>
                        <a:rPr lang="en-US" sz="1200" b="1" i="0" u="none" strike="noStrike" dirty="0">
                          <a:solidFill>
                            <a:srgbClr val="000000"/>
                          </a:solidFill>
                          <a:effectLst/>
                          <a:latin typeface="Arial" panose="020B0604020202020204" pitchFamily="34" charset="0"/>
                          <a:cs typeface="Arial" panose="020B0604020202020204" pitchFamily="34" charset="0"/>
                        </a:rPr>
                        <a:t>Achieved:</a:t>
                      </a:r>
                      <a:r>
                        <a:rPr lang="en-US" sz="1200" b="0" i="0" u="none" strike="noStrike" dirty="0">
                          <a:solidFill>
                            <a:srgbClr val="000000"/>
                          </a:solidFill>
                          <a:effectLst/>
                          <a:latin typeface="Arial" panose="020B0604020202020204" pitchFamily="34" charset="0"/>
                          <a:cs typeface="Arial" panose="020B0604020202020204" pitchFamily="34" charset="0"/>
                        </a:rPr>
                        <a:t> No incidents of irregular expenditure incurred in the period under review.</a:t>
                      </a:r>
                    </a:p>
                  </a:txBody>
                  <a:tcPr marL="6427" marR="6427" marT="642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t"/>
                      <a:r>
                        <a:rPr lang="en-ZA" sz="1200" b="0" i="0" u="none" strike="noStrike" dirty="0">
                          <a:solidFill>
                            <a:srgbClr val="000000"/>
                          </a:solidFill>
                          <a:effectLst/>
                          <a:latin typeface="Arial" panose="020B0604020202020204" pitchFamily="34" charset="0"/>
                          <a:cs typeface="Arial" panose="020B0604020202020204" pitchFamily="34" charset="0"/>
                        </a:rPr>
                        <a:t> N/A</a:t>
                      </a:r>
                    </a:p>
                  </a:txBody>
                  <a:tcPr marL="6427" marR="6427" marT="642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t"/>
                      <a:r>
                        <a:rPr lang="en-ZA" sz="1200" b="0" i="0" u="none" strike="noStrike" dirty="0">
                          <a:solidFill>
                            <a:srgbClr val="000000"/>
                          </a:solidFill>
                          <a:effectLst/>
                          <a:latin typeface="Arial" panose="020B0604020202020204" pitchFamily="34" charset="0"/>
                          <a:cs typeface="Arial" panose="020B0604020202020204" pitchFamily="34" charset="0"/>
                        </a:rPr>
                        <a:t> N/A</a:t>
                      </a:r>
                    </a:p>
                  </a:txBody>
                  <a:tcPr marL="6427" marR="6427" marT="642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t"/>
                      <a:r>
                        <a:rPr lang="en-US" sz="1200" b="0" i="0" u="none" strike="noStrike" dirty="0">
                          <a:solidFill>
                            <a:srgbClr val="000000"/>
                          </a:solidFill>
                          <a:effectLst/>
                          <a:latin typeface="Arial" panose="020B0604020202020204" pitchFamily="34" charset="0"/>
                          <a:cs typeface="Arial" panose="020B0604020202020204" pitchFamily="34" charset="0"/>
                        </a:rPr>
                        <a:t>No new irregular expenditure was incurred in the current financial year. The only irregular reported is for the prior years.</a:t>
                      </a:r>
                    </a:p>
                  </a:txBody>
                  <a:tcPr marL="6427" marR="6427" marT="642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t"/>
                      <a:r>
                        <a:rPr lang="en-ZA" sz="1200" b="0" i="0" u="none" strike="noStrike" dirty="0">
                          <a:solidFill>
                            <a:srgbClr val="000000"/>
                          </a:solidFill>
                          <a:effectLst/>
                          <a:latin typeface="Arial" panose="020B0604020202020204" pitchFamily="34" charset="0"/>
                          <a:cs typeface="Arial" panose="020B0604020202020204" pitchFamily="34" charset="0"/>
                        </a:rPr>
                        <a:t> </a:t>
                      </a:r>
                    </a:p>
                  </a:txBody>
                  <a:tcPr marL="6427" marR="6427" marT="642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extLst>
                  <a:ext uri="{0D108BD9-81ED-4DB2-BD59-A6C34878D82A}">
                    <a16:rowId xmlns:a16="http://schemas.microsoft.com/office/drawing/2014/main" xmlns="" val="585652323"/>
                  </a:ext>
                </a:extLst>
              </a:tr>
              <a:tr h="1879699">
                <a:tc>
                  <a:txBody>
                    <a:bodyPr/>
                    <a:lstStyle/>
                    <a:p>
                      <a:pPr algn="l" fontAlgn="t"/>
                      <a:r>
                        <a:rPr lang="en-US" sz="1200" b="0" i="0" u="none" strike="noStrike" dirty="0">
                          <a:solidFill>
                            <a:srgbClr val="000000"/>
                          </a:solidFill>
                          <a:effectLst/>
                          <a:latin typeface="Arial" panose="020B0604020202020204" pitchFamily="34" charset="0"/>
                          <a:cs typeface="Arial" panose="020B0604020202020204" pitchFamily="34" charset="0"/>
                        </a:rPr>
                        <a:t>Percentage of approved invoices from service providers paid within 30 days of receipt</a:t>
                      </a:r>
                    </a:p>
                  </a:txBody>
                  <a:tcPr marL="6427" marR="6427" marT="642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t"/>
                      <a:r>
                        <a:rPr lang="en-US" sz="1200" b="0" i="0" u="none" strike="noStrike" dirty="0">
                          <a:solidFill>
                            <a:srgbClr val="000000"/>
                          </a:solidFill>
                          <a:effectLst/>
                          <a:latin typeface="Arial" panose="020B0604020202020204" pitchFamily="34" charset="0"/>
                          <a:cs typeface="Arial" panose="020B0604020202020204" pitchFamily="34" charset="0"/>
                        </a:rPr>
                        <a:t>100% Approved invoices from service providers paid within 30 days of receipt</a:t>
                      </a:r>
                    </a:p>
                  </a:txBody>
                  <a:tcPr marL="6427" marR="6427" marT="642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t"/>
                      <a:r>
                        <a:rPr lang="en-US" sz="1200" b="0" i="0" u="none" strike="noStrike" dirty="0">
                          <a:solidFill>
                            <a:srgbClr val="000000"/>
                          </a:solidFill>
                          <a:effectLst/>
                          <a:latin typeface="Arial" panose="020B0604020202020204" pitchFamily="34" charset="0"/>
                          <a:cs typeface="Arial" panose="020B0604020202020204" pitchFamily="34" charset="0"/>
                        </a:rPr>
                        <a:t>100% Approved invoices from service providers paid within 30 days of receipt</a:t>
                      </a:r>
                    </a:p>
                  </a:txBody>
                  <a:tcPr marL="6427" marR="6427" marT="642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t"/>
                      <a:r>
                        <a:rPr lang="en-US" sz="1200" b="1" i="0" u="none" strike="noStrike" dirty="0">
                          <a:solidFill>
                            <a:srgbClr val="000000"/>
                          </a:solidFill>
                          <a:effectLst/>
                          <a:latin typeface="Arial" panose="020B0604020202020204" pitchFamily="34" charset="0"/>
                          <a:cs typeface="Arial" panose="020B0604020202020204" pitchFamily="34" charset="0"/>
                        </a:rPr>
                        <a:t>Not Achieved:</a:t>
                      </a:r>
                      <a:r>
                        <a:rPr lang="en-US" sz="1200" b="0" i="0" u="none" strike="noStrike" dirty="0">
                          <a:solidFill>
                            <a:srgbClr val="000000"/>
                          </a:solidFill>
                          <a:effectLst/>
                          <a:latin typeface="Arial" panose="020B0604020202020204" pitchFamily="34" charset="0"/>
                          <a:cs typeface="Arial" panose="020B0604020202020204" pitchFamily="34" charset="0"/>
                        </a:rPr>
                        <a:t/>
                      </a:r>
                      <a:br>
                        <a:rPr lang="en-US" sz="1200" b="0" i="0" u="none" strike="noStrike" dirty="0">
                          <a:solidFill>
                            <a:srgbClr val="000000"/>
                          </a:solidFill>
                          <a:effectLst/>
                          <a:latin typeface="Arial" panose="020B0604020202020204" pitchFamily="34" charset="0"/>
                          <a:cs typeface="Arial" panose="020B0604020202020204" pitchFamily="34" charset="0"/>
                        </a:rPr>
                      </a:br>
                      <a:r>
                        <a:rPr lang="en-US" sz="1200" b="0" i="0" u="none" strike="noStrike" dirty="0">
                          <a:solidFill>
                            <a:srgbClr val="000000"/>
                          </a:solidFill>
                          <a:effectLst/>
                          <a:latin typeface="Arial" panose="020B0604020202020204" pitchFamily="34" charset="0"/>
                          <a:cs typeface="Arial" panose="020B0604020202020204" pitchFamily="34" charset="0"/>
                        </a:rPr>
                        <a:t>Out of a total number of 395 invoices received,  389 invoices were paid within 30 days.</a:t>
                      </a:r>
                    </a:p>
                  </a:txBody>
                  <a:tcPr marL="6427" marR="6427" marT="642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t"/>
                      <a:r>
                        <a:rPr lang="en-US" sz="1200" b="0" i="0" u="none" strike="noStrike" dirty="0">
                          <a:solidFill>
                            <a:srgbClr val="000000"/>
                          </a:solidFill>
                          <a:effectLst/>
                          <a:latin typeface="Arial" panose="020B0604020202020204" pitchFamily="34" charset="0"/>
                          <a:cs typeface="Arial" panose="020B0604020202020204" pitchFamily="34" charset="0"/>
                        </a:rPr>
                        <a:t>98 % invoices paid within 30 days. </a:t>
                      </a:r>
                    </a:p>
                  </a:txBody>
                  <a:tcPr marL="6427" marR="6427" marT="642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t"/>
                      <a:r>
                        <a:rPr lang="en-US" sz="1200" b="0" i="0" u="none" strike="noStrike" dirty="0">
                          <a:solidFill>
                            <a:srgbClr val="000000"/>
                          </a:solidFill>
                          <a:effectLst/>
                          <a:latin typeface="Arial" panose="020B0604020202020204" pitchFamily="34" charset="0"/>
                          <a:cs typeface="Arial" panose="020B0604020202020204" pitchFamily="34" charset="0"/>
                        </a:rPr>
                        <a:t>Constant communication in this regard is made with end users.</a:t>
                      </a:r>
                    </a:p>
                  </a:txBody>
                  <a:tcPr marL="6427" marR="6427" marT="642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t"/>
                      <a:r>
                        <a:rPr lang="en-ZA" sz="1200" b="0" i="0" u="none" strike="noStrike" dirty="0">
                          <a:solidFill>
                            <a:srgbClr val="000000"/>
                          </a:solidFill>
                          <a:effectLst/>
                          <a:latin typeface="Arial" panose="020B0604020202020204" pitchFamily="34" charset="0"/>
                          <a:cs typeface="Arial" panose="020B0604020202020204" pitchFamily="34" charset="0"/>
                        </a:rPr>
                        <a:t> T</a:t>
                      </a:r>
                      <a:r>
                        <a:rPr lang="en-US" sz="1200" b="0" i="0" u="none" strike="noStrike" dirty="0">
                          <a:solidFill>
                            <a:srgbClr val="000000"/>
                          </a:solidFill>
                          <a:effectLst/>
                          <a:latin typeface="Arial" panose="020B0604020202020204" pitchFamily="34" charset="0"/>
                          <a:cs typeface="Arial" panose="020B0604020202020204" pitchFamily="34" charset="0"/>
                        </a:rPr>
                        <a:t>here is a co-dependency on branches to verify and sign off the invoices speedily for payment. </a:t>
                      </a:r>
                      <a:endParaRPr lang="en-ZA" sz="1200" b="0" i="0" u="none" strike="noStrike" dirty="0">
                        <a:solidFill>
                          <a:srgbClr val="000000"/>
                        </a:solidFill>
                        <a:effectLst/>
                        <a:latin typeface="Arial" panose="020B0604020202020204" pitchFamily="34" charset="0"/>
                        <a:cs typeface="Arial" panose="020B0604020202020204" pitchFamily="34" charset="0"/>
                      </a:endParaRPr>
                    </a:p>
                  </a:txBody>
                  <a:tcPr marL="6427" marR="6427" marT="642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t"/>
                      <a:r>
                        <a:rPr lang="en-ZA" sz="1200" b="0" i="0" u="none" strike="noStrike" dirty="0">
                          <a:solidFill>
                            <a:srgbClr val="000000"/>
                          </a:solidFill>
                          <a:effectLst/>
                          <a:latin typeface="Arial" panose="020B0604020202020204" pitchFamily="34" charset="0"/>
                          <a:cs typeface="Arial" panose="020B0604020202020204" pitchFamily="34" charset="0"/>
                        </a:rPr>
                        <a:t> </a:t>
                      </a:r>
                    </a:p>
                  </a:txBody>
                  <a:tcPr marL="6427" marR="6427" marT="642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extLst>
                  <a:ext uri="{0D108BD9-81ED-4DB2-BD59-A6C34878D82A}">
                    <a16:rowId xmlns:a16="http://schemas.microsoft.com/office/drawing/2014/main" xmlns="" val="2816409849"/>
                  </a:ext>
                </a:extLst>
              </a:tr>
            </a:tbl>
          </a:graphicData>
        </a:graphic>
      </p:graphicFrame>
    </p:spTree>
    <p:extLst>
      <p:ext uri="{BB962C8B-B14F-4D97-AF65-F5344CB8AC3E}">
        <p14:creationId xmlns:p14="http://schemas.microsoft.com/office/powerpoint/2010/main" xmlns="" val="3633533300"/>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65370" y="87873"/>
            <a:ext cx="11906655" cy="378291"/>
          </a:xfrm>
        </p:spPr>
        <p:txBody>
          <a:bodyPr>
            <a:normAutofit/>
          </a:bodyPr>
          <a:lstStyle/>
          <a:p>
            <a:r>
              <a:rPr lang="en-ZA" sz="1800" b="1" dirty="0">
                <a:latin typeface="Arial" panose="020B0604020202020204" pitchFamily="34" charset="0"/>
                <a:cs typeface="Arial" panose="020B0604020202020204" pitchFamily="34" charset="0"/>
              </a:rPr>
              <a:t>ADMINISTRATION</a:t>
            </a:r>
            <a:endParaRPr lang="en-ZA" sz="2000" dirty="0">
              <a:latin typeface="Arial" panose="020B0604020202020204" pitchFamily="34" charset="0"/>
              <a:cs typeface="Arial" panose="020B0604020202020204" pitchFamily="34" charset="0"/>
            </a:endParaRPr>
          </a:p>
        </p:txBody>
      </p:sp>
      <p:graphicFrame>
        <p:nvGraphicFramePr>
          <p:cNvPr id="2" name="Table 1">
            <a:extLst>
              <a:ext uri="{FF2B5EF4-FFF2-40B4-BE49-F238E27FC236}">
                <a16:creationId xmlns:a16="http://schemas.microsoft.com/office/drawing/2014/main" xmlns="" id="{B2FDD964-EDE2-4F95-BB38-609989F56950}"/>
              </a:ext>
            </a:extLst>
          </p:cNvPr>
          <p:cNvGraphicFramePr>
            <a:graphicFrameLocks noGrp="1"/>
          </p:cNvGraphicFramePr>
          <p:nvPr/>
        </p:nvGraphicFramePr>
        <p:xfrm>
          <a:off x="1792547" y="590965"/>
          <a:ext cx="10279478" cy="4484618"/>
        </p:xfrm>
        <a:graphic>
          <a:graphicData uri="http://schemas.openxmlformats.org/drawingml/2006/table">
            <a:tbl>
              <a:tblPr/>
              <a:tblGrid>
                <a:gridCol w="1203071">
                  <a:extLst>
                    <a:ext uri="{9D8B030D-6E8A-4147-A177-3AD203B41FA5}">
                      <a16:colId xmlns:a16="http://schemas.microsoft.com/office/drawing/2014/main" xmlns="" val="1847396256"/>
                    </a:ext>
                  </a:extLst>
                </a:gridCol>
                <a:gridCol w="1203071">
                  <a:extLst>
                    <a:ext uri="{9D8B030D-6E8A-4147-A177-3AD203B41FA5}">
                      <a16:colId xmlns:a16="http://schemas.microsoft.com/office/drawing/2014/main" xmlns="" val="1579488373"/>
                    </a:ext>
                  </a:extLst>
                </a:gridCol>
                <a:gridCol w="1384831">
                  <a:extLst>
                    <a:ext uri="{9D8B030D-6E8A-4147-A177-3AD203B41FA5}">
                      <a16:colId xmlns:a16="http://schemas.microsoft.com/office/drawing/2014/main" xmlns="" val="40120029"/>
                    </a:ext>
                  </a:extLst>
                </a:gridCol>
                <a:gridCol w="1384831">
                  <a:extLst>
                    <a:ext uri="{9D8B030D-6E8A-4147-A177-3AD203B41FA5}">
                      <a16:colId xmlns:a16="http://schemas.microsoft.com/office/drawing/2014/main" xmlns="" val="1798003448"/>
                    </a:ext>
                  </a:extLst>
                </a:gridCol>
                <a:gridCol w="1488691">
                  <a:extLst>
                    <a:ext uri="{9D8B030D-6E8A-4147-A177-3AD203B41FA5}">
                      <a16:colId xmlns:a16="http://schemas.microsoft.com/office/drawing/2014/main" xmlns="" val="3743426256"/>
                    </a:ext>
                  </a:extLst>
                </a:gridCol>
                <a:gridCol w="1592555">
                  <a:extLst>
                    <a:ext uri="{9D8B030D-6E8A-4147-A177-3AD203B41FA5}">
                      <a16:colId xmlns:a16="http://schemas.microsoft.com/office/drawing/2014/main" xmlns="" val="2427607717"/>
                    </a:ext>
                  </a:extLst>
                </a:gridCol>
                <a:gridCol w="1514658">
                  <a:extLst>
                    <a:ext uri="{9D8B030D-6E8A-4147-A177-3AD203B41FA5}">
                      <a16:colId xmlns:a16="http://schemas.microsoft.com/office/drawing/2014/main" xmlns="" val="2732113650"/>
                    </a:ext>
                  </a:extLst>
                </a:gridCol>
                <a:gridCol w="507770">
                  <a:extLst>
                    <a:ext uri="{9D8B030D-6E8A-4147-A177-3AD203B41FA5}">
                      <a16:colId xmlns:a16="http://schemas.microsoft.com/office/drawing/2014/main" xmlns="" val="563634002"/>
                    </a:ext>
                  </a:extLst>
                </a:gridCol>
              </a:tblGrid>
              <a:tr h="646042">
                <a:tc>
                  <a:txBody>
                    <a:bodyPr/>
                    <a:lstStyle/>
                    <a:p>
                      <a:pPr algn="ctr" fontAlgn="t"/>
                      <a:r>
                        <a:rPr lang="en-ZA" sz="1200" b="1" i="0" u="none" strike="noStrike" dirty="0">
                          <a:solidFill>
                            <a:srgbClr val="000000"/>
                          </a:solidFill>
                          <a:effectLst/>
                          <a:latin typeface="Arial" panose="020B0604020202020204" pitchFamily="34" charset="0"/>
                          <a:cs typeface="Arial" panose="020B0604020202020204" pitchFamily="34" charset="0"/>
                        </a:rPr>
                        <a:t>Output Indicator</a:t>
                      </a:r>
                    </a:p>
                  </a:txBody>
                  <a:tcPr marL="8861" marR="8861" marT="886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ctr" fontAlgn="t"/>
                      <a:r>
                        <a:rPr lang="en-ZA" sz="1200" b="1" i="0" u="none" strike="noStrike" dirty="0">
                          <a:solidFill>
                            <a:srgbClr val="000000"/>
                          </a:solidFill>
                          <a:effectLst/>
                          <a:latin typeface="Arial" panose="020B0604020202020204" pitchFamily="34" charset="0"/>
                          <a:cs typeface="Arial" panose="020B0604020202020204" pitchFamily="34" charset="0"/>
                        </a:rPr>
                        <a:t>2022/23</a:t>
                      </a:r>
                      <a:br>
                        <a:rPr lang="en-ZA" sz="1200" b="1" i="0" u="none" strike="noStrike" dirty="0">
                          <a:solidFill>
                            <a:srgbClr val="000000"/>
                          </a:solidFill>
                          <a:effectLst/>
                          <a:latin typeface="Arial" panose="020B0604020202020204" pitchFamily="34" charset="0"/>
                          <a:cs typeface="Arial" panose="020B0604020202020204" pitchFamily="34" charset="0"/>
                        </a:rPr>
                      </a:br>
                      <a:r>
                        <a:rPr lang="en-ZA" sz="1200" b="1" i="0" u="none" strike="noStrike" dirty="0">
                          <a:solidFill>
                            <a:srgbClr val="000000"/>
                          </a:solidFill>
                          <a:effectLst/>
                          <a:latin typeface="Arial" panose="020B0604020202020204" pitchFamily="34" charset="0"/>
                          <a:cs typeface="Arial" panose="020B0604020202020204" pitchFamily="34" charset="0"/>
                        </a:rPr>
                        <a:t>Annual Target</a:t>
                      </a:r>
                    </a:p>
                  </a:txBody>
                  <a:tcPr marL="8861" marR="8861" marT="886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ctr" fontAlgn="t"/>
                      <a:r>
                        <a:rPr lang="en-ZA" sz="1200" b="1" i="0" u="none" strike="noStrike" dirty="0">
                          <a:solidFill>
                            <a:srgbClr val="000000"/>
                          </a:solidFill>
                          <a:effectLst/>
                          <a:latin typeface="Arial" panose="020B0604020202020204" pitchFamily="34" charset="0"/>
                          <a:cs typeface="Arial" panose="020B0604020202020204" pitchFamily="34" charset="0"/>
                        </a:rPr>
                        <a:t>2022/23</a:t>
                      </a:r>
                      <a:br>
                        <a:rPr lang="en-ZA" sz="1200" b="1" i="0" u="none" strike="noStrike" dirty="0">
                          <a:solidFill>
                            <a:srgbClr val="000000"/>
                          </a:solidFill>
                          <a:effectLst/>
                          <a:latin typeface="Arial" panose="020B0604020202020204" pitchFamily="34" charset="0"/>
                          <a:cs typeface="Arial" panose="020B0604020202020204" pitchFamily="34" charset="0"/>
                        </a:rPr>
                      </a:br>
                      <a:r>
                        <a:rPr lang="en-ZA" sz="1200" b="1" i="0" u="none" strike="noStrike" dirty="0">
                          <a:solidFill>
                            <a:srgbClr val="000000"/>
                          </a:solidFill>
                          <a:effectLst/>
                          <a:latin typeface="Arial" panose="020B0604020202020204" pitchFamily="34" charset="0"/>
                          <a:cs typeface="Arial" panose="020B0604020202020204" pitchFamily="34" charset="0"/>
                        </a:rPr>
                        <a:t>Quarterly Target</a:t>
                      </a:r>
                    </a:p>
                  </a:txBody>
                  <a:tcPr marL="8861" marR="8861" marT="886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ctr" fontAlgn="t"/>
                      <a:r>
                        <a:rPr lang="en-US" sz="1200" b="1" i="0" u="none" strike="noStrike" dirty="0">
                          <a:solidFill>
                            <a:srgbClr val="000000"/>
                          </a:solidFill>
                          <a:effectLst/>
                          <a:latin typeface="Arial" panose="020B0604020202020204" pitchFamily="34" charset="0"/>
                          <a:cs typeface="Arial" panose="020B0604020202020204" pitchFamily="34" charset="0"/>
                        </a:rPr>
                        <a:t>Actual output</a:t>
                      </a:r>
                      <a:br>
                        <a:rPr lang="en-US" sz="1200" b="1" i="0" u="none" strike="noStrike" dirty="0">
                          <a:solidFill>
                            <a:srgbClr val="000000"/>
                          </a:solidFill>
                          <a:effectLst/>
                          <a:latin typeface="Arial" panose="020B0604020202020204" pitchFamily="34" charset="0"/>
                          <a:cs typeface="Arial" panose="020B0604020202020204" pitchFamily="34" charset="0"/>
                        </a:rPr>
                      </a:br>
                      <a:endParaRPr lang="en-US" sz="1200" b="1" i="0" u="none" strike="noStrike" dirty="0">
                        <a:solidFill>
                          <a:srgbClr val="000000"/>
                        </a:solidFill>
                        <a:effectLst/>
                        <a:latin typeface="Arial" panose="020B0604020202020204" pitchFamily="34" charset="0"/>
                        <a:cs typeface="Arial" panose="020B0604020202020204" pitchFamily="34" charset="0"/>
                      </a:endParaRPr>
                    </a:p>
                  </a:txBody>
                  <a:tcPr marL="8861" marR="8861" marT="886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ctr" fontAlgn="t"/>
                      <a:r>
                        <a:rPr lang="en-ZA" sz="1200" b="1" i="0" u="none" strike="noStrike" dirty="0">
                          <a:solidFill>
                            <a:srgbClr val="000000"/>
                          </a:solidFill>
                          <a:effectLst/>
                          <a:latin typeface="Arial" panose="020B0604020202020204" pitchFamily="34" charset="0"/>
                          <a:cs typeface="Arial" panose="020B0604020202020204" pitchFamily="34" charset="0"/>
                        </a:rPr>
                        <a:t>Reason for</a:t>
                      </a:r>
                      <a:br>
                        <a:rPr lang="en-ZA" sz="1200" b="1" i="0" u="none" strike="noStrike" dirty="0">
                          <a:solidFill>
                            <a:srgbClr val="000000"/>
                          </a:solidFill>
                          <a:effectLst/>
                          <a:latin typeface="Arial" panose="020B0604020202020204" pitchFamily="34" charset="0"/>
                          <a:cs typeface="Arial" panose="020B0604020202020204" pitchFamily="34" charset="0"/>
                        </a:rPr>
                      </a:br>
                      <a:r>
                        <a:rPr lang="en-ZA" sz="1200" b="1" i="0" u="none" strike="noStrike" dirty="0">
                          <a:solidFill>
                            <a:srgbClr val="000000"/>
                          </a:solidFill>
                          <a:effectLst/>
                          <a:latin typeface="Arial" panose="020B0604020202020204" pitchFamily="34" charset="0"/>
                          <a:cs typeface="Arial" panose="020B0604020202020204" pitchFamily="34" charset="0"/>
                        </a:rPr>
                        <a:t>Deviation</a:t>
                      </a:r>
                      <a:br>
                        <a:rPr lang="en-ZA" sz="1200" b="1" i="0" u="none" strike="noStrike" dirty="0">
                          <a:solidFill>
                            <a:srgbClr val="000000"/>
                          </a:solidFill>
                          <a:effectLst/>
                          <a:latin typeface="Arial" panose="020B0604020202020204" pitchFamily="34" charset="0"/>
                          <a:cs typeface="Arial" panose="020B0604020202020204" pitchFamily="34" charset="0"/>
                        </a:rPr>
                      </a:br>
                      <a:endParaRPr lang="en-ZA" sz="1200" b="1" i="0" u="none" strike="noStrike" dirty="0">
                        <a:solidFill>
                          <a:srgbClr val="000000"/>
                        </a:solidFill>
                        <a:effectLst/>
                        <a:latin typeface="Arial" panose="020B0604020202020204" pitchFamily="34" charset="0"/>
                        <a:cs typeface="Arial" panose="020B0604020202020204" pitchFamily="34" charset="0"/>
                      </a:endParaRPr>
                    </a:p>
                  </a:txBody>
                  <a:tcPr marL="8861" marR="8861" marT="886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ctr" fontAlgn="t"/>
                      <a:r>
                        <a:rPr lang="en-ZA" sz="1200" b="1" i="0" u="none" strike="noStrike" dirty="0">
                          <a:solidFill>
                            <a:srgbClr val="000000"/>
                          </a:solidFill>
                          <a:effectLst/>
                          <a:latin typeface="Arial" panose="020B0604020202020204" pitchFamily="34" charset="0"/>
                          <a:cs typeface="Arial" panose="020B0604020202020204" pitchFamily="34" charset="0"/>
                        </a:rPr>
                        <a:t>Corrective</a:t>
                      </a:r>
                      <a:br>
                        <a:rPr lang="en-ZA" sz="1200" b="1" i="0" u="none" strike="noStrike" dirty="0">
                          <a:solidFill>
                            <a:srgbClr val="000000"/>
                          </a:solidFill>
                          <a:effectLst/>
                          <a:latin typeface="Arial" panose="020B0604020202020204" pitchFamily="34" charset="0"/>
                          <a:cs typeface="Arial" panose="020B0604020202020204" pitchFamily="34" charset="0"/>
                        </a:rPr>
                      </a:br>
                      <a:r>
                        <a:rPr lang="en-ZA" sz="1200" b="1" i="0" u="none" strike="noStrike" dirty="0">
                          <a:solidFill>
                            <a:srgbClr val="000000"/>
                          </a:solidFill>
                          <a:effectLst/>
                          <a:latin typeface="Arial" panose="020B0604020202020204" pitchFamily="34" charset="0"/>
                          <a:cs typeface="Arial" panose="020B0604020202020204" pitchFamily="34" charset="0"/>
                        </a:rPr>
                        <a:t>Measures</a:t>
                      </a:r>
                      <a:br>
                        <a:rPr lang="en-ZA" sz="1200" b="1" i="0" u="none" strike="noStrike" dirty="0">
                          <a:solidFill>
                            <a:srgbClr val="000000"/>
                          </a:solidFill>
                          <a:effectLst/>
                          <a:latin typeface="Arial" panose="020B0604020202020204" pitchFamily="34" charset="0"/>
                          <a:cs typeface="Arial" panose="020B0604020202020204" pitchFamily="34" charset="0"/>
                        </a:rPr>
                      </a:br>
                      <a:endParaRPr lang="en-ZA" sz="1200" b="1" i="0" u="none" strike="noStrike" dirty="0">
                        <a:solidFill>
                          <a:srgbClr val="000000"/>
                        </a:solidFill>
                        <a:effectLst/>
                        <a:latin typeface="Arial" panose="020B0604020202020204" pitchFamily="34" charset="0"/>
                        <a:cs typeface="Arial" panose="020B0604020202020204" pitchFamily="34" charset="0"/>
                      </a:endParaRPr>
                    </a:p>
                  </a:txBody>
                  <a:tcPr marL="8861" marR="8861" marT="886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ctr" fontAlgn="t"/>
                      <a:r>
                        <a:rPr lang="en-ZA" sz="1200" b="1" i="0" u="none" strike="noStrike" dirty="0">
                          <a:solidFill>
                            <a:srgbClr val="000000"/>
                          </a:solidFill>
                          <a:effectLst/>
                          <a:latin typeface="Arial" panose="020B0604020202020204" pitchFamily="34" charset="0"/>
                          <a:cs typeface="Arial" panose="020B0604020202020204" pitchFamily="34" charset="0"/>
                        </a:rPr>
                        <a:t>Comments for</a:t>
                      </a:r>
                      <a:br>
                        <a:rPr lang="en-ZA" sz="1200" b="1" i="0" u="none" strike="noStrike" dirty="0">
                          <a:solidFill>
                            <a:srgbClr val="000000"/>
                          </a:solidFill>
                          <a:effectLst/>
                          <a:latin typeface="Arial" panose="020B0604020202020204" pitchFamily="34" charset="0"/>
                          <a:cs typeface="Arial" panose="020B0604020202020204" pitchFamily="34" charset="0"/>
                        </a:rPr>
                      </a:br>
                      <a:r>
                        <a:rPr lang="en-ZA" sz="1200" b="1" i="0" u="none" strike="noStrike" dirty="0">
                          <a:solidFill>
                            <a:srgbClr val="000000"/>
                          </a:solidFill>
                          <a:effectLst/>
                          <a:latin typeface="Arial" panose="020B0604020202020204" pitchFamily="34" charset="0"/>
                          <a:cs typeface="Arial" panose="020B0604020202020204" pitchFamily="34" charset="0"/>
                        </a:rPr>
                        <a:t>Quarter 1</a:t>
                      </a:r>
                      <a:br>
                        <a:rPr lang="en-ZA" sz="1200" b="1" i="0" u="none" strike="noStrike" dirty="0">
                          <a:solidFill>
                            <a:srgbClr val="000000"/>
                          </a:solidFill>
                          <a:effectLst/>
                          <a:latin typeface="Arial" panose="020B0604020202020204" pitchFamily="34" charset="0"/>
                          <a:cs typeface="Arial" panose="020B0604020202020204" pitchFamily="34" charset="0"/>
                        </a:rPr>
                      </a:br>
                      <a:endParaRPr lang="en-ZA" sz="1200" b="1" i="0" u="none" strike="noStrike" dirty="0">
                        <a:solidFill>
                          <a:srgbClr val="000000"/>
                        </a:solidFill>
                        <a:effectLst/>
                        <a:latin typeface="Arial" panose="020B0604020202020204" pitchFamily="34" charset="0"/>
                        <a:cs typeface="Arial" panose="020B0604020202020204" pitchFamily="34" charset="0"/>
                      </a:endParaRPr>
                    </a:p>
                  </a:txBody>
                  <a:tcPr marL="8861" marR="8861" marT="886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ctr" fontAlgn="t"/>
                      <a:r>
                        <a:rPr lang="en-ZA" sz="1200" b="1" i="0" u="none" strike="noStrike" dirty="0">
                          <a:solidFill>
                            <a:srgbClr val="000000"/>
                          </a:solidFill>
                          <a:effectLst/>
                          <a:latin typeface="Arial" panose="020B0604020202020204" pitchFamily="34" charset="0"/>
                          <a:cs typeface="Arial" panose="020B0604020202020204" pitchFamily="34" charset="0"/>
                        </a:rPr>
                        <a:t>Robot Status </a:t>
                      </a:r>
                    </a:p>
                  </a:txBody>
                  <a:tcPr marL="8861" marR="8861" marT="886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extLst>
                  <a:ext uri="{0D108BD9-81ED-4DB2-BD59-A6C34878D82A}">
                    <a16:rowId xmlns:a16="http://schemas.microsoft.com/office/drawing/2014/main" xmlns="" val="1218331507"/>
                  </a:ext>
                </a:extLst>
              </a:tr>
              <a:tr h="1919288">
                <a:tc>
                  <a:txBody>
                    <a:bodyPr/>
                    <a:lstStyle/>
                    <a:p>
                      <a:pPr algn="l" fontAlgn="t"/>
                      <a:r>
                        <a:rPr lang="en-US" sz="1200" b="0" i="0" u="none" strike="noStrike" dirty="0">
                          <a:solidFill>
                            <a:srgbClr val="000000"/>
                          </a:solidFill>
                          <a:effectLst/>
                          <a:latin typeface="Arial" panose="020B0604020202020204" pitchFamily="34" charset="0"/>
                          <a:cs typeface="Arial" panose="020B0604020202020204" pitchFamily="34" charset="0"/>
                        </a:rPr>
                        <a:t>% Resolution of reported incidents of corruption</a:t>
                      </a:r>
                    </a:p>
                  </a:txBody>
                  <a:tcPr marL="8861" marR="8861" marT="886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t"/>
                      <a:r>
                        <a:rPr lang="en-US" sz="1200" b="0" i="0" u="none" strike="noStrike" dirty="0">
                          <a:solidFill>
                            <a:srgbClr val="000000"/>
                          </a:solidFill>
                          <a:effectLst/>
                          <a:latin typeface="Arial" panose="020B0604020202020204" pitchFamily="34" charset="0"/>
                          <a:cs typeface="Arial" panose="020B0604020202020204" pitchFamily="34" charset="0"/>
                        </a:rPr>
                        <a:t>95% Resolution of reported incidents of corruption</a:t>
                      </a:r>
                    </a:p>
                  </a:txBody>
                  <a:tcPr marL="8861" marR="8861" marT="886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t"/>
                      <a:r>
                        <a:rPr lang="en-US" sz="1200" b="0" i="0" u="none" strike="noStrike" dirty="0">
                          <a:solidFill>
                            <a:srgbClr val="000000"/>
                          </a:solidFill>
                          <a:effectLst/>
                          <a:latin typeface="Arial" panose="020B0604020202020204" pitchFamily="34" charset="0"/>
                          <a:cs typeface="Arial" panose="020B0604020202020204" pitchFamily="34" charset="0"/>
                        </a:rPr>
                        <a:t>Implement the integrated Anti-fraud and Corruption Strategy and policy</a:t>
                      </a:r>
                    </a:p>
                  </a:txBody>
                  <a:tcPr marL="8861" marR="8861" marT="886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t"/>
                      <a:r>
                        <a:rPr lang="en-US" sz="1200" b="1" i="0" u="none" strike="noStrike" dirty="0">
                          <a:solidFill>
                            <a:srgbClr val="000000"/>
                          </a:solidFill>
                          <a:effectLst/>
                          <a:latin typeface="Arial" panose="020B0604020202020204" pitchFamily="34" charset="0"/>
                          <a:cs typeface="Arial" panose="020B0604020202020204" pitchFamily="34" charset="0"/>
                        </a:rPr>
                        <a:t>Achieved</a:t>
                      </a:r>
                      <a:r>
                        <a:rPr lang="en-US" sz="1200" b="0" i="0" u="none" strike="noStrike" dirty="0">
                          <a:solidFill>
                            <a:srgbClr val="000000"/>
                          </a:solidFill>
                          <a:effectLst/>
                          <a:latin typeface="Arial" panose="020B0604020202020204" pitchFamily="34" charset="0"/>
                          <a:cs typeface="Arial" panose="020B0604020202020204" pitchFamily="34" charset="0"/>
                        </a:rPr>
                        <a:t>: No allegations of suspected fraudulent and/or corrupt activities were reported during the period under review</a:t>
                      </a:r>
                    </a:p>
                  </a:txBody>
                  <a:tcPr marL="8861" marR="8861" marT="886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t"/>
                      <a:r>
                        <a:rPr lang="en-ZA" sz="1200" b="0" i="0" u="none" strike="noStrike" dirty="0">
                          <a:solidFill>
                            <a:srgbClr val="000000"/>
                          </a:solidFill>
                          <a:effectLst/>
                          <a:latin typeface="Arial" panose="020B0604020202020204" pitchFamily="34" charset="0"/>
                          <a:cs typeface="Arial" panose="020B0604020202020204" pitchFamily="34" charset="0"/>
                        </a:rPr>
                        <a:t> None</a:t>
                      </a:r>
                    </a:p>
                  </a:txBody>
                  <a:tcPr marL="8861" marR="8861" marT="886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t"/>
                      <a:r>
                        <a:rPr lang="en-ZA" sz="1200" b="0" i="0" u="none" strike="noStrike">
                          <a:solidFill>
                            <a:srgbClr val="000000"/>
                          </a:solidFill>
                          <a:effectLst/>
                          <a:latin typeface="Arial" panose="020B0604020202020204" pitchFamily="34" charset="0"/>
                          <a:cs typeface="Arial" panose="020B0604020202020204" pitchFamily="34" charset="0"/>
                        </a:rPr>
                        <a:t>None</a:t>
                      </a:r>
                      <a:endParaRPr lang="en-ZA" sz="1200" b="0" i="0" u="none" strike="noStrike" dirty="0">
                        <a:solidFill>
                          <a:srgbClr val="000000"/>
                        </a:solidFill>
                        <a:effectLst/>
                        <a:latin typeface="Arial" panose="020B0604020202020204" pitchFamily="34" charset="0"/>
                        <a:cs typeface="Arial" panose="020B0604020202020204" pitchFamily="34" charset="0"/>
                      </a:endParaRPr>
                    </a:p>
                  </a:txBody>
                  <a:tcPr marL="8861" marR="8861" marT="886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t"/>
                      <a:r>
                        <a:rPr lang="en-ZA" sz="1200" b="0" i="0" u="none" strike="noStrike" dirty="0">
                          <a:solidFill>
                            <a:srgbClr val="000000"/>
                          </a:solidFill>
                          <a:effectLst/>
                          <a:latin typeface="Arial" panose="020B0604020202020204" pitchFamily="34" charset="0"/>
                          <a:cs typeface="Arial" panose="020B0604020202020204" pitchFamily="34" charset="0"/>
                        </a:rPr>
                        <a:t>None</a:t>
                      </a:r>
                    </a:p>
                  </a:txBody>
                  <a:tcPr marL="8861" marR="8861" marT="886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t"/>
                      <a:r>
                        <a:rPr lang="en-ZA" sz="1200" b="0" i="0" u="none" strike="noStrike" dirty="0">
                          <a:solidFill>
                            <a:srgbClr val="000000"/>
                          </a:solidFill>
                          <a:effectLst/>
                          <a:latin typeface="Arial" panose="020B0604020202020204" pitchFamily="34" charset="0"/>
                          <a:cs typeface="Arial" panose="020B0604020202020204" pitchFamily="34" charset="0"/>
                        </a:rPr>
                        <a:t> </a:t>
                      </a:r>
                    </a:p>
                  </a:txBody>
                  <a:tcPr marL="8861" marR="8861" marT="886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extLst>
                  <a:ext uri="{0D108BD9-81ED-4DB2-BD59-A6C34878D82A}">
                    <a16:rowId xmlns:a16="http://schemas.microsoft.com/office/drawing/2014/main" xmlns="" val="3170208867"/>
                  </a:ext>
                </a:extLst>
              </a:tr>
              <a:tr h="1919288">
                <a:tc>
                  <a:txBody>
                    <a:bodyPr/>
                    <a:lstStyle/>
                    <a:p>
                      <a:pPr algn="l" fontAlgn="t"/>
                      <a:r>
                        <a:rPr lang="en-US" sz="1200" b="0" i="0" u="none" strike="noStrike" dirty="0">
                          <a:solidFill>
                            <a:srgbClr val="000000"/>
                          </a:solidFill>
                          <a:effectLst/>
                          <a:latin typeface="Arial" panose="020B0604020202020204" pitchFamily="34" charset="0"/>
                          <a:cs typeface="Arial" panose="020B0604020202020204" pitchFamily="34" charset="0"/>
                        </a:rPr>
                        <a:t>Number of SOEs Quarterly performance Reports reviewed, and Ministerial submissions produced </a:t>
                      </a:r>
                    </a:p>
                  </a:txBody>
                  <a:tcPr marL="5763" marR="5763" marT="576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t"/>
                      <a:r>
                        <a:rPr lang="en-US" sz="1200" b="0" i="0" u="none" strike="noStrike" dirty="0">
                          <a:solidFill>
                            <a:srgbClr val="000000"/>
                          </a:solidFill>
                          <a:effectLst/>
                          <a:latin typeface="Arial" panose="020B0604020202020204" pitchFamily="34" charset="0"/>
                          <a:cs typeface="Arial" panose="020B0604020202020204" pitchFamily="34" charset="0"/>
                        </a:rPr>
                        <a:t>44 SOEs Quarterly performance Reports reviewed, and Ministerial submissions produced </a:t>
                      </a:r>
                    </a:p>
                  </a:txBody>
                  <a:tcPr marL="5763" marR="5763" marT="576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t"/>
                      <a:r>
                        <a:rPr lang="en-US" sz="1200" b="0" i="0" u="none" strike="noStrike" dirty="0">
                          <a:solidFill>
                            <a:srgbClr val="000000"/>
                          </a:solidFill>
                          <a:effectLst/>
                          <a:latin typeface="Arial" panose="020B0604020202020204" pitchFamily="34" charset="0"/>
                          <a:cs typeface="Arial" panose="020B0604020202020204" pitchFamily="34" charset="0"/>
                        </a:rPr>
                        <a:t>11 SOEs Quarterly performance Reports reviewed, and Ministerial submissions produced </a:t>
                      </a:r>
                    </a:p>
                  </a:txBody>
                  <a:tcPr marL="5763" marR="5763" marT="576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t"/>
                      <a:r>
                        <a:rPr lang="en-ZA" sz="1200" b="1" i="0" u="none" strike="noStrike" dirty="0">
                          <a:solidFill>
                            <a:srgbClr val="000000"/>
                          </a:solidFill>
                          <a:effectLst/>
                          <a:latin typeface="Arial" panose="020B0604020202020204" pitchFamily="34" charset="0"/>
                          <a:cs typeface="Arial" panose="020B0604020202020204" pitchFamily="34" charset="0"/>
                        </a:rPr>
                        <a:t>Not achieved. </a:t>
                      </a:r>
                      <a:r>
                        <a:rPr lang="en-ZA" sz="1200" b="0" i="0" u="none" strike="noStrike" dirty="0">
                          <a:solidFill>
                            <a:srgbClr val="000000"/>
                          </a:solidFill>
                          <a:effectLst/>
                          <a:latin typeface="Arial" panose="020B0604020202020204" pitchFamily="34" charset="0"/>
                          <a:cs typeface="Arial" panose="020B0604020202020204" pitchFamily="34" charset="0"/>
                        </a:rPr>
                        <a:t>9/11 quarterly reports submissions produced within required timeframe (SDT, NRWDI, NERSA, CEF, NNR, MHSC, Mintek, SADPMR, SANEDI)</a:t>
                      </a:r>
                      <a:endParaRPr lang="en-ZA" sz="1200" b="1" i="0" u="none" strike="noStrike" dirty="0">
                        <a:solidFill>
                          <a:srgbClr val="000000"/>
                        </a:solidFill>
                        <a:effectLst/>
                        <a:latin typeface="Arial" panose="020B0604020202020204" pitchFamily="34" charset="0"/>
                        <a:cs typeface="Arial" panose="020B0604020202020204" pitchFamily="34" charset="0"/>
                      </a:endParaRPr>
                    </a:p>
                  </a:txBody>
                  <a:tcPr marL="5763" marR="5763" marT="576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t"/>
                      <a:r>
                        <a:rPr lang="en-US" sz="1200" b="0" i="0" u="none" strike="noStrike" dirty="0">
                          <a:solidFill>
                            <a:srgbClr val="000000"/>
                          </a:solidFill>
                          <a:effectLst/>
                          <a:latin typeface="Arial" panose="020B0604020202020204" pitchFamily="34" charset="0"/>
                          <a:cs typeface="Arial" panose="020B0604020202020204" pitchFamily="34" charset="0"/>
                        </a:rPr>
                        <a:t>2/11 submissions not completed within the required timeframe due to delays internally on the finalisation of Necsa and CGS submissions</a:t>
                      </a:r>
                    </a:p>
                  </a:txBody>
                  <a:tcPr marL="5763" marR="5763" marT="576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t"/>
                      <a:r>
                        <a:rPr lang="en-US" sz="1200" b="0" i="0" u="none" strike="noStrike" dirty="0">
                          <a:solidFill>
                            <a:srgbClr val="000000"/>
                          </a:solidFill>
                          <a:effectLst/>
                          <a:latin typeface="Arial" panose="020B0604020202020204" pitchFamily="34" charset="0"/>
                          <a:cs typeface="Arial" panose="020B0604020202020204" pitchFamily="34" charset="0"/>
                        </a:rPr>
                        <a:t>Improvement in producing quarterly submissions within the required timeframe</a:t>
                      </a:r>
                    </a:p>
                  </a:txBody>
                  <a:tcPr marL="5763" marR="5763" marT="576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t"/>
                      <a:r>
                        <a:rPr lang="en-ZA" sz="1200" b="0" i="0" u="none" strike="noStrike" dirty="0">
                          <a:solidFill>
                            <a:srgbClr val="000000"/>
                          </a:solidFill>
                          <a:effectLst/>
                          <a:latin typeface="Arial" panose="020B0604020202020204" pitchFamily="34" charset="0"/>
                          <a:cs typeface="Arial" panose="020B0604020202020204" pitchFamily="34" charset="0"/>
                        </a:rPr>
                        <a:t> None</a:t>
                      </a:r>
                    </a:p>
                  </a:txBody>
                  <a:tcPr marL="5763" marR="5763" marT="576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t"/>
                      <a:r>
                        <a:rPr lang="en-ZA" sz="1200" b="0" i="0" u="none" strike="noStrike" dirty="0">
                          <a:solidFill>
                            <a:srgbClr val="000000"/>
                          </a:solidFill>
                          <a:effectLst/>
                          <a:latin typeface="Arial" panose="020B0604020202020204" pitchFamily="34" charset="0"/>
                          <a:cs typeface="Arial" panose="020B0604020202020204" pitchFamily="34" charset="0"/>
                        </a:rPr>
                        <a:t> </a:t>
                      </a:r>
                    </a:p>
                  </a:txBody>
                  <a:tcPr marL="5763" marR="5763" marT="576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extLst>
                  <a:ext uri="{0D108BD9-81ED-4DB2-BD59-A6C34878D82A}">
                    <a16:rowId xmlns:a16="http://schemas.microsoft.com/office/drawing/2014/main" xmlns="" val="4092495532"/>
                  </a:ext>
                </a:extLst>
              </a:tr>
            </a:tbl>
          </a:graphicData>
        </a:graphic>
      </p:graphicFrame>
    </p:spTree>
    <p:extLst>
      <p:ext uri="{BB962C8B-B14F-4D97-AF65-F5344CB8AC3E}">
        <p14:creationId xmlns:p14="http://schemas.microsoft.com/office/powerpoint/2010/main" xmlns="" val="244658045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838199" y="-928814"/>
            <a:ext cx="10925175" cy="2709989"/>
          </a:xfrm>
        </p:spPr>
        <p:txBody>
          <a:bodyPr>
            <a:normAutofit/>
          </a:bodyPr>
          <a:lstStyle/>
          <a:p>
            <a:pPr algn="ctr"/>
            <a:r>
              <a:rPr lang="en-US" sz="1800" b="1" dirty="0">
                <a:latin typeface="Arial" panose="020B0604020202020204" pitchFamily="34" charset="0"/>
                <a:cs typeface="Arial" panose="020B0604020202020204" pitchFamily="34" charset="0"/>
              </a:rPr>
              <a:t>SUMMARY OF FIRST AND SECOND QUARTERS 2022-23 PERFORMANCE </a:t>
            </a:r>
            <a:endParaRPr lang="en-ZA" sz="1800" b="1" dirty="0">
              <a:latin typeface="Arial" panose="020B0604020202020204" pitchFamily="34" charset="0"/>
              <a:cs typeface="Arial" panose="020B0604020202020204" pitchFamily="34" charset="0"/>
            </a:endParaRPr>
          </a:p>
        </p:txBody>
      </p:sp>
      <p:sp>
        <p:nvSpPr>
          <p:cNvPr id="11267" name="Slide Number Placeholder 2"/>
          <p:cNvSpPr>
            <a:spLocks noGrp="1"/>
          </p:cNvSpPr>
          <p:nvPr>
            <p:ph type="sldNum" sz="quarter" idx="12"/>
          </p:nvPr>
        </p:nvSpPr>
        <p:spPr bwMode="auto">
          <a:noFill/>
          <a:ln>
            <a:miter lim="800000"/>
            <a:headEnd/>
            <a:tailEnd/>
          </a:ln>
        </p:spPr>
        <p:txBody>
          <a:bodyPr/>
          <a:lstStyle/>
          <a:p>
            <a:fld id="{E8F17FDD-C432-4D37-8BA4-E61EF4037CB5}" type="slidenum">
              <a:rPr lang="en-US" altLang="en-US" b="1"/>
              <a:pPr/>
              <a:t>5</a:t>
            </a:fld>
            <a:endParaRPr lang="en-US" altLang="en-US" b="1" dirty="0"/>
          </a:p>
        </p:txBody>
      </p:sp>
      <p:graphicFrame>
        <p:nvGraphicFramePr>
          <p:cNvPr id="3" name="Table 2">
            <a:extLst>
              <a:ext uri="{FF2B5EF4-FFF2-40B4-BE49-F238E27FC236}">
                <a16:creationId xmlns:a16="http://schemas.microsoft.com/office/drawing/2014/main" xmlns="" id="{D4678D8E-51B1-4468-A559-21027AE77B00}"/>
              </a:ext>
            </a:extLst>
          </p:cNvPr>
          <p:cNvGraphicFramePr>
            <a:graphicFrameLocks noGrp="1"/>
          </p:cNvGraphicFramePr>
          <p:nvPr>
            <p:extLst>
              <p:ext uri="{D42A27DB-BD31-4B8C-83A1-F6EECF244321}">
                <p14:modId xmlns:p14="http://schemas.microsoft.com/office/powerpoint/2010/main" xmlns="" val="4290303992"/>
              </p:ext>
            </p:extLst>
          </p:nvPr>
        </p:nvGraphicFramePr>
        <p:xfrm>
          <a:off x="1619250" y="685803"/>
          <a:ext cx="10458449" cy="4782455"/>
        </p:xfrm>
        <a:graphic>
          <a:graphicData uri="http://schemas.openxmlformats.org/drawingml/2006/table">
            <a:tbl>
              <a:tblPr firstRow="1" firstCol="1" bandRow="1"/>
              <a:tblGrid>
                <a:gridCol w="1708572">
                  <a:extLst>
                    <a:ext uri="{9D8B030D-6E8A-4147-A177-3AD203B41FA5}">
                      <a16:colId xmlns:a16="http://schemas.microsoft.com/office/drawing/2014/main" xmlns="" val="599403981"/>
                    </a:ext>
                  </a:extLst>
                </a:gridCol>
                <a:gridCol w="1386078">
                  <a:extLst>
                    <a:ext uri="{9D8B030D-6E8A-4147-A177-3AD203B41FA5}">
                      <a16:colId xmlns:a16="http://schemas.microsoft.com/office/drawing/2014/main" xmlns="" val="3672745692"/>
                    </a:ext>
                  </a:extLst>
                </a:gridCol>
                <a:gridCol w="1398135">
                  <a:extLst>
                    <a:ext uri="{9D8B030D-6E8A-4147-A177-3AD203B41FA5}">
                      <a16:colId xmlns:a16="http://schemas.microsoft.com/office/drawing/2014/main" xmlns="" val="1900074896"/>
                    </a:ext>
                  </a:extLst>
                </a:gridCol>
                <a:gridCol w="1435023">
                  <a:extLst>
                    <a:ext uri="{9D8B030D-6E8A-4147-A177-3AD203B41FA5}">
                      <a16:colId xmlns:a16="http://schemas.microsoft.com/office/drawing/2014/main" xmlns="" val="1152133251"/>
                    </a:ext>
                  </a:extLst>
                </a:gridCol>
                <a:gridCol w="1435023">
                  <a:extLst>
                    <a:ext uri="{9D8B030D-6E8A-4147-A177-3AD203B41FA5}">
                      <a16:colId xmlns:a16="http://schemas.microsoft.com/office/drawing/2014/main" xmlns="" val="1948593481"/>
                    </a:ext>
                  </a:extLst>
                </a:gridCol>
                <a:gridCol w="1547809">
                  <a:extLst>
                    <a:ext uri="{9D8B030D-6E8A-4147-A177-3AD203B41FA5}">
                      <a16:colId xmlns:a16="http://schemas.microsoft.com/office/drawing/2014/main" xmlns="" val="1333453921"/>
                    </a:ext>
                  </a:extLst>
                </a:gridCol>
                <a:gridCol w="1547809">
                  <a:extLst>
                    <a:ext uri="{9D8B030D-6E8A-4147-A177-3AD203B41FA5}">
                      <a16:colId xmlns:a16="http://schemas.microsoft.com/office/drawing/2014/main" xmlns="" val="3820312432"/>
                    </a:ext>
                  </a:extLst>
                </a:gridCol>
              </a:tblGrid>
              <a:tr h="348370">
                <a:tc rowSpan="2">
                  <a:txBody>
                    <a:bodyPr/>
                    <a:lstStyle/>
                    <a:p>
                      <a:pPr algn="ctr"/>
                      <a:r>
                        <a:rPr lang="en-ZA" sz="1200" b="1" dirty="0">
                          <a:effectLst/>
                          <a:latin typeface="Arial" panose="020B0604020202020204" pitchFamily="34" charset="0"/>
                          <a:ea typeface="Times New Roman" panose="02020603050405020304" pitchFamily="18" charset="0"/>
                        </a:rPr>
                        <a:t>Branches</a:t>
                      </a:r>
                    </a:p>
                    <a:p>
                      <a:endParaRPr lang="en-ZA" sz="1200" b="1" dirty="0">
                        <a:effectLst/>
                        <a:latin typeface="Arial" panose="020B0604020202020204" pitchFamily="34" charset="0"/>
                        <a:ea typeface="Times New Roman" panose="02020603050405020304" pitchFamily="18" charset="0"/>
                      </a:endParaRPr>
                    </a:p>
                    <a:p>
                      <a:endParaRPr lang="en-ZA" sz="1200" b="1" dirty="0">
                        <a:effectLst/>
                        <a:latin typeface="Arial" panose="020B0604020202020204" pitchFamily="34" charset="0"/>
                        <a:ea typeface="Times New Roman" panose="02020603050405020304" pitchFamily="18" charset="0"/>
                      </a:endParaRPr>
                    </a:p>
                    <a:p>
                      <a:endParaRPr lang="en-ZA" sz="1200" b="1" dirty="0">
                        <a:effectLst/>
                        <a:latin typeface="Arial" panose="020B0604020202020204" pitchFamily="34" charset="0"/>
                        <a:ea typeface="Times New Roman" panose="02020603050405020304" pitchFamily="18" charset="0"/>
                      </a:endParaRPr>
                    </a:p>
                    <a:p>
                      <a:endParaRPr lang="en-ZA" sz="1200" b="1" dirty="0">
                        <a:effectLst/>
                        <a:latin typeface="Arial" panose="020B0604020202020204" pitchFamily="34" charset="0"/>
                        <a:ea typeface="Times New Roman" panose="02020603050405020304" pitchFamily="18" charset="0"/>
                      </a:endParaRPr>
                    </a:p>
                    <a:p>
                      <a:endParaRPr lang="en-ZA" sz="1200" b="1" dirty="0">
                        <a:effectLst/>
                        <a:latin typeface="Arial" panose="020B0604020202020204" pitchFamily="34" charset="0"/>
                        <a:ea typeface="Times New Roman" panose="02020603050405020304" pitchFamily="18" charset="0"/>
                      </a:endParaRPr>
                    </a:p>
                    <a:p>
                      <a:endParaRPr lang="en-ZA" sz="1000" dirty="0">
                        <a:effectLst/>
                        <a:latin typeface="Times New Roman" panose="02020603050405020304" pitchFamily="18" charset="0"/>
                        <a:ea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3">
                  <a:txBody>
                    <a:bodyPr/>
                    <a:lstStyle/>
                    <a:p>
                      <a:pPr algn="ctr"/>
                      <a:r>
                        <a:rPr lang="en-ZA" sz="1200" b="1" dirty="0">
                          <a:solidFill>
                            <a:srgbClr val="000000"/>
                          </a:solidFill>
                          <a:effectLst/>
                          <a:latin typeface="Arial" panose="020B0604020202020204" pitchFamily="34" charset="0"/>
                          <a:ea typeface="Times New Roman" panose="02020603050405020304" pitchFamily="18" charset="0"/>
                        </a:rPr>
                        <a:t>Second Quarter 2022-23</a:t>
                      </a:r>
                      <a:endParaRPr lang="en-ZA" sz="1000" dirty="0">
                        <a:effectLst/>
                        <a:latin typeface="Times New Roman" panose="02020603050405020304" pitchFamily="18" charset="0"/>
                        <a:ea typeface="Times New Roman" panose="02020603050405020304" pitchFamily="18" charset="0"/>
                      </a:endParaRPr>
                    </a:p>
                    <a:p>
                      <a:pPr algn="ctr"/>
                      <a:r>
                        <a:rPr lang="en-ZA" sz="1200" b="1" dirty="0">
                          <a:solidFill>
                            <a:srgbClr val="000000"/>
                          </a:solidFill>
                          <a:effectLst/>
                          <a:latin typeface="Arial" panose="020B0604020202020204" pitchFamily="34" charset="0"/>
                          <a:ea typeface="Times New Roman" panose="02020603050405020304" pitchFamily="18" charset="0"/>
                        </a:rPr>
                        <a:t> </a:t>
                      </a:r>
                      <a:endParaRPr lang="en-ZA" sz="1000" dirty="0">
                        <a:effectLst/>
                        <a:latin typeface="Times New Roman" panose="02020603050405020304" pitchFamily="18" charset="0"/>
                        <a:ea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ZA"/>
                    </a:p>
                  </a:txBody>
                  <a:tcPr/>
                </a:tc>
                <a:tc hMerge="1">
                  <a:txBody>
                    <a:bodyPr/>
                    <a:lstStyle/>
                    <a:p>
                      <a:endParaRPr lang="en-ZA"/>
                    </a:p>
                  </a:txBody>
                  <a:tcPr/>
                </a:tc>
                <a:tc gridSpan="3">
                  <a:txBody>
                    <a:bodyPr/>
                    <a:lstStyle/>
                    <a:p>
                      <a:pPr algn="ctr"/>
                      <a:r>
                        <a:rPr lang="en-ZA" sz="1200" b="1" dirty="0">
                          <a:solidFill>
                            <a:srgbClr val="000000"/>
                          </a:solidFill>
                          <a:effectLst/>
                          <a:latin typeface="Arial" panose="020B0604020202020204" pitchFamily="34" charset="0"/>
                          <a:ea typeface="Times New Roman" panose="02020603050405020304" pitchFamily="18" charset="0"/>
                        </a:rPr>
                        <a:t>First Quarter 2022-23</a:t>
                      </a:r>
                      <a:endParaRPr lang="en-ZA" sz="1000" dirty="0">
                        <a:effectLst/>
                        <a:latin typeface="Times New Roman" panose="02020603050405020304" pitchFamily="18" charset="0"/>
                        <a:ea typeface="Times New Roman" panose="02020603050405020304" pitchFamily="18" charset="0"/>
                      </a:endParaRPr>
                    </a:p>
                    <a:p>
                      <a:pPr algn="ctr"/>
                      <a:r>
                        <a:rPr lang="en-ZA" sz="1200" b="1" dirty="0">
                          <a:solidFill>
                            <a:srgbClr val="000000"/>
                          </a:solidFill>
                          <a:effectLst/>
                          <a:latin typeface="Arial" panose="020B0604020202020204" pitchFamily="34" charset="0"/>
                          <a:ea typeface="Times New Roman" panose="02020603050405020304" pitchFamily="18" charset="0"/>
                        </a:rPr>
                        <a:t> </a:t>
                      </a:r>
                      <a:endParaRPr lang="en-ZA" sz="1000" dirty="0">
                        <a:effectLst/>
                        <a:latin typeface="Times New Roman" panose="02020603050405020304" pitchFamily="18" charset="0"/>
                        <a:ea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ZA"/>
                    </a:p>
                  </a:txBody>
                  <a:tcPr/>
                </a:tc>
                <a:tc hMerge="1">
                  <a:txBody>
                    <a:bodyPr/>
                    <a:lstStyle/>
                    <a:p>
                      <a:endParaRPr lang="en-ZA"/>
                    </a:p>
                  </a:txBody>
                  <a:tcPr/>
                </a:tc>
                <a:extLst>
                  <a:ext uri="{0D108BD9-81ED-4DB2-BD59-A6C34878D82A}">
                    <a16:rowId xmlns:a16="http://schemas.microsoft.com/office/drawing/2014/main" xmlns="" val="775826941"/>
                  </a:ext>
                </a:extLst>
              </a:tr>
              <a:tr h="841893">
                <a:tc vMerge="1">
                  <a:txBody>
                    <a:bodyPr/>
                    <a:lstStyle/>
                    <a:p>
                      <a:endParaRPr lang="en-ZA"/>
                    </a:p>
                  </a:txBody>
                  <a:tcPr/>
                </a:tc>
                <a:tc>
                  <a:txBody>
                    <a:bodyPr/>
                    <a:lstStyle/>
                    <a:p>
                      <a:pPr algn="ctr"/>
                      <a:r>
                        <a:rPr lang="en-GB" sz="1100" b="1" dirty="0">
                          <a:solidFill>
                            <a:srgbClr val="000000"/>
                          </a:solidFill>
                          <a:effectLst/>
                          <a:latin typeface="Arial" panose="020B0604020202020204" pitchFamily="34" charset="0"/>
                          <a:ea typeface="Times New Roman" panose="02020603050405020304" pitchFamily="18" charset="0"/>
                        </a:rPr>
                        <a:t>Number of Quarterly targets in APP</a:t>
                      </a:r>
                      <a:endParaRPr lang="en-ZA" sz="1000" dirty="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GB" sz="1100" b="1" dirty="0">
                          <a:solidFill>
                            <a:srgbClr val="000000"/>
                          </a:solidFill>
                          <a:effectLst/>
                          <a:latin typeface="Arial" panose="020B0604020202020204" pitchFamily="34" charset="0"/>
                          <a:ea typeface="Times New Roman" panose="02020603050405020304" pitchFamily="18" charset="0"/>
                        </a:rPr>
                        <a:t>Achieved Quarterly Targets</a:t>
                      </a:r>
                      <a:endParaRPr lang="en-ZA" sz="1000" dirty="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algn="ctr"/>
                      <a:r>
                        <a:rPr lang="en-GB" sz="1100" b="1" dirty="0">
                          <a:solidFill>
                            <a:srgbClr val="000000"/>
                          </a:solidFill>
                          <a:effectLst/>
                          <a:latin typeface="Arial" panose="020B0604020202020204" pitchFamily="34" charset="0"/>
                          <a:ea typeface="Times New Roman" panose="02020603050405020304" pitchFamily="18" charset="0"/>
                        </a:rPr>
                        <a:t>Not Achieved Quarterly Targets</a:t>
                      </a:r>
                      <a:endParaRPr lang="en-ZA" sz="1000" dirty="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c>
                  <a:txBody>
                    <a:bodyPr/>
                    <a:lstStyle/>
                    <a:p>
                      <a:pPr algn="ctr"/>
                      <a:r>
                        <a:rPr lang="en-GB" sz="1100" b="1" dirty="0">
                          <a:solidFill>
                            <a:srgbClr val="000000"/>
                          </a:solidFill>
                          <a:effectLst/>
                          <a:latin typeface="Arial" panose="020B0604020202020204" pitchFamily="34" charset="0"/>
                          <a:ea typeface="Times New Roman" panose="02020603050405020304" pitchFamily="18" charset="0"/>
                        </a:rPr>
                        <a:t>Number of Quarterly targets in APP</a:t>
                      </a:r>
                      <a:endParaRPr lang="en-ZA" sz="1000" dirty="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GB" sz="1100" b="1" dirty="0">
                          <a:solidFill>
                            <a:srgbClr val="000000"/>
                          </a:solidFill>
                          <a:effectLst/>
                          <a:latin typeface="Arial" panose="020B0604020202020204" pitchFamily="34" charset="0"/>
                          <a:ea typeface="Times New Roman" panose="02020603050405020304" pitchFamily="18" charset="0"/>
                        </a:rPr>
                        <a:t>Achieved Quarterly Targets</a:t>
                      </a:r>
                      <a:endParaRPr lang="en-ZA" sz="1000" dirty="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algn="ctr"/>
                      <a:r>
                        <a:rPr lang="en-GB" sz="1100" b="1" dirty="0">
                          <a:solidFill>
                            <a:srgbClr val="000000"/>
                          </a:solidFill>
                          <a:effectLst/>
                          <a:latin typeface="Arial" panose="020B0604020202020204" pitchFamily="34" charset="0"/>
                          <a:ea typeface="Times New Roman" panose="02020603050405020304" pitchFamily="18" charset="0"/>
                        </a:rPr>
                        <a:t>Not Achieved Quarterly Targets</a:t>
                      </a:r>
                      <a:endParaRPr lang="en-ZA" sz="1000" dirty="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extLst>
                  <a:ext uri="{0D108BD9-81ED-4DB2-BD59-A6C34878D82A}">
                    <a16:rowId xmlns:a16="http://schemas.microsoft.com/office/drawing/2014/main" xmlns="" val="1288318153"/>
                  </a:ext>
                </a:extLst>
              </a:tr>
              <a:tr h="235899">
                <a:tc>
                  <a:txBody>
                    <a:bodyPr/>
                    <a:lstStyle/>
                    <a:p>
                      <a:r>
                        <a:rPr lang="en-GB" sz="1100" b="1" dirty="0">
                          <a:solidFill>
                            <a:srgbClr val="000000"/>
                          </a:solidFill>
                          <a:effectLst/>
                          <a:latin typeface="Arial" panose="020B0604020202020204" pitchFamily="34" charset="0"/>
                          <a:ea typeface="Calibri" panose="020F0502020204030204" pitchFamily="34" charset="0"/>
                        </a:rPr>
                        <a:t>Office of the DG</a:t>
                      </a:r>
                      <a:endParaRPr lang="en-ZA" sz="1000" dirty="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GB" sz="1100" b="1" dirty="0">
                          <a:solidFill>
                            <a:srgbClr val="000000"/>
                          </a:solidFill>
                          <a:effectLst/>
                          <a:latin typeface="Arial" panose="020B0604020202020204" pitchFamily="34" charset="0"/>
                          <a:ea typeface="Times New Roman" panose="02020603050405020304" pitchFamily="18" charset="0"/>
                        </a:rPr>
                        <a:t>1</a:t>
                      </a:r>
                      <a:endParaRPr lang="en-ZA" sz="1000" dirty="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GB" sz="1100" b="1" dirty="0">
                          <a:solidFill>
                            <a:srgbClr val="000000"/>
                          </a:solidFill>
                          <a:effectLst/>
                          <a:latin typeface="Arial" panose="020B0604020202020204" pitchFamily="34" charset="0"/>
                          <a:ea typeface="Times New Roman" panose="02020603050405020304" pitchFamily="18" charset="0"/>
                        </a:rPr>
                        <a:t>1 (100%)</a:t>
                      </a:r>
                      <a:endParaRPr lang="en-ZA" sz="1000" dirty="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GB" sz="1100" b="1" dirty="0">
                          <a:solidFill>
                            <a:srgbClr val="000000"/>
                          </a:solidFill>
                          <a:effectLst/>
                          <a:latin typeface="Arial" panose="020B0604020202020204" pitchFamily="34" charset="0"/>
                          <a:ea typeface="Times New Roman" panose="02020603050405020304" pitchFamily="18" charset="0"/>
                        </a:rPr>
                        <a:t>0</a:t>
                      </a:r>
                      <a:endParaRPr lang="en-ZA" sz="1000" dirty="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GB" sz="1100" b="1" dirty="0">
                          <a:solidFill>
                            <a:srgbClr val="000000"/>
                          </a:solidFill>
                          <a:effectLst/>
                          <a:latin typeface="Arial" panose="020B0604020202020204" pitchFamily="34" charset="0"/>
                          <a:ea typeface="Times New Roman" panose="02020603050405020304" pitchFamily="18" charset="0"/>
                        </a:rPr>
                        <a:t>1</a:t>
                      </a:r>
                      <a:endParaRPr lang="en-ZA" sz="1000" dirty="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GB" sz="1100" b="1" dirty="0">
                          <a:solidFill>
                            <a:srgbClr val="000000"/>
                          </a:solidFill>
                          <a:effectLst/>
                          <a:latin typeface="Arial" panose="020B0604020202020204" pitchFamily="34" charset="0"/>
                          <a:ea typeface="Times New Roman" panose="02020603050405020304" pitchFamily="18" charset="0"/>
                        </a:rPr>
                        <a:t>1 (100%)</a:t>
                      </a:r>
                      <a:endParaRPr lang="en-ZA" sz="1000" dirty="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GB" sz="1100" b="1" dirty="0">
                          <a:solidFill>
                            <a:srgbClr val="000000"/>
                          </a:solidFill>
                          <a:effectLst/>
                          <a:latin typeface="Arial" panose="020B0604020202020204" pitchFamily="34" charset="0"/>
                          <a:ea typeface="Times New Roman" panose="02020603050405020304" pitchFamily="18" charset="0"/>
                        </a:rPr>
                        <a:t>0</a:t>
                      </a:r>
                      <a:endParaRPr lang="en-ZA" sz="1000" dirty="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205188819"/>
                  </a:ext>
                </a:extLst>
              </a:tr>
              <a:tr h="319339">
                <a:tc>
                  <a:txBody>
                    <a:bodyPr/>
                    <a:lstStyle/>
                    <a:p>
                      <a:r>
                        <a:rPr lang="en-GB" sz="1100" b="1" dirty="0">
                          <a:solidFill>
                            <a:srgbClr val="000000"/>
                          </a:solidFill>
                          <a:effectLst/>
                          <a:latin typeface="Arial" panose="020B0604020202020204" pitchFamily="34" charset="0"/>
                          <a:ea typeface="Calibri" panose="020F0502020204030204" pitchFamily="34" charset="0"/>
                        </a:rPr>
                        <a:t>Financial Management Services </a:t>
                      </a:r>
                      <a:endParaRPr lang="en-ZA" sz="1000" dirty="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GB" sz="1100" b="1" dirty="0">
                          <a:solidFill>
                            <a:srgbClr val="000000"/>
                          </a:solidFill>
                          <a:effectLst/>
                          <a:latin typeface="Arial" panose="020B0604020202020204" pitchFamily="34" charset="0"/>
                          <a:ea typeface="Times New Roman" panose="02020603050405020304" pitchFamily="18" charset="0"/>
                        </a:rPr>
                        <a:t>4</a:t>
                      </a:r>
                      <a:endParaRPr lang="en-ZA" sz="1000" dirty="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GB" sz="1100" b="1" dirty="0">
                          <a:solidFill>
                            <a:srgbClr val="000000"/>
                          </a:solidFill>
                          <a:effectLst/>
                          <a:latin typeface="Arial" panose="020B0604020202020204" pitchFamily="34" charset="0"/>
                          <a:ea typeface="Times New Roman" panose="02020603050405020304" pitchFamily="18" charset="0"/>
                        </a:rPr>
                        <a:t>2 (50%)</a:t>
                      </a:r>
                      <a:endParaRPr lang="en-ZA" sz="1000" dirty="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US" sz="1000" dirty="0">
                          <a:effectLst/>
                          <a:latin typeface="Times New Roman" panose="02020603050405020304" pitchFamily="18" charset="0"/>
                          <a:ea typeface="Times New Roman" panose="02020603050405020304" pitchFamily="18" charset="0"/>
                        </a:rPr>
                        <a:t>2</a:t>
                      </a:r>
                      <a:endParaRPr lang="en-ZA" sz="1000" dirty="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ZA" sz="1100" b="1" dirty="0">
                          <a:solidFill>
                            <a:srgbClr val="000000"/>
                          </a:solidFill>
                          <a:effectLst/>
                          <a:latin typeface="Arial" panose="020B0604020202020204" pitchFamily="34" charset="0"/>
                          <a:ea typeface="Times New Roman" panose="02020603050405020304" pitchFamily="18" charset="0"/>
                        </a:rPr>
                        <a:t>3</a:t>
                      </a:r>
                      <a:endParaRPr lang="en-ZA" sz="1000" dirty="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ZA" sz="1100" b="1" dirty="0">
                          <a:solidFill>
                            <a:srgbClr val="000000"/>
                          </a:solidFill>
                          <a:effectLst/>
                          <a:latin typeface="Arial" panose="020B0604020202020204" pitchFamily="34" charset="0"/>
                          <a:ea typeface="Times New Roman" panose="02020603050405020304" pitchFamily="18" charset="0"/>
                        </a:rPr>
                        <a:t>2 (75%)</a:t>
                      </a:r>
                      <a:endParaRPr lang="en-ZA" sz="1000" dirty="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ZA" sz="1100" b="1" dirty="0">
                          <a:solidFill>
                            <a:srgbClr val="000000"/>
                          </a:solidFill>
                          <a:effectLst/>
                          <a:latin typeface="Arial" panose="020B0604020202020204" pitchFamily="34" charset="0"/>
                          <a:ea typeface="Times New Roman" panose="02020603050405020304" pitchFamily="18" charset="0"/>
                        </a:rPr>
                        <a:t>1</a:t>
                      </a:r>
                      <a:endParaRPr lang="en-ZA" sz="1000" dirty="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379672146"/>
                  </a:ext>
                </a:extLst>
              </a:tr>
              <a:tr h="235899">
                <a:tc>
                  <a:txBody>
                    <a:bodyPr/>
                    <a:lstStyle/>
                    <a:p>
                      <a:r>
                        <a:rPr lang="en-GB" sz="1100" b="1" dirty="0">
                          <a:solidFill>
                            <a:srgbClr val="000000"/>
                          </a:solidFill>
                          <a:effectLst/>
                          <a:latin typeface="Arial" panose="020B0604020202020204" pitchFamily="34" charset="0"/>
                          <a:ea typeface="Calibri" panose="020F0502020204030204" pitchFamily="34" charset="0"/>
                        </a:rPr>
                        <a:t>Corporate Services </a:t>
                      </a:r>
                      <a:endParaRPr lang="en-ZA" sz="1000" dirty="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GB" sz="1100" b="1" dirty="0">
                          <a:solidFill>
                            <a:srgbClr val="000000"/>
                          </a:solidFill>
                          <a:effectLst/>
                          <a:latin typeface="Arial" panose="020B0604020202020204" pitchFamily="34" charset="0"/>
                          <a:ea typeface="Times New Roman" panose="02020603050405020304" pitchFamily="18" charset="0"/>
                        </a:rPr>
                        <a:t>2</a:t>
                      </a:r>
                      <a:endParaRPr lang="en-ZA" sz="1000" dirty="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GB" sz="1100" b="1" dirty="0">
                          <a:solidFill>
                            <a:srgbClr val="000000"/>
                          </a:solidFill>
                          <a:effectLst/>
                          <a:latin typeface="Arial" panose="020B0604020202020204" pitchFamily="34" charset="0"/>
                          <a:ea typeface="Times New Roman" panose="02020603050405020304" pitchFamily="18" charset="0"/>
                        </a:rPr>
                        <a:t>0 (0%)</a:t>
                      </a:r>
                      <a:endParaRPr lang="en-ZA" sz="1000" dirty="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GB" sz="1100" b="1" dirty="0">
                          <a:solidFill>
                            <a:srgbClr val="000000"/>
                          </a:solidFill>
                          <a:effectLst/>
                          <a:latin typeface="Arial" panose="020B0604020202020204" pitchFamily="34" charset="0"/>
                          <a:ea typeface="Times New Roman" panose="02020603050405020304" pitchFamily="18" charset="0"/>
                        </a:rPr>
                        <a:t>2</a:t>
                      </a:r>
                      <a:endParaRPr lang="en-ZA" sz="1000" dirty="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GB" sz="1100" b="1" dirty="0">
                          <a:solidFill>
                            <a:srgbClr val="000000"/>
                          </a:solidFill>
                          <a:effectLst/>
                          <a:latin typeface="Arial" panose="020B0604020202020204" pitchFamily="34" charset="0"/>
                          <a:ea typeface="Times New Roman" panose="02020603050405020304" pitchFamily="18" charset="0"/>
                        </a:rPr>
                        <a:t>1</a:t>
                      </a:r>
                      <a:endParaRPr lang="en-ZA" sz="1000" dirty="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GB" sz="1100" b="1" dirty="0">
                          <a:solidFill>
                            <a:srgbClr val="000000"/>
                          </a:solidFill>
                          <a:effectLst/>
                          <a:latin typeface="Arial" panose="020B0604020202020204" pitchFamily="34" charset="0"/>
                          <a:ea typeface="Times New Roman" panose="02020603050405020304" pitchFamily="18" charset="0"/>
                        </a:rPr>
                        <a:t>0 (0%)</a:t>
                      </a:r>
                      <a:endParaRPr lang="en-ZA" sz="1000" dirty="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GB" sz="1100" b="1" dirty="0">
                          <a:solidFill>
                            <a:srgbClr val="000000"/>
                          </a:solidFill>
                          <a:effectLst/>
                          <a:latin typeface="Arial" panose="020B0604020202020204" pitchFamily="34" charset="0"/>
                          <a:ea typeface="Times New Roman" panose="02020603050405020304" pitchFamily="18" charset="0"/>
                        </a:rPr>
                        <a:t>1</a:t>
                      </a:r>
                      <a:endParaRPr lang="en-ZA" sz="1000" dirty="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329010157"/>
                  </a:ext>
                </a:extLst>
              </a:tr>
              <a:tr h="333809">
                <a:tc>
                  <a:txBody>
                    <a:bodyPr/>
                    <a:lstStyle/>
                    <a:p>
                      <a:r>
                        <a:rPr lang="en-GB" sz="1100" b="1" dirty="0">
                          <a:solidFill>
                            <a:srgbClr val="000000"/>
                          </a:solidFill>
                          <a:effectLst/>
                          <a:latin typeface="Arial" panose="020B0604020202020204" pitchFamily="34" charset="0"/>
                          <a:ea typeface="Calibri" panose="020F0502020204030204" pitchFamily="34" charset="0"/>
                        </a:rPr>
                        <a:t>Mine Health and Safety Inspectorate</a:t>
                      </a:r>
                      <a:endParaRPr lang="en-ZA" sz="1000" dirty="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GB" sz="1100" b="1" dirty="0">
                          <a:solidFill>
                            <a:srgbClr val="000000"/>
                          </a:solidFill>
                          <a:effectLst/>
                          <a:latin typeface="Arial" panose="020B0604020202020204" pitchFamily="34" charset="0"/>
                          <a:ea typeface="Times New Roman" panose="02020603050405020304" pitchFamily="18" charset="0"/>
                        </a:rPr>
                        <a:t>11</a:t>
                      </a:r>
                      <a:endParaRPr lang="en-ZA" sz="1000" dirty="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GB" sz="1100" b="1" dirty="0">
                          <a:solidFill>
                            <a:srgbClr val="000000"/>
                          </a:solidFill>
                          <a:effectLst/>
                          <a:latin typeface="Arial" panose="020B0604020202020204" pitchFamily="34" charset="0"/>
                          <a:ea typeface="Times New Roman" panose="02020603050405020304" pitchFamily="18" charset="0"/>
                        </a:rPr>
                        <a:t>9 (82%)</a:t>
                      </a:r>
                      <a:endParaRPr lang="en-ZA" sz="1000" dirty="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GB" sz="1100" b="1" dirty="0">
                          <a:solidFill>
                            <a:srgbClr val="000000"/>
                          </a:solidFill>
                          <a:effectLst/>
                          <a:latin typeface="Arial" panose="020B0604020202020204" pitchFamily="34" charset="0"/>
                          <a:ea typeface="Times New Roman" panose="02020603050405020304" pitchFamily="18" charset="0"/>
                        </a:rPr>
                        <a:t>2</a:t>
                      </a:r>
                      <a:endParaRPr lang="en-ZA" sz="1000" dirty="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GB" sz="1100" b="1" dirty="0">
                          <a:solidFill>
                            <a:srgbClr val="000000"/>
                          </a:solidFill>
                          <a:effectLst/>
                          <a:latin typeface="Arial" panose="020B0604020202020204" pitchFamily="34" charset="0"/>
                          <a:ea typeface="Times New Roman" panose="02020603050405020304" pitchFamily="18" charset="0"/>
                        </a:rPr>
                        <a:t>11</a:t>
                      </a:r>
                      <a:endParaRPr lang="en-ZA" sz="1000" dirty="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GB" sz="1100" b="1" dirty="0">
                          <a:solidFill>
                            <a:srgbClr val="000000"/>
                          </a:solidFill>
                          <a:effectLst/>
                          <a:latin typeface="Arial" panose="020B0604020202020204" pitchFamily="34" charset="0"/>
                          <a:ea typeface="Times New Roman" panose="02020603050405020304" pitchFamily="18" charset="0"/>
                        </a:rPr>
                        <a:t>10 (91%)</a:t>
                      </a:r>
                      <a:endParaRPr lang="en-ZA" sz="1000" dirty="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GB" sz="1100" b="1" dirty="0">
                          <a:solidFill>
                            <a:srgbClr val="000000"/>
                          </a:solidFill>
                          <a:effectLst/>
                          <a:latin typeface="Arial" panose="020B0604020202020204" pitchFamily="34" charset="0"/>
                          <a:ea typeface="Times New Roman" panose="02020603050405020304" pitchFamily="18" charset="0"/>
                        </a:rPr>
                        <a:t>1</a:t>
                      </a:r>
                      <a:endParaRPr lang="en-ZA" sz="1000" dirty="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2858397344"/>
                  </a:ext>
                </a:extLst>
              </a:tr>
              <a:tr h="322357">
                <a:tc>
                  <a:txBody>
                    <a:bodyPr/>
                    <a:lstStyle/>
                    <a:p>
                      <a:r>
                        <a:rPr lang="en-GB" sz="1100" b="1" dirty="0">
                          <a:solidFill>
                            <a:srgbClr val="000000"/>
                          </a:solidFill>
                          <a:effectLst/>
                          <a:latin typeface="Arial" panose="020B0604020202020204" pitchFamily="34" charset="0"/>
                          <a:ea typeface="Calibri" panose="020F0502020204030204" pitchFamily="34" charset="0"/>
                        </a:rPr>
                        <a:t>Minerals and Petroleum Regulation</a:t>
                      </a:r>
                      <a:endParaRPr lang="en-ZA" sz="1000" dirty="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GB" sz="1100" b="1" dirty="0">
                          <a:solidFill>
                            <a:srgbClr val="000000"/>
                          </a:solidFill>
                          <a:effectLst/>
                          <a:latin typeface="Arial" panose="020B0604020202020204" pitchFamily="34" charset="0"/>
                          <a:ea typeface="Times New Roman" panose="02020603050405020304" pitchFamily="18" charset="0"/>
                        </a:rPr>
                        <a:t>9</a:t>
                      </a:r>
                      <a:endParaRPr lang="en-ZA" sz="1000" dirty="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GB" sz="1100" b="1" dirty="0">
                          <a:solidFill>
                            <a:srgbClr val="000000"/>
                          </a:solidFill>
                          <a:effectLst/>
                          <a:latin typeface="Arial" panose="020B0604020202020204" pitchFamily="34" charset="0"/>
                          <a:ea typeface="Times New Roman" panose="02020603050405020304" pitchFamily="18" charset="0"/>
                        </a:rPr>
                        <a:t>8 (89%)</a:t>
                      </a:r>
                      <a:endParaRPr lang="en-ZA" sz="1000" dirty="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GB" sz="1100" b="1" dirty="0">
                          <a:solidFill>
                            <a:srgbClr val="000000"/>
                          </a:solidFill>
                          <a:effectLst/>
                          <a:latin typeface="Arial" panose="020B0604020202020204" pitchFamily="34" charset="0"/>
                          <a:ea typeface="Times New Roman" panose="02020603050405020304" pitchFamily="18" charset="0"/>
                        </a:rPr>
                        <a:t>1</a:t>
                      </a:r>
                      <a:endParaRPr lang="en-ZA" sz="1000" dirty="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GB" sz="1100" b="1" dirty="0">
                          <a:solidFill>
                            <a:srgbClr val="000000"/>
                          </a:solidFill>
                          <a:effectLst/>
                          <a:latin typeface="Arial" panose="020B0604020202020204" pitchFamily="34" charset="0"/>
                          <a:ea typeface="Times New Roman" panose="02020603050405020304" pitchFamily="18" charset="0"/>
                        </a:rPr>
                        <a:t>9</a:t>
                      </a:r>
                      <a:endParaRPr lang="en-ZA" sz="1000" dirty="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GB" sz="1100" b="1" dirty="0">
                          <a:solidFill>
                            <a:srgbClr val="000000"/>
                          </a:solidFill>
                          <a:effectLst/>
                          <a:latin typeface="Arial" panose="020B0604020202020204" pitchFamily="34" charset="0"/>
                          <a:ea typeface="Times New Roman" panose="02020603050405020304" pitchFamily="18" charset="0"/>
                        </a:rPr>
                        <a:t>6 (67%)</a:t>
                      </a:r>
                      <a:endParaRPr lang="en-ZA" sz="1000" dirty="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ZA" sz="1100" b="1" dirty="0">
                          <a:solidFill>
                            <a:srgbClr val="000000"/>
                          </a:solidFill>
                          <a:effectLst/>
                          <a:latin typeface="Arial" panose="020B0604020202020204" pitchFamily="34" charset="0"/>
                          <a:ea typeface="Times New Roman" panose="02020603050405020304" pitchFamily="18" charset="0"/>
                        </a:rPr>
                        <a:t>3</a:t>
                      </a:r>
                      <a:endParaRPr lang="en-ZA" sz="1000" dirty="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4041888601"/>
                  </a:ext>
                </a:extLst>
              </a:tr>
              <a:tr h="479008">
                <a:tc>
                  <a:txBody>
                    <a:bodyPr/>
                    <a:lstStyle/>
                    <a:p>
                      <a:r>
                        <a:rPr lang="en-GB" sz="1100" b="1" dirty="0">
                          <a:solidFill>
                            <a:srgbClr val="000000"/>
                          </a:solidFill>
                          <a:effectLst/>
                          <a:latin typeface="Arial" panose="020B0604020202020204" pitchFamily="34" charset="0"/>
                          <a:ea typeface="Calibri" panose="020F0502020204030204" pitchFamily="34" charset="0"/>
                        </a:rPr>
                        <a:t>Mining, Mineral and Energy Policy Development</a:t>
                      </a:r>
                      <a:endParaRPr lang="en-ZA" sz="1000" dirty="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GB" sz="1100" b="1" dirty="0">
                          <a:solidFill>
                            <a:srgbClr val="000000"/>
                          </a:solidFill>
                          <a:effectLst/>
                          <a:latin typeface="Arial" panose="020B0604020202020204" pitchFamily="34" charset="0"/>
                          <a:ea typeface="Times New Roman" panose="02020603050405020304" pitchFamily="18" charset="0"/>
                        </a:rPr>
                        <a:t>20</a:t>
                      </a:r>
                      <a:endParaRPr lang="en-ZA" sz="1000" dirty="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GB" sz="1100" b="1" dirty="0">
                          <a:solidFill>
                            <a:srgbClr val="000000"/>
                          </a:solidFill>
                          <a:effectLst/>
                          <a:latin typeface="Arial" panose="020B0604020202020204" pitchFamily="34" charset="0"/>
                          <a:ea typeface="Times New Roman" panose="02020603050405020304" pitchFamily="18" charset="0"/>
                        </a:rPr>
                        <a:t>9 (45%)</a:t>
                      </a:r>
                      <a:endParaRPr lang="en-ZA" sz="1000" dirty="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GB" sz="1100" b="1" dirty="0">
                          <a:solidFill>
                            <a:srgbClr val="000000"/>
                          </a:solidFill>
                          <a:effectLst/>
                          <a:latin typeface="Arial" panose="020B0604020202020204" pitchFamily="34" charset="0"/>
                          <a:ea typeface="Times New Roman" panose="02020603050405020304" pitchFamily="18" charset="0"/>
                        </a:rPr>
                        <a:t>11</a:t>
                      </a:r>
                      <a:endParaRPr lang="en-ZA" sz="1000" dirty="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GB" sz="1100" b="1" dirty="0">
                          <a:solidFill>
                            <a:srgbClr val="000000"/>
                          </a:solidFill>
                          <a:effectLst/>
                          <a:latin typeface="Arial" panose="020B0604020202020204" pitchFamily="34" charset="0"/>
                          <a:ea typeface="Times New Roman" panose="02020603050405020304" pitchFamily="18" charset="0"/>
                        </a:rPr>
                        <a:t>21</a:t>
                      </a:r>
                      <a:endParaRPr lang="en-ZA" sz="1000" dirty="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GB" sz="1100" b="1" dirty="0">
                          <a:solidFill>
                            <a:srgbClr val="000000"/>
                          </a:solidFill>
                          <a:effectLst/>
                          <a:latin typeface="Arial" panose="020B0604020202020204" pitchFamily="34" charset="0"/>
                          <a:ea typeface="Times New Roman" panose="02020603050405020304" pitchFamily="18" charset="0"/>
                        </a:rPr>
                        <a:t>17 (81%)</a:t>
                      </a:r>
                      <a:endParaRPr lang="en-ZA" sz="1000" dirty="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ZA" sz="1100" b="1" dirty="0">
                          <a:solidFill>
                            <a:srgbClr val="000000"/>
                          </a:solidFill>
                          <a:effectLst/>
                          <a:latin typeface="Arial" panose="020B0604020202020204" pitchFamily="34" charset="0"/>
                          <a:ea typeface="Times New Roman" panose="02020603050405020304" pitchFamily="18" charset="0"/>
                        </a:rPr>
                        <a:t>4</a:t>
                      </a:r>
                      <a:endParaRPr lang="en-ZA" sz="1000" dirty="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981553547"/>
                  </a:ext>
                </a:extLst>
              </a:tr>
              <a:tr h="479008">
                <a:tc>
                  <a:txBody>
                    <a:bodyPr/>
                    <a:lstStyle/>
                    <a:p>
                      <a:r>
                        <a:rPr lang="en-GB" sz="1100" b="1" dirty="0">
                          <a:solidFill>
                            <a:srgbClr val="000000"/>
                          </a:solidFill>
                          <a:effectLst/>
                          <a:latin typeface="Arial" panose="020B0604020202020204" pitchFamily="34" charset="0"/>
                          <a:ea typeface="Calibri" panose="020F0502020204030204" pitchFamily="34" charset="0"/>
                        </a:rPr>
                        <a:t>Nuclear Energy Regulation and Management</a:t>
                      </a:r>
                      <a:endParaRPr lang="en-ZA" sz="1000" dirty="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r>
                        <a:rPr lang="en-GB" sz="1100" b="1" dirty="0">
                          <a:solidFill>
                            <a:srgbClr val="000000"/>
                          </a:solidFill>
                          <a:effectLst/>
                          <a:latin typeface="Arial" panose="020B0604020202020204" pitchFamily="34" charset="0"/>
                          <a:ea typeface="Times New Roman" panose="02020603050405020304" pitchFamily="18" charset="0"/>
                        </a:rPr>
                        <a:t>10</a:t>
                      </a:r>
                      <a:endParaRPr lang="en-ZA" sz="1000" dirty="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r>
                        <a:rPr lang="en-GB" sz="1100" b="1" dirty="0">
                          <a:solidFill>
                            <a:srgbClr val="000000"/>
                          </a:solidFill>
                          <a:effectLst/>
                          <a:latin typeface="Arial" panose="020B0604020202020204" pitchFamily="34" charset="0"/>
                          <a:ea typeface="Times New Roman" panose="02020603050405020304" pitchFamily="18" charset="0"/>
                        </a:rPr>
                        <a:t>6 (60%)</a:t>
                      </a:r>
                      <a:endParaRPr lang="en-ZA" sz="1000" dirty="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r>
                        <a:rPr lang="en-GB" sz="1100" b="1" dirty="0">
                          <a:solidFill>
                            <a:srgbClr val="000000"/>
                          </a:solidFill>
                          <a:effectLst/>
                          <a:latin typeface="Arial" panose="020B0604020202020204" pitchFamily="34" charset="0"/>
                          <a:ea typeface="Times New Roman" panose="02020603050405020304" pitchFamily="18" charset="0"/>
                        </a:rPr>
                        <a:t>4</a:t>
                      </a:r>
                      <a:endParaRPr lang="en-ZA" sz="1000" dirty="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r>
                        <a:rPr lang="en-GB" sz="1100" b="1" dirty="0">
                          <a:solidFill>
                            <a:srgbClr val="000000"/>
                          </a:solidFill>
                          <a:effectLst/>
                          <a:latin typeface="Arial" panose="020B0604020202020204" pitchFamily="34" charset="0"/>
                          <a:ea typeface="Times New Roman" panose="02020603050405020304" pitchFamily="18" charset="0"/>
                        </a:rPr>
                        <a:t>10</a:t>
                      </a:r>
                      <a:endParaRPr lang="en-ZA" sz="1000" dirty="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r>
                        <a:rPr lang="en-GB" sz="1100" b="1" dirty="0">
                          <a:solidFill>
                            <a:srgbClr val="000000"/>
                          </a:solidFill>
                          <a:effectLst/>
                          <a:latin typeface="Arial" panose="020B0604020202020204" pitchFamily="34" charset="0"/>
                          <a:ea typeface="Times New Roman" panose="02020603050405020304" pitchFamily="18" charset="0"/>
                        </a:rPr>
                        <a:t>5 (50%)</a:t>
                      </a:r>
                      <a:endParaRPr lang="en-ZA" sz="1000" dirty="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r>
                        <a:rPr lang="en-ZA" sz="1100" b="1" dirty="0">
                          <a:solidFill>
                            <a:srgbClr val="000000"/>
                          </a:solidFill>
                          <a:effectLst/>
                          <a:latin typeface="Arial" panose="020B0604020202020204" pitchFamily="34" charset="0"/>
                          <a:ea typeface="Times New Roman" panose="02020603050405020304" pitchFamily="18" charset="0"/>
                        </a:rPr>
                        <a:t>5</a:t>
                      </a:r>
                      <a:endParaRPr lang="en-ZA" sz="1000" dirty="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xmlns="" val="1411910599"/>
                  </a:ext>
                </a:extLst>
              </a:tr>
              <a:tr h="696739">
                <a:tc>
                  <a:txBody>
                    <a:bodyPr/>
                    <a:lstStyle/>
                    <a:p>
                      <a:r>
                        <a:rPr lang="en-US" sz="1200" b="1" dirty="0">
                          <a:effectLst/>
                          <a:latin typeface="Arial" panose="020B0604020202020204" pitchFamily="34" charset="0"/>
                          <a:ea typeface="Times New Roman" panose="02020603050405020304" pitchFamily="18" charset="0"/>
                          <a:cs typeface="Arial" panose="020B0604020202020204" pitchFamily="34" charset="0"/>
                        </a:rPr>
                        <a:t>Mineral and Energy Resources Programmes and Projects</a:t>
                      </a:r>
                      <a:endParaRPr lang="en-ZA" sz="1200" b="1"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r>
                        <a:rPr lang="en-GB" sz="1100" b="1" dirty="0">
                          <a:solidFill>
                            <a:srgbClr val="000000"/>
                          </a:solidFill>
                          <a:effectLst/>
                          <a:latin typeface="Arial" panose="020B0604020202020204" pitchFamily="34" charset="0"/>
                          <a:ea typeface="Times New Roman" panose="02020603050405020304" pitchFamily="18" charset="0"/>
                        </a:rPr>
                        <a:t>18</a:t>
                      </a:r>
                      <a:endParaRPr lang="en-ZA" sz="1000" dirty="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r>
                        <a:rPr lang="en-GB" sz="1100" b="1" dirty="0">
                          <a:solidFill>
                            <a:srgbClr val="000000"/>
                          </a:solidFill>
                          <a:effectLst/>
                          <a:latin typeface="Arial" panose="020B0604020202020204" pitchFamily="34" charset="0"/>
                          <a:ea typeface="Times New Roman" panose="02020603050405020304" pitchFamily="18" charset="0"/>
                        </a:rPr>
                        <a:t>9 (50%)</a:t>
                      </a:r>
                      <a:endParaRPr lang="en-ZA" sz="1000" dirty="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r>
                        <a:rPr lang="en-GB" sz="1100" b="1" dirty="0">
                          <a:solidFill>
                            <a:srgbClr val="000000"/>
                          </a:solidFill>
                          <a:effectLst/>
                          <a:latin typeface="Arial" panose="020B0604020202020204" pitchFamily="34" charset="0"/>
                          <a:ea typeface="Times New Roman" panose="02020603050405020304" pitchFamily="18" charset="0"/>
                        </a:rPr>
                        <a:t>9</a:t>
                      </a:r>
                      <a:endParaRPr lang="en-ZA" sz="1000" dirty="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r>
                        <a:rPr lang="en-GB" sz="1100" b="1" dirty="0">
                          <a:solidFill>
                            <a:srgbClr val="000000"/>
                          </a:solidFill>
                          <a:effectLst/>
                          <a:latin typeface="Arial" panose="020B0604020202020204" pitchFamily="34" charset="0"/>
                          <a:ea typeface="Times New Roman" panose="02020603050405020304" pitchFamily="18" charset="0"/>
                        </a:rPr>
                        <a:t>15</a:t>
                      </a:r>
                      <a:endParaRPr lang="en-ZA" sz="1000" dirty="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r>
                        <a:rPr lang="en-GB" sz="1100" b="1" dirty="0">
                          <a:solidFill>
                            <a:srgbClr val="000000"/>
                          </a:solidFill>
                          <a:effectLst/>
                          <a:latin typeface="Arial" panose="020B0604020202020204" pitchFamily="34" charset="0"/>
                          <a:ea typeface="Times New Roman" panose="02020603050405020304" pitchFamily="18" charset="0"/>
                        </a:rPr>
                        <a:t>12 (80%)</a:t>
                      </a:r>
                      <a:endParaRPr lang="en-ZA" sz="1000" dirty="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r>
                        <a:rPr lang="en-ZA" sz="1100" b="1" dirty="0">
                          <a:solidFill>
                            <a:srgbClr val="000000"/>
                          </a:solidFill>
                          <a:effectLst/>
                          <a:latin typeface="Arial" panose="020B0604020202020204" pitchFamily="34" charset="0"/>
                          <a:ea typeface="Times New Roman" panose="02020603050405020304" pitchFamily="18" charset="0"/>
                        </a:rPr>
                        <a:t>3</a:t>
                      </a:r>
                      <a:endParaRPr lang="en-ZA" sz="1000" dirty="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xmlns="" val="3178164922"/>
                  </a:ext>
                </a:extLst>
              </a:tr>
              <a:tr h="317777">
                <a:tc>
                  <a:txBody>
                    <a:bodyPr/>
                    <a:lstStyle/>
                    <a:p>
                      <a:r>
                        <a:rPr lang="en-GB" sz="1200" b="1" dirty="0">
                          <a:solidFill>
                            <a:srgbClr val="000000"/>
                          </a:solidFill>
                          <a:effectLst/>
                          <a:latin typeface="Arial" panose="020B0604020202020204" pitchFamily="34" charset="0"/>
                          <a:ea typeface="Calibri" panose="020F0502020204030204" pitchFamily="34" charset="0"/>
                        </a:rPr>
                        <a:t>Total</a:t>
                      </a:r>
                      <a:endParaRPr lang="en-ZA" sz="1000" dirty="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r>
                        <a:rPr lang="en-GB" sz="1200" b="1" dirty="0">
                          <a:solidFill>
                            <a:srgbClr val="000000"/>
                          </a:solidFill>
                          <a:effectLst/>
                          <a:latin typeface="Arial" panose="020B0604020202020204" pitchFamily="34" charset="0"/>
                          <a:ea typeface="Times New Roman" panose="02020603050405020304" pitchFamily="18" charset="0"/>
                        </a:rPr>
                        <a:t>75</a:t>
                      </a:r>
                      <a:endParaRPr lang="en-ZA" sz="1000" dirty="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r>
                        <a:rPr lang="en-ZA" sz="1200" b="1" dirty="0">
                          <a:solidFill>
                            <a:srgbClr val="000000"/>
                          </a:solidFill>
                          <a:effectLst/>
                          <a:latin typeface="Arial" panose="020B0604020202020204" pitchFamily="34" charset="0"/>
                          <a:ea typeface="Times New Roman" panose="02020603050405020304" pitchFamily="18" charset="0"/>
                        </a:rPr>
                        <a:t>44 (59%)</a:t>
                      </a:r>
                      <a:endParaRPr lang="en-ZA" sz="1000" dirty="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r>
                        <a:rPr lang="en-GB" sz="1200" b="1" dirty="0">
                          <a:solidFill>
                            <a:srgbClr val="000000"/>
                          </a:solidFill>
                          <a:effectLst/>
                          <a:latin typeface="Arial" panose="020B0604020202020204" pitchFamily="34" charset="0"/>
                          <a:ea typeface="Times New Roman" panose="02020603050405020304" pitchFamily="18" charset="0"/>
                        </a:rPr>
                        <a:t>31 (41%)</a:t>
                      </a:r>
                      <a:endParaRPr lang="en-ZA" sz="1000" dirty="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r>
                        <a:rPr lang="en-ZA" sz="1100" b="1" dirty="0">
                          <a:solidFill>
                            <a:srgbClr val="000000"/>
                          </a:solidFill>
                          <a:effectLst/>
                          <a:latin typeface="Arial" panose="020B0604020202020204" pitchFamily="34" charset="0"/>
                          <a:ea typeface="Times New Roman" panose="02020603050405020304" pitchFamily="18" charset="0"/>
                        </a:rPr>
                        <a:t>71</a:t>
                      </a:r>
                      <a:endParaRPr lang="en-ZA" sz="1000" dirty="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r>
                        <a:rPr lang="en-ZA" sz="1100" b="1" dirty="0">
                          <a:solidFill>
                            <a:srgbClr val="000000"/>
                          </a:solidFill>
                          <a:effectLst/>
                          <a:latin typeface="Arial" panose="020B0604020202020204" pitchFamily="34" charset="0"/>
                          <a:ea typeface="Times New Roman" panose="02020603050405020304" pitchFamily="18" charset="0"/>
                        </a:rPr>
                        <a:t>53 (75%)</a:t>
                      </a:r>
                      <a:endParaRPr lang="en-ZA" sz="1000" dirty="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r>
                        <a:rPr lang="en-ZA" sz="1100" b="1" dirty="0">
                          <a:solidFill>
                            <a:srgbClr val="000000"/>
                          </a:solidFill>
                          <a:effectLst/>
                          <a:latin typeface="Arial" panose="020B0604020202020204" pitchFamily="34" charset="0"/>
                          <a:ea typeface="Times New Roman" panose="02020603050405020304" pitchFamily="18" charset="0"/>
                        </a:rPr>
                        <a:t>18 (25%)</a:t>
                      </a:r>
                      <a:endParaRPr lang="en-ZA" sz="1000" dirty="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xmlns="" val="1957276360"/>
                  </a:ext>
                </a:extLst>
              </a:tr>
            </a:tbl>
          </a:graphicData>
        </a:graphic>
      </p:graphicFrame>
    </p:spTree>
    <p:extLst>
      <p:ext uri="{BB962C8B-B14F-4D97-AF65-F5344CB8AC3E}">
        <p14:creationId xmlns:p14="http://schemas.microsoft.com/office/powerpoint/2010/main" xmlns="" val="715877076"/>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xmlns="" id="{812DCD30-2770-41A6-93F0-4234E36E5351}"/>
              </a:ext>
            </a:extLst>
          </p:cNvPr>
          <p:cNvSpPr>
            <a:spLocks noGrp="1"/>
          </p:cNvSpPr>
          <p:nvPr>
            <p:ph type="subTitle" idx="1"/>
          </p:nvPr>
        </p:nvSpPr>
        <p:spPr>
          <a:xfrm>
            <a:off x="1698171" y="627529"/>
            <a:ext cx="10135242" cy="3528145"/>
          </a:xfrm>
        </p:spPr>
        <p:txBody>
          <a:bodyPr wrap="square">
            <a:spAutoFit/>
          </a:bodyPr>
          <a:lstStyle/>
          <a:p>
            <a:endParaRPr lang="en-ZA" sz="1400" b="1" dirty="0"/>
          </a:p>
          <a:p>
            <a:pPr algn="l"/>
            <a:endParaRPr lang="en-ZA" sz="2000" dirty="0"/>
          </a:p>
          <a:p>
            <a:endParaRPr lang="en-ZA" sz="2000" dirty="0"/>
          </a:p>
          <a:p>
            <a:endParaRPr lang="en-ZA" sz="2000" dirty="0"/>
          </a:p>
          <a:p>
            <a:endParaRPr lang="en-ZA" sz="2000" dirty="0"/>
          </a:p>
          <a:p>
            <a:endParaRPr lang="en-ZA" sz="2000" dirty="0"/>
          </a:p>
          <a:p>
            <a:endParaRPr lang="en-ZA" sz="2000" dirty="0"/>
          </a:p>
          <a:p>
            <a:endParaRPr lang="en-ZA" sz="2000" dirty="0"/>
          </a:p>
          <a:p>
            <a:endParaRPr lang="en-ZA" sz="2000" dirty="0"/>
          </a:p>
        </p:txBody>
      </p:sp>
      <p:sp>
        <p:nvSpPr>
          <p:cNvPr id="4" name="Rectangle 3"/>
          <p:cNvSpPr/>
          <p:nvPr/>
        </p:nvSpPr>
        <p:spPr>
          <a:xfrm>
            <a:off x="44824" y="0"/>
            <a:ext cx="12023388" cy="369332"/>
          </a:xfrm>
          <a:prstGeom prst="rect">
            <a:avLst/>
          </a:prstGeom>
        </p:spPr>
        <p:txBody>
          <a:bodyPr wrap="square">
            <a:spAutoFit/>
          </a:bodyPr>
          <a:lstStyle/>
          <a:p>
            <a:pPr lvl="0" algn="ctr" fontAlgn="b"/>
            <a:r>
              <a:rPr lang="en-ZA" b="1" dirty="0">
                <a:solidFill>
                  <a:srgbClr val="000000"/>
                </a:solidFill>
                <a:latin typeface="Arial" panose="020B0604020202020204" pitchFamily="34" charset="0"/>
                <a:cs typeface="Arial" panose="020B0604020202020204" pitchFamily="34" charset="0"/>
              </a:rPr>
              <a:t>MINERALS AND PETROLEUM REGULATION, (QUARTER 1)  </a:t>
            </a:r>
          </a:p>
        </p:txBody>
      </p:sp>
      <p:graphicFrame>
        <p:nvGraphicFramePr>
          <p:cNvPr id="2" name="Table 1">
            <a:extLst>
              <a:ext uri="{FF2B5EF4-FFF2-40B4-BE49-F238E27FC236}">
                <a16:creationId xmlns:a16="http://schemas.microsoft.com/office/drawing/2014/main" xmlns="" id="{21531648-79B0-4CB5-B228-5D01037D9C00}"/>
              </a:ext>
            </a:extLst>
          </p:cNvPr>
          <p:cNvGraphicFramePr>
            <a:graphicFrameLocks noGrp="1"/>
          </p:cNvGraphicFramePr>
          <p:nvPr/>
        </p:nvGraphicFramePr>
        <p:xfrm>
          <a:off x="1603513" y="333376"/>
          <a:ext cx="10588484" cy="5921352"/>
        </p:xfrm>
        <a:graphic>
          <a:graphicData uri="http://schemas.openxmlformats.org/drawingml/2006/table">
            <a:tbl>
              <a:tblPr/>
              <a:tblGrid>
                <a:gridCol w="1239234">
                  <a:extLst>
                    <a:ext uri="{9D8B030D-6E8A-4147-A177-3AD203B41FA5}">
                      <a16:colId xmlns:a16="http://schemas.microsoft.com/office/drawing/2014/main" xmlns="" val="2306347352"/>
                    </a:ext>
                  </a:extLst>
                </a:gridCol>
                <a:gridCol w="1239234">
                  <a:extLst>
                    <a:ext uri="{9D8B030D-6E8A-4147-A177-3AD203B41FA5}">
                      <a16:colId xmlns:a16="http://schemas.microsoft.com/office/drawing/2014/main" xmlns="" val="3898817459"/>
                    </a:ext>
                  </a:extLst>
                </a:gridCol>
                <a:gridCol w="1950228">
                  <a:extLst>
                    <a:ext uri="{9D8B030D-6E8A-4147-A177-3AD203B41FA5}">
                      <a16:colId xmlns:a16="http://schemas.microsoft.com/office/drawing/2014/main" xmlns="" val="1670915898"/>
                    </a:ext>
                  </a:extLst>
                </a:gridCol>
                <a:gridCol w="1615570">
                  <a:extLst>
                    <a:ext uri="{9D8B030D-6E8A-4147-A177-3AD203B41FA5}">
                      <a16:colId xmlns:a16="http://schemas.microsoft.com/office/drawing/2014/main" xmlns="" val="2680671496"/>
                    </a:ext>
                  </a:extLst>
                </a:gridCol>
                <a:gridCol w="1533422">
                  <a:extLst>
                    <a:ext uri="{9D8B030D-6E8A-4147-A177-3AD203B41FA5}">
                      <a16:colId xmlns:a16="http://schemas.microsoft.com/office/drawing/2014/main" xmlns="" val="2748851755"/>
                    </a:ext>
                  </a:extLst>
                </a:gridCol>
                <a:gridCol w="1328053">
                  <a:extLst>
                    <a:ext uri="{9D8B030D-6E8A-4147-A177-3AD203B41FA5}">
                      <a16:colId xmlns:a16="http://schemas.microsoft.com/office/drawing/2014/main" xmlns="" val="3595185693"/>
                    </a:ext>
                  </a:extLst>
                </a:gridCol>
                <a:gridCol w="1159708">
                  <a:extLst>
                    <a:ext uri="{9D8B030D-6E8A-4147-A177-3AD203B41FA5}">
                      <a16:colId xmlns:a16="http://schemas.microsoft.com/office/drawing/2014/main" xmlns="" val="4258189267"/>
                    </a:ext>
                  </a:extLst>
                </a:gridCol>
                <a:gridCol w="523035">
                  <a:extLst>
                    <a:ext uri="{9D8B030D-6E8A-4147-A177-3AD203B41FA5}">
                      <a16:colId xmlns:a16="http://schemas.microsoft.com/office/drawing/2014/main" xmlns="" val="1607564716"/>
                    </a:ext>
                  </a:extLst>
                </a:gridCol>
              </a:tblGrid>
              <a:tr h="221788">
                <a:tc>
                  <a:txBody>
                    <a:bodyPr/>
                    <a:lstStyle/>
                    <a:p>
                      <a:pPr algn="ctr" fontAlgn="t"/>
                      <a:r>
                        <a:rPr lang="en-ZA" sz="1200" b="1" i="0" u="none" strike="noStrike" dirty="0">
                          <a:solidFill>
                            <a:srgbClr val="000000"/>
                          </a:solidFill>
                          <a:effectLst/>
                          <a:latin typeface="Arial" panose="020B0604020202020204" pitchFamily="34" charset="0"/>
                          <a:cs typeface="Arial" panose="020B0604020202020204" pitchFamily="34" charset="0"/>
                        </a:rPr>
                        <a:t>Output Indicator</a:t>
                      </a:r>
                    </a:p>
                  </a:txBody>
                  <a:tcPr marL="6593" marR="6593" marT="659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ctr" fontAlgn="t"/>
                      <a:r>
                        <a:rPr lang="en-ZA" sz="1200" b="1" i="0" u="none" strike="noStrike" dirty="0">
                          <a:solidFill>
                            <a:srgbClr val="000000"/>
                          </a:solidFill>
                          <a:effectLst/>
                          <a:latin typeface="Arial" panose="020B0604020202020204" pitchFamily="34" charset="0"/>
                          <a:cs typeface="Arial" panose="020B0604020202020204" pitchFamily="34" charset="0"/>
                        </a:rPr>
                        <a:t>2022/23</a:t>
                      </a:r>
                      <a:br>
                        <a:rPr lang="en-ZA" sz="1200" b="1" i="0" u="none" strike="noStrike" dirty="0">
                          <a:solidFill>
                            <a:srgbClr val="000000"/>
                          </a:solidFill>
                          <a:effectLst/>
                          <a:latin typeface="Arial" panose="020B0604020202020204" pitchFamily="34" charset="0"/>
                          <a:cs typeface="Arial" panose="020B0604020202020204" pitchFamily="34" charset="0"/>
                        </a:rPr>
                      </a:br>
                      <a:r>
                        <a:rPr lang="en-ZA" sz="1200" b="1" i="0" u="none" strike="noStrike" dirty="0">
                          <a:solidFill>
                            <a:srgbClr val="000000"/>
                          </a:solidFill>
                          <a:effectLst/>
                          <a:latin typeface="Arial" panose="020B0604020202020204" pitchFamily="34" charset="0"/>
                          <a:cs typeface="Arial" panose="020B0604020202020204" pitchFamily="34" charset="0"/>
                        </a:rPr>
                        <a:t>Annual Target</a:t>
                      </a:r>
                    </a:p>
                  </a:txBody>
                  <a:tcPr marL="6593" marR="6593" marT="659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ctr" fontAlgn="t"/>
                      <a:r>
                        <a:rPr lang="en-ZA" sz="1200" b="1" i="0" u="none" strike="noStrike" dirty="0">
                          <a:solidFill>
                            <a:srgbClr val="000000"/>
                          </a:solidFill>
                          <a:effectLst/>
                          <a:latin typeface="Arial" panose="020B0604020202020204" pitchFamily="34" charset="0"/>
                          <a:cs typeface="Arial" panose="020B0604020202020204" pitchFamily="34" charset="0"/>
                        </a:rPr>
                        <a:t>2022/23</a:t>
                      </a:r>
                      <a:br>
                        <a:rPr lang="en-ZA" sz="1200" b="1" i="0" u="none" strike="noStrike" dirty="0">
                          <a:solidFill>
                            <a:srgbClr val="000000"/>
                          </a:solidFill>
                          <a:effectLst/>
                          <a:latin typeface="Arial" panose="020B0604020202020204" pitchFamily="34" charset="0"/>
                          <a:cs typeface="Arial" panose="020B0604020202020204" pitchFamily="34" charset="0"/>
                        </a:rPr>
                      </a:br>
                      <a:r>
                        <a:rPr lang="en-ZA" sz="1200" b="1" i="0" u="none" strike="noStrike" dirty="0">
                          <a:solidFill>
                            <a:srgbClr val="000000"/>
                          </a:solidFill>
                          <a:effectLst/>
                          <a:latin typeface="Arial" panose="020B0604020202020204" pitchFamily="34" charset="0"/>
                          <a:cs typeface="Arial" panose="020B0604020202020204" pitchFamily="34" charset="0"/>
                        </a:rPr>
                        <a:t>Quarterly Target</a:t>
                      </a:r>
                    </a:p>
                  </a:txBody>
                  <a:tcPr marL="6593" marR="6593" marT="659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ctr" fontAlgn="t"/>
                      <a:r>
                        <a:rPr lang="en-US" sz="1200" b="1" i="0" u="none" strike="noStrike" dirty="0">
                          <a:solidFill>
                            <a:srgbClr val="000000"/>
                          </a:solidFill>
                          <a:effectLst/>
                          <a:latin typeface="Arial" panose="020B0604020202020204" pitchFamily="34" charset="0"/>
                          <a:cs typeface="Arial" panose="020B0604020202020204" pitchFamily="34" charset="0"/>
                        </a:rPr>
                        <a:t>Actual output</a:t>
                      </a:r>
                      <a:br>
                        <a:rPr lang="en-US" sz="1200" b="1" i="0" u="none" strike="noStrike" dirty="0">
                          <a:solidFill>
                            <a:srgbClr val="000000"/>
                          </a:solidFill>
                          <a:effectLst/>
                          <a:latin typeface="Arial" panose="020B0604020202020204" pitchFamily="34" charset="0"/>
                          <a:cs typeface="Arial" panose="020B0604020202020204" pitchFamily="34" charset="0"/>
                        </a:rPr>
                      </a:br>
                      <a:endParaRPr lang="en-US" sz="1200" b="1" i="0" u="none" strike="noStrike" dirty="0">
                        <a:solidFill>
                          <a:srgbClr val="000000"/>
                        </a:solidFill>
                        <a:effectLst/>
                        <a:latin typeface="Arial" panose="020B0604020202020204" pitchFamily="34" charset="0"/>
                        <a:cs typeface="Arial" panose="020B0604020202020204" pitchFamily="34" charset="0"/>
                      </a:endParaRPr>
                    </a:p>
                  </a:txBody>
                  <a:tcPr marL="6593" marR="6593" marT="659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ctr" fontAlgn="t"/>
                      <a:r>
                        <a:rPr lang="en-ZA" sz="1200" b="1" i="0" u="none" strike="noStrike" dirty="0">
                          <a:solidFill>
                            <a:srgbClr val="000000"/>
                          </a:solidFill>
                          <a:effectLst/>
                          <a:latin typeface="Arial" panose="020B0604020202020204" pitchFamily="34" charset="0"/>
                          <a:cs typeface="Arial" panose="020B0604020202020204" pitchFamily="34" charset="0"/>
                        </a:rPr>
                        <a:t>Reason for</a:t>
                      </a:r>
                      <a:br>
                        <a:rPr lang="en-ZA" sz="1200" b="1" i="0" u="none" strike="noStrike" dirty="0">
                          <a:solidFill>
                            <a:srgbClr val="000000"/>
                          </a:solidFill>
                          <a:effectLst/>
                          <a:latin typeface="Arial" panose="020B0604020202020204" pitchFamily="34" charset="0"/>
                          <a:cs typeface="Arial" panose="020B0604020202020204" pitchFamily="34" charset="0"/>
                        </a:rPr>
                      </a:br>
                      <a:r>
                        <a:rPr lang="en-ZA" sz="1200" b="1" i="0" u="none" strike="noStrike" dirty="0">
                          <a:solidFill>
                            <a:srgbClr val="000000"/>
                          </a:solidFill>
                          <a:effectLst/>
                          <a:latin typeface="Arial" panose="020B0604020202020204" pitchFamily="34" charset="0"/>
                          <a:cs typeface="Arial" panose="020B0604020202020204" pitchFamily="34" charset="0"/>
                        </a:rPr>
                        <a:t>Deviation</a:t>
                      </a:r>
                      <a:br>
                        <a:rPr lang="en-ZA" sz="1200" b="1" i="0" u="none" strike="noStrike" dirty="0">
                          <a:solidFill>
                            <a:srgbClr val="000000"/>
                          </a:solidFill>
                          <a:effectLst/>
                          <a:latin typeface="Arial" panose="020B0604020202020204" pitchFamily="34" charset="0"/>
                          <a:cs typeface="Arial" panose="020B0604020202020204" pitchFamily="34" charset="0"/>
                        </a:rPr>
                      </a:br>
                      <a:endParaRPr lang="en-ZA" sz="1200" b="1" i="0" u="none" strike="noStrike" dirty="0">
                        <a:solidFill>
                          <a:srgbClr val="000000"/>
                        </a:solidFill>
                        <a:effectLst/>
                        <a:latin typeface="Arial" panose="020B0604020202020204" pitchFamily="34" charset="0"/>
                        <a:cs typeface="Arial" panose="020B0604020202020204" pitchFamily="34" charset="0"/>
                      </a:endParaRPr>
                    </a:p>
                  </a:txBody>
                  <a:tcPr marL="6593" marR="6593" marT="659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ctr" fontAlgn="t"/>
                      <a:r>
                        <a:rPr lang="en-ZA" sz="1200" b="1" i="0" u="none" strike="noStrike" dirty="0">
                          <a:solidFill>
                            <a:srgbClr val="000000"/>
                          </a:solidFill>
                          <a:effectLst/>
                          <a:latin typeface="Arial" panose="020B0604020202020204" pitchFamily="34" charset="0"/>
                          <a:cs typeface="Arial" panose="020B0604020202020204" pitchFamily="34" charset="0"/>
                        </a:rPr>
                        <a:t>Corrective</a:t>
                      </a:r>
                      <a:br>
                        <a:rPr lang="en-ZA" sz="1200" b="1" i="0" u="none" strike="noStrike" dirty="0">
                          <a:solidFill>
                            <a:srgbClr val="000000"/>
                          </a:solidFill>
                          <a:effectLst/>
                          <a:latin typeface="Arial" panose="020B0604020202020204" pitchFamily="34" charset="0"/>
                          <a:cs typeface="Arial" panose="020B0604020202020204" pitchFamily="34" charset="0"/>
                        </a:rPr>
                      </a:br>
                      <a:r>
                        <a:rPr lang="en-ZA" sz="1200" b="1" i="0" u="none" strike="noStrike" dirty="0">
                          <a:solidFill>
                            <a:srgbClr val="000000"/>
                          </a:solidFill>
                          <a:effectLst/>
                          <a:latin typeface="Arial" panose="020B0604020202020204" pitchFamily="34" charset="0"/>
                          <a:cs typeface="Arial" panose="020B0604020202020204" pitchFamily="34" charset="0"/>
                        </a:rPr>
                        <a:t>Measures</a:t>
                      </a:r>
                      <a:br>
                        <a:rPr lang="en-ZA" sz="1200" b="1" i="0" u="none" strike="noStrike" dirty="0">
                          <a:solidFill>
                            <a:srgbClr val="000000"/>
                          </a:solidFill>
                          <a:effectLst/>
                          <a:latin typeface="Arial" panose="020B0604020202020204" pitchFamily="34" charset="0"/>
                          <a:cs typeface="Arial" panose="020B0604020202020204" pitchFamily="34" charset="0"/>
                        </a:rPr>
                      </a:br>
                      <a:endParaRPr lang="en-ZA" sz="1200" b="1" i="0" u="none" strike="noStrike" dirty="0">
                        <a:solidFill>
                          <a:srgbClr val="000000"/>
                        </a:solidFill>
                        <a:effectLst/>
                        <a:latin typeface="Arial" panose="020B0604020202020204" pitchFamily="34" charset="0"/>
                        <a:cs typeface="Arial" panose="020B0604020202020204" pitchFamily="34" charset="0"/>
                      </a:endParaRPr>
                    </a:p>
                  </a:txBody>
                  <a:tcPr marL="6593" marR="6593" marT="659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ctr" fontAlgn="t"/>
                      <a:r>
                        <a:rPr lang="en-ZA" sz="1200" b="1" i="0" u="none" strike="noStrike" dirty="0">
                          <a:solidFill>
                            <a:srgbClr val="000000"/>
                          </a:solidFill>
                          <a:effectLst/>
                          <a:latin typeface="Arial" panose="020B0604020202020204" pitchFamily="34" charset="0"/>
                          <a:cs typeface="Arial" panose="020B0604020202020204" pitchFamily="34" charset="0"/>
                        </a:rPr>
                        <a:t>Comments for</a:t>
                      </a:r>
                      <a:br>
                        <a:rPr lang="en-ZA" sz="1200" b="1" i="0" u="none" strike="noStrike" dirty="0">
                          <a:solidFill>
                            <a:srgbClr val="000000"/>
                          </a:solidFill>
                          <a:effectLst/>
                          <a:latin typeface="Arial" panose="020B0604020202020204" pitchFamily="34" charset="0"/>
                          <a:cs typeface="Arial" panose="020B0604020202020204" pitchFamily="34" charset="0"/>
                        </a:rPr>
                      </a:br>
                      <a:r>
                        <a:rPr lang="en-ZA" sz="1200" b="1" i="0" u="none" strike="noStrike" dirty="0">
                          <a:solidFill>
                            <a:srgbClr val="000000"/>
                          </a:solidFill>
                          <a:effectLst/>
                          <a:latin typeface="Arial" panose="020B0604020202020204" pitchFamily="34" charset="0"/>
                          <a:cs typeface="Arial" panose="020B0604020202020204" pitchFamily="34" charset="0"/>
                        </a:rPr>
                        <a:t>Quarter 1</a:t>
                      </a:r>
                      <a:br>
                        <a:rPr lang="en-ZA" sz="1200" b="1" i="0" u="none" strike="noStrike" dirty="0">
                          <a:solidFill>
                            <a:srgbClr val="000000"/>
                          </a:solidFill>
                          <a:effectLst/>
                          <a:latin typeface="Arial" panose="020B0604020202020204" pitchFamily="34" charset="0"/>
                          <a:cs typeface="Arial" panose="020B0604020202020204" pitchFamily="34" charset="0"/>
                        </a:rPr>
                      </a:br>
                      <a:endParaRPr lang="en-ZA" sz="1200" b="1" i="0" u="none" strike="noStrike" dirty="0">
                        <a:solidFill>
                          <a:srgbClr val="000000"/>
                        </a:solidFill>
                        <a:effectLst/>
                        <a:latin typeface="Arial" panose="020B0604020202020204" pitchFamily="34" charset="0"/>
                        <a:cs typeface="Arial" panose="020B0604020202020204" pitchFamily="34" charset="0"/>
                      </a:endParaRPr>
                    </a:p>
                  </a:txBody>
                  <a:tcPr marL="6593" marR="6593" marT="659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ctr" fontAlgn="t"/>
                      <a:r>
                        <a:rPr lang="en-ZA" sz="1200" b="1" i="0" u="none" strike="noStrike" dirty="0">
                          <a:solidFill>
                            <a:srgbClr val="000000"/>
                          </a:solidFill>
                          <a:effectLst/>
                          <a:latin typeface="Arial" panose="020B0604020202020204" pitchFamily="34" charset="0"/>
                          <a:cs typeface="Arial" panose="020B0604020202020204" pitchFamily="34" charset="0"/>
                        </a:rPr>
                        <a:t>Robot Status </a:t>
                      </a:r>
                    </a:p>
                  </a:txBody>
                  <a:tcPr marL="6593" marR="6593" marT="659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extLst>
                  <a:ext uri="{0D108BD9-81ED-4DB2-BD59-A6C34878D82A}">
                    <a16:rowId xmlns:a16="http://schemas.microsoft.com/office/drawing/2014/main" xmlns="" val="2341872580"/>
                  </a:ext>
                </a:extLst>
              </a:tr>
              <a:tr h="1043430">
                <a:tc>
                  <a:txBody>
                    <a:bodyPr/>
                    <a:lstStyle/>
                    <a:p>
                      <a:pPr algn="l" fontAlgn="t"/>
                      <a:r>
                        <a:rPr lang="en-US" sz="1200" b="0" i="0" u="none" strike="noStrike" dirty="0">
                          <a:solidFill>
                            <a:srgbClr val="000000"/>
                          </a:solidFill>
                          <a:effectLst/>
                          <a:latin typeface="Arial" panose="020B0604020202020204" pitchFamily="34" charset="0"/>
                          <a:cs typeface="Arial" panose="020B0604020202020204" pitchFamily="34" charset="0"/>
                        </a:rPr>
                        <a:t>Number of jobs to be enabled through the issuing of mining rights </a:t>
                      </a:r>
                    </a:p>
                  </a:txBody>
                  <a:tcPr marL="6593" marR="6593" marT="659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t"/>
                      <a:r>
                        <a:rPr lang="en-ZA" sz="1200" b="0" i="0" u="none" strike="noStrike" dirty="0">
                          <a:solidFill>
                            <a:srgbClr val="000000"/>
                          </a:solidFill>
                          <a:effectLst/>
                          <a:latin typeface="Arial" panose="020B0604020202020204" pitchFamily="34" charset="0"/>
                          <a:cs typeface="Arial" panose="020B0604020202020204" pitchFamily="34" charset="0"/>
                        </a:rPr>
                        <a:t>4 000</a:t>
                      </a:r>
                    </a:p>
                  </a:txBody>
                  <a:tcPr marL="6593" marR="6593" marT="659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t"/>
                      <a:r>
                        <a:rPr lang="en-ZA" sz="1200" b="0" i="0" u="none" strike="noStrike" dirty="0">
                          <a:solidFill>
                            <a:srgbClr val="000000"/>
                          </a:solidFill>
                          <a:effectLst/>
                          <a:latin typeface="Arial" panose="020B0604020202020204" pitchFamily="34" charset="0"/>
                          <a:cs typeface="Arial" panose="020B0604020202020204" pitchFamily="34" charset="0"/>
                        </a:rPr>
                        <a:t> 1000</a:t>
                      </a:r>
                    </a:p>
                  </a:txBody>
                  <a:tcPr marL="6593" marR="6593" marT="659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t"/>
                      <a:r>
                        <a:rPr lang="en-US" sz="1200" b="1" i="0" u="none" strike="noStrike" dirty="0">
                          <a:solidFill>
                            <a:srgbClr val="000000"/>
                          </a:solidFill>
                          <a:effectLst/>
                          <a:latin typeface="Arial" panose="020B0604020202020204" pitchFamily="34" charset="0"/>
                          <a:cs typeface="Arial" panose="020B0604020202020204" pitchFamily="34" charset="0"/>
                        </a:rPr>
                        <a:t>Not Achieved: </a:t>
                      </a:r>
                      <a:r>
                        <a:rPr lang="en-US" sz="1200" b="0" i="0" u="none" strike="noStrike" dirty="0">
                          <a:solidFill>
                            <a:srgbClr val="000000"/>
                          </a:solidFill>
                          <a:effectLst/>
                          <a:latin typeface="Arial" panose="020B0604020202020204" pitchFamily="34" charset="0"/>
                          <a:cs typeface="Arial" panose="020B0604020202020204" pitchFamily="34" charset="0"/>
                        </a:rPr>
                        <a:t>928 jobs were enabled through the issuing of mining rights</a:t>
                      </a:r>
                    </a:p>
                  </a:txBody>
                  <a:tcPr marL="6593" marR="6593" marT="659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t"/>
                      <a:r>
                        <a:rPr lang="en-US" sz="1200" b="0" i="0" u="none" strike="noStrike" dirty="0">
                          <a:solidFill>
                            <a:srgbClr val="000000"/>
                          </a:solidFill>
                          <a:effectLst/>
                          <a:latin typeface="Arial" panose="020B0604020202020204" pitchFamily="34" charset="0"/>
                          <a:cs typeface="Arial" panose="020B0604020202020204" pitchFamily="34" charset="0"/>
                        </a:rPr>
                        <a:t>WC, LP and GP didn’t issue any mining right during the quarter. </a:t>
                      </a:r>
                    </a:p>
                  </a:txBody>
                  <a:tcPr marL="6593" marR="6593" marT="659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kumimoji="0" lang="en-ZA"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N/A</a:t>
                      </a:r>
                      <a:endParaRPr kumimoji="0" lang="en-ZA" sz="12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a:txBody>
                  <a:tcPr marL="6593" marR="6593" marT="659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kumimoji="0" lang="en-ZA"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N/A</a:t>
                      </a:r>
                      <a:endParaRPr kumimoji="0" lang="en-ZA" sz="12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a:txBody>
                  <a:tcPr marL="6593" marR="6593" marT="659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t"/>
                      <a:r>
                        <a:rPr lang="en-ZA" sz="1200" b="0" i="0" u="none" strike="noStrike" dirty="0">
                          <a:solidFill>
                            <a:srgbClr val="000000"/>
                          </a:solidFill>
                          <a:effectLst/>
                          <a:latin typeface="Arial" panose="020B0604020202020204" pitchFamily="34" charset="0"/>
                          <a:cs typeface="Arial" panose="020B0604020202020204" pitchFamily="34" charset="0"/>
                        </a:rPr>
                        <a:t> </a:t>
                      </a:r>
                    </a:p>
                  </a:txBody>
                  <a:tcPr marL="6593" marR="6593" marT="659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extLst>
                  <a:ext uri="{0D108BD9-81ED-4DB2-BD59-A6C34878D82A}">
                    <a16:rowId xmlns:a16="http://schemas.microsoft.com/office/drawing/2014/main" xmlns="" val="1513786354"/>
                  </a:ext>
                </a:extLst>
              </a:tr>
              <a:tr h="757767">
                <a:tc>
                  <a:txBody>
                    <a:bodyPr/>
                    <a:lstStyle/>
                    <a:p>
                      <a:pPr algn="l" fontAlgn="t"/>
                      <a:r>
                        <a:rPr lang="en-US" sz="1200" b="0" i="0" u="none" strike="noStrike" dirty="0">
                          <a:solidFill>
                            <a:srgbClr val="000000"/>
                          </a:solidFill>
                          <a:effectLst/>
                          <a:latin typeface="Arial" panose="020B0604020202020204" pitchFamily="34" charset="0"/>
                          <a:cs typeface="Arial" panose="020B0604020202020204" pitchFamily="34" charset="0"/>
                        </a:rPr>
                        <a:t>Number of SLP development projects completed</a:t>
                      </a:r>
                    </a:p>
                  </a:txBody>
                  <a:tcPr marL="6593" marR="6593" marT="659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t"/>
                      <a:r>
                        <a:rPr lang="en-ZA" sz="1200" b="0" i="0" u="none" strike="noStrike" dirty="0">
                          <a:solidFill>
                            <a:srgbClr val="000000"/>
                          </a:solidFill>
                          <a:effectLst/>
                          <a:latin typeface="Arial" panose="020B0604020202020204" pitchFamily="34" charset="0"/>
                          <a:cs typeface="Arial" panose="020B0604020202020204" pitchFamily="34" charset="0"/>
                        </a:rPr>
                        <a:t>120</a:t>
                      </a:r>
                    </a:p>
                  </a:txBody>
                  <a:tcPr marL="6593" marR="6593" marT="659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t"/>
                      <a:r>
                        <a:rPr lang="en-ZA" sz="1200" b="0" i="0" u="none" strike="noStrike" dirty="0">
                          <a:solidFill>
                            <a:srgbClr val="000000"/>
                          </a:solidFill>
                          <a:effectLst/>
                          <a:latin typeface="Arial" panose="020B0604020202020204" pitchFamily="34" charset="0"/>
                          <a:cs typeface="Arial" panose="020B0604020202020204" pitchFamily="34" charset="0"/>
                        </a:rPr>
                        <a:t> 30</a:t>
                      </a:r>
                    </a:p>
                  </a:txBody>
                  <a:tcPr marL="6593" marR="6593" marT="659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t"/>
                      <a:r>
                        <a:rPr lang="en-US" sz="1200" b="1" i="0" u="none" strike="noStrike" dirty="0">
                          <a:solidFill>
                            <a:srgbClr val="000000"/>
                          </a:solidFill>
                          <a:effectLst/>
                          <a:latin typeface="Arial" panose="020B0604020202020204" pitchFamily="34" charset="0"/>
                          <a:cs typeface="Arial" panose="020B0604020202020204" pitchFamily="34" charset="0"/>
                        </a:rPr>
                        <a:t>Achieved: </a:t>
                      </a:r>
                      <a:r>
                        <a:rPr lang="en-US" sz="1200" b="0" i="0" u="none" strike="noStrike" dirty="0">
                          <a:solidFill>
                            <a:srgbClr val="000000"/>
                          </a:solidFill>
                          <a:effectLst/>
                          <a:latin typeface="Arial" panose="020B0604020202020204" pitchFamily="34" charset="0"/>
                          <a:cs typeface="Arial" panose="020B0604020202020204" pitchFamily="34" charset="0"/>
                        </a:rPr>
                        <a:t>30 SLP development projected completed</a:t>
                      </a:r>
                    </a:p>
                  </a:txBody>
                  <a:tcPr marL="6593" marR="6593" marT="659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t"/>
                      <a:r>
                        <a:rPr lang="en-ZA" sz="1200" b="0" i="0" u="none" strike="noStrike" dirty="0">
                          <a:solidFill>
                            <a:srgbClr val="000000"/>
                          </a:solidFill>
                          <a:effectLst/>
                          <a:latin typeface="Arial" panose="020B0604020202020204" pitchFamily="34" charset="0"/>
                          <a:cs typeface="Arial" panose="020B0604020202020204" pitchFamily="34" charset="0"/>
                        </a:rPr>
                        <a:t>N/A</a:t>
                      </a:r>
                    </a:p>
                  </a:txBody>
                  <a:tcPr marL="6593" marR="6593" marT="659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kumimoji="0" lang="en-ZA"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N/A</a:t>
                      </a:r>
                      <a:endParaRPr kumimoji="0" lang="en-ZA" sz="12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a:txBody>
                  <a:tcPr marL="6593" marR="6593" marT="659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kumimoji="0" lang="en-ZA"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N/A</a:t>
                      </a:r>
                      <a:endParaRPr kumimoji="0" lang="en-ZA" sz="12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a:txBody>
                  <a:tcPr marL="6593" marR="6593" marT="659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t"/>
                      <a:r>
                        <a:rPr lang="en-ZA" sz="1200" b="0" i="0" u="none" strike="noStrike" dirty="0">
                          <a:solidFill>
                            <a:srgbClr val="000000"/>
                          </a:solidFill>
                          <a:effectLst/>
                          <a:latin typeface="Arial" panose="020B0604020202020204" pitchFamily="34" charset="0"/>
                          <a:cs typeface="Arial" panose="020B0604020202020204" pitchFamily="34" charset="0"/>
                        </a:rPr>
                        <a:t> </a:t>
                      </a:r>
                    </a:p>
                  </a:txBody>
                  <a:tcPr marL="6593" marR="6593" marT="659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extLst>
                  <a:ext uri="{0D108BD9-81ED-4DB2-BD59-A6C34878D82A}">
                    <a16:rowId xmlns:a16="http://schemas.microsoft.com/office/drawing/2014/main" xmlns="" val="85762984"/>
                  </a:ext>
                </a:extLst>
              </a:tr>
              <a:tr h="570017">
                <a:tc>
                  <a:txBody>
                    <a:bodyPr/>
                    <a:lstStyle/>
                    <a:p>
                      <a:pPr algn="l" fontAlgn="t"/>
                      <a:r>
                        <a:rPr lang="en-US" sz="1200" b="0" i="0" u="none" strike="noStrike" dirty="0">
                          <a:solidFill>
                            <a:srgbClr val="000000"/>
                          </a:solidFill>
                          <a:effectLst/>
                          <a:latin typeface="Arial" panose="020B0604020202020204" pitchFamily="34" charset="0"/>
                          <a:cs typeface="Arial" panose="020B0604020202020204" pitchFamily="34" charset="0"/>
                        </a:rPr>
                        <a:t>Number of SLP inspections conducted</a:t>
                      </a:r>
                    </a:p>
                  </a:txBody>
                  <a:tcPr marL="6593" marR="6593" marT="659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t"/>
                      <a:r>
                        <a:rPr lang="en-ZA" sz="1200" b="0" i="0" u="none" strike="noStrike" dirty="0">
                          <a:solidFill>
                            <a:srgbClr val="000000"/>
                          </a:solidFill>
                          <a:effectLst/>
                          <a:latin typeface="Arial" panose="020B0604020202020204" pitchFamily="34" charset="0"/>
                          <a:cs typeface="Arial" panose="020B0604020202020204" pitchFamily="34" charset="0"/>
                        </a:rPr>
                        <a:t>212</a:t>
                      </a:r>
                    </a:p>
                  </a:txBody>
                  <a:tcPr marL="6593" marR="6593" marT="659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t"/>
                      <a:r>
                        <a:rPr lang="en-ZA" sz="1200" b="0" i="0" u="none" strike="noStrike" dirty="0">
                          <a:solidFill>
                            <a:srgbClr val="000000"/>
                          </a:solidFill>
                          <a:effectLst/>
                          <a:latin typeface="Arial" panose="020B0604020202020204" pitchFamily="34" charset="0"/>
                          <a:cs typeface="Arial" panose="020B0604020202020204" pitchFamily="34" charset="0"/>
                        </a:rPr>
                        <a:t> 53</a:t>
                      </a:r>
                    </a:p>
                  </a:txBody>
                  <a:tcPr marL="6593" marR="6593" marT="659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t"/>
                      <a:r>
                        <a:rPr lang="en-US" sz="1200" b="1" i="0" u="none" strike="noStrike" dirty="0">
                          <a:solidFill>
                            <a:srgbClr val="000000"/>
                          </a:solidFill>
                          <a:effectLst/>
                          <a:latin typeface="Arial" panose="020B0604020202020204" pitchFamily="34" charset="0"/>
                          <a:cs typeface="Arial" panose="020B0604020202020204" pitchFamily="34" charset="0"/>
                        </a:rPr>
                        <a:t>Achieved: </a:t>
                      </a:r>
                      <a:r>
                        <a:rPr lang="en-US" sz="1200" b="0" i="0" u="none" strike="noStrike" dirty="0">
                          <a:solidFill>
                            <a:srgbClr val="000000"/>
                          </a:solidFill>
                          <a:effectLst/>
                          <a:latin typeface="Arial" panose="020B0604020202020204" pitchFamily="34" charset="0"/>
                          <a:cs typeface="Arial" panose="020B0604020202020204" pitchFamily="34" charset="0"/>
                        </a:rPr>
                        <a:t>55 SLP inspections were conducted </a:t>
                      </a:r>
                    </a:p>
                  </a:txBody>
                  <a:tcPr marL="6593" marR="6593" marT="659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t"/>
                      <a:r>
                        <a:rPr lang="en-US" sz="1200" b="0" i="0" u="none" strike="noStrike" dirty="0">
                          <a:solidFill>
                            <a:srgbClr val="000000"/>
                          </a:solidFill>
                          <a:effectLst/>
                          <a:latin typeface="Arial" panose="020B0604020202020204" pitchFamily="34" charset="0"/>
                          <a:cs typeface="Arial" panose="020B0604020202020204" pitchFamily="34" charset="0"/>
                        </a:rPr>
                        <a:t>Overachieved by two inspections </a:t>
                      </a:r>
                    </a:p>
                  </a:txBody>
                  <a:tcPr marL="6593" marR="6593" marT="659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kumimoji="0" lang="en-ZA"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N/A</a:t>
                      </a:r>
                      <a:endParaRPr kumimoji="0" lang="en-ZA" sz="12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a:txBody>
                  <a:tcPr marL="6593" marR="6593" marT="659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kumimoji="0" lang="en-ZA"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N/A</a:t>
                      </a:r>
                      <a:endParaRPr kumimoji="0" lang="en-ZA" sz="12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a:txBody>
                  <a:tcPr marL="6593" marR="6593" marT="659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t"/>
                      <a:r>
                        <a:rPr lang="en-ZA" sz="1200" b="0" i="0" u="none" strike="noStrike" dirty="0">
                          <a:solidFill>
                            <a:srgbClr val="000000"/>
                          </a:solidFill>
                          <a:effectLst/>
                          <a:latin typeface="Arial" panose="020B0604020202020204" pitchFamily="34" charset="0"/>
                          <a:cs typeface="Arial" panose="020B0604020202020204" pitchFamily="34" charset="0"/>
                        </a:rPr>
                        <a:t> </a:t>
                      </a:r>
                    </a:p>
                  </a:txBody>
                  <a:tcPr marL="6593" marR="6593" marT="659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extLst>
                  <a:ext uri="{0D108BD9-81ED-4DB2-BD59-A6C34878D82A}">
                    <a16:rowId xmlns:a16="http://schemas.microsoft.com/office/drawing/2014/main" xmlns="" val="160599231"/>
                  </a:ext>
                </a:extLst>
              </a:tr>
              <a:tr h="945516">
                <a:tc>
                  <a:txBody>
                    <a:bodyPr/>
                    <a:lstStyle/>
                    <a:p>
                      <a:pPr algn="l" fontAlgn="t"/>
                      <a:r>
                        <a:rPr lang="en-US" sz="1200" b="0" i="0" u="none" strike="noStrike" dirty="0">
                          <a:solidFill>
                            <a:srgbClr val="000000"/>
                          </a:solidFill>
                          <a:effectLst/>
                          <a:latin typeface="Arial" panose="020B0604020202020204" pitchFamily="34" charset="0"/>
                          <a:cs typeface="Arial" panose="020B0604020202020204" pitchFamily="34" charset="0"/>
                        </a:rPr>
                        <a:t>Number of legal compliance inspections (mineral laws-MLA) conducted </a:t>
                      </a:r>
                    </a:p>
                  </a:txBody>
                  <a:tcPr marL="6593" marR="6593" marT="659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t"/>
                      <a:r>
                        <a:rPr lang="en-ZA" sz="1200" b="0" i="0" u="none" strike="noStrike" dirty="0">
                          <a:solidFill>
                            <a:srgbClr val="000000"/>
                          </a:solidFill>
                          <a:effectLst/>
                          <a:latin typeface="Arial" panose="020B0604020202020204" pitchFamily="34" charset="0"/>
                          <a:cs typeface="Arial" panose="020B0604020202020204" pitchFamily="34" charset="0"/>
                        </a:rPr>
                        <a:t>150</a:t>
                      </a:r>
                    </a:p>
                  </a:txBody>
                  <a:tcPr marL="6593" marR="6593" marT="659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t"/>
                      <a:r>
                        <a:rPr lang="en-ZA" sz="1200" b="0" i="0" u="none" strike="noStrike" dirty="0">
                          <a:solidFill>
                            <a:srgbClr val="000000"/>
                          </a:solidFill>
                          <a:effectLst/>
                          <a:latin typeface="Arial" panose="020B0604020202020204" pitchFamily="34" charset="0"/>
                          <a:cs typeface="Arial" panose="020B0604020202020204" pitchFamily="34" charset="0"/>
                        </a:rPr>
                        <a:t> 37</a:t>
                      </a:r>
                    </a:p>
                  </a:txBody>
                  <a:tcPr marL="6593" marR="6593" marT="659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t"/>
                      <a:r>
                        <a:rPr lang="en-US" sz="1200" b="1" i="0" u="none" strike="noStrike" dirty="0">
                          <a:solidFill>
                            <a:srgbClr val="000000"/>
                          </a:solidFill>
                          <a:effectLst/>
                          <a:latin typeface="Arial" panose="020B0604020202020204" pitchFamily="34" charset="0"/>
                          <a:cs typeface="Arial" panose="020B0604020202020204" pitchFamily="34" charset="0"/>
                        </a:rPr>
                        <a:t>Achieved: </a:t>
                      </a:r>
                      <a:r>
                        <a:rPr lang="en-US" sz="1200" b="0" i="0" u="none" strike="noStrike" dirty="0">
                          <a:solidFill>
                            <a:srgbClr val="000000"/>
                          </a:solidFill>
                          <a:effectLst/>
                          <a:latin typeface="Arial" panose="020B0604020202020204" pitchFamily="34" charset="0"/>
                          <a:cs typeface="Arial" panose="020B0604020202020204" pitchFamily="34" charset="0"/>
                        </a:rPr>
                        <a:t>52 Legal compliance inspections were conducted</a:t>
                      </a:r>
                    </a:p>
                  </a:txBody>
                  <a:tcPr marL="6593" marR="6593" marT="659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t"/>
                      <a:r>
                        <a:rPr lang="en-US" sz="1200" b="0" i="0" u="none" strike="noStrike" dirty="0">
                          <a:solidFill>
                            <a:srgbClr val="000000"/>
                          </a:solidFill>
                          <a:effectLst/>
                          <a:latin typeface="Arial" panose="020B0604020202020204" pitchFamily="34" charset="0"/>
                          <a:cs typeface="Arial" panose="020B0604020202020204" pitchFamily="34" charset="0"/>
                        </a:rPr>
                        <a:t>Some companies inspected have more than one right</a:t>
                      </a:r>
                    </a:p>
                  </a:txBody>
                  <a:tcPr marL="6593" marR="6593" marT="659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kumimoji="0" lang="en-ZA"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N/A</a:t>
                      </a:r>
                      <a:endParaRPr kumimoji="0" lang="en-ZA" sz="12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a:txBody>
                  <a:tcPr marL="6593" marR="6593" marT="659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kumimoji="0" lang="en-ZA"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N/A</a:t>
                      </a:r>
                      <a:endParaRPr kumimoji="0" lang="en-ZA" sz="12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a:txBody>
                  <a:tcPr marL="6593" marR="6593" marT="659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t"/>
                      <a:r>
                        <a:rPr lang="en-ZA" sz="1200" b="0" i="0" u="none" strike="noStrike" dirty="0">
                          <a:solidFill>
                            <a:srgbClr val="000000"/>
                          </a:solidFill>
                          <a:effectLst/>
                          <a:latin typeface="Arial" panose="020B0604020202020204" pitchFamily="34" charset="0"/>
                          <a:cs typeface="Arial" panose="020B0604020202020204" pitchFamily="34" charset="0"/>
                        </a:rPr>
                        <a:t> </a:t>
                      </a:r>
                    </a:p>
                  </a:txBody>
                  <a:tcPr marL="6593" marR="6593" marT="659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extLst>
                  <a:ext uri="{0D108BD9-81ED-4DB2-BD59-A6C34878D82A}">
                    <a16:rowId xmlns:a16="http://schemas.microsoft.com/office/drawing/2014/main" xmlns="" val="4268962990"/>
                  </a:ext>
                </a:extLst>
              </a:tr>
              <a:tr h="945516">
                <a:tc>
                  <a:txBody>
                    <a:bodyPr/>
                    <a:lstStyle/>
                    <a:p>
                      <a:pPr algn="l" fontAlgn="t"/>
                      <a:r>
                        <a:rPr lang="en-US" sz="1200" b="0" i="0" u="none" strike="noStrike" dirty="0">
                          <a:solidFill>
                            <a:srgbClr val="000000"/>
                          </a:solidFill>
                          <a:effectLst/>
                          <a:latin typeface="Arial" panose="020B0604020202020204" pitchFamily="34" charset="0"/>
                          <a:cs typeface="Arial" panose="020B0604020202020204" pitchFamily="34" charset="0"/>
                        </a:rPr>
                        <a:t>Number of Mining Economics (MWP/PWP) inspections conducted</a:t>
                      </a:r>
                    </a:p>
                  </a:txBody>
                  <a:tcPr marL="6593" marR="6593" marT="659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t"/>
                      <a:r>
                        <a:rPr lang="en-ZA" sz="1200" b="0" i="0" u="none" strike="noStrike" dirty="0">
                          <a:solidFill>
                            <a:srgbClr val="000000"/>
                          </a:solidFill>
                          <a:effectLst/>
                          <a:latin typeface="Arial" panose="020B0604020202020204" pitchFamily="34" charset="0"/>
                          <a:cs typeface="Arial" panose="020B0604020202020204" pitchFamily="34" charset="0"/>
                        </a:rPr>
                        <a:t>500</a:t>
                      </a:r>
                    </a:p>
                  </a:txBody>
                  <a:tcPr marL="6593" marR="6593" marT="659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t"/>
                      <a:r>
                        <a:rPr lang="en-ZA" sz="1200" b="0" i="0" u="none" strike="noStrike" dirty="0">
                          <a:solidFill>
                            <a:srgbClr val="000000"/>
                          </a:solidFill>
                          <a:effectLst/>
                          <a:latin typeface="Arial" panose="020B0604020202020204" pitchFamily="34" charset="0"/>
                          <a:cs typeface="Arial" panose="020B0604020202020204" pitchFamily="34" charset="0"/>
                        </a:rPr>
                        <a:t>125</a:t>
                      </a:r>
                    </a:p>
                  </a:txBody>
                  <a:tcPr marL="6593" marR="6593" marT="659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t"/>
                      <a:r>
                        <a:rPr lang="en-US" sz="1200" b="1" i="0" u="none" strike="noStrike" dirty="0">
                          <a:solidFill>
                            <a:srgbClr val="000000"/>
                          </a:solidFill>
                          <a:effectLst/>
                          <a:latin typeface="Arial" panose="020B0604020202020204" pitchFamily="34" charset="0"/>
                          <a:cs typeface="Arial" panose="020B0604020202020204" pitchFamily="34" charset="0"/>
                        </a:rPr>
                        <a:t>Achieved: </a:t>
                      </a:r>
                      <a:r>
                        <a:rPr lang="en-US" sz="1200" b="0" i="0" u="none" strike="noStrike" dirty="0">
                          <a:solidFill>
                            <a:srgbClr val="000000"/>
                          </a:solidFill>
                          <a:effectLst/>
                          <a:latin typeface="Arial" panose="020B0604020202020204" pitchFamily="34" charset="0"/>
                          <a:cs typeface="Arial" panose="020B0604020202020204" pitchFamily="34" charset="0"/>
                        </a:rPr>
                        <a:t>126 Mining Economics (MWP/PWP) inspections were conducted</a:t>
                      </a:r>
                    </a:p>
                  </a:txBody>
                  <a:tcPr marL="6593" marR="6593" marT="659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t"/>
                      <a:r>
                        <a:rPr lang="en-US" sz="1200" b="0" i="0" u="none" strike="noStrike" dirty="0">
                          <a:solidFill>
                            <a:srgbClr val="000000"/>
                          </a:solidFill>
                          <a:effectLst/>
                          <a:latin typeface="Arial" panose="020B0604020202020204" pitchFamily="34" charset="0"/>
                          <a:cs typeface="Arial" panose="020B0604020202020204" pitchFamily="34" charset="0"/>
                        </a:rPr>
                        <a:t>Overachieved by one inspection</a:t>
                      </a:r>
                    </a:p>
                  </a:txBody>
                  <a:tcPr marL="6593" marR="6593" marT="659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kumimoji="0" lang="en-ZA"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N/A</a:t>
                      </a:r>
                      <a:endParaRPr kumimoji="0" lang="en-ZA" sz="12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a:txBody>
                  <a:tcPr marL="6593" marR="6593" marT="659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kumimoji="0" lang="en-ZA" sz="12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N/A</a:t>
                      </a:r>
                    </a:p>
                  </a:txBody>
                  <a:tcPr marL="6593" marR="6593" marT="659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t"/>
                      <a:r>
                        <a:rPr lang="en-ZA" sz="1200" b="0" i="0" u="none" strike="noStrike" dirty="0">
                          <a:solidFill>
                            <a:srgbClr val="000000"/>
                          </a:solidFill>
                          <a:effectLst/>
                          <a:latin typeface="Arial" panose="020B0604020202020204" pitchFamily="34" charset="0"/>
                          <a:cs typeface="Arial" panose="020B0604020202020204" pitchFamily="34" charset="0"/>
                        </a:rPr>
                        <a:t> </a:t>
                      </a:r>
                    </a:p>
                  </a:txBody>
                  <a:tcPr marL="6593" marR="6593" marT="659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extLst>
                  <a:ext uri="{0D108BD9-81ED-4DB2-BD59-A6C34878D82A}">
                    <a16:rowId xmlns:a16="http://schemas.microsoft.com/office/drawing/2014/main" xmlns="" val="3551182380"/>
                  </a:ext>
                </a:extLst>
              </a:tr>
              <a:tr h="945516">
                <a:tc>
                  <a:txBody>
                    <a:bodyPr/>
                    <a:lstStyle/>
                    <a:p>
                      <a:pPr algn="l" fontAlgn="t"/>
                      <a:r>
                        <a:rPr lang="en-US" sz="1200" b="0" i="0" u="none" strike="noStrike" dirty="0">
                          <a:solidFill>
                            <a:srgbClr val="000000"/>
                          </a:solidFill>
                          <a:effectLst/>
                          <a:latin typeface="Arial" panose="020B0604020202020204" pitchFamily="34" charset="0"/>
                          <a:cs typeface="Arial" panose="020B0604020202020204" pitchFamily="34" charset="0"/>
                        </a:rPr>
                        <a:t>Number of Environmental Inspections conducted</a:t>
                      </a:r>
                    </a:p>
                  </a:txBody>
                  <a:tcPr marL="6593" marR="6593" marT="659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t"/>
                      <a:r>
                        <a:rPr lang="en-ZA" sz="1200" b="0" i="0" u="none" strike="noStrike" dirty="0">
                          <a:solidFill>
                            <a:srgbClr val="000000"/>
                          </a:solidFill>
                          <a:effectLst/>
                          <a:latin typeface="Arial" panose="020B0604020202020204" pitchFamily="34" charset="0"/>
                          <a:cs typeface="Arial" panose="020B0604020202020204" pitchFamily="34" charset="0"/>
                        </a:rPr>
                        <a:t>1 275</a:t>
                      </a:r>
                    </a:p>
                  </a:txBody>
                  <a:tcPr marL="6593" marR="6593" marT="659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t"/>
                      <a:r>
                        <a:rPr lang="en-ZA" sz="1200" b="0" i="0" u="none" strike="noStrike" dirty="0">
                          <a:solidFill>
                            <a:srgbClr val="000000"/>
                          </a:solidFill>
                          <a:effectLst/>
                          <a:latin typeface="Arial" panose="020B0604020202020204" pitchFamily="34" charset="0"/>
                          <a:cs typeface="Arial" panose="020B0604020202020204" pitchFamily="34" charset="0"/>
                        </a:rPr>
                        <a:t> 319</a:t>
                      </a:r>
                    </a:p>
                  </a:txBody>
                  <a:tcPr marL="6593" marR="6593" marT="659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t"/>
                      <a:r>
                        <a:rPr lang="en-US" sz="1200" b="1" i="0" u="none" strike="noStrike" dirty="0">
                          <a:solidFill>
                            <a:srgbClr val="000000"/>
                          </a:solidFill>
                          <a:effectLst/>
                          <a:latin typeface="Arial" panose="020B0604020202020204" pitchFamily="34" charset="0"/>
                          <a:cs typeface="Arial" panose="020B0604020202020204" pitchFamily="34" charset="0"/>
                        </a:rPr>
                        <a:t>Not Achieved: </a:t>
                      </a:r>
                      <a:r>
                        <a:rPr lang="en-US" sz="1200" b="0" i="0" u="none" strike="noStrike" dirty="0">
                          <a:solidFill>
                            <a:srgbClr val="000000"/>
                          </a:solidFill>
                          <a:effectLst/>
                          <a:latin typeface="Arial" panose="020B0604020202020204" pitchFamily="34" charset="0"/>
                          <a:cs typeface="Arial" panose="020B0604020202020204" pitchFamily="34" charset="0"/>
                        </a:rPr>
                        <a:t>277 Environmental inspections were conducted </a:t>
                      </a:r>
                    </a:p>
                  </a:txBody>
                  <a:tcPr marL="6593" marR="6593" marT="659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t"/>
                      <a:r>
                        <a:rPr lang="en-US" sz="1200" b="0" i="0" u="none" strike="noStrike" dirty="0">
                          <a:solidFill>
                            <a:srgbClr val="000000"/>
                          </a:solidFill>
                          <a:effectLst/>
                          <a:latin typeface="Arial" panose="020B0604020202020204" pitchFamily="34" charset="0"/>
                          <a:cs typeface="Arial" panose="020B0604020202020204" pitchFamily="34" charset="0"/>
                        </a:rPr>
                        <a:t>Fewer inspections were conducted in EC and MP</a:t>
                      </a:r>
                    </a:p>
                  </a:txBody>
                  <a:tcPr marL="6593" marR="6593" marT="659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t"/>
                      <a:r>
                        <a:rPr lang="en-ZA" sz="1200" b="0" i="0" u="none" strike="noStrike" dirty="0">
                          <a:solidFill>
                            <a:srgbClr val="000000"/>
                          </a:solidFill>
                          <a:effectLst/>
                          <a:latin typeface="Arial" panose="020B0604020202020204" pitchFamily="34" charset="0"/>
                          <a:cs typeface="Arial" panose="020B0604020202020204" pitchFamily="34" charset="0"/>
                        </a:rPr>
                        <a:t>A catch up plan will be put in place in the next quarter to finalise inspections that are in arrears</a:t>
                      </a:r>
                    </a:p>
                    <a:p>
                      <a:pPr algn="l" fontAlgn="t"/>
                      <a:endParaRPr lang="en-ZA" sz="1200" b="0" i="0" u="none" strike="noStrike" dirty="0">
                        <a:solidFill>
                          <a:srgbClr val="000000"/>
                        </a:solidFill>
                        <a:effectLst/>
                        <a:latin typeface="Arial" panose="020B0604020202020204" pitchFamily="34" charset="0"/>
                        <a:cs typeface="Arial" panose="020B0604020202020204" pitchFamily="34" charset="0"/>
                      </a:endParaRPr>
                    </a:p>
                  </a:txBody>
                  <a:tcPr marL="6593" marR="6593" marT="659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ZA" sz="1200" b="0" i="0" u="none" strike="noStrike" dirty="0">
                          <a:solidFill>
                            <a:srgbClr val="000000"/>
                          </a:solidFill>
                          <a:effectLst/>
                          <a:latin typeface="Arial" panose="020B0604020202020204" pitchFamily="34" charset="0"/>
                          <a:cs typeface="Arial" panose="020B0604020202020204" pitchFamily="34" charset="0"/>
                        </a:rPr>
                        <a:t> N/A</a:t>
                      </a:r>
                    </a:p>
                    <a:p>
                      <a:pPr algn="l" fontAlgn="t"/>
                      <a:endParaRPr lang="en-ZA" sz="1200" b="0" i="0" u="none" strike="noStrike" dirty="0">
                        <a:solidFill>
                          <a:srgbClr val="000000"/>
                        </a:solidFill>
                        <a:effectLst/>
                        <a:latin typeface="Arial" panose="020B0604020202020204" pitchFamily="34" charset="0"/>
                        <a:cs typeface="Arial" panose="020B0604020202020204" pitchFamily="34" charset="0"/>
                      </a:endParaRPr>
                    </a:p>
                  </a:txBody>
                  <a:tcPr marL="6593" marR="6593" marT="659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t"/>
                      <a:r>
                        <a:rPr lang="en-ZA" sz="1200" b="0" i="0" u="none" strike="noStrike" dirty="0">
                          <a:solidFill>
                            <a:srgbClr val="000000"/>
                          </a:solidFill>
                          <a:effectLst/>
                          <a:latin typeface="Arial" panose="020B0604020202020204" pitchFamily="34" charset="0"/>
                          <a:cs typeface="Arial" panose="020B0604020202020204" pitchFamily="34" charset="0"/>
                        </a:rPr>
                        <a:t> </a:t>
                      </a:r>
                    </a:p>
                  </a:txBody>
                  <a:tcPr marL="6593" marR="6593" marT="659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extLst>
                  <a:ext uri="{0D108BD9-81ED-4DB2-BD59-A6C34878D82A}">
                    <a16:rowId xmlns:a16="http://schemas.microsoft.com/office/drawing/2014/main" xmlns="" val="1539851316"/>
                  </a:ext>
                </a:extLst>
              </a:tr>
            </a:tbl>
          </a:graphicData>
        </a:graphic>
      </p:graphicFrame>
    </p:spTree>
    <p:extLst>
      <p:ext uri="{BB962C8B-B14F-4D97-AF65-F5344CB8AC3E}">
        <p14:creationId xmlns:p14="http://schemas.microsoft.com/office/powerpoint/2010/main" xmlns="" val="3315770299"/>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xmlns="" id="{812DCD30-2770-41A6-93F0-4234E36E5351}"/>
              </a:ext>
            </a:extLst>
          </p:cNvPr>
          <p:cNvSpPr>
            <a:spLocks noGrp="1"/>
          </p:cNvSpPr>
          <p:nvPr>
            <p:ph type="subTitle" idx="1"/>
          </p:nvPr>
        </p:nvSpPr>
        <p:spPr>
          <a:xfrm>
            <a:off x="97278" y="0"/>
            <a:ext cx="11985866" cy="4047262"/>
          </a:xfrm>
        </p:spPr>
        <p:txBody>
          <a:bodyPr wrap="square">
            <a:spAutoFit/>
          </a:bodyPr>
          <a:lstStyle/>
          <a:p>
            <a:pPr lvl="0" fontAlgn="b">
              <a:lnSpc>
                <a:spcPct val="100000"/>
              </a:lnSpc>
              <a:spcBef>
                <a:spcPts val="0"/>
              </a:spcBef>
            </a:pPr>
            <a:r>
              <a:rPr lang="en-ZA" sz="1800" b="1" dirty="0">
                <a:solidFill>
                  <a:srgbClr val="000000"/>
                </a:solidFill>
                <a:latin typeface="Arial" panose="020B0604020202020204" pitchFamily="34" charset="0"/>
                <a:cs typeface="Arial" panose="020B0604020202020204" pitchFamily="34" charset="0"/>
              </a:rPr>
              <a:t>MINERALS AND PETROLEUM REGULATION, (QUARTER 1) </a:t>
            </a:r>
          </a:p>
          <a:p>
            <a:endParaRPr lang="en-ZA" sz="1800" b="1" dirty="0">
              <a:latin typeface="Arial" panose="020B0604020202020204" pitchFamily="34" charset="0"/>
              <a:cs typeface="Arial" panose="020B0604020202020204" pitchFamily="34" charset="0"/>
            </a:endParaRPr>
          </a:p>
          <a:p>
            <a:pPr algn="l"/>
            <a:endParaRPr lang="en-ZA" sz="2000" dirty="0"/>
          </a:p>
          <a:p>
            <a:endParaRPr lang="en-ZA" sz="2000" dirty="0"/>
          </a:p>
          <a:p>
            <a:endParaRPr lang="en-ZA" sz="2000" dirty="0"/>
          </a:p>
          <a:p>
            <a:endParaRPr lang="en-ZA" sz="2000" dirty="0"/>
          </a:p>
          <a:p>
            <a:endParaRPr lang="en-ZA" sz="2000" dirty="0"/>
          </a:p>
          <a:p>
            <a:endParaRPr lang="en-ZA" sz="2000" dirty="0"/>
          </a:p>
          <a:p>
            <a:endParaRPr lang="en-ZA" sz="2000" dirty="0"/>
          </a:p>
          <a:p>
            <a:endParaRPr lang="en-ZA" sz="2000" dirty="0"/>
          </a:p>
        </p:txBody>
      </p:sp>
      <p:graphicFrame>
        <p:nvGraphicFramePr>
          <p:cNvPr id="2" name="Table 1">
            <a:extLst>
              <a:ext uri="{FF2B5EF4-FFF2-40B4-BE49-F238E27FC236}">
                <a16:creationId xmlns:a16="http://schemas.microsoft.com/office/drawing/2014/main" xmlns="" id="{6F287DAE-6C71-4C23-8880-E0B26EDD0687}"/>
              </a:ext>
            </a:extLst>
          </p:cNvPr>
          <p:cNvGraphicFramePr>
            <a:graphicFrameLocks noGrp="1"/>
          </p:cNvGraphicFramePr>
          <p:nvPr/>
        </p:nvGraphicFramePr>
        <p:xfrm>
          <a:off x="1630018" y="342900"/>
          <a:ext cx="10561984" cy="5156753"/>
        </p:xfrm>
        <a:graphic>
          <a:graphicData uri="http://schemas.openxmlformats.org/drawingml/2006/table">
            <a:tbl>
              <a:tblPr/>
              <a:tblGrid>
                <a:gridCol w="1244316">
                  <a:extLst>
                    <a:ext uri="{9D8B030D-6E8A-4147-A177-3AD203B41FA5}">
                      <a16:colId xmlns:a16="http://schemas.microsoft.com/office/drawing/2014/main" xmlns="" val="417382692"/>
                    </a:ext>
                  </a:extLst>
                </a:gridCol>
                <a:gridCol w="1227955">
                  <a:extLst>
                    <a:ext uri="{9D8B030D-6E8A-4147-A177-3AD203B41FA5}">
                      <a16:colId xmlns:a16="http://schemas.microsoft.com/office/drawing/2014/main" xmlns="" val="1139236168"/>
                    </a:ext>
                  </a:extLst>
                </a:gridCol>
                <a:gridCol w="1422889">
                  <a:extLst>
                    <a:ext uri="{9D8B030D-6E8A-4147-A177-3AD203B41FA5}">
                      <a16:colId xmlns:a16="http://schemas.microsoft.com/office/drawing/2014/main" xmlns="" val="113648301"/>
                    </a:ext>
                  </a:extLst>
                </a:gridCol>
                <a:gridCol w="1422889">
                  <a:extLst>
                    <a:ext uri="{9D8B030D-6E8A-4147-A177-3AD203B41FA5}">
                      <a16:colId xmlns:a16="http://schemas.microsoft.com/office/drawing/2014/main" xmlns="" val="2115481812"/>
                    </a:ext>
                  </a:extLst>
                </a:gridCol>
                <a:gridCol w="1529604">
                  <a:extLst>
                    <a:ext uri="{9D8B030D-6E8A-4147-A177-3AD203B41FA5}">
                      <a16:colId xmlns:a16="http://schemas.microsoft.com/office/drawing/2014/main" xmlns="" val="1940868863"/>
                    </a:ext>
                  </a:extLst>
                </a:gridCol>
                <a:gridCol w="1636321">
                  <a:extLst>
                    <a:ext uri="{9D8B030D-6E8A-4147-A177-3AD203B41FA5}">
                      <a16:colId xmlns:a16="http://schemas.microsoft.com/office/drawing/2014/main" xmlns="" val="2434585616"/>
                    </a:ext>
                  </a:extLst>
                </a:gridCol>
                <a:gridCol w="1556284">
                  <a:extLst>
                    <a:ext uri="{9D8B030D-6E8A-4147-A177-3AD203B41FA5}">
                      <a16:colId xmlns:a16="http://schemas.microsoft.com/office/drawing/2014/main" xmlns="" val="1039794497"/>
                    </a:ext>
                  </a:extLst>
                </a:gridCol>
                <a:gridCol w="521726">
                  <a:extLst>
                    <a:ext uri="{9D8B030D-6E8A-4147-A177-3AD203B41FA5}">
                      <a16:colId xmlns:a16="http://schemas.microsoft.com/office/drawing/2014/main" xmlns="" val="1069313848"/>
                    </a:ext>
                  </a:extLst>
                </a:gridCol>
              </a:tblGrid>
              <a:tr h="729805">
                <a:tc>
                  <a:txBody>
                    <a:bodyPr/>
                    <a:lstStyle/>
                    <a:p>
                      <a:pPr algn="ctr" fontAlgn="t"/>
                      <a:r>
                        <a:rPr lang="en-ZA" sz="1200" b="1" i="0" u="none" strike="noStrike" dirty="0">
                          <a:solidFill>
                            <a:srgbClr val="000000"/>
                          </a:solidFill>
                          <a:effectLst/>
                          <a:latin typeface="Arial" panose="020B0604020202020204" pitchFamily="34" charset="0"/>
                          <a:cs typeface="Arial" panose="020B0604020202020204" pitchFamily="34" charset="0"/>
                        </a:rPr>
                        <a:t>Output Indicator</a:t>
                      </a:r>
                    </a:p>
                  </a:txBody>
                  <a:tcPr marL="8861" marR="8861" marT="886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ctr" fontAlgn="t"/>
                      <a:r>
                        <a:rPr lang="en-ZA" sz="1200" b="1" i="0" u="none" strike="noStrike" dirty="0">
                          <a:solidFill>
                            <a:srgbClr val="000000"/>
                          </a:solidFill>
                          <a:effectLst/>
                          <a:latin typeface="Arial" panose="020B0604020202020204" pitchFamily="34" charset="0"/>
                          <a:cs typeface="Arial" panose="020B0604020202020204" pitchFamily="34" charset="0"/>
                        </a:rPr>
                        <a:t>2022/23</a:t>
                      </a:r>
                      <a:br>
                        <a:rPr lang="en-ZA" sz="1200" b="1" i="0" u="none" strike="noStrike" dirty="0">
                          <a:solidFill>
                            <a:srgbClr val="000000"/>
                          </a:solidFill>
                          <a:effectLst/>
                          <a:latin typeface="Arial" panose="020B0604020202020204" pitchFamily="34" charset="0"/>
                          <a:cs typeface="Arial" panose="020B0604020202020204" pitchFamily="34" charset="0"/>
                        </a:rPr>
                      </a:br>
                      <a:r>
                        <a:rPr lang="en-ZA" sz="1200" b="1" i="0" u="none" strike="noStrike" dirty="0">
                          <a:solidFill>
                            <a:srgbClr val="000000"/>
                          </a:solidFill>
                          <a:effectLst/>
                          <a:latin typeface="Arial" panose="020B0604020202020204" pitchFamily="34" charset="0"/>
                          <a:cs typeface="Arial" panose="020B0604020202020204" pitchFamily="34" charset="0"/>
                        </a:rPr>
                        <a:t>Annual Target</a:t>
                      </a:r>
                    </a:p>
                  </a:txBody>
                  <a:tcPr marL="8861" marR="8861" marT="886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ctr" fontAlgn="t"/>
                      <a:r>
                        <a:rPr lang="en-ZA" sz="1200" b="1" i="0" u="none" strike="noStrike" dirty="0">
                          <a:solidFill>
                            <a:srgbClr val="000000"/>
                          </a:solidFill>
                          <a:effectLst/>
                          <a:latin typeface="Arial" panose="020B0604020202020204" pitchFamily="34" charset="0"/>
                          <a:cs typeface="Arial" panose="020B0604020202020204" pitchFamily="34" charset="0"/>
                        </a:rPr>
                        <a:t>2022/23</a:t>
                      </a:r>
                      <a:br>
                        <a:rPr lang="en-ZA" sz="1200" b="1" i="0" u="none" strike="noStrike" dirty="0">
                          <a:solidFill>
                            <a:srgbClr val="000000"/>
                          </a:solidFill>
                          <a:effectLst/>
                          <a:latin typeface="Arial" panose="020B0604020202020204" pitchFamily="34" charset="0"/>
                          <a:cs typeface="Arial" panose="020B0604020202020204" pitchFamily="34" charset="0"/>
                        </a:rPr>
                      </a:br>
                      <a:r>
                        <a:rPr lang="en-ZA" sz="1200" b="1" i="0" u="none" strike="noStrike" dirty="0">
                          <a:solidFill>
                            <a:srgbClr val="000000"/>
                          </a:solidFill>
                          <a:effectLst/>
                          <a:latin typeface="Arial" panose="020B0604020202020204" pitchFamily="34" charset="0"/>
                          <a:cs typeface="Arial" panose="020B0604020202020204" pitchFamily="34" charset="0"/>
                        </a:rPr>
                        <a:t>Quarterly Target</a:t>
                      </a:r>
                    </a:p>
                  </a:txBody>
                  <a:tcPr marL="8861" marR="8861" marT="886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ctr" fontAlgn="t"/>
                      <a:r>
                        <a:rPr lang="en-US" sz="1200" b="1" i="0" u="none" strike="noStrike" dirty="0">
                          <a:solidFill>
                            <a:srgbClr val="000000"/>
                          </a:solidFill>
                          <a:effectLst/>
                          <a:latin typeface="Arial" panose="020B0604020202020204" pitchFamily="34" charset="0"/>
                          <a:cs typeface="Arial" panose="020B0604020202020204" pitchFamily="34" charset="0"/>
                        </a:rPr>
                        <a:t>Actual output</a:t>
                      </a:r>
                      <a:br>
                        <a:rPr lang="en-US" sz="1200" b="1" i="0" u="none" strike="noStrike" dirty="0">
                          <a:solidFill>
                            <a:srgbClr val="000000"/>
                          </a:solidFill>
                          <a:effectLst/>
                          <a:latin typeface="Arial" panose="020B0604020202020204" pitchFamily="34" charset="0"/>
                          <a:cs typeface="Arial" panose="020B0604020202020204" pitchFamily="34" charset="0"/>
                        </a:rPr>
                      </a:br>
                      <a:endParaRPr lang="en-US" sz="1200" b="1" i="0" u="none" strike="noStrike" dirty="0">
                        <a:solidFill>
                          <a:srgbClr val="000000"/>
                        </a:solidFill>
                        <a:effectLst/>
                        <a:latin typeface="Arial" panose="020B0604020202020204" pitchFamily="34" charset="0"/>
                        <a:cs typeface="Arial" panose="020B0604020202020204" pitchFamily="34" charset="0"/>
                      </a:endParaRPr>
                    </a:p>
                  </a:txBody>
                  <a:tcPr marL="8861" marR="8861" marT="886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ctr" fontAlgn="t"/>
                      <a:r>
                        <a:rPr lang="en-ZA" sz="1200" b="1" i="0" u="none" strike="noStrike" dirty="0">
                          <a:solidFill>
                            <a:srgbClr val="000000"/>
                          </a:solidFill>
                          <a:effectLst/>
                          <a:latin typeface="Arial" panose="020B0604020202020204" pitchFamily="34" charset="0"/>
                          <a:cs typeface="Arial" panose="020B0604020202020204" pitchFamily="34" charset="0"/>
                        </a:rPr>
                        <a:t>Reason for</a:t>
                      </a:r>
                      <a:br>
                        <a:rPr lang="en-ZA" sz="1200" b="1" i="0" u="none" strike="noStrike" dirty="0">
                          <a:solidFill>
                            <a:srgbClr val="000000"/>
                          </a:solidFill>
                          <a:effectLst/>
                          <a:latin typeface="Arial" panose="020B0604020202020204" pitchFamily="34" charset="0"/>
                          <a:cs typeface="Arial" panose="020B0604020202020204" pitchFamily="34" charset="0"/>
                        </a:rPr>
                      </a:br>
                      <a:r>
                        <a:rPr lang="en-ZA" sz="1200" b="1" i="0" u="none" strike="noStrike" dirty="0">
                          <a:solidFill>
                            <a:srgbClr val="000000"/>
                          </a:solidFill>
                          <a:effectLst/>
                          <a:latin typeface="Arial" panose="020B0604020202020204" pitchFamily="34" charset="0"/>
                          <a:cs typeface="Arial" panose="020B0604020202020204" pitchFamily="34" charset="0"/>
                        </a:rPr>
                        <a:t>Deviation</a:t>
                      </a:r>
                      <a:br>
                        <a:rPr lang="en-ZA" sz="1200" b="1" i="0" u="none" strike="noStrike" dirty="0">
                          <a:solidFill>
                            <a:srgbClr val="000000"/>
                          </a:solidFill>
                          <a:effectLst/>
                          <a:latin typeface="Arial" panose="020B0604020202020204" pitchFamily="34" charset="0"/>
                          <a:cs typeface="Arial" panose="020B0604020202020204" pitchFamily="34" charset="0"/>
                        </a:rPr>
                      </a:br>
                      <a:endParaRPr lang="en-ZA" sz="1200" b="1" i="0" u="none" strike="noStrike" dirty="0">
                        <a:solidFill>
                          <a:srgbClr val="000000"/>
                        </a:solidFill>
                        <a:effectLst/>
                        <a:latin typeface="Arial" panose="020B0604020202020204" pitchFamily="34" charset="0"/>
                        <a:cs typeface="Arial" panose="020B0604020202020204" pitchFamily="34" charset="0"/>
                      </a:endParaRPr>
                    </a:p>
                  </a:txBody>
                  <a:tcPr marL="8861" marR="8861" marT="886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ctr" fontAlgn="t"/>
                      <a:r>
                        <a:rPr lang="en-ZA" sz="1200" b="1" i="0" u="none" strike="noStrike" dirty="0">
                          <a:solidFill>
                            <a:srgbClr val="000000"/>
                          </a:solidFill>
                          <a:effectLst/>
                          <a:latin typeface="Arial" panose="020B0604020202020204" pitchFamily="34" charset="0"/>
                          <a:cs typeface="Arial" panose="020B0604020202020204" pitchFamily="34" charset="0"/>
                        </a:rPr>
                        <a:t>Corrective</a:t>
                      </a:r>
                      <a:br>
                        <a:rPr lang="en-ZA" sz="1200" b="1" i="0" u="none" strike="noStrike" dirty="0">
                          <a:solidFill>
                            <a:srgbClr val="000000"/>
                          </a:solidFill>
                          <a:effectLst/>
                          <a:latin typeface="Arial" panose="020B0604020202020204" pitchFamily="34" charset="0"/>
                          <a:cs typeface="Arial" panose="020B0604020202020204" pitchFamily="34" charset="0"/>
                        </a:rPr>
                      </a:br>
                      <a:r>
                        <a:rPr lang="en-ZA" sz="1200" b="1" i="0" u="none" strike="noStrike" dirty="0">
                          <a:solidFill>
                            <a:srgbClr val="000000"/>
                          </a:solidFill>
                          <a:effectLst/>
                          <a:latin typeface="Arial" panose="020B0604020202020204" pitchFamily="34" charset="0"/>
                          <a:cs typeface="Arial" panose="020B0604020202020204" pitchFamily="34" charset="0"/>
                        </a:rPr>
                        <a:t>Measures</a:t>
                      </a:r>
                      <a:br>
                        <a:rPr lang="en-ZA" sz="1200" b="1" i="0" u="none" strike="noStrike" dirty="0">
                          <a:solidFill>
                            <a:srgbClr val="000000"/>
                          </a:solidFill>
                          <a:effectLst/>
                          <a:latin typeface="Arial" panose="020B0604020202020204" pitchFamily="34" charset="0"/>
                          <a:cs typeface="Arial" panose="020B0604020202020204" pitchFamily="34" charset="0"/>
                        </a:rPr>
                      </a:br>
                      <a:endParaRPr lang="en-ZA" sz="1200" b="1" i="0" u="none" strike="noStrike" dirty="0">
                        <a:solidFill>
                          <a:srgbClr val="000000"/>
                        </a:solidFill>
                        <a:effectLst/>
                        <a:latin typeface="Arial" panose="020B0604020202020204" pitchFamily="34" charset="0"/>
                        <a:cs typeface="Arial" panose="020B0604020202020204" pitchFamily="34" charset="0"/>
                      </a:endParaRPr>
                    </a:p>
                  </a:txBody>
                  <a:tcPr marL="8861" marR="8861" marT="886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ctr" fontAlgn="t"/>
                      <a:r>
                        <a:rPr lang="en-ZA" sz="1200" b="1" i="0" u="none" strike="noStrike" dirty="0">
                          <a:solidFill>
                            <a:srgbClr val="000000"/>
                          </a:solidFill>
                          <a:effectLst/>
                          <a:latin typeface="Arial" panose="020B0604020202020204" pitchFamily="34" charset="0"/>
                          <a:cs typeface="Arial" panose="020B0604020202020204" pitchFamily="34" charset="0"/>
                        </a:rPr>
                        <a:t>Comments for</a:t>
                      </a:r>
                      <a:br>
                        <a:rPr lang="en-ZA" sz="1200" b="1" i="0" u="none" strike="noStrike" dirty="0">
                          <a:solidFill>
                            <a:srgbClr val="000000"/>
                          </a:solidFill>
                          <a:effectLst/>
                          <a:latin typeface="Arial" panose="020B0604020202020204" pitchFamily="34" charset="0"/>
                          <a:cs typeface="Arial" panose="020B0604020202020204" pitchFamily="34" charset="0"/>
                        </a:rPr>
                      </a:br>
                      <a:r>
                        <a:rPr lang="en-ZA" sz="1200" b="1" i="0" u="none" strike="noStrike" dirty="0">
                          <a:solidFill>
                            <a:srgbClr val="000000"/>
                          </a:solidFill>
                          <a:effectLst/>
                          <a:latin typeface="Arial" panose="020B0604020202020204" pitchFamily="34" charset="0"/>
                          <a:cs typeface="Arial" panose="020B0604020202020204" pitchFamily="34" charset="0"/>
                        </a:rPr>
                        <a:t>Quarter 1</a:t>
                      </a:r>
                      <a:br>
                        <a:rPr lang="en-ZA" sz="1200" b="1" i="0" u="none" strike="noStrike" dirty="0">
                          <a:solidFill>
                            <a:srgbClr val="000000"/>
                          </a:solidFill>
                          <a:effectLst/>
                          <a:latin typeface="Arial" panose="020B0604020202020204" pitchFamily="34" charset="0"/>
                          <a:cs typeface="Arial" panose="020B0604020202020204" pitchFamily="34" charset="0"/>
                        </a:rPr>
                      </a:br>
                      <a:endParaRPr lang="en-ZA" sz="1200" b="1" i="0" u="none" strike="noStrike" dirty="0">
                        <a:solidFill>
                          <a:srgbClr val="000000"/>
                        </a:solidFill>
                        <a:effectLst/>
                        <a:latin typeface="Arial" panose="020B0604020202020204" pitchFamily="34" charset="0"/>
                        <a:cs typeface="Arial" panose="020B0604020202020204" pitchFamily="34" charset="0"/>
                      </a:endParaRPr>
                    </a:p>
                  </a:txBody>
                  <a:tcPr marL="8861" marR="8861" marT="886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ctr" fontAlgn="t"/>
                      <a:r>
                        <a:rPr lang="en-ZA" sz="1200" b="1" i="0" u="none" strike="noStrike" dirty="0">
                          <a:solidFill>
                            <a:srgbClr val="000000"/>
                          </a:solidFill>
                          <a:effectLst/>
                          <a:latin typeface="Arial" panose="020B0604020202020204" pitchFamily="34" charset="0"/>
                          <a:cs typeface="Arial" panose="020B0604020202020204" pitchFamily="34" charset="0"/>
                        </a:rPr>
                        <a:t>Robot Status </a:t>
                      </a:r>
                    </a:p>
                  </a:txBody>
                  <a:tcPr marL="8861" marR="8861" marT="886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extLst>
                  <a:ext uri="{0D108BD9-81ED-4DB2-BD59-A6C34878D82A}">
                    <a16:rowId xmlns:a16="http://schemas.microsoft.com/office/drawing/2014/main" xmlns="" val="2833711926"/>
                  </a:ext>
                </a:extLst>
              </a:tr>
              <a:tr h="1204235">
                <a:tc>
                  <a:txBody>
                    <a:bodyPr/>
                    <a:lstStyle/>
                    <a:p>
                      <a:pPr algn="l" fontAlgn="t"/>
                      <a:r>
                        <a:rPr lang="en-US" sz="1200" b="0" i="0" u="none" strike="noStrike" dirty="0">
                          <a:solidFill>
                            <a:srgbClr val="000000"/>
                          </a:solidFill>
                          <a:effectLst/>
                          <a:latin typeface="Arial" panose="020B0604020202020204" pitchFamily="34" charset="0"/>
                          <a:cs typeface="Arial" panose="020B0604020202020204" pitchFamily="34" charset="0"/>
                        </a:rPr>
                        <a:t>Number of petroleum retail site compliance inspections conducted </a:t>
                      </a:r>
                    </a:p>
                  </a:txBody>
                  <a:tcPr marL="8861" marR="8861" marT="886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ZA" sz="1200" b="0" i="0" u="none" strike="noStrike" dirty="0">
                          <a:solidFill>
                            <a:srgbClr val="000000"/>
                          </a:solidFill>
                          <a:effectLst/>
                          <a:latin typeface="Arial" panose="020B0604020202020204" pitchFamily="34" charset="0"/>
                          <a:cs typeface="Arial" panose="020B0604020202020204" pitchFamily="34" charset="0"/>
                        </a:rPr>
                        <a:t>1 500</a:t>
                      </a:r>
                    </a:p>
                  </a:txBody>
                  <a:tcPr marL="8861" marR="8861" marT="886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ZA" sz="1200" b="0" i="0" u="none" strike="noStrike" dirty="0">
                          <a:solidFill>
                            <a:srgbClr val="000000"/>
                          </a:solidFill>
                          <a:effectLst/>
                          <a:latin typeface="Arial" panose="020B0604020202020204" pitchFamily="34" charset="0"/>
                          <a:cs typeface="Arial" panose="020B0604020202020204" pitchFamily="34" charset="0"/>
                        </a:rPr>
                        <a:t> 375</a:t>
                      </a:r>
                    </a:p>
                  </a:txBody>
                  <a:tcPr marL="8861" marR="8861" marT="886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US" sz="1200" b="1" i="0" u="none" strike="noStrike" dirty="0">
                          <a:solidFill>
                            <a:srgbClr val="000000"/>
                          </a:solidFill>
                          <a:effectLst/>
                          <a:latin typeface="Arial" panose="020B0604020202020204" pitchFamily="34" charset="0"/>
                          <a:cs typeface="Arial" panose="020B0604020202020204" pitchFamily="34" charset="0"/>
                        </a:rPr>
                        <a:t>Achieved: </a:t>
                      </a:r>
                      <a:r>
                        <a:rPr lang="en-US" sz="1200" b="0" i="0" u="none" strike="noStrike" dirty="0">
                          <a:solidFill>
                            <a:srgbClr val="000000"/>
                          </a:solidFill>
                          <a:effectLst/>
                          <a:latin typeface="Arial" panose="020B0604020202020204" pitchFamily="34" charset="0"/>
                          <a:cs typeface="Arial" panose="020B0604020202020204" pitchFamily="34" charset="0"/>
                        </a:rPr>
                        <a:t>392 petroleum retail site compliance inspections were conducted </a:t>
                      </a:r>
                    </a:p>
                  </a:txBody>
                  <a:tcPr marL="8861" marR="8861" marT="886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US" sz="1200" b="0" i="0" u="none" strike="noStrike" dirty="0">
                          <a:solidFill>
                            <a:srgbClr val="000000"/>
                          </a:solidFill>
                          <a:effectLst/>
                          <a:latin typeface="Arial" panose="020B0604020202020204" pitchFamily="34" charset="0"/>
                          <a:cs typeface="Arial" panose="020B0604020202020204" pitchFamily="34" charset="0"/>
                        </a:rPr>
                        <a:t>There were repeat inspections for offenders</a:t>
                      </a:r>
                    </a:p>
                  </a:txBody>
                  <a:tcPr marL="8861" marR="8861" marT="886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ZA" sz="1200" b="0" i="0" u="none" strike="noStrike" dirty="0">
                          <a:solidFill>
                            <a:srgbClr val="000000"/>
                          </a:solidFill>
                          <a:effectLst/>
                          <a:latin typeface="Arial" panose="020B0604020202020204" pitchFamily="34" charset="0"/>
                          <a:cs typeface="Arial" panose="020B0604020202020204" pitchFamily="34" charset="0"/>
                        </a:rPr>
                        <a:t> None</a:t>
                      </a:r>
                    </a:p>
                  </a:txBody>
                  <a:tcPr marL="8861" marR="8861" marT="886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ZA" sz="1200" b="0" i="0" u="none" strike="noStrike">
                          <a:solidFill>
                            <a:srgbClr val="000000"/>
                          </a:solidFill>
                          <a:effectLst/>
                          <a:latin typeface="Arial" panose="020B0604020202020204" pitchFamily="34" charset="0"/>
                          <a:cs typeface="Arial" panose="020B0604020202020204" pitchFamily="34" charset="0"/>
                        </a:rPr>
                        <a:t>None</a:t>
                      </a:r>
                      <a:endParaRPr lang="en-ZA" sz="1200" b="0" i="0" u="none" strike="noStrike" dirty="0">
                        <a:solidFill>
                          <a:srgbClr val="000000"/>
                        </a:solidFill>
                        <a:effectLst/>
                        <a:latin typeface="Arial" panose="020B0604020202020204" pitchFamily="34" charset="0"/>
                        <a:cs typeface="Arial" panose="020B0604020202020204" pitchFamily="34" charset="0"/>
                      </a:endParaRPr>
                    </a:p>
                  </a:txBody>
                  <a:tcPr marL="8861" marR="8861" marT="886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ZA" sz="1200" b="0" i="0" u="none" strike="noStrike" dirty="0">
                          <a:solidFill>
                            <a:srgbClr val="000000"/>
                          </a:solidFill>
                          <a:effectLst/>
                          <a:latin typeface="Arial" panose="020B0604020202020204" pitchFamily="34" charset="0"/>
                          <a:cs typeface="Arial" panose="020B0604020202020204" pitchFamily="34" charset="0"/>
                        </a:rPr>
                        <a:t> </a:t>
                      </a:r>
                    </a:p>
                  </a:txBody>
                  <a:tcPr marL="8861" marR="8861" marT="886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extLst>
                  <a:ext uri="{0D108BD9-81ED-4DB2-BD59-A6C34878D82A}">
                    <a16:rowId xmlns:a16="http://schemas.microsoft.com/office/drawing/2014/main" xmlns="" val="1106768233"/>
                  </a:ext>
                </a:extLst>
              </a:tr>
              <a:tr h="1442771">
                <a:tc>
                  <a:txBody>
                    <a:bodyPr/>
                    <a:lstStyle/>
                    <a:p>
                      <a:pPr algn="l" fontAlgn="t"/>
                      <a:r>
                        <a:rPr lang="en-US" sz="1200" b="0" i="0" u="none" strike="noStrike" dirty="0">
                          <a:solidFill>
                            <a:srgbClr val="000000"/>
                          </a:solidFill>
                          <a:effectLst/>
                          <a:latin typeface="Arial" panose="020B0604020202020204" pitchFamily="34" charset="0"/>
                          <a:cs typeface="Arial" panose="020B0604020202020204" pitchFamily="34" charset="0"/>
                        </a:rPr>
                        <a:t>Number of fuel samples Tested </a:t>
                      </a:r>
                    </a:p>
                  </a:txBody>
                  <a:tcPr marL="8861" marR="8861" marT="886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ZA" sz="1200" b="0" i="0" u="none" strike="noStrike" dirty="0">
                          <a:solidFill>
                            <a:srgbClr val="000000"/>
                          </a:solidFill>
                          <a:effectLst/>
                          <a:latin typeface="Arial" panose="020B0604020202020204" pitchFamily="34" charset="0"/>
                          <a:cs typeface="Arial" panose="020B0604020202020204" pitchFamily="34" charset="0"/>
                        </a:rPr>
                        <a:t>1 080</a:t>
                      </a:r>
                    </a:p>
                  </a:txBody>
                  <a:tcPr marL="8861" marR="8861" marT="886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ZA" sz="1200" b="0" i="0" u="none" strike="noStrike" dirty="0">
                          <a:solidFill>
                            <a:srgbClr val="000000"/>
                          </a:solidFill>
                          <a:effectLst/>
                          <a:latin typeface="Arial" panose="020B0604020202020204" pitchFamily="34" charset="0"/>
                          <a:cs typeface="Arial" panose="020B0604020202020204" pitchFamily="34" charset="0"/>
                        </a:rPr>
                        <a:t> 270</a:t>
                      </a:r>
                    </a:p>
                  </a:txBody>
                  <a:tcPr marL="8861" marR="8861" marT="886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US" sz="1200" b="1" i="0" u="none" strike="noStrike" dirty="0">
                          <a:solidFill>
                            <a:srgbClr val="000000"/>
                          </a:solidFill>
                          <a:effectLst/>
                          <a:latin typeface="Arial" panose="020B0604020202020204" pitchFamily="34" charset="0"/>
                          <a:cs typeface="Arial" panose="020B0604020202020204" pitchFamily="34" charset="0"/>
                        </a:rPr>
                        <a:t>Not Achieved: </a:t>
                      </a:r>
                      <a:r>
                        <a:rPr lang="en-US" sz="1200" b="0" i="0" u="none" strike="noStrike" dirty="0">
                          <a:solidFill>
                            <a:srgbClr val="000000"/>
                          </a:solidFill>
                          <a:effectLst/>
                          <a:latin typeface="Arial" panose="020B0604020202020204" pitchFamily="34" charset="0"/>
                          <a:cs typeface="Arial" panose="020B0604020202020204" pitchFamily="34" charset="0"/>
                        </a:rPr>
                        <a:t>260 fuel samples were tested</a:t>
                      </a:r>
                    </a:p>
                  </a:txBody>
                  <a:tcPr marL="8861" marR="8861" marT="886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US" sz="1200" b="0" i="0" u="none" strike="noStrike" dirty="0">
                          <a:solidFill>
                            <a:srgbClr val="000000"/>
                          </a:solidFill>
                          <a:effectLst/>
                          <a:latin typeface="Arial" panose="020B0604020202020204" pitchFamily="34" charset="0"/>
                          <a:cs typeface="Arial" panose="020B0604020202020204" pitchFamily="34" charset="0"/>
                        </a:rPr>
                        <a:t>The loss of a vehicle as a tool of trade to conduct inspections in one of the regional offices contributed to underachievement </a:t>
                      </a:r>
                    </a:p>
                  </a:txBody>
                  <a:tcPr marL="8861" marR="8861" marT="886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ZA" sz="1200" b="0" i="0" u="none" strike="noStrike" dirty="0">
                          <a:solidFill>
                            <a:srgbClr val="000000"/>
                          </a:solidFill>
                          <a:effectLst/>
                          <a:latin typeface="Arial" panose="020B0604020202020204" pitchFamily="34" charset="0"/>
                          <a:cs typeface="Arial" panose="020B0604020202020204" pitchFamily="34" charset="0"/>
                        </a:rPr>
                        <a:t>Roll out of a catch up plan and allocation of a vehicle to conduct inspections</a:t>
                      </a:r>
                    </a:p>
                  </a:txBody>
                  <a:tcPr marL="8861" marR="8861" marT="886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endParaRPr lang="en-ZA" sz="1200" b="0" i="0" u="none" strike="noStrike" dirty="0">
                        <a:solidFill>
                          <a:srgbClr val="000000"/>
                        </a:solidFill>
                        <a:effectLst/>
                        <a:latin typeface="Arial" panose="020B0604020202020204" pitchFamily="34" charset="0"/>
                        <a:cs typeface="Arial" panose="020B0604020202020204" pitchFamily="34" charset="0"/>
                      </a:endParaRPr>
                    </a:p>
                  </a:txBody>
                  <a:tcPr marL="8861" marR="8861" marT="886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ZA" sz="1200" b="0" i="0" u="none" strike="noStrike" dirty="0">
                          <a:solidFill>
                            <a:srgbClr val="000000"/>
                          </a:solidFill>
                          <a:effectLst/>
                          <a:latin typeface="Arial" panose="020B0604020202020204" pitchFamily="34" charset="0"/>
                          <a:cs typeface="Arial" panose="020B0604020202020204" pitchFamily="34" charset="0"/>
                        </a:rPr>
                        <a:t> </a:t>
                      </a:r>
                    </a:p>
                  </a:txBody>
                  <a:tcPr marL="8861" marR="8861" marT="886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extLst>
                  <a:ext uri="{0D108BD9-81ED-4DB2-BD59-A6C34878D82A}">
                    <a16:rowId xmlns:a16="http://schemas.microsoft.com/office/drawing/2014/main" xmlns="" val="2797116432"/>
                  </a:ext>
                </a:extLst>
              </a:tr>
              <a:tr h="1779942">
                <a:tc>
                  <a:txBody>
                    <a:bodyPr/>
                    <a:lstStyle/>
                    <a:p>
                      <a:pPr algn="l" fontAlgn="t"/>
                      <a:r>
                        <a:rPr lang="en-US" sz="1200" b="0" i="0" u="none" strike="noStrike" dirty="0">
                          <a:solidFill>
                            <a:srgbClr val="000000"/>
                          </a:solidFill>
                          <a:effectLst/>
                          <a:latin typeface="Arial" panose="020B0604020202020204" pitchFamily="34" charset="0"/>
                          <a:cs typeface="Arial" panose="020B0604020202020204" pitchFamily="34" charset="0"/>
                        </a:rPr>
                        <a:t>Number of rights and/or  permits issued to HDSA controlled entities</a:t>
                      </a:r>
                    </a:p>
                  </a:txBody>
                  <a:tcPr marL="8861" marR="8861" marT="886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ZA" sz="1200" b="0" i="0" u="none" strike="noStrike" dirty="0">
                          <a:solidFill>
                            <a:srgbClr val="000000"/>
                          </a:solidFill>
                          <a:effectLst/>
                          <a:latin typeface="Arial" panose="020B0604020202020204" pitchFamily="34" charset="0"/>
                          <a:cs typeface="Arial" panose="020B0604020202020204" pitchFamily="34" charset="0"/>
                        </a:rPr>
                        <a:t>120</a:t>
                      </a:r>
                    </a:p>
                  </a:txBody>
                  <a:tcPr marL="8861" marR="8861" marT="886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ZA" sz="1200" b="0" i="0" u="none" strike="noStrike" dirty="0">
                          <a:solidFill>
                            <a:srgbClr val="000000"/>
                          </a:solidFill>
                          <a:effectLst/>
                          <a:latin typeface="Arial" panose="020B0604020202020204" pitchFamily="34" charset="0"/>
                          <a:cs typeface="Arial" panose="020B0604020202020204" pitchFamily="34" charset="0"/>
                        </a:rPr>
                        <a:t>30</a:t>
                      </a:r>
                    </a:p>
                  </a:txBody>
                  <a:tcPr marL="8861" marR="8861" marT="886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US" sz="1200" b="1" i="0" u="none" strike="noStrike" dirty="0">
                          <a:solidFill>
                            <a:srgbClr val="000000"/>
                          </a:solidFill>
                          <a:effectLst/>
                          <a:latin typeface="Arial" panose="020B0604020202020204" pitchFamily="34" charset="0"/>
                          <a:cs typeface="Arial" panose="020B0604020202020204" pitchFamily="34" charset="0"/>
                        </a:rPr>
                        <a:t>Achieved: </a:t>
                      </a:r>
                      <a:r>
                        <a:rPr lang="en-US" sz="1200" b="0" i="0" u="none" strike="noStrike" dirty="0">
                          <a:solidFill>
                            <a:srgbClr val="000000"/>
                          </a:solidFill>
                          <a:effectLst/>
                          <a:latin typeface="Arial" panose="020B0604020202020204" pitchFamily="34" charset="0"/>
                          <a:cs typeface="Arial" panose="020B0604020202020204" pitchFamily="34" charset="0"/>
                        </a:rPr>
                        <a:t>46 rights were issued to HDSA controlled entities</a:t>
                      </a:r>
                    </a:p>
                  </a:txBody>
                  <a:tcPr marL="8861" marR="8861" marT="886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US" sz="1200" b="0" i="0" u="none" strike="noStrike" dirty="0">
                          <a:solidFill>
                            <a:srgbClr val="000000"/>
                          </a:solidFill>
                          <a:effectLst/>
                          <a:latin typeface="Arial" panose="020B0604020202020204" pitchFamily="34" charset="0"/>
                          <a:cs typeface="Arial" panose="020B0604020202020204" pitchFamily="34" charset="0"/>
                        </a:rPr>
                        <a:t>A target was exceeded due to most applications lodged by HDSA being compliant</a:t>
                      </a:r>
                    </a:p>
                  </a:txBody>
                  <a:tcPr marL="8861" marR="8861" marT="886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ZA" sz="1200" b="0" i="0" u="none" strike="noStrike" dirty="0">
                          <a:solidFill>
                            <a:srgbClr val="000000"/>
                          </a:solidFill>
                          <a:effectLst/>
                          <a:latin typeface="Arial" panose="020B0604020202020204" pitchFamily="34" charset="0"/>
                          <a:cs typeface="Arial" panose="020B0604020202020204" pitchFamily="34" charset="0"/>
                        </a:rPr>
                        <a:t> None</a:t>
                      </a:r>
                    </a:p>
                  </a:txBody>
                  <a:tcPr marL="8861" marR="8861" marT="886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ZA" sz="1200" b="0" i="0" u="none" strike="noStrike" dirty="0">
                          <a:solidFill>
                            <a:srgbClr val="000000"/>
                          </a:solidFill>
                          <a:effectLst/>
                          <a:latin typeface="Arial" panose="020B0604020202020204" pitchFamily="34" charset="0"/>
                          <a:cs typeface="Arial" panose="020B0604020202020204" pitchFamily="34" charset="0"/>
                        </a:rPr>
                        <a:t>None</a:t>
                      </a:r>
                    </a:p>
                  </a:txBody>
                  <a:tcPr marL="8861" marR="8861" marT="886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ZA" sz="1200" b="0" i="0" u="none" strike="noStrike" dirty="0">
                          <a:solidFill>
                            <a:srgbClr val="000000"/>
                          </a:solidFill>
                          <a:effectLst/>
                          <a:latin typeface="Arial" panose="020B0604020202020204" pitchFamily="34" charset="0"/>
                          <a:cs typeface="Arial" panose="020B0604020202020204" pitchFamily="34" charset="0"/>
                        </a:rPr>
                        <a:t> </a:t>
                      </a:r>
                    </a:p>
                  </a:txBody>
                  <a:tcPr marL="8861" marR="8861" marT="886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extLst>
                  <a:ext uri="{0D108BD9-81ED-4DB2-BD59-A6C34878D82A}">
                    <a16:rowId xmlns:a16="http://schemas.microsoft.com/office/drawing/2014/main" xmlns="" val="795191066"/>
                  </a:ext>
                </a:extLst>
              </a:tr>
            </a:tbl>
          </a:graphicData>
        </a:graphic>
      </p:graphicFrame>
    </p:spTree>
    <p:extLst>
      <p:ext uri="{BB962C8B-B14F-4D97-AF65-F5344CB8AC3E}">
        <p14:creationId xmlns:p14="http://schemas.microsoft.com/office/powerpoint/2010/main" xmlns="" val="3232311771"/>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xmlns="" id="{812DCD30-2770-41A6-93F0-4234E36E5351}"/>
              </a:ext>
            </a:extLst>
          </p:cNvPr>
          <p:cNvSpPr>
            <a:spLocks noGrp="1"/>
          </p:cNvSpPr>
          <p:nvPr>
            <p:ph type="subTitle" idx="1"/>
          </p:nvPr>
        </p:nvSpPr>
        <p:spPr>
          <a:xfrm>
            <a:off x="126460" y="0"/>
            <a:ext cx="11956683" cy="3964162"/>
          </a:xfrm>
        </p:spPr>
        <p:txBody>
          <a:bodyPr wrap="square">
            <a:spAutoFit/>
          </a:bodyPr>
          <a:lstStyle/>
          <a:p>
            <a:pPr lvl="0" fontAlgn="t">
              <a:lnSpc>
                <a:spcPct val="100000"/>
              </a:lnSpc>
              <a:spcBef>
                <a:spcPts val="0"/>
              </a:spcBef>
            </a:pPr>
            <a:r>
              <a:rPr lang="en-US" sz="1800" b="1" dirty="0">
                <a:solidFill>
                  <a:srgbClr val="000000"/>
                </a:solidFill>
                <a:latin typeface="Arial" panose="020B0604020202020204" pitchFamily="34" charset="0"/>
                <a:cs typeface="Arial" panose="020B0604020202020204" pitchFamily="34" charset="0"/>
              </a:rPr>
              <a:t>MINING, MINERAL AND ENERGY POLICY DEVELOPMENT, (QUARTER 1) </a:t>
            </a:r>
          </a:p>
          <a:p>
            <a:endParaRPr lang="en-ZA" sz="1800" b="1" dirty="0">
              <a:latin typeface="Arial" panose="020B0604020202020204" pitchFamily="34" charset="0"/>
              <a:cs typeface="Arial" panose="020B0604020202020204" pitchFamily="34" charset="0"/>
            </a:endParaRPr>
          </a:p>
          <a:p>
            <a:pPr algn="l"/>
            <a:endParaRPr lang="en-ZA" sz="2000" dirty="0"/>
          </a:p>
          <a:p>
            <a:endParaRPr lang="en-ZA" sz="2000" dirty="0"/>
          </a:p>
          <a:p>
            <a:endParaRPr lang="en-ZA" sz="2000" dirty="0"/>
          </a:p>
          <a:p>
            <a:endParaRPr lang="en-ZA" sz="2000" dirty="0"/>
          </a:p>
          <a:p>
            <a:endParaRPr lang="en-ZA" sz="2000" dirty="0"/>
          </a:p>
          <a:p>
            <a:endParaRPr lang="en-ZA" sz="2000" dirty="0"/>
          </a:p>
          <a:p>
            <a:endParaRPr lang="en-ZA" sz="2000" dirty="0"/>
          </a:p>
          <a:p>
            <a:endParaRPr lang="en-ZA" sz="2000" dirty="0"/>
          </a:p>
        </p:txBody>
      </p:sp>
      <p:graphicFrame>
        <p:nvGraphicFramePr>
          <p:cNvPr id="2" name="Table 1">
            <a:extLst>
              <a:ext uri="{FF2B5EF4-FFF2-40B4-BE49-F238E27FC236}">
                <a16:creationId xmlns:a16="http://schemas.microsoft.com/office/drawing/2014/main" xmlns="" id="{A331D115-B534-4212-A5B6-FE9978176A9C}"/>
              </a:ext>
            </a:extLst>
          </p:cNvPr>
          <p:cNvGraphicFramePr>
            <a:graphicFrameLocks noGrp="1"/>
          </p:cNvGraphicFramePr>
          <p:nvPr/>
        </p:nvGraphicFramePr>
        <p:xfrm>
          <a:off x="1643270" y="314325"/>
          <a:ext cx="10548729" cy="5340044"/>
        </p:xfrm>
        <a:graphic>
          <a:graphicData uri="http://schemas.openxmlformats.org/drawingml/2006/table">
            <a:tbl>
              <a:tblPr/>
              <a:tblGrid>
                <a:gridCol w="1242955">
                  <a:extLst>
                    <a:ext uri="{9D8B030D-6E8A-4147-A177-3AD203B41FA5}">
                      <a16:colId xmlns:a16="http://schemas.microsoft.com/office/drawing/2014/main" xmlns="" val="2019165738"/>
                    </a:ext>
                  </a:extLst>
                </a:gridCol>
                <a:gridCol w="1242955">
                  <a:extLst>
                    <a:ext uri="{9D8B030D-6E8A-4147-A177-3AD203B41FA5}">
                      <a16:colId xmlns:a16="http://schemas.microsoft.com/office/drawing/2014/main" xmlns="" val="1965582688"/>
                    </a:ext>
                  </a:extLst>
                </a:gridCol>
                <a:gridCol w="1430740">
                  <a:extLst>
                    <a:ext uri="{9D8B030D-6E8A-4147-A177-3AD203B41FA5}">
                      <a16:colId xmlns:a16="http://schemas.microsoft.com/office/drawing/2014/main" xmlns="" val="1632934116"/>
                    </a:ext>
                  </a:extLst>
                </a:gridCol>
                <a:gridCol w="1252312">
                  <a:extLst>
                    <a:ext uri="{9D8B030D-6E8A-4147-A177-3AD203B41FA5}">
                      <a16:colId xmlns:a16="http://schemas.microsoft.com/office/drawing/2014/main" xmlns="" val="1969925338"/>
                    </a:ext>
                  </a:extLst>
                </a:gridCol>
                <a:gridCol w="1492507">
                  <a:extLst>
                    <a:ext uri="{9D8B030D-6E8A-4147-A177-3AD203B41FA5}">
                      <a16:colId xmlns:a16="http://schemas.microsoft.com/office/drawing/2014/main" xmlns="" val="1085572697"/>
                    </a:ext>
                  </a:extLst>
                </a:gridCol>
                <a:gridCol w="1711744">
                  <a:extLst>
                    <a:ext uri="{9D8B030D-6E8A-4147-A177-3AD203B41FA5}">
                      <a16:colId xmlns:a16="http://schemas.microsoft.com/office/drawing/2014/main" xmlns="" val="1601799730"/>
                    </a:ext>
                  </a:extLst>
                </a:gridCol>
                <a:gridCol w="1722449">
                  <a:extLst>
                    <a:ext uri="{9D8B030D-6E8A-4147-A177-3AD203B41FA5}">
                      <a16:colId xmlns:a16="http://schemas.microsoft.com/office/drawing/2014/main" xmlns="" val="977771228"/>
                    </a:ext>
                  </a:extLst>
                </a:gridCol>
                <a:gridCol w="453067">
                  <a:extLst>
                    <a:ext uri="{9D8B030D-6E8A-4147-A177-3AD203B41FA5}">
                      <a16:colId xmlns:a16="http://schemas.microsoft.com/office/drawing/2014/main" xmlns="" val="3097272649"/>
                    </a:ext>
                  </a:extLst>
                </a:gridCol>
              </a:tblGrid>
              <a:tr h="355929">
                <a:tc>
                  <a:txBody>
                    <a:bodyPr/>
                    <a:lstStyle/>
                    <a:p>
                      <a:pPr algn="ctr" fontAlgn="t"/>
                      <a:r>
                        <a:rPr lang="en-ZA" sz="1200" b="1" i="0" u="none" strike="noStrike" dirty="0">
                          <a:solidFill>
                            <a:srgbClr val="000000"/>
                          </a:solidFill>
                          <a:effectLst/>
                          <a:latin typeface="Calibri" panose="020F0502020204030204" pitchFamily="34" charset="0"/>
                        </a:rPr>
                        <a:t>Output Indicator</a:t>
                      </a:r>
                    </a:p>
                  </a:txBody>
                  <a:tcPr marL="4033" marR="4033" marT="403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ctr" fontAlgn="t"/>
                      <a:r>
                        <a:rPr lang="en-ZA" sz="1200" b="1" i="0" u="none" strike="noStrike" dirty="0">
                          <a:solidFill>
                            <a:srgbClr val="000000"/>
                          </a:solidFill>
                          <a:effectLst/>
                          <a:latin typeface="Calibri" panose="020F0502020204030204" pitchFamily="34" charset="0"/>
                        </a:rPr>
                        <a:t>2022/23</a:t>
                      </a:r>
                      <a:br>
                        <a:rPr lang="en-ZA" sz="1200" b="1" i="0" u="none" strike="noStrike" dirty="0">
                          <a:solidFill>
                            <a:srgbClr val="000000"/>
                          </a:solidFill>
                          <a:effectLst/>
                          <a:latin typeface="Calibri" panose="020F0502020204030204" pitchFamily="34" charset="0"/>
                        </a:rPr>
                      </a:br>
                      <a:r>
                        <a:rPr lang="en-ZA" sz="1200" b="1" i="0" u="none" strike="noStrike" dirty="0">
                          <a:solidFill>
                            <a:srgbClr val="000000"/>
                          </a:solidFill>
                          <a:effectLst/>
                          <a:latin typeface="Calibri" panose="020F0502020204030204" pitchFamily="34" charset="0"/>
                        </a:rPr>
                        <a:t>Annual Target</a:t>
                      </a:r>
                    </a:p>
                  </a:txBody>
                  <a:tcPr marL="4033" marR="4033" marT="403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ctr" fontAlgn="t"/>
                      <a:r>
                        <a:rPr lang="en-ZA" sz="1200" b="1" i="0" u="none" strike="noStrike" dirty="0">
                          <a:solidFill>
                            <a:srgbClr val="000000"/>
                          </a:solidFill>
                          <a:effectLst/>
                          <a:latin typeface="Calibri" panose="020F0502020204030204" pitchFamily="34" charset="0"/>
                        </a:rPr>
                        <a:t>2022/23</a:t>
                      </a:r>
                      <a:br>
                        <a:rPr lang="en-ZA" sz="1200" b="1" i="0" u="none" strike="noStrike" dirty="0">
                          <a:solidFill>
                            <a:srgbClr val="000000"/>
                          </a:solidFill>
                          <a:effectLst/>
                          <a:latin typeface="Calibri" panose="020F0502020204030204" pitchFamily="34" charset="0"/>
                        </a:rPr>
                      </a:br>
                      <a:r>
                        <a:rPr lang="en-ZA" sz="1200" b="1" i="0" u="none" strike="noStrike" dirty="0">
                          <a:solidFill>
                            <a:srgbClr val="000000"/>
                          </a:solidFill>
                          <a:effectLst/>
                          <a:latin typeface="Calibri" panose="020F0502020204030204" pitchFamily="34" charset="0"/>
                        </a:rPr>
                        <a:t>Quarterly Target</a:t>
                      </a:r>
                    </a:p>
                  </a:txBody>
                  <a:tcPr marL="4033" marR="4033" marT="403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ctr" fontAlgn="t"/>
                      <a:r>
                        <a:rPr lang="en-US" sz="1200" b="1" i="0" u="none" strike="noStrike" dirty="0">
                          <a:solidFill>
                            <a:srgbClr val="000000"/>
                          </a:solidFill>
                          <a:effectLst/>
                          <a:latin typeface="Calibri" panose="020F0502020204030204" pitchFamily="34" charset="0"/>
                        </a:rPr>
                        <a:t>Actual output</a:t>
                      </a:r>
                      <a:br>
                        <a:rPr lang="en-US" sz="1200" b="1" i="0" u="none" strike="noStrike" dirty="0">
                          <a:solidFill>
                            <a:srgbClr val="000000"/>
                          </a:solidFill>
                          <a:effectLst/>
                          <a:latin typeface="Calibri" panose="020F0502020204030204" pitchFamily="34" charset="0"/>
                        </a:rPr>
                      </a:br>
                      <a:endParaRPr lang="en-US" sz="1200" b="1" i="0" u="none" strike="noStrike" dirty="0">
                        <a:solidFill>
                          <a:srgbClr val="000000"/>
                        </a:solidFill>
                        <a:effectLst/>
                        <a:latin typeface="Calibri" panose="020F0502020204030204" pitchFamily="34" charset="0"/>
                      </a:endParaRPr>
                    </a:p>
                  </a:txBody>
                  <a:tcPr marL="4033" marR="4033" marT="403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ctr" fontAlgn="t"/>
                      <a:r>
                        <a:rPr lang="en-ZA" sz="1200" b="1" i="0" u="none" strike="noStrike" dirty="0">
                          <a:solidFill>
                            <a:srgbClr val="000000"/>
                          </a:solidFill>
                          <a:effectLst/>
                          <a:latin typeface="Calibri" panose="020F0502020204030204" pitchFamily="34" charset="0"/>
                        </a:rPr>
                        <a:t>Reason for</a:t>
                      </a:r>
                      <a:br>
                        <a:rPr lang="en-ZA" sz="1200" b="1" i="0" u="none" strike="noStrike" dirty="0">
                          <a:solidFill>
                            <a:srgbClr val="000000"/>
                          </a:solidFill>
                          <a:effectLst/>
                          <a:latin typeface="Calibri" panose="020F0502020204030204" pitchFamily="34" charset="0"/>
                        </a:rPr>
                      </a:br>
                      <a:r>
                        <a:rPr lang="en-ZA" sz="1200" b="1" i="0" u="none" strike="noStrike" dirty="0">
                          <a:solidFill>
                            <a:srgbClr val="000000"/>
                          </a:solidFill>
                          <a:effectLst/>
                          <a:latin typeface="Calibri" panose="020F0502020204030204" pitchFamily="34" charset="0"/>
                        </a:rPr>
                        <a:t>Deviation</a:t>
                      </a:r>
                      <a:br>
                        <a:rPr lang="en-ZA" sz="1200" b="1" i="0" u="none" strike="noStrike" dirty="0">
                          <a:solidFill>
                            <a:srgbClr val="000000"/>
                          </a:solidFill>
                          <a:effectLst/>
                          <a:latin typeface="Calibri" panose="020F0502020204030204" pitchFamily="34" charset="0"/>
                        </a:rPr>
                      </a:br>
                      <a:endParaRPr lang="en-ZA" sz="1200" b="1" i="0" u="none" strike="noStrike" dirty="0">
                        <a:solidFill>
                          <a:srgbClr val="000000"/>
                        </a:solidFill>
                        <a:effectLst/>
                        <a:latin typeface="Calibri" panose="020F0502020204030204" pitchFamily="34" charset="0"/>
                      </a:endParaRPr>
                    </a:p>
                  </a:txBody>
                  <a:tcPr marL="4033" marR="4033" marT="403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ctr" fontAlgn="t"/>
                      <a:r>
                        <a:rPr lang="en-ZA" sz="1200" b="1" i="0" u="none" strike="noStrike" dirty="0">
                          <a:solidFill>
                            <a:srgbClr val="000000"/>
                          </a:solidFill>
                          <a:effectLst/>
                          <a:latin typeface="Calibri" panose="020F0502020204030204" pitchFamily="34" charset="0"/>
                        </a:rPr>
                        <a:t>Corrective</a:t>
                      </a:r>
                      <a:br>
                        <a:rPr lang="en-ZA" sz="1200" b="1" i="0" u="none" strike="noStrike" dirty="0">
                          <a:solidFill>
                            <a:srgbClr val="000000"/>
                          </a:solidFill>
                          <a:effectLst/>
                          <a:latin typeface="Calibri" panose="020F0502020204030204" pitchFamily="34" charset="0"/>
                        </a:rPr>
                      </a:br>
                      <a:r>
                        <a:rPr lang="en-ZA" sz="1200" b="1" i="0" u="none" strike="noStrike" dirty="0">
                          <a:solidFill>
                            <a:srgbClr val="000000"/>
                          </a:solidFill>
                          <a:effectLst/>
                          <a:latin typeface="Calibri" panose="020F0502020204030204" pitchFamily="34" charset="0"/>
                        </a:rPr>
                        <a:t>Measures</a:t>
                      </a:r>
                      <a:br>
                        <a:rPr lang="en-ZA" sz="1200" b="1" i="0" u="none" strike="noStrike" dirty="0">
                          <a:solidFill>
                            <a:srgbClr val="000000"/>
                          </a:solidFill>
                          <a:effectLst/>
                          <a:latin typeface="Calibri" panose="020F0502020204030204" pitchFamily="34" charset="0"/>
                        </a:rPr>
                      </a:br>
                      <a:endParaRPr lang="en-ZA" sz="1200" b="1" i="0" u="none" strike="noStrike" dirty="0">
                        <a:solidFill>
                          <a:srgbClr val="000000"/>
                        </a:solidFill>
                        <a:effectLst/>
                        <a:latin typeface="Calibri" panose="020F0502020204030204" pitchFamily="34" charset="0"/>
                      </a:endParaRPr>
                    </a:p>
                  </a:txBody>
                  <a:tcPr marL="4033" marR="4033" marT="403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ctr" fontAlgn="t"/>
                      <a:r>
                        <a:rPr lang="en-ZA" sz="1200" b="1" i="0" u="none" strike="noStrike" dirty="0">
                          <a:solidFill>
                            <a:srgbClr val="000000"/>
                          </a:solidFill>
                          <a:effectLst/>
                          <a:latin typeface="Calibri" panose="020F0502020204030204" pitchFamily="34" charset="0"/>
                        </a:rPr>
                        <a:t>Comments for</a:t>
                      </a:r>
                      <a:br>
                        <a:rPr lang="en-ZA" sz="1200" b="1" i="0" u="none" strike="noStrike" dirty="0">
                          <a:solidFill>
                            <a:srgbClr val="000000"/>
                          </a:solidFill>
                          <a:effectLst/>
                          <a:latin typeface="Calibri" panose="020F0502020204030204" pitchFamily="34" charset="0"/>
                        </a:rPr>
                      </a:br>
                      <a:r>
                        <a:rPr lang="en-ZA" sz="1200" b="1" i="0" u="none" strike="noStrike" dirty="0">
                          <a:solidFill>
                            <a:srgbClr val="000000"/>
                          </a:solidFill>
                          <a:effectLst/>
                          <a:latin typeface="Calibri" panose="020F0502020204030204" pitchFamily="34" charset="0"/>
                        </a:rPr>
                        <a:t>Quarter 1</a:t>
                      </a:r>
                      <a:br>
                        <a:rPr lang="en-ZA" sz="1200" b="1" i="0" u="none" strike="noStrike" dirty="0">
                          <a:solidFill>
                            <a:srgbClr val="000000"/>
                          </a:solidFill>
                          <a:effectLst/>
                          <a:latin typeface="Calibri" panose="020F0502020204030204" pitchFamily="34" charset="0"/>
                        </a:rPr>
                      </a:br>
                      <a:endParaRPr lang="en-ZA" sz="1200" b="1" i="0" u="none" strike="noStrike" dirty="0">
                        <a:solidFill>
                          <a:srgbClr val="000000"/>
                        </a:solidFill>
                        <a:effectLst/>
                        <a:latin typeface="Calibri" panose="020F0502020204030204" pitchFamily="34" charset="0"/>
                      </a:endParaRPr>
                    </a:p>
                  </a:txBody>
                  <a:tcPr marL="4033" marR="4033" marT="403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ctr" fontAlgn="t"/>
                      <a:r>
                        <a:rPr lang="en-ZA" sz="1200" b="1" i="0" u="none" strike="noStrike" dirty="0">
                          <a:solidFill>
                            <a:srgbClr val="000000"/>
                          </a:solidFill>
                          <a:effectLst/>
                          <a:latin typeface="Calibri" panose="020F0502020204030204" pitchFamily="34" charset="0"/>
                        </a:rPr>
                        <a:t>Robot Status </a:t>
                      </a:r>
                    </a:p>
                  </a:txBody>
                  <a:tcPr marL="4033" marR="4033" marT="403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extLst>
                  <a:ext uri="{0D108BD9-81ED-4DB2-BD59-A6C34878D82A}">
                    <a16:rowId xmlns:a16="http://schemas.microsoft.com/office/drawing/2014/main" xmlns="" val="1155908287"/>
                  </a:ext>
                </a:extLst>
              </a:tr>
              <a:tr h="1668310">
                <a:tc>
                  <a:txBody>
                    <a:bodyPr/>
                    <a:lstStyle/>
                    <a:p>
                      <a:pPr algn="l" fontAlgn="t"/>
                      <a:r>
                        <a:rPr lang="en-US" sz="1200" b="0" i="0" u="none" strike="noStrike" dirty="0">
                          <a:solidFill>
                            <a:srgbClr val="000000"/>
                          </a:solidFill>
                          <a:effectLst/>
                          <a:latin typeface="Arial" panose="020B0604020202020204" pitchFamily="34" charset="0"/>
                        </a:rPr>
                        <a:t>Petroleum Products Bill tabled in Parliament</a:t>
                      </a:r>
                    </a:p>
                  </a:txBody>
                  <a:tcPr marL="4033" marR="4033" marT="403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t"/>
                      <a:r>
                        <a:rPr lang="en-US" sz="1200" b="0" i="0" u="none" strike="noStrike" dirty="0">
                          <a:solidFill>
                            <a:srgbClr val="000000"/>
                          </a:solidFill>
                          <a:effectLst/>
                          <a:latin typeface="Arial" panose="020B0604020202020204" pitchFamily="34" charset="0"/>
                        </a:rPr>
                        <a:t>Petroleum Products Bill submitted to Cabinet for approval to table in Parliament</a:t>
                      </a:r>
                    </a:p>
                  </a:txBody>
                  <a:tcPr marL="4033" marR="4033" marT="403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t"/>
                      <a:r>
                        <a:rPr lang="en-US" sz="1200" b="0" i="0" u="none" strike="noStrike" dirty="0">
                          <a:solidFill>
                            <a:srgbClr val="000000"/>
                          </a:solidFill>
                          <a:effectLst/>
                          <a:latin typeface="Arial" panose="020B0604020202020204" pitchFamily="34" charset="0"/>
                        </a:rPr>
                        <a:t>Petroleum Products Draft Bill developed</a:t>
                      </a:r>
                    </a:p>
                  </a:txBody>
                  <a:tcPr marL="4033" marR="4033" marT="403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t"/>
                      <a:r>
                        <a:rPr lang="en-ZA" sz="1200" b="1" i="0" u="none" strike="noStrike" dirty="0">
                          <a:solidFill>
                            <a:srgbClr val="000000"/>
                          </a:solidFill>
                          <a:effectLst/>
                          <a:latin typeface="Arial" panose="020B0604020202020204" pitchFamily="34" charset="0"/>
                        </a:rPr>
                        <a:t>Achieved</a:t>
                      </a:r>
                    </a:p>
                  </a:txBody>
                  <a:tcPr marL="4033" marR="4033" marT="403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t"/>
                      <a:r>
                        <a:rPr lang="en-ZA" sz="1200" b="0" i="0" u="none" strike="noStrike" dirty="0">
                          <a:solidFill>
                            <a:srgbClr val="000000"/>
                          </a:solidFill>
                          <a:effectLst/>
                          <a:latin typeface="Arial" panose="020B0604020202020204" pitchFamily="34" charset="0"/>
                        </a:rPr>
                        <a:t>N/A</a:t>
                      </a:r>
                    </a:p>
                  </a:txBody>
                  <a:tcPr marL="4033" marR="4033" marT="403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t"/>
                      <a:r>
                        <a:rPr lang="en-ZA" sz="1200" b="0" i="0" u="none" strike="noStrike" dirty="0">
                          <a:solidFill>
                            <a:srgbClr val="000000"/>
                          </a:solidFill>
                          <a:effectLst/>
                          <a:latin typeface="Arial" panose="020B0604020202020204" pitchFamily="34" charset="0"/>
                        </a:rPr>
                        <a:t>N/A</a:t>
                      </a:r>
                    </a:p>
                  </a:txBody>
                  <a:tcPr marL="4033" marR="4033" marT="403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t"/>
                      <a:r>
                        <a:rPr lang="en-US" sz="1200" b="0" i="0" u="none" strike="noStrike" dirty="0">
                          <a:solidFill>
                            <a:srgbClr val="000000"/>
                          </a:solidFill>
                          <a:effectLst/>
                          <a:latin typeface="Arial" panose="020B0604020202020204" pitchFamily="34" charset="0"/>
                        </a:rPr>
                        <a:t>During the drafting of the APP, there was a error in phrasing the annual and Q4 targets. A memorandum to this effect has been submitted to Compliance and a submission will be processed to Minister for his approval. </a:t>
                      </a:r>
                    </a:p>
                  </a:txBody>
                  <a:tcPr marL="4033" marR="4033" marT="403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t"/>
                      <a:r>
                        <a:rPr lang="en-ZA" sz="1200" b="0" i="0" u="none" strike="noStrike" dirty="0">
                          <a:solidFill>
                            <a:srgbClr val="000000"/>
                          </a:solidFill>
                          <a:effectLst/>
                          <a:latin typeface="Arial" panose="020B0604020202020204" pitchFamily="34" charset="0"/>
                        </a:rPr>
                        <a:t> </a:t>
                      </a:r>
                    </a:p>
                  </a:txBody>
                  <a:tcPr marL="4033" marR="4033" marT="403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extLst>
                  <a:ext uri="{0D108BD9-81ED-4DB2-BD59-A6C34878D82A}">
                    <a16:rowId xmlns:a16="http://schemas.microsoft.com/office/drawing/2014/main" xmlns="" val="2860020816"/>
                  </a:ext>
                </a:extLst>
              </a:tr>
              <a:tr h="743737">
                <a:tc>
                  <a:txBody>
                    <a:bodyPr/>
                    <a:lstStyle/>
                    <a:p>
                      <a:pPr algn="l" fontAlgn="t"/>
                      <a:r>
                        <a:rPr lang="en-US" sz="1200" b="0" i="0" u="none" strike="noStrike" dirty="0">
                          <a:solidFill>
                            <a:srgbClr val="000000"/>
                          </a:solidFill>
                          <a:effectLst/>
                          <a:latin typeface="Arial" panose="020B0604020202020204" pitchFamily="34" charset="0"/>
                        </a:rPr>
                        <a:t>Mine Health and Safety Amendment (MHSA) Bill tabled in Parliament</a:t>
                      </a:r>
                    </a:p>
                  </a:txBody>
                  <a:tcPr marL="4033" marR="4033" marT="403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t"/>
                      <a:r>
                        <a:rPr lang="en-US" sz="1200" b="0" i="0" u="none" strike="noStrike" dirty="0">
                          <a:solidFill>
                            <a:srgbClr val="000000"/>
                          </a:solidFill>
                          <a:effectLst/>
                          <a:latin typeface="Arial" panose="020B0604020202020204" pitchFamily="34" charset="0"/>
                        </a:rPr>
                        <a:t>Mine Health and Safety Amendment Bill submitted to Parliament </a:t>
                      </a:r>
                    </a:p>
                  </a:txBody>
                  <a:tcPr marL="4033" marR="4033" marT="403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t"/>
                      <a:r>
                        <a:rPr lang="en-US" sz="1200" b="0" i="0" u="none" strike="noStrike" dirty="0">
                          <a:solidFill>
                            <a:srgbClr val="000000"/>
                          </a:solidFill>
                          <a:effectLst/>
                          <a:latin typeface="Arial" panose="020B0604020202020204" pitchFamily="34" charset="0"/>
                        </a:rPr>
                        <a:t>Mine Health and Safety Bill presented in Cabinet for approval to gazette </a:t>
                      </a:r>
                    </a:p>
                  </a:txBody>
                  <a:tcPr marL="4033" marR="4033" marT="403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t"/>
                      <a:r>
                        <a:rPr lang="en-ZA" sz="1200" b="1" i="0" u="none" strike="noStrike" dirty="0">
                          <a:solidFill>
                            <a:srgbClr val="000000"/>
                          </a:solidFill>
                          <a:effectLst/>
                          <a:latin typeface="Arial" panose="020B0604020202020204" pitchFamily="34" charset="0"/>
                        </a:rPr>
                        <a:t>Achieved</a:t>
                      </a:r>
                    </a:p>
                  </a:txBody>
                  <a:tcPr marL="4033" marR="4033" marT="403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t"/>
                      <a:r>
                        <a:rPr lang="en-ZA" sz="1200" b="0" i="0" u="none" strike="noStrike" dirty="0">
                          <a:solidFill>
                            <a:srgbClr val="000000"/>
                          </a:solidFill>
                          <a:effectLst/>
                          <a:latin typeface="Arial" panose="020B0604020202020204" pitchFamily="34" charset="0"/>
                        </a:rPr>
                        <a:t>N/A</a:t>
                      </a:r>
                    </a:p>
                  </a:txBody>
                  <a:tcPr marL="4033" marR="4033" marT="403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t"/>
                      <a:r>
                        <a:rPr lang="en-ZA" sz="1200" b="0" i="0" u="none" strike="noStrike" dirty="0">
                          <a:solidFill>
                            <a:srgbClr val="000000"/>
                          </a:solidFill>
                          <a:effectLst/>
                          <a:latin typeface="Arial" panose="020B0604020202020204" pitchFamily="34" charset="0"/>
                        </a:rPr>
                        <a:t>N/A</a:t>
                      </a:r>
                    </a:p>
                  </a:txBody>
                  <a:tcPr marL="4033" marR="4033" marT="403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t"/>
                      <a:r>
                        <a:rPr lang="en-ZA" sz="1200" b="0" i="0" u="none" strike="noStrike" dirty="0">
                          <a:solidFill>
                            <a:srgbClr val="000000"/>
                          </a:solidFill>
                          <a:effectLst/>
                          <a:latin typeface="Arial" panose="020B0604020202020204" pitchFamily="34" charset="0"/>
                        </a:rPr>
                        <a:t>N/A</a:t>
                      </a:r>
                    </a:p>
                  </a:txBody>
                  <a:tcPr marL="4033" marR="4033" marT="403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t"/>
                      <a:r>
                        <a:rPr lang="en-ZA" sz="1200" b="0" i="0" u="none" strike="noStrike" dirty="0">
                          <a:solidFill>
                            <a:srgbClr val="000000"/>
                          </a:solidFill>
                          <a:effectLst/>
                          <a:latin typeface="Arial" panose="020B0604020202020204" pitchFamily="34" charset="0"/>
                        </a:rPr>
                        <a:t> </a:t>
                      </a:r>
                    </a:p>
                  </a:txBody>
                  <a:tcPr marL="4033" marR="4033" marT="403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extLst>
                  <a:ext uri="{0D108BD9-81ED-4DB2-BD59-A6C34878D82A}">
                    <a16:rowId xmlns:a16="http://schemas.microsoft.com/office/drawing/2014/main" xmlns="" val="3435634854"/>
                  </a:ext>
                </a:extLst>
              </a:tr>
              <a:tr h="1853225">
                <a:tc>
                  <a:txBody>
                    <a:bodyPr/>
                    <a:lstStyle/>
                    <a:p>
                      <a:pPr algn="l" fontAlgn="t"/>
                      <a:r>
                        <a:rPr lang="en-US" sz="1200" b="0" i="0" u="none" strike="noStrike" dirty="0">
                          <a:solidFill>
                            <a:srgbClr val="000000"/>
                          </a:solidFill>
                          <a:effectLst/>
                          <a:latin typeface="Arial" panose="020B0604020202020204" pitchFamily="34" charset="0"/>
                        </a:rPr>
                        <a:t>National Petroleum Company Bill tabled in Parliament</a:t>
                      </a:r>
                    </a:p>
                  </a:txBody>
                  <a:tcPr marL="4033" marR="4033" marT="403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t"/>
                      <a:r>
                        <a:rPr lang="en-US" sz="1200" b="0" i="0" u="none" strike="noStrike" dirty="0">
                          <a:solidFill>
                            <a:srgbClr val="000000"/>
                          </a:solidFill>
                          <a:effectLst/>
                          <a:latin typeface="Arial" panose="020B0604020202020204" pitchFamily="34" charset="0"/>
                        </a:rPr>
                        <a:t>National Petroleum Company Bill submitted to Parliament </a:t>
                      </a:r>
                    </a:p>
                  </a:txBody>
                  <a:tcPr marL="4033" marR="4033" marT="403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t"/>
                      <a:r>
                        <a:rPr lang="en-US" sz="1200" b="0" i="0" u="none" strike="noStrike" dirty="0">
                          <a:solidFill>
                            <a:srgbClr val="000000"/>
                          </a:solidFill>
                          <a:effectLst/>
                          <a:latin typeface="Arial" panose="020B0604020202020204" pitchFamily="34" charset="0"/>
                        </a:rPr>
                        <a:t>Bill presented in cabinet for approval </a:t>
                      </a:r>
                    </a:p>
                  </a:txBody>
                  <a:tcPr marL="4033" marR="4033" marT="403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t"/>
                      <a:r>
                        <a:rPr lang="en-ZA" sz="1200" b="1" i="0" u="none" strike="noStrike" dirty="0">
                          <a:solidFill>
                            <a:srgbClr val="000000"/>
                          </a:solidFill>
                          <a:effectLst/>
                          <a:latin typeface="Arial" panose="020B0604020202020204" pitchFamily="34" charset="0"/>
                        </a:rPr>
                        <a:t>Not achieved</a:t>
                      </a:r>
                    </a:p>
                  </a:txBody>
                  <a:tcPr marL="4033" marR="4033" marT="403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t"/>
                      <a:r>
                        <a:rPr lang="en-US" sz="1200" b="0" i="0" u="none" strike="noStrike" dirty="0">
                          <a:solidFill>
                            <a:srgbClr val="000000"/>
                          </a:solidFill>
                          <a:effectLst/>
                          <a:latin typeface="Arial" panose="020B0604020202020204" pitchFamily="34" charset="0"/>
                        </a:rPr>
                        <a:t>The Draft Bill has been developed however there were delays in finalising the draft due to outstanding inputs from the implementing agencies.</a:t>
                      </a:r>
                    </a:p>
                  </a:txBody>
                  <a:tcPr marL="4033" marR="4033" marT="403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t"/>
                      <a:r>
                        <a:rPr lang="en-US" sz="1200" b="0" i="0" u="none" strike="noStrike" dirty="0">
                          <a:solidFill>
                            <a:srgbClr val="000000"/>
                          </a:solidFill>
                          <a:effectLst/>
                          <a:latin typeface="Arial" panose="020B0604020202020204" pitchFamily="34" charset="0"/>
                        </a:rPr>
                        <a:t>The Draft bill will be finalised  at the beginning of quarter 2. </a:t>
                      </a:r>
                    </a:p>
                  </a:txBody>
                  <a:tcPr marL="4033" marR="4033" marT="403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t"/>
                      <a:r>
                        <a:rPr lang="en-US" sz="1200" b="0" i="0" u="none" strike="noStrike" dirty="0">
                          <a:solidFill>
                            <a:srgbClr val="000000"/>
                          </a:solidFill>
                          <a:effectLst/>
                          <a:latin typeface="Arial" panose="020B0604020202020204" pitchFamily="34" charset="0"/>
                        </a:rPr>
                        <a:t>During the drafting of the APP, there was an error in phrasing the quarterly and annual  targets.  A memorandum to this effect has been submitted to Compliance and a submission will be processed to Minister for his approval. </a:t>
                      </a:r>
                    </a:p>
                  </a:txBody>
                  <a:tcPr marL="4033" marR="4033" marT="403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t"/>
                      <a:r>
                        <a:rPr lang="en-ZA" sz="1200" b="0" i="0" u="none" strike="noStrike" dirty="0">
                          <a:solidFill>
                            <a:srgbClr val="000000"/>
                          </a:solidFill>
                          <a:effectLst/>
                          <a:latin typeface="Arial" panose="020B0604020202020204" pitchFamily="34" charset="0"/>
                        </a:rPr>
                        <a:t> </a:t>
                      </a:r>
                    </a:p>
                  </a:txBody>
                  <a:tcPr marL="4033" marR="4033" marT="403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extLst>
                  <a:ext uri="{0D108BD9-81ED-4DB2-BD59-A6C34878D82A}">
                    <a16:rowId xmlns:a16="http://schemas.microsoft.com/office/drawing/2014/main" xmlns="" val="813172166"/>
                  </a:ext>
                </a:extLst>
              </a:tr>
            </a:tbl>
          </a:graphicData>
        </a:graphic>
      </p:graphicFrame>
    </p:spTree>
    <p:extLst>
      <p:ext uri="{BB962C8B-B14F-4D97-AF65-F5344CB8AC3E}">
        <p14:creationId xmlns:p14="http://schemas.microsoft.com/office/powerpoint/2010/main" xmlns="" val="3685556154"/>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xmlns="" id="{812DCD30-2770-41A6-93F0-4234E36E5351}"/>
              </a:ext>
            </a:extLst>
          </p:cNvPr>
          <p:cNvSpPr>
            <a:spLocks noGrp="1"/>
          </p:cNvSpPr>
          <p:nvPr>
            <p:ph type="subTitle" idx="1"/>
          </p:nvPr>
        </p:nvSpPr>
        <p:spPr>
          <a:xfrm>
            <a:off x="97278" y="0"/>
            <a:ext cx="11985866" cy="3964162"/>
          </a:xfrm>
        </p:spPr>
        <p:txBody>
          <a:bodyPr wrap="square">
            <a:spAutoFit/>
          </a:bodyPr>
          <a:lstStyle/>
          <a:p>
            <a:pPr lvl="0" fontAlgn="t">
              <a:lnSpc>
                <a:spcPct val="100000"/>
              </a:lnSpc>
              <a:spcBef>
                <a:spcPts val="0"/>
              </a:spcBef>
            </a:pPr>
            <a:r>
              <a:rPr lang="en-US" sz="1800" b="1" dirty="0">
                <a:solidFill>
                  <a:srgbClr val="000000"/>
                </a:solidFill>
                <a:latin typeface="Arial" panose="020B0604020202020204" pitchFamily="34" charset="0"/>
                <a:cs typeface="Arial" panose="020B0604020202020204" pitchFamily="34" charset="0"/>
              </a:rPr>
              <a:t>MINING, MINERAL AND ENERGY POLICY DEVELOPMENT, (QUARTER 1) </a:t>
            </a:r>
          </a:p>
          <a:p>
            <a:endParaRPr lang="en-ZA" sz="1800" b="1" dirty="0">
              <a:latin typeface="Arial" panose="020B0604020202020204" pitchFamily="34" charset="0"/>
              <a:cs typeface="Arial" panose="020B0604020202020204" pitchFamily="34" charset="0"/>
            </a:endParaRPr>
          </a:p>
          <a:p>
            <a:pPr algn="l"/>
            <a:endParaRPr lang="en-ZA" sz="2000" dirty="0"/>
          </a:p>
          <a:p>
            <a:endParaRPr lang="en-ZA" sz="2000" dirty="0"/>
          </a:p>
          <a:p>
            <a:endParaRPr lang="en-ZA" sz="2000" dirty="0"/>
          </a:p>
          <a:p>
            <a:endParaRPr lang="en-ZA" sz="2000" dirty="0"/>
          </a:p>
          <a:p>
            <a:endParaRPr lang="en-ZA" sz="2000" dirty="0"/>
          </a:p>
          <a:p>
            <a:endParaRPr lang="en-ZA" sz="2000" dirty="0"/>
          </a:p>
          <a:p>
            <a:endParaRPr lang="en-ZA" sz="2000" dirty="0"/>
          </a:p>
          <a:p>
            <a:endParaRPr lang="en-ZA" sz="2000" dirty="0"/>
          </a:p>
        </p:txBody>
      </p:sp>
      <p:graphicFrame>
        <p:nvGraphicFramePr>
          <p:cNvPr id="2" name="Table 1">
            <a:extLst>
              <a:ext uri="{FF2B5EF4-FFF2-40B4-BE49-F238E27FC236}">
                <a16:creationId xmlns:a16="http://schemas.microsoft.com/office/drawing/2014/main" xmlns="" id="{252CDF58-ABB9-49AE-A0E9-A33963DC12CF}"/>
              </a:ext>
            </a:extLst>
          </p:cNvPr>
          <p:cNvGraphicFramePr>
            <a:graphicFrameLocks noGrp="1"/>
          </p:cNvGraphicFramePr>
          <p:nvPr/>
        </p:nvGraphicFramePr>
        <p:xfrm>
          <a:off x="1669773" y="276226"/>
          <a:ext cx="10246001" cy="5210175"/>
        </p:xfrm>
        <a:graphic>
          <a:graphicData uri="http://schemas.openxmlformats.org/drawingml/2006/table">
            <a:tbl>
              <a:tblPr/>
              <a:tblGrid>
                <a:gridCol w="1207285">
                  <a:extLst>
                    <a:ext uri="{9D8B030D-6E8A-4147-A177-3AD203B41FA5}">
                      <a16:colId xmlns:a16="http://schemas.microsoft.com/office/drawing/2014/main" xmlns="" val="2489848810"/>
                    </a:ext>
                  </a:extLst>
                </a:gridCol>
                <a:gridCol w="1207285">
                  <a:extLst>
                    <a:ext uri="{9D8B030D-6E8A-4147-A177-3AD203B41FA5}">
                      <a16:colId xmlns:a16="http://schemas.microsoft.com/office/drawing/2014/main" xmlns="" val="1337411225"/>
                    </a:ext>
                  </a:extLst>
                </a:gridCol>
                <a:gridCol w="1030996">
                  <a:extLst>
                    <a:ext uri="{9D8B030D-6E8A-4147-A177-3AD203B41FA5}">
                      <a16:colId xmlns:a16="http://schemas.microsoft.com/office/drawing/2014/main" xmlns="" val="199839130"/>
                    </a:ext>
                  </a:extLst>
                </a:gridCol>
                <a:gridCol w="1245704">
                  <a:extLst>
                    <a:ext uri="{9D8B030D-6E8A-4147-A177-3AD203B41FA5}">
                      <a16:colId xmlns:a16="http://schemas.microsoft.com/office/drawing/2014/main" xmlns="" val="2944428160"/>
                    </a:ext>
                  </a:extLst>
                </a:gridCol>
                <a:gridCol w="1046922">
                  <a:extLst>
                    <a:ext uri="{9D8B030D-6E8A-4147-A177-3AD203B41FA5}">
                      <a16:colId xmlns:a16="http://schemas.microsoft.com/office/drawing/2014/main" xmlns="" val="2488009863"/>
                    </a:ext>
                  </a:extLst>
                </a:gridCol>
                <a:gridCol w="2547781">
                  <a:extLst>
                    <a:ext uri="{9D8B030D-6E8A-4147-A177-3AD203B41FA5}">
                      <a16:colId xmlns:a16="http://schemas.microsoft.com/office/drawing/2014/main" xmlns="" val="4293249648"/>
                    </a:ext>
                  </a:extLst>
                </a:gridCol>
                <a:gridCol w="1519963">
                  <a:extLst>
                    <a:ext uri="{9D8B030D-6E8A-4147-A177-3AD203B41FA5}">
                      <a16:colId xmlns:a16="http://schemas.microsoft.com/office/drawing/2014/main" xmlns="" val="2288397045"/>
                    </a:ext>
                  </a:extLst>
                </a:gridCol>
                <a:gridCol w="440065">
                  <a:extLst>
                    <a:ext uri="{9D8B030D-6E8A-4147-A177-3AD203B41FA5}">
                      <a16:colId xmlns:a16="http://schemas.microsoft.com/office/drawing/2014/main" xmlns="" val="2273271920"/>
                    </a:ext>
                  </a:extLst>
                </a:gridCol>
              </a:tblGrid>
              <a:tr h="587826">
                <a:tc>
                  <a:txBody>
                    <a:bodyPr/>
                    <a:lstStyle/>
                    <a:p>
                      <a:pPr algn="ctr" fontAlgn="t"/>
                      <a:r>
                        <a:rPr lang="en-ZA" sz="1200" b="1" i="0" u="none" strike="noStrike" dirty="0">
                          <a:solidFill>
                            <a:srgbClr val="000000"/>
                          </a:solidFill>
                          <a:effectLst/>
                          <a:latin typeface="Calibri" panose="020F0502020204030204" pitchFamily="34" charset="0"/>
                        </a:rPr>
                        <a:t>Output Indicator</a:t>
                      </a:r>
                    </a:p>
                  </a:txBody>
                  <a:tcPr marL="6010" marR="6010" marT="601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ctr" fontAlgn="t"/>
                      <a:r>
                        <a:rPr lang="en-ZA" sz="1200" b="1" i="0" u="none" strike="noStrike" dirty="0">
                          <a:solidFill>
                            <a:srgbClr val="000000"/>
                          </a:solidFill>
                          <a:effectLst/>
                          <a:latin typeface="Calibri" panose="020F0502020204030204" pitchFamily="34" charset="0"/>
                        </a:rPr>
                        <a:t>2022/23</a:t>
                      </a:r>
                      <a:br>
                        <a:rPr lang="en-ZA" sz="1200" b="1" i="0" u="none" strike="noStrike" dirty="0">
                          <a:solidFill>
                            <a:srgbClr val="000000"/>
                          </a:solidFill>
                          <a:effectLst/>
                          <a:latin typeface="Calibri" panose="020F0502020204030204" pitchFamily="34" charset="0"/>
                        </a:rPr>
                      </a:br>
                      <a:r>
                        <a:rPr lang="en-ZA" sz="1200" b="1" i="0" u="none" strike="noStrike" dirty="0">
                          <a:solidFill>
                            <a:srgbClr val="000000"/>
                          </a:solidFill>
                          <a:effectLst/>
                          <a:latin typeface="Calibri" panose="020F0502020204030204" pitchFamily="34" charset="0"/>
                        </a:rPr>
                        <a:t>Annual Target</a:t>
                      </a:r>
                    </a:p>
                  </a:txBody>
                  <a:tcPr marL="6010" marR="6010" marT="601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ctr" fontAlgn="t"/>
                      <a:r>
                        <a:rPr lang="en-ZA" sz="1200" b="1" i="0" u="none" strike="noStrike" dirty="0">
                          <a:solidFill>
                            <a:srgbClr val="000000"/>
                          </a:solidFill>
                          <a:effectLst/>
                          <a:latin typeface="Calibri" panose="020F0502020204030204" pitchFamily="34" charset="0"/>
                        </a:rPr>
                        <a:t>2022/23</a:t>
                      </a:r>
                      <a:br>
                        <a:rPr lang="en-ZA" sz="1200" b="1" i="0" u="none" strike="noStrike" dirty="0">
                          <a:solidFill>
                            <a:srgbClr val="000000"/>
                          </a:solidFill>
                          <a:effectLst/>
                          <a:latin typeface="Calibri" panose="020F0502020204030204" pitchFamily="34" charset="0"/>
                        </a:rPr>
                      </a:br>
                      <a:r>
                        <a:rPr lang="en-ZA" sz="1200" b="1" i="0" u="none" strike="noStrike" dirty="0">
                          <a:solidFill>
                            <a:srgbClr val="000000"/>
                          </a:solidFill>
                          <a:effectLst/>
                          <a:latin typeface="Calibri" panose="020F0502020204030204" pitchFamily="34" charset="0"/>
                        </a:rPr>
                        <a:t>Quarterly Target</a:t>
                      </a:r>
                    </a:p>
                  </a:txBody>
                  <a:tcPr marL="6010" marR="6010" marT="601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ctr" fontAlgn="t"/>
                      <a:r>
                        <a:rPr lang="en-US" sz="1200" b="1" i="0" u="none" strike="noStrike" dirty="0">
                          <a:solidFill>
                            <a:srgbClr val="000000"/>
                          </a:solidFill>
                          <a:effectLst/>
                          <a:latin typeface="Calibri" panose="020F0502020204030204" pitchFamily="34" charset="0"/>
                        </a:rPr>
                        <a:t>Actual output</a:t>
                      </a:r>
                      <a:br>
                        <a:rPr lang="en-US" sz="1200" b="1" i="0" u="none" strike="noStrike" dirty="0">
                          <a:solidFill>
                            <a:srgbClr val="000000"/>
                          </a:solidFill>
                          <a:effectLst/>
                          <a:latin typeface="Calibri" panose="020F0502020204030204" pitchFamily="34" charset="0"/>
                        </a:rPr>
                      </a:br>
                      <a:endParaRPr lang="en-US" sz="1200" b="1" i="0" u="none" strike="noStrike" dirty="0">
                        <a:solidFill>
                          <a:srgbClr val="000000"/>
                        </a:solidFill>
                        <a:effectLst/>
                        <a:latin typeface="Calibri" panose="020F0502020204030204" pitchFamily="34" charset="0"/>
                      </a:endParaRPr>
                    </a:p>
                  </a:txBody>
                  <a:tcPr marL="6010" marR="6010" marT="601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ctr" fontAlgn="t"/>
                      <a:r>
                        <a:rPr lang="en-ZA" sz="1200" b="1" i="0" u="none" strike="noStrike" dirty="0">
                          <a:solidFill>
                            <a:srgbClr val="000000"/>
                          </a:solidFill>
                          <a:effectLst/>
                          <a:latin typeface="Calibri" panose="020F0502020204030204" pitchFamily="34" charset="0"/>
                        </a:rPr>
                        <a:t>Reason for</a:t>
                      </a:r>
                      <a:br>
                        <a:rPr lang="en-ZA" sz="1200" b="1" i="0" u="none" strike="noStrike" dirty="0">
                          <a:solidFill>
                            <a:srgbClr val="000000"/>
                          </a:solidFill>
                          <a:effectLst/>
                          <a:latin typeface="Calibri" panose="020F0502020204030204" pitchFamily="34" charset="0"/>
                        </a:rPr>
                      </a:br>
                      <a:r>
                        <a:rPr lang="en-ZA" sz="1200" b="1" i="0" u="none" strike="noStrike" dirty="0">
                          <a:solidFill>
                            <a:srgbClr val="000000"/>
                          </a:solidFill>
                          <a:effectLst/>
                          <a:latin typeface="Calibri" panose="020F0502020204030204" pitchFamily="34" charset="0"/>
                        </a:rPr>
                        <a:t>Deviation</a:t>
                      </a:r>
                      <a:br>
                        <a:rPr lang="en-ZA" sz="1200" b="1" i="0" u="none" strike="noStrike" dirty="0">
                          <a:solidFill>
                            <a:srgbClr val="000000"/>
                          </a:solidFill>
                          <a:effectLst/>
                          <a:latin typeface="Calibri" panose="020F0502020204030204" pitchFamily="34" charset="0"/>
                        </a:rPr>
                      </a:br>
                      <a:endParaRPr lang="en-ZA" sz="1200" b="1" i="0" u="none" strike="noStrike" dirty="0">
                        <a:solidFill>
                          <a:srgbClr val="000000"/>
                        </a:solidFill>
                        <a:effectLst/>
                        <a:latin typeface="Calibri" panose="020F0502020204030204" pitchFamily="34" charset="0"/>
                      </a:endParaRPr>
                    </a:p>
                  </a:txBody>
                  <a:tcPr marL="6010" marR="6010" marT="601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ctr" fontAlgn="t"/>
                      <a:r>
                        <a:rPr lang="en-ZA" sz="1200" b="1" i="0" u="none" strike="noStrike" dirty="0">
                          <a:solidFill>
                            <a:srgbClr val="000000"/>
                          </a:solidFill>
                          <a:effectLst/>
                          <a:latin typeface="Calibri" panose="020F0502020204030204" pitchFamily="34" charset="0"/>
                        </a:rPr>
                        <a:t>Corrective</a:t>
                      </a:r>
                      <a:br>
                        <a:rPr lang="en-ZA" sz="1200" b="1" i="0" u="none" strike="noStrike" dirty="0">
                          <a:solidFill>
                            <a:srgbClr val="000000"/>
                          </a:solidFill>
                          <a:effectLst/>
                          <a:latin typeface="Calibri" panose="020F0502020204030204" pitchFamily="34" charset="0"/>
                        </a:rPr>
                      </a:br>
                      <a:r>
                        <a:rPr lang="en-ZA" sz="1200" b="1" i="0" u="none" strike="noStrike" dirty="0">
                          <a:solidFill>
                            <a:srgbClr val="000000"/>
                          </a:solidFill>
                          <a:effectLst/>
                          <a:latin typeface="Calibri" panose="020F0502020204030204" pitchFamily="34" charset="0"/>
                        </a:rPr>
                        <a:t>Measures</a:t>
                      </a:r>
                      <a:br>
                        <a:rPr lang="en-ZA" sz="1200" b="1" i="0" u="none" strike="noStrike" dirty="0">
                          <a:solidFill>
                            <a:srgbClr val="000000"/>
                          </a:solidFill>
                          <a:effectLst/>
                          <a:latin typeface="Calibri" panose="020F0502020204030204" pitchFamily="34" charset="0"/>
                        </a:rPr>
                      </a:br>
                      <a:endParaRPr lang="en-ZA" sz="1200" b="1" i="0" u="none" strike="noStrike" dirty="0">
                        <a:solidFill>
                          <a:srgbClr val="000000"/>
                        </a:solidFill>
                        <a:effectLst/>
                        <a:latin typeface="Calibri" panose="020F0502020204030204" pitchFamily="34" charset="0"/>
                      </a:endParaRPr>
                    </a:p>
                  </a:txBody>
                  <a:tcPr marL="6010" marR="6010" marT="601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ctr" fontAlgn="t"/>
                      <a:r>
                        <a:rPr lang="en-ZA" sz="1200" b="1" i="0" u="none" strike="noStrike" dirty="0">
                          <a:solidFill>
                            <a:srgbClr val="000000"/>
                          </a:solidFill>
                          <a:effectLst/>
                          <a:latin typeface="Calibri" panose="020F0502020204030204" pitchFamily="34" charset="0"/>
                        </a:rPr>
                        <a:t>Comments for</a:t>
                      </a:r>
                      <a:br>
                        <a:rPr lang="en-ZA" sz="1200" b="1" i="0" u="none" strike="noStrike" dirty="0">
                          <a:solidFill>
                            <a:srgbClr val="000000"/>
                          </a:solidFill>
                          <a:effectLst/>
                          <a:latin typeface="Calibri" panose="020F0502020204030204" pitchFamily="34" charset="0"/>
                        </a:rPr>
                      </a:br>
                      <a:r>
                        <a:rPr lang="en-ZA" sz="1200" b="1" i="0" u="none" strike="noStrike" dirty="0">
                          <a:solidFill>
                            <a:srgbClr val="000000"/>
                          </a:solidFill>
                          <a:effectLst/>
                          <a:latin typeface="Calibri" panose="020F0502020204030204" pitchFamily="34" charset="0"/>
                        </a:rPr>
                        <a:t>Quarter 1</a:t>
                      </a:r>
                      <a:br>
                        <a:rPr lang="en-ZA" sz="1200" b="1" i="0" u="none" strike="noStrike" dirty="0">
                          <a:solidFill>
                            <a:srgbClr val="000000"/>
                          </a:solidFill>
                          <a:effectLst/>
                          <a:latin typeface="Calibri" panose="020F0502020204030204" pitchFamily="34" charset="0"/>
                        </a:rPr>
                      </a:br>
                      <a:endParaRPr lang="en-ZA" sz="1200" b="1" i="0" u="none" strike="noStrike" dirty="0">
                        <a:solidFill>
                          <a:srgbClr val="000000"/>
                        </a:solidFill>
                        <a:effectLst/>
                        <a:latin typeface="Calibri" panose="020F0502020204030204" pitchFamily="34" charset="0"/>
                      </a:endParaRPr>
                    </a:p>
                  </a:txBody>
                  <a:tcPr marL="6010" marR="6010" marT="601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ctr" fontAlgn="t"/>
                      <a:r>
                        <a:rPr lang="en-ZA" sz="1200" b="1" i="0" u="none" strike="noStrike" dirty="0">
                          <a:solidFill>
                            <a:srgbClr val="000000"/>
                          </a:solidFill>
                          <a:effectLst/>
                          <a:latin typeface="Calibri" panose="020F0502020204030204" pitchFamily="34" charset="0"/>
                        </a:rPr>
                        <a:t>Robot Status </a:t>
                      </a:r>
                    </a:p>
                  </a:txBody>
                  <a:tcPr marL="6010" marR="6010" marT="601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extLst>
                  <a:ext uri="{0D108BD9-81ED-4DB2-BD59-A6C34878D82A}">
                    <a16:rowId xmlns:a16="http://schemas.microsoft.com/office/drawing/2014/main" xmlns="" val="1031021011"/>
                  </a:ext>
                </a:extLst>
              </a:tr>
              <a:tr h="2279516">
                <a:tc>
                  <a:txBody>
                    <a:bodyPr/>
                    <a:lstStyle/>
                    <a:p>
                      <a:pPr algn="l" fontAlgn="t"/>
                      <a:r>
                        <a:rPr lang="en-US" sz="1200" b="0" i="0" u="none" strike="noStrike" dirty="0">
                          <a:solidFill>
                            <a:srgbClr val="000000"/>
                          </a:solidFill>
                          <a:effectLst/>
                          <a:latin typeface="Arial" panose="020B0604020202020204" pitchFamily="34" charset="0"/>
                        </a:rPr>
                        <a:t>Precious Metals Bill tabled in Parliament</a:t>
                      </a:r>
                    </a:p>
                  </a:txBody>
                  <a:tcPr marL="6010" marR="6010" marT="601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t"/>
                      <a:r>
                        <a:rPr lang="en-US" sz="1200" b="0" i="0" u="none" strike="noStrike" dirty="0">
                          <a:solidFill>
                            <a:srgbClr val="000000"/>
                          </a:solidFill>
                          <a:effectLst/>
                          <a:latin typeface="Arial" panose="020B0604020202020204" pitchFamily="34" charset="0"/>
                        </a:rPr>
                        <a:t>Precious Metals Bill tabled in Parliament for public comments</a:t>
                      </a:r>
                    </a:p>
                  </a:txBody>
                  <a:tcPr marL="6010" marR="6010" marT="601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t"/>
                      <a:r>
                        <a:rPr lang="en-US" sz="1200" b="0" i="0" u="none" strike="noStrike" dirty="0">
                          <a:solidFill>
                            <a:srgbClr val="000000"/>
                          </a:solidFill>
                          <a:effectLst/>
                          <a:latin typeface="Arial" panose="020B0604020202020204" pitchFamily="34" charset="0"/>
                        </a:rPr>
                        <a:t>Precious Metals Draft Bill developed</a:t>
                      </a:r>
                    </a:p>
                  </a:txBody>
                  <a:tcPr marL="6010" marR="6010" marT="601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t"/>
                      <a:r>
                        <a:rPr lang="en-ZA" sz="1200" b="1" i="0" u="none" strike="noStrike" dirty="0">
                          <a:solidFill>
                            <a:srgbClr val="000000"/>
                          </a:solidFill>
                          <a:effectLst/>
                          <a:latin typeface="Arial" panose="020B0604020202020204" pitchFamily="34" charset="0"/>
                        </a:rPr>
                        <a:t>Not achieved</a:t>
                      </a:r>
                    </a:p>
                  </a:txBody>
                  <a:tcPr marL="6010" marR="6010" marT="601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t"/>
                      <a:r>
                        <a:rPr lang="en-ZA" sz="1200" b="0" i="0" u="none" strike="noStrike" dirty="0">
                          <a:solidFill>
                            <a:srgbClr val="000000"/>
                          </a:solidFill>
                          <a:effectLst/>
                          <a:latin typeface="Arial" panose="020B0604020202020204" pitchFamily="34" charset="0"/>
                        </a:rPr>
                        <a:t>N/A</a:t>
                      </a:r>
                    </a:p>
                  </a:txBody>
                  <a:tcPr marL="6010" marR="6010" marT="601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t"/>
                      <a:r>
                        <a:rPr lang="en-US" sz="1200" b="0" i="0" u="none" strike="noStrike" dirty="0">
                          <a:solidFill>
                            <a:srgbClr val="000000"/>
                          </a:solidFill>
                          <a:effectLst/>
                          <a:latin typeface="Arial" panose="020B0604020202020204" pitchFamily="34" charset="0"/>
                        </a:rPr>
                        <a:t>Proposal is that this target should be removed from the APP. For the legislation review process  to commence, inputs should be received from the implementing SOE. To date, no inputs were received after several engagements. A memorandum to this effect has been submitted to Compliance and a submission will be processed to Minister for his approval. </a:t>
                      </a:r>
                    </a:p>
                  </a:txBody>
                  <a:tcPr marL="6010" marR="6010" marT="601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t"/>
                      <a:r>
                        <a:rPr lang="en-ZA" sz="1200" b="0" i="0" u="none" strike="noStrike" dirty="0">
                          <a:solidFill>
                            <a:srgbClr val="000000"/>
                          </a:solidFill>
                          <a:effectLst/>
                          <a:latin typeface="Arial" panose="020B0604020202020204" pitchFamily="34" charset="0"/>
                        </a:rPr>
                        <a:t>N/A</a:t>
                      </a:r>
                    </a:p>
                  </a:txBody>
                  <a:tcPr marL="6010" marR="6010" marT="601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t"/>
                      <a:r>
                        <a:rPr lang="en-ZA" sz="1200" b="0" i="0" u="none" strike="noStrike" dirty="0">
                          <a:solidFill>
                            <a:srgbClr val="000000"/>
                          </a:solidFill>
                          <a:effectLst/>
                          <a:latin typeface="Arial" panose="020B0604020202020204" pitchFamily="34" charset="0"/>
                        </a:rPr>
                        <a:t> </a:t>
                      </a:r>
                    </a:p>
                  </a:txBody>
                  <a:tcPr marL="6010" marR="6010" marT="601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extLst>
                  <a:ext uri="{0D108BD9-81ED-4DB2-BD59-A6C34878D82A}">
                    <a16:rowId xmlns:a16="http://schemas.microsoft.com/office/drawing/2014/main" xmlns="" val="1326293005"/>
                  </a:ext>
                </a:extLst>
              </a:tr>
              <a:tr h="979731">
                <a:tc>
                  <a:txBody>
                    <a:bodyPr/>
                    <a:lstStyle/>
                    <a:p>
                      <a:pPr algn="l" fontAlgn="t"/>
                      <a:r>
                        <a:rPr lang="en-US" sz="1200" b="0" i="0" u="none" strike="noStrike" dirty="0">
                          <a:solidFill>
                            <a:srgbClr val="000000"/>
                          </a:solidFill>
                          <a:effectLst/>
                          <a:latin typeface="Arial" panose="020B0604020202020204" pitchFamily="34" charset="0"/>
                        </a:rPr>
                        <a:t>Diamonds Amendment Bill tabled in Parliament</a:t>
                      </a:r>
                    </a:p>
                  </a:txBody>
                  <a:tcPr marL="6010" marR="6010" marT="601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t"/>
                      <a:r>
                        <a:rPr lang="en-US" sz="1200" b="0" i="0" u="none" strike="noStrike" dirty="0">
                          <a:solidFill>
                            <a:srgbClr val="000000"/>
                          </a:solidFill>
                          <a:effectLst/>
                          <a:latin typeface="Arial" panose="020B0604020202020204" pitchFamily="34" charset="0"/>
                        </a:rPr>
                        <a:t>Diamonds Amendment Bill tabled in Parliament for public comments</a:t>
                      </a:r>
                    </a:p>
                  </a:txBody>
                  <a:tcPr marL="6010" marR="6010" marT="601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t"/>
                      <a:r>
                        <a:rPr lang="en-US" sz="1200" b="0" i="0" u="none" strike="noStrike" dirty="0">
                          <a:solidFill>
                            <a:srgbClr val="000000"/>
                          </a:solidFill>
                          <a:effectLst/>
                          <a:latin typeface="Arial" panose="020B0604020202020204" pitchFamily="34" charset="0"/>
                        </a:rPr>
                        <a:t>Diamonds Amendment Draft Bill developed</a:t>
                      </a:r>
                    </a:p>
                  </a:txBody>
                  <a:tcPr marL="6010" marR="6010" marT="601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t"/>
                      <a:r>
                        <a:rPr lang="en-ZA" sz="1200" b="1" i="0" u="none" strike="noStrike" dirty="0">
                          <a:solidFill>
                            <a:srgbClr val="000000"/>
                          </a:solidFill>
                          <a:effectLst/>
                          <a:latin typeface="Arial" panose="020B0604020202020204" pitchFamily="34" charset="0"/>
                        </a:rPr>
                        <a:t>Achieved </a:t>
                      </a:r>
                    </a:p>
                  </a:txBody>
                  <a:tcPr marL="6010" marR="6010" marT="601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t"/>
                      <a:r>
                        <a:rPr lang="en-ZA" sz="1200" b="0" i="0" u="none" strike="noStrike" dirty="0">
                          <a:solidFill>
                            <a:srgbClr val="000000"/>
                          </a:solidFill>
                          <a:effectLst/>
                          <a:latin typeface="Arial" panose="020B0604020202020204" pitchFamily="34" charset="0"/>
                        </a:rPr>
                        <a:t>N/A</a:t>
                      </a:r>
                    </a:p>
                  </a:txBody>
                  <a:tcPr marL="6010" marR="6010" marT="601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t"/>
                      <a:r>
                        <a:rPr lang="en-ZA" sz="1200" b="0" i="0" u="none" strike="noStrike" dirty="0">
                          <a:solidFill>
                            <a:srgbClr val="000000"/>
                          </a:solidFill>
                          <a:effectLst/>
                          <a:latin typeface="Arial" panose="020B0604020202020204" pitchFamily="34" charset="0"/>
                        </a:rPr>
                        <a:t>N/A</a:t>
                      </a:r>
                    </a:p>
                  </a:txBody>
                  <a:tcPr marL="6010" marR="6010" marT="601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t"/>
                      <a:r>
                        <a:rPr lang="en-ZA" sz="1200" b="0" i="0" u="none" strike="noStrike" dirty="0">
                          <a:solidFill>
                            <a:srgbClr val="000000"/>
                          </a:solidFill>
                          <a:effectLst/>
                          <a:latin typeface="Arial" panose="020B0604020202020204" pitchFamily="34" charset="0"/>
                        </a:rPr>
                        <a:t>N/A</a:t>
                      </a:r>
                    </a:p>
                  </a:txBody>
                  <a:tcPr marL="6010" marR="6010" marT="601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t"/>
                      <a:r>
                        <a:rPr lang="en-ZA" sz="1200" b="0" i="0" u="none" strike="noStrike" dirty="0">
                          <a:solidFill>
                            <a:srgbClr val="000000"/>
                          </a:solidFill>
                          <a:effectLst/>
                          <a:latin typeface="Arial" panose="020B0604020202020204" pitchFamily="34" charset="0"/>
                        </a:rPr>
                        <a:t> </a:t>
                      </a:r>
                    </a:p>
                  </a:txBody>
                  <a:tcPr marL="6010" marR="6010" marT="601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extLst>
                  <a:ext uri="{0D108BD9-81ED-4DB2-BD59-A6C34878D82A}">
                    <a16:rowId xmlns:a16="http://schemas.microsoft.com/office/drawing/2014/main" xmlns="" val="2820365793"/>
                  </a:ext>
                </a:extLst>
              </a:tr>
              <a:tr h="1363102">
                <a:tc>
                  <a:txBody>
                    <a:bodyPr/>
                    <a:lstStyle/>
                    <a:p>
                      <a:pPr algn="l" fontAlgn="t"/>
                      <a:r>
                        <a:rPr lang="en-US" sz="1200" b="0" i="0" u="none" strike="noStrike" dirty="0">
                          <a:solidFill>
                            <a:srgbClr val="000000"/>
                          </a:solidFill>
                          <a:effectLst/>
                          <a:latin typeface="Arial" panose="020B0604020202020204" pitchFamily="34" charset="0"/>
                        </a:rPr>
                        <a:t>Amended Section 75,76 and 77 of MPRDA Regulation</a:t>
                      </a:r>
                    </a:p>
                  </a:txBody>
                  <a:tcPr marL="6010" marR="6010" marT="601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t"/>
                      <a:r>
                        <a:rPr lang="en-US" sz="1200" b="0" i="0" u="none" strike="noStrike" dirty="0">
                          <a:solidFill>
                            <a:srgbClr val="000000"/>
                          </a:solidFill>
                          <a:effectLst/>
                          <a:latin typeface="Arial" panose="020B0604020202020204" pitchFamily="34" charset="0"/>
                        </a:rPr>
                        <a:t>Amended Section 75,76 and 77 of MPRDA Regulations gazetted for implementation</a:t>
                      </a:r>
                    </a:p>
                  </a:txBody>
                  <a:tcPr marL="6010" marR="6010" marT="601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t"/>
                      <a:r>
                        <a:rPr lang="en-ZA" sz="1200" b="0" i="0" u="none" strike="noStrike" dirty="0">
                          <a:solidFill>
                            <a:srgbClr val="000000"/>
                          </a:solidFill>
                          <a:effectLst/>
                          <a:latin typeface="Arial" panose="020B0604020202020204" pitchFamily="34" charset="0"/>
                        </a:rPr>
                        <a:t>Draft Regulations Developed</a:t>
                      </a:r>
                    </a:p>
                  </a:txBody>
                  <a:tcPr marL="6010" marR="6010" marT="601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t"/>
                      <a:r>
                        <a:rPr lang="en-ZA" sz="1200" b="1" i="0" u="none" strike="noStrike" dirty="0">
                          <a:solidFill>
                            <a:srgbClr val="000000"/>
                          </a:solidFill>
                          <a:effectLst/>
                          <a:latin typeface="Arial" panose="020B0604020202020204" pitchFamily="34" charset="0"/>
                        </a:rPr>
                        <a:t>Achieved</a:t>
                      </a:r>
                    </a:p>
                  </a:txBody>
                  <a:tcPr marL="6010" marR="6010" marT="601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t"/>
                      <a:r>
                        <a:rPr lang="en-ZA" sz="1200" b="0" i="0" u="none" strike="noStrike" dirty="0">
                          <a:solidFill>
                            <a:srgbClr val="000000"/>
                          </a:solidFill>
                          <a:effectLst/>
                          <a:latin typeface="Arial" panose="020B0604020202020204" pitchFamily="34" charset="0"/>
                        </a:rPr>
                        <a:t>N/A</a:t>
                      </a:r>
                    </a:p>
                  </a:txBody>
                  <a:tcPr marL="6010" marR="6010" marT="601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t"/>
                      <a:r>
                        <a:rPr lang="en-ZA" sz="1200" b="0" i="0" u="none" strike="noStrike" dirty="0">
                          <a:solidFill>
                            <a:srgbClr val="000000"/>
                          </a:solidFill>
                          <a:effectLst/>
                          <a:latin typeface="Arial" panose="020B0604020202020204" pitchFamily="34" charset="0"/>
                        </a:rPr>
                        <a:t>N/A</a:t>
                      </a:r>
                    </a:p>
                  </a:txBody>
                  <a:tcPr marL="6010" marR="6010" marT="601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t"/>
                      <a:r>
                        <a:rPr lang="en-ZA" sz="1200" b="0" i="0" u="none" strike="noStrike" dirty="0">
                          <a:solidFill>
                            <a:srgbClr val="000000"/>
                          </a:solidFill>
                          <a:effectLst/>
                          <a:latin typeface="Arial" panose="020B0604020202020204" pitchFamily="34" charset="0"/>
                        </a:rPr>
                        <a:t>N/A</a:t>
                      </a:r>
                    </a:p>
                  </a:txBody>
                  <a:tcPr marL="6010" marR="6010" marT="601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t"/>
                      <a:r>
                        <a:rPr lang="en-ZA" sz="1200" b="0" i="0" u="none" strike="noStrike" dirty="0">
                          <a:solidFill>
                            <a:srgbClr val="000000"/>
                          </a:solidFill>
                          <a:effectLst/>
                          <a:latin typeface="Arial" panose="020B0604020202020204" pitchFamily="34" charset="0"/>
                        </a:rPr>
                        <a:t> </a:t>
                      </a:r>
                    </a:p>
                  </a:txBody>
                  <a:tcPr marL="6010" marR="6010" marT="601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extLst>
                  <a:ext uri="{0D108BD9-81ED-4DB2-BD59-A6C34878D82A}">
                    <a16:rowId xmlns:a16="http://schemas.microsoft.com/office/drawing/2014/main" xmlns="" val="2401001074"/>
                  </a:ext>
                </a:extLst>
              </a:tr>
            </a:tbl>
          </a:graphicData>
        </a:graphic>
      </p:graphicFrame>
    </p:spTree>
    <p:extLst>
      <p:ext uri="{BB962C8B-B14F-4D97-AF65-F5344CB8AC3E}">
        <p14:creationId xmlns:p14="http://schemas.microsoft.com/office/powerpoint/2010/main" xmlns="" val="3464547189"/>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457200" y="0"/>
            <a:ext cx="11605097" cy="369332"/>
          </a:xfrm>
          <a:prstGeom prst="rect">
            <a:avLst/>
          </a:prstGeom>
        </p:spPr>
        <p:txBody>
          <a:bodyPr wrap="square">
            <a:spAutoFit/>
          </a:bodyPr>
          <a:lstStyle/>
          <a:p>
            <a:pPr lvl="0" algn="ctr" fontAlgn="t"/>
            <a:r>
              <a:rPr lang="en-US" b="1" dirty="0">
                <a:solidFill>
                  <a:srgbClr val="000000"/>
                </a:solidFill>
                <a:latin typeface="Arial" panose="020B0604020202020204" pitchFamily="34" charset="0"/>
                <a:cs typeface="Arial" panose="020B0604020202020204" pitchFamily="34" charset="0"/>
              </a:rPr>
              <a:t>MINING, MINERAL AND ENERGY POLICY DEVELOPMENT, (QUARTER 1) </a:t>
            </a:r>
          </a:p>
        </p:txBody>
      </p:sp>
      <p:graphicFrame>
        <p:nvGraphicFramePr>
          <p:cNvPr id="3" name="Table 2">
            <a:extLst>
              <a:ext uri="{FF2B5EF4-FFF2-40B4-BE49-F238E27FC236}">
                <a16:creationId xmlns:a16="http://schemas.microsoft.com/office/drawing/2014/main" xmlns="" id="{32FB2A6A-CD70-48C7-88B5-E48FE599B996}"/>
              </a:ext>
            </a:extLst>
          </p:cNvPr>
          <p:cNvGraphicFramePr>
            <a:graphicFrameLocks noGrp="1"/>
          </p:cNvGraphicFramePr>
          <p:nvPr/>
        </p:nvGraphicFramePr>
        <p:xfrm>
          <a:off x="1643271" y="369332"/>
          <a:ext cx="10548729" cy="5260031"/>
        </p:xfrm>
        <a:graphic>
          <a:graphicData uri="http://schemas.openxmlformats.org/drawingml/2006/table">
            <a:tbl>
              <a:tblPr/>
              <a:tblGrid>
                <a:gridCol w="1197284">
                  <a:extLst>
                    <a:ext uri="{9D8B030D-6E8A-4147-A177-3AD203B41FA5}">
                      <a16:colId xmlns:a16="http://schemas.microsoft.com/office/drawing/2014/main" xmlns="" val="1131865243"/>
                    </a:ext>
                  </a:extLst>
                </a:gridCol>
                <a:gridCol w="1378168">
                  <a:extLst>
                    <a:ext uri="{9D8B030D-6E8A-4147-A177-3AD203B41FA5}">
                      <a16:colId xmlns:a16="http://schemas.microsoft.com/office/drawing/2014/main" xmlns="" val="3368982451"/>
                    </a:ext>
                  </a:extLst>
                </a:gridCol>
                <a:gridCol w="1378168">
                  <a:extLst>
                    <a:ext uri="{9D8B030D-6E8A-4147-A177-3AD203B41FA5}">
                      <a16:colId xmlns:a16="http://schemas.microsoft.com/office/drawing/2014/main" xmlns="" val="2985786480"/>
                    </a:ext>
                  </a:extLst>
                </a:gridCol>
                <a:gridCol w="1481532">
                  <a:extLst>
                    <a:ext uri="{9D8B030D-6E8A-4147-A177-3AD203B41FA5}">
                      <a16:colId xmlns:a16="http://schemas.microsoft.com/office/drawing/2014/main" xmlns="" val="2090954602"/>
                    </a:ext>
                  </a:extLst>
                </a:gridCol>
                <a:gridCol w="1402969">
                  <a:extLst>
                    <a:ext uri="{9D8B030D-6E8A-4147-A177-3AD203B41FA5}">
                      <a16:colId xmlns:a16="http://schemas.microsoft.com/office/drawing/2014/main" xmlns="" val="104541454"/>
                    </a:ext>
                  </a:extLst>
                </a:gridCol>
                <a:gridCol w="1590261">
                  <a:extLst>
                    <a:ext uri="{9D8B030D-6E8A-4147-A177-3AD203B41FA5}">
                      <a16:colId xmlns:a16="http://schemas.microsoft.com/office/drawing/2014/main" xmlns="" val="3892204115"/>
                    </a:ext>
                  </a:extLst>
                </a:gridCol>
                <a:gridCol w="1431235">
                  <a:extLst>
                    <a:ext uri="{9D8B030D-6E8A-4147-A177-3AD203B41FA5}">
                      <a16:colId xmlns:a16="http://schemas.microsoft.com/office/drawing/2014/main" xmlns="" val="1459630925"/>
                    </a:ext>
                  </a:extLst>
                </a:gridCol>
                <a:gridCol w="689112">
                  <a:extLst>
                    <a:ext uri="{9D8B030D-6E8A-4147-A177-3AD203B41FA5}">
                      <a16:colId xmlns:a16="http://schemas.microsoft.com/office/drawing/2014/main" xmlns="" val="823144229"/>
                    </a:ext>
                  </a:extLst>
                </a:gridCol>
              </a:tblGrid>
              <a:tr h="548352">
                <a:tc>
                  <a:txBody>
                    <a:bodyPr/>
                    <a:lstStyle/>
                    <a:p>
                      <a:pPr algn="ctr" fontAlgn="t"/>
                      <a:r>
                        <a:rPr lang="en-ZA" sz="1200" b="1" i="0" u="none" strike="noStrike" dirty="0">
                          <a:solidFill>
                            <a:srgbClr val="000000"/>
                          </a:solidFill>
                          <a:effectLst/>
                          <a:latin typeface="Calibri" panose="020F0502020204030204" pitchFamily="34" charset="0"/>
                        </a:rPr>
                        <a:t>Output Indicator</a:t>
                      </a:r>
                    </a:p>
                  </a:txBody>
                  <a:tcPr marL="6583" marR="6583" marT="658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ctr" fontAlgn="t"/>
                      <a:r>
                        <a:rPr lang="en-ZA" sz="1200" b="1" i="0" u="none" strike="noStrike" dirty="0">
                          <a:solidFill>
                            <a:srgbClr val="000000"/>
                          </a:solidFill>
                          <a:effectLst/>
                          <a:latin typeface="Calibri" panose="020F0502020204030204" pitchFamily="34" charset="0"/>
                        </a:rPr>
                        <a:t>2022/23</a:t>
                      </a:r>
                      <a:br>
                        <a:rPr lang="en-ZA" sz="1200" b="1" i="0" u="none" strike="noStrike" dirty="0">
                          <a:solidFill>
                            <a:srgbClr val="000000"/>
                          </a:solidFill>
                          <a:effectLst/>
                          <a:latin typeface="Calibri" panose="020F0502020204030204" pitchFamily="34" charset="0"/>
                        </a:rPr>
                      </a:br>
                      <a:r>
                        <a:rPr lang="en-ZA" sz="1200" b="1" i="0" u="none" strike="noStrike" dirty="0">
                          <a:solidFill>
                            <a:srgbClr val="000000"/>
                          </a:solidFill>
                          <a:effectLst/>
                          <a:latin typeface="Calibri" panose="020F0502020204030204" pitchFamily="34" charset="0"/>
                        </a:rPr>
                        <a:t>Annual Target</a:t>
                      </a:r>
                    </a:p>
                  </a:txBody>
                  <a:tcPr marL="6583" marR="6583" marT="658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ctr" fontAlgn="t"/>
                      <a:r>
                        <a:rPr lang="en-ZA" sz="1200" b="1" i="0" u="none" strike="noStrike" dirty="0">
                          <a:solidFill>
                            <a:srgbClr val="000000"/>
                          </a:solidFill>
                          <a:effectLst/>
                          <a:latin typeface="Calibri" panose="020F0502020204030204" pitchFamily="34" charset="0"/>
                        </a:rPr>
                        <a:t>2022/23</a:t>
                      </a:r>
                      <a:br>
                        <a:rPr lang="en-ZA" sz="1200" b="1" i="0" u="none" strike="noStrike" dirty="0">
                          <a:solidFill>
                            <a:srgbClr val="000000"/>
                          </a:solidFill>
                          <a:effectLst/>
                          <a:latin typeface="Calibri" panose="020F0502020204030204" pitchFamily="34" charset="0"/>
                        </a:rPr>
                      </a:br>
                      <a:r>
                        <a:rPr lang="en-ZA" sz="1200" b="1" i="0" u="none" strike="noStrike" dirty="0">
                          <a:solidFill>
                            <a:srgbClr val="000000"/>
                          </a:solidFill>
                          <a:effectLst/>
                          <a:latin typeface="Calibri" panose="020F0502020204030204" pitchFamily="34" charset="0"/>
                        </a:rPr>
                        <a:t>Quarterly Target</a:t>
                      </a:r>
                    </a:p>
                  </a:txBody>
                  <a:tcPr marL="6583" marR="6583" marT="658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ctr" fontAlgn="t"/>
                      <a:r>
                        <a:rPr lang="en-US" sz="1200" b="1" i="0" u="none" strike="noStrike" dirty="0">
                          <a:solidFill>
                            <a:srgbClr val="000000"/>
                          </a:solidFill>
                          <a:effectLst/>
                          <a:latin typeface="Calibri" panose="020F0502020204030204" pitchFamily="34" charset="0"/>
                        </a:rPr>
                        <a:t>Actual output</a:t>
                      </a:r>
                      <a:br>
                        <a:rPr lang="en-US" sz="1200" b="1" i="0" u="none" strike="noStrike" dirty="0">
                          <a:solidFill>
                            <a:srgbClr val="000000"/>
                          </a:solidFill>
                          <a:effectLst/>
                          <a:latin typeface="Calibri" panose="020F0502020204030204" pitchFamily="34" charset="0"/>
                        </a:rPr>
                      </a:br>
                      <a:endParaRPr lang="en-US" sz="1200" b="1" i="0" u="none" strike="noStrike" dirty="0">
                        <a:solidFill>
                          <a:srgbClr val="000000"/>
                        </a:solidFill>
                        <a:effectLst/>
                        <a:latin typeface="Calibri" panose="020F0502020204030204" pitchFamily="34" charset="0"/>
                      </a:endParaRPr>
                    </a:p>
                  </a:txBody>
                  <a:tcPr marL="6583" marR="6583" marT="658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ctr" fontAlgn="t"/>
                      <a:r>
                        <a:rPr lang="en-ZA" sz="1200" b="1" i="0" u="none" strike="noStrike" dirty="0">
                          <a:solidFill>
                            <a:srgbClr val="000000"/>
                          </a:solidFill>
                          <a:effectLst/>
                          <a:latin typeface="Calibri" panose="020F0502020204030204" pitchFamily="34" charset="0"/>
                        </a:rPr>
                        <a:t>Reason for</a:t>
                      </a:r>
                      <a:br>
                        <a:rPr lang="en-ZA" sz="1200" b="1" i="0" u="none" strike="noStrike" dirty="0">
                          <a:solidFill>
                            <a:srgbClr val="000000"/>
                          </a:solidFill>
                          <a:effectLst/>
                          <a:latin typeface="Calibri" panose="020F0502020204030204" pitchFamily="34" charset="0"/>
                        </a:rPr>
                      </a:br>
                      <a:r>
                        <a:rPr lang="en-ZA" sz="1200" b="1" i="0" u="none" strike="noStrike" dirty="0">
                          <a:solidFill>
                            <a:srgbClr val="000000"/>
                          </a:solidFill>
                          <a:effectLst/>
                          <a:latin typeface="Calibri" panose="020F0502020204030204" pitchFamily="34" charset="0"/>
                        </a:rPr>
                        <a:t>Deviation</a:t>
                      </a:r>
                      <a:br>
                        <a:rPr lang="en-ZA" sz="1200" b="1" i="0" u="none" strike="noStrike" dirty="0">
                          <a:solidFill>
                            <a:srgbClr val="000000"/>
                          </a:solidFill>
                          <a:effectLst/>
                          <a:latin typeface="Calibri" panose="020F0502020204030204" pitchFamily="34" charset="0"/>
                        </a:rPr>
                      </a:br>
                      <a:endParaRPr lang="en-ZA" sz="1200" b="1" i="0" u="none" strike="noStrike" dirty="0">
                        <a:solidFill>
                          <a:srgbClr val="000000"/>
                        </a:solidFill>
                        <a:effectLst/>
                        <a:latin typeface="Calibri" panose="020F0502020204030204" pitchFamily="34" charset="0"/>
                      </a:endParaRPr>
                    </a:p>
                  </a:txBody>
                  <a:tcPr marL="6583" marR="6583" marT="658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ctr" fontAlgn="t"/>
                      <a:r>
                        <a:rPr lang="en-ZA" sz="1200" b="1" i="0" u="none" strike="noStrike" dirty="0">
                          <a:solidFill>
                            <a:srgbClr val="000000"/>
                          </a:solidFill>
                          <a:effectLst/>
                          <a:latin typeface="Calibri" panose="020F0502020204030204" pitchFamily="34" charset="0"/>
                        </a:rPr>
                        <a:t>Corrective</a:t>
                      </a:r>
                      <a:br>
                        <a:rPr lang="en-ZA" sz="1200" b="1" i="0" u="none" strike="noStrike" dirty="0">
                          <a:solidFill>
                            <a:srgbClr val="000000"/>
                          </a:solidFill>
                          <a:effectLst/>
                          <a:latin typeface="Calibri" panose="020F0502020204030204" pitchFamily="34" charset="0"/>
                        </a:rPr>
                      </a:br>
                      <a:r>
                        <a:rPr lang="en-ZA" sz="1200" b="1" i="0" u="none" strike="noStrike" dirty="0">
                          <a:solidFill>
                            <a:srgbClr val="000000"/>
                          </a:solidFill>
                          <a:effectLst/>
                          <a:latin typeface="Calibri" panose="020F0502020204030204" pitchFamily="34" charset="0"/>
                        </a:rPr>
                        <a:t>Measures</a:t>
                      </a:r>
                      <a:br>
                        <a:rPr lang="en-ZA" sz="1200" b="1" i="0" u="none" strike="noStrike" dirty="0">
                          <a:solidFill>
                            <a:srgbClr val="000000"/>
                          </a:solidFill>
                          <a:effectLst/>
                          <a:latin typeface="Calibri" panose="020F0502020204030204" pitchFamily="34" charset="0"/>
                        </a:rPr>
                      </a:br>
                      <a:endParaRPr lang="en-ZA" sz="1200" b="1" i="0" u="none" strike="noStrike" dirty="0">
                        <a:solidFill>
                          <a:srgbClr val="000000"/>
                        </a:solidFill>
                        <a:effectLst/>
                        <a:latin typeface="Calibri" panose="020F0502020204030204" pitchFamily="34" charset="0"/>
                      </a:endParaRPr>
                    </a:p>
                  </a:txBody>
                  <a:tcPr marL="6583" marR="6583" marT="658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ctr" fontAlgn="t"/>
                      <a:r>
                        <a:rPr lang="en-ZA" sz="1200" b="1" i="0" u="none" strike="noStrike" dirty="0">
                          <a:solidFill>
                            <a:srgbClr val="000000"/>
                          </a:solidFill>
                          <a:effectLst/>
                          <a:latin typeface="Calibri" panose="020F0502020204030204" pitchFamily="34" charset="0"/>
                        </a:rPr>
                        <a:t>Comments for</a:t>
                      </a:r>
                      <a:br>
                        <a:rPr lang="en-ZA" sz="1200" b="1" i="0" u="none" strike="noStrike" dirty="0">
                          <a:solidFill>
                            <a:srgbClr val="000000"/>
                          </a:solidFill>
                          <a:effectLst/>
                          <a:latin typeface="Calibri" panose="020F0502020204030204" pitchFamily="34" charset="0"/>
                        </a:rPr>
                      </a:br>
                      <a:r>
                        <a:rPr lang="en-ZA" sz="1200" b="1" i="0" u="none" strike="noStrike" dirty="0">
                          <a:solidFill>
                            <a:srgbClr val="000000"/>
                          </a:solidFill>
                          <a:effectLst/>
                          <a:latin typeface="Calibri" panose="020F0502020204030204" pitchFamily="34" charset="0"/>
                        </a:rPr>
                        <a:t>Quarter 1</a:t>
                      </a:r>
                      <a:br>
                        <a:rPr lang="en-ZA" sz="1200" b="1" i="0" u="none" strike="noStrike" dirty="0">
                          <a:solidFill>
                            <a:srgbClr val="000000"/>
                          </a:solidFill>
                          <a:effectLst/>
                          <a:latin typeface="Calibri" panose="020F0502020204030204" pitchFamily="34" charset="0"/>
                        </a:rPr>
                      </a:br>
                      <a:endParaRPr lang="en-ZA" sz="1200" b="1" i="0" u="none" strike="noStrike" dirty="0">
                        <a:solidFill>
                          <a:srgbClr val="000000"/>
                        </a:solidFill>
                        <a:effectLst/>
                        <a:latin typeface="Calibri" panose="020F0502020204030204" pitchFamily="34" charset="0"/>
                      </a:endParaRPr>
                    </a:p>
                  </a:txBody>
                  <a:tcPr marL="6583" marR="6583" marT="658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ctr" fontAlgn="t"/>
                      <a:r>
                        <a:rPr lang="en-ZA" sz="1200" b="1" i="0" u="none" strike="noStrike" dirty="0">
                          <a:solidFill>
                            <a:srgbClr val="000000"/>
                          </a:solidFill>
                          <a:effectLst/>
                          <a:latin typeface="Calibri" panose="020F0502020204030204" pitchFamily="34" charset="0"/>
                        </a:rPr>
                        <a:t>Robot Status </a:t>
                      </a:r>
                    </a:p>
                  </a:txBody>
                  <a:tcPr marL="6583" marR="6583" marT="658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extLst>
                  <a:ext uri="{0D108BD9-81ED-4DB2-BD59-A6C34878D82A}">
                    <a16:rowId xmlns:a16="http://schemas.microsoft.com/office/drawing/2014/main" xmlns="" val="588319678"/>
                  </a:ext>
                </a:extLst>
              </a:tr>
              <a:tr h="1090202">
                <a:tc>
                  <a:txBody>
                    <a:bodyPr/>
                    <a:lstStyle/>
                    <a:p>
                      <a:pPr algn="l" fontAlgn="t"/>
                      <a:r>
                        <a:rPr lang="en-US" sz="1200" b="0" i="0" u="none" strike="noStrike" dirty="0">
                          <a:solidFill>
                            <a:srgbClr val="000000"/>
                          </a:solidFill>
                          <a:effectLst/>
                          <a:latin typeface="Arial" panose="020B0604020202020204" pitchFamily="34" charset="0"/>
                        </a:rPr>
                        <a:t>Report on economic viability of shale gas exploration in South Africa produced</a:t>
                      </a:r>
                    </a:p>
                  </a:txBody>
                  <a:tcPr marL="6583" marR="6583" marT="658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t"/>
                      <a:r>
                        <a:rPr lang="en-US" sz="1200" b="0" i="0" u="none" strike="noStrike" dirty="0">
                          <a:solidFill>
                            <a:srgbClr val="000000"/>
                          </a:solidFill>
                          <a:effectLst/>
                          <a:latin typeface="Arial" panose="020B0604020202020204" pitchFamily="34" charset="0"/>
                        </a:rPr>
                        <a:t>Report on economic viability of shale gas exploration in South Africa produced</a:t>
                      </a:r>
                    </a:p>
                  </a:txBody>
                  <a:tcPr marL="6583" marR="6583" marT="658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t"/>
                      <a:r>
                        <a:rPr lang="en-US" sz="1200" b="0" i="0" u="none" strike="noStrike" dirty="0">
                          <a:solidFill>
                            <a:srgbClr val="000000"/>
                          </a:solidFill>
                          <a:effectLst/>
                          <a:latin typeface="Arial" panose="020B0604020202020204" pitchFamily="34" charset="0"/>
                        </a:rPr>
                        <a:t>Report on economic viability of shale gas exploration in South Africa produced</a:t>
                      </a:r>
                    </a:p>
                  </a:txBody>
                  <a:tcPr marL="6583" marR="6583" marT="658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t"/>
                      <a:r>
                        <a:rPr lang="en-ZA" sz="1200" b="1" i="0" u="none" strike="noStrike" dirty="0">
                          <a:solidFill>
                            <a:srgbClr val="000000"/>
                          </a:solidFill>
                          <a:effectLst/>
                          <a:latin typeface="Arial" panose="020B0604020202020204" pitchFamily="34" charset="0"/>
                        </a:rPr>
                        <a:t>Achieved</a:t>
                      </a:r>
                    </a:p>
                  </a:txBody>
                  <a:tcPr marL="6583" marR="6583" marT="658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t"/>
                      <a:r>
                        <a:rPr lang="en-ZA" sz="1200" b="0" i="0" u="none" strike="noStrike" dirty="0">
                          <a:solidFill>
                            <a:srgbClr val="000000"/>
                          </a:solidFill>
                          <a:effectLst/>
                          <a:latin typeface="Arial" panose="020B0604020202020204" pitchFamily="34" charset="0"/>
                        </a:rPr>
                        <a:t>N/A</a:t>
                      </a:r>
                    </a:p>
                  </a:txBody>
                  <a:tcPr marL="6583" marR="6583" marT="658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t"/>
                      <a:r>
                        <a:rPr lang="en-ZA" sz="1200" b="0" i="0" u="none" strike="noStrike" dirty="0">
                          <a:solidFill>
                            <a:srgbClr val="000000"/>
                          </a:solidFill>
                          <a:effectLst/>
                          <a:latin typeface="Arial" panose="020B0604020202020204" pitchFamily="34" charset="0"/>
                        </a:rPr>
                        <a:t>N/A</a:t>
                      </a:r>
                    </a:p>
                  </a:txBody>
                  <a:tcPr marL="6583" marR="6583" marT="658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t"/>
                      <a:r>
                        <a:rPr lang="en-ZA" sz="1200" b="0" i="0" u="none" strike="noStrike" dirty="0">
                          <a:solidFill>
                            <a:srgbClr val="000000"/>
                          </a:solidFill>
                          <a:effectLst/>
                          <a:latin typeface="Arial" panose="020B0604020202020204" pitchFamily="34" charset="0"/>
                        </a:rPr>
                        <a:t>N/A</a:t>
                      </a:r>
                    </a:p>
                  </a:txBody>
                  <a:tcPr marL="6583" marR="6583" marT="658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t"/>
                      <a:r>
                        <a:rPr lang="en-ZA" sz="1200" b="0" i="0" u="none" strike="noStrike" dirty="0">
                          <a:solidFill>
                            <a:srgbClr val="000000"/>
                          </a:solidFill>
                          <a:effectLst/>
                          <a:latin typeface="Arial" panose="020B0604020202020204" pitchFamily="34" charset="0"/>
                        </a:rPr>
                        <a:t> </a:t>
                      </a:r>
                    </a:p>
                  </a:txBody>
                  <a:tcPr marL="6583" marR="6583" marT="658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extLst>
                  <a:ext uri="{0D108BD9-81ED-4DB2-BD59-A6C34878D82A}">
                    <a16:rowId xmlns:a16="http://schemas.microsoft.com/office/drawing/2014/main" xmlns="" val="2009351743"/>
                  </a:ext>
                </a:extLst>
              </a:tr>
              <a:tr h="1090202">
                <a:tc>
                  <a:txBody>
                    <a:bodyPr/>
                    <a:lstStyle/>
                    <a:p>
                      <a:pPr algn="l" fontAlgn="t"/>
                      <a:r>
                        <a:rPr lang="en-US" sz="1200" b="0" i="0" u="none" strike="noStrike" dirty="0">
                          <a:solidFill>
                            <a:srgbClr val="000000"/>
                          </a:solidFill>
                          <a:effectLst/>
                          <a:latin typeface="Arial" panose="020B0604020202020204" pitchFamily="34" charset="0"/>
                        </a:rPr>
                        <a:t>Beneficiation Master plan implementation plans developed</a:t>
                      </a:r>
                    </a:p>
                  </a:txBody>
                  <a:tcPr marL="6583" marR="6583" marT="658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t"/>
                      <a:r>
                        <a:rPr lang="en-US" sz="1200" b="0" i="0" u="none" strike="noStrike" dirty="0">
                          <a:solidFill>
                            <a:srgbClr val="000000"/>
                          </a:solidFill>
                          <a:effectLst/>
                          <a:latin typeface="Arial" panose="020B0604020202020204" pitchFamily="34" charset="0"/>
                        </a:rPr>
                        <a:t>Jewelry and Battery Minerals Value Chain implementation plans approved by the Minister</a:t>
                      </a:r>
                    </a:p>
                  </a:txBody>
                  <a:tcPr marL="6583" marR="6583" marT="658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t"/>
                      <a:r>
                        <a:rPr lang="en-US" sz="1200" b="0" i="0" u="none" strike="noStrike" dirty="0">
                          <a:solidFill>
                            <a:srgbClr val="000000"/>
                          </a:solidFill>
                          <a:effectLst/>
                          <a:latin typeface="Arial" panose="020B0604020202020204" pitchFamily="34" charset="0"/>
                        </a:rPr>
                        <a:t>Desktop research and benchmarking</a:t>
                      </a:r>
                    </a:p>
                  </a:txBody>
                  <a:tcPr marL="6583" marR="6583" marT="658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t"/>
                      <a:r>
                        <a:rPr lang="en-ZA" sz="1200" b="1" i="0" u="none" strike="noStrike" dirty="0">
                          <a:solidFill>
                            <a:srgbClr val="000000"/>
                          </a:solidFill>
                          <a:effectLst/>
                          <a:latin typeface="Arial" panose="020B0604020202020204" pitchFamily="34" charset="0"/>
                        </a:rPr>
                        <a:t>Achieved</a:t>
                      </a:r>
                    </a:p>
                  </a:txBody>
                  <a:tcPr marL="6583" marR="6583" marT="658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t"/>
                      <a:r>
                        <a:rPr lang="en-ZA" sz="1200" b="0" i="0" u="none" strike="noStrike" dirty="0">
                          <a:solidFill>
                            <a:srgbClr val="000000"/>
                          </a:solidFill>
                          <a:effectLst/>
                          <a:latin typeface="Arial" panose="020B0604020202020204" pitchFamily="34" charset="0"/>
                        </a:rPr>
                        <a:t>N/A</a:t>
                      </a:r>
                    </a:p>
                  </a:txBody>
                  <a:tcPr marL="6583" marR="6583" marT="658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t"/>
                      <a:r>
                        <a:rPr lang="en-ZA" sz="1200" b="0" i="0" u="none" strike="noStrike" dirty="0">
                          <a:solidFill>
                            <a:srgbClr val="000000"/>
                          </a:solidFill>
                          <a:effectLst/>
                          <a:latin typeface="Arial" panose="020B0604020202020204" pitchFamily="34" charset="0"/>
                        </a:rPr>
                        <a:t>N/A</a:t>
                      </a:r>
                    </a:p>
                  </a:txBody>
                  <a:tcPr marL="6583" marR="6583" marT="658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t"/>
                      <a:r>
                        <a:rPr lang="en-ZA" sz="1200" b="0" i="0" u="none" strike="noStrike" dirty="0">
                          <a:solidFill>
                            <a:srgbClr val="000000"/>
                          </a:solidFill>
                          <a:effectLst/>
                          <a:latin typeface="Arial" panose="020B0604020202020204" pitchFamily="34" charset="0"/>
                        </a:rPr>
                        <a:t>N/A</a:t>
                      </a:r>
                    </a:p>
                  </a:txBody>
                  <a:tcPr marL="6583" marR="6583" marT="658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t"/>
                      <a:r>
                        <a:rPr lang="en-ZA" sz="1200" b="0" i="0" u="none" strike="noStrike" dirty="0">
                          <a:solidFill>
                            <a:srgbClr val="000000"/>
                          </a:solidFill>
                          <a:effectLst/>
                          <a:latin typeface="Arial" panose="020B0604020202020204" pitchFamily="34" charset="0"/>
                        </a:rPr>
                        <a:t> </a:t>
                      </a:r>
                    </a:p>
                  </a:txBody>
                  <a:tcPr marL="6583" marR="6583" marT="658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extLst>
                  <a:ext uri="{0D108BD9-81ED-4DB2-BD59-A6C34878D82A}">
                    <a16:rowId xmlns:a16="http://schemas.microsoft.com/office/drawing/2014/main" xmlns="" val="2260136252"/>
                  </a:ext>
                </a:extLst>
              </a:tr>
              <a:tr h="548352">
                <a:tc rowSpan="2">
                  <a:txBody>
                    <a:bodyPr/>
                    <a:lstStyle/>
                    <a:p>
                      <a:pPr algn="l" fontAlgn="t"/>
                      <a:r>
                        <a:rPr lang="en-US" sz="1200" b="0" i="0" u="none" strike="noStrike" dirty="0">
                          <a:solidFill>
                            <a:srgbClr val="000000"/>
                          </a:solidFill>
                          <a:effectLst/>
                          <a:latin typeface="Arial" panose="020B0604020202020204" pitchFamily="34" charset="0"/>
                        </a:rPr>
                        <a:t>Number of Investment Promotion events held to attract investment in the sector</a:t>
                      </a:r>
                    </a:p>
                  </a:txBody>
                  <a:tcPr marL="6583" marR="6583" marT="658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t"/>
                      <a:r>
                        <a:rPr lang="en-US" sz="1200" b="0" i="0" u="none" strike="noStrike" dirty="0">
                          <a:solidFill>
                            <a:srgbClr val="000000"/>
                          </a:solidFill>
                          <a:effectLst/>
                          <a:latin typeface="Arial" panose="020B0604020202020204" pitchFamily="34" charset="0"/>
                        </a:rPr>
                        <a:t>3 Investment Promotions Events hosted</a:t>
                      </a:r>
                    </a:p>
                  </a:txBody>
                  <a:tcPr marL="6583" marR="6583" marT="658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t"/>
                      <a:r>
                        <a:rPr lang="en-ZA" sz="1200" b="0" i="0" u="none" strike="noStrike" dirty="0">
                          <a:solidFill>
                            <a:srgbClr val="000000"/>
                          </a:solidFill>
                          <a:effectLst/>
                          <a:latin typeface="Arial" panose="020B0604020202020204" pitchFamily="34" charset="0"/>
                        </a:rPr>
                        <a:t>N/A</a:t>
                      </a:r>
                    </a:p>
                  </a:txBody>
                  <a:tcPr marL="6583" marR="6583" marT="658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t"/>
                      <a:r>
                        <a:rPr lang="en-ZA" sz="1200" b="1" i="0" u="none" strike="noStrike" dirty="0">
                          <a:solidFill>
                            <a:srgbClr val="000000"/>
                          </a:solidFill>
                          <a:effectLst/>
                          <a:latin typeface="Arial" panose="020B0604020202020204" pitchFamily="34" charset="0"/>
                        </a:rPr>
                        <a:t>N/A</a:t>
                      </a:r>
                    </a:p>
                  </a:txBody>
                  <a:tcPr marL="6583" marR="6583" marT="658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t"/>
                      <a:r>
                        <a:rPr lang="en-ZA" sz="1200" b="0" i="0" u="none" strike="noStrike" dirty="0">
                          <a:solidFill>
                            <a:srgbClr val="000000"/>
                          </a:solidFill>
                          <a:effectLst/>
                          <a:latin typeface="Arial" panose="020B0604020202020204" pitchFamily="34" charset="0"/>
                        </a:rPr>
                        <a:t>N/A</a:t>
                      </a:r>
                    </a:p>
                  </a:txBody>
                  <a:tcPr marL="6583" marR="6583" marT="658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t"/>
                      <a:r>
                        <a:rPr lang="en-ZA" sz="1200" b="0" i="0" u="none" strike="noStrike" dirty="0">
                          <a:solidFill>
                            <a:srgbClr val="000000"/>
                          </a:solidFill>
                          <a:effectLst/>
                          <a:latin typeface="Arial" panose="020B0604020202020204" pitchFamily="34" charset="0"/>
                        </a:rPr>
                        <a:t>N/A</a:t>
                      </a:r>
                    </a:p>
                  </a:txBody>
                  <a:tcPr marL="6583" marR="6583" marT="658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t"/>
                      <a:r>
                        <a:rPr lang="en-ZA" sz="1200" b="0" i="0" u="none" strike="noStrike" dirty="0">
                          <a:solidFill>
                            <a:srgbClr val="000000"/>
                          </a:solidFill>
                          <a:effectLst/>
                          <a:latin typeface="Arial" panose="020B0604020202020204" pitchFamily="34" charset="0"/>
                        </a:rPr>
                        <a:t>N/A</a:t>
                      </a:r>
                    </a:p>
                  </a:txBody>
                  <a:tcPr marL="6583" marR="6583" marT="658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t"/>
                      <a:r>
                        <a:rPr lang="en-ZA" sz="1200" b="0" i="0" u="none" strike="noStrike" dirty="0">
                          <a:solidFill>
                            <a:srgbClr val="000000"/>
                          </a:solidFill>
                          <a:effectLst/>
                          <a:latin typeface="Arial" panose="020B0604020202020204" pitchFamily="34" charset="0"/>
                        </a:rPr>
                        <a:t> </a:t>
                      </a:r>
                    </a:p>
                  </a:txBody>
                  <a:tcPr marL="6583" marR="6583" marT="658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731163586"/>
                  </a:ext>
                </a:extLst>
              </a:tr>
              <a:tr h="728969">
                <a:tc vMerge="1">
                  <a:txBody>
                    <a:bodyPr/>
                    <a:lstStyle/>
                    <a:p>
                      <a:endParaRPr lang="en-ZA"/>
                    </a:p>
                  </a:txBody>
                  <a:tcPr/>
                </a:tc>
                <a:tc>
                  <a:txBody>
                    <a:bodyPr/>
                    <a:lstStyle/>
                    <a:p>
                      <a:pPr algn="l" fontAlgn="t"/>
                      <a:r>
                        <a:rPr lang="en-US" sz="1200" b="0" i="0" u="none" strike="noStrike" dirty="0">
                          <a:solidFill>
                            <a:srgbClr val="000000"/>
                          </a:solidFill>
                          <a:effectLst/>
                          <a:latin typeface="Arial" panose="020B0604020202020204" pitchFamily="34" charset="0"/>
                        </a:rPr>
                        <a:t>6 Investment promotion events participated in</a:t>
                      </a:r>
                    </a:p>
                  </a:txBody>
                  <a:tcPr marL="6583" marR="6583" marT="658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t"/>
                      <a:r>
                        <a:rPr lang="en-ZA" sz="1200" b="0" i="0" u="none" strike="noStrike" dirty="0">
                          <a:solidFill>
                            <a:srgbClr val="000000"/>
                          </a:solidFill>
                          <a:effectLst/>
                          <a:latin typeface="Arial" panose="020B0604020202020204" pitchFamily="34" charset="0"/>
                        </a:rPr>
                        <a:t>2 Mining Indaba /</a:t>
                      </a:r>
                      <a:br>
                        <a:rPr lang="en-ZA" sz="1200" b="0" i="0" u="none" strike="noStrike" dirty="0">
                          <a:solidFill>
                            <a:srgbClr val="000000"/>
                          </a:solidFill>
                          <a:effectLst/>
                          <a:latin typeface="Arial" panose="020B0604020202020204" pitchFamily="34" charset="0"/>
                        </a:rPr>
                      </a:br>
                      <a:r>
                        <a:rPr lang="en-ZA" sz="1200" b="0" i="0" u="none" strike="noStrike" dirty="0">
                          <a:solidFill>
                            <a:srgbClr val="000000"/>
                          </a:solidFill>
                          <a:effectLst/>
                          <a:latin typeface="Arial" panose="020B0604020202020204" pitchFamily="34" charset="0"/>
                        </a:rPr>
                        <a:t>PDAC</a:t>
                      </a:r>
                    </a:p>
                  </a:txBody>
                  <a:tcPr marL="6583" marR="6583" marT="658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t"/>
                      <a:r>
                        <a:rPr lang="en-ZA" sz="1200" b="1" i="0" u="none" strike="noStrike" dirty="0">
                          <a:solidFill>
                            <a:srgbClr val="000000"/>
                          </a:solidFill>
                          <a:effectLst/>
                          <a:latin typeface="Arial" panose="020B0604020202020204" pitchFamily="34" charset="0"/>
                        </a:rPr>
                        <a:t> Achieved 3</a:t>
                      </a:r>
                    </a:p>
                  </a:txBody>
                  <a:tcPr marL="6583" marR="6583" marT="658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t"/>
                      <a:r>
                        <a:rPr lang="en-ZA" sz="1200" b="0" i="0" u="none" strike="noStrike" dirty="0">
                          <a:solidFill>
                            <a:srgbClr val="000000"/>
                          </a:solidFill>
                          <a:effectLst/>
                          <a:latin typeface="Arial" panose="020B0604020202020204" pitchFamily="34" charset="0"/>
                        </a:rPr>
                        <a:t>N/A</a:t>
                      </a:r>
                    </a:p>
                  </a:txBody>
                  <a:tcPr marL="6583" marR="6583" marT="658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t"/>
                      <a:r>
                        <a:rPr lang="en-ZA" sz="1200" b="0" i="0" u="none" strike="noStrike" dirty="0">
                          <a:solidFill>
                            <a:srgbClr val="000000"/>
                          </a:solidFill>
                          <a:effectLst/>
                          <a:latin typeface="Arial" panose="020B0604020202020204" pitchFamily="34" charset="0"/>
                        </a:rPr>
                        <a:t>N/A</a:t>
                      </a:r>
                    </a:p>
                  </a:txBody>
                  <a:tcPr marL="6583" marR="6583" marT="658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t"/>
                      <a:r>
                        <a:rPr lang="en-US" sz="1200" b="0" i="0" u="none" strike="noStrike" dirty="0">
                          <a:solidFill>
                            <a:srgbClr val="000000"/>
                          </a:solidFill>
                          <a:effectLst/>
                          <a:latin typeface="Arial" panose="020B0604020202020204" pitchFamily="34" charset="0"/>
                        </a:rPr>
                        <a:t>The Africa Energy Forum, Mining Indaba and PDAC were held in Q1.</a:t>
                      </a:r>
                    </a:p>
                  </a:txBody>
                  <a:tcPr marL="6583" marR="6583" marT="658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t"/>
                      <a:r>
                        <a:rPr lang="en-ZA" sz="1200" b="0" i="0" u="none" strike="noStrike" dirty="0">
                          <a:solidFill>
                            <a:srgbClr val="000000"/>
                          </a:solidFill>
                          <a:effectLst/>
                          <a:latin typeface="Arial" panose="020B0604020202020204" pitchFamily="34" charset="0"/>
                        </a:rPr>
                        <a:t> </a:t>
                      </a:r>
                    </a:p>
                  </a:txBody>
                  <a:tcPr marL="6583" marR="6583" marT="658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extLst>
                  <a:ext uri="{0D108BD9-81ED-4DB2-BD59-A6C34878D82A}">
                    <a16:rowId xmlns:a16="http://schemas.microsoft.com/office/drawing/2014/main" xmlns="" val="3492003809"/>
                  </a:ext>
                </a:extLst>
              </a:tr>
              <a:tr h="1203756">
                <a:tc>
                  <a:txBody>
                    <a:bodyPr/>
                    <a:lstStyle/>
                    <a:p>
                      <a:pPr algn="l" fontAlgn="t"/>
                      <a:r>
                        <a:rPr lang="en-US" sz="1200" b="0" i="0" u="none" strike="noStrike" dirty="0">
                          <a:solidFill>
                            <a:srgbClr val="000000"/>
                          </a:solidFill>
                          <a:effectLst/>
                          <a:latin typeface="Arial" panose="020B0604020202020204" pitchFamily="34" charset="0"/>
                        </a:rPr>
                        <a:t>National Nuclear Regulator Amendment Bill tabled in Parliament </a:t>
                      </a:r>
                    </a:p>
                  </a:txBody>
                  <a:tcPr marL="6583" marR="6583" marT="658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t"/>
                      <a:r>
                        <a:rPr lang="en-US" sz="1200" b="0" i="0" u="none" strike="noStrike" dirty="0">
                          <a:solidFill>
                            <a:srgbClr val="000000"/>
                          </a:solidFill>
                          <a:effectLst/>
                          <a:latin typeface="Arial" panose="020B0604020202020204" pitchFamily="34" charset="0"/>
                        </a:rPr>
                        <a:t>National Nuclear Regulator Amendment Bill submitted to Cabinet for tabling in Parliament</a:t>
                      </a:r>
                    </a:p>
                  </a:txBody>
                  <a:tcPr marL="6583" marR="6583" marT="658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t"/>
                      <a:r>
                        <a:rPr lang="en-US" sz="1200" b="0" i="0" u="none" strike="noStrike" dirty="0">
                          <a:solidFill>
                            <a:srgbClr val="000000"/>
                          </a:solidFill>
                          <a:effectLst/>
                          <a:latin typeface="Arial" panose="020B0604020202020204" pitchFamily="34" charset="0"/>
                        </a:rPr>
                        <a:t>National Nuclear Regulator Amendment Bill submitted to Cabinet for tabling in Parliament</a:t>
                      </a:r>
                    </a:p>
                  </a:txBody>
                  <a:tcPr marL="6583" marR="6583" marT="658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t"/>
                      <a:r>
                        <a:rPr lang="en-ZA" sz="1200" b="1" i="0" u="none" strike="noStrike" dirty="0">
                          <a:solidFill>
                            <a:srgbClr val="000000"/>
                          </a:solidFill>
                          <a:effectLst/>
                          <a:latin typeface="Arial" panose="020B0604020202020204" pitchFamily="34" charset="0"/>
                        </a:rPr>
                        <a:t>Not achieved</a:t>
                      </a:r>
                    </a:p>
                  </a:txBody>
                  <a:tcPr marL="6583" marR="6583" marT="658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t"/>
                      <a:r>
                        <a:rPr lang="en-ZA" sz="1200" b="0" i="0" u="none" strike="noStrike" dirty="0">
                          <a:solidFill>
                            <a:srgbClr val="000000"/>
                          </a:solidFill>
                          <a:effectLst/>
                          <a:latin typeface="Arial" panose="020B0604020202020204" pitchFamily="34" charset="0"/>
                        </a:rPr>
                        <a:t>Delayed stakeholder consultation (Nedlac)</a:t>
                      </a:r>
                    </a:p>
                  </a:txBody>
                  <a:tcPr marL="6583" marR="6583" marT="658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t"/>
                      <a:r>
                        <a:rPr lang="en-US" sz="1200" b="0" i="0" u="none" strike="noStrike" dirty="0">
                          <a:solidFill>
                            <a:srgbClr val="000000"/>
                          </a:solidFill>
                          <a:effectLst/>
                          <a:latin typeface="Arial" panose="020B0604020202020204" pitchFamily="34" charset="0"/>
                        </a:rPr>
                        <a:t>Escalate consultation challenge for resolution &amp; submit bill for legal opinion and socio-economic system assessment sign off </a:t>
                      </a:r>
                    </a:p>
                  </a:txBody>
                  <a:tcPr marL="6583" marR="6583" marT="658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t"/>
                      <a:r>
                        <a:rPr lang="en-ZA" sz="1200" b="0" i="0" u="none" strike="noStrike" dirty="0">
                          <a:solidFill>
                            <a:srgbClr val="000000"/>
                          </a:solidFill>
                          <a:effectLst/>
                          <a:latin typeface="Arial" panose="020B0604020202020204" pitchFamily="34" charset="0"/>
                        </a:rPr>
                        <a:t>N/A</a:t>
                      </a:r>
                    </a:p>
                  </a:txBody>
                  <a:tcPr marL="6583" marR="6583" marT="658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t"/>
                      <a:r>
                        <a:rPr lang="en-ZA" sz="1200" b="0" i="0" u="none" strike="noStrike" dirty="0">
                          <a:solidFill>
                            <a:srgbClr val="000000"/>
                          </a:solidFill>
                          <a:effectLst/>
                          <a:latin typeface="Arial" panose="020B0604020202020204" pitchFamily="34" charset="0"/>
                        </a:rPr>
                        <a:t> </a:t>
                      </a:r>
                    </a:p>
                  </a:txBody>
                  <a:tcPr marL="6583" marR="6583" marT="658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extLst>
                  <a:ext uri="{0D108BD9-81ED-4DB2-BD59-A6C34878D82A}">
                    <a16:rowId xmlns:a16="http://schemas.microsoft.com/office/drawing/2014/main" xmlns="" val="883052913"/>
                  </a:ext>
                </a:extLst>
              </a:tr>
            </a:tbl>
          </a:graphicData>
        </a:graphic>
      </p:graphicFrame>
    </p:spTree>
    <p:extLst>
      <p:ext uri="{BB962C8B-B14F-4D97-AF65-F5344CB8AC3E}">
        <p14:creationId xmlns:p14="http://schemas.microsoft.com/office/powerpoint/2010/main" xmlns="" val="3431450874"/>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257175" y="-66675"/>
            <a:ext cx="11805122" cy="369332"/>
          </a:xfrm>
          <a:prstGeom prst="rect">
            <a:avLst/>
          </a:prstGeom>
        </p:spPr>
        <p:txBody>
          <a:bodyPr wrap="square">
            <a:spAutoFit/>
          </a:bodyPr>
          <a:lstStyle/>
          <a:p>
            <a:pPr lvl="0" algn="ctr" fontAlgn="t"/>
            <a:r>
              <a:rPr lang="en-US" b="1" dirty="0">
                <a:solidFill>
                  <a:srgbClr val="000000"/>
                </a:solidFill>
                <a:latin typeface="Arial" panose="020B0604020202020204" pitchFamily="34" charset="0"/>
                <a:cs typeface="Arial" panose="020B0604020202020204" pitchFamily="34" charset="0"/>
              </a:rPr>
              <a:t>MINING, MINERAL AND ENERGY POLICY DEVELOPMENT, (QUARTER 1)  </a:t>
            </a:r>
          </a:p>
        </p:txBody>
      </p:sp>
      <p:graphicFrame>
        <p:nvGraphicFramePr>
          <p:cNvPr id="2" name="Table 1">
            <a:extLst>
              <a:ext uri="{FF2B5EF4-FFF2-40B4-BE49-F238E27FC236}">
                <a16:creationId xmlns:a16="http://schemas.microsoft.com/office/drawing/2014/main" xmlns="" id="{BD12C1C4-EA5F-4E15-888D-6EA6B53D5B56}"/>
              </a:ext>
            </a:extLst>
          </p:cNvPr>
          <p:cNvGraphicFramePr>
            <a:graphicFrameLocks noGrp="1"/>
          </p:cNvGraphicFramePr>
          <p:nvPr/>
        </p:nvGraphicFramePr>
        <p:xfrm>
          <a:off x="1643270" y="266700"/>
          <a:ext cx="10548731" cy="5376509"/>
        </p:xfrm>
        <a:graphic>
          <a:graphicData uri="http://schemas.openxmlformats.org/drawingml/2006/table">
            <a:tbl>
              <a:tblPr/>
              <a:tblGrid>
                <a:gridCol w="1242956">
                  <a:extLst>
                    <a:ext uri="{9D8B030D-6E8A-4147-A177-3AD203B41FA5}">
                      <a16:colId xmlns:a16="http://schemas.microsoft.com/office/drawing/2014/main" xmlns="" val="3188719117"/>
                    </a:ext>
                  </a:extLst>
                </a:gridCol>
                <a:gridCol w="1242956">
                  <a:extLst>
                    <a:ext uri="{9D8B030D-6E8A-4147-A177-3AD203B41FA5}">
                      <a16:colId xmlns:a16="http://schemas.microsoft.com/office/drawing/2014/main" xmlns="" val="4038429420"/>
                    </a:ext>
                  </a:extLst>
                </a:gridCol>
                <a:gridCol w="1430741">
                  <a:extLst>
                    <a:ext uri="{9D8B030D-6E8A-4147-A177-3AD203B41FA5}">
                      <a16:colId xmlns:a16="http://schemas.microsoft.com/office/drawing/2014/main" xmlns="" val="1630635737"/>
                    </a:ext>
                  </a:extLst>
                </a:gridCol>
                <a:gridCol w="1430741">
                  <a:extLst>
                    <a:ext uri="{9D8B030D-6E8A-4147-A177-3AD203B41FA5}">
                      <a16:colId xmlns:a16="http://schemas.microsoft.com/office/drawing/2014/main" xmlns="" val="2806943957"/>
                    </a:ext>
                  </a:extLst>
                </a:gridCol>
                <a:gridCol w="1538045">
                  <a:extLst>
                    <a:ext uri="{9D8B030D-6E8A-4147-A177-3AD203B41FA5}">
                      <a16:colId xmlns:a16="http://schemas.microsoft.com/office/drawing/2014/main" xmlns="" val="1384599331"/>
                    </a:ext>
                  </a:extLst>
                </a:gridCol>
                <a:gridCol w="1645352">
                  <a:extLst>
                    <a:ext uri="{9D8B030D-6E8A-4147-A177-3AD203B41FA5}">
                      <a16:colId xmlns:a16="http://schemas.microsoft.com/office/drawing/2014/main" xmlns="" val="2080388565"/>
                    </a:ext>
                  </a:extLst>
                </a:gridCol>
                <a:gridCol w="1379212">
                  <a:extLst>
                    <a:ext uri="{9D8B030D-6E8A-4147-A177-3AD203B41FA5}">
                      <a16:colId xmlns:a16="http://schemas.microsoft.com/office/drawing/2014/main" xmlns="" val="2893725204"/>
                    </a:ext>
                  </a:extLst>
                </a:gridCol>
                <a:gridCol w="638728">
                  <a:extLst>
                    <a:ext uri="{9D8B030D-6E8A-4147-A177-3AD203B41FA5}">
                      <a16:colId xmlns:a16="http://schemas.microsoft.com/office/drawing/2014/main" xmlns="" val="1151998242"/>
                    </a:ext>
                  </a:extLst>
                </a:gridCol>
              </a:tblGrid>
              <a:tr h="462170">
                <a:tc>
                  <a:txBody>
                    <a:bodyPr/>
                    <a:lstStyle/>
                    <a:p>
                      <a:pPr algn="ctr" fontAlgn="t"/>
                      <a:r>
                        <a:rPr lang="en-ZA" sz="1200" b="1" i="0" u="none" strike="noStrike" dirty="0">
                          <a:solidFill>
                            <a:srgbClr val="000000"/>
                          </a:solidFill>
                          <a:effectLst/>
                          <a:latin typeface="Arial" panose="020B0604020202020204" pitchFamily="34" charset="0"/>
                          <a:cs typeface="Arial" panose="020B0604020202020204" pitchFamily="34" charset="0"/>
                        </a:rPr>
                        <a:t>Output Indicator</a:t>
                      </a:r>
                    </a:p>
                  </a:txBody>
                  <a:tcPr marL="6940" marR="6940" marT="694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ctr" fontAlgn="t"/>
                      <a:r>
                        <a:rPr lang="en-ZA" sz="1200" b="1" i="0" u="none" strike="noStrike" dirty="0">
                          <a:solidFill>
                            <a:srgbClr val="000000"/>
                          </a:solidFill>
                          <a:effectLst/>
                          <a:latin typeface="Arial" panose="020B0604020202020204" pitchFamily="34" charset="0"/>
                          <a:cs typeface="Arial" panose="020B0604020202020204" pitchFamily="34" charset="0"/>
                        </a:rPr>
                        <a:t>2022/23</a:t>
                      </a:r>
                      <a:br>
                        <a:rPr lang="en-ZA" sz="1200" b="1" i="0" u="none" strike="noStrike" dirty="0">
                          <a:solidFill>
                            <a:srgbClr val="000000"/>
                          </a:solidFill>
                          <a:effectLst/>
                          <a:latin typeface="Arial" panose="020B0604020202020204" pitchFamily="34" charset="0"/>
                          <a:cs typeface="Arial" panose="020B0604020202020204" pitchFamily="34" charset="0"/>
                        </a:rPr>
                      </a:br>
                      <a:r>
                        <a:rPr lang="en-ZA" sz="1200" b="1" i="0" u="none" strike="noStrike" dirty="0">
                          <a:solidFill>
                            <a:srgbClr val="000000"/>
                          </a:solidFill>
                          <a:effectLst/>
                          <a:latin typeface="Arial" panose="020B0604020202020204" pitchFamily="34" charset="0"/>
                          <a:cs typeface="Arial" panose="020B0604020202020204" pitchFamily="34" charset="0"/>
                        </a:rPr>
                        <a:t>Annual Target</a:t>
                      </a:r>
                    </a:p>
                  </a:txBody>
                  <a:tcPr marL="6940" marR="6940" marT="694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ctr" fontAlgn="t"/>
                      <a:r>
                        <a:rPr lang="en-ZA" sz="1200" b="1" i="0" u="none" strike="noStrike" dirty="0">
                          <a:solidFill>
                            <a:srgbClr val="000000"/>
                          </a:solidFill>
                          <a:effectLst/>
                          <a:latin typeface="Arial" panose="020B0604020202020204" pitchFamily="34" charset="0"/>
                          <a:cs typeface="Arial" panose="020B0604020202020204" pitchFamily="34" charset="0"/>
                        </a:rPr>
                        <a:t>2022/23</a:t>
                      </a:r>
                      <a:br>
                        <a:rPr lang="en-ZA" sz="1200" b="1" i="0" u="none" strike="noStrike" dirty="0">
                          <a:solidFill>
                            <a:srgbClr val="000000"/>
                          </a:solidFill>
                          <a:effectLst/>
                          <a:latin typeface="Arial" panose="020B0604020202020204" pitchFamily="34" charset="0"/>
                          <a:cs typeface="Arial" panose="020B0604020202020204" pitchFamily="34" charset="0"/>
                        </a:rPr>
                      </a:br>
                      <a:r>
                        <a:rPr lang="en-ZA" sz="1200" b="1" i="0" u="none" strike="noStrike" dirty="0">
                          <a:solidFill>
                            <a:srgbClr val="000000"/>
                          </a:solidFill>
                          <a:effectLst/>
                          <a:latin typeface="Arial" panose="020B0604020202020204" pitchFamily="34" charset="0"/>
                          <a:cs typeface="Arial" panose="020B0604020202020204" pitchFamily="34" charset="0"/>
                        </a:rPr>
                        <a:t>Quarterly Target</a:t>
                      </a:r>
                    </a:p>
                  </a:txBody>
                  <a:tcPr marL="6940" marR="6940" marT="694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ctr" fontAlgn="t"/>
                      <a:r>
                        <a:rPr lang="en-US" sz="1200" b="1" i="0" u="none" strike="noStrike" dirty="0">
                          <a:solidFill>
                            <a:srgbClr val="000000"/>
                          </a:solidFill>
                          <a:effectLst/>
                          <a:latin typeface="Arial" panose="020B0604020202020204" pitchFamily="34" charset="0"/>
                          <a:cs typeface="Arial" panose="020B0604020202020204" pitchFamily="34" charset="0"/>
                        </a:rPr>
                        <a:t>Actual output</a:t>
                      </a:r>
                      <a:br>
                        <a:rPr lang="en-US" sz="1200" b="1" i="0" u="none" strike="noStrike" dirty="0">
                          <a:solidFill>
                            <a:srgbClr val="000000"/>
                          </a:solidFill>
                          <a:effectLst/>
                          <a:latin typeface="Arial" panose="020B0604020202020204" pitchFamily="34" charset="0"/>
                          <a:cs typeface="Arial" panose="020B0604020202020204" pitchFamily="34" charset="0"/>
                        </a:rPr>
                      </a:br>
                      <a:endParaRPr lang="en-US" sz="1200" b="1" i="0" u="none" strike="noStrike" dirty="0">
                        <a:solidFill>
                          <a:srgbClr val="000000"/>
                        </a:solidFill>
                        <a:effectLst/>
                        <a:latin typeface="Arial" panose="020B0604020202020204" pitchFamily="34" charset="0"/>
                        <a:cs typeface="Arial" panose="020B0604020202020204" pitchFamily="34" charset="0"/>
                      </a:endParaRPr>
                    </a:p>
                  </a:txBody>
                  <a:tcPr marL="6940" marR="6940" marT="694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ctr" fontAlgn="t"/>
                      <a:r>
                        <a:rPr lang="en-ZA" sz="1200" b="1" i="0" u="none" strike="noStrike" dirty="0">
                          <a:solidFill>
                            <a:srgbClr val="000000"/>
                          </a:solidFill>
                          <a:effectLst/>
                          <a:latin typeface="Arial" panose="020B0604020202020204" pitchFamily="34" charset="0"/>
                          <a:cs typeface="Arial" panose="020B0604020202020204" pitchFamily="34" charset="0"/>
                        </a:rPr>
                        <a:t>Reason for</a:t>
                      </a:r>
                      <a:br>
                        <a:rPr lang="en-ZA" sz="1200" b="1" i="0" u="none" strike="noStrike" dirty="0">
                          <a:solidFill>
                            <a:srgbClr val="000000"/>
                          </a:solidFill>
                          <a:effectLst/>
                          <a:latin typeface="Arial" panose="020B0604020202020204" pitchFamily="34" charset="0"/>
                          <a:cs typeface="Arial" panose="020B0604020202020204" pitchFamily="34" charset="0"/>
                        </a:rPr>
                      </a:br>
                      <a:r>
                        <a:rPr lang="en-ZA" sz="1200" b="1" i="0" u="none" strike="noStrike" dirty="0">
                          <a:solidFill>
                            <a:srgbClr val="000000"/>
                          </a:solidFill>
                          <a:effectLst/>
                          <a:latin typeface="Arial" panose="020B0604020202020204" pitchFamily="34" charset="0"/>
                          <a:cs typeface="Arial" panose="020B0604020202020204" pitchFamily="34" charset="0"/>
                        </a:rPr>
                        <a:t>Deviation</a:t>
                      </a:r>
                      <a:br>
                        <a:rPr lang="en-ZA" sz="1200" b="1" i="0" u="none" strike="noStrike" dirty="0">
                          <a:solidFill>
                            <a:srgbClr val="000000"/>
                          </a:solidFill>
                          <a:effectLst/>
                          <a:latin typeface="Arial" panose="020B0604020202020204" pitchFamily="34" charset="0"/>
                          <a:cs typeface="Arial" panose="020B0604020202020204" pitchFamily="34" charset="0"/>
                        </a:rPr>
                      </a:br>
                      <a:endParaRPr lang="en-ZA" sz="1200" b="1" i="0" u="none" strike="noStrike" dirty="0">
                        <a:solidFill>
                          <a:srgbClr val="000000"/>
                        </a:solidFill>
                        <a:effectLst/>
                        <a:latin typeface="Arial" panose="020B0604020202020204" pitchFamily="34" charset="0"/>
                        <a:cs typeface="Arial" panose="020B0604020202020204" pitchFamily="34" charset="0"/>
                      </a:endParaRPr>
                    </a:p>
                  </a:txBody>
                  <a:tcPr marL="6940" marR="6940" marT="694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ctr" fontAlgn="t"/>
                      <a:r>
                        <a:rPr lang="en-ZA" sz="1200" b="1" i="0" u="none" strike="noStrike" dirty="0">
                          <a:solidFill>
                            <a:srgbClr val="000000"/>
                          </a:solidFill>
                          <a:effectLst/>
                          <a:latin typeface="Arial" panose="020B0604020202020204" pitchFamily="34" charset="0"/>
                          <a:cs typeface="Arial" panose="020B0604020202020204" pitchFamily="34" charset="0"/>
                        </a:rPr>
                        <a:t>Corrective</a:t>
                      </a:r>
                      <a:br>
                        <a:rPr lang="en-ZA" sz="1200" b="1" i="0" u="none" strike="noStrike" dirty="0">
                          <a:solidFill>
                            <a:srgbClr val="000000"/>
                          </a:solidFill>
                          <a:effectLst/>
                          <a:latin typeface="Arial" panose="020B0604020202020204" pitchFamily="34" charset="0"/>
                          <a:cs typeface="Arial" panose="020B0604020202020204" pitchFamily="34" charset="0"/>
                        </a:rPr>
                      </a:br>
                      <a:r>
                        <a:rPr lang="en-ZA" sz="1200" b="1" i="0" u="none" strike="noStrike" dirty="0">
                          <a:solidFill>
                            <a:srgbClr val="000000"/>
                          </a:solidFill>
                          <a:effectLst/>
                          <a:latin typeface="Arial" panose="020B0604020202020204" pitchFamily="34" charset="0"/>
                          <a:cs typeface="Arial" panose="020B0604020202020204" pitchFamily="34" charset="0"/>
                        </a:rPr>
                        <a:t>Measures</a:t>
                      </a:r>
                      <a:br>
                        <a:rPr lang="en-ZA" sz="1200" b="1" i="0" u="none" strike="noStrike" dirty="0">
                          <a:solidFill>
                            <a:srgbClr val="000000"/>
                          </a:solidFill>
                          <a:effectLst/>
                          <a:latin typeface="Arial" panose="020B0604020202020204" pitchFamily="34" charset="0"/>
                          <a:cs typeface="Arial" panose="020B0604020202020204" pitchFamily="34" charset="0"/>
                        </a:rPr>
                      </a:br>
                      <a:endParaRPr lang="en-ZA" sz="1200" b="1" i="0" u="none" strike="noStrike" dirty="0">
                        <a:solidFill>
                          <a:srgbClr val="000000"/>
                        </a:solidFill>
                        <a:effectLst/>
                        <a:latin typeface="Arial" panose="020B0604020202020204" pitchFamily="34" charset="0"/>
                        <a:cs typeface="Arial" panose="020B0604020202020204" pitchFamily="34" charset="0"/>
                      </a:endParaRPr>
                    </a:p>
                  </a:txBody>
                  <a:tcPr marL="6940" marR="6940" marT="694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ctr" fontAlgn="t"/>
                      <a:r>
                        <a:rPr lang="en-ZA" sz="1200" b="1" i="0" u="none" strike="noStrike" dirty="0">
                          <a:solidFill>
                            <a:srgbClr val="000000"/>
                          </a:solidFill>
                          <a:effectLst/>
                          <a:latin typeface="Arial" panose="020B0604020202020204" pitchFamily="34" charset="0"/>
                          <a:cs typeface="Arial" panose="020B0604020202020204" pitchFamily="34" charset="0"/>
                        </a:rPr>
                        <a:t>Comments for</a:t>
                      </a:r>
                      <a:br>
                        <a:rPr lang="en-ZA" sz="1200" b="1" i="0" u="none" strike="noStrike" dirty="0">
                          <a:solidFill>
                            <a:srgbClr val="000000"/>
                          </a:solidFill>
                          <a:effectLst/>
                          <a:latin typeface="Arial" panose="020B0604020202020204" pitchFamily="34" charset="0"/>
                          <a:cs typeface="Arial" panose="020B0604020202020204" pitchFamily="34" charset="0"/>
                        </a:rPr>
                      </a:br>
                      <a:r>
                        <a:rPr lang="en-ZA" sz="1200" b="1" i="0" u="none" strike="noStrike" dirty="0">
                          <a:solidFill>
                            <a:srgbClr val="000000"/>
                          </a:solidFill>
                          <a:effectLst/>
                          <a:latin typeface="Arial" panose="020B0604020202020204" pitchFamily="34" charset="0"/>
                          <a:cs typeface="Arial" panose="020B0604020202020204" pitchFamily="34" charset="0"/>
                        </a:rPr>
                        <a:t>Quarter 1</a:t>
                      </a:r>
                      <a:br>
                        <a:rPr lang="en-ZA" sz="1200" b="1" i="0" u="none" strike="noStrike" dirty="0">
                          <a:solidFill>
                            <a:srgbClr val="000000"/>
                          </a:solidFill>
                          <a:effectLst/>
                          <a:latin typeface="Arial" panose="020B0604020202020204" pitchFamily="34" charset="0"/>
                          <a:cs typeface="Arial" panose="020B0604020202020204" pitchFamily="34" charset="0"/>
                        </a:rPr>
                      </a:br>
                      <a:endParaRPr lang="en-ZA" sz="1200" b="1" i="0" u="none" strike="noStrike" dirty="0">
                        <a:solidFill>
                          <a:srgbClr val="000000"/>
                        </a:solidFill>
                        <a:effectLst/>
                        <a:latin typeface="Arial" panose="020B0604020202020204" pitchFamily="34" charset="0"/>
                        <a:cs typeface="Arial" panose="020B0604020202020204" pitchFamily="34" charset="0"/>
                      </a:endParaRPr>
                    </a:p>
                  </a:txBody>
                  <a:tcPr marL="6940" marR="6940" marT="694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ctr" fontAlgn="t"/>
                      <a:r>
                        <a:rPr lang="en-ZA" sz="1200" b="1" i="0" u="none" strike="noStrike" dirty="0">
                          <a:solidFill>
                            <a:srgbClr val="000000"/>
                          </a:solidFill>
                          <a:effectLst/>
                          <a:latin typeface="Arial" panose="020B0604020202020204" pitchFamily="34" charset="0"/>
                          <a:cs typeface="Arial" panose="020B0604020202020204" pitchFamily="34" charset="0"/>
                        </a:rPr>
                        <a:t>Robot Status </a:t>
                      </a:r>
                    </a:p>
                  </a:txBody>
                  <a:tcPr marL="6940" marR="6940" marT="694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extLst>
                  <a:ext uri="{0D108BD9-81ED-4DB2-BD59-A6C34878D82A}">
                    <a16:rowId xmlns:a16="http://schemas.microsoft.com/office/drawing/2014/main" xmlns="" val="1079941373"/>
                  </a:ext>
                </a:extLst>
              </a:tr>
              <a:tr h="1522003">
                <a:tc>
                  <a:txBody>
                    <a:bodyPr/>
                    <a:lstStyle/>
                    <a:p>
                      <a:pPr algn="l" fontAlgn="t"/>
                      <a:r>
                        <a:rPr lang="en-US" sz="1200" b="0" i="0" u="none" strike="noStrike" dirty="0">
                          <a:solidFill>
                            <a:srgbClr val="000000"/>
                          </a:solidFill>
                          <a:effectLst/>
                          <a:latin typeface="Arial" panose="020B0604020202020204" pitchFamily="34" charset="0"/>
                          <a:cs typeface="Arial" panose="020B0604020202020204" pitchFamily="34" charset="0"/>
                        </a:rPr>
                        <a:t>Radioactive Waste Management Fund Bill tabled in Parliament </a:t>
                      </a:r>
                    </a:p>
                  </a:txBody>
                  <a:tcPr marL="6940" marR="6940" marT="694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t"/>
                      <a:r>
                        <a:rPr lang="en-US" sz="1200" b="0" i="0" u="none" strike="noStrike" dirty="0">
                          <a:solidFill>
                            <a:srgbClr val="000000"/>
                          </a:solidFill>
                          <a:effectLst/>
                          <a:latin typeface="Arial" panose="020B0604020202020204" pitchFamily="34" charset="0"/>
                          <a:cs typeface="Arial" panose="020B0604020202020204" pitchFamily="34" charset="0"/>
                        </a:rPr>
                        <a:t>Radioactive Waste Management Fund Bill submitted to Cabinet for tabling in parliament </a:t>
                      </a:r>
                    </a:p>
                  </a:txBody>
                  <a:tcPr marL="6940" marR="6940" marT="694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t"/>
                      <a:r>
                        <a:rPr lang="en-ZA" sz="1200" b="0" i="0" u="none" strike="noStrike" dirty="0">
                          <a:solidFill>
                            <a:srgbClr val="000000"/>
                          </a:solidFill>
                          <a:effectLst/>
                          <a:latin typeface="Arial" panose="020B0604020202020204" pitchFamily="34" charset="0"/>
                          <a:cs typeface="Arial" panose="020B0604020202020204" pitchFamily="34" charset="0"/>
                        </a:rPr>
                        <a:t>Report on consolidated public comments</a:t>
                      </a:r>
                    </a:p>
                  </a:txBody>
                  <a:tcPr marL="6940" marR="6940" marT="694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t"/>
                      <a:r>
                        <a:rPr lang="en-ZA" sz="1200" b="1" i="0" u="none" strike="noStrike" dirty="0">
                          <a:solidFill>
                            <a:srgbClr val="000000"/>
                          </a:solidFill>
                          <a:effectLst/>
                          <a:latin typeface="Arial" panose="020B0604020202020204" pitchFamily="34" charset="0"/>
                          <a:cs typeface="Arial" panose="020B0604020202020204" pitchFamily="34" charset="0"/>
                        </a:rPr>
                        <a:t>Achieved</a:t>
                      </a:r>
                    </a:p>
                  </a:txBody>
                  <a:tcPr marL="6940" marR="6940" marT="694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t"/>
                      <a:r>
                        <a:rPr lang="en-ZA" sz="1200" b="0" i="0" u="none" strike="noStrike" dirty="0">
                          <a:solidFill>
                            <a:srgbClr val="000000"/>
                          </a:solidFill>
                          <a:effectLst/>
                          <a:latin typeface="Arial" panose="020B0604020202020204" pitchFamily="34" charset="0"/>
                          <a:cs typeface="Arial" panose="020B0604020202020204" pitchFamily="34" charset="0"/>
                        </a:rPr>
                        <a:t>N/A</a:t>
                      </a:r>
                    </a:p>
                  </a:txBody>
                  <a:tcPr marL="6940" marR="6940" marT="694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t"/>
                      <a:r>
                        <a:rPr lang="en-ZA" sz="1200" b="0" i="0" u="none" strike="noStrike" dirty="0">
                          <a:solidFill>
                            <a:srgbClr val="000000"/>
                          </a:solidFill>
                          <a:effectLst/>
                          <a:latin typeface="Arial" panose="020B0604020202020204" pitchFamily="34" charset="0"/>
                          <a:cs typeface="Arial" panose="020B0604020202020204" pitchFamily="34" charset="0"/>
                        </a:rPr>
                        <a:t>N/A</a:t>
                      </a:r>
                    </a:p>
                  </a:txBody>
                  <a:tcPr marL="6940" marR="6940" marT="694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t"/>
                      <a:r>
                        <a:rPr lang="en-ZA" sz="1200" b="0" i="0" u="none" strike="noStrike" dirty="0">
                          <a:solidFill>
                            <a:srgbClr val="000000"/>
                          </a:solidFill>
                          <a:effectLst/>
                          <a:latin typeface="Arial" panose="020B0604020202020204" pitchFamily="34" charset="0"/>
                          <a:cs typeface="Arial" panose="020B0604020202020204" pitchFamily="34" charset="0"/>
                        </a:rPr>
                        <a:t>N/A</a:t>
                      </a:r>
                    </a:p>
                  </a:txBody>
                  <a:tcPr marL="6940" marR="6940" marT="694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t"/>
                      <a:r>
                        <a:rPr lang="en-ZA" sz="1200" b="0" i="0" u="none" strike="noStrike" dirty="0">
                          <a:solidFill>
                            <a:srgbClr val="000000"/>
                          </a:solidFill>
                          <a:effectLst/>
                          <a:latin typeface="Arial" panose="020B0604020202020204" pitchFamily="34" charset="0"/>
                          <a:cs typeface="Arial" panose="020B0604020202020204" pitchFamily="34" charset="0"/>
                        </a:rPr>
                        <a:t> </a:t>
                      </a:r>
                    </a:p>
                  </a:txBody>
                  <a:tcPr marL="6940" marR="6940" marT="694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extLst>
                  <a:ext uri="{0D108BD9-81ED-4DB2-BD59-A6C34878D82A}">
                    <a16:rowId xmlns:a16="http://schemas.microsoft.com/office/drawing/2014/main" xmlns="" val="254643415"/>
                  </a:ext>
                </a:extLst>
              </a:tr>
              <a:tr h="862743">
                <a:tc>
                  <a:txBody>
                    <a:bodyPr/>
                    <a:lstStyle/>
                    <a:p>
                      <a:pPr algn="l" fontAlgn="t"/>
                      <a:r>
                        <a:rPr lang="en-US" sz="1200" b="0" i="0" u="none" strike="noStrike" dirty="0">
                          <a:solidFill>
                            <a:srgbClr val="000000"/>
                          </a:solidFill>
                          <a:effectLst/>
                          <a:latin typeface="Arial" panose="020B0604020202020204" pitchFamily="34" charset="0"/>
                          <a:cs typeface="Arial" panose="020B0604020202020204" pitchFamily="34" charset="0"/>
                        </a:rPr>
                        <a:t>Gas Act Amended Regulations gazetted for public comments</a:t>
                      </a:r>
                    </a:p>
                  </a:txBody>
                  <a:tcPr marL="6940" marR="6940" marT="694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t"/>
                      <a:r>
                        <a:rPr lang="en-US" sz="1200" b="0" i="0" u="none" strike="noStrike" dirty="0">
                          <a:solidFill>
                            <a:srgbClr val="000000"/>
                          </a:solidFill>
                          <a:effectLst/>
                          <a:latin typeface="Arial" panose="020B0604020202020204" pitchFamily="34" charset="0"/>
                          <a:cs typeface="Arial" panose="020B0604020202020204" pitchFamily="34" charset="0"/>
                        </a:rPr>
                        <a:t>Gas Act Amendment Regulations gazetted for public comments</a:t>
                      </a:r>
                    </a:p>
                  </a:txBody>
                  <a:tcPr marL="6940" marR="6940" marT="694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t"/>
                      <a:r>
                        <a:rPr lang="en-ZA" sz="1200" b="0" i="0" u="none" strike="noStrike" dirty="0">
                          <a:solidFill>
                            <a:srgbClr val="000000"/>
                          </a:solidFill>
                          <a:effectLst/>
                          <a:latin typeface="Arial" panose="020B0604020202020204" pitchFamily="34" charset="0"/>
                          <a:cs typeface="Arial" panose="020B0604020202020204" pitchFamily="34" charset="0"/>
                        </a:rPr>
                        <a:t>Concept report produced</a:t>
                      </a:r>
                    </a:p>
                  </a:txBody>
                  <a:tcPr marL="6940" marR="6940" marT="694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t"/>
                      <a:r>
                        <a:rPr lang="en-ZA" sz="1200" b="1" i="0" u="none" strike="noStrike" dirty="0">
                          <a:solidFill>
                            <a:srgbClr val="000000"/>
                          </a:solidFill>
                          <a:effectLst/>
                          <a:latin typeface="Arial" panose="020B0604020202020204" pitchFamily="34" charset="0"/>
                          <a:cs typeface="Arial" panose="020B0604020202020204" pitchFamily="34" charset="0"/>
                        </a:rPr>
                        <a:t>Achieved</a:t>
                      </a:r>
                    </a:p>
                  </a:txBody>
                  <a:tcPr marL="6940" marR="6940" marT="694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t"/>
                      <a:r>
                        <a:rPr lang="en-ZA" sz="1200" b="0" i="0" u="none" strike="noStrike" dirty="0">
                          <a:solidFill>
                            <a:srgbClr val="000000"/>
                          </a:solidFill>
                          <a:effectLst/>
                          <a:latin typeface="Arial" panose="020B0604020202020204" pitchFamily="34" charset="0"/>
                          <a:cs typeface="Arial" panose="020B0604020202020204" pitchFamily="34" charset="0"/>
                        </a:rPr>
                        <a:t>N/A</a:t>
                      </a:r>
                    </a:p>
                  </a:txBody>
                  <a:tcPr marL="6940" marR="6940" marT="694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t"/>
                      <a:r>
                        <a:rPr lang="en-ZA" sz="1200" b="0" i="0" u="none" strike="noStrike" dirty="0">
                          <a:solidFill>
                            <a:srgbClr val="000000"/>
                          </a:solidFill>
                          <a:effectLst/>
                          <a:latin typeface="Arial" panose="020B0604020202020204" pitchFamily="34" charset="0"/>
                          <a:cs typeface="Arial" panose="020B0604020202020204" pitchFamily="34" charset="0"/>
                        </a:rPr>
                        <a:t>N/A</a:t>
                      </a:r>
                    </a:p>
                  </a:txBody>
                  <a:tcPr marL="6940" marR="6940" marT="694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t"/>
                      <a:r>
                        <a:rPr lang="en-US" sz="1200" b="0" i="0" u="none" strike="noStrike" dirty="0">
                          <a:solidFill>
                            <a:srgbClr val="000000"/>
                          </a:solidFill>
                          <a:effectLst/>
                          <a:latin typeface="Arial" panose="020B0604020202020204" pitchFamily="34" charset="0"/>
                          <a:cs typeface="Arial" panose="020B0604020202020204" pitchFamily="34" charset="0"/>
                        </a:rPr>
                        <a:t>The concept report drafted and the submission en route to Minister. </a:t>
                      </a:r>
                    </a:p>
                  </a:txBody>
                  <a:tcPr marL="6940" marR="6940" marT="694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t"/>
                      <a:r>
                        <a:rPr lang="en-ZA" sz="1200" b="0" i="0" u="none" strike="noStrike" dirty="0">
                          <a:solidFill>
                            <a:srgbClr val="000000"/>
                          </a:solidFill>
                          <a:effectLst/>
                          <a:latin typeface="Arial" panose="020B0604020202020204" pitchFamily="34" charset="0"/>
                          <a:cs typeface="Arial" panose="020B0604020202020204" pitchFamily="34" charset="0"/>
                        </a:rPr>
                        <a:t> </a:t>
                      </a:r>
                    </a:p>
                  </a:txBody>
                  <a:tcPr marL="6940" marR="6940" marT="694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extLst>
                  <a:ext uri="{0D108BD9-81ED-4DB2-BD59-A6C34878D82A}">
                    <a16:rowId xmlns:a16="http://schemas.microsoft.com/office/drawing/2014/main" xmlns="" val="3013456579"/>
                  </a:ext>
                </a:extLst>
              </a:tr>
              <a:tr h="1044935">
                <a:tc>
                  <a:txBody>
                    <a:bodyPr/>
                    <a:lstStyle/>
                    <a:p>
                      <a:pPr algn="l" fontAlgn="t"/>
                      <a:r>
                        <a:rPr lang="en-US" sz="1200" b="0" i="0" u="none" strike="noStrike" dirty="0">
                          <a:solidFill>
                            <a:srgbClr val="000000"/>
                          </a:solidFill>
                          <a:effectLst/>
                          <a:latin typeface="Arial" panose="020B0604020202020204" pitchFamily="34" charset="0"/>
                          <a:cs typeface="Arial" panose="020B0604020202020204" pitchFamily="34" charset="0"/>
                        </a:rPr>
                        <a:t>Electricity Pricing Policy submitted to Cabinet</a:t>
                      </a:r>
                    </a:p>
                  </a:txBody>
                  <a:tcPr marL="6940" marR="6940" marT="694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t"/>
                      <a:r>
                        <a:rPr lang="en-US" sz="1200" b="0" i="0" u="none" strike="noStrike" dirty="0">
                          <a:solidFill>
                            <a:srgbClr val="000000"/>
                          </a:solidFill>
                          <a:effectLst/>
                          <a:latin typeface="Arial" panose="020B0604020202020204" pitchFamily="34" charset="0"/>
                          <a:cs typeface="Arial" panose="020B0604020202020204" pitchFamily="34" charset="0"/>
                        </a:rPr>
                        <a:t>Electricity Pricing Policy review submitted to cabinet for final approval </a:t>
                      </a:r>
                    </a:p>
                  </a:txBody>
                  <a:tcPr marL="6940" marR="6940" marT="694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t"/>
                      <a:r>
                        <a:rPr lang="en-US" sz="1200" b="0" i="0" u="none" strike="noStrike" dirty="0">
                          <a:solidFill>
                            <a:srgbClr val="000000"/>
                          </a:solidFill>
                          <a:effectLst/>
                          <a:latin typeface="Arial" panose="020B0604020202020204" pitchFamily="34" charset="0"/>
                          <a:cs typeface="Arial" panose="020B0604020202020204" pitchFamily="34" charset="0"/>
                        </a:rPr>
                        <a:t>Public consultation on the reviewed EPP</a:t>
                      </a:r>
                    </a:p>
                  </a:txBody>
                  <a:tcPr marL="6940" marR="6940" marT="694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t"/>
                      <a:r>
                        <a:rPr lang="en-ZA" sz="1200" b="1" i="0" u="none" strike="noStrike" dirty="0">
                          <a:solidFill>
                            <a:srgbClr val="000000"/>
                          </a:solidFill>
                          <a:effectLst/>
                          <a:latin typeface="Arial" panose="020B0604020202020204" pitchFamily="34" charset="0"/>
                          <a:cs typeface="Arial" panose="020B0604020202020204" pitchFamily="34" charset="0"/>
                        </a:rPr>
                        <a:t>Achieved</a:t>
                      </a:r>
                    </a:p>
                  </a:txBody>
                  <a:tcPr marL="6940" marR="6940" marT="694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t"/>
                      <a:r>
                        <a:rPr lang="en-ZA" sz="1200" b="0" i="0" u="none" strike="noStrike" dirty="0">
                          <a:solidFill>
                            <a:srgbClr val="000000"/>
                          </a:solidFill>
                          <a:effectLst/>
                          <a:latin typeface="Arial" panose="020B0604020202020204" pitchFamily="34" charset="0"/>
                          <a:cs typeface="Arial" panose="020B0604020202020204" pitchFamily="34" charset="0"/>
                        </a:rPr>
                        <a:t>N/A</a:t>
                      </a:r>
                    </a:p>
                  </a:txBody>
                  <a:tcPr marL="6940" marR="6940" marT="694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t"/>
                      <a:r>
                        <a:rPr lang="en-ZA" sz="1200" b="0" i="0" u="none" strike="noStrike" dirty="0">
                          <a:solidFill>
                            <a:srgbClr val="000000"/>
                          </a:solidFill>
                          <a:effectLst/>
                          <a:latin typeface="Arial" panose="020B0604020202020204" pitchFamily="34" charset="0"/>
                          <a:cs typeface="Arial" panose="020B0604020202020204" pitchFamily="34" charset="0"/>
                        </a:rPr>
                        <a:t>N/A</a:t>
                      </a:r>
                    </a:p>
                  </a:txBody>
                  <a:tcPr marL="6940" marR="6940" marT="694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t"/>
                      <a:r>
                        <a:rPr lang="en-ZA" sz="1200" b="0" i="0" u="none" strike="noStrike" dirty="0">
                          <a:solidFill>
                            <a:srgbClr val="000000"/>
                          </a:solidFill>
                          <a:effectLst/>
                          <a:latin typeface="Arial" panose="020B0604020202020204" pitchFamily="34" charset="0"/>
                          <a:cs typeface="Arial" panose="020B0604020202020204" pitchFamily="34" charset="0"/>
                        </a:rPr>
                        <a:t>N/A</a:t>
                      </a:r>
                    </a:p>
                  </a:txBody>
                  <a:tcPr marL="6940" marR="6940" marT="694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t"/>
                      <a:r>
                        <a:rPr lang="en-ZA" sz="1200" b="0" i="0" u="none" strike="noStrike" dirty="0">
                          <a:solidFill>
                            <a:srgbClr val="000000"/>
                          </a:solidFill>
                          <a:effectLst/>
                          <a:latin typeface="Arial" panose="020B0604020202020204" pitchFamily="34" charset="0"/>
                          <a:cs typeface="Arial" panose="020B0604020202020204" pitchFamily="34" charset="0"/>
                        </a:rPr>
                        <a:t> </a:t>
                      </a:r>
                    </a:p>
                  </a:txBody>
                  <a:tcPr marL="6940" marR="6940" marT="694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extLst>
                  <a:ext uri="{0D108BD9-81ED-4DB2-BD59-A6C34878D82A}">
                    <a16:rowId xmlns:a16="http://schemas.microsoft.com/office/drawing/2014/main" xmlns="" val="3193598342"/>
                  </a:ext>
                </a:extLst>
              </a:tr>
              <a:tr h="1332651">
                <a:tc>
                  <a:txBody>
                    <a:bodyPr/>
                    <a:lstStyle/>
                    <a:p>
                      <a:pPr algn="l" fontAlgn="t"/>
                      <a:r>
                        <a:rPr lang="en-US" sz="1200" b="0" i="0" u="none" strike="noStrike" dirty="0">
                          <a:solidFill>
                            <a:srgbClr val="000000"/>
                          </a:solidFill>
                          <a:effectLst/>
                          <a:latin typeface="Arial" panose="020B0604020202020204" pitchFamily="34" charset="0"/>
                          <a:cs typeface="Arial" panose="020B0604020202020204" pitchFamily="34" charset="0"/>
                        </a:rPr>
                        <a:t>Electricity Regulation Act Bill tabled in Parliament</a:t>
                      </a:r>
                    </a:p>
                  </a:txBody>
                  <a:tcPr marL="6940" marR="6940" marT="694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t"/>
                      <a:r>
                        <a:rPr lang="en-US" sz="1200" b="0" i="0" u="none" strike="noStrike" dirty="0">
                          <a:solidFill>
                            <a:srgbClr val="000000"/>
                          </a:solidFill>
                          <a:effectLst/>
                          <a:latin typeface="Arial" panose="020B0604020202020204" pitchFamily="34" charset="0"/>
                          <a:cs typeface="Arial" panose="020B0604020202020204" pitchFamily="34" charset="0"/>
                        </a:rPr>
                        <a:t>Electricity Regulation Amendment Bill submitted to Cabinet for tabling in Parliament</a:t>
                      </a:r>
                    </a:p>
                  </a:txBody>
                  <a:tcPr marL="6940" marR="6940" marT="694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t"/>
                      <a:r>
                        <a:rPr lang="en-US" sz="1200" b="1" i="0" u="none" strike="noStrike" dirty="0">
                          <a:solidFill>
                            <a:srgbClr val="000000"/>
                          </a:solidFill>
                          <a:effectLst/>
                          <a:latin typeface="Arial" panose="020B0604020202020204" pitchFamily="34" charset="0"/>
                          <a:cs typeface="Arial" panose="020B0604020202020204" pitchFamily="34" charset="0"/>
                        </a:rPr>
                        <a:t>C</a:t>
                      </a:r>
                      <a:r>
                        <a:rPr lang="en-US" sz="1200" b="0" i="0" u="none" strike="noStrike" dirty="0">
                          <a:solidFill>
                            <a:srgbClr val="000000"/>
                          </a:solidFill>
                          <a:effectLst/>
                          <a:latin typeface="Arial" panose="020B0604020202020204" pitchFamily="34" charset="0"/>
                          <a:cs typeface="Arial" panose="020B0604020202020204" pitchFamily="34" charset="0"/>
                        </a:rPr>
                        <a:t>onsolidation of public comments on the Amended ERA Bill</a:t>
                      </a:r>
                    </a:p>
                  </a:txBody>
                  <a:tcPr marL="6940" marR="6940" marT="694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t"/>
                      <a:r>
                        <a:rPr lang="en-ZA" sz="1200" b="1" i="0" u="none" strike="noStrike" dirty="0">
                          <a:solidFill>
                            <a:srgbClr val="000000"/>
                          </a:solidFill>
                          <a:effectLst/>
                          <a:latin typeface="Arial" panose="020B0604020202020204" pitchFamily="34" charset="0"/>
                          <a:cs typeface="Arial" panose="020B0604020202020204" pitchFamily="34" charset="0"/>
                        </a:rPr>
                        <a:t>Achieved</a:t>
                      </a:r>
                    </a:p>
                  </a:txBody>
                  <a:tcPr marL="6940" marR="6940" marT="694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t"/>
                      <a:r>
                        <a:rPr lang="en-ZA" sz="1200" b="0" i="0" u="none" strike="noStrike" dirty="0">
                          <a:solidFill>
                            <a:srgbClr val="000000"/>
                          </a:solidFill>
                          <a:effectLst/>
                          <a:latin typeface="Arial" panose="020B0604020202020204" pitchFamily="34" charset="0"/>
                          <a:cs typeface="Arial" panose="020B0604020202020204" pitchFamily="34" charset="0"/>
                        </a:rPr>
                        <a:t>N/A</a:t>
                      </a:r>
                    </a:p>
                  </a:txBody>
                  <a:tcPr marL="6940" marR="6940" marT="694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t"/>
                      <a:r>
                        <a:rPr lang="en-ZA" sz="1200" b="0" i="0" u="none" strike="noStrike" dirty="0">
                          <a:solidFill>
                            <a:srgbClr val="000000"/>
                          </a:solidFill>
                          <a:effectLst/>
                          <a:latin typeface="Arial" panose="020B0604020202020204" pitchFamily="34" charset="0"/>
                          <a:cs typeface="Arial" panose="020B0604020202020204" pitchFamily="34" charset="0"/>
                        </a:rPr>
                        <a:t>N/A</a:t>
                      </a:r>
                    </a:p>
                  </a:txBody>
                  <a:tcPr marL="6940" marR="6940" marT="694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t"/>
                      <a:r>
                        <a:rPr lang="en-ZA" sz="1200" b="0" i="0" u="none" strike="noStrike" dirty="0">
                          <a:solidFill>
                            <a:srgbClr val="000000"/>
                          </a:solidFill>
                          <a:effectLst/>
                          <a:latin typeface="Arial" panose="020B0604020202020204" pitchFamily="34" charset="0"/>
                          <a:cs typeface="Arial" panose="020B0604020202020204" pitchFamily="34" charset="0"/>
                        </a:rPr>
                        <a:t>N/A</a:t>
                      </a:r>
                    </a:p>
                  </a:txBody>
                  <a:tcPr marL="6940" marR="6940" marT="694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t"/>
                      <a:r>
                        <a:rPr lang="en-ZA" sz="1200" b="0" i="0" u="none" strike="noStrike" dirty="0">
                          <a:solidFill>
                            <a:srgbClr val="000000"/>
                          </a:solidFill>
                          <a:effectLst/>
                          <a:latin typeface="Arial" panose="020B0604020202020204" pitchFamily="34" charset="0"/>
                          <a:cs typeface="Arial" panose="020B0604020202020204" pitchFamily="34" charset="0"/>
                        </a:rPr>
                        <a:t> </a:t>
                      </a:r>
                    </a:p>
                  </a:txBody>
                  <a:tcPr marL="6940" marR="6940" marT="694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extLst>
                  <a:ext uri="{0D108BD9-81ED-4DB2-BD59-A6C34878D82A}">
                    <a16:rowId xmlns:a16="http://schemas.microsoft.com/office/drawing/2014/main" xmlns="" val="1701810382"/>
                  </a:ext>
                </a:extLst>
              </a:tr>
            </a:tbl>
          </a:graphicData>
        </a:graphic>
      </p:graphicFrame>
    </p:spTree>
    <p:extLst>
      <p:ext uri="{BB962C8B-B14F-4D97-AF65-F5344CB8AC3E}">
        <p14:creationId xmlns:p14="http://schemas.microsoft.com/office/powerpoint/2010/main" xmlns="" val="2200857126"/>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762000" y="0"/>
            <a:ext cx="11300297" cy="369332"/>
          </a:xfrm>
          <a:prstGeom prst="rect">
            <a:avLst/>
          </a:prstGeom>
        </p:spPr>
        <p:txBody>
          <a:bodyPr wrap="square">
            <a:spAutoFit/>
          </a:bodyPr>
          <a:lstStyle/>
          <a:p>
            <a:pPr lvl="0" algn="ctr" fontAlgn="t"/>
            <a:r>
              <a:rPr lang="en-US" b="1" dirty="0">
                <a:solidFill>
                  <a:srgbClr val="000000"/>
                </a:solidFill>
                <a:latin typeface="Arial" panose="020B0604020202020204" pitchFamily="34" charset="0"/>
                <a:cs typeface="Arial" panose="020B0604020202020204" pitchFamily="34" charset="0"/>
              </a:rPr>
              <a:t>MINING, MINERAL AND ENERGY POLICY DEVELOPMENT, (QUARTER 1) </a:t>
            </a:r>
          </a:p>
        </p:txBody>
      </p:sp>
      <p:graphicFrame>
        <p:nvGraphicFramePr>
          <p:cNvPr id="2" name="Table 1">
            <a:extLst>
              <a:ext uri="{FF2B5EF4-FFF2-40B4-BE49-F238E27FC236}">
                <a16:creationId xmlns:a16="http://schemas.microsoft.com/office/drawing/2014/main" xmlns="" id="{CB7591CC-1E4F-41E8-9FA4-85788E5F95C4}"/>
              </a:ext>
            </a:extLst>
          </p:cNvPr>
          <p:cNvGraphicFramePr>
            <a:graphicFrameLocks noGrp="1"/>
          </p:cNvGraphicFramePr>
          <p:nvPr/>
        </p:nvGraphicFramePr>
        <p:xfrm>
          <a:off x="1630018" y="370194"/>
          <a:ext cx="10561982" cy="5142710"/>
        </p:xfrm>
        <a:graphic>
          <a:graphicData uri="http://schemas.openxmlformats.org/drawingml/2006/table">
            <a:tbl>
              <a:tblPr/>
              <a:tblGrid>
                <a:gridCol w="1244517">
                  <a:extLst>
                    <a:ext uri="{9D8B030D-6E8A-4147-A177-3AD203B41FA5}">
                      <a16:colId xmlns:a16="http://schemas.microsoft.com/office/drawing/2014/main" xmlns="" val="1908818246"/>
                    </a:ext>
                  </a:extLst>
                </a:gridCol>
                <a:gridCol w="1244517">
                  <a:extLst>
                    <a:ext uri="{9D8B030D-6E8A-4147-A177-3AD203B41FA5}">
                      <a16:colId xmlns:a16="http://schemas.microsoft.com/office/drawing/2014/main" xmlns="" val="346390898"/>
                    </a:ext>
                  </a:extLst>
                </a:gridCol>
                <a:gridCol w="1432539">
                  <a:extLst>
                    <a:ext uri="{9D8B030D-6E8A-4147-A177-3AD203B41FA5}">
                      <a16:colId xmlns:a16="http://schemas.microsoft.com/office/drawing/2014/main" xmlns="" val="917451613"/>
                    </a:ext>
                  </a:extLst>
                </a:gridCol>
                <a:gridCol w="1051871">
                  <a:extLst>
                    <a:ext uri="{9D8B030D-6E8A-4147-A177-3AD203B41FA5}">
                      <a16:colId xmlns:a16="http://schemas.microsoft.com/office/drawing/2014/main" xmlns="" val="3108094049"/>
                    </a:ext>
                  </a:extLst>
                </a:gridCol>
                <a:gridCol w="1752606">
                  <a:extLst>
                    <a:ext uri="{9D8B030D-6E8A-4147-A177-3AD203B41FA5}">
                      <a16:colId xmlns:a16="http://schemas.microsoft.com/office/drawing/2014/main" xmlns="" val="2133311405"/>
                    </a:ext>
                  </a:extLst>
                </a:gridCol>
                <a:gridCol w="1415567">
                  <a:extLst>
                    <a:ext uri="{9D8B030D-6E8A-4147-A177-3AD203B41FA5}">
                      <a16:colId xmlns:a16="http://schemas.microsoft.com/office/drawing/2014/main" xmlns="" val="3755712843"/>
                    </a:ext>
                  </a:extLst>
                </a:gridCol>
                <a:gridCol w="1878725">
                  <a:extLst>
                    <a:ext uri="{9D8B030D-6E8A-4147-A177-3AD203B41FA5}">
                      <a16:colId xmlns:a16="http://schemas.microsoft.com/office/drawing/2014/main" xmlns="" val="310187985"/>
                    </a:ext>
                  </a:extLst>
                </a:gridCol>
                <a:gridCol w="541640">
                  <a:extLst>
                    <a:ext uri="{9D8B030D-6E8A-4147-A177-3AD203B41FA5}">
                      <a16:colId xmlns:a16="http://schemas.microsoft.com/office/drawing/2014/main" xmlns="" val="3986538754"/>
                    </a:ext>
                  </a:extLst>
                </a:gridCol>
              </a:tblGrid>
              <a:tr h="666375">
                <a:tc>
                  <a:txBody>
                    <a:bodyPr/>
                    <a:lstStyle/>
                    <a:p>
                      <a:pPr algn="ctr" fontAlgn="t"/>
                      <a:r>
                        <a:rPr lang="en-ZA" sz="1200" b="1" i="0" u="none" strike="noStrike" dirty="0">
                          <a:solidFill>
                            <a:srgbClr val="000000"/>
                          </a:solidFill>
                          <a:effectLst/>
                          <a:latin typeface="Arial" panose="020B0604020202020204" pitchFamily="34" charset="0"/>
                          <a:cs typeface="Arial" panose="020B0604020202020204" pitchFamily="34" charset="0"/>
                        </a:rPr>
                        <a:t>Output Indicator</a:t>
                      </a:r>
                    </a:p>
                  </a:txBody>
                  <a:tcPr marL="5863" marR="5863" marT="586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ctr" fontAlgn="t"/>
                      <a:r>
                        <a:rPr lang="en-ZA" sz="1200" b="1" i="0" u="none" strike="noStrike" dirty="0">
                          <a:solidFill>
                            <a:srgbClr val="000000"/>
                          </a:solidFill>
                          <a:effectLst/>
                          <a:latin typeface="Arial" panose="020B0604020202020204" pitchFamily="34" charset="0"/>
                          <a:cs typeface="Arial" panose="020B0604020202020204" pitchFamily="34" charset="0"/>
                        </a:rPr>
                        <a:t>2022/23</a:t>
                      </a:r>
                      <a:br>
                        <a:rPr lang="en-ZA" sz="1200" b="1" i="0" u="none" strike="noStrike" dirty="0">
                          <a:solidFill>
                            <a:srgbClr val="000000"/>
                          </a:solidFill>
                          <a:effectLst/>
                          <a:latin typeface="Arial" panose="020B0604020202020204" pitchFamily="34" charset="0"/>
                          <a:cs typeface="Arial" panose="020B0604020202020204" pitchFamily="34" charset="0"/>
                        </a:rPr>
                      </a:br>
                      <a:r>
                        <a:rPr lang="en-ZA" sz="1200" b="1" i="0" u="none" strike="noStrike" dirty="0">
                          <a:solidFill>
                            <a:srgbClr val="000000"/>
                          </a:solidFill>
                          <a:effectLst/>
                          <a:latin typeface="Arial" panose="020B0604020202020204" pitchFamily="34" charset="0"/>
                          <a:cs typeface="Arial" panose="020B0604020202020204" pitchFamily="34" charset="0"/>
                        </a:rPr>
                        <a:t>Annual Target</a:t>
                      </a:r>
                    </a:p>
                  </a:txBody>
                  <a:tcPr marL="5863" marR="5863" marT="586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ctr" fontAlgn="t"/>
                      <a:r>
                        <a:rPr lang="en-ZA" sz="1200" b="1" i="0" u="none" strike="noStrike" dirty="0">
                          <a:solidFill>
                            <a:srgbClr val="000000"/>
                          </a:solidFill>
                          <a:effectLst/>
                          <a:latin typeface="Arial" panose="020B0604020202020204" pitchFamily="34" charset="0"/>
                          <a:cs typeface="Arial" panose="020B0604020202020204" pitchFamily="34" charset="0"/>
                        </a:rPr>
                        <a:t>2022/23</a:t>
                      </a:r>
                      <a:br>
                        <a:rPr lang="en-ZA" sz="1200" b="1" i="0" u="none" strike="noStrike" dirty="0">
                          <a:solidFill>
                            <a:srgbClr val="000000"/>
                          </a:solidFill>
                          <a:effectLst/>
                          <a:latin typeface="Arial" panose="020B0604020202020204" pitchFamily="34" charset="0"/>
                          <a:cs typeface="Arial" panose="020B0604020202020204" pitchFamily="34" charset="0"/>
                        </a:rPr>
                      </a:br>
                      <a:r>
                        <a:rPr lang="en-ZA" sz="1200" b="1" i="0" u="none" strike="noStrike" dirty="0">
                          <a:solidFill>
                            <a:srgbClr val="000000"/>
                          </a:solidFill>
                          <a:effectLst/>
                          <a:latin typeface="Arial" panose="020B0604020202020204" pitchFamily="34" charset="0"/>
                          <a:cs typeface="Arial" panose="020B0604020202020204" pitchFamily="34" charset="0"/>
                        </a:rPr>
                        <a:t>Quarterly Target</a:t>
                      </a:r>
                    </a:p>
                  </a:txBody>
                  <a:tcPr marL="5863" marR="5863" marT="586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ctr" fontAlgn="t"/>
                      <a:r>
                        <a:rPr lang="en-US" sz="1200" b="1" i="0" u="none" strike="noStrike" dirty="0">
                          <a:solidFill>
                            <a:srgbClr val="000000"/>
                          </a:solidFill>
                          <a:effectLst/>
                          <a:latin typeface="Arial" panose="020B0604020202020204" pitchFamily="34" charset="0"/>
                          <a:cs typeface="Arial" panose="020B0604020202020204" pitchFamily="34" charset="0"/>
                        </a:rPr>
                        <a:t>Actual output</a:t>
                      </a:r>
                      <a:br>
                        <a:rPr lang="en-US" sz="1200" b="1" i="0" u="none" strike="noStrike" dirty="0">
                          <a:solidFill>
                            <a:srgbClr val="000000"/>
                          </a:solidFill>
                          <a:effectLst/>
                          <a:latin typeface="Arial" panose="020B0604020202020204" pitchFamily="34" charset="0"/>
                          <a:cs typeface="Arial" panose="020B0604020202020204" pitchFamily="34" charset="0"/>
                        </a:rPr>
                      </a:br>
                      <a:endParaRPr lang="en-US" sz="1200" b="1" i="0" u="none" strike="noStrike" dirty="0">
                        <a:solidFill>
                          <a:srgbClr val="000000"/>
                        </a:solidFill>
                        <a:effectLst/>
                        <a:latin typeface="Arial" panose="020B0604020202020204" pitchFamily="34" charset="0"/>
                        <a:cs typeface="Arial" panose="020B0604020202020204" pitchFamily="34" charset="0"/>
                      </a:endParaRPr>
                    </a:p>
                  </a:txBody>
                  <a:tcPr marL="5863" marR="5863" marT="586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ctr" fontAlgn="t"/>
                      <a:r>
                        <a:rPr lang="en-ZA" sz="1200" b="1" i="0" u="none" strike="noStrike" dirty="0">
                          <a:solidFill>
                            <a:srgbClr val="000000"/>
                          </a:solidFill>
                          <a:effectLst/>
                          <a:latin typeface="Arial" panose="020B0604020202020204" pitchFamily="34" charset="0"/>
                          <a:cs typeface="Arial" panose="020B0604020202020204" pitchFamily="34" charset="0"/>
                        </a:rPr>
                        <a:t>Reason for</a:t>
                      </a:r>
                      <a:br>
                        <a:rPr lang="en-ZA" sz="1200" b="1" i="0" u="none" strike="noStrike" dirty="0">
                          <a:solidFill>
                            <a:srgbClr val="000000"/>
                          </a:solidFill>
                          <a:effectLst/>
                          <a:latin typeface="Arial" panose="020B0604020202020204" pitchFamily="34" charset="0"/>
                          <a:cs typeface="Arial" panose="020B0604020202020204" pitchFamily="34" charset="0"/>
                        </a:rPr>
                      </a:br>
                      <a:r>
                        <a:rPr lang="en-ZA" sz="1200" b="1" i="0" u="none" strike="noStrike" dirty="0">
                          <a:solidFill>
                            <a:srgbClr val="000000"/>
                          </a:solidFill>
                          <a:effectLst/>
                          <a:latin typeface="Arial" panose="020B0604020202020204" pitchFamily="34" charset="0"/>
                          <a:cs typeface="Arial" panose="020B0604020202020204" pitchFamily="34" charset="0"/>
                        </a:rPr>
                        <a:t>Deviation</a:t>
                      </a:r>
                      <a:br>
                        <a:rPr lang="en-ZA" sz="1200" b="1" i="0" u="none" strike="noStrike" dirty="0">
                          <a:solidFill>
                            <a:srgbClr val="000000"/>
                          </a:solidFill>
                          <a:effectLst/>
                          <a:latin typeface="Arial" panose="020B0604020202020204" pitchFamily="34" charset="0"/>
                          <a:cs typeface="Arial" panose="020B0604020202020204" pitchFamily="34" charset="0"/>
                        </a:rPr>
                      </a:br>
                      <a:endParaRPr lang="en-ZA" sz="1200" b="1" i="0" u="none" strike="noStrike" dirty="0">
                        <a:solidFill>
                          <a:srgbClr val="000000"/>
                        </a:solidFill>
                        <a:effectLst/>
                        <a:latin typeface="Arial" panose="020B0604020202020204" pitchFamily="34" charset="0"/>
                        <a:cs typeface="Arial" panose="020B0604020202020204" pitchFamily="34" charset="0"/>
                      </a:endParaRPr>
                    </a:p>
                  </a:txBody>
                  <a:tcPr marL="5863" marR="5863" marT="586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ctr" fontAlgn="t"/>
                      <a:r>
                        <a:rPr lang="en-ZA" sz="1200" b="1" i="0" u="none" strike="noStrike" dirty="0">
                          <a:solidFill>
                            <a:srgbClr val="000000"/>
                          </a:solidFill>
                          <a:effectLst/>
                          <a:latin typeface="Arial" panose="020B0604020202020204" pitchFamily="34" charset="0"/>
                          <a:cs typeface="Arial" panose="020B0604020202020204" pitchFamily="34" charset="0"/>
                        </a:rPr>
                        <a:t>Corrective</a:t>
                      </a:r>
                      <a:br>
                        <a:rPr lang="en-ZA" sz="1200" b="1" i="0" u="none" strike="noStrike" dirty="0">
                          <a:solidFill>
                            <a:srgbClr val="000000"/>
                          </a:solidFill>
                          <a:effectLst/>
                          <a:latin typeface="Arial" panose="020B0604020202020204" pitchFamily="34" charset="0"/>
                          <a:cs typeface="Arial" panose="020B0604020202020204" pitchFamily="34" charset="0"/>
                        </a:rPr>
                      </a:br>
                      <a:r>
                        <a:rPr lang="en-ZA" sz="1200" b="1" i="0" u="none" strike="noStrike" dirty="0">
                          <a:solidFill>
                            <a:srgbClr val="000000"/>
                          </a:solidFill>
                          <a:effectLst/>
                          <a:latin typeface="Arial" panose="020B0604020202020204" pitchFamily="34" charset="0"/>
                          <a:cs typeface="Arial" panose="020B0604020202020204" pitchFamily="34" charset="0"/>
                        </a:rPr>
                        <a:t>Measures</a:t>
                      </a:r>
                      <a:br>
                        <a:rPr lang="en-ZA" sz="1200" b="1" i="0" u="none" strike="noStrike" dirty="0">
                          <a:solidFill>
                            <a:srgbClr val="000000"/>
                          </a:solidFill>
                          <a:effectLst/>
                          <a:latin typeface="Arial" panose="020B0604020202020204" pitchFamily="34" charset="0"/>
                          <a:cs typeface="Arial" panose="020B0604020202020204" pitchFamily="34" charset="0"/>
                        </a:rPr>
                      </a:br>
                      <a:endParaRPr lang="en-ZA" sz="1200" b="1" i="0" u="none" strike="noStrike" dirty="0">
                        <a:solidFill>
                          <a:srgbClr val="000000"/>
                        </a:solidFill>
                        <a:effectLst/>
                        <a:latin typeface="Arial" panose="020B0604020202020204" pitchFamily="34" charset="0"/>
                        <a:cs typeface="Arial" panose="020B0604020202020204" pitchFamily="34" charset="0"/>
                      </a:endParaRPr>
                    </a:p>
                  </a:txBody>
                  <a:tcPr marL="5863" marR="5863" marT="586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ctr" fontAlgn="t"/>
                      <a:r>
                        <a:rPr lang="en-ZA" sz="1200" b="1" i="0" u="none" strike="noStrike" dirty="0">
                          <a:solidFill>
                            <a:srgbClr val="000000"/>
                          </a:solidFill>
                          <a:effectLst/>
                          <a:latin typeface="Arial" panose="020B0604020202020204" pitchFamily="34" charset="0"/>
                          <a:cs typeface="Arial" panose="020B0604020202020204" pitchFamily="34" charset="0"/>
                        </a:rPr>
                        <a:t>Comments for</a:t>
                      </a:r>
                      <a:br>
                        <a:rPr lang="en-ZA" sz="1200" b="1" i="0" u="none" strike="noStrike" dirty="0">
                          <a:solidFill>
                            <a:srgbClr val="000000"/>
                          </a:solidFill>
                          <a:effectLst/>
                          <a:latin typeface="Arial" panose="020B0604020202020204" pitchFamily="34" charset="0"/>
                          <a:cs typeface="Arial" panose="020B0604020202020204" pitchFamily="34" charset="0"/>
                        </a:rPr>
                      </a:br>
                      <a:r>
                        <a:rPr lang="en-ZA" sz="1200" b="1" i="0" u="none" strike="noStrike" dirty="0">
                          <a:solidFill>
                            <a:srgbClr val="000000"/>
                          </a:solidFill>
                          <a:effectLst/>
                          <a:latin typeface="Arial" panose="020B0604020202020204" pitchFamily="34" charset="0"/>
                          <a:cs typeface="Arial" panose="020B0604020202020204" pitchFamily="34" charset="0"/>
                        </a:rPr>
                        <a:t>Quarter 1</a:t>
                      </a:r>
                      <a:br>
                        <a:rPr lang="en-ZA" sz="1200" b="1" i="0" u="none" strike="noStrike" dirty="0">
                          <a:solidFill>
                            <a:srgbClr val="000000"/>
                          </a:solidFill>
                          <a:effectLst/>
                          <a:latin typeface="Arial" panose="020B0604020202020204" pitchFamily="34" charset="0"/>
                          <a:cs typeface="Arial" panose="020B0604020202020204" pitchFamily="34" charset="0"/>
                        </a:rPr>
                      </a:br>
                      <a:endParaRPr lang="en-ZA" sz="1200" b="1" i="0" u="none" strike="noStrike" dirty="0">
                        <a:solidFill>
                          <a:srgbClr val="000000"/>
                        </a:solidFill>
                        <a:effectLst/>
                        <a:latin typeface="Arial" panose="020B0604020202020204" pitchFamily="34" charset="0"/>
                        <a:cs typeface="Arial" panose="020B0604020202020204" pitchFamily="34" charset="0"/>
                      </a:endParaRPr>
                    </a:p>
                  </a:txBody>
                  <a:tcPr marL="5863" marR="5863" marT="586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ctr" fontAlgn="t"/>
                      <a:r>
                        <a:rPr lang="en-ZA" sz="1200" b="1" i="0" u="none" strike="noStrike" dirty="0">
                          <a:solidFill>
                            <a:srgbClr val="000000"/>
                          </a:solidFill>
                          <a:effectLst/>
                          <a:latin typeface="Arial" panose="020B0604020202020204" pitchFamily="34" charset="0"/>
                          <a:cs typeface="Arial" panose="020B0604020202020204" pitchFamily="34" charset="0"/>
                        </a:rPr>
                        <a:t>Robot Status </a:t>
                      </a:r>
                    </a:p>
                  </a:txBody>
                  <a:tcPr marL="5863" marR="5863" marT="586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extLst>
                  <a:ext uri="{0D108BD9-81ED-4DB2-BD59-A6C34878D82A}">
                    <a16:rowId xmlns:a16="http://schemas.microsoft.com/office/drawing/2014/main" xmlns="" val="1483940724"/>
                  </a:ext>
                </a:extLst>
              </a:tr>
              <a:tr h="886151">
                <a:tc>
                  <a:txBody>
                    <a:bodyPr/>
                    <a:lstStyle/>
                    <a:p>
                      <a:pPr algn="l" fontAlgn="t"/>
                      <a:r>
                        <a:rPr lang="en-US" sz="1200" b="0" i="0" u="none" strike="noStrike" dirty="0">
                          <a:solidFill>
                            <a:srgbClr val="000000"/>
                          </a:solidFill>
                          <a:effectLst/>
                          <a:latin typeface="Arial" panose="020B0604020202020204" pitchFamily="34" charset="0"/>
                          <a:cs typeface="Arial" panose="020B0604020202020204" pitchFamily="34" charset="0"/>
                        </a:rPr>
                        <a:t>Gas Master Plan submitted to Cabinet for approval</a:t>
                      </a:r>
                    </a:p>
                  </a:txBody>
                  <a:tcPr marL="5863" marR="5863" marT="586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US" sz="1200" b="0" i="0" u="none" strike="noStrike" dirty="0">
                          <a:solidFill>
                            <a:srgbClr val="000000"/>
                          </a:solidFill>
                          <a:effectLst/>
                          <a:latin typeface="Arial" panose="020B0604020202020204" pitchFamily="34" charset="0"/>
                          <a:cs typeface="Arial" panose="020B0604020202020204" pitchFamily="34" charset="0"/>
                        </a:rPr>
                        <a:t>Gas Master Plan submitted to Cabinet for approval</a:t>
                      </a:r>
                    </a:p>
                  </a:txBody>
                  <a:tcPr marL="5863" marR="5863" marT="586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US" sz="1200" b="0" i="0" u="none" strike="noStrike" dirty="0">
                          <a:solidFill>
                            <a:srgbClr val="000000"/>
                          </a:solidFill>
                          <a:effectLst/>
                          <a:latin typeface="Arial" panose="020B0604020202020204" pitchFamily="34" charset="0"/>
                          <a:cs typeface="Arial" panose="020B0604020202020204" pitchFamily="34" charset="0"/>
                        </a:rPr>
                        <a:t>Base case report presented at NEDLAC for comments</a:t>
                      </a:r>
                    </a:p>
                  </a:txBody>
                  <a:tcPr marL="5863" marR="5863" marT="586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ZA" sz="1200" b="1" i="0" u="none" strike="noStrike" dirty="0">
                          <a:solidFill>
                            <a:srgbClr val="000000"/>
                          </a:solidFill>
                          <a:effectLst/>
                          <a:latin typeface="Arial" panose="020B0604020202020204" pitchFamily="34" charset="0"/>
                          <a:cs typeface="Arial" panose="020B0604020202020204" pitchFamily="34" charset="0"/>
                        </a:rPr>
                        <a:t>Achieved</a:t>
                      </a:r>
                    </a:p>
                  </a:txBody>
                  <a:tcPr marL="5863" marR="5863" marT="586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ZA" sz="1200" b="0" i="0" u="none" strike="noStrike" dirty="0">
                          <a:solidFill>
                            <a:srgbClr val="000000"/>
                          </a:solidFill>
                          <a:effectLst/>
                          <a:latin typeface="Arial" panose="020B0604020202020204" pitchFamily="34" charset="0"/>
                          <a:cs typeface="Arial" panose="020B0604020202020204" pitchFamily="34" charset="0"/>
                        </a:rPr>
                        <a:t>N/A</a:t>
                      </a:r>
                    </a:p>
                  </a:txBody>
                  <a:tcPr marL="5863" marR="5863" marT="586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ZA" sz="1200" b="0" i="0" u="none" strike="noStrike" dirty="0">
                          <a:solidFill>
                            <a:srgbClr val="000000"/>
                          </a:solidFill>
                          <a:effectLst/>
                          <a:latin typeface="Arial" panose="020B0604020202020204" pitchFamily="34" charset="0"/>
                          <a:cs typeface="Arial" panose="020B0604020202020204" pitchFamily="34" charset="0"/>
                        </a:rPr>
                        <a:t>N/A</a:t>
                      </a:r>
                    </a:p>
                  </a:txBody>
                  <a:tcPr marL="5863" marR="5863" marT="586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US" sz="1200" b="0" i="0" u="none" strike="noStrike" dirty="0">
                          <a:solidFill>
                            <a:srgbClr val="000000"/>
                          </a:solidFill>
                          <a:effectLst/>
                          <a:latin typeface="Arial" panose="020B0604020202020204" pitchFamily="34" charset="0"/>
                          <a:cs typeface="Arial" panose="020B0604020202020204" pitchFamily="34" charset="0"/>
                        </a:rPr>
                        <a:t>Gas Master Plan Base case Report published for public comments and presented at NEDLAC</a:t>
                      </a:r>
                    </a:p>
                  </a:txBody>
                  <a:tcPr marL="5863" marR="5863" marT="586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1200" b="0" i="0" u="none" strike="noStrike" dirty="0">
                          <a:solidFill>
                            <a:srgbClr val="000000"/>
                          </a:solidFill>
                          <a:effectLst/>
                          <a:latin typeface="Arial" panose="020B0604020202020204" pitchFamily="34" charset="0"/>
                          <a:cs typeface="Arial" panose="020B0604020202020204" pitchFamily="34" charset="0"/>
                        </a:rPr>
                        <a:t> </a:t>
                      </a:r>
                    </a:p>
                  </a:txBody>
                  <a:tcPr marL="5863" marR="5863" marT="586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extLst>
                  <a:ext uri="{0D108BD9-81ED-4DB2-BD59-A6C34878D82A}">
                    <a16:rowId xmlns:a16="http://schemas.microsoft.com/office/drawing/2014/main" xmlns="" val="3089532508"/>
                  </a:ext>
                </a:extLst>
              </a:tr>
              <a:tr h="3590184">
                <a:tc>
                  <a:txBody>
                    <a:bodyPr/>
                    <a:lstStyle/>
                    <a:p>
                      <a:pPr algn="l" fontAlgn="t"/>
                      <a:r>
                        <a:rPr lang="en-US" sz="1200" b="0" i="0" u="none" strike="noStrike" dirty="0">
                          <a:solidFill>
                            <a:srgbClr val="000000"/>
                          </a:solidFill>
                          <a:effectLst/>
                          <a:latin typeface="Arial" panose="020B0604020202020204" pitchFamily="34" charset="0"/>
                          <a:cs typeface="Arial" panose="020B0604020202020204" pitchFamily="34" charset="0"/>
                        </a:rPr>
                        <a:t>Framework for a just transition to a low carbon economy developed</a:t>
                      </a:r>
                    </a:p>
                  </a:txBody>
                  <a:tcPr marL="5863" marR="5863" marT="586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t"/>
                      <a:r>
                        <a:rPr lang="en-US" sz="1200" b="0" i="0" u="none" strike="noStrike" dirty="0">
                          <a:solidFill>
                            <a:srgbClr val="000000"/>
                          </a:solidFill>
                          <a:effectLst/>
                          <a:latin typeface="Arial" panose="020B0604020202020204" pitchFamily="34" charset="0"/>
                          <a:cs typeface="Arial" panose="020B0604020202020204" pitchFamily="34" charset="0"/>
                        </a:rPr>
                        <a:t>Socio-Economic Baseline Report approved by the Minister</a:t>
                      </a:r>
                    </a:p>
                  </a:txBody>
                  <a:tcPr marL="5863" marR="5863" marT="586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t"/>
                      <a:r>
                        <a:rPr lang="en-US" sz="1200" b="0" i="0" u="none" strike="noStrike" dirty="0">
                          <a:solidFill>
                            <a:srgbClr val="000000"/>
                          </a:solidFill>
                          <a:effectLst/>
                          <a:latin typeface="Arial" panose="020B0604020202020204" pitchFamily="34" charset="0"/>
                          <a:cs typeface="Arial" panose="020B0604020202020204" pitchFamily="34" charset="0"/>
                        </a:rPr>
                        <a:t>Data and Information Collection to inform Socio-Economic Baseline</a:t>
                      </a:r>
                    </a:p>
                  </a:txBody>
                  <a:tcPr marL="5863" marR="5863" marT="586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t"/>
                      <a:r>
                        <a:rPr lang="en-ZA" sz="1200" b="1" i="0" u="none" strike="noStrike" dirty="0">
                          <a:solidFill>
                            <a:srgbClr val="000000"/>
                          </a:solidFill>
                          <a:effectLst/>
                          <a:latin typeface="Arial" panose="020B0604020202020204" pitchFamily="34" charset="0"/>
                          <a:cs typeface="Arial" panose="020B0604020202020204" pitchFamily="34" charset="0"/>
                        </a:rPr>
                        <a:t>Achieved</a:t>
                      </a:r>
                    </a:p>
                  </a:txBody>
                  <a:tcPr marL="5863" marR="5863" marT="586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t"/>
                      <a:r>
                        <a:rPr lang="en-US" sz="1200" b="0" i="0" u="none" strike="noStrike" dirty="0">
                          <a:solidFill>
                            <a:srgbClr val="000000"/>
                          </a:solidFill>
                          <a:effectLst/>
                          <a:latin typeface="Arial" panose="020B0604020202020204" pitchFamily="34" charset="0"/>
                          <a:cs typeface="Arial" panose="020B0604020202020204" pitchFamily="34" charset="0"/>
                        </a:rPr>
                        <a:t>Data collection analysis points that the socio-economic impacts analysis will require electricity targets beyond 2030. With IRP being considered for the review, the annual target is not going to be met. It is suggested that this target be incoporated as part of the IRP review</a:t>
                      </a:r>
                    </a:p>
                  </a:txBody>
                  <a:tcPr marL="5863" marR="5863" marT="586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t"/>
                      <a:r>
                        <a:rPr lang="en-US" sz="1200" b="0" i="0" u="none" strike="noStrike" dirty="0">
                          <a:solidFill>
                            <a:srgbClr val="000000"/>
                          </a:solidFill>
                          <a:effectLst/>
                          <a:latin typeface="Arial" panose="020B0604020202020204" pitchFamily="34" charset="0"/>
                          <a:cs typeface="Arial" panose="020B0604020202020204" pitchFamily="34" charset="0"/>
                        </a:rPr>
                        <a:t>Incorporate the target as a subsection of the 2030 IRP review</a:t>
                      </a:r>
                    </a:p>
                  </a:txBody>
                  <a:tcPr marL="5863" marR="5863" marT="586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t"/>
                      <a:r>
                        <a:rPr lang="en-US" sz="1200" b="0" i="0" u="none" strike="noStrike" dirty="0">
                          <a:solidFill>
                            <a:srgbClr val="000000"/>
                          </a:solidFill>
                          <a:effectLst/>
                          <a:latin typeface="Arial" panose="020B0604020202020204" pitchFamily="34" charset="0"/>
                          <a:cs typeface="Arial" panose="020B0604020202020204" pitchFamily="34" charset="0"/>
                        </a:rPr>
                        <a:t>The overall target is likely not to be met based on the following 1) simulations will require data projections for IRP beyond the current 2030 energy mix; 2) sourcing of financial support from the World Bank for modelling support is likely to be approved by October 2022; 3) It is therefore suggested that this target be incoporated as a subsection of the review process for the 2030 IRP </a:t>
                      </a:r>
                    </a:p>
                  </a:txBody>
                  <a:tcPr marL="5863" marR="5863" marT="586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t"/>
                      <a:r>
                        <a:rPr lang="en-ZA" sz="1200" b="0" i="0" u="none" strike="noStrike" dirty="0">
                          <a:solidFill>
                            <a:srgbClr val="000000"/>
                          </a:solidFill>
                          <a:effectLst/>
                          <a:latin typeface="Arial" panose="020B0604020202020204" pitchFamily="34" charset="0"/>
                          <a:cs typeface="Arial" panose="020B0604020202020204" pitchFamily="34" charset="0"/>
                        </a:rPr>
                        <a:t> </a:t>
                      </a:r>
                    </a:p>
                  </a:txBody>
                  <a:tcPr marL="5863" marR="5863" marT="586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extLst>
                  <a:ext uri="{0D108BD9-81ED-4DB2-BD59-A6C34878D82A}">
                    <a16:rowId xmlns:a16="http://schemas.microsoft.com/office/drawing/2014/main" xmlns="" val="2100998153"/>
                  </a:ext>
                </a:extLst>
              </a:tr>
            </a:tbl>
          </a:graphicData>
        </a:graphic>
      </p:graphicFrame>
    </p:spTree>
    <p:extLst>
      <p:ext uri="{BB962C8B-B14F-4D97-AF65-F5344CB8AC3E}">
        <p14:creationId xmlns:p14="http://schemas.microsoft.com/office/powerpoint/2010/main" xmlns="" val="2808511691"/>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171450" y="0"/>
            <a:ext cx="11890847" cy="369332"/>
          </a:xfrm>
          <a:prstGeom prst="rect">
            <a:avLst/>
          </a:prstGeom>
        </p:spPr>
        <p:txBody>
          <a:bodyPr wrap="square">
            <a:spAutoFit/>
          </a:bodyPr>
          <a:lstStyle/>
          <a:p>
            <a:pPr lvl="0" algn="ctr" fontAlgn="t"/>
            <a:r>
              <a:rPr lang="en-US" b="1" dirty="0">
                <a:solidFill>
                  <a:srgbClr val="000000"/>
                </a:solidFill>
                <a:latin typeface="Arial" panose="020B0604020202020204" pitchFamily="34" charset="0"/>
                <a:cs typeface="Arial" panose="020B0604020202020204" pitchFamily="34" charset="0"/>
              </a:rPr>
              <a:t>MINING, MINERAL AND ENERGY POLICY DEVELOPMENT, (QUARTER 1) </a:t>
            </a:r>
          </a:p>
        </p:txBody>
      </p:sp>
      <p:graphicFrame>
        <p:nvGraphicFramePr>
          <p:cNvPr id="2" name="Table 1">
            <a:extLst>
              <a:ext uri="{FF2B5EF4-FFF2-40B4-BE49-F238E27FC236}">
                <a16:creationId xmlns:a16="http://schemas.microsoft.com/office/drawing/2014/main" xmlns="" id="{C21A7A51-0822-402C-B59D-C72C4FBAEF74}"/>
              </a:ext>
            </a:extLst>
          </p:cNvPr>
          <p:cNvGraphicFramePr>
            <a:graphicFrameLocks noGrp="1"/>
          </p:cNvGraphicFramePr>
          <p:nvPr/>
        </p:nvGraphicFramePr>
        <p:xfrm>
          <a:off x="1630018" y="369332"/>
          <a:ext cx="10561982" cy="5145874"/>
        </p:xfrm>
        <a:graphic>
          <a:graphicData uri="http://schemas.openxmlformats.org/drawingml/2006/table">
            <a:tbl>
              <a:tblPr/>
              <a:tblGrid>
                <a:gridCol w="1718014">
                  <a:extLst>
                    <a:ext uri="{9D8B030D-6E8A-4147-A177-3AD203B41FA5}">
                      <a16:colId xmlns:a16="http://schemas.microsoft.com/office/drawing/2014/main" xmlns="" val="4123753827"/>
                    </a:ext>
                  </a:extLst>
                </a:gridCol>
                <a:gridCol w="1634786">
                  <a:extLst>
                    <a:ext uri="{9D8B030D-6E8A-4147-A177-3AD203B41FA5}">
                      <a16:colId xmlns:a16="http://schemas.microsoft.com/office/drawing/2014/main" xmlns="" val="3043314214"/>
                    </a:ext>
                  </a:extLst>
                </a:gridCol>
                <a:gridCol w="1166509">
                  <a:extLst>
                    <a:ext uri="{9D8B030D-6E8A-4147-A177-3AD203B41FA5}">
                      <a16:colId xmlns:a16="http://schemas.microsoft.com/office/drawing/2014/main" xmlns="" val="637206369"/>
                    </a:ext>
                  </a:extLst>
                </a:gridCol>
                <a:gridCol w="1254363">
                  <a:extLst>
                    <a:ext uri="{9D8B030D-6E8A-4147-A177-3AD203B41FA5}">
                      <a16:colId xmlns:a16="http://schemas.microsoft.com/office/drawing/2014/main" xmlns="" val="3272161915"/>
                    </a:ext>
                  </a:extLst>
                </a:gridCol>
                <a:gridCol w="1992102">
                  <a:extLst>
                    <a:ext uri="{9D8B030D-6E8A-4147-A177-3AD203B41FA5}">
                      <a16:colId xmlns:a16="http://schemas.microsoft.com/office/drawing/2014/main" xmlns="" val="3168974436"/>
                    </a:ext>
                  </a:extLst>
                </a:gridCol>
                <a:gridCol w="1033670">
                  <a:extLst>
                    <a:ext uri="{9D8B030D-6E8A-4147-A177-3AD203B41FA5}">
                      <a16:colId xmlns:a16="http://schemas.microsoft.com/office/drawing/2014/main" xmlns="" val="2978766199"/>
                    </a:ext>
                  </a:extLst>
                </a:gridCol>
                <a:gridCol w="1297064">
                  <a:extLst>
                    <a:ext uri="{9D8B030D-6E8A-4147-A177-3AD203B41FA5}">
                      <a16:colId xmlns:a16="http://schemas.microsoft.com/office/drawing/2014/main" xmlns="" val="3693673616"/>
                    </a:ext>
                  </a:extLst>
                </a:gridCol>
                <a:gridCol w="465474">
                  <a:extLst>
                    <a:ext uri="{9D8B030D-6E8A-4147-A177-3AD203B41FA5}">
                      <a16:colId xmlns:a16="http://schemas.microsoft.com/office/drawing/2014/main" xmlns="" val="1855301816"/>
                    </a:ext>
                  </a:extLst>
                </a:gridCol>
              </a:tblGrid>
              <a:tr h="542529">
                <a:tc>
                  <a:txBody>
                    <a:bodyPr/>
                    <a:lstStyle/>
                    <a:p>
                      <a:pPr algn="ctr" fontAlgn="t"/>
                      <a:r>
                        <a:rPr lang="en-ZA" sz="1200" b="1" i="0" u="none" strike="noStrike" dirty="0">
                          <a:solidFill>
                            <a:srgbClr val="000000"/>
                          </a:solidFill>
                          <a:effectLst/>
                          <a:latin typeface="Arial" panose="020B0604020202020204" pitchFamily="34" charset="0"/>
                          <a:cs typeface="Arial" panose="020B0604020202020204" pitchFamily="34" charset="0"/>
                        </a:rPr>
                        <a:t>Output Indicator</a:t>
                      </a:r>
                    </a:p>
                  </a:txBody>
                  <a:tcPr marL="4782" marR="4782" marT="478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ctr" fontAlgn="t"/>
                      <a:r>
                        <a:rPr lang="en-ZA" sz="1200" b="1" i="0" u="none" strike="noStrike" dirty="0">
                          <a:solidFill>
                            <a:srgbClr val="000000"/>
                          </a:solidFill>
                          <a:effectLst/>
                          <a:latin typeface="Arial" panose="020B0604020202020204" pitchFamily="34" charset="0"/>
                          <a:cs typeface="Arial" panose="020B0604020202020204" pitchFamily="34" charset="0"/>
                        </a:rPr>
                        <a:t>2022/23</a:t>
                      </a:r>
                      <a:br>
                        <a:rPr lang="en-ZA" sz="1200" b="1" i="0" u="none" strike="noStrike" dirty="0">
                          <a:solidFill>
                            <a:srgbClr val="000000"/>
                          </a:solidFill>
                          <a:effectLst/>
                          <a:latin typeface="Arial" panose="020B0604020202020204" pitchFamily="34" charset="0"/>
                          <a:cs typeface="Arial" panose="020B0604020202020204" pitchFamily="34" charset="0"/>
                        </a:rPr>
                      </a:br>
                      <a:r>
                        <a:rPr lang="en-ZA" sz="1200" b="1" i="0" u="none" strike="noStrike" dirty="0">
                          <a:solidFill>
                            <a:srgbClr val="000000"/>
                          </a:solidFill>
                          <a:effectLst/>
                          <a:latin typeface="Arial" panose="020B0604020202020204" pitchFamily="34" charset="0"/>
                          <a:cs typeface="Arial" panose="020B0604020202020204" pitchFamily="34" charset="0"/>
                        </a:rPr>
                        <a:t>Annual Target</a:t>
                      </a:r>
                    </a:p>
                  </a:txBody>
                  <a:tcPr marL="4782" marR="4782" marT="478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ctr" fontAlgn="t"/>
                      <a:r>
                        <a:rPr lang="en-ZA" sz="1200" b="1" i="0" u="none" strike="noStrike" dirty="0">
                          <a:solidFill>
                            <a:srgbClr val="000000"/>
                          </a:solidFill>
                          <a:effectLst/>
                          <a:latin typeface="Arial" panose="020B0604020202020204" pitchFamily="34" charset="0"/>
                          <a:cs typeface="Arial" panose="020B0604020202020204" pitchFamily="34" charset="0"/>
                        </a:rPr>
                        <a:t>2022/23</a:t>
                      </a:r>
                      <a:br>
                        <a:rPr lang="en-ZA" sz="1200" b="1" i="0" u="none" strike="noStrike" dirty="0">
                          <a:solidFill>
                            <a:srgbClr val="000000"/>
                          </a:solidFill>
                          <a:effectLst/>
                          <a:latin typeface="Arial" panose="020B0604020202020204" pitchFamily="34" charset="0"/>
                          <a:cs typeface="Arial" panose="020B0604020202020204" pitchFamily="34" charset="0"/>
                        </a:rPr>
                      </a:br>
                      <a:r>
                        <a:rPr lang="en-ZA" sz="1200" b="1" i="0" u="none" strike="noStrike" dirty="0">
                          <a:solidFill>
                            <a:srgbClr val="000000"/>
                          </a:solidFill>
                          <a:effectLst/>
                          <a:latin typeface="Arial" panose="020B0604020202020204" pitchFamily="34" charset="0"/>
                          <a:cs typeface="Arial" panose="020B0604020202020204" pitchFamily="34" charset="0"/>
                        </a:rPr>
                        <a:t>Quarterly Target</a:t>
                      </a:r>
                    </a:p>
                  </a:txBody>
                  <a:tcPr marL="4782" marR="4782" marT="478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ctr" fontAlgn="t"/>
                      <a:r>
                        <a:rPr lang="en-US" sz="1200" b="1" i="0" u="none" strike="noStrike" dirty="0">
                          <a:solidFill>
                            <a:srgbClr val="000000"/>
                          </a:solidFill>
                          <a:effectLst/>
                          <a:latin typeface="Arial" panose="020B0604020202020204" pitchFamily="34" charset="0"/>
                          <a:cs typeface="Arial" panose="020B0604020202020204" pitchFamily="34" charset="0"/>
                        </a:rPr>
                        <a:t>Actual output</a:t>
                      </a:r>
                      <a:br>
                        <a:rPr lang="en-US" sz="1200" b="1" i="0" u="none" strike="noStrike" dirty="0">
                          <a:solidFill>
                            <a:srgbClr val="000000"/>
                          </a:solidFill>
                          <a:effectLst/>
                          <a:latin typeface="Arial" panose="020B0604020202020204" pitchFamily="34" charset="0"/>
                          <a:cs typeface="Arial" panose="020B0604020202020204" pitchFamily="34" charset="0"/>
                        </a:rPr>
                      </a:br>
                      <a:endParaRPr lang="en-US" sz="1200" b="1" i="0" u="none" strike="noStrike" dirty="0">
                        <a:solidFill>
                          <a:srgbClr val="000000"/>
                        </a:solidFill>
                        <a:effectLst/>
                        <a:latin typeface="Arial" panose="020B0604020202020204" pitchFamily="34" charset="0"/>
                        <a:cs typeface="Arial" panose="020B0604020202020204" pitchFamily="34" charset="0"/>
                      </a:endParaRPr>
                    </a:p>
                  </a:txBody>
                  <a:tcPr marL="4782" marR="4782" marT="478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ctr" fontAlgn="t"/>
                      <a:r>
                        <a:rPr lang="en-ZA" sz="1200" b="1" i="0" u="none" strike="noStrike" dirty="0">
                          <a:solidFill>
                            <a:srgbClr val="000000"/>
                          </a:solidFill>
                          <a:effectLst/>
                          <a:latin typeface="Arial" panose="020B0604020202020204" pitchFamily="34" charset="0"/>
                          <a:cs typeface="Arial" panose="020B0604020202020204" pitchFamily="34" charset="0"/>
                        </a:rPr>
                        <a:t>Reason for</a:t>
                      </a:r>
                      <a:br>
                        <a:rPr lang="en-ZA" sz="1200" b="1" i="0" u="none" strike="noStrike" dirty="0">
                          <a:solidFill>
                            <a:srgbClr val="000000"/>
                          </a:solidFill>
                          <a:effectLst/>
                          <a:latin typeface="Arial" panose="020B0604020202020204" pitchFamily="34" charset="0"/>
                          <a:cs typeface="Arial" panose="020B0604020202020204" pitchFamily="34" charset="0"/>
                        </a:rPr>
                      </a:br>
                      <a:r>
                        <a:rPr lang="en-ZA" sz="1200" b="1" i="0" u="none" strike="noStrike" dirty="0">
                          <a:solidFill>
                            <a:srgbClr val="000000"/>
                          </a:solidFill>
                          <a:effectLst/>
                          <a:latin typeface="Arial" panose="020B0604020202020204" pitchFamily="34" charset="0"/>
                          <a:cs typeface="Arial" panose="020B0604020202020204" pitchFamily="34" charset="0"/>
                        </a:rPr>
                        <a:t>Deviation</a:t>
                      </a:r>
                      <a:br>
                        <a:rPr lang="en-ZA" sz="1200" b="1" i="0" u="none" strike="noStrike" dirty="0">
                          <a:solidFill>
                            <a:srgbClr val="000000"/>
                          </a:solidFill>
                          <a:effectLst/>
                          <a:latin typeface="Arial" panose="020B0604020202020204" pitchFamily="34" charset="0"/>
                          <a:cs typeface="Arial" panose="020B0604020202020204" pitchFamily="34" charset="0"/>
                        </a:rPr>
                      </a:br>
                      <a:endParaRPr lang="en-ZA" sz="1200" b="1" i="0" u="none" strike="noStrike" dirty="0">
                        <a:solidFill>
                          <a:srgbClr val="000000"/>
                        </a:solidFill>
                        <a:effectLst/>
                        <a:latin typeface="Arial" panose="020B0604020202020204" pitchFamily="34" charset="0"/>
                        <a:cs typeface="Arial" panose="020B0604020202020204" pitchFamily="34" charset="0"/>
                      </a:endParaRPr>
                    </a:p>
                  </a:txBody>
                  <a:tcPr marL="4782" marR="4782" marT="478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ctr" fontAlgn="t"/>
                      <a:r>
                        <a:rPr lang="en-ZA" sz="1200" b="1" i="0" u="none" strike="noStrike" dirty="0">
                          <a:solidFill>
                            <a:srgbClr val="000000"/>
                          </a:solidFill>
                          <a:effectLst/>
                          <a:latin typeface="Arial" panose="020B0604020202020204" pitchFamily="34" charset="0"/>
                          <a:cs typeface="Arial" panose="020B0604020202020204" pitchFamily="34" charset="0"/>
                        </a:rPr>
                        <a:t>Corrective</a:t>
                      </a:r>
                      <a:br>
                        <a:rPr lang="en-ZA" sz="1200" b="1" i="0" u="none" strike="noStrike" dirty="0">
                          <a:solidFill>
                            <a:srgbClr val="000000"/>
                          </a:solidFill>
                          <a:effectLst/>
                          <a:latin typeface="Arial" panose="020B0604020202020204" pitchFamily="34" charset="0"/>
                          <a:cs typeface="Arial" panose="020B0604020202020204" pitchFamily="34" charset="0"/>
                        </a:rPr>
                      </a:br>
                      <a:r>
                        <a:rPr lang="en-ZA" sz="1200" b="1" i="0" u="none" strike="noStrike" dirty="0">
                          <a:solidFill>
                            <a:srgbClr val="000000"/>
                          </a:solidFill>
                          <a:effectLst/>
                          <a:latin typeface="Arial" panose="020B0604020202020204" pitchFamily="34" charset="0"/>
                          <a:cs typeface="Arial" panose="020B0604020202020204" pitchFamily="34" charset="0"/>
                        </a:rPr>
                        <a:t>Measures</a:t>
                      </a:r>
                      <a:br>
                        <a:rPr lang="en-ZA" sz="1200" b="1" i="0" u="none" strike="noStrike" dirty="0">
                          <a:solidFill>
                            <a:srgbClr val="000000"/>
                          </a:solidFill>
                          <a:effectLst/>
                          <a:latin typeface="Arial" panose="020B0604020202020204" pitchFamily="34" charset="0"/>
                          <a:cs typeface="Arial" panose="020B0604020202020204" pitchFamily="34" charset="0"/>
                        </a:rPr>
                      </a:br>
                      <a:endParaRPr lang="en-ZA" sz="1200" b="1" i="0" u="none" strike="noStrike" dirty="0">
                        <a:solidFill>
                          <a:srgbClr val="000000"/>
                        </a:solidFill>
                        <a:effectLst/>
                        <a:latin typeface="Arial" panose="020B0604020202020204" pitchFamily="34" charset="0"/>
                        <a:cs typeface="Arial" panose="020B0604020202020204" pitchFamily="34" charset="0"/>
                      </a:endParaRPr>
                    </a:p>
                  </a:txBody>
                  <a:tcPr marL="4782" marR="4782" marT="478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ctr" fontAlgn="t"/>
                      <a:r>
                        <a:rPr lang="en-ZA" sz="1200" b="1" i="0" u="none" strike="noStrike" dirty="0">
                          <a:solidFill>
                            <a:srgbClr val="000000"/>
                          </a:solidFill>
                          <a:effectLst/>
                          <a:latin typeface="Arial" panose="020B0604020202020204" pitchFamily="34" charset="0"/>
                          <a:cs typeface="Arial" panose="020B0604020202020204" pitchFamily="34" charset="0"/>
                        </a:rPr>
                        <a:t>Comments for</a:t>
                      </a:r>
                      <a:br>
                        <a:rPr lang="en-ZA" sz="1200" b="1" i="0" u="none" strike="noStrike" dirty="0">
                          <a:solidFill>
                            <a:srgbClr val="000000"/>
                          </a:solidFill>
                          <a:effectLst/>
                          <a:latin typeface="Arial" panose="020B0604020202020204" pitchFamily="34" charset="0"/>
                          <a:cs typeface="Arial" panose="020B0604020202020204" pitchFamily="34" charset="0"/>
                        </a:rPr>
                      </a:br>
                      <a:r>
                        <a:rPr lang="en-ZA" sz="1200" b="1" i="0" u="none" strike="noStrike" dirty="0">
                          <a:solidFill>
                            <a:srgbClr val="000000"/>
                          </a:solidFill>
                          <a:effectLst/>
                          <a:latin typeface="Arial" panose="020B0604020202020204" pitchFamily="34" charset="0"/>
                          <a:cs typeface="Arial" panose="020B0604020202020204" pitchFamily="34" charset="0"/>
                        </a:rPr>
                        <a:t>Quarter 1</a:t>
                      </a:r>
                      <a:br>
                        <a:rPr lang="en-ZA" sz="1200" b="1" i="0" u="none" strike="noStrike" dirty="0">
                          <a:solidFill>
                            <a:srgbClr val="000000"/>
                          </a:solidFill>
                          <a:effectLst/>
                          <a:latin typeface="Arial" panose="020B0604020202020204" pitchFamily="34" charset="0"/>
                          <a:cs typeface="Arial" panose="020B0604020202020204" pitchFamily="34" charset="0"/>
                        </a:rPr>
                      </a:br>
                      <a:endParaRPr lang="en-ZA" sz="1200" b="1" i="0" u="none" strike="noStrike" dirty="0">
                        <a:solidFill>
                          <a:srgbClr val="000000"/>
                        </a:solidFill>
                        <a:effectLst/>
                        <a:latin typeface="Arial" panose="020B0604020202020204" pitchFamily="34" charset="0"/>
                        <a:cs typeface="Arial" panose="020B0604020202020204" pitchFamily="34" charset="0"/>
                      </a:endParaRPr>
                    </a:p>
                  </a:txBody>
                  <a:tcPr marL="4782" marR="4782" marT="478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ctr" fontAlgn="t"/>
                      <a:r>
                        <a:rPr lang="en-ZA" sz="1200" b="1" i="0" u="none" strike="noStrike" dirty="0">
                          <a:solidFill>
                            <a:srgbClr val="000000"/>
                          </a:solidFill>
                          <a:effectLst/>
                          <a:latin typeface="Arial" panose="020B0604020202020204" pitchFamily="34" charset="0"/>
                          <a:cs typeface="Arial" panose="020B0604020202020204" pitchFamily="34" charset="0"/>
                        </a:rPr>
                        <a:t>Robot Status </a:t>
                      </a:r>
                    </a:p>
                  </a:txBody>
                  <a:tcPr marL="4782" marR="4782" marT="478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extLst>
                  <a:ext uri="{0D108BD9-81ED-4DB2-BD59-A6C34878D82A}">
                    <a16:rowId xmlns:a16="http://schemas.microsoft.com/office/drawing/2014/main" xmlns="" val="3950840981"/>
                  </a:ext>
                </a:extLst>
              </a:tr>
              <a:tr h="1259650">
                <a:tc>
                  <a:txBody>
                    <a:bodyPr/>
                    <a:lstStyle/>
                    <a:p>
                      <a:pPr algn="l" fontAlgn="t"/>
                      <a:r>
                        <a:rPr lang="en-US" sz="1200" b="0" i="0" u="none" strike="noStrike" dirty="0">
                          <a:solidFill>
                            <a:srgbClr val="000000"/>
                          </a:solidFill>
                          <a:effectLst/>
                          <a:latin typeface="Arial" panose="020B0604020202020204" pitchFamily="34" charset="0"/>
                          <a:cs typeface="Arial" panose="020B0604020202020204" pitchFamily="34" charset="0"/>
                        </a:rPr>
                        <a:t>Number of approved and registered carbon offsets projects</a:t>
                      </a:r>
                    </a:p>
                  </a:txBody>
                  <a:tcPr marL="4782" marR="4782" marT="478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t"/>
                      <a:r>
                        <a:rPr lang="en-US" sz="1200" b="0" i="0" u="none" strike="noStrike" dirty="0">
                          <a:solidFill>
                            <a:srgbClr val="000000"/>
                          </a:solidFill>
                          <a:effectLst/>
                          <a:latin typeface="Arial" panose="020B0604020202020204" pitchFamily="34" charset="0"/>
                          <a:cs typeface="Arial" panose="020B0604020202020204" pitchFamily="34" charset="0"/>
                        </a:rPr>
                        <a:t>4 Approved and registered carbon offsets projects</a:t>
                      </a:r>
                    </a:p>
                  </a:txBody>
                  <a:tcPr marL="4782" marR="4782" marT="478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t"/>
                      <a:r>
                        <a:rPr lang="en-ZA" sz="1200" b="1" i="0" u="none" strike="noStrike" dirty="0">
                          <a:solidFill>
                            <a:srgbClr val="000000"/>
                          </a:solidFill>
                          <a:effectLst/>
                          <a:latin typeface="Arial" panose="020B0604020202020204" pitchFamily="34" charset="0"/>
                          <a:cs typeface="Arial" panose="020B0604020202020204" pitchFamily="34" charset="0"/>
                        </a:rPr>
                        <a:t>19</a:t>
                      </a:r>
                      <a:r>
                        <a:rPr lang="en-ZA" sz="1200" b="0" i="0" u="none" strike="noStrike" dirty="0">
                          <a:solidFill>
                            <a:srgbClr val="000000"/>
                          </a:solidFill>
                          <a:effectLst/>
                          <a:latin typeface="Arial" panose="020B0604020202020204" pitchFamily="34" charset="0"/>
                          <a:cs typeface="Arial" panose="020B0604020202020204" pitchFamily="34" charset="0"/>
                        </a:rPr>
                        <a:t>. 1 Project Approved</a:t>
                      </a:r>
                    </a:p>
                  </a:txBody>
                  <a:tcPr marL="4782" marR="4782" marT="478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t"/>
                      <a:r>
                        <a:rPr lang="en-ZA" sz="1200" b="1" i="0" u="none" strike="noStrike" dirty="0">
                          <a:solidFill>
                            <a:srgbClr val="000000"/>
                          </a:solidFill>
                          <a:effectLst/>
                          <a:latin typeface="Arial" panose="020B0604020202020204" pitchFamily="34" charset="0"/>
                          <a:cs typeface="Arial" panose="020B0604020202020204" pitchFamily="34" charset="0"/>
                        </a:rPr>
                        <a:t>Achieved</a:t>
                      </a:r>
                    </a:p>
                  </a:txBody>
                  <a:tcPr marL="4782" marR="4782" marT="478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t"/>
                      <a:r>
                        <a:rPr lang="en-ZA" sz="1200" b="0" i="0" u="none" strike="noStrike" dirty="0">
                          <a:solidFill>
                            <a:srgbClr val="000000"/>
                          </a:solidFill>
                          <a:effectLst/>
                          <a:latin typeface="Arial" panose="020B0604020202020204" pitchFamily="34" charset="0"/>
                          <a:cs typeface="Arial" panose="020B0604020202020204" pitchFamily="34" charset="0"/>
                        </a:rPr>
                        <a:t>N/A</a:t>
                      </a:r>
                    </a:p>
                  </a:txBody>
                  <a:tcPr marL="4782" marR="4782" marT="478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t"/>
                      <a:r>
                        <a:rPr lang="en-ZA" sz="1200" b="0" i="0" u="none" strike="noStrike" dirty="0">
                          <a:solidFill>
                            <a:srgbClr val="000000"/>
                          </a:solidFill>
                          <a:effectLst/>
                          <a:latin typeface="Arial" panose="020B0604020202020204" pitchFamily="34" charset="0"/>
                          <a:cs typeface="Arial" panose="020B0604020202020204" pitchFamily="34" charset="0"/>
                        </a:rPr>
                        <a:t>N/A</a:t>
                      </a:r>
                    </a:p>
                  </a:txBody>
                  <a:tcPr marL="4782" marR="4782" marT="478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t"/>
                      <a:r>
                        <a:rPr lang="en-US" sz="1200" b="0" i="0" u="none" strike="noStrike" dirty="0">
                          <a:solidFill>
                            <a:srgbClr val="000000"/>
                          </a:solidFill>
                          <a:effectLst/>
                          <a:latin typeface="Arial" panose="020B0604020202020204" pitchFamily="34" charset="0"/>
                          <a:cs typeface="Arial" panose="020B0604020202020204" pitchFamily="34" charset="0"/>
                        </a:rPr>
                        <a:t>4 projects were received and approved. Target of 1 project was based on historical data</a:t>
                      </a:r>
                    </a:p>
                  </a:txBody>
                  <a:tcPr marL="4782" marR="4782" marT="478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t"/>
                      <a:r>
                        <a:rPr lang="en-ZA" sz="600" b="0" i="0" u="none" strike="noStrike" dirty="0">
                          <a:solidFill>
                            <a:srgbClr val="000000"/>
                          </a:solidFill>
                          <a:effectLst/>
                          <a:latin typeface="Arial" panose="020B0604020202020204" pitchFamily="34" charset="0"/>
                        </a:rPr>
                        <a:t> </a:t>
                      </a:r>
                    </a:p>
                  </a:txBody>
                  <a:tcPr marL="4782" marR="4782" marT="478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extLst>
                  <a:ext uri="{0D108BD9-81ED-4DB2-BD59-A6C34878D82A}">
                    <a16:rowId xmlns:a16="http://schemas.microsoft.com/office/drawing/2014/main" xmlns="" val="453550659"/>
                  </a:ext>
                </a:extLst>
              </a:tr>
              <a:tr h="966177">
                <a:tc>
                  <a:txBody>
                    <a:bodyPr/>
                    <a:lstStyle/>
                    <a:p>
                      <a:pPr algn="l" fontAlgn="t"/>
                      <a:r>
                        <a:rPr lang="en-US" sz="1200" b="0" i="0" u="none" strike="noStrike" dirty="0">
                          <a:solidFill>
                            <a:srgbClr val="000000"/>
                          </a:solidFill>
                          <a:effectLst/>
                          <a:latin typeface="Arial" panose="020B0604020202020204" pitchFamily="34" charset="0"/>
                          <a:cs typeface="Arial" panose="020B0604020202020204" pitchFamily="34" charset="0"/>
                        </a:rPr>
                        <a:t>Number of quality mineral publications published</a:t>
                      </a:r>
                    </a:p>
                  </a:txBody>
                  <a:tcPr marL="4782" marR="4782" marT="478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t"/>
                      <a:r>
                        <a:rPr lang="en-ZA" sz="1200" b="0" i="0" u="none" strike="noStrike" dirty="0">
                          <a:solidFill>
                            <a:srgbClr val="000000"/>
                          </a:solidFill>
                          <a:effectLst/>
                          <a:latin typeface="Arial" panose="020B0604020202020204" pitchFamily="34" charset="0"/>
                          <a:cs typeface="Arial" panose="020B0604020202020204" pitchFamily="34" charset="0"/>
                        </a:rPr>
                        <a:t>8</a:t>
                      </a:r>
                    </a:p>
                  </a:txBody>
                  <a:tcPr marL="4782" marR="4782" marT="478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t"/>
                      <a:r>
                        <a:rPr lang="en-ZA" sz="1200" b="1" i="0" u="none" strike="noStrike" dirty="0">
                          <a:solidFill>
                            <a:srgbClr val="000000"/>
                          </a:solidFill>
                          <a:effectLst/>
                          <a:latin typeface="Arial" panose="020B0604020202020204" pitchFamily="34" charset="0"/>
                          <a:cs typeface="Arial" panose="020B0604020202020204" pitchFamily="34" charset="0"/>
                        </a:rPr>
                        <a:t>20</a:t>
                      </a:r>
                      <a:r>
                        <a:rPr lang="en-ZA" sz="1200" b="0" i="0" u="none" strike="noStrike" dirty="0">
                          <a:solidFill>
                            <a:srgbClr val="000000"/>
                          </a:solidFill>
                          <a:effectLst/>
                          <a:latin typeface="Arial" panose="020B0604020202020204" pitchFamily="34" charset="0"/>
                          <a:cs typeface="Arial" panose="020B0604020202020204" pitchFamily="34" charset="0"/>
                        </a:rPr>
                        <a:t>. 1</a:t>
                      </a:r>
                    </a:p>
                  </a:txBody>
                  <a:tcPr marL="4782" marR="4782" marT="478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t"/>
                      <a:r>
                        <a:rPr lang="en-ZA" sz="1200" b="1" i="0" u="none" strike="noStrike" dirty="0">
                          <a:solidFill>
                            <a:srgbClr val="000000"/>
                          </a:solidFill>
                          <a:effectLst/>
                          <a:latin typeface="Arial" panose="020B0604020202020204" pitchFamily="34" charset="0"/>
                          <a:cs typeface="Arial" panose="020B0604020202020204" pitchFamily="34" charset="0"/>
                        </a:rPr>
                        <a:t>Not achieved</a:t>
                      </a:r>
                    </a:p>
                  </a:txBody>
                  <a:tcPr marL="4782" marR="4782" marT="478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t"/>
                      <a:r>
                        <a:rPr lang="en-US" sz="1200" b="0" i="0" u="none" strike="noStrike" dirty="0">
                          <a:solidFill>
                            <a:srgbClr val="000000"/>
                          </a:solidFill>
                          <a:effectLst/>
                          <a:latin typeface="Arial" panose="020B0604020202020204" pitchFamily="34" charset="0"/>
                          <a:cs typeface="Arial" panose="020B0604020202020204" pitchFamily="34" charset="0"/>
                        </a:rPr>
                        <a:t>The Team had IT challenges, as a result of which editorial work could not be finalised on time to meet the target.</a:t>
                      </a:r>
                    </a:p>
                  </a:txBody>
                  <a:tcPr marL="4782" marR="4782" marT="478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t"/>
                      <a:r>
                        <a:rPr lang="en-US" sz="1200" b="0" i="0" u="none" strike="noStrike" dirty="0">
                          <a:solidFill>
                            <a:srgbClr val="000000"/>
                          </a:solidFill>
                          <a:effectLst/>
                          <a:latin typeface="Arial" panose="020B0604020202020204" pitchFamily="34" charset="0"/>
                          <a:cs typeface="Arial" panose="020B0604020202020204" pitchFamily="34" charset="0"/>
                        </a:rPr>
                        <a:t>The Publication will be finalised by Q2.</a:t>
                      </a:r>
                    </a:p>
                  </a:txBody>
                  <a:tcPr marL="4782" marR="4782" marT="478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t"/>
                      <a:r>
                        <a:rPr lang="en-ZA" sz="1200" b="0" i="0" u="none" strike="noStrike" dirty="0">
                          <a:solidFill>
                            <a:srgbClr val="000000"/>
                          </a:solidFill>
                          <a:effectLst/>
                          <a:latin typeface="Arial" panose="020B0604020202020204" pitchFamily="34" charset="0"/>
                          <a:cs typeface="Arial" panose="020B0604020202020204" pitchFamily="34" charset="0"/>
                        </a:rPr>
                        <a:t>N/A</a:t>
                      </a:r>
                    </a:p>
                  </a:txBody>
                  <a:tcPr marL="4782" marR="4782" marT="478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t"/>
                      <a:r>
                        <a:rPr lang="en-ZA" sz="600" b="0" i="0" u="none" strike="noStrike" dirty="0">
                          <a:solidFill>
                            <a:srgbClr val="000000"/>
                          </a:solidFill>
                          <a:effectLst/>
                          <a:latin typeface="Arial" panose="020B0604020202020204" pitchFamily="34" charset="0"/>
                        </a:rPr>
                        <a:t> </a:t>
                      </a:r>
                    </a:p>
                  </a:txBody>
                  <a:tcPr marL="4782" marR="4782" marT="478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extLst>
                  <a:ext uri="{0D108BD9-81ED-4DB2-BD59-A6C34878D82A}">
                    <a16:rowId xmlns:a16="http://schemas.microsoft.com/office/drawing/2014/main" xmlns="" val="2532541464"/>
                  </a:ext>
                </a:extLst>
              </a:tr>
              <a:tr h="874644">
                <a:tc>
                  <a:txBody>
                    <a:bodyPr/>
                    <a:lstStyle/>
                    <a:p>
                      <a:pPr algn="l" fontAlgn="t"/>
                      <a:r>
                        <a:rPr lang="en-US" sz="1200" b="0" i="0" u="none" strike="noStrike" dirty="0">
                          <a:solidFill>
                            <a:srgbClr val="000000"/>
                          </a:solidFill>
                          <a:effectLst/>
                          <a:latin typeface="Arial" panose="020B0604020202020204" pitchFamily="34" charset="0"/>
                          <a:cs typeface="Arial" panose="020B0604020202020204" pitchFamily="34" charset="0"/>
                        </a:rPr>
                        <a:t>Number of Annual energy statistics reports published</a:t>
                      </a:r>
                    </a:p>
                  </a:txBody>
                  <a:tcPr marL="4782" marR="4782" marT="478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t"/>
                      <a:r>
                        <a:rPr lang="en-US" sz="1200" b="0" i="0" u="none" strike="noStrike" dirty="0">
                          <a:solidFill>
                            <a:srgbClr val="000000"/>
                          </a:solidFill>
                          <a:effectLst/>
                          <a:latin typeface="Arial" panose="020B0604020202020204" pitchFamily="34" charset="0"/>
                          <a:cs typeface="Arial" panose="020B0604020202020204" pitchFamily="34" charset="0"/>
                        </a:rPr>
                        <a:t>4 Annual energy statistics reports published (Energy Price, balance, Trade and Statistics booklet)</a:t>
                      </a:r>
                    </a:p>
                  </a:txBody>
                  <a:tcPr marL="4782" marR="4782" marT="478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t"/>
                      <a:r>
                        <a:rPr lang="en-ZA" sz="1200" b="1" i="0" u="none" strike="noStrike" dirty="0">
                          <a:solidFill>
                            <a:srgbClr val="000000"/>
                          </a:solidFill>
                          <a:effectLst/>
                          <a:latin typeface="Arial" panose="020B0604020202020204" pitchFamily="34" charset="0"/>
                          <a:cs typeface="Arial" panose="020B0604020202020204" pitchFamily="34" charset="0"/>
                        </a:rPr>
                        <a:t>21</a:t>
                      </a:r>
                      <a:r>
                        <a:rPr lang="en-ZA" sz="1200" b="0" i="0" u="none" strike="noStrike" dirty="0">
                          <a:solidFill>
                            <a:srgbClr val="000000"/>
                          </a:solidFill>
                          <a:effectLst/>
                          <a:latin typeface="Arial" panose="020B0604020202020204" pitchFamily="34" charset="0"/>
                          <a:cs typeface="Arial" panose="020B0604020202020204" pitchFamily="34" charset="0"/>
                        </a:rPr>
                        <a:t>. Data Collection</a:t>
                      </a:r>
                    </a:p>
                  </a:txBody>
                  <a:tcPr marL="4782" marR="4782" marT="478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t"/>
                      <a:r>
                        <a:rPr lang="en-ZA" sz="1200" b="1" i="0" u="none" strike="noStrike" dirty="0">
                          <a:solidFill>
                            <a:srgbClr val="000000"/>
                          </a:solidFill>
                          <a:effectLst/>
                          <a:latin typeface="Arial" panose="020B0604020202020204" pitchFamily="34" charset="0"/>
                          <a:cs typeface="Arial" panose="020B0604020202020204" pitchFamily="34" charset="0"/>
                        </a:rPr>
                        <a:t>Achieved</a:t>
                      </a:r>
                    </a:p>
                  </a:txBody>
                  <a:tcPr marL="4782" marR="4782" marT="478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t"/>
                      <a:r>
                        <a:rPr lang="en-ZA" sz="1200" b="0" i="0" u="none" strike="noStrike" dirty="0">
                          <a:solidFill>
                            <a:srgbClr val="000000"/>
                          </a:solidFill>
                          <a:effectLst/>
                          <a:latin typeface="Arial" panose="020B0604020202020204" pitchFamily="34" charset="0"/>
                          <a:cs typeface="Arial" panose="020B0604020202020204" pitchFamily="34" charset="0"/>
                        </a:rPr>
                        <a:t>N/A</a:t>
                      </a:r>
                    </a:p>
                  </a:txBody>
                  <a:tcPr marL="4782" marR="4782" marT="478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t"/>
                      <a:r>
                        <a:rPr lang="en-ZA" sz="1200" b="0" i="0" u="none" strike="noStrike" dirty="0">
                          <a:solidFill>
                            <a:srgbClr val="000000"/>
                          </a:solidFill>
                          <a:effectLst/>
                          <a:latin typeface="Arial" panose="020B0604020202020204" pitchFamily="34" charset="0"/>
                          <a:cs typeface="Arial" panose="020B0604020202020204" pitchFamily="34" charset="0"/>
                        </a:rPr>
                        <a:t>N/A</a:t>
                      </a:r>
                    </a:p>
                  </a:txBody>
                  <a:tcPr marL="4782" marR="4782" marT="478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t"/>
                      <a:r>
                        <a:rPr lang="en-ZA" sz="1200" b="0" i="0" u="none" strike="noStrike" dirty="0">
                          <a:solidFill>
                            <a:srgbClr val="000000"/>
                          </a:solidFill>
                          <a:effectLst/>
                          <a:latin typeface="Arial" panose="020B0604020202020204" pitchFamily="34" charset="0"/>
                          <a:cs typeface="Arial" panose="020B0604020202020204" pitchFamily="34" charset="0"/>
                        </a:rPr>
                        <a:t>N/A</a:t>
                      </a:r>
                    </a:p>
                  </a:txBody>
                  <a:tcPr marL="4782" marR="4782" marT="478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t"/>
                      <a:r>
                        <a:rPr lang="en-ZA" sz="600" b="0" i="0" u="none" strike="noStrike" dirty="0">
                          <a:solidFill>
                            <a:srgbClr val="000000"/>
                          </a:solidFill>
                          <a:effectLst/>
                          <a:latin typeface="Arial" panose="020B0604020202020204" pitchFamily="34" charset="0"/>
                        </a:rPr>
                        <a:t> </a:t>
                      </a:r>
                    </a:p>
                  </a:txBody>
                  <a:tcPr marL="4782" marR="4782" marT="478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extLst>
                  <a:ext uri="{0D108BD9-81ED-4DB2-BD59-A6C34878D82A}">
                    <a16:rowId xmlns:a16="http://schemas.microsoft.com/office/drawing/2014/main" xmlns="" val="960839422"/>
                  </a:ext>
                </a:extLst>
              </a:tr>
              <a:tr h="721809">
                <a:tc>
                  <a:txBody>
                    <a:bodyPr/>
                    <a:lstStyle/>
                    <a:p>
                      <a:pPr algn="l" fontAlgn="t"/>
                      <a:r>
                        <a:rPr lang="en-US" sz="1200" b="0" i="0" u="none" strike="noStrike" dirty="0">
                          <a:solidFill>
                            <a:srgbClr val="000000"/>
                          </a:solidFill>
                          <a:effectLst/>
                          <a:latin typeface="Arial" panose="020B0604020202020204" pitchFamily="34" charset="0"/>
                          <a:cs typeface="Arial" panose="020B0604020202020204" pitchFamily="34" charset="0"/>
                        </a:rPr>
                        <a:t>Number of progress reports on agreed areas of collaboration and cooperation implemented</a:t>
                      </a:r>
                    </a:p>
                  </a:txBody>
                  <a:tcPr marL="4782" marR="4782" marT="478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t"/>
                      <a:r>
                        <a:rPr lang="en-ZA" sz="1200" b="0" i="0" u="none" strike="noStrike" dirty="0">
                          <a:solidFill>
                            <a:srgbClr val="000000"/>
                          </a:solidFill>
                          <a:effectLst/>
                          <a:latin typeface="Arial" panose="020B0604020202020204" pitchFamily="34" charset="0"/>
                          <a:cs typeface="Arial" panose="020B0604020202020204" pitchFamily="34" charset="0"/>
                        </a:rPr>
                        <a:t>10</a:t>
                      </a:r>
                    </a:p>
                  </a:txBody>
                  <a:tcPr marL="4782" marR="4782" marT="478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t"/>
                      <a:r>
                        <a:rPr lang="en-ZA" sz="1200" b="1" i="0" u="none" strike="noStrike" dirty="0">
                          <a:solidFill>
                            <a:srgbClr val="000000"/>
                          </a:solidFill>
                          <a:effectLst/>
                          <a:latin typeface="Arial" panose="020B0604020202020204" pitchFamily="34" charset="0"/>
                          <a:cs typeface="Arial" panose="020B0604020202020204" pitchFamily="34" charset="0"/>
                        </a:rPr>
                        <a:t>22</a:t>
                      </a:r>
                      <a:r>
                        <a:rPr lang="en-ZA" sz="1200" b="0" i="0" u="none" strike="noStrike" dirty="0">
                          <a:solidFill>
                            <a:srgbClr val="000000"/>
                          </a:solidFill>
                          <a:effectLst/>
                          <a:latin typeface="Arial" panose="020B0604020202020204" pitchFamily="34" charset="0"/>
                          <a:cs typeface="Arial" panose="020B0604020202020204" pitchFamily="34" charset="0"/>
                        </a:rPr>
                        <a:t>. 10</a:t>
                      </a:r>
                    </a:p>
                  </a:txBody>
                  <a:tcPr marL="4782" marR="4782" marT="478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t"/>
                      <a:r>
                        <a:rPr lang="en-ZA" sz="1200" b="1" i="0" u="none" strike="noStrike" dirty="0">
                          <a:solidFill>
                            <a:srgbClr val="000000"/>
                          </a:solidFill>
                          <a:effectLst/>
                          <a:latin typeface="Arial" panose="020B0604020202020204" pitchFamily="34" charset="0"/>
                          <a:cs typeface="Arial" panose="020B0604020202020204" pitchFamily="34" charset="0"/>
                        </a:rPr>
                        <a:t>14 Achieved</a:t>
                      </a:r>
                    </a:p>
                  </a:txBody>
                  <a:tcPr marL="4782" marR="4782" marT="478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t"/>
                      <a:r>
                        <a:rPr lang="en-ZA" sz="1200" b="0" i="0" u="none" strike="noStrike" dirty="0">
                          <a:solidFill>
                            <a:srgbClr val="000000"/>
                          </a:solidFill>
                          <a:effectLst/>
                          <a:latin typeface="Arial" panose="020B0604020202020204" pitchFamily="34" charset="0"/>
                          <a:cs typeface="Arial" panose="020B0604020202020204" pitchFamily="34" charset="0"/>
                        </a:rPr>
                        <a:t>N/A</a:t>
                      </a:r>
                    </a:p>
                  </a:txBody>
                  <a:tcPr marL="4782" marR="4782" marT="478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t"/>
                      <a:r>
                        <a:rPr lang="en-ZA" sz="1200" b="0" i="0" u="none" strike="noStrike" dirty="0">
                          <a:solidFill>
                            <a:srgbClr val="000000"/>
                          </a:solidFill>
                          <a:effectLst/>
                          <a:latin typeface="Arial" panose="020B0604020202020204" pitchFamily="34" charset="0"/>
                          <a:cs typeface="Arial" panose="020B0604020202020204" pitchFamily="34" charset="0"/>
                        </a:rPr>
                        <a:t>N/A</a:t>
                      </a:r>
                    </a:p>
                  </a:txBody>
                  <a:tcPr marL="4782" marR="4782" marT="478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t"/>
                      <a:r>
                        <a:rPr lang="en-ZA" sz="1200" b="0" i="0" u="none" strike="noStrike" dirty="0">
                          <a:solidFill>
                            <a:srgbClr val="000000"/>
                          </a:solidFill>
                          <a:effectLst/>
                          <a:latin typeface="Arial" panose="020B0604020202020204" pitchFamily="34" charset="0"/>
                          <a:cs typeface="Arial" panose="020B0604020202020204" pitchFamily="34" charset="0"/>
                        </a:rPr>
                        <a:t>N/A</a:t>
                      </a:r>
                    </a:p>
                  </a:txBody>
                  <a:tcPr marL="4782" marR="4782" marT="478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t"/>
                      <a:r>
                        <a:rPr lang="en-ZA" sz="600" b="0" i="0" u="none" strike="noStrike" dirty="0">
                          <a:solidFill>
                            <a:srgbClr val="000000"/>
                          </a:solidFill>
                          <a:effectLst/>
                          <a:latin typeface="Arial" panose="020B0604020202020204" pitchFamily="34" charset="0"/>
                        </a:rPr>
                        <a:t> </a:t>
                      </a:r>
                    </a:p>
                  </a:txBody>
                  <a:tcPr marL="4782" marR="4782" marT="478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extLst>
                  <a:ext uri="{0D108BD9-81ED-4DB2-BD59-A6C34878D82A}">
                    <a16:rowId xmlns:a16="http://schemas.microsoft.com/office/drawing/2014/main" xmlns="" val="1114752020"/>
                  </a:ext>
                </a:extLst>
              </a:tr>
              <a:tr h="711141">
                <a:tc>
                  <a:txBody>
                    <a:bodyPr/>
                    <a:lstStyle/>
                    <a:p>
                      <a:pPr algn="l" fontAlgn="t"/>
                      <a:r>
                        <a:rPr lang="en-US" sz="1200" b="0" i="0" u="none" strike="noStrike" dirty="0">
                          <a:solidFill>
                            <a:srgbClr val="000000"/>
                          </a:solidFill>
                          <a:effectLst/>
                          <a:latin typeface="Arial" panose="020B0604020202020204" pitchFamily="34" charset="0"/>
                          <a:cs typeface="Arial" panose="020B0604020202020204" pitchFamily="34" charset="0"/>
                        </a:rPr>
                        <a:t>Number of progress reports on multilateral strategic partnerships</a:t>
                      </a:r>
                    </a:p>
                  </a:txBody>
                  <a:tcPr marL="4782" marR="4782" marT="478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t"/>
                      <a:r>
                        <a:rPr lang="en-ZA" sz="1200" b="0" i="0" u="none" strike="noStrike" dirty="0">
                          <a:solidFill>
                            <a:srgbClr val="000000"/>
                          </a:solidFill>
                          <a:effectLst/>
                          <a:latin typeface="Arial" panose="020B0604020202020204" pitchFamily="34" charset="0"/>
                          <a:cs typeface="Arial" panose="020B0604020202020204" pitchFamily="34" charset="0"/>
                        </a:rPr>
                        <a:t>10</a:t>
                      </a:r>
                    </a:p>
                  </a:txBody>
                  <a:tcPr marL="4782" marR="4782" marT="478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t"/>
                      <a:r>
                        <a:rPr lang="en-ZA" sz="1200" b="1" i="0" u="none" strike="noStrike" dirty="0">
                          <a:solidFill>
                            <a:srgbClr val="000000"/>
                          </a:solidFill>
                          <a:effectLst/>
                          <a:latin typeface="Arial" panose="020B0604020202020204" pitchFamily="34" charset="0"/>
                          <a:cs typeface="Arial" panose="020B0604020202020204" pitchFamily="34" charset="0"/>
                        </a:rPr>
                        <a:t>24</a:t>
                      </a:r>
                      <a:r>
                        <a:rPr lang="en-ZA" sz="1200" b="0" i="0" u="none" strike="noStrike" dirty="0">
                          <a:solidFill>
                            <a:srgbClr val="000000"/>
                          </a:solidFill>
                          <a:effectLst/>
                          <a:latin typeface="Arial" panose="020B0604020202020204" pitchFamily="34" charset="0"/>
                          <a:cs typeface="Arial" panose="020B0604020202020204" pitchFamily="34" charset="0"/>
                        </a:rPr>
                        <a:t>. 10</a:t>
                      </a:r>
                    </a:p>
                  </a:txBody>
                  <a:tcPr marL="4782" marR="4782" marT="478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t"/>
                      <a:r>
                        <a:rPr lang="en-ZA" sz="1200" b="1" i="0" u="none" strike="noStrike" dirty="0">
                          <a:solidFill>
                            <a:srgbClr val="000000"/>
                          </a:solidFill>
                          <a:effectLst/>
                          <a:latin typeface="Arial" panose="020B0604020202020204" pitchFamily="34" charset="0"/>
                          <a:cs typeface="Arial" panose="020B0604020202020204" pitchFamily="34" charset="0"/>
                        </a:rPr>
                        <a:t>Achieved</a:t>
                      </a:r>
                    </a:p>
                  </a:txBody>
                  <a:tcPr marL="4782" marR="4782" marT="478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t"/>
                      <a:r>
                        <a:rPr lang="en-ZA" sz="1200" b="0" i="0" u="none" strike="noStrike" dirty="0">
                          <a:solidFill>
                            <a:srgbClr val="000000"/>
                          </a:solidFill>
                          <a:effectLst/>
                          <a:latin typeface="Arial" panose="020B0604020202020204" pitchFamily="34" charset="0"/>
                          <a:cs typeface="Arial" panose="020B0604020202020204" pitchFamily="34" charset="0"/>
                        </a:rPr>
                        <a:t>N/A</a:t>
                      </a:r>
                    </a:p>
                  </a:txBody>
                  <a:tcPr marL="4782" marR="4782" marT="478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t"/>
                      <a:r>
                        <a:rPr lang="en-ZA" sz="1200" b="0" i="0" u="none" strike="noStrike" dirty="0">
                          <a:solidFill>
                            <a:srgbClr val="000000"/>
                          </a:solidFill>
                          <a:effectLst/>
                          <a:latin typeface="Arial" panose="020B0604020202020204" pitchFamily="34" charset="0"/>
                          <a:cs typeface="Arial" panose="020B0604020202020204" pitchFamily="34" charset="0"/>
                        </a:rPr>
                        <a:t>N/A</a:t>
                      </a:r>
                    </a:p>
                  </a:txBody>
                  <a:tcPr marL="4782" marR="4782" marT="478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t"/>
                      <a:r>
                        <a:rPr lang="en-ZA" sz="1200" b="0" i="0" u="none" strike="noStrike" dirty="0">
                          <a:solidFill>
                            <a:srgbClr val="000000"/>
                          </a:solidFill>
                          <a:effectLst/>
                          <a:latin typeface="Arial" panose="020B0604020202020204" pitchFamily="34" charset="0"/>
                          <a:cs typeface="Arial" panose="020B0604020202020204" pitchFamily="34" charset="0"/>
                        </a:rPr>
                        <a:t>N/A</a:t>
                      </a:r>
                    </a:p>
                  </a:txBody>
                  <a:tcPr marL="4782" marR="4782" marT="478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t"/>
                      <a:r>
                        <a:rPr lang="en-ZA" sz="600" b="0" i="0" u="none" strike="noStrike" dirty="0">
                          <a:solidFill>
                            <a:srgbClr val="000000"/>
                          </a:solidFill>
                          <a:effectLst/>
                          <a:latin typeface="Arial" panose="020B0604020202020204" pitchFamily="34" charset="0"/>
                        </a:rPr>
                        <a:t> </a:t>
                      </a:r>
                    </a:p>
                  </a:txBody>
                  <a:tcPr marL="4782" marR="4782" marT="478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extLst>
                  <a:ext uri="{0D108BD9-81ED-4DB2-BD59-A6C34878D82A}">
                    <a16:rowId xmlns:a16="http://schemas.microsoft.com/office/drawing/2014/main" xmlns="" val="769503945"/>
                  </a:ext>
                </a:extLst>
              </a:tr>
            </a:tbl>
          </a:graphicData>
        </a:graphic>
      </p:graphicFrame>
    </p:spTree>
    <p:extLst>
      <p:ext uri="{BB962C8B-B14F-4D97-AF65-F5344CB8AC3E}">
        <p14:creationId xmlns:p14="http://schemas.microsoft.com/office/powerpoint/2010/main" xmlns="" val="3466494234"/>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F94395A-0AFB-4002-9F36-5498B613BDBB}"/>
              </a:ext>
            </a:extLst>
          </p:cNvPr>
          <p:cNvSpPr>
            <a:spLocks noGrp="1"/>
          </p:cNvSpPr>
          <p:nvPr>
            <p:ph type="title"/>
          </p:nvPr>
        </p:nvSpPr>
        <p:spPr>
          <a:xfrm>
            <a:off x="2690133" y="-22179"/>
            <a:ext cx="8248650" cy="685800"/>
          </a:xfrm>
        </p:spPr>
        <p:txBody>
          <a:bodyPr>
            <a:normAutofit fontScale="90000"/>
          </a:bodyPr>
          <a:lstStyle/>
          <a:p>
            <a:pPr algn="ctr"/>
            <a:r>
              <a:rPr lang="en-ZA" sz="5800" b="1" dirty="0"/>
              <a:t/>
            </a:r>
            <a:br>
              <a:rPr lang="en-ZA" sz="5800" b="1" dirty="0"/>
            </a:br>
            <a:r>
              <a:rPr lang="en-ZA" sz="4900" dirty="0"/>
              <a:t> </a:t>
            </a:r>
          </a:p>
        </p:txBody>
      </p:sp>
      <p:sp>
        <p:nvSpPr>
          <p:cNvPr id="5" name="Rectangle 4"/>
          <p:cNvSpPr/>
          <p:nvPr/>
        </p:nvSpPr>
        <p:spPr>
          <a:xfrm>
            <a:off x="53788" y="-63382"/>
            <a:ext cx="12003931" cy="369332"/>
          </a:xfrm>
          <a:prstGeom prst="rect">
            <a:avLst/>
          </a:prstGeom>
        </p:spPr>
        <p:txBody>
          <a:bodyPr wrap="square">
            <a:spAutoFit/>
          </a:bodyPr>
          <a:lstStyle/>
          <a:p>
            <a:pPr lvl="0" algn="ctr" fontAlgn="t"/>
            <a:r>
              <a:rPr lang="en-US" b="1" dirty="0">
                <a:solidFill>
                  <a:srgbClr val="000000"/>
                </a:solidFill>
                <a:latin typeface="Arial" panose="020B0604020202020204" pitchFamily="34" charset="0"/>
                <a:cs typeface="Arial" panose="020B0604020202020204" pitchFamily="34" charset="0"/>
              </a:rPr>
              <a:t>MINE HEALTH AND SAFETY INSPECTORATE, (QUARTER 1) </a:t>
            </a:r>
          </a:p>
        </p:txBody>
      </p:sp>
      <p:graphicFrame>
        <p:nvGraphicFramePr>
          <p:cNvPr id="3" name="Table 2">
            <a:extLst>
              <a:ext uri="{FF2B5EF4-FFF2-40B4-BE49-F238E27FC236}">
                <a16:creationId xmlns:a16="http://schemas.microsoft.com/office/drawing/2014/main" xmlns="" id="{6F47F087-F1A7-4143-A205-279C289B90ED}"/>
              </a:ext>
            </a:extLst>
          </p:cNvPr>
          <p:cNvGraphicFramePr>
            <a:graphicFrameLocks noGrp="1"/>
          </p:cNvGraphicFramePr>
          <p:nvPr/>
        </p:nvGraphicFramePr>
        <p:xfrm>
          <a:off x="1643270" y="266701"/>
          <a:ext cx="10548731" cy="6238688"/>
        </p:xfrm>
        <a:graphic>
          <a:graphicData uri="http://schemas.openxmlformats.org/drawingml/2006/table">
            <a:tbl>
              <a:tblPr/>
              <a:tblGrid>
                <a:gridCol w="1234584">
                  <a:extLst>
                    <a:ext uri="{9D8B030D-6E8A-4147-A177-3AD203B41FA5}">
                      <a16:colId xmlns:a16="http://schemas.microsoft.com/office/drawing/2014/main" xmlns="" val="482079140"/>
                    </a:ext>
                  </a:extLst>
                </a:gridCol>
                <a:gridCol w="1020368">
                  <a:extLst>
                    <a:ext uri="{9D8B030D-6E8A-4147-A177-3AD203B41FA5}">
                      <a16:colId xmlns:a16="http://schemas.microsoft.com/office/drawing/2014/main" xmlns="" val="2765856594"/>
                    </a:ext>
                  </a:extLst>
                </a:gridCol>
                <a:gridCol w="1298305">
                  <a:extLst>
                    <a:ext uri="{9D8B030D-6E8A-4147-A177-3AD203B41FA5}">
                      <a16:colId xmlns:a16="http://schemas.microsoft.com/office/drawing/2014/main" xmlns="" val="3917186398"/>
                    </a:ext>
                  </a:extLst>
                </a:gridCol>
                <a:gridCol w="1758118">
                  <a:extLst>
                    <a:ext uri="{9D8B030D-6E8A-4147-A177-3AD203B41FA5}">
                      <a16:colId xmlns:a16="http://schemas.microsoft.com/office/drawing/2014/main" xmlns="" val="379555974"/>
                    </a:ext>
                  </a:extLst>
                </a:gridCol>
                <a:gridCol w="1527686">
                  <a:extLst>
                    <a:ext uri="{9D8B030D-6E8A-4147-A177-3AD203B41FA5}">
                      <a16:colId xmlns:a16="http://schemas.microsoft.com/office/drawing/2014/main" xmlns="" val="3330219224"/>
                    </a:ext>
                  </a:extLst>
                </a:gridCol>
                <a:gridCol w="1634267">
                  <a:extLst>
                    <a:ext uri="{9D8B030D-6E8A-4147-A177-3AD203B41FA5}">
                      <a16:colId xmlns:a16="http://schemas.microsoft.com/office/drawing/2014/main" xmlns="" val="3841818189"/>
                    </a:ext>
                  </a:extLst>
                </a:gridCol>
                <a:gridCol w="1554333">
                  <a:extLst>
                    <a:ext uri="{9D8B030D-6E8A-4147-A177-3AD203B41FA5}">
                      <a16:colId xmlns:a16="http://schemas.microsoft.com/office/drawing/2014/main" xmlns="" val="183115298"/>
                    </a:ext>
                  </a:extLst>
                </a:gridCol>
                <a:gridCol w="521070">
                  <a:extLst>
                    <a:ext uri="{9D8B030D-6E8A-4147-A177-3AD203B41FA5}">
                      <a16:colId xmlns:a16="http://schemas.microsoft.com/office/drawing/2014/main" xmlns="" val="3483942691"/>
                    </a:ext>
                  </a:extLst>
                </a:gridCol>
              </a:tblGrid>
              <a:tr h="344001">
                <a:tc>
                  <a:txBody>
                    <a:bodyPr/>
                    <a:lstStyle/>
                    <a:p>
                      <a:pPr algn="ctr" fontAlgn="t"/>
                      <a:r>
                        <a:rPr lang="en-ZA" sz="1200" b="1" i="0" u="none" strike="noStrike" dirty="0">
                          <a:solidFill>
                            <a:srgbClr val="000000"/>
                          </a:solidFill>
                          <a:effectLst/>
                          <a:latin typeface="Arial" panose="020B0604020202020204" pitchFamily="34" charset="0"/>
                          <a:cs typeface="Arial" panose="020B0604020202020204" pitchFamily="34" charset="0"/>
                        </a:rPr>
                        <a:t>Output Indicator</a:t>
                      </a:r>
                    </a:p>
                  </a:txBody>
                  <a:tcPr marL="5192" marR="5192" marT="519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ctr" fontAlgn="t"/>
                      <a:r>
                        <a:rPr lang="en-ZA" sz="1200" b="1" i="0" u="none" strike="noStrike" dirty="0">
                          <a:solidFill>
                            <a:srgbClr val="000000"/>
                          </a:solidFill>
                          <a:effectLst/>
                          <a:latin typeface="Arial" panose="020B0604020202020204" pitchFamily="34" charset="0"/>
                          <a:cs typeface="Arial" panose="020B0604020202020204" pitchFamily="34" charset="0"/>
                        </a:rPr>
                        <a:t>2022/23</a:t>
                      </a:r>
                      <a:br>
                        <a:rPr lang="en-ZA" sz="1200" b="1" i="0" u="none" strike="noStrike" dirty="0">
                          <a:solidFill>
                            <a:srgbClr val="000000"/>
                          </a:solidFill>
                          <a:effectLst/>
                          <a:latin typeface="Arial" panose="020B0604020202020204" pitchFamily="34" charset="0"/>
                          <a:cs typeface="Arial" panose="020B0604020202020204" pitchFamily="34" charset="0"/>
                        </a:rPr>
                      </a:br>
                      <a:r>
                        <a:rPr lang="en-ZA" sz="1200" b="1" i="0" u="none" strike="noStrike" dirty="0">
                          <a:solidFill>
                            <a:srgbClr val="000000"/>
                          </a:solidFill>
                          <a:effectLst/>
                          <a:latin typeface="Arial" panose="020B0604020202020204" pitchFamily="34" charset="0"/>
                          <a:cs typeface="Arial" panose="020B0604020202020204" pitchFamily="34" charset="0"/>
                        </a:rPr>
                        <a:t>Annual Target</a:t>
                      </a:r>
                    </a:p>
                  </a:txBody>
                  <a:tcPr marL="5192" marR="5192" marT="519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ctr" fontAlgn="t"/>
                      <a:r>
                        <a:rPr lang="en-ZA" sz="1200" b="1" i="0" u="none" strike="noStrike" dirty="0">
                          <a:solidFill>
                            <a:srgbClr val="000000"/>
                          </a:solidFill>
                          <a:effectLst/>
                          <a:latin typeface="Arial" panose="020B0604020202020204" pitchFamily="34" charset="0"/>
                          <a:cs typeface="Arial" panose="020B0604020202020204" pitchFamily="34" charset="0"/>
                        </a:rPr>
                        <a:t>2022/23</a:t>
                      </a:r>
                      <a:br>
                        <a:rPr lang="en-ZA" sz="1200" b="1" i="0" u="none" strike="noStrike" dirty="0">
                          <a:solidFill>
                            <a:srgbClr val="000000"/>
                          </a:solidFill>
                          <a:effectLst/>
                          <a:latin typeface="Arial" panose="020B0604020202020204" pitchFamily="34" charset="0"/>
                          <a:cs typeface="Arial" panose="020B0604020202020204" pitchFamily="34" charset="0"/>
                        </a:rPr>
                      </a:br>
                      <a:r>
                        <a:rPr lang="en-ZA" sz="1200" b="1" i="0" u="none" strike="noStrike" dirty="0">
                          <a:solidFill>
                            <a:srgbClr val="000000"/>
                          </a:solidFill>
                          <a:effectLst/>
                          <a:latin typeface="Arial" panose="020B0604020202020204" pitchFamily="34" charset="0"/>
                          <a:cs typeface="Arial" panose="020B0604020202020204" pitchFamily="34" charset="0"/>
                        </a:rPr>
                        <a:t>Quarterly Target</a:t>
                      </a:r>
                    </a:p>
                  </a:txBody>
                  <a:tcPr marL="5192" marR="5192" marT="519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ctr" fontAlgn="t"/>
                      <a:r>
                        <a:rPr lang="en-US" sz="1200" b="1" i="0" u="none" strike="noStrike" dirty="0">
                          <a:solidFill>
                            <a:srgbClr val="000000"/>
                          </a:solidFill>
                          <a:effectLst/>
                          <a:latin typeface="Arial" panose="020B0604020202020204" pitchFamily="34" charset="0"/>
                          <a:cs typeface="Arial" panose="020B0604020202020204" pitchFamily="34" charset="0"/>
                        </a:rPr>
                        <a:t>Actual output</a:t>
                      </a:r>
                      <a:br>
                        <a:rPr lang="en-US" sz="1200" b="1" i="0" u="none" strike="noStrike" dirty="0">
                          <a:solidFill>
                            <a:srgbClr val="000000"/>
                          </a:solidFill>
                          <a:effectLst/>
                          <a:latin typeface="Arial" panose="020B0604020202020204" pitchFamily="34" charset="0"/>
                          <a:cs typeface="Arial" panose="020B0604020202020204" pitchFamily="34" charset="0"/>
                        </a:rPr>
                      </a:br>
                      <a:endParaRPr lang="en-US" sz="1200" b="1" i="0" u="none" strike="noStrike" dirty="0">
                        <a:solidFill>
                          <a:srgbClr val="000000"/>
                        </a:solidFill>
                        <a:effectLst/>
                        <a:latin typeface="Arial" panose="020B0604020202020204" pitchFamily="34" charset="0"/>
                        <a:cs typeface="Arial" panose="020B0604020202020204" pitchFamily="34" charset="0"/>
                      </a:endParaRPr>
                    </a:p>
                  </a:txBody>
                  <a:tcPr marL="5192" marR="5192" marT="519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ctr" fontAlgn="t"/>
                      <a:r>
                        <a:rPr lang="en-ZA" sz="1200" b="1" i="0" u="none" strike="noStrike" dirty="0">
                          <a:solidFill>
                            <a:srgbClr val="000000"/>
                          </a:solidFill>
                          <a:effectLst/>
                          <a:latin typeface="Arial" panose="020B0604020202020204" pitchFamily="34" charset="0"/>
                          <a:cs typeface="Arial" panose="020B0604020202020204" pitchFamily="34" charset="0"/>
                        </a:rPr>
                        <a:t>Reason for</a:t>
                      </a:r>
                      <a:br>
                        <a:rPr lang="en-ZA" sz="1200" b="1" i="0" u="none" strike="noStrike" dirty="0">
                          <a:solidFill>
                            <a:srgbClr val="000000"/>
                          </a:solidFill>
                          <a:effectLst/>
                          <a:latin typeface="Arial" panose="020B0604020202020204" pitchFamily="34" charset="0"/>
                          <a:cs typeface="Arial" panose="020B0604020202020204" pitchFamily="34" charset="0"/>
                        </a:rPr>
                      </a:br>
                      <a:r>
                        <a:rPr lang="en-ZA" sz="1200" b="1" i="0" u="none" strike="noStrike" dirty="0">
                          <a:solidFill>
                            <a:srgbClr val="000000"/>
                          </a:solidFill>
                          <a:effectLst/>
                          <a:latin typeface="Arial" panose="020B0604020202020204" pitchFamily="34" charset="0"/>
                          <a:cs typeface="Arial" panose="020B0604020202020204" pitchFamily="34" charset="0"/>
                        </a:rPr>
                        <a:t>Deviation</a:t>
                      </a:r>
                      <a:br>
                        <a:rPr lang="en-ZA" sz="1200" b="1" i="0" u="none" strike="noStrike" dirty="0">
                          <a:solidFill>
                            <a:srgbClr val="000000"/>
                          </a:solidFill>
                          <a:effectLst/>
                          <a:latin typeface="Arial" panose="020B0604020202020204" pitchFamily="34" charset="0"/>
                          <a:cs typeface="Arial" panose="020B0604020202020204" pitchFamily="34" charset="0"/>
                        </a:rPr>
                      </a:br>
                      <a:endParaRPr lang="en-ZA" sz="1200" b="1" i="0" u="none" strike="noStrike" dirty="0">
                        <a:solidFill>
                          <a:srgbClr val="000000"/>
                        </a:solidFill>
                        <a:effectLst/>
                        <a:latin typeface="Arial" panose="020B0604020202020204" pitchFamily="34" charset="0"/>
                        <a:cs typeface="Arial" panose="020B0604020202020204" pitchFamily="34" charset="0"/>
                      </a:endParaRPr>
                    </a:p>
                  </a:txBody>
                  <a:tcPr marL="5192" marR="5192" marT="519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ctr" fontAlgn="t"/>
                      <a:r>
                        <a:rPr lang="en-ZA" sz="1200" b="1" i="0" u="none" strike="noStrike" dirty="0">
                          <a:solidFill>
                            <a:srgbClr val="000000"/>
                          </a:solidFill>
                          <a:effectLst/>
                          <a:latin typeface="Arial" panose="020B0604020202020204" pitchFamily="34" charset="0"/>
                          <a:cs typeface="Arial" panose="020B0604020202020204" pitchFamily="34" charset="0"/>
                        </a:rPr>
                        <a:t>Corrective</a:t>
                      </a:r>
                      <a:br>
                        <a:rPr lang="en-ZA" sz="1200" b="1" i="0" u="none" strike="noStrike" dirty="0">
                          <a:solidFill>
                            <a:srgbClr val="000000"/>
                          </a:solidFill>
                          <a:effectLst/>
                          <a:latin typeface="Arial" panose="020B0604020202020204" pitchFamily="34" charset="0"/>
                          <a:cs typeface="Arial" panose="020B0604020202020204" pitchFamily="34" charset="0"/>
                        </a:rPr>
                      </a:br>
                      <a:r>
                        <a:rPr lang="en-ZA" sz="1200" b="1" i="0" u="none" strike="noStrike" dirty="0">
                          <a:solidFill>
                            <a:srgbClr val="000000"/>
                          </a:solidFill>
                          <a:effectLst/>
                          <a:latin typeface="Arial" panose="020B0604020202020204" pitchFamily="34" charset="0"/>
                          <a:cs typeface="Arial" panose="020B0604020202020204" pitchFamily="34" charset="0"/>
                        </a:rPr>
                        <a:t>Measures</a:t>
                      </a:r>
                      <a:br>
                        <a:rPr lang="en-ZA" sz="1200" b="1" i="0" u="none" strike="noStrike" dirty="0">
                          <a:solidFill>
                            <a:srgbClr val="000000"/>
                          </a:solidFill>
                          <a:effectLst/>
                          <a:latin typeface="Arial" panose="020B0604020202020204" pitchFamily="34" charset="0"/>
                          <a:cs typeface="Arial" panose="020B0604020202020204" pitchFamily="34" charset="0"/>
                        </a:rPr>
                      </a:br>
                      <a:endParaRPr lang="en-ZA" sz="1200" b="1" i="0" u="none" strike="noStrike" dirty="0">
                        <a:solidFill>
                          <a:srgbClr val="000000"/>
                        </a:solidFill>
                        <a:effectLst/>
                        <a:latin typeface="Arial" panose="020B0604020202020204" pitchFamily="34" charset="0"/>
                        <a:cs typeface="Arial" panose="020B0604020202020204" pitchFamily="34" charset="0"/>
                      </a:endParaRPr>
                    </a:p>
                  </a:txBody>
                  <a:tcPr marL="5192" marR="5192" marT="519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ctr" fontAlgn="t"/>
                      <a:r>
                        <a:rPr lang="en-ZA" sz="1200" b="1" i="0" u="none" strike="noStrike" dirty="0">
                          <a:solidFill>
                            <a:srgbClr val="000000"/>
                          </a:solidFill>
                          <a:effectLst/>
                          <a:latin typeface="Arial" panose="020B0604020202020204" pitchFamily="34" charset="0"/>
                          <a:cs typeface="Arial" panose="020B0604020202020204" pitchFamily="34" charset="0"/>
                        </a:rPr>
                        <a:t>Comments for</a:t>
                      </a:r>
                      <a:br>
                        <a:rPr lang="en-ZA" sz="1200" b="1" i="0" u="none" strike="noStrike" dirty="0">
                          <a:solidFill>
                            <a:srgbClr val="000000"/>
                          </a:solidFill>
                          <a:effectLst/>
                          <a:latin typeface="Arial" panose="020B0604020202020204" pitchFamily="34" charset="0"/>
                          <a:cs typeface="Arial" panose="020B0604020202020204" pitchFamily="34" charset="0"/>
                        </a:rPr>
                      </a:br>
                      <a:r>
                        <a:rPr lang="en-ZA" sz="1200" b="1" i="0" u="none" strike="noStrike" dirty="0">
                          <a:solidFill>
                            <a:srgbClr val="000000"/>
                          </a:solidFill>
                          <a:effectLst/>
                          <a:latin typeface="Arial" panose="020B0604020202020204" pitchFamily="34" charset="0"/>
                          <a:cs typeface="Arial" panose="020B0604020202020204" pitchFamily="34" charset="0"/>
                        </a:rPr>
                        <a:t>Quarter 1</a:t>
                      </a:r>
                      <a:br>
                        <a:rPr lang="en-ZA" sz="1200" b="1" i="0" u="none" strike="noStrike" dirty="0">
                          <a:solidFill>
                            <a:srgbClr val="000000"/>
                          </a:solidFill>
                          <a:effectLst/>
                          <a:latin typeface="Arial" panose="020B0604020202020204" pitchFamily="34" charset="0"/>
                          <a:cs typeface="Arial" panose="020B0604020202020204" pitchFamily="34" charset="0"/>
                        </a:rPr>
                      </a:br>
                      <a:endParaRPr lang="en-ZA" sz="1200" b="1" i="0" u="none" strike="noStrike" dirty="0">
                        <a:solidFill>
                          <a:srgbClr val="000000"/>
                        </a:solidFill>
                        <a:effectLst/>
                        <a:latin typeface="Arial" panose="020B0604020202020204" pitchFamily="34" charset="0"/>
                        <a:cs typeface="Arial" panose="020B0604020202020204" pitchFamily="34" charset="0"/>
                      </a:endParaRPr>
                    </a:p>
                  </a:txBody>
                  <a:tcPr marL="5192" marR="5192" marT="519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ctr" fontAlgn="t"/>
                      <a:r>
                        <a:rPr lang="en-ZA" sz="1200" b="1" i="0" u="none" strike="noStrike" dirty="0">
                          <a:solidFill>
                            <a:srgbClr val="000000"/>
                          </a:solidFill>
                          <a:effectLst/>
                          <a:latin typeface="Arial" panose="020B0604020202020204" pitchFamily="34" charset="0"/>
                          <a:cs typeface="Arial" panose="020B0604020202020204" pitchFamily="34" charset="0"/>
                        </a:rPr>
                        <a:t>Robot Status </a:t>
                      </a:r>
                    </a:p>
                  </a:txBody>
                  <a:tcPr marL="5192" marR="5192" marT="519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extLst>
                  <a:ext uri="{0D108BD9-81ED-4DB2-BD59-A6C34878D82A}">
                    <a16:rowId xmlns:a16="http://schemas.microsoft.com/office/drawing/2014/main" xmlns="" val="3763383751"/>
                  </a:ext>
                </a:extLst>
              </a:tr>
              <a:tr h="1230667">
                <a:tc>
                  <a:txBody>
                    <a:bodyPr/>
                    <a:lstStyle/>
                    <a:p>
                      <a:pPr algn="l" fontAlgn="t"/>
                      <a:r>
                        <a:rPr lang="en-US" sz="1200" b="0" i="0" u="none" strike="noStrike" dirty="0">
                          <a:solidFill>
                            <a:srgbClr val="000000"/>
                          </a:solidFill>
                          <a:effectLst/>
                          <a:latin typeface="Arial" panose="020B0604020202020204" pitchFamily="34" charset="0"/>
                          <a:cs typeface="Arial" panose="020B0604020202020204" pitchFamily="34" charset="0"/>
                        </a:rPr>
                        <a:t>% Reduction in occupational fatalities compared to prior year</a:t>
                      </a:r>
                    </a:p>
                  </a:txBody>
                  <a:tcPr marL="5192" marR="5192" marT="519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t"/>
                      <a:r>
                        <a:rPr lang="en-ZA" sz="1200" b="0" i="0" u="none" strike="noStrike" dirty="0">
                          <a:solidFill>
                            <a:srgbClr val="000000"/>
                          </a:solidFill>
                          <a:effectLst/>
                          <a:latin typeface="Arial" panose="020B0604020202020204" pitchFamily="34" charset="0"/>
                          <a:cs typeface="Arial" panose="020B0604020202020204" pitchFamily="34" charset="0"/>
                        </a:rPr>
                        <a:t>10%</a:t>
                      </a:r>
                    </a:p>
                  </a:txBody>
                  <a:tcPr marL="5192" marR="5192" marT="519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t"/>
                      <a:r>
                        <a:rPr lang="en-ZA" sz="1200" b="1" i="0" u="none" strike="noStrike" dirty="0">
                          <a:solidFill>
                            <a:srgbClr val="000000"/>
                          </a:solidFill>
                          <a:effectLst/>
                          <a:latin typeface="Arial" panose="020B0604020202020204" pitchFamily="34" charset="0"/>
                          <a:cs typeface="Arial" panose="020B0604020202020204" pitchFamily="34" charset="0"/>
                        </a:rPr>
                        <a:t>1</a:t>
                      </a:r>
                      <a:r>
                        <a:rPr lang="en-ZA" sz="1200" b="0" i="0" u="none" strike="noStrike" dirty="0">
                          <a:solidFill>
                            <a:srgbClr val="000000"/>
                          </a:solidFill>
                          <a:effectLst/>
                          <a:latin typeface="Arial" panose="020B0604020202020204" pitchFamily="34" charset="0"/>
                          <a:cs typeface="Arial" panose="020B0604020202020204" pitchFamily="34" charset="0"/>
                        </a:rPr>
                        <a:t>. 10%</a:t>
                      </a:r>
                    </a:p>
                  </a:txBody>
                  <a:tcPr marL="5192" marR="5192" marT="519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t"/>
                      <a:r>
                        <a:rPr lang="en-US" sz="1200" b="1" i="0" u="none" strike="noStrike" dirty="0">
                          <a:solidFill>
                            <a:srgbClr val="000000"/>
                          </a:solidFill>
                          <a:effectLst/>
                          <a:latin typeface="Arial" panose="020B0604020202020204" pitchFamily="34" charset="0"/>
                          <a:cs typeface="Arial" panose="020B0604020202020204" pitchFamily="34" charset="0"/>
                        </a:rPr>
                        <a:t>Achieved</a:t>
                      </a:r>
                      <a:r>
                        <a:rPr lang="en-US" sz="1200" b="0" i="0" u="none" strike="noStrike" dirty="0">
                          <a:solidFill>
                            <a:srgbClr val="000000"/>
                          </a:solidFill>
                          <a:effectLst/>
                          <a:latin typeface="Arial" panose="020B0604020202020204" pitchFamily="34" charset="0"/>
                          <a:cs typeface="Arial" panose="020B0604020202020204" pitchFamily="34" charset="0"/>
                        </a:rPr>
                        <a:t>. There were 10 fatalities from April to June 2022 compared to 14 fatalities in the same period of the previous financial year.     Calculation: (10– 14)/14) x 100% = 29%</a:t>
                      </a:r>
                    </a:p>
                  </a:txBody>
                  <a:tcPr marL="5192" marR="5192" marT="519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t"/>
                      <a:r>
                        <a:rPr lang="en-US" sz="1200" b="0" i="0" u="none" strike="noStrike" dirty="0">
                          <a:solidFill>
                            <a:srgbClr val="000000"/>
                          </a:solidFill>
                          <a:effectLst/>
                          <a:latin typeface="Arial" panose="020B0604020202020204" pitchFamily="34" charset="0"/>
                          <a:cs typeface="Arial" panose="020B0604020202020204" pitchFamily="34" charset="0"/>
                        </a:rPr>
                        <a:t>The reason for over achievement is due to more inspections and audits conducted during the first quarter of 2022/23 which yield positive results in reducing accident. </a:t>
                      </a:r>
                    </a:p>
                  </a:txBody>
                  <a:tcPr marL="5192" marR="5192" marT="519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t"/>
                      <a:r>
                        <a:rPr lang="en-ZA" sz="1200" b="0" i="0" u="none" strike="noStrike" dirty="0">
                          <a:solidFill>
                            <a:srgbClr val="000000"/>
                          </a:solidFill>
                          <a:effectLst/>
                          <a:latin typeface="Arial" panose="020B0604020202020204" pitchFamily="34" charset="0"/>
                          <a:cs typeface="Arial" panose="020B0604020202020204" pitchFamily="34" charset="0"/>
                        </a:rPr>
                        <a:t>Not applicable</a:t>
                      </a:r>
                    </a:p>
                  </a:txBody>
                  <a:tcPr marL="5192" marR="5192" marT="519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t"/>
                      <a:r>
                        <a:rPr lang="en-ZA" sz="1200" b="0" i="0" u="none" strike="noStrike" dirty="0">
                          <a:solidFill>
                            <a:srgbClr val="000000"/>
                          </a:solidFill>
                          <a:effectLst/>
                          <a:latin typeface="Arial" panose="020B0604020202020204" pitchFamily="34" charset="0"/>
                          <a:cs typeface="Arial" panose="020B0604020202020204" pitchFamily="34" charset="0"/>
                        </a:rPr>
                        <a:t> </a:t>
                      </a:r>
                    </a:p>
                  </a:txBody>
                  <a:tcPr marL="5192" marR="5192" marT="519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t"/>
                      <a:r>
                        <a:rPr lang="en-ZA" sz="1200" b="0" i="0" u="none" strike="noStrike" dirty="0">
                          <a:solidFill>
                            <a:srgbClr val="000000"/>
                          </a:solidFill>
                          <a:effectLst/>
                          <a:latin typeface="Arial" panose="020B0604020202020204" pitchFamily="34" charset="0"/>
                          <a:cs typeface="Arial" panose="020B0604020202020204" pitchFamily="34" charset="0"/>
                        </a:rPr>
                        <a:t> </a:t>
                      </a:r>
                    </a:p>
                  </a:txBody>
                  <a:tcPr marL="5192" marR="5192" marT="519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extLst>
                  <a:ext uri="{0D108BD9-81ED-4DB2-BD59-A6C34878D82A}">
                    <a16:rowId xmlns:a16="http://schemas.microsoft.com/office/drawing/2014/main" xmlns="" val="1555536219"/>
                  </a:ext>
                </a:extLst>
              </a:tr>
              <a:tr h="1288959">
                <a:tc>
                  <a:txBody>
                    <a:bodyPr/>
                    <a:lstStyle/>
                    <a:p>
                      <a:pPr algn="l" fontAlgn="t"/>
                      <a:r>
                        <a:rPr lang="en-US" sz="1200" b="0" i="0" u="none" strike="noStrike" dirty="0">
                          <a:solidFill>
                            <a:srgbClr val="000000"/>
                          </a:solidFill>
                          <a:effectLst/>
                          <a:latin typeface="Arial" panose="020B0604020202020204" pitchFamily="34" charset="0"/>
                          <a:cs typeface="Arial" panose="020B0604020202020204" pitchFamily="34" charset="0"/>
                        </a:rPr>
                        <a:t>% Reduction in occupational injuries compared to prior year</a:t>
                      </a:r>
                    </a:p>
                  </a:txBody>
                  <a:tcPr marL="5192" marR="5192" marT="519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t"/>
                      <a:r>
                        <a:rPr lang="en-ZA" sz="1200" b="0" i="0" u="none" strike="noStrike" dirty="0">
                          <a:solidFill>
                            <a:srgbClr val="000000"/>
                          </a:solidFill>
                          <a:effectLst/>
                          <a:latin typeface="Arial" panose="020B0604020202020204" pitchFamily="34" charset="0"/>
                          <a:cs typeface="Arial" panose="020B0604020202020204" pitchFamily="34" charset="0"/>
                        </a:rPr>
                        <a:t>5%</a:t>
                      </a:r>
                    </a:p>
                  </a:txBody>
                  <a:tcPr marL="5192" marR="5192" marT="519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t"/>
                      <a:r>
                        <a:rPr lang="en-ZA" sz="1200" b="1" i="0" u="none" strike="noStrike" dirty="0">
                          <a:solidFill>
                            <a:srgbClr val="000000"/>
                          </a:solidFill>
                          <a:effectLst/>
                          <a:latin typeface="Arial" panose="020B0604020202020204" pitchFamily="34" charset="0"/>
                          <a:cs typeface="Arial" panose="020B0604020202020204" pitchFamily="34" charset="0"/>
                        </a:rPr>
                        <a:t>2</a:t>
                      </a:r>
                      <a:r>
                        <a:rPr lang="en-ZA" sz="1200" b="0" i="0" u="none" strike="noStrike" dirty="0">
                          <a:solidFill>
                            <a:srgbClr val="000000"/>
                          </a:solidFill>
                          <a:effectLst/>
                          <a:latin typeface="Arial" panose="020B0604020202020204" pitchFamily="34" charset="0"/>
                          <a:cs typeface="Arial" panose="020B0604020202020204" pitchFamily="34" charset="0"/>
                        </a:rPr>
                        <a:t>. 5%</a:t>
                      </a:r>
                    </a:p>
                  </a:txBody>
                  <a:tcPr marL="5192" marR="5192" marT="519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t"/>
                      <a:r>
                        <a:rPr lang="en-US" sz="1200" b="1" i="0" u="none" strike="noStrike" dirty="0">
                          <a:solidFill>
                            <a:srgbClr val="000000"/>
                          </a:solidFill>
                          <a:effectLst/>
                          <a:latin typeface="Arial" panose="020B0604020202020204" pitchFamily="34" charset="0"/>
                          <a:cs typeface="Arial" panose="020B0604020202020204" pitchFamily="34" charset="0"/>
                        </a:rPr>
                        <a:t>Achieved</a:t>
                      </a:r>
                      <a:r>
                        <a:rPr lang="en-US" sz="1200" b="0" i="0" u="none" strike="noStrike" dirty="0">
                          <a:solidFill>
                            <a:srgbClr val="000000"/>
                          </a:solidFill>
                          <a:effectLst/>
                          <a:latin typeface="Arial" panose="020B0604020202020204" pitchFamily="34" charset="0"/>
                          <a:cs typeface="Arial" panose="020B0604020202020204" pitchFamily="34" charset="0"/>
                        </a:rPr>
                        <a:t>. There were 463  injuries from April to June 2022 compared to 510 injuries in the same period of the previous financial year.     Calculation: (463 – 510)/510) x 100% = -9%</a:t>
                      </a:r>
                    </a:p>
                  </a:txBody>
                  <a:tcPr marL="5192" marR="5192" marT="519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t"/>
                      <a:r>
                        <a:rPr lang="en-US" sz="1200" b="0" i="0" u="none" strike="noStrike" dirty="0">
                          <a:solidFill>
                            <a:srgbClr val="000000"/>
                          </a:solidFill>
                          <a:effectLst/>
                          <a:latin typeface="Arial" panose="020B0604020202020204" pitchFamily="34" charset="0"/>
                          <a:cs typeface="Arial" panose="020B0604020202020204" pitchFamily="34" charset="0"/>
                        </a:rPr>
                        <a:t>The reason for over achievement is due to more inspections and audits conducted during the first quarter of 2022/23 which yield  positive results in reducing accident. </a:t>
                      </a:r>
                    </a:p>
                  </a:txBody>
                  <a:tcPr marL="5192" marR="5192" marT="519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t"/>
                      <a:r>
                        <a:rPr lang="en-ZA" sz="1200" b="0" i="0" u="none" strike="noStrike" dirty="0">
                          <a:solidFill>
                            <a:srgbClr val="000000"/>
                          </a:solidFill>
                          <a:effectLst/>
                          <a:latin typeface="Arial" panose="020B0604020202020204" pitchFamily="34" charset="0"/>
                          <a:cs typeface="Arial" panose="020B0604020202020204" pitchFamily="34" charset="0"/>
                        </a:rPr>
                        <a:t>Not applicable</a:t>
                      </a:r>
                    </a:p>
                  </a:txBody>
                  <a:tcPr marL="5192" marR="5192" marT="519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t"/>
                      <a:r>
                        <a:rPr lang="en-ZA" sz="1200" b="0" i="0" u="none" strike="noStrike" dirty="0">
                          <a:solidFill>
                            <a:srgbClr val="000000"/>
                          </a:solidFill>
                          <a:effectLst/>
                          <a:latin typeface="Arial" panose="020B0604020202020204" pitchFamily="34" charset="0"/>
                          <a:cs typeface="Arial" panose="020B0604020202020204" pitchFamily="34" charset="0"/>
                        </a:rPr>
                        <a:t> </a:t>
                      </a:r>
                    </a:p>
                  </a:txBody>
                  <a:tcPr marL="5192" marR="5192" marT="519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t"/>
                      <a:r>
                        <a:rPr lang="en-ZA" sz="1200" b="0" i="0" u="none" strike="noStrike" dirty="0">
                          <a:solidFill>
                            <a:srgbClr val="000000"/>
                          </a:solidFill>
                          <a:effectLst/>
                          <a:latin typeface="Arial" panose="020B0604020202020204" pitchFamily="34" charset="0"/>
                          <a:cs typeface="Arial" panose="020B0604020202020204" pitchFamily="34" charset="0"/>
                        </a:rPr>
                        <a:t> </a:t>
                      </a:r>
                    </a:p>
                  </a:txBody>
                  <a:tcPr marL="5192" marR="5192" marT="519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extLst>
                  <a:ext uri="{0D108BD9-81ED-4DB2-BD59-A6C34878D82A}">
                    <a16:rowId xmlns:a16="http://schemas.microsoft.com/office/drawing/2014/main" xmlns="" val="496291159"/>
                  </a:ext>
                </a:extLst>
              </a:tr>
              <a:tr h="1846612">
                <a:tc>
                  <a:txBody>
                    <a:bodyPr/>
                    <a:lstStyle/>
                    <a:p>
                      <a:pPr algn="l" fontAlgn="t"/>
                      <a:r>
                        <a:rPr lang="en-US" sz="1200" b="0" i="0" u="none" strike="noStrike" dirty="0">
                          <a:solidFill>
                            <a:srgbClr val="000000"/>
                          </a:solidFill>
                          <a:effectLst/>
                          <a:latin typeface="Arial" panose="020B0604020202020204" pitchFamily="34" charset="0"/>
                          <a:cs typeface="Arial" panose="020B0604020202020204" pitchFamily="34" charset="0"/>
                        </a:rPr>
                        <a:t>% Reduction in occupational diseases (Including TB) compared to prior year</a:t>
                      </a:r>
                    </a:p>
                  </a:txBody>
                  <a:tcPr marL="5192" marR="5192" marT="519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t"/>
                      <a:r>
                        <a:rPr lang="en-ZA" sz="1200" b="0" i="0" u="none" strike="noStrike" dirty="0">
                          <a:solidFill>
                            <a:srgbClr val="000000"/>
                          </a:solidFill>
                          <a:effectLst/>
                          <a:latin typeface="Arial" panose="020B0604020202020204" pitchFamily="34" charset="0"/>
                          <a:cs typeface="Arial" panose="020B0604020202020204" pitchFamily="34" charset="0"/>
                        </a:rPr>
                        <a:t>10%</a:t>
                      </a:r>
                    </a:p>
                  </a:txBody>
                  <a:tcPr marL="5192" marR="5192" marT="519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t"/>
                      <a:r>
                        <a:rPr lang="en-ZA" sz="1200" b="1" i="0" u="none" strike="noStrike" dirty="0">
                          <a:solidFill>
                            <a:srgbClr val="000000"/>
                          </a:solidFill>
                          <a:effectLst/>
                          <a:latin typeface="Arial" panose="020B0604020202020204" pitchFamily="34" charset="0"/>
                          <a:cs typeface="Arial" panose="020B0604020202020204" pitchFamily="34" charset="0"/>
                        </a:rPr>
                        <a:t>3</a:t>
                      </a:r>
                      <a:r>
                        <a:rPr lang="en-ZA" sz="1200" b="0" i="0" u="none" strike="noStrike" dirty="0">
                          <a:solidFill>
                            <a:srgbClr val="000000"/>
                          </a:solidFill>
                          <a:effectLst/>
                          <a:latin typeface="Arial" panose="020B0604020202020204" pitchFamily="34" charset="0"/>
                          <a:cs typeface="Arial" panose="020B0604020202020204" pitchFamily="34" charset="0"/>
                        </a:rPr>
                        <a:t>. 10%</a:t>
                      </a:r>
                    </a:p>
                  </a:txBody>
                  <a:tcPr marL="5192" marR="5192" marT="519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t"/>
                      <a:r>
                        <a:rPr lang="en-US" sz="1200" b="1" i="0" u="none" strike="noStrike" dirty="0">
                          <a:solidFill>
                            <a:srgbClr val="000000"/>
                          </a:solidFill>
                          <a:effectLst/>
                          <a:latin typeface="Arial" panose="020B0604020202020204" pitchFamily="34" charset="0"/>
                          <a:cs typeface="Arial" panose="020B0604020202020204" pitchFamily="34" charset="0"/>
                        </a:rPr>
                        <a:t>Not Achieved</a:t>
                      </a:r>
                      <a:r>
                        <a:rPr lang="en-US" sz="1200" b="0" i="0" u="none" strike="noStrike" dirty="0">
                          <a:solidFill>
                            <a:srgbClr val="000000"/>
                          </a:solidFill>
                          <a:effectLst/>
                          <a:latin typeface="Arial" panose="020B0604020202020204" pitchFamily="34" charset="0"/>
                          <a:cs typeface="Arial" panose="020B0604020202020204" pitchFamily="34" charset="0"/>
                        </a:rPr>
                        <a:t>. During April 2021-June 2022, a total of 297 occupational diseases were reported  compared to 279 cases reported during the same period in 2021/22.                  Calculation: (297 - 279) / 279 x 100 = 6.45%</a:t>
                      </a:r>
                    </a:p>
                  </a:txBody>
                  <a:tcPr marL="5192" marR="5192" marT="519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t"/>
                      <a:r>
                        <a:rPr lang="en-US" sz="1200" b="0" i="0" u="none" strike="noStrike" dirty="0">
                          <a:solidFill>
                            <a:srgbClr val="000000"/>
                          </a:solidFill>
                          <a:effectLst/>
                          <a:latin typeface="Arial" panose="020B0604020202020204" pitchFamily="34" charset="0"/>
                          <a:cs typeface="Arial" panose="020B0604020202020204" pitchFamily="34" charset="0"/>
                        </a:rPr>
                        <a:t>The reason for partially achievement is due to less cases reported during quarter 1 the previous year. National lockdown and Covid-19 restrictions contributed in less diseases reported in first quarter of 2021/22 compared to the second quarter of 2022/23 financial year. </a:t>
                      </a:r>
                    </a:p>
                  </a:txBody>
                  <a:tcPr marL="5192" marR="5192" marT="519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t"/>
                      <a:r>
                        <a:rPr lang="en-US" sz="1200" b="0" i="0" u="none" strike="noStrike" dirty="0">
                          <a:solidFill>
                            <a:srgbClr val="000000"/>
                          </a:solidFill>
                          <a:effectLst/>
                          <a:latin typeface="Arial" panose="020B0604020202020204" pitchFamily="34" charset="0"/>
                          <a:cs typeface="Arial" panose="020B0604020202020204" pitchFamily="34" charset="0"/>
                        </a:rPr>
                        <a:t>The mines are required to continually comply with the legislative requirements pertaining to medical surveillance and reporting of occupational diseases over and above the implementation of initiatives towards the prevention, mitigation, and management of COVID-19.</a:t>
                      </a:r>
                    </a:p>
                  </a:txBody>
                  <a:tcPr marL="5192" marR="5192" marT="519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t"/>
                      <a:endParaRPr lang="en-US" sz="1200" b="0" i="0" u="none" strike="noStrike" dirty="0">
                        <a:solidFill>
                          <a:srgbClr val="FF0000"/>
                        </a:solidFill>
                        <a:effectLst/>
                        <a:latin typeface="Arial" panose="020B0604020202020204" pitchFamily="34" charset="0"/>
                        <a:cs typeface="Arial" panose="020B0604020202020204" pitchFamily="34" charset="0"/>
                      </a:endParaRPr>
                    </a:p>
                  </a:txBody>
                  <a:tcPr marL="5192" marR="5192" marT="519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t"/>
                      <a:r>
                        <a:rPr lang="en-ZA" sz="1200" b="0" i="0" u="none" strike="noStrike" dirty="0">
                          <a:solidFill>
                            <a:srgbClr val="000000"/>
                          </a:solidFill>
                          <a:effectLst/>
                          <a:latin typeface="Arial" panose="020B0604020202020204" pitchFamily="34" charset="0"/>
                          <a:cs typeface="Arial" panose="020B0604020202020204" pitchFamily="34" charset="0"/>
                        </a:rPr>
                        <a:t> </a:t>
                      </a:r>
                    </a:p>
                  </a:txBody>
                  <a:tcPr marL="5192" marR="5192" marT="519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extLst>
                  <a:ext uri="{0D108BD9-81ED-4DB2-BD59-A6C34878D82A}">
                    <a16:rowId xmlns:a16="http://schemas.microsoft.com/office/drawing/2014/main" xmlns="" val="3523438142"/>
                  </a:ext>
                </a:extLst>
              </a:tr>
            </a:tbl>
          </a:graphicData>
        </a:graphic>
      </p:graphicFrame>
    </p:spTree>
    <p:extLst>
      <p:ext uri="{BB962C8B-B14F-4D97-AF65-F5344CB8AC3E}">
        <p14:creationId xmlns:p14="http://schemas.microsoft.com/office/powerpoint/2010/main" xmlns="" val="3944812554"/>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F94395A-0AFB-4002-9F36-5498B613BDBB}"/>
              </a:ext>
            </a:extLst>
          </p:cNvPr>
          <p:cNvSpPr>
            <a:spLocks noGrp="1"/>
          </p:cNvSpPr>
          <p:nvPr>
            <p:ph type="title"/>
          </p:nvPr>
        </p:nvSpPr>
        <p:spPr>
          <a:xfrm>
            <a:off x="2690133" y="-22179"/>
            <a:ext cx="8248650" cy="685800"/>
          </a:xfrm>
        </p:spPr>
        <p:txBody>
          <a:bodyPr>
            <a:normAutofit fontScale="90000"/>
          </a:bodyPr>
          <a:lstStyle/>
          <a:p>
            <a:pPr algn="ctr"/>
            <a:r>
              <a:rPr lang="en-ZA" sz="5800" b="1" dirty="0"/>
              <a:t/>
            </a:r>
            <a:br>
              <a:rPr lang="en-ZA" sz="5800" b="1" dirty="0"/>
            </a:br>
            <a:r>
              <a:rPr lang="en-ZA" sz="4900" dirty="0"/>
              <a:t> </a:t>
            </a:r>
          </a:p>
        </p:txBody>
      </p:sp>
      <p:sp>
        <p:nvSpPr>
          <p:cNvPr id="5" name="Rectangle 4"/>
          <p:cNvSpPr/>
          <p:nvPr/>
        </p:nvSpPr>
        <p:spPr>
          <a:xfrm>
            <a:off x="116732" y="0"/>
            <a:ext cx="12003931" cy="369332"/>
          </a:xfrm>
          <a:prstGeom prst="rect">
            <a:avLst/>
          </a:prstGeom>
        </p:spPr>
        <p:txBody>
          <a:bodyPr wrap="square">
            <a:spAutoFit/>
          </a:bodyPr>
          <a:lstStyle/>
          <a:p>
            <a:pPr lvl="0" algn="ctr" fontAlgn="t"/>
            <a:r>
              <a:rPr lang="en-US" b="1" dirty="0">
                <a:solidFill>
                  <a:srgbClr val="000000"/>
                </a:solidFill>
                <a:latin typeface="Arial" panose="020B0604020202020204" pitchFamily="34" charset="0"/>
                <a:cs typeface="Arial" panose="020B0604020202020204" pitchFamily="34" charset="0"/>
              </a:rPr>
              <a:t>MINE HEALTH AND SAFETY INSPECTORATE, (QUARTER 1)  </a:t>
            </a:r>
          </a:p>
        </p:txBody>
      </p:sp>
      <p:graphicFrame>
        <p:nvGraphicFramePr>
          <p:cNvPr id="3" name="Table 2">
            <a:extLst>
              <a:ext uri="{FF2B5EF4-FFF2-40B4-BE49-F238E27FC236}">
                <a16:creationId xmlns:a16="http://schemas.microsoft.com/office/drawing/2014/main" xmlns="" id="{7A4EE22E-5AF7-474E-A7CA-0B63E7A397A7}"/>
              </a:ext>
            </a:extLst>
          </p:cNvPr>
          <p:cNvGraphicFramePr>
            <a:graphicFrameLocks noGrp="1"/>
          </p:cNvGraphicFramePr>
          <p:nvPr/>
        </p:nvGraphicFramePr>
        <p:xfrm>
          <a:off x="1616765" y="333375"/>
          <a:ext cx="10503899" cy="5150730"/>
        </p:xfrm>
        <a:graphic>
          <a:graphicData uri="http://schemas.openxmlformats.org/drawingml/2006/table">
            <a:tbl>
              <a:tblPr/>
              <a:tblGrid>
                <a:gridCol w="1373716">
                  <a:extLst>
                    <a:ext uri="{9D8B030D-6E8A-4147-A177-3AD203B41FA5}">
                      <a16:colId xmlns:a16="http://schemas.microsoft.com/office/drawing/2014/main" xmlns="" val="2261459191"/>
                    </a:ext>
                  </a:extLst>
                </a:gridCol>
                <a:gridCol w="1084959">
                  <a:extLst>
                    <a:ext uri="{9D8B030D-6E8A-4147-A177-3AD203B41FA5}">
                      <a16:colId xmlns:a16="http://schemas.microsoft.com/office/drawing/2014/main" xmlns="" val="1483254720"/>
                    </a:ext>
                  </a:extLst>
                </a:gridCol>
                <a:gridCol w="1415063">
                  <a:extLst>
                    <a:ext uri="{9D8B030D-6E8A-4147-A177-3AD203B41FA5}">
                      <a16:colId xmlns:a16="http://schemas.microsoft.com/office/drawing/2014/main" xmlns="" val="3266532327"/>
                    </a:ext>
                  </a:extLst>
                </a:gridCol>
                <a:gridCol w="1877706">
                  <a:extLst>
                    <a:ext uri="{9D8B030D-6E8A-4147-A177-3AD203B41FA5}">
                      <a16:colId xmlns:a16="http://schemas.microsoft.com/office/drawing/2014/main" xmlns="" val="712969996"/>
                    </a:ext>
                  </a:extLst>
                </a:gridCol>
                <a:gridCol w="1762539">
                  <a:extLst>
                    <a:ext uri="{9D8B030D-6E8A-4147-A177-3AD203B41FA5}">
                      <a16:colId xmlns:a16="http://schemas.microsoft.com/office/drawing/2014/main" xmlns="" val="830929053"/>
                    </a:ext>
                  </a:extLst>
                </a:gridCol>
                <a:gridCol w="1245704">
                  <a:extLst>
                    <a:ext uri="{9D8B030D-6E8A-4147-A177-3AD203B41FA5}">
                      <a16:colId xmlns:a16="http://schemas.microsoft.com/office/drawing/2014/main" xmlns="" val="2824748541"/>
                    </a:ext>
                  </a:extLst>
                </a:gridCol>
                <a:gridCol w="1225355">
                  <a:extLst>
                    <a:ext uri="{9D8B030D-6E8A-4147-A177-3AD203B41FA5}">
                      <a16:colId xmlns:a16="http://schemas.microsoft.com/office/drawing/2014/main" xmlns="" val="2519580851"/>
                    </a:ext>
                  </a:extLst>
                </a:gridCol>
                <a:gridCol w="518857">
                  <a:extLst>
                    <a:ext uri="{9D8B030D-6E8A-4147-A177-3AD203B41FA5}">
                      <a16:colId xmlns:a16="http://schemas.microsoft.com/office/drawing/2014/main" xmlns="" val="527099493"/>
                    </a:ext>
                  </a:extLst>
                </a:gridCol>
              </a:tblGrid>
              <a:tr h="421999">
                <a:tc>
                  <a:txBody>
                    <a:bodyPr/>
                    <a:lstStyle/>
                    <a:p>
                      <a:pPr algn="ctr" fontAlgn="t"/>
                      <a:r>
                        <a:rPr lang="en-ZA" sz="1200" b="1" i="0" u="none" strike="noStrike" dirty="0">
                          <a:solidFill>
                            <a:srgbClr val="000000"/>
                          </a:solidFill>
                          <a:effectLst/>
                          <a:latin typeface="Arial" panose="020B0604020202020204" pitchFamily="34" charset="0"/>
                          <a:cs typeface="Arial" panose="020B0604020202020204" pitchFamily="34" charset="0"/>
                        </a:rPr>
                        <a:t>Output Indicator</a:t>
                      </a:r>
                    </a:p>
                  </a:txBody>
                  <a:tcPr marL="6018" marR="6018" marT="6018"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ctr" fontAlgn="t"/>
                      <a:r>
                        <a:rPr lang="en-ZA" sz="1200" b="1" i="0" u="none" strike="noStrike" dirty="0">
                          <a:solidFill>
                            <a:srgbClr val="000000"/>
                          </a:solidFill>
                          <a:effectLst/>
                          <a:latin typeface="Arial" panose="020B0604020202020204" pitchFamily="34" charset="0"/>
                          <a:cs typeface="Arial" panose="020B0604020202020204" pitchFamily="34" charset="0"/>
                        </a:rPr>
                        <a:t>2022/23</a:t>
                      </a:r>
                      <a:br>
                        <a:rPr lang="en-ZA" sz="1200" b="1" i="0" u="none" strike="noStrike" dirty="0">
                          <a:solidFill>
                            <a:srgbClr val="000000"/>
                          </a:solidFill>
                          <a:effectLst/>
                          <a:latin typeface="Arial" panose="020B0604020202020204" pitchFamily="34" charset="0"/>
                          <a:cs typeface="Arial" panose="020B0604020202020204" pitchFamily="34" charset="0"/>
                        </a:rPr>
                      </a:br>
                      <a:r>
                        <a:rPr lang="en-ZA" sz="1200" b="1" i="0" u="none" strike="noStrike" dirty="0">
                          <a:solidFill>
                            <a:srgbClr val="000000"/>
                          </a:solidFill>
                          <a:effectLst/>
                          <a:latin typeface="Arial" panose="020B0604020202020204" pitchFamily="34" charset="0"/>
                          <a:cs typeface="Arial" panose="020B0604020202020204" pitchFamily="34" charset="0"/>
                        </a:rPr>
                        <a:t>Annual Target</a:t>
                      </a:r>
                    </a:p>
                  </a:txBody>
                  <a:tcPr marL="6018" marR="6018" marT="6018"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ctr" fontAlgn="t"/>
                      <a:r>
                        <a:rPr lang="en-ZA" sz="1200" b="1" i="0" u="none" strike="noStrike" dirty="0">
                          <a:solidFill>
                            <a:srgbClr val="000000"/>
                          </a:solidFill>
                          <a:effectLst/>
                          <a:latin typeface="Arial" panose="020B0604020202020204" pitchFamily="34" charset="0"/>
                          <a:cs typeface="Arial" panose="020B0604020202020204" pitchFamily="34" charset="0"/>
                        </a:rPr>
                        <a:t>2022/23</a:t>
                      </a:r>
                      <a:br>
                        <a:rPr lang="en-ZA" sz="1200" b="1" i="0" u="none" strike="noStrike" dirty="0">
                          <a:solidFill>
                            <a:srgbClr val="000000"/>
                          </a:solidFill>
                          <a:effectLst/>
                          <a:latin typeface="Arial" panose="020B0604020202020204" pitchFamily="34" charset="0"/>
                          <a:cs typeface="Arial" panose="020B0604020202020204" pitchFamily="34" charset="0"/>
                        </a:rPr>
                      </a:br>
                      <a:r>
                        <a:rPr lang="en-ZA" sz="1200" b="1" i="0" u="none" strike="noStrike" dirty="0">
                          <a:solidFill>
                            <a:srgbClr val="000000"/>
                          </a:solidFill>
                          <a:effectLst/>
                          <a:latin typeface="Arial" panose="020B0604020202020204" pitchFamily="34" charset="0"/>
                          <a:cs typeface="Arial" panose="020B0604020202020204" pitchFamily="34" charset="0"/>
                        </a:rPr>
                        <a:t>Quarterly Target</a:t>
                      </a:r>
                    </a:p>
                  </a:txBody>
                  <a:tcPr marL="6018" marR="6018" marT="6018"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ctr" fontAlgn="t"/>
                      <a:r>
                        <a:rPr lang="en-US" sz="1200" b="1" i="0" u="none" strike="noStrike" dirty="0">
                          <a:solidFill>
                            <a:srgbClr val="000000"/>
                          </a:solidFill>
                          <a:effectLst/>
                          <a:latin typeface="Arial" panose="020B0604020202020204" pitchFamily="34" charset="0"/>
                          <a:cs typeface="Arial" panose="020B0604020202020204" pitchFamily="34" charset="0"/>
                        </a:rPr>
                        <a:t>Actual output</a:t>
                      </a:r>
                      <a:br>
                        <a:rPr lang="en-US" sz="1200" b="1" i="0" u="none" strike="noStrike" dirty="0">
                          <a:solidFill>
                            <a:srgbClr val="000000"/>
                          </a:solidFill>
                          <a:effectLst/>
                          <a:latin typeface="Arial" panose="020B0604020202020204" pitchFamily="34" charset="0"/>
                          <a:cs typeface="Arial" panose="020B0604020202020204" pitchFamily="34" charset="0"/>
                        </a:rPr>
                      </a:br>
                      <a:endParaRPr lang="en-US" sz="1200" b="1" i="0" u="none" strike="noStrike" dirty="0">
                        <a:solidFill>
                          <a:srgbClr val="000000"/>
                        </a:solidFill>
                        <a:effectLst/>
                        <a:latin typeface="Arial" panose="020B0604020202020204" pitchFamily="34" charset="0"/>
                        <a:cs typeface="Arial" panose="020B0604020202020204" pitchFamily="34" charset="0"/>
                      </a:endParaRPr>
                    </a:p>
                  </a:txBody>
                  <a:tcPr marL="6018" marR="6018" marT="6018"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ctr" fontAlgn="t"/>
                      <a:r>
                        <a:rPr lang="en-ZA" sz="1200" b="1" i="0" u="none" strike="noStrike" dirty="0">
                          <a:solidFill>
                            <a:srgbClr val="000000"/>
                          </a:solidFill>
                          <a:effectLst/>
                          <a:latin typeface="Arial" panose="020B0604020202020204" pitchFamily="34" charset="0"/>
                          <a:cs typeface="Arial" panose="020B0604020202020204" pitchFamily="34" charset="0"/>
                        </a:rPr>
                        <a:t>Reason for</a:t>
                      </a:r>
                      <a:br>
                        <a:rPr lang="en-ZA" sz="1200" b="1" i="0" u="none" strike="noStrike" dirty="0">
                          <a:solidFill>
                            <a:srgbClr val="000000"/>
                          </a:solidFill>
                          <a:effectLst/>
                          <a:latin typeface="Arial" panose="020B0604020202020204" pitchFamily="34" charset="0"/>
                          <a:cs typeface="Arial" panose="020B0604020202020204" pitchFamily="34" charset="0"/>
                        </a:rPr>
                      </a:br>
                      <a:r>
                        <a:rPr lang="en-ZA" sz="1200" b="1" i="0" u="none" strike="noStrike" dirty="0">
                          <a:solidFill>
                            <a:srgbClr val="000000"/>
                          </a:solidFill>
                          <a:effectLst/>
                          <a:latin typeface="Arial" panose="020B0604020202020204" pitchFamily="34" charset="0"/>
                          <a:cs typeface="Arial" panose="020B0604020202020204" pitchFamily="34" charset="0"/>
                        </a:rPr>
                        <a:t>Deviation</a:t>
                      </a:r>
                      <a:br>
                        <a:rPr lang="en-ZA" sz="1200" b="1" i="0" u="none" strike="noStrike" dirty="0">
                          <a:solidFill>
                            <a:srgbClr val="000000"/>
                          </a:solidFill>
                          <a:effectLst/>
                          <a:latin typeface="Arial" panose="020B0604020202020204" pitchFamily="34" charset="0"/>
                          <a:cs typeface="Arial" panose="020B0604020202020204" pitchFamily="34" charset="0"/>
                        </a:rPr>
                      </a:br>
                      <a:endParaRPr lang="en-ZA" sz="1200" b="1" i="0" u="none" strike="noStrike" dirty="0">
                        <a:solidFill>
                          <a:srgbClr val="000000"/>
                        </a:solidFill>
                        <a:effectLst/>
                        <a:latin typeface="Arial" panose="020B0604020202020204" pitchFamily="34" charset="0"/>
                        <a:cs typeface="Arial" panose="020B0604020202020204" pitchFamily="34" charset="0"/>
                      </a:endParaRPr>
                    </a:p>
                  </a:txBody>
                  <a:tcPr marL="6018" marR="6018" marT="6018"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ctr" fontAlgn="t"/>
                      <a:r>
                        <a:rPr lang="en-ZA" sz="1200" b="1" i="0" u="none" strike="noStrike" dirty="0">
                          <a:solidFill>
                            <a:srgbClr val="000000"/>
                          </a:solidFill>
                          <a:effectLst/>
                          <a:latin typeface="Arial" panose="020B0604020202020204" pitchFamily="34" charset="0"/>
                          <a:cs typeface="Arial" panose="020B0604020202020204" pitchFamily="34" charset="0"/>
                        </a:rPr>
                        <a:t>Corrective</a:t>
                      </a:r>
                      <a:br>
                        <a:rPr lang="en-ZA" sz="1200" b="1" i="0" u="none" strike="noStrike" dirty="0">
                          <a:solidFill>
                            <a:srgbClr val="000000"/>
                          </a:solidFill>
                          <a:effectLst/>
                          <a:latin typeface="Arial" panose="020B0604020202020204" pitchFamily="34" charset="0"/>
                          <a:cs typeface="Arial" panose="020B0604020202020204" pitchFamily="34" charset="0"/>
                        </a:rPr>
                      </a:br>
                      <a:r>
                        <a:rPr lang="en-ZA" sz="1200" b="1" i="0" u="none" strike="noStrike" dirty="0">
                          <a:solidFill>
                            <a:srgbClr val="000000"/>
                          </a:solidFill>
                          <a:effectLst/>
                          <a:latin typeface="Arial" panose="020B0604020202020204" pitchFamily="34" charset="0"/>
                          <a:cs typeface="Arial" panose="020B0604020202020204" pitchFamily="34" charset="0"/>
                        </a:rPr>
                        <a:t>Measures</a:t>
                      </a:r>
                      <a:br>
                        <a:rPr lang="en-ZA" sz="1200" b="1" i="0" u="none" strike="noStrike" dirty="0">
                          <a:solidFill>
                            <a:srgbClr val="000000"/>
                          </a:solidFill>
                          <a:effectLst/>
                          <a:latin typeface="Arial" panose="020B0604020202020204" pitchFamily="34" charset="0"/>
                          <a:cs typeface="Arial" panose="020B0604020202020204" pitchFamily="34" charset="0"/>
                        </a:rPr>
                      </a:br>
                      <a:endParaRPr lang="en-ZA" sz="1200" b="1" i="0" u="none" strike="noStrike" dirty="0">
                        <a:solidFill>
                          <a:srgbClr val="000000"/>
                        </a:solidFill>
                        <a:effectLst/>
                        <a:latin typeface="Arial" panose="020B0604020202020204" pitchFamily="34" charset="0"/>
                        <a:cs typeface="Arial" panose="020B0604020202020204" pitchFamily="34" charset="0"/>
                      </a:endParaRPr>
                    </a:p>
                  </a:txBody>
                  <a:tcPr marL="6018" marR="6018" marT="6018"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ctr" fontAlgn="t"/>
                      <a:r>
                        <a:rPr lang="en-ZA" sz="1200" b="1" i="0" u="none" strike="noStrike" dirty="0">
                          <a:solidFill>
                            <a:srgbClr val="000000"/>
                          </a:solidFill>
                          <a:effectLst/>
                          <a:latin typeface="Arial" panose="020B0604020202020204" pitchFamily="34" charset="0"/>
                          <a:cs typeface="Arial" panose="020B0604020202020204" pitchFamily="34" charset="0"/>
                        </a:rPr>
                        <a:t>Comments for</a:t>
                      </a:r>
                      <a:br>
                        <a:rPr lang="en-ZA" sz="1200" b="1" i="0" u="none" strike="noStrike" dirty="0">
                          <a:solidFill>
                            <a:srgbClr val="000000"/>
                          </a:solidFill>
                          <a:effectLst/>
                          <a:latin typeface="Arial" panose="020B0604020202020204" pitchFamily="34" charset="0"/>
                          <a:cs typeface="Arial" panose="020B0604020202020204" pitchFamily="34" charset="0"/>
                        </a:rPr>
                      </a:br>
                      <a:r>
                        <a:rPr lang="en-ZA" sz="1200" b="1" i="0" u="none" strike="noStrike" dirty="0">
                          <a:solidFill>
                            <a:srgbClr val="000000"/>
                          </a:solidFill>
                          <a:effectLst/>
                          <a:latin typeface="Arial" panose="020B0604020202020204" pitchFamily="34" charset="0"/>
                          <a:cs typeface="Arial" panose="020B0604020202020204" pitchFamily="34" charset="0"/>
                        </a:rPr>
                        <a:t>Quarter 1</a:t>
                      </a:r>
                      <a:br>
                        <a:rPr lang="en-ZA" sz="1200" b="1" i="0" u="none" strike="noStrike" dirty="0">
                          <a:solidFill>
                            <a:srgbClr val="000000"/>
                          </a:solidFill>
                          <a:effectLst/>
                          <a:latin typeface="Arial" panose="020B0604020202020204" pitchFamily="34" charset="0"/>
                          <a:cs typeface="Arial" panose="020B0604020202020204" pitchFamily="34" charset="0"/>
                        </a:rPr>
                      </a:br>
                      <a:endParaRPr lang="en-ZA" sz="1200" b="1" i="0" u="none" strike="noStrike" dirty="0">
                        <a:solidFill>
                          <a:srgbClr val="000000"/>
                        </a:solidFill>
                        <a:effectLst/>
                        <a:latin typeface="Arial" panose="020B0604020202020204" pitchFamily="34" charset="0"/>
                        <a:cs typeface="Arial" panose="020B0604020202020204" pitchFamily="34" charset="0"/>
                      </a:endParaRPr>
                    </a:p>
                  </a:txBody>
                  <a:tcPr marL="6018" marR="6018" marT="6018"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ctr" fontAlgn="t"/>
                      <a:r>
                        <a:rPr lang="en-ZA" sz="1200" b="1" i="0" u="none" strike="noStrike" dirty="0">
                          <a:solidFill>
                            <a:srgbClr val="000000"/>
                          </a:solidFill>
                          <a:effectLst/>
                          <a:latin typeface="Arial" panose="020B0604020202020204" pitchFamily="34" charset="0"/>
                          <a:cs typeface="Arial" panose="020B0604020202020204" pitchFamily="34" charset="0"/>
                        </a:rPr>
                        <a:t>Robot Status </a:t>
                      </a:r>
                    </a:p>
                  </a:txBody>
                  <a:tcPr marL="6018" marR="6018" marT="6018"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extLst>
                  <a:ext uri="{0D108BD9-81ED-4DB2-BD59-A6C34878D82A}">
                    <a16:rowId xmlns:a16="http://schemas.microsoft.com/office/drawing/2014/main" xmlns="" val="577210824"/>
                  </a:ext>
                </a:extLst>
              </a:tr>
              <a:tr h="655130">
                <a:tc>
                  <a:txBody>
                    <a:bodyPr/>
                    <a:lstStyle/>
                    <a:p>
                      <a:pPr algn="l" fontAlgn="t"/>
                      <a:r>
                        <a:rPr lang="en-US" sz="1200" b="0" i="0" u="none" strike="noStrike" dirty="0">
                          <a:solidFill>
                            <a:srgbClr val="000000"/>
                          </a:solidFill>
                          <a:effectLst/>
                          <a:latin typeface="Arial" panose="020B0604020202020204" pitchFamily="34" charset="0"/>
                          <a:cs typeface="Arial" panose="020B0604020202020204" pitchFamily="34" charset="0"/>
                        </a:rPr>
                        <a:t>% of investigations completed (Initiated vs Completed) </a:t>
                      </a:r>
                    </a:p>
                  </a:txBody>
                  <a:tcPr marL="6018" marR="6018" marT="6018"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t"/>
                      <a:r>
                        <a:rPr lang="en-ZA" sz="1200" b="0" i="0" u="none" strike="noStrike" dirty="0">
                          <a:solidFill>
                            <a:srgbClr val="000000"/>
                          </a:solidFill>
                          <a:effectLst/>
                          <a:latin typeface="Arial" panose="020B0604020202020204" pitchFamily="34" charset="0"/>
                          <a:cs typeface="Arial" panose="020B0604020202020204" pitchFamily="34" charset="0"/>
                        </a:rPr>
                        <a:t>80%</a:t>
                      </a:r>
                    </a:p>
                  </a:txBody>
                  <a:tcPr marL="6018" marR="6018" marT="6018"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t"/>
                      <a:r>
                        <a:rPr lang="en-ZA" sz="1200" b="0" i="0" u="none" strike="noStrike" dirty="0">
                          <a:solidFill>
                            <a:srgbClr val="000000"/>
                          </a:solidFill>
                          <a:effectLst/>
                          <a:latin typeface="Arial" panose="020B0604020202020204" pitchFamily="34" charset="0"/>
                          <a:cs typeface="Arial" panose="020B0604020202020204" pitchFamily="34" charset="0"/>
                        </a:rPr>
                        <a:t>80%</a:t>
                      </a:r>
                    </a:p>
                  </a:txBody>
                  <a:tcPr marL="6018" marR="6018" marT="6018"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t"/>
                      <a:r>
                        <a:rPr lang="en-US" sz="1200" b="1" i="0" u="none" strike="noStrike" dirty="0">
                          <a:solidFill>
                            <a:srgbClr val="000000"/>
                          </a:solidFill>
                          <a:effectLst/>
                          <a:latin typeface="Arial" panose="020B0604020202020204" pitchFamily="34" charset="0"/>
                          <a:cs typeface="Arial" panose="020B0604020202020204" pitchFamily="34" charset="0"/>
                        </a:rPr>
                        <a:t>Achieved</a:t>
                      </a:r>
                      <a:r>
                        <a:rPr lang="en-US" sz="1200" b="0" i="0" u="none" strike="noStrike" dirty="0">
                          <a:solidFill>
                            <a:srgbClr val="000000"/>
                          </a:solidFill>
                          <a:effectLst/>
                          <a:latin typeface="Arial" panose="020B0604020202020204" pitchFamily="34" charset="0"/>
                          <a:cs typeface="Arial" panose="020B0604020202020204" pitchFamily="34" charset="0"/>
                        </a:rPr>
                        <a:t>. A total of 112 accident-initiated investigations and 112 were completed from April 2022 to June 2022.  Calculation (112/112)*100 = 100%</a:t>
                      </a:r>
                    </a:p>
                  </a:txBody>
                  <a:tcPr marL="6018" marR="6018" marT="6018"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t"/>
                      <a:r>
                        <a:rPr lang="en-US" sz="1200" b="0" i="0" u="none" strike="noStrike" dirty="0">
                          <a:solidFill>
                            <a:srgbClr val="000000"/>
                          </a:solidFill>
                          <a:effectLst/>
                          <a:latin typeface="Arial" panose="020B0604020202020204" pitchFamily="34" charset="0"/>
                          <a:cs typeface="Arial" panose="020B0604020202020204" pitchFamily="34" charset="0"/>
                        </a:rPr>
                        <a:t>The reason for over achievement is the some of investigations are less complex and did not require big gatherings as required by Covid-19 regulations. </a:t>
                      </a:r>
                    </a:p>
                  </a:txBody>
                  <a:tcPr marL="6018" marR="6018" marT="6018"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t"/>
                      <a:r>
                        <a:rPr lang="en-ZA" sz="1200" b="0" i="0" u="none" strike="noStrike">
                          <a:solidFill>
                            <a:srgbClr val="000000"/>
                          </a:solidFill>
                          <a:effectLst/>
                          <a:latin typeface="Arial" panose="020B0604020202020204" pitchFamily="34" charset="0"/>
                          <a:cs typeface="Arial" panose="020B0604020202020204" pitchFamily="34" charset="0"/>
                        </a:rPr>
                        <a:t>N/A</a:t>
                      </a:r>
                      <a:endParaRPr lang="en-ZA" sz="1200" b="0" i="0" u="none" strike="noStrike" dirty="0">
                        <a:solidFill>
                          <a:srgbClr val="000000"/>
                        </a:solidFill>
                        <a:effectLst/>
                        <a:latin typeface="Arial" panose="020B0604020202020204" pitchFamily="34" charset="0"/>
                        <a:cs typeface="Arial" panose="020B0604020202020204" pitchFamily="34" charset="0"/>
                      </a:endParaRPr>
                    </a:p>
                  </a:txBody>
                  <a:tcPr marL="6018" marR="6018" marT="6018"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t"/>
                      <a:r>
                        <a:rPr lang="en-ZA" sz="1200" b="0" i="0" u="none" strike="noStrike">
                          <a:solidFill>
                            <a:srgbClr val="000000"/>
                          </a:solidFill>
                          <a:effectLst/>
                          <a:latin typeface="Arial" panose="020B0604020202020204" pitchFamily="34" charset="0"/>
                          <a:cs typeface="Arial" panose="020B0604020202020204" pitchFamily="34" charset="0"/>
                        </a:rPr>
                        <a:t>N/A</a:t>
                      </a:r>
                      <a:endParaRPr lang="en-ZA" sz="1200" b="0" i="0" u="none" strike="noStrike" dirty="0">
                        <a:solidFill>
                          <a:srgbClr val="000000"/>
                        </a:solidFill>
                        <a:effectLst/>
                        <a:latin typeface="Arial" panose="020B0604020202020204" pitchFamily="34" charset="0"/>
                        <a:cs typeface="Arial" panose="020B0604020202020204" pitchFamily="34" charset="0"/>
                      </a:endParaRPr>
                    </a:p>
                  </a:txBody>
                  <a:tcPr marL="6018" marR="6018" marT="6018"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t"/>
                      <a:r>
                        <a:rPr lang="en-ZA" sz="1200" b="0" i="0" u="none" strike="noStrike" dirty="0">
                          <a:solidFill>
                            <a:srgbClr val="000000"/>
                          </a:solidFill>
                          <a:effectLst/>
                          <a:latin typeface="Arial" panose="020B0604020202020204" pitchFamily="34" charset="0"/>
                          <a:cs typeface="Arial" panose="020B0604020202020204" pitchFamily="34" charset="0"/>
                        </a:rPr>
                        <a:t> </a:t>
                      </a:r>
                    </a:p>
                  </a:txBody>
                  <a:tcPr marL="6018" marR="6018" marT="6018"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extLst>
                  <a:ext uri="{0D108BD9-81ED-4DB2-BD59-A6C34878D82A}">
                    <a16:rowId xmlns:a16="http://schemas.microsoft.com/office/drawing/2014/main" xmlns="" val="1691185094"/>
                  </a:ext>
                </a:extLst>
              </a:tr>
              <a:tr h="590550">
                <a:tc>
                  <a:txBody>
                    <a:bodyPr/>
                    <a:lstStyle/>
                    <a:p>
                      <a:pPr algn="l" fontAlgn="t"/>
                      <a:r>
                        <a:rPr lang="en-US" sz="1200" b="0" i="0" u="none" strike="noStrike" dirty="0">
                          <a:solidFill>
                            <a:srgbClr val="000000"/>
                          </a:solidFill>
                          <a:effectLst/>
                          <a:latin typeface="Arial" panose="020B0604020202020204" pitchFamily="34" charset="0"/>
                          <a:cs typeface="Arial" panose="020B0604020202020204" pitchFamily="34" charset="0"/>
                        </a:rPr>
                        <a:t>% of inquiries completed (Initiated v/s completed)</a:t>
                      </a:r>
                    </a:p>
                  </a:txBody>
                  <a:tcPr marL="6018" marR="6018" marT="6018"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t"/>
                      <a:r>
                        <a:rPr lang="en-ZA" sz="1200" b="0" i="0" u="none" strike="noStrike" dirty="0">
                          <a:solidFill>
                            <a:srgbClr val="000000"/>
                          </a:solidFill>
                          <a:effectLst/>
                          <a:latin typeface="Arial" panose="020B0604020202020204" pitchFamily="34" charset="0"/>
                          <a:cs typeface="Arial" panose="020B0604020202020204" pitchFamily="34" charset="0"/>
                        </a:rPr>
                        <a:t>80%</a:t>
                      </a:r>
                    </a:p>
                  </a:txBody>
                  <a:tcPr marL="6018" marR="6018" marT="6018"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t"/>
                      <a:r>
                        <a:rPr lang="en-ZA" sz="1200" b="0" i="0" u="none" strike="noStrike" dirty="0">
                          <a:solidFill>
                            <a:srgbClr val="000000"/>
                          </a:solidFill>
                          <a:effectLst/>
                          <a:latin typeface="Arial" panose="020B0604020202020204" pitchFamily="34" charset="0"/>
                          <a:cs typeface="Arial" panose="020B0604020202020204" pitchFamily="34" charset="0"/>
                        </a:rPr>
                        <a:t>80%</a:t>
                      </a:r>
                    </a:p>
                  </a:txBody>
                  <a:tcPr marL="6018" marR="6018" marT="6018"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t"/>
                      <a:r>
                        <a:rPr lang="en-US" sz="1200" b="1" i="0" u="none" strike="noStrike" dirty="0">
                          <a:solidFill>
                            <a:srgbClr val="000000"/>
                          </a:solidFill>
                          <a:effectLst/>
                          <a:latin typeface="Arial" panose="020B0604020202020204" pitchFamily="34" charset="0"/>
                          <a:cs typeface="Arial" panose="020B0604020202020204" pitchFamily="34" charset="0"/>
                        </a:rPr>
                        <a:t>Achieved</a:t>
                      </a:r>
                      <a:r>
                        <a:rPr lang="en-US" sz="1200" b="0" i="0" u="none" strike="noStrike" dirty="0">
                          <a:solidFill>
                            <a:srgbClr val="000000"/>
                          </a:solidFill>
                          <a:effectLst/>
                          <a:latin typeface="Arial" panose="020B0604020202020204" pitchFamily="34" charset="0"/>
                          <a:cs typeface="Arial" panose="020B0604020202020204" pitchFamily="34" charset="0"/>
                        </a:rPr>
                        <a:t>. A total of 10 accident-initiated inquiries and 10 were completed from April 2022 to June 2022.  Calculation (10/10)*100 = 100%</a:t>
                      </a:r>
                    </a:p>
                  </a:txBody>
                  <a:tcPr marL="6018" marR="6018" marT="6018"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t"/>
                      <a:r>
                        <a:rPr lang="en-US" sz="1200" b="0" i="0" u="none" strike="noStrike" dirty="0">
                          <a:solidFill>
                            <a:srgbClr val="000000"/>
                          </a:solidFill>
                          <a:effectLst/>
                          <a:latin typeface="Arial" panose="020B0604020202020204" pitchFamily="34" charset="0"/>
                          <a:cs typeface="Arial" panose="020B0604020202020204" pitchFamily="34" charset="0"/>
                        </a:rPr>
                        <a:t>More witnesses and legal representatives were available when lockdown regulations/ restrictions were eased up.</a:t>
                      </a:r>
                    </a:p>
                  </a:txBody>
                  <a:tcPr marL="6018" marR="6018" marT="6018"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just" fontAlgn="t"/>
                      <a:r>
                        <a:rPr lang="en-ZA" sz="1200" b="0" i="0" u="none" strike="noStrike">
                          <a:solidFill>
                            <a:srgbClr val="000000"/>
                          </a:solidFill>
                          <a:effectLst/>
                          <a:latin typeface="Arial" panose="020B0604020202020204" pitchFamily="34" charset="0"/>
                          <a:cs typeface="Arial" panose="020B0604020202020204" pitchFamily="34" charset="0"/>
                        </a:rPr>
                        <a:t>N/A</a:t>
                      </a:r>
                    </a:p>
                  </a:txBody>
                  <a:tcPr marL="6018" marR="6018" marT="6018"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t"/>
                      <a:r>
                        <a:rPr lang="en-ZA" sz="1200" b="0" i="0" u="none" strike="noStrike">
                          <a:solidFill>
                            <a:srgbClr val="000000"/>
                          </a:solidFill>
                          <a:effectLst/>
                          <a:latin typeface="Arial" panose="020B0604020202020204" pitchFamily="34" charset="0"/>
                          <a:cs typeface="Arial" panose="020B0604020202020204" pitchFamily="34" charset="0"/>
                        </a:rPr>
                        <a:t>N/A</a:t>
                      </a:r>
                      <a:endParaRPr lang="en-ZA" sz="1200" b="0" i="0" u="none" strike="noStrike" dirty="0">
                        <a:solidFill>
                          <a:srgbClr val="000000"/>
                        </a:solidFill>
                        <a:effectLst/>
                        <a:latin typeface="Arial" panose="020B0604020202020204" pitchFamily="34" charset="0"/>
                        <a:cs typeface="Arial" panose="020B0604020202020204" pitchFamily="34" charset="0"/>
                      </a:endParaRPr>
                    </a:p>
                  </a:txBody>
                  <a:tcPr marL="6018" marR="6018" marT="6018"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t"/>
                      <a:r>
                        <a:rPr lang="en-ZA" sz="1200" b="0" i="0" u="none" strike="noStrike" dirty="0">
                          <a:solidFill>
                            <a:srgbClr val="000000"/>
                          </a:solidFill>
                          <a:effectLst/>
                          <a:latin typeface="Arial" panose="020B0604020202020204" pitchFamily="34" charset="0"/>
                          <a:cs typeface="Arial" panose="020B0604020202020204" pitchFamily="34" charset="0"/>
                        </a:rPr>
                        <a:t> </a:t>
                      </a:r>
                    </a:p>
                  </a:txBody>
                  <a:tcPr marL="6018" marR="6018" marT="6018"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extLst>
                  <a:ext uri="{0D108BD9-81ED-4DB2-BD59-A6C34878D82A}">
                    <a16:rowId xmlns:a16="http://schemas.microsoft.com/office/drawing/2014/main" xmlns="" val="2772651452"/>
                  </a:ext>
                </a:extLst>
              </a:tr>
              <a:tr h="0">
                <a:tc>
                  <a:txBody>
                    <a:bodyPr/>
                    <a:lstStyle/>
                    <a:p>
                      <a:pPr algn="l" fontAlgn="t"/>
                      <a:r>
                        <a:rPr lang="en-US" sz="1200" b="0" i="0" u="none" strike="noStrike" dirty="0">
                          <a:solidFill>
                            <a:srgbClr val="000000"/>
                          </a:solidFill>
                          <a:effectLst/>
                          <a:latin typeface="Arial" panose="020B0604020202020204" pitchFamily="34" charset="0"/>
                          <a:cs typeface="Arial" panose="020B0604020202020204" pitchFamily="34" charset="0"/>
                        </a:rPr>
                        <a:t>Number of qualitative inspections conducted (cumulative, including individual and group audits) </a:t>
                      </a:r>
                    </a:p>
                  </a:txBody>
                  <a:tcPr marL="6018" marR="6018" marT="6018"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t"/>
                      <a:r>
                        <a:rPr lang="en-ZA" sz="1200" b="0" i="0" u="none" strike="noStrike" dirty="0">
                          <a:solidFill>
                            <a:srgbClr val="000000"/>
                          </a:solidFill>
                          <a:effectLst/>
                          <a:latin typeface="Arial" panose="020B0604020202020204" pitchFamily="34" charset="0"/>
                          <a:cs typeface="Arial" panose="020B0604020202020204" pitchFamily="34" charset="0"/>
                        </a:rPr>
                        <a:t>8 000</a:t>
                      </a:r>
                    </a:p>
                  </a:txBody>
                  <a:tcPr marL="6018" marR="6018" marT="6018"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t"/>
                      <a:r>
                        <a:rPr lang="en-ZA" sz="1200" b="0" i="0" u="none" strike="noStrike" dirty="0">
                          <a:solidFill>
                            <a:srgbClr val="000000"/>
                          </a:solidFill>
                          <a:effectLst/>
                          <a:latin typeface="Arial" panose="020B0604020202020204" pitchFamily="34" charset="0"/>
                          <a:cs typeface="Arial" panose="020B0604020202020204" pitchFamily="34" charset="0"/>
                        </a:rPr>
                        <a:t>2000</a:t>
                      </a:r>
                    </a:p>
                  </a:txBody>
                  <a:tcPr marL="6018" marR="6018" marT="6018"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t"/>
                      <a:r>
                        <a:rPr lang="en-US" sz="1200" b="1" i="0" u="none" strike="noStrike" dirty="0">
                          <a:solidFill>
                            <a:srgbClr val="000000"/>
                          </a:solidFill>
                          <a:effectLst/>
                          <a:latin typeface="Arial" panose="020B0604020202020204" pitchFamily="34" charset="0"/>
                          <a:cs typeface="Arial" panose="020B0604020202020204" pitchFamily="34" charset="0"/>
                        </a:rPr>
                        <a:t>Achieved</a:t>
                      </a:r>
                      <a:r>
                        <a:rPr lang="en-US" sz="1200" b="0" i="0" u="none" strike="noStrike" dirty="0">
                          <a:solidFill>
                            <a:srgbClr val="000000"/>
                          </a:solidFill>
                          <a:effectLst/>
                          <a:latin typeface="Arial" panose="020B0604020202020204" pitchFamily="34" charset="0"/>
                          <a:cs typeface="Arial" panose="020B0604020202020204" pitchFamily="34" charset="0"/>
                        </a:rPr>
                        <a:t>. 2117 inspections and audits were conducted in the first quarter instead of 2000.</a:t>
                      </a:r>
                    </a:p>
                  </a:txBody>
                  <a:tcPr marL="6018" marR="6018" marT="6018"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t"/>
                      <a:r>
                        <a:rPr lang="en-US" sz="1200" b="0" i="0" u="none" strike="noStrike" dirty="0">
                          <a:solidFill>
                            <a:srgbClr val="000000"/>
                          </a:solidFill>
                          <a:effectLst/>
                          <a:latin typeface="Arial" panose="020B0604020202020204" pitchFamily="34" charset="0"/>
                          <a:cs typeface="Arial" panose="020B0604020202020204" pitchFamily="34" charset="0"/>
                        </a:rPr>
                        <a:t>The reason for over achievement is due to more inspections and audits conducted when the country state of disaster ended.</a:t>
                      </a:r>
                    </a:p>
                  </a:txBody>
                  <a:tcPr marL="6018" marR="6018" marT="6018"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t"/>
                      <a:r>
                        <a:rPr lang="en-ZA" sz="1200" b="0" i="0" u="none" strike="noStrike">
                          <a:solidFill>
                            <a:srgbClr val="000000"/>
                          </a:solidFill>
                          <a:effectLst/>
                          <a:latin typeface="Arial" panose="020B0604020202020204" pitchFamily="34" charset="0"/>
                          <a:cs typeface="Arial" panose="020B0604020202020204" pitchFamily="34" charset="0"/>
                        </a:rPr>
                        <a:t>N/A</a:t>
                      </a:r>
                    </a:p>
                  </a:txBody>
                  <a:tcPr marL="6018" marR="6018" marT="6018"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t"/>
                      <a:r>
                        <a:rPr lang="en-ZA" sz="1200" b="0" i="0" u="none" strike="noStrike">
                          <a:solidFill>
                            <a:srgbClr val="000000"/>
                          </a:solidFill>
                          <a:effectLst/>
                          <a:latin typeface="Arial" panose="020B0604020202020204" pitchFamily="34" charset="0"/>
                          <a:cs typeface="Arial" panose="020B0604020202020204" pitchFamily="34" charset="0"/>
                        </a:rPr>
                        <a:t>N/A</a:t>
                      </a:r>
                      <a:endParaRPr lang="en-ZA" sz="1200" b="0" i="0" u="none" strike="noStrike" dirty="0">
                        <a:solidFill>
                          <a:srgbClr val="000000"/>
                        </a:solidFill>
                        <a:effectLst/>
                        <a:latin typeface="Arial" panose="020B0604020202020204" pitchFamily="34" charset="0"/>
                        <a:cs typeface="Arial" panose="020B0604020202020204" pitchFamily="34" charset="0"/>
                      </a:endParaRPr>
                    </a:p>
                  </a:txBody>
                  <a:tcPr marL="6018" marR="6018" marT="6018"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t"/>
                      <a:r>
                        <a:rPr lang="en-ZA" sz="1200" b="0" i="0" u="none" strike="noStrike" dirty="0">
                          <a:solidFill>
                            <a:srgbClr val="000000"/>
                          </a:solidFill>
                          <a:effectLst/>
                          <a:latin typeface="Arial" panose="020B0604020202020204" pitchFamily="34" charset="0"/>
                          <a:cs typeface="Arial" panose="020B0604020202020204" pitchFamily="34" charset="0"/>
                        </a:rPr>
                        <a:t> </a:t>
                      </a:r>
                    </a:p>
                  </a:txBody>
                  <a:tcPr marL="6018" marR="6018" marT="6018"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extLst>
                  <a:ext uri="{0D108BD9-81ED-4DB2-BD59-A6C34878D82A}">
                    <a16:rowId xmlns:a16="http://schemas.microsoft.com/office/drawing/2014/main" xmlns="" val="599036500"/>
                  </a:ext>
                </a:extLst>
              </a:tr>
              <a:tr h="767830">
                <a:tc>
                  <a:txBody>
                    <a:bodyPr/>
                    <a:lstStyle/>
                    <a:p>
                      <a:pPr algn="l" fontAlgn="t"/>
                      <a:r>
                        <a:rPr lang="en-US" sz="1200" b="0" i="0" u="none" strike="noStrike" dirty="0">
                          <a:solidFill>
                            <a:srgbClr val="000000"/>
                          </a:solidFill>
                          <a:effectLst/>
                          <a:latin typeface="Arial" panose="020B0604020202020204" pitchFamily="34" charset="0"/>
                          <a:cs typeface="Arial" panose="020B0604020202020204" pitchFamily="34" charset="0"/>
                        </a:rPr>
                        <a:t>% of identified necessary SLAs entered into to improve health and safety in mining</a:t>
                      </a:r>
                    </a:p>
                  </a:txBody>
                  <a:tcPr marL="6018" marR="6018" marT="6018"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t"/>
                      <a:r>
                        <a:rPr lang="en-ZA" sz="1200" b="0" i="0" u="none" strike="noStrike" dirty="0">
                          <a:solidFill>
                            <a:srgbClr val="000000"/>
                          </a:solidFill>
                          <a:effectLst/>
                          <a:latin typeface="Arial" panose="020B0604020202020204" pitchFamily="34" charset="0"/>
                          <a:cs typeface="Arial" panose="020B0604020202020204" pitchFamily="34" charset="0"/>
                        </a:rPr>
                        <a:t>100%</a:t>
                      </a:r>
                    </a:p>
                  </a:txBody>
                  <a:tcPr marL="6018" marR="6018" marT="6018"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t"/>
                      <a:r>
                        <a:rPr lang="en-ZA" sz="1200" b="0" i="0" u="none" strike="noStrike" dirty="0">
                          <a:solidFill>
                            <a:srgbClr val="000000"/>
                          </a:solidFill>
                          <a:effectLst/>
                          <a:latin typeface="Arial" panose="020B0604020202020204" pitchFamily="34" charset="0"/>
                          <a:cs typeface="Arial" panose="020B0604020202020204" pitchFamily="34" charset="0"/>
                        </a:rPr>
                        <a:t>100%</a:t>
                      </a:r>
                    </a:p>
                  </a:txBody>
                  <a:tcPr marL="6018" marR="6018" marT="6018"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t"/>
                      <a:r>
                        <a:rPr lang="en-US" sz="1200" b="1" i="0" u="none" strike="noStrike" dirty="0">
                          <a:solidFill>
                            <a:srgbClr val="000000"/>
                          </a:solidFill>
                          <a:effectLst/>
                          <a:latin typeface="Arial" panose="020B0604020202020204" pitchFamily="34" charset="0"/>
                          <a:cs typeface="Arial" panose="020B0604020202020204" pitchFamily="34" charset="0"/>
                        </a:rPr>
                        <a:t>Achieved</a:t>
                      </a:r>
                      <a:r>
                        <a:rPr lang="en-US" sz="1200" b="0" i="0" u="none" strike="noStrike" dirty="0">
                          <a:solidFill>
                            <a:srgbClr val="000000"/>
                          </a:solidFill>
                          <a:effectLst/>
                          <a:latin typeface="Arial" panose="020B0604020202020204" pitchFamily="34" charset="0"/>
                          <a:cs typeface="Arial" panose="020B0604020202020204" pitchFamily="34" charset="0"/>
                        </a:rPr>
                        <a:t>. SLA with Mine Rescue was used and honored. Calculation: (1/1)*100=100%</a:t>
                      </a:r>
                    </a:p>
                  </a:txBody>
                  <a:tcPr marL="6018" marR="6018" marT="6018"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t"/>
                      <a:r>
                        <a:rPr lang="en-ZA" sz="1200" b="0" i="0" u="none" strike="noStrike" dirty="0">
                          <a:solidFill>
                            <a:srgbClr val="000000"/>
                          </a:solidFill>
                          <a:effectLst/>
                          <a:latin typeface="Arial" panose="020B0604020202020204" pitchFamily="34" charset="0"/>
                          <a:cs typeface="Arial" panose="020B0604020202020204" pitchFamily="34" charset="0"/>
                        </a:rPr>
                        <a:t>Not applicable</a:t>
                      </a:r>
                    </a:p>
                  </a:txBody>
                  <a:tcPr marL="6018" marR="6018" marT="6018"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t"/>
                      <a:r>
                        <a:rPr lang="en-ZA" sz="1200" b="0" i="0" u="none" strike="noStrike">
                          <a:solidFill>
                            <a:srgbClr val="000000"/>
                          </a:solidFill>
                          <a:effectLst/>
                          <a:latin typeface="Arial" panose="020B0604020202020204" pitchFamily="34" charset="0"/>
                          <a:cs typeface="Arial" panose="020B0604020202020204" pitchFamily="34" charset="0"/>
                        </a:rPr>
                        <a:t>N/A</a:t>
                      </a:r>
                      <a:endParaRPr lang="en-ZA" sz="1200" b="0" i="0" u="none" strike="noStrike" dirty="0">
                        <a:solidFill>
                          <a:srgbClr val="000000"/>
                        </a:solidFill>
                        <a:effectLst/>
                        <a:latin typeface="Arial" panose="020B0604020202020204" pitchFamily="34" charset="0"/>
                        <a:cs typeface="Arial" panose="020B0604020202020204" pitchFamily="34" charset="0"/>
                      </a:endParaRPr>
                    </a:p>
                  </a:txBody>
                  <a:tcPr marL="6018" marR="6018" marT="6018"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t"/>
                      <a:r>
                        <a:rPr lang="en-ZA" sz="1200" b="0" i="0" u="none" strike="noStrike" dirty="0">
                          <a:solidFill>
                            <a:srgbClr val="000000"/>
                          </a:solidFill>
                          <a:effectLst/>
                          <a:latin typeface="Arial" panose="020B0604020202020204" pitchFamily="34" charset="0"/>
                          <a:cs typeface="Arial" panose="020B0604020202020204" pitchFamily="34" charset="0"/>
                        </a:rPr>
                        <a:t>N/A</a:t>
                      </a:r>
                    </a:p>
                  </a:txBody>
                  <a:tcPr marL="6018" marR="6018" marT="6018"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t"/>
                      <a:r>
                        <a:rPr lang="en-ZA" sz="1200" b="0" i="0" u="none" strike="noStrike" dirty="0">
                          <a:solidFill>
                            <a:srgbClr val="000000"/>
                          </a:solidFill>
                          <a:effectLst/>
                          <a:latin typeface="Arial" panose="020B0604020202020204" pitchFamily="34" charset="0"/>
                          <a:cs typeface="Arial" panose="020B0604020202020204" pitchFamily="34" charset="0"/>
                        </a:rPr>
                        <a:t> </a:t>
                      </a:r>
                    </a:p>
                  </a:txBody>
                  <a:tcPr marL="6018" marR="6018" marT="6018"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extLst>
                  <a:ext uri="{0D108BD9-81ED-4DB2-BD59-A6C34878D82A}">
                    <a16:rowId xmlns:a16="http://schemas.microsoft.com/office/drawing/2014/main" xmlns="" val="621205000"/>
                  </a:ext>
                </a:extLst>
              </a:tr>
            </a:tbl>
          </a:graphicData>
        </a:graphic>
      </p:graphicFrame>
    </p:spTree>
    <p:extLst>
      <p:ext uri="{BB962C8B-B14F-4D97-AF65-F5344CB8AC3E}">
        <p14:creationId xmlns:p14="http://schemas.microsoft.com/office/powerpoint/2010/main" xmlns="" val="102916845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327B158-5974-4AB2-9463-6B7763215041}"/>
              </a:ext>
            </a:extLst>
          </p:cNvPr>
          <p:cNvSpPr>
            <a:spLocks noGrp="1"/>
          </p:cNvSpPr>
          <p:nvPr>
            <p:ph type="title"/>
          </p:nvPr>
        </p:nvSpPr>
        <p:spPr>
          <a:xfrm>
            <a:off x="1630018" y="1460500"/>
            <a:ext cx="10177669" cy="1968500"/>
          </a:xfrm>
        </p:spPr>
        <p:txBody>
          <a:bodyPr>
            <a:normAutofit/>
          </a:bodyPr>
          <a:lstStyle/>
          <a:p>
            <a:pPr algn="ctr"/>
            <a:r>
              <a:rPr lang="en-US" sz="2000" b="1" dirty="0">
                <a:latin typeface="Arial" panose="020B0604020202020204" pitchFamily="34" charset="0"/>
                <a:cs typeface="Arial" panose="020B0604020202020204" pitchFamily="34" charset="0"/>
              </a:rPr>
              <a:t>                2022-23 1</a:t>
            </a:r>
            <a:r>
              <a:rPr lang="en-US" sz="2000" b="1" baseline="30000" dirty="0">
                <a:latin typeface="Arial" panose="020B0604020202020204" pitchFamily="34" charset="0"/>
                <a:cs typeface="Arial" panose="020B0604020202020204" pitchFamily="34" charset="0"/>
              </a:rPr>
              <a:t>ST</a:t>
            </a:r>
            <a:r>
              <a:rPr lang="en-US" sz="2000" b="1" dirty="0">
                <a:latin typeface="Arial" panose="020B0604020202020204" pitchFamily="34" charset="0"/>
                <a:cs typeface="Arial" panose="020B0604020202020204" pitchFamily="34" charset="0"/>
              </a:rPr>
              <a:t> QUARTER  PERFORMANCE INFORMATION </a:t>
            </a:r>
            <a:endParaRPr lang="en-ZA" sz="20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xmlns="" val="3965028042"/>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F94395A-0AFB-4002-9F36-5498B613BDBB}"/>
              </a:ext>
            </a:extLst>
          </p:cNvPr>
          <p:cNvSpPr>
            <a:spLocks noGrp="1"/>
          </p:cNvSpPr>
          <p:nvPr>
            <p:ph type="title"/>
          </p:nvPr>
        </p:nvSpPr>
        <p:spPr>
          <a:xfrm>
            <a:off x="2690133" y="-22179"/>
            <a:ext cx="8248650" cy="685800"/>
          </a:xfrm>
        </p:spPr>
        <p:txBody>
          <a:bodyPr>
            <a:normAutofit fontScale="90000"/>
          </a:bodyPr>
          <a:lstStyle/>
          <a:p>
            <a:pPr algn="ctr"/>
            <a:r>
              <a:rPr lang="en-ZA" sz="5800" b="1" dirty="0"/>
              <a:t/>
            </a:r>
            <a:br>
              <a:rPr lang="en-ZA" sz="5800" b="1" dirty="0"/>
            </a:br>
            <a:r>
              <a:rPr lang="en-ZA" sz="4900" dirty="0"/>
              <a:t> </a:t>
            </a:r>
          </a:p>
        </p:txBody>
      </p:sp>
      <p:sp>
        <p:nvSpPr>
          <p:cNvPr id="5" name="Rectangle 4"/>
          <p:cNvSpPr/>
          <p:nvPr/>
        </p:nvSpPr>
        <p:spPr>
          <a:xfrm>
            <a:off x="116732" y="0"/>
            <a:ext cx="12003931" cy="369332"/>
          </a:xfrm>
          <a:prstGeom prst="rect">
            <a:avLst/>
          </a:prstGeom>
        </p:spPr>
        <p:txBody>
          <a:bodyPr wrap="square">
            <a:spAutoFit/>
          </a:bodyPr>
          <a:lstStyle/>
          <a:p>
            <a:pPr lvl="0" algn="ctr" fontAlgn="t"/>
            <a:r>
              <a:rPr lang="en-US" b="1" dirty="0">
                <a:solidFill>
                  <a:srgbClr val="000000"/>
                </a:solidFill>
                <a:latin typeface="Arial" panose="020B0604020202020204" pitchFamily="34" charset="0"/>
                <a:cs typeface="Arial" panose="020B0604020202020204" pitchFamily="34" charset="0"/>
              </a:rPr>
              <a:t>MINE HEALTH AND SAFETY INSPECTORATE, (QUARTER 1) </a:t>
            </a:r>
          </a:p>
        </p:txBody>
      </p:sp>
      <p:graphicFrame>
        <p:nvGraphicFramePr>
          <p:cNvPr id="4" name="Table 3">
            <a:extLst>
              <a:ext uri="{FF2B5EF4-FFF2-40B4-BE49-F238E27FC236}">
                <a16:creationId xmlns:a16="http://schemas.microsoft.com/office/drawing/2014/main" xmlns="" id="{F1C51FF2-6DFE-4AEF-833F-9D02C4B92705}"/>
              </a:ext>
            </a:extLst>
          </p:cNvPr>
          <p:cNvGraphicFramePr>
            <a:graphicFrameLocks noGrp="1"/>
          </p:cNvGraphicFramePr>
          <p:nvPr/>
        </p:nvGraphicFramePr>
        <p:xfrm>
          <a:off x="1616765" y="276226"/>
          <a:ext cx="10499035" cy="5302531"/>
        </p:xfrm>
        <a:graphic>
          <a:graphicData uri="http://schemas.openxmlformats.org/drawingml/2006/table">
            <a:tbl>
              <a:tblPr/>
              <a:tblGrid>
                <a:gridCol w="1228766">
                  <a:extLst>
                    <a:ext uri="{9D8B030D-6E8A-4147-A177-3AD203B41FA5}">
                      <a16:colId xmlns:a16="http://schemas.microsoft.com/office/drawing/2014/main" xmlns="" val="1267146950"/>
                    </a:ext>
                  </a:extLst>
                </a:gridCol>
                <a:gridCol w="1103617">
                  <a:extLst>
                    <a:ext uri="{9D8B030D-6E8A-4147-A177-3AD203B41FA5}">
                      <a16:colId xmlns:a16="http://schemas.microsoft.com/office/drawing/2014/main" xmlns="" val="2969311041"/>
                    </a:ext>
                  </a:extLst>
                </a:gridCol>
                <a:gridCol w="1086678">
                  <a:extLst>
                    <a:ext uri="{9D8B030D-6E8A-4147-A177-3AD203B41FA5}">
                      <a16:colId xmlns:a16="http://schemas.microsoft.com/office/drawing/2014/main" xmlns="" val="60443390"/>
                    </a:ext>
                  </a:extLst>
                </a:gridCol>
                <a:gridCol w="2517913">
                  <a:extLst>
                    <a:ext uri="{9D8B030D-6E8A-4147-A177-3AD203B41FA5}">
                      <a16:colId xmlns:a16="http://schemas.microsoft.com/office/drawing/2014/main" xmlns="" val="996316241"/>
                    </a:ext>
                  </a:extLst>
                </a:gridCol>
                <a:gridCol w="2133600">
                  <a:extLst>
                    <a:ext uri="{9D8B030D-6E8A-4147-A177-3AD203B41FA5}">
                      <a16:colId xmlns:a16="http://schemas.microsoft.com/office/drawing/2014/main" xmlns="" val="1948356614"/>
                    </a:ext>
                  </a:extLst>
                </a:gridCol>
                <a:gridCol w="1033670">
                  <a:extLst>
                    <a:ext uri="{9D8B030D-6E8A-4147-A177-3AD203B41FA5}">
                      <a16:colId xmlns:a16="http://schemas.microsoft.com/office/drawing/2014/main" xmlns="" val="2661292502"/>
                    </a:ext>
                  </a:extLst>
                </a:gridCol>
                <a:gridCol w="876175">
                  <a:extLst>
                    <a:ext uri="{9D8B030D-6E8A-4147-A177-3AD203B41FA5}">
                      <a16:colId xmlns:a16="http://schemas.microsoft.com/office/drawing/2014/main" xmlns="" val="3696948842"/>
                    </a:ext>
                  </a:extLst>
                </a:gridCol>
                <a:gridCol w="518616">
                  <a:extLst>
                    <a:ext uri="{9D8B030D-6E8A-4147-A177-3AD203B41FA5}">
                      <a16:colId xmlns:a16="http://schemas.microsoft.com/office/drawing/2014/main" xmlns="" val="3260747370"/>
                    </a:ext>
                  </a:extLst>
                </a:gridCol>
              </a:tblGrid>
              <a:tr h="722005">
                <a:tc>
                  <a:txBody>
                    <a:bodyPr/>
                    <a:lstStyle/>
                    <a:p>
                      <a:pPr algn="ctr" fontAlgn="t"/>
                      <a:r>
                        <a:rPr lang="en-ZA" sz="1200" b="1" i="0" u="none" strike="noStrike" dirty="0">
                          <a:solidFill>
                            <a:srgbClr val="000000"/>
                          </a:solidFill>
                          <a:effectLst/>
                          <a:latin typeface="Calibri" panose="020F0502020204030204" pitchFamily="34" charset="0"/>
                        </a:rPr>
                        <a:t>Output Indicator</a:t>
                      </a:r>
                    </a:p>
                  </a:txBody>
                  <a:tcPr marL="5529" marR="5529" marT="552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ctr" fontAlgn="t"/>
                      <a:r>
                        <a:rPr lang="en-ZA" sz="1200" b="1" i="0" u="none" strike="noStrike" dirty="0">
                          <a:solidFill>
                            <a:srgbClr val="000000"/>
                          </a:solidFill>
                          <a:effectLst/>
                          <a:latin typeface="Calibri" panose="020F0502020204030204" pitchFamily="34" charset="0"/>
                        </a:rPr>
                        <a:t>2022/23</a:t>
                      </a:r>
                      <a:br>
                        <a:rPr lang="en-ZA" sz="1200" b="1" i="0" u="none" strike="noStrike" dirty="0">
                          <a:solidFill>
                            <a:srgbClr val="000000"/>
                          </a:solidFill>
                          <a:effectLst/>
                          <a:latin typeface="Calibri" panose="020F0502020204030204" pitchFamily="34" charset="0"/>
                        </a:rPr>
                      </a:br>
                      <a:r>
                        <a:rPr lang="en-ZA" sz="1200" b="1" i="0" u="none" strike="noStrike" dirty="0">
                          <a:solidFill>
                            <a:srgbClr val="000000"/>
                          </a:solidFill>
                          <a:effectLst/>
                          <a:latin typeface="Calibri" panose="020F0502020204030204" pitchFamily="34" charset="0"/>
                        </a:rPr>
                        <a:t>Annual Target</a:t>
                      </a:r>
                    </a:p>
                  </a:txBody>
                  <a:tcPr marL="5529" marR="5529" marT="552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ctr" fontAlgn="t"/>
                      <a:r>
                        <a:rPr lang="en-ZA" sz="1200" b="1" i="0" u="none" strike="noStrike" dirty="0">
                          <a:solidFill>
                            <a:srgbClr val="000000"/>
                          </a:solidFill>
                          <a:effectLst/>
                          <a:latin typeface="Calibri" panose="020F0502020204030204" pitchFamily="34" charset="0"/>
                        </a:rPr>
                        <a:t>2022/23</a:t>
                      </a:r>
                      <a:br>
                        <a:rPr lang="en-ZA" sz="1200" b="1" i="0" u="none" strike="noStrike" dirty="0">
                          <a:solidFill>
                            <a:srgbClr val="000000"/>
                          </a:solidFill>
                          <a:effectLst/>
                          <a:latin typeface="Calibri" panose="020F0502020204030204" pitchFamily="34" charset="0"/>
                        </a:rPr>
                      </a:br>
                      <a:r>
                        <a:rPr lang="en-ZA" sz="1200" b="1" i="0" u="none" strike="noStrike" dirty="0">
                          <a:solidFill>
                            <a:srgbClr val="000000"/>
                          </a:solidFill>
                          <a:effectLst/>
                          <a:latin typeface="Calibri" panose="020F0502020204030204" pitchFamily="34" charset="0"/>
                        </a:rPr>
                        <a:t>Quarterly Target</a:t>
                      </a:r>
                    </a:p>
                  </a:txBody>
                  <a:tcPr marL="5529" marR="5529" marT="552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ctr" fontAlgn="t"/>
                      <a:r>
                        <a:rPr lang="en-US" sz="1200" b="1" i="0" u="none" strike="noStrike" dirty="0">
                          <a:solidFill>
                            <a:srgbClr val="000000"/>
                          </a:solidFill>
                          <a:effectLst/>
                          <a:latin typeface="Calibri" panose="020F0502020204030204" pitchFamily="34" charset="0"/>
                        </a:rPr>
                        <a:t>Actual output</a:t>
                      </a:r>
                      <a:br>
                        <a:rPr lang="en-US" sz="1200" b="1" i="0" u="none" strike="noStrike" dirty="0">
                          <a:solidFill>
                            <a:srgbClr val="000000"/>
                          </a:solidFill>
                          <a:effectLst/>
                          <a:latin typeface="Calibri" panose="020F0502020204030204" pitchFamily="34" charset="0"/>
                        </a:rPr>
                      </a:br>
                      <a:endParaRPr lang="en-US" sz="1200" b="1" i="0" u="none" strike="noStrike" dirty="0">
                        <a:solidFill>
                          <a:srgbClr val="000000"/>
                        </a:solidFill>
                        <a:effectLst/>
                        <a:latin typeface="Calibri" panose="020F0502020204030204" pitchFamily="34" charset="0"/>
                      </a:endParaRPr>
                    </a:p>
                  </a:txBody>
                  <a:tcPr marL="5529" marR="5529" marT="552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ctr" fontAlgn="t"/>
                      <a:r>
                        <a:rPr lang="en-ZA" sz="1200" b="1" i="0" u="none" strike="noStrike" dirty="0">
                          <a:solidFill>
                            <a:srgbClr val="000000"/>
                          </a:solidFill>
                          <a:effectLst/>
                          <a:latin typeface="Calibri" panose="020F0502020204030204" pitchFamily="34" charset="0"/>
                        </a:rPr>
                        <a:t>Reason for</a:t>
                      </a:r>
                      <a:br>
                        <a:rPr lang="en-ZA" sz="1200" b="1" i="0" u="none" strike="noStrike" dirty="0">
                          <a:solidFill>
                            <a:srgbClr val="000000"/>
                          </a:solidFill>
                          <a:effectLst/>
                          <a:latin typeface="Calibri" panose="020F0502020204030204" pitchFamily="34" charset="0"/>
                        </a:rPr>
                      </a:br>
                      <a:r>
                        <a:rPr lang="en-ZA" sz="1200" b="1" i="0" u="none" strike="noStrike" dirty="0">
                          <a:solidFill>
                            <a:srgbClr val="000000"/>
                          </a:solidFill>
                          <a:effectLst/>
                          <a:latin typeface="Calibri" panose="020F0502020204030204" pitchFamily="34" charset="0"/>
                        </a:rPr>
                        <a:t>Deviation</a:t>
                      </a:r>
                      <a:br>
                        <a:rPr lang="en-ZA" sz="1200" b="1" i="0" u="none" strike="noStrike" dirty="0">
                          <a:solidFill>
                            <a:srgbClr val="000000"/>
                          </a:solidFill>
                          <a:effectLst/>
                          <a:latin typeface="Calibri" panose="020F0502020204030204" pitchFamily="34" charset="0"/>
                        </a:rPr>
                      </a:br>
                      <a:endParaRPr lang="en-ZA" sz="1200" b="1" i="0" u="none" strike="noStrike" dirty="0">
                        <a:solidFill>
                          <a:srgbClr val="000000"/>
                        </a:solidFill>
                        <a:effectLst/>
                        <a:latin typeface="Calibri" panose="020F0502020204030204" pitchFamily="34" charset="0"/>
                      </a:endParaRPr>
                    </a:p>
                  </a:txBody>
                  <a:tcPr marL="5529" marR="5529" marT="552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ctr" fontAlgn="t"/>
                      <a:r>
                        <a:rPr lang="en-ZA" sz="1200" b="1" i="0" u="none" strike="noStrike" dirty="0">
                          <a:solidFill>
                            <a:srgbClr val="000000"/>
                          </a:solidFill>
                          <a:effectLst/>
                          <a:latin typeface="Calibri" panose="020F0502020204030204" pitchFamily="34" charset="0"/>
                        </a:rPr>
                        <a:t>Corrective</a:t>
                      </a:r>
                      <a:br>
                        <a:rPr lang="en-ZA" sz="1200" b="1" i="0" u="none" strike="noStrike" dirty="0">
                          <a:solidFill>
                            <a:srgbClr val="000000"/>
                          </a:solidFill>
                          <a:effectLst/>
                          <a:latin typeface="Calibri" panose="020F0502020204030204" pitchFamily="34" charset="0"/>
                        </a:rPr>
                      </a:br>
                      <a:r>
                        <a:rPr lang="en-ZA" sz="1200" b="1" i="0" u="none" strike="noStrike" dirty="0">
                          <a:solidFill>
                            <a:srgbClr val="000000"/>
                          </a:solidFill>
                          <a:effectLst/>
                          <a:latin typeface="Calibri" panose="020F0502020204030204" pitchFamily="34" charset="0"/>
                        </a:rPr>
                        <a:t>Measures</a:t>
                      </a:r>
                      <a:br>
                        <a:rPr lang="en-ZA" sz="1200" b="1" i="0" u="none" strike="noStrike" dirty="0">
                          <a:solidFill>
                            <a:srgbClr val="000000"/>
                          </a:solidFill>
                          <a:effectLst/>
                          <a:latin typeface="Calibri" panose="020F0502020204030204" pitchFamily="34" charset="0"/>
                        </a:rPr>
                      </a:br>
                      <a:endParaRPr lang="en-ZA" sz="1200" b="1" i="0" u="none" strike="noStrike" dirty="0">
                        <a:solidFill>
                          <a:srgbClr val="000000"/>
                        </a:solidFill>
                        <a:effectLst/>
                        <a:latin typeface="Calibri" panose="020F0502020204030204" pitchFamily="34" charset="0"/>
                      </a:endParaRPr>
                    </a:p>
                  </a:txBody>
                  <a:tcPr marL="5529" marR="5529" marT="552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ctr" fontAlgn="t"/>
                      <a:r>
                        <a:rPr lang="en-ZA" sz="1200" b="1" i="0" u="none" strike="noStrike" dirty="0">
                          <a:solidFill>
                            <a:srgbClr val="000000"/>
                          </a:solidFill>
                          <a:effectLst/>
                          <a:latin typeface="Calibri" panose="020F0502020204030204" pitchFamily="34" charset="0"/>
                        </a:rPr>
                        <a:t>Comments for</a:t>
                      </a:r>
                      <a:br>
                        <a:rPr lang="en-ZA" sz="1200" b="1" i="0" u="none" strike="noStrike" dirty="0">
                          <a:solidFill>
                            <a:srgbClr val="000000"/>
                          </a:solidFill>
                          <a:effectLst/>
                          <a:latin typeface="Calibri" panose="020F0502020204030204" pitchFamily="34" charset="0"/>
                        </a:rPr>
                      </a:br>
                      <a:r>
                        <a:rPr lang="en-ZA" sz="1200" b="1" i="0" u="none" strike="noStrike" dirty="0">
                          <a:solidFill>
                            <a:srgbClr val="000000"/>
                          </a:solidFill>
                          <a:effectLst/>
                          <a:latin typeface="Calibri" panose="020F0502020204030204" pitchFamily="34" charset="0"/>
                        </a:rPr>
                        <a:t>Quarter 1</a:t>
                      </a:r>
                      <a:br>
                        <a:rPr lang="en-ZA" sz="1200" b="1" i="0" u="none" strike="noStrike" dirty="0">
                          <a:solidFill>
                            <a:srgbClr val="000000"/>
                          </a:solidFill>
                          <a:effectLst/>
                          <a:latin typeface="Calibri" panose="020F0502020204030204" pitchFamily="34" charset="0"/>
                        </a:rPr>
                      </a:br>
                      <a:endParaRPr lang="en-ZA" sz="1200" b="1" i="0" u="none" strike="noStrike" dirty="0">
                        <a:solidFill>
                          <a:srgbClr val="000000"/>
                        </a:solidFill>
                        <a:effectLst/>
                        <a:latin typeface="Calibri" panose="020F0502020204030204" pitchFamily="34" charset="0"/>
                      </a:endParaRPr>
                    </a:p>
                  </a:txBody>
                  <a:tcPr marL="5529" marR="5529" marT="552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ctr" fontAlgn="t"/>
                      <a:r>
                        <a:rPr lang="en-ZA" sz="1200" b="1" i="0" u="none" strike="noStrike" dirty="0">
                          <a:solidFill>
                            <a:srgbClr val="000000"/>
                          </a:solidFill>
                          <a:effectLst/>
                          <a:latin typeface="Calibri" panose="020F0502020204030204" pitchFamily="34" charset="0"/>
                        </a:rPr>
                        <a:t>Robot Status </a:t>
                      </a:r>
                    </a:p>
                  </a:txBody>
                  <a:tcPr marL="5529" marR="5529" marT="552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extLst>
                  <a:ext uri="{0D108BD9-81ED-4DB2-BD59-A6C34878D82A}">
                    <a16:rowId xmlns:a16="http://schemas.microsoft.com/office/drawing/2014/main" xmlns="" val="2829689959"/>
                  </a:ext>
                </a:extLst>
              </a:tr>
              <a:tr h="995719">
                <a:tc>
                  <a:txBody>
                    <a:bodyPr/>
                    <a:lstStyle/>
                    <a:p>
                      <a:pPr algn="l" fontAlgn="t"/>
                      <a:r>
                        <a:rPr lang="en-US" sz="1200" b="0" i="0" u="none" strike="noStrike" dirty="0">
                          <a:solidFill>
                            <a:srgbClr val="000000"/>
                          </a:solidFill>
                          <a:effectLst/>
                          <a:latin typeface="Arial" panose="020B0604020202020204" pitchFamily="34" charset="0"/>
                        </a:rPr>
                        <a:t>% Adherence to prescribed timeframes for Chief Inspector of Mines appeals</a:t>
                      </a:r>
                    </a:p>
                  </a:txBody>
                  <a:tcPr marL="5529" marR="5529" marT="552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t"/>
                      <a:r>
                        <a:rPr lang="en-ZA" sz="1200" b="0" i="0" u="none" strike="noStrike" dirty="0">
                          <a:solidFill>
                            <a:srgbClr val="000000"/>
                          </a:solidFill>
                          <a:effectLst/>
                          <a:latin typeface="Arial" panose="020B0604020202020204" pitchFamily="34" charset="0"/>
                        </a:rPr>
                        <a:t>100%</a:t>
                      </a:r>
                    </a:p>
                  </a:txBody>
                  <a:tcPr marL="5529" marR="5529" marT="552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t"/>
                      <a:r>
                        <a:rPr lang="en-ZA" sz="1200" b="0" i="0" u="none" strike="noStrike" dirty="0">
                          <a:solidFill>
                            <a:srgbClr val="000000"/>
                          </a:solidFill>
                          <a:effectLst/>
                          <a:latin typeface="Arial" panose="020B0604020202020204" pitchFamily="34" charset="0"/>
                        </a:rPr>
                        <a:t>100%</a:t>
                      </a:r>
                    </a:p>
                  </a:txBody>
                  <a:tcPr marL="5529" marR="5529" marT="552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t"/>
                      <a:r>
                        <a:rPr lang="en-US" sz="1200" b="1" i="0" u="none" strike="noStrike" dirty="0">
                          <a:solidFill>
                            <a:srgbClr val="000000"/>
                          </a:solidFill>
                          <a:effectLst/>
                          <a:latin typeface="Arial" panose="020B0604020202020204" pitchFamily="34" charset="0"/>
                        </a:rPr>
                        <a:t>Achieved</a:t>
                      </a:r>
                      <a:r>
                        <a:rPr lang="en-US" sz="1200" b="0" i="0" u="none" strike="noStrike" dirty="0">
                          <a:solidFill>
                            <a:srgbClr val="000000"/>
                          </a:solidFill>
                          <a:effectLst/>
                          <a:latin typeface="Arial" panose="020B0604020202020204" pitchFamily="34" charset="0"/>
                        </a:rPr>
                        <a:t>. There was 1 CIOM's appeal received in the 1st quarter and completed within the prescribed timeframe. Calculation: (1/1)*100=100%</a:t>
                      </a:r>
                    </a:p>
                  </a:txBody>
                  <a:tcPr marL="5529" marR="5529" marT="552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t"/>
                      <a:r>
                        <a:rPr lang="en-ZA" sz="1200" b="0" i="0" u="none" strike="noStrike" dirty="0">
                          <a:solidFill>
                            <a:srgbClr val="000000"/>
                          </a:solidFill>
                          <a:effectLst/>
                          <a:latin typeface="Arial" panose="020B0604020202020204" pitchFamily="34" charset="0"/>
                        </a:rPr>
                        <a:t>N/A</a:t>
                      </a:r>
                    </a:p>
                  </a:txBody>
                  <a:tcPr marL="5529" marR="5529" marT="552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t"/>
                      <a:r>
                        <a:rPr lang="en-ZA" sz="1200" b="0" i="0" u="none" strike="noStrike">
                          <a:solidFill>
                            <a:srgbClr val="000000"/>
                          </a:solidFill>
                          <a:effectLst/>
                          <a:latin typeface="Arial" panose="020B0604020202020204" pitchFamily="34" charset="0"/>
                        </a:rPr>
                        <a:t>N/A</a:t>
                      </a:r>
                      <a:endParaRPr lang="en-ZA" sz="1200" b="0" i="0" u="none" strike="noStrike" dirty="0">
                        <a:solidFill>
                          <a:srgbClr val="000000"/>
                        </a:solidFill>
                        <a:effectLst/>
                        <a:latin typeface="Arial" panose="020B0604020202020204" pitchFamily="34" charset="0"/>
                      </a:endParaRPr>
                    </a:p>
                  </a:txBody>
                  <a:tcPr marL="5529" marR="5529" marT="552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t"/>
                      <a:r>
                        <a:rPr lang="en-ZA" sz="1200" b="0" i="0" u="none" strike="noStrike">
                          <a:solidFill>
                            <a:srgbClr val="000000"/>
                          </a:solidFill>
                          <a:effectLst/>
                          <a:latin typeface="Arial" panose="020B0604020202020204" pitchFamily="34" charset="0"/>
                        </a:rPr>
                        <a:t>N/A</a:t>
                      </a:r>
                      <a:endParaRPr lang="en-ZA" sz="1200" b="0" i="0" u="none" strike="noStrike" dirty="0">
                        <a:solidFill>
                          <a:srgbClr val="000000"/>
                        </a:solidFill>
                        <a:effectLst/>
                        <a:latin typeface="Arial" panose="020B0604020202020204" pitchFamily="34" charset="0"/>
                      </a:endParaRPr>
                    </a:p>
                  </a:txBody>
                  <a:tcPr marL="5529" marR="5529" marT="552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t"/>
                      <a:r>
                        <a:rPr lang="en-ZA" sz="1200" b="0" i="0" u="none" strike="noStrike" dirty="0">
                          <a:solidFill>
                            <a:srgbClr val="000000"/>
                          </a:solidFill>
                          <a:effectLst/>
                          <a:latin typeface="Arial" panose="020B0604020202020204" pitchFamily="34" charset="0"/>
                        </a:rPr>
                        <a:t> </a:t>
                      </a:r>
                    </a:p>
                  </a:txBody>
                  <a:tcPr marL="5529" marR="5529" marT="552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extLst>
                  <a:ext uri="{0D108BD9-81ED-4DB2-BD59-A6C34878D82A}">
                    <a16:rowId xmlns:a16="http://schemas.microsoft.com/office/drawing/2014/main" xmlns="" val="2602298593"/>
                  </a:ext>
                </a:extLst>
              </a:tr>
              <a:tr h="901152">
                <a:tc>
                  <a:txBody>
                    <a:bodyPr/>
                    <a:lstStyle/>
                    <a:p>
                      <a:pPr algn="l" fontAlgn="t"/>
                      <a:r>
                        <a:rPr lang="en-US" sz="1200" b="0" i="0" u="none" strike="noStrike" dirty="0">
                          <a:solidFill>
                            <a:srgbClr val="000000"/>
                          </a:solidFill>
                          <a:effectLst/>
                          <a:latin typeface="Arial" panose="020B0604020202020204" pitchFamily="34" charset="0"/>
                        </a:rPr>
                        <a:t>% Adherence to prescribed timeframes for medical appeals</a:t>
                      </a:r>
                    </a:p>
                  </a:txBody>
                  <a:tcPr marL="5529" marR="5529" marT="552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t"/>
                      <a:r>
                        <a:rPr lang="en-ZA" sz="1200" b="0" i="0" u="none" strike="noStrike" dirty="0">
                          <a:solidFill>
                            <a:srgbClr val="000000"/>
                          </a:solidFill>
                          <a:effectLst/>
                          <a:latin typeface="Arial" panose="020B0604020202020204" pitchFamily="34" charset="0"/>
                        </a:rPr>
                        <a:t>80%</a:t>
                      </a:r>
                    </a:p>
                  </a:txBody>
                  <a:tcPr marL="5529" marR="5529" marT="552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t"/>
                      <a:r>
                        <a:rPr lang="en-ZA" sz="1200" b="0" i="0" u="none" strike="noStrike" dirty="0">
                          <a:solidFill>
                            <a:srgbClr val="000000"/>
                          </a:solidFill>
                          <a:effectLst/>
                          <a:latin typeface="Arial" panose="020B0604020202020204" pitchFamily="34" charset="0"/>
                        </a:rPr>
                        <a:t> 80%</a:t>
                      </a:r>
                    </a:p>
                  </a:txBody>
                  <a:tcPr marL="5529" marR="5529" marT="552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t"/>
                      <a:r>
                        <a:rPr lang="en-US" sz="1200" b="1" i="0" u="none" strike="noStrike" dirty="0">
                          <a:solidFill>
                            <a:srgbClr val="000000"/>
                          </a:solidFill>
                          <a:effectLst/>
                          <a:latin typeface="Arial" panose="020B0604020202020204" pitchFamily="34" charset="0"/>
                        </a:rPr>
                        <a:t>Achieved</a:t>
                      </a:r>
                      <a:r>
                        <a:rPr lang="en-US" sz="1200" b="0" i="0" u="none" strike="noStrike" dirty="0">
                          <a:solidFill>
                            <a:srgbClr val="000000"/>
                          </a:solidFill>
                          <a:effectLst/>
                          <a:latin typeface="Arial" panose="020B0604020202020204" pitchFamily="34" charset="0"/>
                        </a:rPr>
                        <a:t>.   11 appeals received and 10  were completed.   Calculation: (10/11)*90= 90%. </a:t>
                      </a:r>
                    </a:p>
                  </a:txBody>
                  <a:tcPr marL="5529" marR="5529" marT="552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t"/>
                      <a:r>
                        <a:rPr lang="en-US" sz="1200" b="0" i="0" u="none" strike="noStrike" dirty="0">
                          <a:solidFill>
                            <a:srgbClr val="000000"/>
                          </a:solidFill>
                          <a:effectLst/>
                          <a:latin typeface="Arial" panose="020B0604020202020204" pitchFamily="34" charset="0"/>
                        </a:rPr>
                        <a:t>The  reason for over achievement is that all the required documents were available to process the medical appeals.</a:t>
                      </a:r>
                    </a:p>
                  </a:txBody>
                  <a:tcPr marL="5529" marR="5529" marT="552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t"/>
                      <a:r>
                        <a:rPr lang="en-ZA" sz="1200" b="0" i="0" u="none" strike="noStrike">
                          <a:solidFill>
                            <a:srgbClr val="000000"/>
                          </a:solidFill>
                          <a:effectLst/>
                          <a:latin typeface="Arial" panose="020B0604020202020204" pitchFamily="34" charset="0"/>
                        </a:rPr>
                        <a:t>N/A</a:t>
                      </a:r>
                      <a:endParaRPr lang="en-ZA" sz="1200" b="0" i="0" u="none" strike="noStrike" dirty="0">
                        <a:solidFill>
                          <a:srgbClr val="000000"/>
                        </a:solidFill>
                        <a:effectLst/>
                        <a:latin typeface="Arial" panose="020B0604020202020204" pitchFamily="34" charset="0"/>
                      </a:endParaRPr>
                    </a:p>
                  </a:txBody>
                  <a:tcPr marL="5529" marR="5529" marT="552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t"/>
                      <a:r>
                        <a:rPr lang="en-ZA" sz="1200" b="0" i="0" u="none" strike="noStrike">
                          <a:solidFill>
                            <a:srgbClr val="000000"/>
                          </a:solidFill>
                          <a:effectLst/>
                          <a:latin typeface="Arial" panose="020B0604020202020204" pitchFamily="34" charset="0"/>
                        </a:rPr>
                        <a:t>N/A</a:t>
                      </a:r>
                      <a:endParaRPr lang="en-ZA" sz="1200" b="0" i="0" u="none" strike="noStrike" dirty="0">
                        <a:solidFill>
                          <a:srgbClr val="000000"/>
                        </a:solidFill>
                        <a:effectLst/>
                        <a:latin typeface="Arial" panose="020B0604020202020204" pitchFamily="34" charset="0"/>
                      </a:endParaRPr>
                    </a:p>
                  </a:txBody>
                  <a:tcPr marL="5529" marR="5529" marT="552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t"/>
                      <a:r>
                        <a:rPr lang="en-ZA" sz="1200" b="0" i="0" u="none" strike="noStrike" dirty="0">
                          <a:solidFill>
                            <a:srgbClr val="000000"/>
                          </a:solidFill>
                          <a:effectLst/>
                          <a:latin typeface="Arial" panose="020B0604020202020204" pitchFamily="34" charset="0"/>
                        </a:rPr>
                        <a:t> </a:t>
                      </a:r>
                    </a:p>
                  </a:txBody>
                  <a:tcPr marL="5529" marR="5529" marT="552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extLst>
                  <a:ext uri="{0D108BD9-81ED-4DB2-BD59-A6C34878D82A}">
                    <a16:rowId xmlns:a16="http://schemas.microsoft.com/office/drawing/2014/main" xmlns="" val="3720273667"/>
                  </a:ext>
                </a:extLst>
              </a:tr>
              <a:tr h="901152">
                <a:tc>
                  <a:txBody>
                    <a:bodyPr/>
                    <a:lstStyle/>
                    <a:p>
                      <a:pPr algn="l" fontAlgn="t"/>
                      <a:r>
                        <a:rPr lang="en-US" sz="1200" b="0" i="0" u="none" strike="noStrike" dirty="0">
                          <a:solidFill>
                            <a:srgbClr val="000000"/>
                          </a:solidFill>
                          <a:effectLst/>
                          <a:latin typeface="Arial" panose="020B0604020202020204" pitchFamily="34" charset="0"/>
                        </a:rPr>
                        <a:t>% Adherence to prescribed timeframes for MPRDA applications</a:t>
                      </a:r>
                    </a:p>
                  </a:txBody>
                  <a:tcPr marL="5529" marR="5529" marT="552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t"/>
                      <a:r>
                        <a:rPr lang="en-ZA" sz="1200" b="0" i="0" u="none" strike="noStrike" dirty="0">
                          <a:solidFill>
                            <a:srgbClr val="000000"/>
                          </a:solidFill>
                          <a:effectLst/>
                          <a:latin typeface="Arial" panose="020B0604020202020204" pitchFamily="34" charset="0"/>
                        </a:rPr>
                        <a:t>80%</a:t>
                      </a:r>
                    </a:p>
                  </a:txBody>
                  <a:tcPr marL="5529" marR="5529" marT="552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t"/>
                      <a:r>
                        <a:rPr lang="en-ZA" sz="1200" b="0" i="0" u="none" strike="noStrike" dirty="0">
                          <a:solidFill>
                            <a:srgbClr val="000000"/>
                          </a:solidFill>
                          <a:effectLst/>
                          <a:latin typeface="Arial" panose="020B0604020202020204" pitchFamily="34" charset="0"/>
                        </a:rPr>
                        <a:t>80%</a:t>
                      </a:r>
                    </a:p>
                  </a:txBody>
                  <a:tcPr marL="5529" marR="5529" marT="552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t"/>
                      <a:r>
                        <a:rPr lang="en-US" sz="1200" b="1" i="0" u="none" strike="noStrike" dirty="0">
                          <a:solidFill>
                            <a:srgbClr val="000000"/>
                          </a:solidFill>
                          <a:effectLst/>
                          <a:latin typeface="Arial" panose="020B0604020202020204" pitchFamily="34" charset="0"/>
                        </a:rPr>
                        <a:t>Achieved</a:t>
                      </a:r>
                      <a:r>
                        <a:rPr lang="en-US" sz="1200" b="0" i="0" u="none" strike="noStrike" dirty="0">
                          <a:solidFill>
                            <a:srgbClr val="000000"/>
                          </a:solidFill>
                          <a:effectLst/>
                          <a:latin typeface="Arial" panose="020B0604020202020204" pitchFamily="34" charset="0"/>
                        </a:rPr>
                        <a:t>. There were 473 applications received and 475 were completed.   Calculation: (473/475)*100=100%.  </a:t>
                      </a:r>
                    </a:p>
                  </a:txBody>
                  <a:tcPr marL="5529" marR="5529" marT="552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t"/>
                      <a:r>
                        <a:rPr lang="en-US" sz="1200" b="0" i="0" u="none" strike="noStrike" dirty="0">
                          <a:solidFill>
                            <a:srgbClr val="000000"/>
                          </a:solidFill>
                          <a:effectLst/>
                          <a:latin typeface="Arial" panose="020B0604020202020204" pitchFamily="34" charset="0"/>
                        </a:rPr>
                        <a:t>The reason for over achievement is due to more applications processed as the department is operating with 100% employees..</a:t>
                      </a:r>
                    </a:p>
                  </a:txBody>
                  <a:tcPr marL="5529" marR="5529" marT="552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t"/>
                      <a:r>
                        <a:rPr lang="en-ZA" sz="1200" b="0" i="0" u="none" strike="noStrike">
                          <a:solidFill>
                            <a:srgbClr val="000000"/>
                          </a:solidFill>
                          <a:effectLst/>
                          <a:latin typeface="Arial" panose="020B0604020202020204" pitchFamily="34" charset="0"/>
                        </a:rPr>
                        <a:t>N/A</a:t>
                      </a:r>
                      <a:endParaRPr lang="en-ZA" sz="1200" b="0" i="0" u="none" strike="noStrike" dirty="0">
                        <a:solidFill>
                          <a:srgbClr val="000000"/>
                        </a:solidFill>
                        <a:effectLst/>
                        <a:latin typeface="Arial" panose="020B0604020202020204" pitchFamily="34" charset="0"/>
                      </a:endParaRPr>
                    </a:p>
                  </a:txBody>
                  <a:tcPr marL="5529" marR="5529" marT="552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t"/>
                      <a:r>
                        <a:rPr lang="en-ZA" sz="1200" b="0" i="0" u="none" strike="noStrike">
                          <a:solidFill>
                            <a:srgbClr val="000000"/>
                          </a:solidFill>
                          <a:effectLst/>
                          <a:latin typeface="Arial" panose="020B0604020202020204" pitchFamily="34" charset="0"/>
                        </a:rPr>
                        <a:t>N/A</a:t>
                      </a:r>
                      <a:endParaRPr lang="en-ZA" sz="1200" b="0" i="0" u="none" strike="noStrike" dirty="0">
                        <a:solidFill>
                          <a:srgbClr val="000000"/>
                        </a:solidFill>
                        <a:effectLst/>
                        <a:latin typeface="Arial" panose="020B0604020202020204" pitchFamily="34" charset="0"/>
                      </a:endParaRPr>
                    </a:p>
                  </a:txBody>
                  <a:tcPr marL="5529" marR="5529" marT="552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t"/>
                      <a:r>
                        <a:rPr lang="en-ZA" sz="1200" b="0" i="0" u="none" strike="noStrike" dirty="0">
                          <a:solidFill>
                            <a:srgbClr val="000000"/>
                          </a:solidFill>
                          <a:effectLst/>
                          <a:latin typeface="Arial" panose="020B0604020202020204" pitchFamily="34" charset="0"/>
                        </a:rPr>
                        <a:t> </a:t>
                      </a:r>
                    </a:p>
                  </a:txBody>
                  <a:tcPr marL="5529" marR="5529" marT="552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extLst>
                  <a:ext uri="{0D108BD9-81ED-4DB2-BD59-A6C34878D82A}">
                    <a16:rowId xmlns:a16="http://schemas.microsoft.com/office/drawing/2014/main" xmlns="" val="1607387738"/>
                  </a:ext>
                </a:extLst>
              </a:tr>
              <a:tr h="1729905">
                <a:tc>
                  <a:txBody>
                    <a:bodyPr/>
                    <a:lstStyle/>
                    <a:p>
                      <a:pPr algn="l" fontAlgn="t"/>
                      <a:r>
                        <a:rPr lang="en-US" sz="1200" b="0" i="0" u="none" strike="noStrike" dirty="0">
                          <a:solidFill>
                            <a:srgbClr val="000000"/>
                          </a:solidFill>
                          <a:effectLst/>
                          <a:latin typeface="Arial" panose="020B0604020202020204" pitchFamily="34" charset="0"/>
                        </a:rPr>
                        <a:t>% of administration of Government Certificate of Competency (GCC) exams policy. </a:t>
                      </a:r>
                    </a:p>
                  </a:txBody>
                  <a:tcPr marL="5529" marR="5529" marT="552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t"/>
                      <a:r>
                        <a:rPr lang="en-ZA" sz="1200" b="0" i="0" u="none" strike="noStrike" dirty="0">
                          <a:solidFill>
                            <a:srgbClr val="000000"/>
                          </a:solidFill>
                          <a:effectLst/>
                          <a:latin typeface="Arial" panose="020B0604020202020204" pitchFamily="34" charset="0"/>
                        </a:rPr>
                        <a:t>100%</a:t>
                      </a:r>
                    </a:p>
                  </a:txBody>
                  <a:tcPr marL="5529" marR="5529" marT="552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t"/>
                      <a:r>
                        <a:rPr lang="en-ZA" sz="1200" b="0" i="0" u="none" strike="noStrike" dirty="0">
                          <a:solidFill>
                            <a:srgbClr val="000000"/>
                          </a:solidFill>
                          <a:effectLst/>
                          <a:latin typeface="Arial" panose="020B0604020202020204" pitchFamily="34" charset="0"/>
                        </a:rPr>
                        <a:t>100%</a:t>
                      </a:r>
                    </a:p>
                  </a:txBody>
                  <a:tcPr marL="5529" marR="5529" marT="552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t"/>
                      <a:r>
                        <a:rPr lang="en-US" sz="1200" b="1" i="0" u="none" strike="noStrike" dirty="0">
                          <a:solidFill>
                            <a:srgbClr val="000000"/>
                          </a:solidFill>
                          <a:effectLst/>
                          <a:latin typeface="Arial" panose="020B0604020202020204" pitchFamily="34" charset="0"/>
                        </a:rPr>
                        <a:t>Achieved</a:t>
                      </a:r>
                      <a:r>
                        <a:rPr lang="en-US" sz="1200" b="0" i="0" u="none" strike="noStrike" dirty="0">
                          <a:solidFill>
                            <a:srgbClr val="000000"/>
                          </a:solidFill>
                          <a:effectLst/>
                          <a:latin typeface="Arial" panose="020B0604020202020204" pitchFamily="34" charset="0"/>
                        </a:rPr>
                        <a:t>. All the 5 steps for the certificate of Competency model have been implemented. These consists of the following steps: 1. set the papers, 2. write the exam, 3. mark the exam, 4. moderate the results, 5. release the results. Calculation 5/5*100=100%</a:t>
                      </a:r>
                    </a:p>
                  </a:txBody>
                  <a:tcPr marL="5529" marR="5529" marT="552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t"/>
                      <a:r>
                        <a:rPr lang="en-ZA" sz="1200" b="0" i="0" u="none" strike="noStrike" dirty="0">
                          <a:solidFill>
                            <a:srgbClr val="000000"/>
                          </a:solidFill>
                          <a:effectLst/>
                          <a:latin typeface="Arial" panose="020B0604020202020204" pitchFamily="34" charset="0"/>
                        </a:rPr>
                        <a:t>Not applicable</a:t>
                      </a:r>
                    </a:p>
                  </a:txBody>
                  <a:tcPr marL="5529" marR="5529" marT="552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t"/>
                      <a:r>
                        <a:rPr lang="en-ZA" sz="1200" b="0" i="0" u="none" strike="noStrike">
                          <a:solidFill>
                            <a:srgbClr val="000000"/>
                          </a:solidFill>
                          <a:effectLst/>
                          <a:latin typeface="Arial" panose="020B0604020202020204" pitchFamily="34" charset="0"/>
                        </a:rPr>
                        <a:t>N/A</a:t>
                      </a:r>
                      <a:endParaRPr lang="en-ZA" sz="1200" b="0" i="0" u="none" strike="noStrike" dirty="0">
                        <a:solidFill>
                          <a:srgbClr val="000000"/>
                        </a:solidFill>
                        <a:effectLst/>
                        <a:latin typeface="Arial" panose="020B0604020202020204" pitchFamily="34" charset="0"/>
                      </a:endParaRPr>
                    </a:p>
                  </a:txBody>
                  <a:tcPr marL="5529" marR="5529" marT="552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t"/>
                      <a:r>
                        <a:rPr lang="en-ZA" sz="1200" b="0" i="0" u="none" strike="noStrike" dirty="0">
                          <a:solidFill>
                            <a:srgbClr val="000000"/>
                          </a:solidFill>
                          <a:effectLst/>
                          <a:latin typeface="Arial" panose="020B0604020202020204" pitchFamily="34" charset="0"/>
                        </a:rPr>
                        <a:t>N/A</a:t>
                      </a:r>
                    </a:p>
                  </a:txBody>
                  <a:tcPr marL="5529" marR="5529" marT="552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t"/>
                      <a:r>
                        <a:rPr lang="en-ZA" sz="1200" b="0" i="0" u="none" strike="noStrike" dirty="0">
                          <a:solidFill>
                            <a:srgbClr val="000000"/>
                          </a:solidFill>
                          <a:effectLst/>
                          <a:latin typeface="Arial" panose="020B0604020202020204" pitchFamily="34" charset="0"/>
                        </a:rPr>
                        <a:t> </a:t>
                      </a:r>
                    </a:p>
                  </a:txBody>
                  <a:tcPr marL="5529" marR="5529" marT="552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extLst>
                  <a:ext uri="{0D108BD9-81ED-4DB2-BD59-A6C34878D82A}">
                    <a16:rowId xmlns:a16="http://schemas.microsoft.com/office/drawing/2014/main" xmlns="" val="3808968499"/>
                  </a:ext>
                </a:extLst>
              </a:tr>
            </a:tbl>
          </a:graphicData>
        </a:graphic>
      </p:graphicFrame>
    </p:spTree>
    <p:extLst>
      <p:ext uri="{BB962C8B-B14F-4D97-AF65-F5344CB8AC3E}">
        <p14:creationId xmlns:p14="http://schemas.microsoft.com/office/powerpoint/2010/main" xmlns="" val="148753412"/>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a:extLst>
              <a:ext uri="{FF2B5EF4-FFF2-40B4-BE49-F238E27FC236}">
                <a16:creationId xmlns:a16="http://schemas.microsoft.com/office/drawing/2014/main" xmlns="" id="{006971FB-37F3-49F2-842F-EA3B1E0D3133}"/>
              </a:ext>
            </a:extLst>
          </p:cNvPr>
          <p:cNvGraphicFramePr>
            <a:graphicFrameLocks noGrp="1"/>
          </p:cNvGraphicFramePr>
          <p:nvPr/>
        </p:nvGraphicFramePr>
        <p:xfrm>
          <a:off x="1643270" y="632792"/>
          <a:ext cx="10548730" cy="2034559"/>
        </p:xfrm>
        <a:graphic>
          <a:graphicData uri="http://schemas.openxmlformats.org/drawingml/2006/table">
            <a:tbl>
              <a:tblPr/>
              <a:tblGrid>
                <a:gridCol w="1444633">
                  <a:extLst>
                    <a:ext uri="{9D8B030D-6E8A-4147-A177-3AD203B41FA5}">
                      <a16:colId xmlns:a16="http://schemas.microsoft.com/office/drawing/2014/main" xmlns="" val="2593102979"/>
                    </a:ext>
                  </a:extLst>
                </a:gridCol>
                <a:gridCol w="1609456">
                  <a:extLst>
                    <a:ext uri="{9D8B030D-6E8A-4147-A177-3AD203B41FA5}">
                      <a16:colId xmlns:a16="http://schemas.microsoft.com/office/drawing/2014/main" xmlns="" val="2682759916"/>
                    </a:ext>
                  </a:extLst>
                </a:gridCol>
                <a:gridCol w="1522198">
                  <a:extLst>
                    <a:ext uri="{9D8B030D-6E8A-4147-A177-3AD203B41FA5}">
                      <a16:colId xmlns:a16="http://schemas.microsoft.com/office/drawing/2014/main" xmlns="" val="2140333456"/>
                    </a:ext>
                  </a:extLst>
                </a:gridCol>
                <a:gridCol w="1095594">
                  <a:extLst>
                    <a:ext uri="{9D8B030D-6E8A-4147-A177-3AD203B41FA5}">
                      <a16:colId xmlns:a16="http://schemas.microsoft.com/office/drawing/2014/main" xmlns="" val="377936323"/>
                    </a:ext>
                  </a:extLst>
                </a:gridCol>
                <a:gridCol w="1318591">
                  <a:extLst>
                    <a:ext uri="{9D8B030D-6E8A-4147-A177-3AD203B41FA5}">
                      <a16:colId xmlns:a16="http://schemas.microsoft.com/office/drawing/2014/main" xmlns="" val="4042584106"/>
                    </a:ext>
                  </a:extLst>
                </a:gridCol>
                <a:gridCol w="1399928">
                  <a:extLst>
                    <a:ext uri="{9D8B030D-6E8A-4147-A177-3AD203B41FA5}">
                      <a16:colId xmlns:a16="http://schemas.microsoft.com/office/drawing/2014/main" xmlns="" val="2092424981"/>
                    </a:ext>
                  </a:extLst>
                </a:gridCol>
                <a:gridCol w="1666911">
                  <a:extLst>
                    <a:ext uri="{9D8B030D-6E8A-4147-A177-3AD203B41FA5}">
                      <a16:colId xmlns:a16="http://schemas.microsoft.com/office/drawing/2014/main" xmlns="" val="2731894455"/>
                    </a:ext>
                  </a:extLst>
                </a:gridCol>
                <a:gridCol w="491419">
                  <a:extLst>
                    <a:ext uri="{9D8B030D-6E8A-4147-A177-3AD203B41FA5}">
                      <a16:colId xmlns:a16="http://schemas.microsoft.com/office/drawing/2014/main" xmlns="" val="4268290444"/>
                    </a:ext>
                  </a:extLst>
                </a:gridCol>
              </a:tblGrid>
              <a:tr h="530310">
                <a:tc>
                  <a:txBody>
                    <a:bodyPr/>
                    <a:lstStyle/>
                    <a:p>
                      <a:pPr algn="ctr" fontAlgn="t"/>
                      <a:r>
                        <a:rPr lang="en-ZA" sz="1200" b="1" i="0" u="none" strike="noStrike" dirty="0">
                          <a:solidFill>
                            <a:srgbClr val="000000"/>
                          </a:solidFill>
                          <a:effectLst/>
                          <a:latin typeface="Calibri" panose="020F0502020204030204" pitchFamily="34" charset="0"/>
                        </a:rPr>
                        <a:t>Output Indicator</a:t>
                      </a:r>
                    </a:p>
                  </a:txBody>
                  <a:tcPr marL="5557" marR="5557" marT="555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ctr" fontAlgn="t"/>
                      <a:r>
                        <a:rPr lang="en-ZA" sz="1200" b="1" i="0" u="none" strike="noStrike" dirty="0">
                          <a:solidFill>
                            <a:srgbClr val="000000"/>
                          </a:solidFill>
                          <a:effectLst/>
                          <a:latin typeface="Calibri" panose="020F0502020204030204" pitchFamily="34" charset="0"/>
                        </a:rPr>
                        <a:t>2022/23</a:t>
                      </a:r>
                      <a:br>
                        <a:rPr lang="en-ZA" sz="1200" b="1" i="0" u="none" strike="noStrike" dirty="0">
                          <a:solidFill>
                            <a:srgbClr val="000000"/>
                          </a:solidFill>
                          <a:effectLst/>
                          <a:latin typeface="Calibri" panose="020F0502020204030204" pitchFamily="34" charset="0"/>
                        </a:rPr>
                      </a:br>
                      <a:r>
                        <a:rPr lang="en-ZA" sz="1200" b="1" i="0" u="none" strike="noStrike" dirty="0">
                          <a:solidFill>
                            <a:srgbClr val="000000"/>
                          </a:solidFill>
                          <a:effectLst/>
                          <a:latin typeface="Calibri" panose="020F0502020204030204" pitchFamily="34" charset="0"/>
                        </a:rPr>
                        <a:t>Annual Target</a:t>
                      </a:r>
                    </a:p>
                  </a:txBody>
                  <a:tcPr marL="5557" marR="5557" marT="555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ctr" fontAlgn="t"/>
                      <a:r>
                        <a:rPr lang="en-ZA" sz="1200" b="1" i="0" u="none" strike="noStrike" dirty="0">
                          <a:solidFill>
                            <a:srgbClr val="000000"/>
                          </a:solidFill>
                          <a:effectLst/>
                          <a:latin typeface="Calibri" panose="020F0502020204030204" pitchFamily="34" charset="0"/>
                        </a:rPr>
                        <a:t>2022/23</a:t>
                      </a:r>
                      <a:br>
                        <a:rPr lang="en-ZA" sz="1200" b="1" i="0" u="none" strike="noStrike" dirty="0">
                          <a:solidFill>
                            <a:srgbClr val="000000"/>
                          </a:solidFill>
                          <a:effectLst/>
                          <a:latin typeface="Calibri" panose="020F0502020204030204" pitchFamily="34" charset="0"/>
                        </a:rPr>
                      </a:br>
                      <a:r>
                        <a:rPr lang="en-ZA" sz="1200" b="1" i="0" u="none" strike="noStrike" dirty="0">
                          <a:solidFill>
                            <a:srgbClr val="000000"/>
                          </a:solidFill>
                          <a:effectLst/>
                          <a:latin typeface="Calibri" panose="020F0502020204030204" pitchFamily="34" charset="0"/>
                        </a:rPr>
                        <a:t>Quarterly Target</a:t>
                      </a:r>
                    </a:p>
                  </a:txBody>
                  <a:tcPr marL="5557" marR="5557" marT="555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ctr" fontAlgn="t"/>
                      <a:r>
                        <a:rPr lang="en-US" sz="1200" b="1" i="0" u="none" strike="noStrike" dirty="0">
                          <a:solidFill>
                            <a:srgbClr val="000000"/>
                          </a:solidFill>
                          <a:effectLst/>
                          <a:latin typeface="Calibri" panose="020F0502020204030204" pitchFamily="34" charset="0"/>
                        </a:rPr>
                        <a:t>Actual output</a:t>
                      </a:r>
                      <a:br>
                        <a:rPr lang="en-US" sz="1200" b="1" i="0" u="none" strike="noStrike" dirty="0">
                          <a:solidFill>
                            <a:srgbClr val="000000"/>
                          </a:solidFill>
                          <a:effectLst/>
                          <a:latin typeface="Calibri" panose="020F0502020204030204" pitchFamily="34" charset="0"/>
                        </a:rPr>
                      </a:br>
                      <a:endParaRPr lang="en-US" sz="1200" b="1" i="0" u="none" strike="noStrike" dirty="0">
                        <a:solidFill>
                          <a:srgbClr val="000000"/>
                        </a:solidFill>
                        <a:effectLst/>
                        <a:latin typeface="Calibri" panose="020F0502020204030204" pitchFamily="34" charset="0"/>
                      </a:endParaRPr>
                    </a:p>
                  </a:txBody>
                  <a:tcPr marL="5557" marR="5557" marT="555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ctr" fontAlgn="t"/>
                      <a:r>
                        <a:rPr lang="en-ZA" sz="1200" b="1" i="0" u="none" strike="noStrike" dirty="0">
                          <a:solidFill>
                            <a:srgbClr val="000000"/>
                          </a:solidFill>
                          <a:effectLst/>
                          <a:latin typeface="Calibri" panose="020F0502020204030204" pitchFamily="34" charset="0"/>
                        </a:rPr>
                        <a:t>Reason for</a:t>
                      </a:r>
                      <a:br>
                        <a:rPr lang="en-ZA" sz="1200" b="1" i="0" u="none" strike="noStrike" dirty="0">
                          <a:solidFill>
                            <a:srgbClr val="000000"/>
                          </a:solidFill>
                          <a:effectLst/>
                          <a:latin typeface="Calibri" panose="020F0502020204030204" pitchFamily="34" charset="0"/>
                        </a:rPr>
                      </a:br>
                      <a:r>
                        <a:rPr lang="en-ZA" sz="1200" b="1" i="0" u="none" strike="noStrike" dirty="0">
                          <a:solidFill>
                            <a:srgbClr val="000000"/>
                          </a:solidFill>
                          <a:effectLst/>
                          <a:latin typeface="Calibri" panose="020F0502020204030204" pitchFamily="34" charset="0"/>
                        </a:rPr>
                        <a:t>Deviation</a:t>
                      </a:r>
                      <a:br>
                        <a:rPr lang="en-ZA" sz="1200" b="1" i="0" u="none" strike="noStrike" dirty="0">
                          <a:solidFill>
                            <a:srgbClr val="000000"/>
                          </a:solidFill>
                          <a:effectLst/>
                          <a:latin typeface="Calibri" panose="020F0502020204030204" pitchFamily="34" charset="0"/>
                        </a:rPr>
                      </a:br>
                      <a:endParaRPr lang="en-ZA" sz="1200" b="1" i="0" u="none" strike="noStrike" dirty="0">
                        <a:solidFill>
                          <a:srgbClr val="000000"/>
                        </a:solidFill>
                        <a:effectLst/>
                        <a:latin typeface="Calibri" panose="020F0502020204030204" pitchFamily="34" charset="0"/>
                      </a:endParaRPr>
                    </a:p>
                  </a:txBody>
                  <a:tcPr marL="5557" marR="5557" marT="555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ctr" fontAlgn="t"/>
                      <a:r>
                        <a:rPr lang="en-ZA" sz="1200" b="1" i="0" u="none" strike="noStrike" dirty="0">
                          <a:solidFill>
                            <a:srgbClr val="000000"/>
                          </a:solidFill>
                          <a:effectLst/>
                          <a:latin typeface="Calibri" panose="020F0502020204030204" pitchFamily="34" charset="0"/>
                        </a:rPr>
                        <a:t>Corrective</a:t>
                      </a:r>
                      <a:br>
                        <a:rPr lang="en-ZA" sz="1200" b="1" i="0" u="none" strike="noStrike" dirty="0">
                          <a:solidFill>
                            <a:srgbClr val="000000"/>
                          </a:solidFill>
                          <a:effectLst/>
                          <a:latin typeface="Calibri" panose="020F0502020204030204" pitchFamily="34" charset="0"/>
                        </a:rPr>
                      </a:br>
                      <a:r>
                        <a:rPr lang="en-ZA" sz="1200" b="1" i="0" u="none" strike="noStrike" dirty="0">
                          <a:solidFill>
                            <a:srgbClr val="000000"/>
                          </a:solidFill>
                          <a:effectLst/>
                          <a:latin typeface="Calibri" panose="020F0502020204030204" pitchFamily="34" charset="0"/>
                        </a:rPr>
                        <a:t>Measures</a:t>
                      </a:r>
                      <a:br>
                        <a:rPr lang="en-ZA" sz="1200" b="1" i="0" u="none" strike="noStrike" dirty="0">
                          <a:solidFill>
                            <a:srgbClr val="000000"/>
                          </a:solidFill>
                          <a:effectLst/>
                          <a:latin typeface="Calibri" panose="020F0502020204030204" pitchFamily="34" charset="0"/>
                        </a:rPr>
                      </a:br>
                      <a:endParaRPr lang="en-ZA" sz="1200" b="1" i="0" u="none" strike="noStrike" dirty="0">
                        <a:solidFill>
                          <a:srgbClr val="000000"/>
                        </a:solidFill>
                        <a:effectLst/>
                        <a:latin typeface="Calibri" panose="020F0502020204030204" pitchFamily="34" charset="0"/>
                      </a:endParaRPr>
                    </a:p>
                  </a:txBody>
                  <a:tcPr marL="5557" marR="5557" marT="555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ctr" fontAlgn="t"/>
                      <a:r>
                        <a:rPr lang="en-ZA" sz="1200" b="1" i="0" u="none" strike="noStrike" dirty="0">
                          <a:solidFill>
                            <a:srgbClr val="000000"/>
                          </a:solidFill>
                          <a:effectLst/>
                          <a:latin typeface="Calibri" panose="020F0502020204030204" pitchFamily="34" charset="0"/>
                        </a:rPr>
                        <a:t>Comments for</a:t>
                      </a:r>
                      <a:br>
                        <a:rPr lang="en-ZA" sz="1200" b="1" i="0" u="none" strike="noStrike" dirty="0">
                          <a:solidFill>
                            <a:srgbClr val="000000"/>
                          </a:solidFill>
                          <a:effectLst/>
                          <a:latin typeface="Calibri" panose="020F0502020204030204" pitchFamily="34" charset="0"/>
                        </a:rPr>
                      </a:br>
                      <a:r>
                        <a:rPr lang="en-ZA" sz="1200" b="1" i="0" u="none" strike="noStrike" dirty="0">
                          <a:solidFill>
                            <a:srgbClr val="000000"/>
                          </a:solidFill>
                          <a:effectLst/>
                          <a:latin typeface="Calibri" panose="020F0502020204030204" pitchFamily="34" charset="0"/>
                        </a:rPr>
                        <a:t>Quarter 1</a:t>
                      </a:r>
                      <a:br>
                        <a:rPr lang="en-ZA" sz="1200" b="1" i="0" u="none" strike="noStrike" dirty="0">
                          <a:solidFill>
                            <a:srgbClr val="000000"/>
                          </a:solidFill>
                          <a:effectLst/>
                          <a:latin typeface="Calibri" panose="020F0502020204030204" pitchFamily="34" charset="0"/>
                        </a:rPr>
                      </a:br>
                      <a:endParaRPr lang="en-ZA" sz="1200" b="1" i="0" u="none" strike="noStrike" dirty="0">
                        <a:solidFill>
                          <a:srgbClr val="000000"/>
                        </a:solidFill>
                        <a:effectLst/>
                        <a:latin typeface="Calibri" panose="020F0502020204030204" pitchFamily="34" charset="0"/>
                      </a:endParaRPr>
                    </a:p>
                  </a:txBody>
                  <a:tcPr marL="5557" marR="5557" marT="555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ctr" fontAlgn="t"/>
                      <a:r>
                        <a:rPr lang="en-ZA" sz="1200" b="1" i="0" u="none" strike="noStrike" dirty="0">
                          <a:solidFill>
                            <a:srgbClr val="000000"/>
                          </a:solidFill>
                          <a:effectLst/>
                          <a:latin typeface="Calibri" panose="020F0502020204030204" pitchFamily="34" charset="0"/>
                        </a:rPr>
                        <a:t>Robot Status </a:t>
                      </a:r>
                    </a:p>
                  </a:txBody>
                  <a:tcPr marL="5557" marR="5557" marT="555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extLst>
                  <a:ext uri="{0D108BD9-81ED-4DB2-BD59-A6C34878D82A}">
                    <a16:rowId xmlns:a16="http://schemas.microsoft.com/office/drawing/2014/main" xmlns="" val="3650399970"/>
                  </a:ext>
                </a:extLst>
              </a:tr>
              <a:tr h="1480362">
                <a:tc>
                  <a:txBody>
                    <a:bodyPr/>
                    <a:lstStyle/>
                    <a:p>
                      <a:r>
                        <a:rPr lang="en-ZA" sz="1200" b="0" i="0" u="none" strike="noStrike" kern="1200" dirty="0">
                          <a:solidFill>
                            <a:srgbClr val="000000"/>
                          </a:solidFill>
                          <a:effectLst/>
                          <a:latin typeface="Arial" panose="020B0604020202020204" pitchFamily="34" charset="0"/>
                          <a:ea typeface="+mn-ea"/>
                          <a:cs typeface="+mn-cs"/>
                        </a:rPr>
                        <a:t>Request for Proposals (RFP) to Procure additional capacity from renewable energy issued</a:t>
                      </a:r>
                    </a:p>
                    <a:p>
                      <a:endParaRPr lang="en-ZA" dirty="0"/>
                    </a:p>
                  </a:txBody>
                  <a:tcPr>
                    <a:lnT w="6350" cap="flat" cmpd="sng" algn="ctr">
                      <a:solidFill>
                        <a:srgbClr val="000000"/>
                      </a:solidFill>
                      <a:prstDash val="solid"/>
                      <a:round/>
                      <a:headEnd type="none" w="med" len="med"/>
                      <a:tailEnd type="none" w="med" len="med"/>
                    </a:lnT>
                  </a:tcPr>
                </a:tc>
                <a:tc>
                  <a:txBody>
                    <a:bodyPr/>
                    <a:lstStyle/>
                    <a:p>
                      <a:pPr algn="l" fontAlgn="t"/>
                      <a:r>
                        <a:rPr lang="en-US" sz="1200" b="0" i="0" u="none" strike="noStrike" dirty="0">
                          <a:solidFill>
                            <a:srgbClr val="000000"/>
                          </a:solidFill>
                          <a:effectLst/>
                          <a:latin typeface="Arial" panose="020B0604020202020204" pitchFamily="34" charset="0"/>
                        </a:rPr>
                        <a:t>Issue concurrence to NERSA for Section 34 determination in line with Integrated Resource Plan (IRP) 2019</a:t>
                      </a:r>
                    </a:p>
                  </a:txBody>
                  <a:tcPr marL="5557" marR="5557" marT="5557" marB="0">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t"/>
                      <a:r>
                        <a:rPr lang="en-US" sz="1200" b="0" i="0" u="none" strike="noStrike" dirty="0">
                          <a:solidFill>
                            <a:srgbClr val="000000"/>
                          </a:solidFill>
                          <a:effectLst/>
                          <a:latin typeface="Arial" panose="020B0604020202020204" pitchFamily="34" charset="0"/>
                        </a:rPr>
                        <a:t>Issue concurrence to NERSA for a Section 34 determination in line with Integrated Resource Plan (IRP) 2019</a:t>
                      </a:r>
                    </a:p>
                  </a:txBody>
                  <a:tcPr marL="5557" marR="5557" marT="555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t"/>
                      <a:r>
                        <a:rPr lang="en-ZA" sz="1200" b="1" i="0" u="none" strike="noStrike" dirty="0">
                          <a:solidFill>
                            <a:srgbClr val="000000"/>
                          </a:solidFill>
                          <a:effectLst/>
                          <a:latin typeface="Arial" panose="020B0604020202020204" pitchFamily="34" charset="0"/>
                        </a:rPr>
                        <a:t>Not Achieved</a:t>
                      </a:r>
                    </a:p>
                  </a:txBody>
                  <a:tcPr marL="5557" marR="5557" marT="555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t"/>
                      <a:r>
                        <a:rPr lang="en-US" sz="1200" b="0" i="0" u="none" strike="noStrike" dirty="0">
                          <a:solidFill>
                            <a:srgbClr val="000000"/>
                          </a:solidFill>
                          <a:effectLst/>
                          <a:latin typeface="Arial" panose="020B0604020202020204" pitchFamily="34" charset="0"/>
                        </a:rPr>
                        <a:t>No applications received from Municipalities yet</a:t>
                      </a:r>
                    </a:p>
                  </a:txBody>
                  <a:tcPr marL="5557" marR="5557" marT="555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t"/>
                      <a:r>
                        <a:rPr lang="en-ZA" sz="1200" b="0" i="0" u="none" strike="noStrike" dirty="0">
                          <a:solidFill>
                            <a:srgbClr val="000000"/>
                          </a:solidFill>
                          <a:effectLst/>
                          <a:latin typeface="Arial" panose="020B0604020202020204" pitchFamily="34" charset="0"/>
                        </a:rPr>
                        <a:t>Awaiting for Municipalities applications</a:t>
                      </a:r>
                    </a:p>
                  </a:txBody>
                  <a:tcPr marL="5557" marR="5557" marT="555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t"/>
                      <a:r>
                        <a:rPr lang="en-ZA" sz="1200" b="0" i="0" u="none" strike="noStrike" dirty="0">
                          <a:solidFill>
                            <a:srgbClr val="000000"/>
                          </a:solidFill>
                          <a:effectLst/>
                          <a:latin typeface="Arial" panose="020B0604020202020204" pitchFamily="34" charset="0"/>
                        </a:rPr>
                        <a:t>N/A</a:t>
                      </a:r>
                    </a:p>
                  </a:txBody>
                  <a:tcPr marL="5557" marR="5557" marT="555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t"/>
                      <a:r>
                        <a:rPr lang="en-ZA" sz="1200" b="0" i="0" u="none" strike="noStrike" dirty="0">
                          <a:solidFill>
                            <a:srgbClr val="000000"/>
                          </a:solidFill>
                          <a:effectLst/>
                          <a:latin typeface="Arial" panose="020B0604020202020204" pitchFamily="34" charset="0"/>
                        </a:rPr>
                        <a:t> </a:t>
                      </a:r>
                    </a:p>
                  </a:txBody>
                  <a:tcPr marL="5557" marR="5557" marT="555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extLst>
                  <a:ext uri="{0D108BD9-81ED-4DB2-BD59-A6C34878D82A}">
                    <a16:rowId xmlns:a16="http://schemas.microsoft.com/office/drawing/2014/main" xmlns="" val="292565928"/>
                  </a:ext>
                </a:extLst>
              </a:tr>
            </a:tbl>
          </a:graphicData>
        </a:graphic>
      </p:graphicFrame>
      <p:sp>
        <p:nvSpPr>
          <p:cNvPr id="6" name="TextBox 5">
            <a:extLst>
              <a:ext uri="{FF2B5EF4-FFF2-40B4-BE49-F238E27FC236}">
                <a16:creationId xmlns:a16="http://schemas.microsoft.com/office/drawing/2014/main" xmlns="" id="{29D03677-D0E1-44AD-93F5-82495902F9CC}"/>
              </a:ext>
            </a:extLst>
          </p:cNvPr>
          <p:cNvSpPr txBox="1"/>
          <p:nvPr/>
        </p:nvSpPr>
        <p:spPr>
          <a:xfrm>
            <a:off x="1895475" y="0"/>
            <a:ext cx="9572625" cy="369332"/>
          </a:xfrm>
          <a:prstGeom prst="rect">
            <a:avLst/>
          </a:prstGeom>
          <a:noFill/>
        </p:spPr>
        <p:txBody>
          <a:bodyPr wrap="square">
            <a:spAutoFit/>
          </a:bodyPr>
          <a:lstStyle/>
          <a:p>
            <a:pPr algn="ctr"/>
            <a:r>
              <a:rPr lang="en-US" b="1" dirty="0">
                <a:latin typeface="Arial" panose="020B0604020202020204" pitchFamily="34" charset="0"/>
                <a:cs typeface="Arial" panose="020B0604020202020204" pitchFamily="34" charset="0"/>
              </a:rPr>
              <a:t>MINERAL AND ENERGY RESOURCES PROGRAMMES AND PROJECTS, (QUARTER 1) </a:t>
            </a:r>
            <a:endParaRPr lang="en-ZA"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xmlns="" val="978349760"/>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a:extLst>
              <a:ext uri="{FF2B5EF4-FFF2-40B4-BE49-F238E27FC236}">
                <a16:creationId xmlns:a16="http://schemas.microsoft.com/office/drawing/2014/main" xmlns="" id="{60F7A2AD-8CC1-44C8-A554-50FB0061E1C5}"/>
              </a:ext>
            </a:extLst>
          </p:cNvPr>
          <p:cNvGraphicFramePr>
            <a:graphicFrameLocks noGrp="1"/>
          </p:cNvGraphicFramePr>
          <p:nvPr/>
        </p:nvGraphicFramePr>
        <p:xfrm>
          <a:off x="1630016" y="360947"/>
          <a:ext cx="10561984" cy="5134296"/>
        </p:xfrm>
        <a:graphic>
          <a:graphicData uri="http://schemas.openxmlformats.org/drawingml/2006/table">
            <a:tbl>
              <a:tblPr/>
              <a:tblGrid>
                <a:gridCol w="1229235">
                  <a:extLst>
                    <a:ext uri="{9D8B030D-6E8A-4147-A177-3AD203B41FA5}">
                      <a16:colId xmlns:a16="http://schemas.microsoft.com/office/drawing/2014/main" xmlns="" val="2410066981"/>
                    </a:ext>
                  </a:extLst>
                </a:gridCol>
                <a:gridCol w="1288679">
                  <a:extLst>
                    <a:ext uri="{9D8B030D-6E8A-4147-A177-3AD203B41FA5}">
                      <a16:colId xmlns:a16="http://schemas.microsoft.com/office/drawing/2014/main" xmlns="" val="3988976243"/>
                    </a:ext>
                  </a:extLst>
                </a:gridCol>
                <a:gridCol w="1166192">
                  <a:extLst>
                    <a:ext uri="{9D8B030D-6E8A-4147-A177-3AD203B41FA5}">
                      <a16:colId xmlns:a16="http://schemas.microsoft.com/office/drawing/2014/main" xmlns="" val="4099609932"/>
                    </a:ext>
                  </a:extLst>
                </a:gridCol>
                <a:gridCol w="1378226">
                  <a:extLst>
                    <a:ext uri="{9D8B030D-6E8A-4147-A177-3AD203B41FA5}">
                      <a16:colId xmlns:a16="http://schemas.microsoft.com/office/drawing/2014/main" xmlns="" val="3691022278"/>
                    </a:ext>
                  </a:extLst>
                </a:gridCol>
                <a:gridCol w="2411895">
                  <a:extLst>
                    <a:ext uri="{9D8B030D-6E8A-4147-A177-3AD203B41FA5}">
                      <a16:colId xmlns:a16="http://schemas.microsoft.com/office/drawing/2014/main" xmlns="" val="2729238084"/>
                    </a:ext>
                  </a:extLst>
                </a:gridCol>
                <a:gridCol w="1444487">
                  <a:extLst>
                    <a:ext uri="{9D8B030D-6E8A-4147-A177-3AD203B41FA5}">
                      <a16:colId xmlns:a16="http://schemas.microsoft.com/office/drawing/2014/main" xmlns="" val="1766795722"/>
                    </a:ext>
                  </a:extLst>
                </a:gridCol>
                <a:gridCol w="954157">
                  <a:extLst>
                    <a:ext uri="{9D8B030D-6E8A-4147-A177-3AD203B41FA5}">
                      <a16:colId xmlns:a16="http://schemas.microsoft.com/office/drawing/2014/main" xmlns="" val="3305798878"/>
                    </a:ext>
                  </a:extLst>
                </a:gridCol>
                <a:gridCol w="689113">
                  <a:extLst>
                    <a:ext uri="{9D8B030D-6E8A-4147-A177-3AD203B41FA5}">
                      <a16:colId xmlns:a16="http://schemas.microsoft.com/office/drawing/2014/main" xmlns="" val="1536551811"/>
                    </a:ext>
                  </a:extLst>
                </a:gridCol>
              </a:tblGrid>
              <a:tr h="460688">
                <a:tc>
                  <a:txBody>
                    <a:bodyPr/>
                    <a:lstStyle/>
                    <a:p>
                      <a:pPr algn="ctr" fontAlgn="t"/>
                      <a:r>
                        <a:rPr lang="en-ZA" sz="1200" b="1" i="0" u="none" strike="noStrike" dirty="0">
                          <a:solidFill>
                            <a:srgbClr val="000000"/>
                          </a:solidFill>
                          <a:effectLst/>
                          <a:latin typeface="Arial" panose="020B0604020202020204" pitchFamily="34" charset="0"/>
                          <a:cs typeface="Arial" panose="020B0604020202020204" pitchFamily="34" charset="0"/>
                        </a:rPr>
                        <a:t>Output Indicator</a:t>
                      </a:r>
                    </a:p>
                  </a:txBody>
                  <a:tcPr marL="4552" marR="4552" marT="455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ctr" fontAlgn="t"/>
                      <a:r>
                        <a:rPr lang="en-ZA" sz="1200" b="1" i="0" u="none" strike="noStrike" dirty="0">
                          <a:solidFill>
                            <a:srgbClr val="000000"/>
                          </a:solidFill>
                          <a:effectLst/>
                          <a:latin typeface="Arial" panose="020B0604020202020204" pitchFamily="34" charset="0"/>
                          <a:cs typeface="Arial" panose="020B0604020202020204" pitchFamily="34" charset="0"/>
                        </a:rPr>
                        <a:t>2022/23</a:t>
                      </a:r>
                      <a:br>
                        <a:rPr lang="en-ZA" sz="1200" b="1" i="0" u="none" strike="noStrike" dirty="0">
                          <a:solidFill>
                            <a:srgbClr val="000000"/>
                          </a:solidFill>
                          <a:effectLst/>
                          <a:latin typeface="Arial" panose="020B0604020202020204" pitchFamily="34" charset="0"/>
                          <a:cs typeface="Arial" panose="020B0604020202020204" pitchFamily="34" charset="0"/>
                        </a:rPr>
                      </a:br>
                      <a:r>
                        <a:rPr lang="en-ZA" sz="1200" b="1" i="0" u="none" strike="noStrike" dirty="0">
                          <a:solidFill>
                            <a:srgbClr val="000000"/>
                          </a:solidFill>
                          <a:effectLst/>
                          <a:latin typeface="Arial" panose="020B0604020202020204" pitchFamily="34" charset="0"/>
                          <a:cs typeface="Arial" panose="020B0604020202020204" pitchFamily="34" charset="0"/>
                        </a:rPr>
                        <a:t>Annual Target</a:t>
                      </a:r>
                    </a:p>
                  </a:txBody>
                  <a:tcPr marL="4552" marR="4552" marT="455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ctr" fontAlgn="t"/>
                      <a:r>
                        <a:rPr lang="en-ZA" sz="1200" b="1" i="0" u="none" strike="noStrike" dirty="0">
                          <a:solidFill>
                            <a:srgbClr val="000000"/>
                          </a:solidFill>
                          <a:effectLst/>
                          <a:latin typeface="Arial" panose="020B0604020202020204" pitchFamily="34" charset="0"/>
                          <a:cs typeface="Arial" panose="020B0604020202020204" pitchFamily="34" charset="0"/>
                        </a:rPr>
                        <a:t>2022/23</a:t>
                      </a:r>
                      <a:br>
                        <a:rPr lang="en-ZA" sz="1200" b="1" i="0" u="none" strike="noStrike" dirty="0">
                          <a:solidFill>
                            <a:srgbClr val="000000"/>
                          </a:solidFill>
                          <a:effectLst/>
                          <a:latin typeface="Arial" panose="020B0604020202020204" pitchFamily="34" charset="0"/>
                          <a:cs typeface="Arial" panose="020B0604020202020204" pitchFamily="34" charset="0"/>
                        </a:rPr>
                      </a:br>
                      <a:r>
                        <a:rPr lang="en-ZA" sz="1200" b="1" i="0" u="none" strike="noStrike" dirty="0">
                          <a:solidFill>
                            <a:srgbClr val="000000"/>
                          </a:solidFill>
                          <a:effectLst/>
                          <a:latin typeface="Arial" panose="020B0604020202020204" pitchFamily="34" charset="0"/>
                          <a:cs typeface="Arial" panose="020B0604020202020204" pitchFamily="34" charset="0"/>
                        </a:rPr>
                        <a:t>Quarterly Target</a:t>
                      </a:r>
                    </a:p>
                  </a:txBody>
                  <a:tcPr marL="4552" marR="4552" marT="455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ctr" fontAlgn="t"/>
                      <a:r>
                        <a:rPr lang="en-US" sz="1200" b="1" i="0" u="none" strike="noStrike" dirty="0">
                          <a:solidFill>
                            <a:srgbClr val="000000"/>
                          </a:solidFill>
                          <a:effectLst/>
                          <a:latin typeface="Arial" panose="020B0604020202020204" pitchFamily="34" charset="0"/>
                          <a:cs typeface="Arial" panose="020B0604020202020204" pitchFamily="34" charset="0"/>
                        </a:rPr>
                        <a:t>Actual output</a:t>
                      </a:r>
                      <a:br>
                        <a:rPr lang="en-US" sz="1200" b="1" i="0" u="none" strike="noStrike" dirty="0">
                          <a:solidFill>
                            <a:srgbClr val="000000"/>
                          </a:solidFill>
                          <a:effectLst/>
                          <a:latin typeface="Arial" panose="020B0604020202020204" pitchFamily="34" charset="0"/>
                          <a:cs typeface="Arial" panose="020B0604020202020204" pitchFamily="34" charset="0"/>
                        </a:rPr>
                      </a:br>
                      <a:endParaRPr lang="en-US" sz="1200" b="1" i="0" u="none" strike="noStrike" dirty="0">
                        <a:solidFill>
                          <a:srgbClr val="000000"/>
                        </a:solidFill>
                        <a:effectLst/>
                        <a:latin typeface="Arial" panose="020B0604020202020204" pitchFamily="34" charset="0"/>
                        <a:cs typeface="Arial" panose="020B0604020202020204" pitchFamily="34" charset="0"/>
                      </a:endParaRPr>
                    </a:p>
                  </a:txBody>
                  <a:tcPr marL="4552" marR="4552" marT="455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ctr" fontAlgn="t"/>
                      <a:r>
                        <a:rPr lang="en-ZA" sz="1200" b="1" i="0" u="none" strike="noStrike" dirty="0">
                          <a:solidFill>
                            <a:srgbClr val="000000"/>
                          </a:solidFill>
                          <a:effectLst/>
                          <a:latin typeface="Arial" panose="020B0604020202020204" pitchFamily="34" charset="0"/>
                          <a:cs typeface="Arial" panose="020B0604020202020204" pitchFamily="34" charset="0"/>
                        </a:rPr>
                        <a:t>Reason for</a:t>
                      </a:r>
                      <a:br>
                        <a:rPr lang="en-ZA" sz="1200" b="1" i="0" u="none" strike="noStrike" dirty="0">
                          <a:solidFill>
                            <a:srgbClr val="000000"/>
                          </a:solidFill>
                          <a:effectLst/>
                          <a:latin typeface="Arial" panose="020B0604020202020204" pitchFamily="34" charset="0"/>
                          <a:cs typeface="Arial" panose="020B0604020202020204" pitchFamily="34" charset="0"/>
                        </a:rPr>
                      </a:br>
                      <a:r>
                        <a:rPr lang="en-ZA" sz="1200" b="1" i="0" u="none" strike="noStrike" dirty="0">
                          <a:solidFill>
                            <a:srgbClr val="000000"/>
                          </a:solidFill>
                          <a:effectLst/>
                          <a:latin typeface="Arial" panose="020B0604020202020204" pitchFamily="34" charset="0"/>
                          <a:cs typeface="Arial" panose="020B0604020202020204" pitchFamily="34" charset="0"/>
                        </a:rPr>
                        <a:t>Deviation</a:t>
                      </a:r>
                      <a:br>
                        <a:rPr lang="en-ZA" sz="1200" b="1" i="0" u="none" strike="noStrike" dirty="0">
                          <a:solidFill>
                            <a:srgbClr val="000000"/>
                          </a:solidFill>
                          <a:effectLst/>
                          <a:latin typeface="Arial" panose="020B0604020202020204" pitchFamily="34" charset="0"/>
                          <a:cs typeface="Arial" panose="020B0604020202020204" pitchFamily="34" charset="0"/>
                        </a:rPr>
                      </a:br>
                      <a:endParaRPr lang="en-ZA" sz="1200" b="1" i="0" u="none" strike="noStrike" dirty="0">
                        <a:solidFill>
                          <a:srgbClr val="000000"/>
                        </a:solidFill>
                        <a:effectLst/>
                        <a:latin typeface="Arial" panose="020B0604020202020204" pitchFamily="34" charset="0"/>
                        <a:cs typeface="Arial" panose="020B0604020202020204" pitchFamily="34" charset="0"/>
                      </a:endParaRPr>
                    </a:p>
                  </a:txBody>
                  <a:tcPr marL="4552" marR="4552" marT="455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ctr" fontAlgn="t"/>
                      <a:r>
                        <a:rPr lang="en-ZA" sz="1200" b="1" i="0" u="none" strike="noStrike" dirty="0">
                          <a:solidFill>
                            <a:srgbClr val="000000"/>
                          </a:solidFill>
                          <a:effectLst/>
                          <a:latin typeface="Arial" panose="020B0604020202020204" pitchFamily="34" charset="0"/>
                          <a:cs typeface="Arial" panose="020B0604020202020204" pitchFamily="34" charset="0"/>
                        </a:rPr>
                        <a:t>Corrective</a:t>
                      </a:r>
                      <a:br>
                        <a:rPr lang="en-ZA" sz="1200" b="1" i="0" u="none" strike="noStrike" dirty="0">
                          <a:solidFill>
                            <a:srgbClr val="000000"/>
                          </a:solidFill>
                          <a:effectLst/>
                          <a:latin typeface="Arial" panose="020B0604020202020204" pitchFamily="34" charset="0"/>
                          <a:cs typeface="Arial" panose="020B0604020202020204" pitchFamily="34" charset="0"/>
                        </a:rPr>
                      </a:br>
                      <a:r>
                        <a:rPr lang="en-ZA" sz="1200" b="1" i="0" u="none" strike="noStrike" dirty="0">
                          <a:solidFill>
                            <a:srgbClr val="000000"/>
                          </a:solidFill>
                          <a:effectLst/>
                          <a:latin typeface="Arial" panose="020B0604020202020204" pitchFamily="34" charset="0"/>
                          <a:cs typeface="Arial" panose="020B0604020202020204" pitchFamily="34" charset="0"/>
                        </a:rPr>
                        <a:t>Measures</a:t>
                      </a:r>
                      <a:br>
                        <a:rPr lang="en-ZA" sz="1200" b="1" i="0" u="none" strike="noStrike" dirty="0">
                          <a:solidFill>
                            <a:srgbClr val="000000"/>
                          </a:solidFill>
                          <a:effectLst/>
                          <a:latin typeface="Arial" panose="020B0604020202020204" pitchFamily="34" charset="0"/>
                          <a:cs typeface="Arial" panose="020B0604020202020204" pitchFamily="34" charset="0"/>
                        </a:rPr>
                      </a:br>
                      <a:endParaRPr lang="en-ZA" sz="1200" b="1" i="0" u="none" strike="noStrike" dirty="0">
                        <a:solidFill>
                          <a:srgbClr val="000000"/>
                        </a:solidFill>
                        <a:effectLst/>
                        <a:latin typeface="Arial" panose="020B0604020202020204" pitchFamily="34" charset="0"/>
                        <a:cs typeface="Arial" panose="020B0604020202020204" pitchFamily="34" charset="0"/>
                      </a:endParaRPr>
                    </a:p>
                  </a:txBody>
                  <a:tcPr marL="4552" marR="4552" marT="455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ctr" fontAlgn="t"/>
                      <a:r>
                        <a:rPr lang="en-ZA" sz="1200" b="1" i="0" u="none" strike="noStrike" dirty="0">
                          <a:solidFill>
                            <a:srgbClr val="000000"/>
                          </a:solidFill>
                          <a:effectLst/>
                          <a:latin typeface="Arial" panose="020B0604020202020204" pitchFamily="34" charset="0"/>
                          <a:cs typeface="Arial" panose="020B0604020202020204" pitchFamily="34" charset="0"/>
                        </a:rPr>
                        <a:t>Comments for</a:t>
                      </a:r>
                      <a:br>
                        <a:rPr lang="en-ZA" sz="1200" b="1" i="0" u="none" strike="noStrike" dirty="0">
                          <a:solidFill>
                            <a:srgbClr val="000000"/>
                          </a:solidFill>
                          <a:effectLst/>
                          <a:latin typeface="Arial" panose="020B0604020202020204" pitchFamily="34" charset="0"/>
                          <a:cs typeface="Arial" panose="020B0604020202020204" pitchFamily="34" charset="0"/>
                        </a:rPr>
                      </a:br>
                      <a:r>
                        <a:rPr lang="en-ZA" sz="1200" b="1" i="0" u="none" strike="noStrike" dirty="0">
                          <a:solidFill>
                            <a:srgbClr val="000000"/>
                          </a:solidFill>
                          <a:effectLst/>
                          <a:latin typeface="Arial" panose="020B0604020202020204" pitchFamily="34" charset="0"/>
                          <a:cs typeface="Arial" panose="020B0604020202020204" pitchFamily="34" charset="0"/>
                        </a:rPr>
                        <a:t>Quarter 1</a:t>
                      </a:r>
                      <a:br>
                        <a:rPr lang="en-ZA" sz="1200" b="1" i="0" u="none" strike="noStrike" dirty="0">
                          <a:solidFill>
                            <a:srgbClr val="000000"/>
                          </a:solidFill>
                          <a:effectLst/>
                          <a:latin typeface="Arial" panose="020B0604020202020204" pitchFamily="34" charset="0"/>
                          <a:cs typeface="Arial" panose="020B0604020202020204" pitchFamily="34" charset="0"/>
                        </a:rPr>
                      </a:br>
                      <a:endParaRPr lang="en-ZA" sz="1200" b="1" i="0" u="none" strike="noStrike" dirty="0">
                        <a:solidFill>
                          <a:srgbClr val="000000"/>
                        </a:solidFill>
                        <a:effectLst/>
                        <a:latin typeface="Arial" panose="020B0604020202020204" pitchFamily="34" charset="0"/>
                        <a:cs typeface="Arial" panose="020B0604020202020204" pitchFamily="34" charset="0"/>
                      </a:endParaRPr>
                    </a:p>
                  </a:txBody>
                  <a:tcPr marL="4552" marR="4552" marT="455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ctr" fontAlgn="t"/>
                      <a:r>
                        <a:rPr lang="en-ZA" sz="1200" b="1" i="0" u="none" strike="noStrike" dirty="0">
                          <a:solidFill>
                            <a:srgbClr val="000000"/>
                          </a:solidFill>
                          <a:effectLst/>
                          <a:latin typeface="Arial" panose="020B0604020202020204" pitchFamily="34" charset="0"/>
                          <a:cs typeface="Arial" panose="020B0604020202020204" pitchFamily="34" charset="0"/>
                        </a:rPr>
                        <a:t>Robot Status </a:t>
                      </a:r>
                    </a:p>
                  </a:txBody>
                  <a:tcPr marL="4552" marR="4552" marT="455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extLst>
                  <a:ext uri="{0D108BD9-81ED-4DB2-BD59-A6C34878D82A}">
                    <a16:rowId xmlns:a16="http://schemas.microsoft.com/office/drawing/2014/main" xmlns="" val="362949067"/>
                  </a:ext>
                </a:extLst>
              </a:tr>
              <a:tr h="1749548">
                <a:tc>
                  <a:txBody>
                    <a:bodyPr/>
                    <a:lstStyle/>
                    <a:p>
                      <a:pPr algn="l" fontAlgn="t"/>
                      <a:r>
                        <a:rPr lang="en-ZA" sz="1200" b="0" i="0" u="none" strike="noStrike" dirty="0">
                          <a:solidFill>
                            <a:srgbClr val="000000"/>
                          </a:solidFill>
                          <a:effectLst/>
                          <a:latin typeface="Arial" panose="020B0604020202020204" pitchFamily="34" charset="0"/>
                          <a:cs typeface="Arial" panose="020B0604020202020204" pitchFamily="34" charset="0"/>
                        </a:rPr>
                        <a:t>Approved Renewable Energy Sector Master Plan </a:t>
                      </a:r>
                    </a:p>
                  </a:txBody>
                  <a:tcPr marL="4552" marR="4552" marT="455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t"/>
                      <a:r>
                        <a:rPr lang="en-ZA" sz="1200" b="0" i="0" u="none" strike="noStrike" dirty="0">
                          <a:solidFill>
                            <a:srgbClr val="000000"/>
                          </a:solidFill>
                          <a:effectLst/>
                          <a:latin typeface="Arial" panose="020B0604020202020204" pitchFamily="34" charset="0"/>
                          <a:cs typeface="Arial" panose="020B0604020202020204" pitchFamily="34" charset="0"/>
                        </a:rPr>
                        <a:t>Approved Renewable Energy Sector Master Plan </a:t>
                      </a:r>
                    </a:p>
                  </a:txBody>
                  <a:tcPr marL="4552" marR="4552" marT="455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t"/>
                      <a:r>
                        <a:rPr lang="en-ZA" sz="1200" b="0" i="0" u="none" strike="noStrike" dirty="0">
                          <a:solidFill>
                            <a:srgbClr val="000000"/>
                          </a:solidFill>
                          <a:effectLst/>
                          <a:latin typeface="Arial" panose="020B0604020202020204" pitchFamily="34" charset="0"/>
                          <a:cs typeface="Arial" panose="020B0604020202020204" pitchFamily="34" charset="0"/>
                        </a:rPr>
                        <a:t>Renewable Energy Sector Masterplan Approved </a:t>
                      </a:r>
                    </a:p>
                  </a:txBody>
                  <a:tcPr marL="4552" marR="4552" marT="455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t"/>
                      <a:r>
                        <a:rPr lang="en-ZA" sz="1200" b="1" i="0" u="none" strike="noStrike" dirty="0">
                          <a:solidFill>
                            <a:srgbClr val="000000"/>
                          </a:solidFill>
                          <a:effectLst/>
                          <a:latin typeface="Arial" panose="020B0604020202020204" pitchFamily="34" charset="0"/>
                          <a:cs typeface="Arial" panose="020B0604020202020204" pitchFamily="34" charset="0"/>
                        </a:rPr>
                        <a:t>Not Achieved                 </a:t>
                      </a:r>
                      <a:r>
                        <a:rPr lang="en-ZA" sz="1200" b="0" i="0" u="none" strike="noStrike" dirty="0">
                          <a:solidFill>
                            <a:srgbClr val="000000"/>
                          </a:solidFill>
                          <a:effectLst/>
                          <a:latin typeface="Arial" panose="020B0604020202020204" pitchFamily="34" charset="0"/>
                          <a:cs typeface="Arial" panose="020B0604020202020204" pitchFamily="34" charset="0"/>
                        </a:rPr>
                        <a:t> </a:t>
                      </a:r>
                      <a:endParaRPr lang="en-ZA" sz="1200" b="1" i="0" u="none" strike="noStrike" dirty="0">
                        <a:solidFill>
                          <a:srgbClr val="000000"/>
                        </a:solidFill>
                        <a:effectLst/>
                        <a:latin typeface="Arial" panose="020B0604020202020204" pitchFamily="34" charset="0"/>
                        <a:cs typeface="Arial" panose="020B0604020202020204" pitchFamily="34" charset="0"/>
                      </a:endParaRPr>
                    </a:p>
                  </a:txBody>
                  <a:tcPr marL="4552" marR="4552" marT="455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t"/>
                      <a:r>
                        <a:rPr lang="en-US" sz="1200" b="0" i="0" u="none" strike="noStrike" dirty="0">
                          <a:solidFill>
                            <a:srgbClr val="000000"/>
                          </a:solidFill>
                          <a:effectLst/>
                          <a:latin typeface="Arial" panose="020B0604020202020204" pitchFamily="34" charset="0"/>
                          <a:cs typeface="Arial" panose="020B0604020202020204" pitchFamily="34" charset="0"/>
                        </a:rPr>
                        <a:t>The draft Masterplan was delayed. It was submitted to the Minister in May 2022 for approval. There was a recommendation to also do a stress test on the draft.</a:t>
                      </a:r>
                    </a:p>
                  </a:txBody>
                  <a:tcPr marL="4552" marR="4552" marT="455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t"/>
                      <a:r>
                        <a:rPr lang="en-US" sz="1200" b="0" i="0" u="none" strike="noStrike" dirty="0">
                          <a:solidFill>
                            <a:srgbClr val="000000"/>
                          </a:solidFill>
                          <a:effectLst/>
                          <a:latin typeface="Arial" panose="020B0604020202020204" pitchFamily="34" charset="0"/>
                          <a:cs typeface="Arial" panose="020B0604020202020204" pitchFamily="34" charset="0"/>
                        </a:rPr>
                        <a:t>The draft has been taken for a stress test and the comments will be incorporated into the second phase of finalising the Masterplan. TIPS and GreenCape have been requested to assist further.</a:t>
                      </a:r>
                    </a:p>
                  </a:txBody>
                  <a:tcPr marL="4552" marR="4552" marT="455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t"/>
                      <a:r>
                        <a:rPr lang="en-ZA" sz="1200" b="0" i="0" u="none" strike="noStrike" dirty="0">
                          <a:solidFill>
                            <a:srgbClr val="FF0000"/>
                          </a:solidFill>
                          <a:effectLst/>
                          <a:latin typeface="Arial" panose="020B0604020202020204" pitchFamily="34" charset="0"/>
                          <a:cs typeface="Arial" panose="020B0604020202020204" pitchFamily="34" charset="0"/>
                        </a:rPr>
                        <a:t> </a:t>
                      </a:r>
                    </a:p>
                  </a:txBody>
                  <a:tcPr marL="4552" marR="4552" marT="455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t"/>
                      <a:r>
                        <a:rPr lang="en-ZA" sz="600" b="0" i="0" u="none" strike="noStrike" dirty="0">
                          <a:solidFill>
                            <a:srgbClr val="000000"/>
                          </a:solidFill>
                          <a:effectLst/>
                          <a:latin typeface="Arial" panose="020B0604020202020204" pitchFamily="34" charset="0"/>
                        </a:rPr>
                        <a:t> </a:t>
                      </a:r>
                    </a:p>
                  </a:txBody>
                  <a:tcPr marL="4552" marR="4552" marT="455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extLst>
                  <a:ext uri="{0D108BD9-81ED-4DB2-BD59-A6C34878D82A}">
                    <a16:rowId xmlns:a16="http://schemas.microsoft.com/office/drawing/2014/main" xmlns="" val="3173724981"/>
                  </a:ext>
                </a:extLst>
              </a:tr>
              <a:tr h="2083191">
                <a:tc>
                  <a:txBody>
                    <a:bodyPr/>
                    <a:lstStyle/>
                    <a:p>
                      <a:pPr algn="l" fontAlgn="t"/>
                      <a:r>
                        <a:rPr lang="en-US" sz="1200" b="0" i="0" u="none" strike="noStrike" dirty="0">
                          <a:solidFill>
                            <a:srgbClr val="000000"/>
                          </a:solidFill>
                          <a:effectLst/>
                          <a:latin typeface="Arial" panose="020B0604020202020204" pitchFamily="34" charset="0"/>
                          <a:cs typeface="Arial" panose="020B0604020202020204" pitchFamily="34" charset="0"/>
                        </a:rPr>
                        <a:t>Number of quarterly reports on the planning, funding, implementation, monitoring and verification of grid electrification of households towards the national commitment in the MTSF</a:t>
                      </a:r>
                    </a:p>
                  </a:txBody>
                  <a:tcPr marL="4552" marR="4552" marT="455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t"/>
                      <a:r>
                        <a:rPr lang="en-US" sz="1200" b="0" i="0" u="none" strike="noStrike" dirty="0">
                          <a:solidFill>
                            <a:srgbClr val="000000"/>
                          </a:solidFill>
                          <a:effectLst/>
                          <a:latin typeface="Arial" panose="020B0604020202020204" pitchFamily="34" charset="0"/>
                          <a:cs typeface="Arial" panose="020B0604020202020204" pitchFamily="34" charset="0"/>
                        </a:rPr>
                        <a:t>4 Quarterly reports on the monitoring and verification of the implementation of the grid electrification of additional 200 000 households by Eskom and contracted municipalities </a:t>
                      </a:r>
                    </a:p>
                  </a:txBody>
                  <a:tcPr marL="4552" marR="4552" marT="455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t"/>
                      <a:r>
                        <a:rPr lang="en-US" sz="1200" b="0" i="0" u="none" strike="noStrike" dirty="0">
                          <a:solidFill>
                            <a:srgbClr val="000000"/>
                          </a:solidFill>
                          <a:effectLst/>
                          <a:latin typeface="Arial" panose="020B0604020202020204" pitchFamily="34" charset="0"/>
                          <a:cs typeface="Arial" panose="020B0604020202020204" pitchFamily="34" charset="0"/>
                        </a:rPr>
                        <a:t>Report on the monitoring and verification of the implementation of the grid electrification of additional 35 000 households by Eskom and contracted municipalities</a:t>
                      </a:r>
                    </a:p>
                  </a:txBody>
                  <a:tcPr marL="4552" marR="4552" marT="455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t"/>
                      <a:r>
                        <a:rPr lang="en-US" sz="1200" b="1" i="0" u="none" strike="noStrike" dirty="0">
                          <a:solidFill>
                            <a:srgbClr val="000000"/>
                          </a:solidFill>
                          <a:effectLst/>
                          <a:latin typeface="Arial" panose="020B0604020202020204" pitchFamily="34" charset="0"/>
                          <a:cs typeface="Arial" panose="020B0604020202020204" pitchFamily="34" charset="0"/>
                        </a:rPr>
                        <a:t>Achieved </a:t>
                      </a:r>
                      <a:r>
                        <a:rPr lang="en-US" sz="1200" b="0" i="0" u="none" strike="noStrike" dirty="0">
                          <a:solidFill>
                            <a:srgbClr val="000000"/>
                          </a:solidFill>
                          <a:effectLst/>
                          <a:latin typeface="Arial" panose="020B0604020202020204" pitchFamily="34" charset="0"/>
                          <a:cs typeface="Arial" panose="020B0604020202020204" pitchFamily="34" charset="0"/>
                        </a:rPr>
                        <a:t>                                        Report produced indicating that Eskom and Municipalities have connected       11 698 additional households instead  of 35 000                                                                     </a:t>
                      </a:r>
                    </a:p>
                  </a:txBody>
                  <a:tcPr marL="4552" marR="4552" marT="455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t"/>
                      <a:r>
                        <a:rPr lang="en-US" sz="1200" b="0" i="0" u="none" strike="noStrike" dirty="0">
                          <a:solidFill>
                            <a:srgbClr val="000000"/>
                          </a:solidFill>
                          <a:effectLst/>
                          <a:latin typeface="Arial" panose="020B0604020202020204" pitchFamily="34" charset="0"/>
                          <a:cs typeface="Arial" panose="020B0604020202020204" pitchFamily="34" charset="0"/>
                        </a:rPr>
                        <a:t>The number of connections for the month of June 2022 are outstanding and only expected at the end of July 2022</a:t>
                      </a:r>
                    </a:p>
                  </a:txBody>
                  <a:tcPr marL="4552" marR="4552" marT="455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t"/>
                      <a:r>
                        <a:rPr lang="en-US" sz="1200" b="0" i="0" u="none" strike="noStrike" dirty="0">
                          <a:solidFill>
                            <a:srgbClr val="000000"/>
                          </a:solidFill>
                          <a:effectLst/>
                          <a:latin typeface="Arial" panose="020B0604020202020204" pitchFamily="34" charset="0"/>
                          <a:cs typeface="Arial" panose="020B0604020202020204" pitchFamily="34" charset="0"/>
                        </a:rPr>
                        <a:t>Number of connections to be updated at the end of July  2022 </a:t>
                      </a:r>
                    </a:p>
                  </a:txBody>
                  <a:tcPr marL="4552" marR="4552" marT="455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t"/>
                      <a:r>
                        <a:rPr lang="en-ZA" sz="1200" b="0" i="0" u="none" strike="noStrike" dirty="0">
                          <a:solidFill>
                            <a:srgbClr val="000000"/>
                          </a:solidFill>
                          <a:effectLst/>
                          <a:latin typeface="Arial" panose="020B0604020202020204" pitchFamily="34" charset="0"/>
                          <a:cs typeface="Arial" panose="020B0604020202020204" pitchFamily="34" charset="0"/>
                        </a:rPr>
                        <a:t> </a:t>
                      </a:r>
                    </a:p>
                  </a:txBody>
                  <a:tcPr marL="4552" marR="4552" marT="455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t"/>
                      <a:r>
                        <a:rPr lang="en-ZA" sz="600" b="0" i="0" u="none" strike="noStrike" dirty="0">
                          <a:solidFill>
                            <a:srgbClr val="000000"/>
                          </a:solidFill>
                          <a:effectLst/>
                          <a:latin typeface="Arial" panose="020B0604020202020204" pitchFamily="34" charset="0"/>
                        </a:rPr>
                        <a:t> </a:t>
                      </a:r>
                    </a:p>
                  </a:txBody>
                  <a:tcPr marL="4552" marR="4552" marT="455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extLst>
                  <a:ext uri="{0D108BD9-81ED-4DB2-BD59-A6C34878D82A}">
                    <a16:rowId xmlns:a16="http://schemas.microsoft.com/office/drawing/2014/main" xmlns="" val="2947808794"/>
                  </a:ext>
                </a:extLst>
              </a:tr>
            </a:tbl>
          </a:graphicData>
        </a:graphic>
      </p:graphicFrame>
      <p:sp>
        <p:nvSpPr>
          <p:cNvPr id="6" name="TextBox 5">
            <a:extLst>
              <a:ext uri="{FF2B5EF4-FFF2-40B4-BE49-F238E27FC236}">
                <a16:creationId xmlns:a16="http://schemas.microsoft.com/office/drawing/2014/main" xmlns="" id="{D7000233-8AD4-4974-904F-3A434F046503}"/>
              </a:ext>
            </a:extLst>
          </p:cNvPr>
          <p:cNvSpPr txBox="1"/>
          <p:nvPr/>
        </p:nvSpPr>
        <p:spPr>
          <a:xfrm>
            <a:off x="1752600" y="0"/>
            <a:ext cx="10229849" cy="369332"/>
          </a:xfrm>
          <a:prstGeom prst="rect">
            <a:avLst/>
          </a:prstGeom>
          <a:noFill/>
        </p:spPr>
        <p:txBody>
          <a:bodyPr wrap="square">
            <a:spAutoFit/>
          </a:bodyPr>
          <a:lstStyle/>
          <a:p>
            <a:r>
              <a:rPr lang="en-US" b="1" dirty="0">
                <a:latin typeface="Arial" panose="020B0604020202020204" pitchFamily="34" charset="0"/>
                <a:cs typeface="Arial" panose="020B0604020202020204" pitchFamily="34" charset="0"/>
              </a:rPr>
              <a:t>MINERAL AND ENERGY RESOURCES PROGRAMMES AND PROJECTS, (QUARTER 1)   </a:t>
            </a:r>
            <a:endParaRPr lang="en-ZA"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xmlns="" val="70458356"/>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a:extLst>
              <a:ext uri="{FF2B5EF4-FFF2-40B4-BE49-F238E27FC236}">
                <a16:creationId xmlns:a16="http://schemas.microsoft.com/office/drawing/2014/main" xmlns="" id="{F86E321C-BE97-4A1F-BF29-1C97726D9DA4}"/>
              </a:ext>
            </a:extLst>
          </p:cNvPr>
          <p:cNvGraphicFramePr>
            <a:graphicFrameLocks noGrp="1"/>
          </p:cNvGraphicFramePr>
          <p:nvPr/>
        </p:nvGraphicFramePr>
        <p:xfrm>
          <a:off x="1603513" y="333379"/>
          <a:ext cx="10588487" cy="5167622"/>
        </p:xfrm>
        <a:graphic>
          <a:graphicData uri="http://schemas.openxmlformats.org/drawingml/2006/table">
            <a:tbl>
              <a:tblPr/>
              <a:tblGrid>
                <a:gridCol w="1232318">
                  <a:extLst>
                    <a:ext uri="{9D8B030D-6E8A-4147-A177-3AD203B41FA5}">
                      <a16:colId xmlns:a16="http://schemas.microsoft.com/office/drawing/2014/main" xmlns="" val="3395546161"/>
                    </a:ext>
                  </a:extLst>
                </a:gridCol>
                <a:gridCol w="1656656">
                  <a:extLst>
                    <a:ext uri="{9D8B030D-6E8A-4147-A177-3AD203B41FA5}">
                      <a16:colId xmlns:a16="http://schemas.microsoft.com/office/drawing/2014/main" xmlns="" val="3844582901"/>
                    </a:ext>
                  </a:extLst>
                </a:gridCol>
                <a:gridCol w="1141481">
                  <a:extLst>
                    <a:ext uri="{9D8B030D-6E8A-4147-A177-3AD203B41FA5}">
                      <a16:colId xmlns:a16="http://schemas.microsoft.com/office/drawing/2014/main" xmlns="" val="1142323996"/>
                    </a:ext>
                  </a:extLst>
                </a:gridCol>
                <a:gridCol w="1477499">
                  <a:extLst>
                    <a:ext uri="{9D8B030D-6E8A-4147-A177-3AD203B41FA5}">
                      <a16:colId xmlns:a16="http://schemas.microsoft.com/office/drawing/2014/main" xmlns="" val="4031734888"/>
                    </a:ext>
                  </a:extLst>
                </a:gridCol>
                <a:gridCol w="1595211">
                  <a:extLst>
                    <a:ext uri="{9D8B030D-6E8A-4147-A177-3AD203B41FA5}">
                      <a16:colId xmlns:a16="http://schemas.microsoft.com/office/drawing/2014/main" xmlns="" val="2017294625"/>
                    </a:ext>
                  </a:extLst>
                </a:gridCol>
                <a:gridCol w="979055">
                  <a:extLst>
                    <a:ext uri="{9D8B030D-6E8A-4147-A177-3AD203B41FA5}">
                      <a16:colId xmlns:a16="http://schemas.microsoft.com/office/drawing/2014/main" xmlns="" val="3096592713"/>
                    </a:ext>
                  </a:extLst>
                </a:gridCol>
                <a:gridCol w="1986152">
                  <a:extLst>
                    <a:ext uri="{9D8B030D-6E8A-4147-A177-3AD203B41FA5}">
                      <a16:colId xmlns:a16="http://schemas.microsoft.com/office/drawing/2014/main" xmlns="" val="3019852730"/>
                    </a:ext>
                  </a:extLst>
                </a:gridCol>
                <a:gridCol w="520115">
                  <a:extLst>
                    <a:ext uri="{9D8B030D-6E8A-4147-A177-3AD203B41FA5}">
                      <a16:colId xmlns:a16="http://schemas.microsoft.com/office/drawing/2014/main" xmlns="" val="2957526976"/>
                    </a:ext>
                  </a:extLst>
                </a:gridCol>
              </a:tblGrid>
              <a:tr h="548122">
                <a:tc>
                  <a:txBody>
                    <a:bodyPr/>
                    <a:lstStyle/>
                    <a:p>
                      <a:pPr algn="ctr" fontAlgn="t"/>
                      <a:r>
                        <a:rPr lang="en-ZA" sz="1200" b="1" i="0" u="none" strike="noStrike" dirty="0">
                          <a:solidFill>
                            <a:srgbClr val="000000"/>
                          </a:solidFill>
                          <a:effectLst/>
                          <a:latin typeface="Arial" panose="020B0604020202020204" pitchFamily="34" charset="0"/>
                          <a:cs typeface="Arial" panose="020B0604020202020204" pitchFamily="34" charset="0"/>
                        </a:rPr>
                        <a:t>Output Indicator</a:t>
                      </a:r>
                    </a:p>
                  </a:txBody>
                  <a:tcPr marL="5230" marR="5230" marT="523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ctr" fontAlgn="t"/>
                      <a:r>
                        <a:rPr lang="en-ZA" sz="1200" b="1" i="0" u="none" strike="noStrike" dirty="0">
                          <a:solidFill>
                            <a:srgbClr val="000000"/>
                          </a:solidFill>
                          <a:effectLst/>
                          <a:latin typeface="Arial" panose="020B0604020202020204" pitchFamily="34" charset="0"/>
                          <a:cs typeface="Arial" panose="020B0604020202020204" pitchFamily="34" charset="0"/>
                        </a:rPr>
                        <a:t>2022/23</a:t>
                      </a:r>
                      <a:br>
                        <a:rPr lang="en-ZA" sz="1200" b="1" i="0" u="none" strike="noStrike" dirty="0">
                          <a:solidFill>
                            <a:srgbClr val="000000"/>
                          </a:solidFill>
                          <a:effectLst/>
                          <a:latin typeface="Arial" panose="020B0604020202020204" pitchFamily="34" charset="0"/>
                          <a:cs typeface="Arial" panose="020B0604020202020204" pitchFamily="34" charset="0"/>
                        </a:rPr>
                      </a:br>
                      <a:r>
                        <a:rPr lang="en-ZA" sz="1200" b="1" i="0" u="none" strike="noStrike" dirty="0">
                          <a:solidFill>
                            <a:srgbClr val="000000"/>
                          </a:solidFill>
                          <a:effectLst/>
                          <a:latin typeface="Arial" panose="020B0604020202020204" pitchFamily="34" charset="0"/>
                          <a:cs typeface="Arial" panose="020B0604020202020204" pitchFamily="34" charset="0"/>
                        </a:rPr>
                        <a:t>Annual Target</a:t>
                      </a:r>
                    </a:p>
                  </a:txBody>
                  <a:tcPr marL="5230" marR="5230" marT="523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ctr" fontAlgn="t"/>
                      <a:r>
                        <a:rPr lang="en-ZA" sz="1200" b="1" i="0" u="none" strike="noStrike" dirty="0">
                          <a:solidFill>
                            <a:srgbClr val="000000"/>
                          </a:solidFill>
                          <a:effectLst/>
                          <a:latin typeface="Arial" panose="020B0604020202020204" pitchFamily="34" charset="0"/>
                          <a:cs typeface="Arial" panose="020B0604020202020204" pitchFamily="34" charset="0"/>
                        </a:rPr>
                        <a:t>2022/23</a:t>
                      </a:r>
                      <a:br>
                        <a:rPr lang="en-ZA" sz="1200" b="1" i="0" u="none" strike="noStrike" dirty="0">
                          <a:solidFill>
                            <a:srgbClr val="000000"/>
                          </a:solidFill>
                          <a:effectLst/>
                          <a:latin typeface="Arial" panose="020B0604020202020204" pitchFamily="34" charset="0"/>
                          <a:cs typeface="Arial" panose="020B0604020202020204" pitchFamily="34" charset="0"/>
                        </a:rPr>
                      </a:br>
                      <a:r>
                        <a:rPr lang="en-ZA" sz="1200" b="1" i="0" u="none" strike="noStrike" dirty="0">
                          <a:solidFill>
                            <a:srgbClr val="000000"/>
                          </a:solidFill>
                          <a:effectLst/>
                          <a:latin typeface="Arial" panose="020B0604020202020204" pitchFamily="34" charset="0"/>
                          <a:cs typeface="Arial" panose="020B0604020202020204" pitchFamily="34" charset="0"/>
                        </a:rPr>
                        <a:t>Quarterly Target</a:t>
                      </a:r>
                    </a:p>
                  </a:txBody>
                  <a:tcPr marL="5230" marR="5230" marT="523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ctr" fontAlgn="t"/>
                      <a:r>
                        <a:rPr lang="en-US" sz="1200" b="1" i="0" u="none" strike="noStrike" dirty="0">
                          <a:solidFill>
                            <a:srgbClr val="000000"/>
                          </a:solidFill>
                          <a:effectLst/>
                          <a:latin typeface="Arial" panose="020B0604020202020204" pitchFamily="34" charset="0"/>
                          <a:cs typeface="Arial" panose="020B0604020202020204" pitchFamily="34" charset="0"/>
                        </a:rPr>
                        <a:t>Actual output</a:t>
                      </a:r>
                      <a:br>
                        <a:rPr lang="en-US" sz="1200" b="1" i="0" u="none" strike="noStrike" dirty="0">
                          <a:solidFill>
                            <a:srgbClr val="000000"/>
                          </a:solidFill>
                          <a:effectLst/>
                          <a:latin typeface="Arial" panose="020B0604020202020204" pitchFamily="34" charset="0"/>
                          <a:cs typeface="Arial" panose="020B0604020202020204" pitchFamily="34" charset="0"/>
                        </a:rPr>
                      </a:br>
                      <a:endParaRPr lang="en-US" sz="1200" b="1" i="0" u="none" strike="noStrike" dirty="0">
                        <a:solidFill>
                          <a:srgbClr val="000000"/>
                        </a:solidFill>
                        <a:effectLst/>
                        <a:latin typeface="Arial" panose="020B0604020202020204" pitchFamily="34" charset="0"/>
                        <a:cs typeface="Arial" panose="020B0604020202020204" pitchFamily="34" charset="0"/>
                      </a:endParaRPr>
                    </a:p>
                  </a:txBody>
                  <a:tcPr marL="5230" marR="5230" marT="523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ctr" fontAlgn="t"/>
                      <a:r>
                        <a:rPr lang="en-ZA" sz="1200" b="1" i="0" u="none" strike="noStrike" dirty="0">
                          <a:solidFill>
                            <a:srgbClr val="000000"/>
                          </a:solidFill>
                          <a:effectLst/>
                          <a:latin typeface="Arial" panose="020B0604020202020204" pitchFamily="34" charset="0"/>
                          <a:cs typeface="Arial" panose="020B0604020202020204" pitchFamily="34" charset="0"/>
                        </a:rPr>
                        <a:t>Reason for</a:t>
                      </a:r>
                      <a:br>
                        <a:rPr lang="en-ZA" sz="1200" b="1" i="0" u="none" strike="noStrike" dirty="0">
                          <a:solidFill>
                            <a:srgbClr val="000000"/>
                          </a:solidFill>
                          <a:effectLst/>
                          <a:latin typeface="Arial" panose="020B0604020202020204" pitchFamily="34" charset="0"/>
                          <a:cs typeface="Arial" panose="020B0604020202020204" pitchFamily="34" charset="0"/>
                        </a:rPr>
                      </a:br>
                      <a:r>
                        <a:rPr lang="en-ZA" sz="1200" b="1" i="0" u="none" strike="noStrike" dirty="0">
                          <a:solidFill>
                            <a:srgbClr val="000000"/>
                          </a:solidFill>
                          <a:effectLst/>
                          <a:latin typeface="Arial" panose="020B0604020202020204" pitchFamily="34" charset="0"/>
                          <a:cs typeface="Arial" panose="020B0604020202020204" pitchFamily="34" charset="0"/>
                        </a:rPr>
                        <a:t>Deviation</a:t>
                      </a:r>
                      <a:br>
                        <a:rPr lang="en-ZA" sz="1200" b="1" i="0" u="none" strike="noStrike" dirty="0">
                          <a:solidFill>
                            <a:srgbClr val="000000"/>
                          </a:solidFill>
                          <a:effectLst/>
                          <a:latin typeface="Arial" panose="020B0604020202020204" pitchFamily="34" charset="0"/>
                          <a:cs typeface="Arial" panose="020B0604020202020204" pitchFamily="34" charset="0"/>
                        </a:rPr>
                      </a:br>
                      <a:endParaRPr lang="en-ZA" sz="1200" b="1" i="0" u="none" strike="noStrike" dirty="0">
                        <a:solidFill>
                          <a:srgbClr val="000000"/>
                        </a:solidFill>
                        <a:effectLst/>
                        <a:latin typeface="Arial" panose="020B0604020202020204" pitchFamily="34" charset="0"/>
                        <a:cs typeface="Arial" panose="020B0604020202020204" pitchFamily="34" charset="0"/>
                      </a:endParaRPr>
                    </a:p>
                  </a:txBody>
                  <a:tcPr marL="5230" marR="5230" marT="523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ctr" fontAlgn="t"/>
                      <a:r>
                        <a:rPr lang="en-ZA" sz="1200" b="1" i="0" u="none" strike="noStrike" dirty="0">
                          <a:solidFill>
                            <a:srgbClr val="000000"/>
                          </a:solidFill>
                          <a:effectLst/>
                          <a:latin typeface="Arial" panose="020B0604020202020204" pitchFamily="34" charset="0"/>
                          <a:cs typeface="Arial" panose="020B0604020202020204" pitchFamily="34" charset="0"/>
                        </a:rPr>
                        <a:t>Corrective</a:t>
                      </a:r>
                      <a:br>
                        <a:rPr lang="en-ZA" sz="1200" b="1" i="0" u="none" strike="noStrike" dirty="0">
                          <a:solidFill>
                            <a:srgbClr val="000000"/>
                          </a:solidFill>
                          <a:effectLst/>
                          <a:latin typeface="Arial" panose="020B0604020202020204" pitchFamily="34" charset="0"/>
                          <a:cs typeface="Arial" panose="020B0604020202020204" pitchFamily="34" charset="0"/>
                        </a:rPr>
                      </a:br>
                      <a:r>
                        <a:rPr lang="en-ZA" sz="1200" b="1" i="0" u="none" strike="noStrike" dirty="0">
                          <a:solidFill>
                            <a:srgbClr val="000000"/>
                          </a:solidFill>
                          <a:effectLst/>
                          <a:latin typeface="Arial" panose="020B0604020202020204" pitchFamily="34" charset="0"/>
                          <a:cs typeface="Arial" panose="020B0604020202020204" pitchFamily="34" charset="0"/>
                        </a:rPr>
                        <a:t>Measures</a:t>
                      </a:r>
                      <a:br>
                        <a:rPr lang="en-ZA" sz="1200" b="1" i="0" u="none" strike="noStrike" dirty="0">
                          <a:solidFill>
                            <a:srgbClr val="000000"/>
                          </a:solidFill>
                          <a:effectLst/>
                          <a:latin typeface="Arial" panose="020B0604020202020204" pitchFamily="34" charset="0"/>
                          <a:cs typeface="Arial" panose="020B0604020202020204" pitchFamily="34" charset="0"/>
                        </a:rPr>
                      </a:br>
                      <a:endParaRPr lang="en-ZA" sz="1200" b="1" i="0" u="none" strike="noStrike" dirty="0">
                        <a:solidFill>
                          <a:srgbClr val="000000"/>
                        </a:solidFill>
                        <a:effectLst/>
                        <a:latin typeface="Arial" panose="020B0604020202020204" pitchFamily="34" charset="0"/>
                        <a:cs typeface="Arial" panose="020B0604020202020204" pitchFamily="34" charset="0"/>
                      </a:endParaRPr>
                    </a:p>
                  </a:txBody>
                  <a:tcPr marL="5230" marR="5230" marT="523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ctr" fontAlgn="t"/>
                      <a:r>
                        <a:rPr lang="en-ZA" sz="1200" b="1" i="0" u="none" strike="noStrike" dirty="0">
                          <a:solidFill>
                            <a:srgbClr val="000000"/>
                          </a:solidFill>
                          <a:effectLst/>
                          <a:latin typeface="Arial" panose="020B0604020202020204" pitchFamily="34" charset="0"/>
                          <a:cs typeface="Arial" panose="020B0604020202020204" pitchFamily="34" charset="0"/>
                        </a:rPr>
                        <a:t>Comments for</a:t>
                      </a:r>
                      <a:br>
                        <a:rPr lang="en-ZA" sz="1200" b="1" i="0" u="none" strike="noStrike" dirty="0">
                          <a:solidFill>
                            <a:srgbClr val="000000"/>
                          </a:solidFill>
                          <a:effectLst/>
                          <a:latin typeface="Arial" panose="020B0604020202020204" pitchFamily="34" charset="0"/>
                          <a:cs typeface="Arial" panose="020B0604020202020204" pitchFamily="34" charset="0"/>
                        </a:rPr>
                      </a:br>
                      <a:r>
                        <a:rPr lang="en-ZA" sz="1200" b="1" i="0" u="none" strike="noStrike" dirty="0">
                          <a:solidFill>
                            <a:srgbClr val="000000"/>
                          </a:solidFill>
                          <a:effectLst/>
                          <a:latin typeface="Arial" panose="020B0604020202020204" pitchFamily="34" charset="0"/>
                          <a:cs typeface="Arial" panose="020B0604020202020204" pitchFamily="34" charset="0"/>
                        </a:rPr>
                        <a:t>Quarter 1</a:t>
                      </a:r>
                      <a:br>
                        <a:rPr lang="en-ZA" sz="1200" b="1" i="0" u="none" strike="noStrike" dirty="0">
                          <a:solidFill>
                            <a:srgbClr val="000000"/>
                          </a:solidFill>
                          <a:effectLst/>
                          <a:latin typeface="Arial" panose="020B0604020202020204" pitchFamily="34" charset="0"/>
                          <a:cs typeface="Arial" panose="020B0604020202020204" pitchFamily="34" charset="0"/>
                        </a:rPr>
                      </a:br>
                      <a:endParaRPr lang="en-ZA" sz="1200" b="1" i="0" u="none" strike="noStrike" dirty="0">
                        <a:solidFill>
                          <a:srgbClr val="000000"/>
                        </a:solidFill>
                        <a:effectLst/>
                        <a:latin typeface="Arial" panose="020B0604020202020204" pitchFamily="34" charset="0"/>
                        <a:cs typeface="Arial" panose="020B0604020202020204" pitchFamily="34" charset="0"/>
                      </a:endParaRPr>
                    </a:p>
                  </a:txBody>
                  <a:tcPr marL="5230" marR="5230" marT="523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ctr" fontAlgn="t"/>
                      <a:r>
                        <a:rPr lang="en-ZA" sz="1200" b="1" i="0" u="none" strike="noStrike" dirty="0">
                          <a:solidFill>
                            <a:srgbClr val="000000"/>
                          </a:solidFill>
                          <a:effectLst/>
                          <a:latin typeface="Arial" panose="020B0604020202020204" pitchFamily="34" charset="0"/>
                          <a:cs typeface="Arial" panose="020B0604020202020204" pitchFamily="34" charset="0"/>
                        </a:rPr>
                        <a:t>Robot Status </a:t>
                      </a:r>
                    </a:p>
                  </a:txBody>
                  <a:tcPr marL="5230" marR="5230" marT="523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extLst>
                  <a:ext uri="{0D108BD9-81ED-4DB2-BD59-A6C34878D82A}">
                    <a16:rowId xmlns:a16="http://schemas.microsoft.com/office/drawing/2014/main" xmlns="" val="2765752603"/>
                  </a:ext>
                </a:extLst>
              </a:tr>
              <a:tr h="1458386">
                <a:tc>
                  <a:txBody>
                    <a:bodyPr/>
                    <a:lstStyle/>
                    <a:p>
                      <a:pPr algn="l" fontAlgn="t"/>
                      <a:r>
                        <a:rPr lang="en-US" sz="1200" b="0" i="0" u="none" strike="noStrike" dirty="0">
                          <a:solidFill>
                            <a:srgbClr val="000000"/>
                          </a:solidFill>
                          <a:effectLst/>
                          <a:latin typeface="Arial" panose="020B0604020202020204" pitchFamily="34" charset="0"/>
                          <a:cs typeface="Arial" panose="020B0604020202020204" pitchFamily="34" charset="0"/>
                        </a:rPr>
                        <a:t>Number of households electrified through non-grid technology</a:t>
                      </a:r>
                    </a:p>
                  </a:txBody>
                  <a:tcPr marL="4552" marR="4552" marT="455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t"/>
                      <a:r>
                        <a:rPr lang="en-US" sz="1200" b="0" i="0" u="none" strike="noStrike" dirty="0">
                          <a:solidFill>
                            <a:srgbClr val="000000"/>
                          </a:solidFill>
                          <a:effectLst/>
                          <a:latin typeface="Arial" panose="020B0604020202020204" pitchFamily="34" charset="0"/>
                          <a:cs typeface="Arial" panose="020B0604020202020204" pitchFamily="34" charset="0"/>
                        </a:rPr>
                        <a:t>15 000 Additional households electrified with non-grid electrification to achieve the 2022/23 target</a:t>
                      </a:r>
                    </a:p>
                  </a:txBody>
                  <a:tcPr marL="4552" marR="4552" marT="455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t"/>
                      <a:r>
                        <a:rPr lang="en-US" sz="1200" b="0" i="0" u="none" strike="noStrike" dirty="0">
                          <a:solidFill>
                            <a:srgbClr val="000000"/>
                          </a:solidFill>
                          <a:effectLst/>
                          <a:latin typeface="Arial" panose="020B0604020202020204" pitchFamily="34" charset="0"/>
                          <a:cs typeface="Arial" panose="020B0604020202020204" pitchFamily="34" charset="0"/>
                        </a:rPr>
                        <a:t>Conclude allocations and contracting with service providers in line with the allocated budget</a:t>
                      </a:r>
                    </a:p>
                  </a:txBody>
                  <a:tcPr marL="4552" marR="4552" marT="455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t"/>
                      <a:r>
                        <a:rPr lang="en-US" sz="1200" b="1" i="0" u="none" strike="noStrike" dirty="0">
                          <a:solidFill>
                            <a:srgbClr val="000000"/>
                          </a:solidFill>
                          <a:effectLst/>
                          <a:latin typeface="Arial" panose="020B0604020202020204" pitchFamily="34" charset="0"/>
                          <a:cs typeface="Arial" panose="020B0604020202020204" pitchFamily="34" charset="0"/>
                        </a:rPr>
                        <a:t>Achieved                 </a:t>
                      </a:r>
                      <a:r>
                        <a:rPr lang="en-US" sz="1200" b="0" i="0" u="none" strike="noStrike" dirty="0">
                          <a:solidFill>
                            <a:srgbClr val="000000"/>
                          </a:solidFill>
                          <a:effectLst/>
                          <a:latin typeface="Arial" panose="020B0604020202020204" pitchFamily="34" charset="0"/>
                          <a:cs typeface="Arial" panose="020B0604020202020204" pitchFamily="34" charset="0"/>
                        </a:rPr>
                        <a:t> Service providers already appointed</a:t>
                      </a:r>
                      <a:endParaRPr lang="en-US" sz="1200" b="1" i="0" u="none" strike="noStrike" dirty="0">
                        <a:solidFill>
                          <a:srgbClr val="000000"/>
                        </a:solidFill>
                        <a:effectLst/>
                        <a:latin typeface="Arial" panose="020B0604020202020204" pitchFamily="34" charset="0"/>
                        <a:cs typeface="Arial" panose="020B0604020202020204" pitchFamily="34" charset="0"/>
                      </a:endParaRPr>
                    </a:p>
                  </a:txBody>
                  <a:tcPr marL="4552" marR="4552" marT="455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t"/>
                      <a:r>
                        <a:rPr lang="en-US" sz="1200" b="0" i="0" u="none" strike="noStrike" dirty="0">
                          <a:solidFill>
                            <a:srgbClr val="000000"/>
                          </a:solidFill>
                          <a:effectLst/>
                          <a:latin typeface="Arial" panose="020B0604020202020204" pitchFamily="34" charset="0"/>
                          <a:cs typeface="Arial" panose="020B0604020202020204" pitchFamily="34" charset="0"/>
                        </a:rPr>
                        <a:t>4 658 additional household connected through Non- Grid electrification, which are result of roll overs from 2021/22 financial year   </a:t>
                      </a:r>
                    </a:p>
                  </a:txBody>
                  <a:tcPr marL="4552" marR="4552" marT="455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t"/>
                      <a:r>
                        <a:rPr lang="en-ZA" sz="1200" b="0" i="0" u="none" strike="noStrike" dirty="0">
                          <a:solidFill>
                            <a:srgbClr val="000000"/>
                          </a:solidFill>
                          <a:effectLst/>
                          <a:latin typeface="Arial" panose="020B0604020202020204" pitchFamily="34" charset="0"/>
                          <a:cs typeface="Arial" panose="020B0604020202020204" pitchFamily="34" charset="0"/>
                        </a:rPr>
                        <a:t>N/A</a:t>
                      </a:r>
                    </a:p>
                  </a:txBody>
                  <a:tcPr marL="4552" marR="4552" marT="455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t"/>
                      <a:r>
                        <a:rPr lang="en-ZA" sz="1200" b="0" i="0" u="none" strike="noStrike" dirty="0">
                          <a:solidFill>
                            <a:srgbClr val="000000"/>
                          </a:solidFill>
                          <a:effectLst/>
                          <a:latin typeface="Arial" panose="020B0604020202020204" pitchFamily="34" charset="0"/>
                          <a:cs typeface="Arial" panose="020B0604020202020204" pitchFamily="34" charset="0"/>
                        </a:rPr>
                        <a:t>N/A</a:t>
                      </a:r>
                    </a:p>
                  </a:txBody>
                  <a:tcPr marL="4552" marR="4552" marT="455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t"/>
                      <a:r>
                        <a:rPr lang="en-ZA" sz="600" b="0" i="0" u="none" strike="noStrike" dirty="0">
                          <a:solidFill>
                            <a:srgbClr val="000000"/>
                          </a:solidFill>
                          <a:effectLst/>
                          <a:latin typeface="Arial" panose="020B0604020202020204" pitchFamily="34" charset="0"/>
                        </a:rPr>
                        <a:t> </a:t>
                      </a:r>
                    </a:p>
                  </a:txBody>
                  <a:tcPr marL="4552" marR="4552" marT="455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extLst>
                  <a:ext uri="{0D108BD9-81ED-4DB2-BD59-A6C34878D82A}">
                    <a16:rowId xmlns:a16="http://schemas.microsoft.com/office/drawing/2014/main" xmlns="" val="2597502102"/>
                  </a:ext>
                </a:extLst>
              </a:tr>
              <a:tr h="1272049">
                <a:tc>
                  <a:txBody>
                    <a:bodyPr/>
                    <a:lstStyle/>
                    <a:p>
                      <a:pPr algn="l" fontAlgn="t"/>
                      <a:r>
                        <a:rPr lang="en-US" sz="1200" b="0" i="0" u="none" strike="noStrike" dirty="0">
                          <a:solidFill>
                            <a:srgbClr val="000000"/>
                          </a:solidFill>
                          <a:effectLst/>
                          <a:latin typeface="Arial" panose="020B0604020202020204" pitchFamily="34" charset="0"/>
                          <a:cs typeface="Arial" panose="020B0604020202020204" pitchFamily="34" charset="0"/>
                        </a:rPr>
                        <a:t>Number of Electrification Masterplans developed </a:t>
                      </a:r>
                    </a:p>
                  </a:txBody>
                  <a:tcPr marL="5230" marR="5230" marT="523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t"/>
                      <a:r>
                        <a:rPr lang="en-ZA" sz="1200" b="0" i="0" u="none" strike="noStrike" dirty="0">
                          <a:solidFill>
                            <a:srgbClr val="000000"/>
                          </a:solidFill>
                          <a:effectLst/>
                          <a:latin typeface="Arial" panose="020B0604020202020204" pitchFamily="34" charset="0"/>
                          <a:cs typeface="Arial" panose="020B0604020202020204" pitchFamily="34" charset="0"/>
                        </a:rPr>
                        <a:t>6 Electrification Masterplans developed (KwaZulu-Natal, Eastern Cape, Gauteng, Limpopo, Mpumalanga and North West provinces)</a:t>
                      </a:r>
                    </a:p>
                  </a:txBody>
                  <a:tcPr marL="5230" marR="5230" marT="523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t"/>
                      <a:r>
                        <a:rPr lang="en-US" sz="1200" b="0" i="0" u="none" strike="noStrike" dirty="0">
                          <a:solidFill>
                            <a:srgbClr val="000000"/>
                          </a:solidFill>
                          <a:effectLst/>
                          <a:latin typeface="Arial" panose="020B0604020202020204" pitchFamily="34" charset="0"/>
                          <a:cs typeface="Arial" panose="020B0604020202020204" pitchFamily="34" charset="0"/>
                        </a:rPr>
                        <a:t>Inception Phase reports for KZN, GP, EC, LIM, MP KZN and NW provinces</a:t>
                      </a:r>
                    </a:p>
                  </a:txBody>
                  <a:tcPr marL="5230" marR="5230" marT="523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t"/>
                      <a:r>
                        <a:rPr lang="en-ZA" sz="1200" b="1" i="0" u="none" strike="noStrike" dirty="0">
                          <a:solidFill>
                            <a:srgbClr val="000000"/>
                          </a:solidFill>
                          <a:effectLst/>
                          <a:latin typeface="Arial" panose="020B0604020202020204" pitchFamily="34" charset="0"/>
                          <a:cs typeface="Arial" panose="020B0604020202020204" pitchFamily="34" charset="0"/>
                        </a:rPr>
                        <a:t>Achieved</a:t>
                      </a:r>
                    </a:p>
                  </a:txBody>
                  <a:tcPr marL="5230" marR="5230" marT="523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t"/>
                      <a:r>
                        <a:rPr lang="en-ZA" sz="1200" b="0" i="0" u="none" strike="noStrike" dirty="0">
                          <a:solidFill>
                            <a:srgbClr val="000000"/>
                          </a:solidFill>
                          <a:effectLst/>
                          <a:latin typeface="Arial" panose="020B0604020202020204" pitchFamily="34" charset="0"/>
                          <a:cs typeface="Arial" panose="020B0604020202020204" pitchFamily="34" charset="0"/>
                        </a:rPr>
                        <a:t> </a:t>
                      </a:r>
                    </a:p>
                  </a:txBody>
                  <a:tcPr marL="5230" marR="5230" marT="523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t"/>
                      <a:r>
                        <a:rPr lang="en-ZA" sz="1200" b="0" i="0" u="none" strike="noStrike" dirty="0">
                          <a:solidFill>
                            <a:srgbClr val="000000"/>
                          </a:solidFill>
                          <a:effectLst/>
                          <a:latin typeface="Arial" panose="020B0604020202020204" pitchFamily="34" charset="0"/>
                          <a:cs typeface="Arial" panose="020B0604020202020204" pitchFamily="34" charset="0"/>
                        </a:rPr>
                        <a:t> </a:t>
                      </a:r>
                    </a:p>
                  </a:txBody>
                  <a:tcPr marL="5230" marR="5230" marT="523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t"/>
                      <a:r>
                        <a:rPr lang="en-ZA" sz="1200" b="0" i="0" u="none" strike="noStrike" dirty="0">
                          <a:solidFill>
                            <a:srgbClr val="000000"/>
                          </a:solidFill>
                          <a:effectLst/>
                          <a:latin typeface="Arial" panose="020B0604020202020204" pitchFamily="34" charset="0"/>
                          <a:cs typeface="Arial" panose="020B0604020202020204" pitchFamily="34" charset="0"/>
                        </a:rPr>
                        <a:t>Report</a:t>
                      </a:r>
                    </a:p>
                  </a:txBody>
                  <a:tcPr marL="5230" marR="5230" marT="523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t"/>
                      <a:r>
                        <a:rPr lang="en-ZA" sz="1200" b="0" i="0" u="none" strike="noStrike" dirty="0">
                          <a:solidFill>
                            <a:srgbClr val="000000"/>
                          </a:solidFill>
                          <a:effectLst/>
                          <a:latin typeface="Arial" panose="020B0604020202020204" pitchFamily="34" charset="0"/>
                          <a:cs typeface="Arial" panose="020B0604020202020204" pitchFamily="34" charset="0"/>
                        </a:rPr>
                        <a:t> </a:t>
                      </a:r>
                    </a:p>
                  </a:txBody>
                  <a:tcPr marL="5230" marR="5230" marT="523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extLst>
                  <a:ext uri="{0D108BD9-81ED-4DB2-BD59-A6C34878D82A}">
                    <a16:rowId xmlns:a16="http://schemas.microsoft.com/office/drawing/2014/main" xmlns="" val="847699312"/>
                  </a:ext>
                </a:extLst>
              </a:tr>
              <a:tr h="1091067">
                <a:tc>
                  <a:txBody>
                    <a:bodyPr/>
                    <a:lstStyle/>
                    <a:p>
                      <a:pPr algn="l" fontAlgn="t"/>
                      <a:r>
                        <a:rPr lang="en-US" sz="1200" b="0" i="0" u="none" strike="noStrike" dirty="0">
                          <a:solidFill>
                            <a:srgbClr val="000000"/>
                          </a:solidFill>
                          <a:effectLst/>
                          <a:latin typeface="Arial" panose="020B0604020202020204" pitchFamily="34" charset="0"/>
                          <a:cs typeface="Arial" panose="020B0604020202020204" pitchFamily="34" charset="0"/>
                        </a:rPr>
                        <a:t>Number of ingress control measures implemented</a:t>
                      </a:r>
                    </a:p>
                  </a:txBody>
                  <a:tcPr marL="5230" marR="5230" marT="523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t"/>
                      <a:r>
                        <a:rPr lang="en-US" sz="1200" b="0" i="0" u="none" strike="noStrike" dirty="0">
                          <a:solidFill>
                            <a:srgbClr val="000000"/>
                          </a:solidFill>
                          <a:effectLst/>
                          <a:latin typeface="Arial" panose="020B0604020202020204" pitchFamily="34" charset="0"/>
                          <a:cs typeface="Arial" panose="020B0604020202020204" pitchFamily="34" charset="0"/>
                        </a:rPr>
                        <a:t>1 Ingress control measure implemented </a:t>
                      </a:r>
                    </a:p>
                  </a:txBody>
                  <a:tcPr marL="5230" marR="5230" marT="523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t"/>
                      <a:r>
                        <a:rPr lang="en-US" sz="1200" b="0" i="0" u="none" strike="noStrike" dirty="0">
                          <a:solidFill>
                            <a:srgbClr val="000000"/>
                          </a:solidFill>
                          <a:effectLst/>
                          <a:latin typeface="Arial" panose="020B0604020202020204" pitchFamily="34" charset="0"/>
                          <a:cs typeface="Arial" panose="020B0604020202020204" pitchFamily="34" charset="0"/>
                        </a:rPr>
                        <a:t>Progress Report on the performance monitoring of passive treatment </a:t>
                      </a:r>
                    </a:p>
                  </a:txBody>
                  <a:tcPr marL="5230" marR="5230" marT="523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t"/>
                      <a:r>
                        <a:rPr lang="en-ZA" sz="1200" b="1" i="0" u="none" strike="noStrike" dirty="0">
                          <a:solidFill>
                            <a:srgbClr val="000000"/>
                          </a:solidFill>
                          <a:effectLst/>
                          <a:latin typeface="Arial" panose="020B0604020202020204" pitchFamily="34" charset="0"/>
                          <a:cs typeface="Arial" panose="020B0604020202020204" pitchFamily="34" charset="0"/>
                        </a:rPr>
                        <a:t>Achieved</a:t>
                      </a:r>
                    </a:p>
                  </a:txBody>
                  <a:tcPr marL="5230" marR="5230" marT="523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t"/>
                      <a:r>
                        <a:rPr lang="en-ZA" sz="1200" b="0" i="0" u="none" strike="noStrike" dirty="0">
                          <a:solidFill>
                            <a:srgbClr val="000000"/>
                          </a:solidFill>
                          <a:effectLst/>
                          <a:latin typeface="Arial" panose="020B0604020202020204" pitchFamily="34" charset="0"/>
                          <a:cs typeface="Arial" panose="020B0604020202020204" pitchFamily="34" charset="0"/>
                        </a:rPr>
                        <a:t>N/A</a:t>
                      </a:r>
                    </a:p>
                  </a:txBody>
                  <a:tcPr marL="5230" marR="5230" marT="523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t"/>
                      <a:r>
                        <a:rPr lang="en-ZA" sz="1200" b="0" i="0" u="none" strike="noStrike" dirty="0">
                          <a:solidFill>
                            <a:srgbClr val="000000"/>
                          </a:solidFill>
                          <a:effectLst/>
                          <a:latin typeface="Arial" panose="020B0604020202020204" pitchFamily="34" charset="0"/>
                          <a:cs typeface="Arial" panose="020B0604020202020204" pitchFamily="34" charset="0"/>
                        </a:rPr>
                        <a:t>N/A</a:t>
                      </a:r>
                    </a:p>
                  </a:txBody>
                  <a:tcPr marL="5230" marR="5230" marT="523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t"/>
                      <a:r>
                        <a:rPr lang="en-US" sz="1200" b="0" i="0" u="none" strike="noStrike" dirty="0">
                          <a:solidFill>
                            <a:srgbClr val="000000"/>
                          </a:solidFill>
                          <a:effectLst/>
                          <a:latin typeface="Arial" panose="020B0604020202020204" pitchFamily="34" charset="0"/>
                          <a:cs typeface="Arial" panose="020B0604020202020204" pitchFamily="34" charset="0"/>
                        </a:rPr>
                        <a:t>A Site Assessments were undertaken</a:t>
                      </a:r>
                    </a:p>
                  </a:txBody>
                  <a:tcPr marL="5230" marR="5230" marT="523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t"/>
                      <a:r>
                        <a:rPr lang="en-ZA" sz="1200" b="0" i="0" u="none" strike="noStrike" dirty="0">
                          <a:solidFill>
                            <a:srgbClr val="000000"/>
                          </a:solidFill>
                          <a:effectLst/>
                          <a:latin typeface="Arial" panose="020B0604020202020204" pitchFamily="34" charset="0"/>
                          <a:cs typeface="Arial" panose="020B0604020202020204" pitchFamily="34" charset="0"/>
                        </a:rPr>
                        <a:t> </a:t>
                      </a:r>
                    </a:p>
                  </a:txBody>
                  <a:tcPr marL="5230" marR="5230" marT="523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extLst>
                  <a:ext uri="{0D108BD9-81ED-4DB2-BD59-A6C34878D82A}">
                    <a16:rowId xmlns:a16="http://schemas.microsoft.com/office/drawing/2014/main" xmlns="" val="3269340861"/>
                  </a:ext>
                </a:extLst>
              </a:tr>
              <a:tr h="767466">
                <a:tc>
                  <a:txBody>
                    <a:bodyPr/>
                    <a:lstStyle/>
                    <a:p>
                      <a:pPr algn="l" fontAlgn="t"/>
                      <a:r>
                        <a:rPr lang="en-US" sz="1200" b="0" i="0" u="none" strike="noStrike" dirty="0">
                          <a:solidFill>
                            <a:srgbClr val="000000"/>
                          </a:solidFill>
                          <a:effectLst/>
                          <a:latin typeface="Arial" panose="020B0604020202020204" pitchFamily="34" charset="0"/>
                          <a:cs typeface="Arial" panose="020B0604020202020204" pitchFamily="34" charset="0"/>
                        </a:rPr>
                        <a:t>Number of derelict and ownerless mine sites rehabilitated</a:t>
                      </a:r>
                    </a:p>
                  </a:txBody>
                  <a:tcPr marL="5230" marR="5230" marT="523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t"/>
                      <a:r>
                        <a:rPr lang="en-US" sz="1200" b="0" i="0" u="none" strike="noStrike" dirty="0">
                          <a:solidFill>
                            <a:srgbClr val="000000"/>
                          </a:solidFill>
                          <a:effectLst/>
                          <a:latin typeface="Arial" panose="020B0604020202020204" pitchFamily="34" charset="0"/>
                          <a:cs typeface="Arial" panose="020B0604020202020204" pitchFamily="34" charset="0"/>
                        </a:rPr>
                        <a:t>3 Derelict and ownerless mine sites rehabilitated</a:t>
                      </a:r>
                    </a:p>
                  </a:txBody>
                  <a:tcPr marL="5230" marR="5230" marT="523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t"/>
                      <a:r>
                        <a:rPr lang="en-US" sz="1200" b="0" i="0" u="none" strike="noStrike" dirty="0">
                          <a:solidFill>
                            <a:srgbClr val="000000"/>
                          </a:solidFill>
                          <a:effectLst/>
                          <a:latin typeface="Arial" panose="020B0604020202020204" pitchFamily="34" charset="0"/>
                          <a:cs typeface="Arial" panose="020B0604020202020204" pitchFamily="34" charset="0"/>
                        </a:rPr>
                        <a:t>Progress Report on rehabilitation of derelict and ownerless mine</a:t>
                      </a:r>
                    </a:p>
                  </a:txBody>
                  <a:tcPr marL="5230" marR="5230" marT="523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t"/>
                      <a:r>
                        <a:rPr lang="en-ZA" sz="1200" b="1" i="0" u="none" strike="noStrike" dirty="0">
                          <a:solidFill>
                            <a:srgbClr val="000000"/>
                          </a:solidFill>
                          <a:effectLst/>
                          <a:latin typeface="Arial" panose="020B0604020202020204" pitchFamily="34" charset="0"/>
                          <a:cs typeface="Arial" panose="020B0604020202020204" pitchFamily="34" charset="0"/>
                        </a:rPr>
                        <a:t>Achieved</a:t>
                      </a:r>
                    </a:p>
                  </a:txBody>
                  <a:tcPr marL="5230" marR="5230" marT="523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chemeClr val="bg1"/>
                    </a:solidFill>
                  </a:tcPr>
                </a:tc>
                <a:tc>
                  <a:txBody>
                    <a:bodyPr/>
                    <a:lstStyle/>
                    <a:p>
                      <a:pPr algn="l" fontAlgn="t"/>
                      <a:r>
                        <a:rPr lang="en-ZA" sz="1200" b="0" i="0" u="none" strike="noStrike" dirty="0">
                          <a:solidFill>
                            <a:srgbClr val="000000"/>
                          </a:solidFill>
                          <a:effectLst/>
                          <a:latin typeface="Arial" panose="020B0604020202020204" pitchFamily="34" charset="0"/>
                          <a:cs typeface="Arial" panose="020B0604020202020204" pitchFamily="34" charset="0"/>
                        </a:rPr>
                        <a:t> </a:t>
                      </a:r>
                    </a:p>
                  </a:txBody>
                  <a:tcPr marL="5230" marR="5230" marT="523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t"/>
                      <a:r>
                        <a:rPr lang="en-ZA" sz="1200" b="0" i="0" u="none" strike="noStrike" dirty="0">
                          <a:solidFill>
                            <a:srgbClr val="000000"/>
                          </a:solidFill>
                          <a:effectLst/>
                          <a:latin typeface="Arial" panose="020B0604020202020204" pitchFamily="34" charset="0"/>
                          <a:cs typeface="Arial" panose="020B0604020202020204" pitchFamily="34" charset="0"/>
                        </a:rPr>
                        <a:t> </a:t>
                      </a:r>
                    </a:p>
                  </a:txBody>
                  <a:tcPr marL="5230" marR="5230" marT="523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t"/>
                      <a:endParaRPr lang="en-US" sz="1200" b="0" i="0" u="none" strike="noStrike" dirty="0">
                        <a:solidFill>
                          <a:srgbClr val="000000"/>
                        </a:solidFill>
                        <a:effectLst/>
                        <a:latin typeface="Arial" panose="020B0604020202020204" pitchFamily="34" charset="0"/>
                        <a:cs typeface="Arial" panose="020B0604020202020204" pitchFamily="34" charset="0"/>
                      </a:endParaRPr>
                    </a:p>
                  </a:txBody>
                  <a:tcPr marL="5230" marR="5230" marT="523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t"/>
                      <a:r>
                        <a:rPr lang="en-ZA" sz="1200" b="0" i="0" u="none" strike="noStrike" dirty="0">
                          <a:solidFill>
                            <a:srgbClr val="000000"/>
                          </a:solidFill>
                          <a:effectLst/>
                          <a:latin typeface="Arial" panose="020B0604020202020204" pitchFamily="34" charset="0"/>
                          <a:cs typeface="Arial" panose="020B0604020202020204" pitchFamily="34" charset="0"/>
                        </a:rPr>
                        <a:t> </a:t>
                      </a:r>
                    </a:p>
                  </a:txBody>
                  <a:tcPr marL="5230" marR="5230" marT="523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extLst>
                  <a:ext uri="{0D108BD9-81ED-4DB2-BD59-A6C34878D82A}">
                    <a16:rowId xmlns:a16="http://schemas.microsoft.com/office/drawing/2014/main" xmlns="" val="2405815609"/>
                  </a:ext>
                </a:extLst>
              </a:tr>
            </a:tbl>
          </a:graphicData>
        </a:graphic>
      </p:graphicFrame>
      <p:sp>
        <p:nvSpPr>
          <p:cNvPr id="6" name="TextBox 5">
            <a:extLst>
              <a:ext uri="{FF2B5EF4-FFF2-40B4-BE49-F238E27FC236}">
                <a16:creationId xmlns:a16="http://schemas.microsoft.com/office/drawing/2014/main" xmlns="" id="{6BB9E8F2-19FD-4487-8A69-0AD33ABBDC68}"/>
              </a:ext>
            </a:extLst>
          </p:cNvPr>
          <p:cNvSpPr txBox="1"/>
          <p:nvPr/>
        </p:nvSpPr>
        <p:spPr>
          <a:xfrm>
            <a:off x="752475" y="0"/>
            <a:ext cx="11172825" cy="369332"/>
          </a:xfrm>
          <a:prstGeom prst="rect">
            <a:avLst/>
          </a:prstGeom>
          <a:noFill/>
        </p:spPr>
        <p:txBody>
          <a:bodyPr wrap="square">
            <a:spAutoFit/>
          </a:bodyPr>
          <a:lstStyle/>
          <a:p>
            <a:pPr algn="ctr"/>
            <a:r>
              <a:rPr lang="en-US" b="1" dirty="0">
                <a:latin typeface="Arial" panose="020B0604020202020204" pitchFamily="34" charset="0"/>
                <a:cs typeface="Arial" panose="020B0604020202020204" pitchFamily="34" charset="0"/>
              </a:rPr>
              <a:t>MINERAL AND ENERGY RESOURCES PROGRAMMES AND PROJECTS, (QUARTER 1)  </a:t>
            </a:r>
            <a:endParaRPr lang="en-ZA"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xmlns="" val="2997382066"/>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a:extLst>
              <a:ext uri="{FF2B5EF4-FFF2-40B4-BE49-F238E27FC236}">
                <a16:creationId xmlns:a16="http://schemas.microsoft.com/office/drawing/2014/main" xmlns="" id="{65F5CBEC-B8A0-4989-B310-07B51EFD66CD}"/>
              </a:ext>
            </a:extLst>
          </p:cNvPr>
          <p:cNvGraphicFramePr>
            <a:graphicFrameLocks noGrp="1"/>
          </p:cNvGraphicFramePr>
          <p:nvPr/>
        </p:nvGraphicFramePr>
        <p:xfrm>
          <a:off x="1603512" y="295275"/>
          <a:ext cx="10588489" cy="5535269"/>
        </p:xfrm>
        <a:graphic>
          <a:graphicData uri="http://schemas.openxmlformats.org/drawingml/2006/table">
            <a:tbl>
              <a:tblPr/>
              <a:tblGrid>
                <a:gridCol w="980662">
                  <a:extLst>
                    <a:ext uri="{9D8B030D-6E8A-4147-A177-3AD203B41FA5}">
                      <a16:colId xmlns:a16="http://schemas.microsoft.com/office/drawing/2014/main" xmlns="" val="677623564"/>
                    </a:ext>
                  </a:extLst>
                </a:gridCol>
                <a:gridCol w="1590261">
                  <a:extLst>
                    <a:ext uri="{9D8B030D-6E8A-4147-A177-3AD203B41FA5}">
                      <a16:colId xmlns:a16="http://schemas.microsoft.com/office/drawing/2014/main" xmlns="" val="2351031069"/>
                    </a:ext>
                  </a:extLst>
                </a:gridCol>
                <a:gridCol w="1454191">
                  <a:extLst>
                    <a:ext uri="{9D8B030D-6E8A-4147-A177-3AD203B41FA5}">
                      <a16:colId xmlns:a16="http://schemas.microsoft.com/office/drawing/2014/main" xmlns="" val="3570959375"/>
                    </a:ext>
                  </a:extLst>
                </a:gridCol>
                <a:gridCol w="1429957">
                  <a:extLst>
                    <a:ext uri="{9D8B030D-6E8A-4147-A177-3AD203B41FA5}">
                      <a16:colId xmlns:a16="http://schemas.microsoft.com/office/drawing/2014/main" xmlns="" val="2700742920"/>
                    </a:ext>
                  </a:extLst>
                </a:gridCol>
                <a:gridCol w="1296560">
                  <a:extLst>
                    <a:ext uri="{9D8B030D-6E8A-4147-A177-3AD203B41FA5}">
                      <a16:colId xmlns:a16="http://schemas.microsoft.com/office/drawing/2014/main" xmlns="" val="3392350349"/>
                    </a:ext>
                  </a:extLst>
                </a:gridCol>
                <a:gridCol w="802109">
                  <a:extLst>
                    <a:ext uri="{9D8B030D-6E8A-4147-A177-3AD203B41FA5}">
                      <a16:colId xmlns:a16="http://schemas.microsoft.com/office/drawing/2014/main" xmlns="" val="4109929162"/>
                    </a:ext>
                  </a:extLst>
                </a:gridCol>
                <a:gridCol w="2541479">
                  <a:extLst>
                    <a:ext uri="{9D8B030D-6E8A-4147-A177-3AD203B41FA5}">
                      <a16:colId xmlns:a16="http://schemas.microsoft.com/office/drawing/2014/main" xmlns="" val="1462447397"/>
                    </a:ext>
                  </a:extLst>
                </a:gridCol>
                <a:gridCol w="493270">
                  <a:extLst>
                    <a:ext uri="{9D8B030D-6E8A-4147-A177-3AD203B41FA5}">
                      <a16:colId xmlns:a16="http://schemas.microsoft.com/office/drawing/2014/main" xmlns="" val="2120091957"/>
                    </a:ext>
                  </a:extLst>
                </a:gridCol>
              </a:tblGrid>
              <a:tr h="460099">
                <a:tc>
                  <a:txBody>
                    <a:bodyPr/>
                    <a:lstStyle/>
                    <a:p>
                      <a:pPr algn="ctr" fontAlgn="t"/>
                      <a:r>
                        <a:rPr lang="en-ZA" sz="1200" b="1" i="0" u="none" strike="noStrike" dirty="0">
                          <a:solidFill>
                            <a:srgbClr val="000000"/>
                          </a:solidFill>
                          <a:effectLst/>
                          <a:latin typeface="Arial" panose="020B0604020202020204" pitchFamily="34" charset="0"/>
                          <a:cs typeface="Arial" panose="020B0604020202020204" pitchFamily="34" charset="0"/>
                        </a:rPr>
                        <a:t>Output Indicator</a:t>
                      </a:r>
                    </a:p>
                  </a:txBody>
                  <a:tcPr marL="4445" marR="4445" marT="444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ctr" fontAlgn="t"/>
                      <a:r>
                        <a:rPr lang="en-ZA" sz="1200" b="1" i="0" u="none" strike="noStrike" dirty="0">
                          <a:solidFill>
                            <a:srgbClr val="000000"/>
                          </a:solidFill>
                          <a:effectLst/>
                          <a:latin typeface="Arial" panose="020B0604020202020204" pitchFamily="34" charset="0"/>
                          <a:cs typeface="Arial" panose="020B0604020202020204" pitchFamily="34" charset="0"/>
                        </a:rPr>
                        <a:t>2022/23</a:t>
                      </a:r>
                      <a:br>
                        <a:rPr lang="en-ZA" sz="1200" b="1" i="0" u="none" strike="noStrike" dirty="0">
                          <a:solidFill>
                            <a:srgbClr val="000000"/>
                          </a:solidFill>
                          <a:effectLst/>
                          <a:latin typeface="Arial" panose="020B0604020202020204" pitchFamily="34" charset="0"/>
                          <a:cs typeface="Arial" panose="020B0604020202020204" pitchFamily="34" charset="0"/>
                        </a:rPr>
                      </a:br>
                      <a:r>
                        <a:rPr lang="en-ZA" sz="1200" b="1" i="0" u="none" strike="noStrike" dirty="0">
                          <a:solidFill>
                            <a:srgbClr val="000000"/>
                          </a:solidFill>
                          <a:effectLst/>
                          <a:latin typeface="Arial" panose="020B0604020202020204" pitchFamily="34" charset="0"/>
                          <a:cs typeface="Arial" panose="020B0604020202020204" pitchFamily="34" charset="0"/>
                        </a:rPr>
                        <a:t>Annual Target</a:t>
                      </a:r>
                    </a:p>
                  </a:txBody>
                  <a:tcPr marL="4445" marR="4445" marT="444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ctr" fontAlgn="t"/>
                      <a:r>
                        <a:rPr lang="en-ZA" sz="1200" b="1" i="0" u="none" strike="noStrike" dirty="0">
                          <a:solidFill>
                            <a:srgbClr val="000000"/>
                          </a:solidFill>
                          <a:effectLst/>
                          <a:latin typeface="Arial" panose="020B0604020202020204" pitchFamily="34" charset="0"/>
                          <a:cs typeface="Arial" panose="020B0604020202020204" pitchFamily="34" charset="0"/>
                        </a:rPr>
                        <a:t>2022/23</a:t>
                      </a:r>
                      <a:br>
                        <a:rPr lang="en-ZA" sz="1200" b="1" i="0" u="none" strike="noStrike" dirty="0">
                          <a:solidFill>
                            <a:srgbClr val="000000"/>
                          </a:solidFill>
                          <a:effectLst/>
                          <a:latin typeface="Arial" panose="020B0604020202020204" pitchFamily="34" charset="0"/>
                          <a:cs typeface="Arial" panose="020B0604020202020204" pitchFamily="34" charset="0"/>
                        </a:rPr>
                      </a:br>
                      <a:r>
                        <a:rPr lang="en-ZA" sz="1200" b="1" i="0" u="none" strike="noStrike" dirty="0">
                          <a:solidFill>
                            <a:srgbClr val="000000"/>
                          </a:solidFill>
                          <a:effectLst/>
                          <a:latin typeface="Arial" panose="020B0604020202020204" pitchFamily="34" charset="0"/>
                          <a:cs typeface="Arial" panose="020B0604020202020204" pitchFamily="34" charset="0"/>
                        </a:rPr>
                        <a:t>Quarterly Target</a:t>
                      </a:r>
                    </a:p>
                  </a:txBody>
                  <a:tcPr marL="4445" marR="4445" marT="444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ctr" fontAlgn="t"/>
                      <a:r>
                        <a:rPr lang="en-US" sz="1200" b="1" i="0" u="none" strike="noStrike" dirty="0">
                          <a:solidFill>
                            <a:srgbClr val="000000"/>
                          </a:solidFill>
                          <a:effectLst/>
                          <a:latin typeface="Arial" panose="020B0604020202020204" pitchFamily="34" charset="0"/>
                          <a:cs typeface="Arial" panose="020B0604020202020204" pitchFamily="34" charset="0"/>
                        </a:rPr>
                        <a:t>Actual output</a:t>
                      </a:r>
                      <a:br>
                        <a:rPr lang="en-US" sz="1200" b="1" i="0" u="none" strike="noStrike" dirty="0">
                          <a:solidFill>
                            <a:srgbClr val="000000"/>
                          </a:solidFill>
                          <a:effectLst/>
                          <a:latin typeface="Arial" panose="020B0604020202020204" pitchFamily="34" charset="0"/>
                          <a:cs typeface="Arial" panose="020B0604020202020204" pitchFamily="34" charset="0"/>
                        </a:rPr>
                      </a:br>
                      <a:endParaRPr lang="en-US" sz="1200" b="1" i="0" u="none" strike="noStrike" dirty="0">
                        <a:solidFill>
                          <a:srgbClr val="000000"/>
                        </a:solidFill>
                        <a:effectLst/>
                        <a:latin typeface="Arial" panose="020B0604020202020204" pitchFamily="34" charset="0"/>
                        <a:cs typeface="Arial" panose="020B0604020202020204" pitchFamily="34" charset="0"/>
                      </a:endParaRPr>
                    </a:p>
                  </a:txBody>
                  <a:tcPr marL="4445" marR="4445" marT="444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ctr" fontAlgn="t"/>
                      <a:r>
                        <a:rPr lang="en-ZA" sz="1200" b="1" i="0" u="none" strike="noStrike" dirty="0">
                          <a:solidFill>
                            <a:srgbClr val="000000"/>
                          </a:solidFill>
                          <a:effectLst/>
                          <a:latin typeface="Arial" panose="020B0604020202020204" pitchFamily="34" charset="0"/>
                          <a:cs typeface="Arial" panose="020B0604020202020204" pitchFamily="34" charset="0"/>
                        </a:rPr>
                        <a:t>Reason for</a:t>
                      </a:r>
                      <a:br>
                        <a:rPr lang="en-ZA" sz="1200" b="1" i="0" u="none" strike="noStrike" dirty="0">
                          <a:solidFill>
                            <a:srgbClr val="000000"/>
                          </a:solidFill>
                          <a:effectLst/>
                          <a:latin typeface="Arial" panose="020B0604020202020204" pitchFamily="34" charset="0"/>
                          <a:cs typeface="Arial" panose="020B0604020202020204" pitchFamily="34" charset="0"/>
                        </a:rPr>
                      </a:br>
                      <a:r>
                        <a:rPr lang="en-ZA" sz="1200" b="1" i="0" u="none" strike="noStrike" dirty="0">
                          <a:solidFill>
                            <a:srgbClr val="000000"/>
                          </a:solidFill>
                          <a:effectLst/>
                          <a:latin typeface="Arial" panose="020B0604020202020204" pitchFamily="34" charset="0"/>
                          <a:cs typeface="Arial" panose="020B0604020202020204" pitchFamily="34" charset="0"/>
                        </a:rPr>
                        <a:t>Deviation</a:t>
                      </a:r>
                      <a:br>
                        <a:rPr lang="en-ZA" sz="1200" b="1" i="0" u="none" strike="noStrike" dirty="0">
                          <a:solidFill>
                            <a:srgbClr val="000000"/>
                          </a:solidFill>
                          <a:effectLst/>
                          <a:latin typeface="Arial" panose="020B0604020202020204" pitchFamily="34" charset="0"/>
                          <a:cs typeface="Arial" panose="020B0604020202020204" pitchFamily="34" charset="0"/>
                        </a:rPr>
                      </a:br>
                      <a:endParaRPr lang="en-ZA" sz="1200" b="1" i="0" u="none" strike="noStrike" dirty="0">
                        <a:solidFill>
                          <a:srgbClr val="000000"/>
                        </a:solidFill>
                        <a:effectLst/>
                        <a:latin typeface="Arial" panose="020B0604020202020204" pitchFamily="34" charset="0"/>
                        <a:cs typeface="Arial" panose="020B0604020202020204" pitchFamily="34" charset="0"/>
                      </a:endParaRPr>
                    </a:p>
                  </a:txBody>
                  <a:tcPr marL="4445" marR="4445" marT="444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ctr" fontAlgn="t"/>
                      <a:r>
                        <a:rPr lang="en-ZA" sz="1200" b="1" i="0" u="none" strike="noStrike" dirty="0">
                          <a:solidFill>
                            <a:srgbClr val="000000"/>
                          </a:solidFill>
                          <a:effectLst/>
                          <a:latin typeface="Arial" panose="020B0604020202020204" pitchFamily="34" charset="0"/>
                          <a:cs typeface="Arial" panose="020B0604020202020204" pitchFamily="34" charset="0"/>
                        </a:rPr>
                        <a:t>Corrective</a:t>
                      </a:r>
                      <a:br>
                        <a:rPr lang="en-ZA" sz="1200" b="1" i="0" u="none" strike="noStrike" dirty="0">
                          <a:solidFill>
                            <a:srgbClr val="000000"/>
                          </a:solidFill>
                          <a:effectLst/>
                          <a:latin typeface="Arial" panose="020B0604020202020204" pitchFamily="34" charset="0"/>
                          <a:cs typeface="Arial" panose="020B0604020202020204" pitchFamily="34" charset="0"/>
                        </a:rPr>
                      </a:br>
                      <a:r>
                        <a:rPr lang="en-ZA" sz="1200" b="1" i="0" u="none" strike="noStrike" dirty="0">
                          <a:solidFill>
                            <a:srgbClr val="000000"/>
                          </a:solidFill>
                          <a:effectLst/>
                          <a:latin typeface="Arial" panose="020B0604020202020204" pitchFamily="34" charset="0"/>
                          <a:cs typeface="Arial" panose="020B0604020202020204" pitchFamily="34" charset="0"/>
                        </a:rPr>
                        <a:t>Measures</a:t>
                      </a:r>
                      <a:br>
                        <a:rPr lang="en-ZA" sz="1200" b="1" i="0" u="none" strike="noStrike" dirty="0">
                          <a:solidFill>
                            <a:srgbClr val="000000"/>
                          </a:solidFill>
                          <a:effectLst/>
                          <a:latin typeface="Arial" panose="020B0604020202020204" pitchFamily="34" charset="0"/>
                          <a:cs typeface="Arial" panose="020B0604020202020204" pitchFamily="34" charset="0"/>
                        </a:rPr>
                      </a:br>
                      <a:endParaRPr lang="en-ZA" sz="1200" b="1" i="0" u="none" strike="noStrike" dirty="0">
                        <a:solidFill>
                          <a:srgbClr val="000000"/>
                        </a:solidFill>
                        <a:effectLst/>
                        <a:latin typeface="Arial" panose="020B0604020202020204" pitchFamily="34" charset="0"/>
                        <a:cs typeface="Arial" panose="020B0604020202020204" pitchFamily="34" charset="0"/>
                      </a:endParaRPr>
                    </a:p>
                  </a:txBody>
                  <a:tcPr marL="4445" marR="4445" marT="444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ctr" fontAlgn="t"/>
                      <a:r>
                        <a:rPr lang="en-ZA" sz="1200" b="1" i="0" u="none" strike="noStrike" dirty="0">
                          <a:solidFill>
                            <a:srgbClr val="000000"/>
                          </a:solidFill>
                          <a:effectLst/>
                          <a:latin typeface="Arial" panose="020B0604020202020204" pitchFamily="34" charset="0"/>
                          <a:cs typeface="Arial" panose="020B0604020202020204" pitchFamily="34" charset="0"/>
                        </a:rPr>
                        <a:t>Comments for</a:t>
                      </a:r>
                      <a:br>
                        <a:rPr lang="en-ZA" sz="1200" b="1" i="0" u="none" strike="noStrike" dirty="0">
                          <a:solidFill>
                            <a:srgbClr val="000000"/>
                          </a:solidFill>
                          <a:effectLst/>
                          <a:latin typeface="Arial" panose="020B0604020202020204" pitchFamily="34" charset="0"/>
                          <a:cs typeface="Arial" panose="020B0604020202020204" pitchFamily="34" charset="0"/>
                        </a:rPr>
                      </a:br>
                      <a:r>
                        <a:rPr lang="en-ZA" sz="1200" b="1" i="0" u="none" strike="noStrike" dirty="0">
                          <a:solidFill>
                            <a:srgbClr val="000000"/>
                          </a:solidFill>
                          <a:effectLst/>
                          <a:latin typeface="Arial" panose="020B0604020202020204" pitchFamily="34" charset="0"/>
                          <a:cs typeface="Arial" panose="020B0604020202020204" pitchFamily="34" charset="0"/>
                        </a:rPr>
                        <a:t>Quarter 1</a:t>
                      </a:r>
                      <a:br>
                        <a:rPr lang="en-ZA" sz="1200" b="1" i="0" u="none" strike="noStrike" dirty="0">
                          <a:solidFill>
                            <a:srgbClr val="000000"/>
                          </a:solidFill>
                          <a:effectLst/>
                          <a:latin typeface="Arial" panose="020B0604020202020204" pitchFamily="34" charset="0"/>
                          <a:cs typeface="Arial" panose="020B0604020202020204" pitchFamily="34" charset="0"/>
                        </a:rPr>
                      </a:br>
                      <a:endParaRPr lang="en-ZA" sz="1200" b="1" i="0" u="none" strike="noStrike" dirty="0">
                        <a:solidFill>
                          <a:srgbClr val="000000"/>
                        </a:solidFill>
                        <a:effectLst/>
                        <a:latin typeface="Arial" panose="020B0604020202020204" pitchFamily="34" charset="0"/>
                        <a:cs typeface="Arial" panose="020B0604020202020204" pitchFamily="34" charset="0"/>
                      </a:endParaRPr>
                    </a:p>
                  </a:txBody>
                  <a:tcPr marL="4445" marR="4445" marT="444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ctr" fontAlgn="t"/>
                      <a:r>
                        <a:rPr lang="en-ZA" sz="1200" b="1" i="0" u="none" strike="noStrike" dirty="0">
                          <a:solidFill>
                            <a:srgbClr val="000000"/>
                          </a:solidFill>
                          <a:effectLst/>
                          <a:latin typeface="Arial" panose="020B0604020202020204" pitchFamily="34" charset="0"/>
                          <a:cs typeface="Arial" panose="020B0604020202020204" pitchFamily="34" charset="0"/>
                        </a:rPr>
                        <a:t>Robot Status </a:t>
                      </a:r>
                    </a:p>
                  </a:txBody>
                  <a:tcPr marL="4445" marR="4445" marT="444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extLst>
                  <a:ext uri="{0D108BD9-81ED-4DB2-BD59-A6C34878D82A}">
                    <a16:rowId xmlns:a16="http://schemas.microsoft.com/office/drawing/2014/main" xmlns="" val="4256297643"/>
                  </a:ext>
                </a:extLst>
              </a:tr>
              <a:tr h="1245483">
                <a:tc>
                  <a:txBody>
                    <a:bodyPr/>
                    <a:lstStyle/>
                    <a:p>
                      <a:pPr algn="l" fontAlgn="t"/>
                      <a:r>
                        <a:rPr lang="en-US" sz="1200" b="0" i="0" u="none" strike="noStrike" dirty="0">
                          <a:solidFill>
                            <a:srgbClr val="000000"/>
                          </a:solidFill>
                          <a:effectLst/>
                          <a:latin typeface="Arial" panose="020B0604020202020204" pitchFamily="34" charset="0"/>
                          <a:cs typeface="Arial" panose="020B0604020202020204" pitchFamily="34" charset="0"/>
                        </a:rPr>
                        <a:t>Number of unsafe mine shafts sealed off</a:t>
                      </a:r>
                    </a:p>
                  </a:txBody>
                  <a:tcPr marL="4445" marR="4445" marT="444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t"/>
                      <a:r>
                        <a:rPr lang="en-US" sz="1200" b="0" i="0" u="none" strike="noStrike" dirty="0">
                          <a:solidFill>
                            <a:srgbClr val="000000"/>
                          </a:solidFill>
                          <a:effectLst/>
                          <a:latin typeface="Arial" panose="020B0604020202020204" pitchFamily="34" charset="0"/>
                          <a:cs typeface="Arial" panose="020B0604020202020204" pitchFamily="34" charset="0"/>
                        </a:rPr>
                        <a:t>40 Unsafe mine shafts sealed off</a:t>
                      </a:r>
                    </a:p>
                  </a:txBody>
                  <a:tcPr marL="4445" marR="4445" marT="444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t"/>
                      <a:r>
                        <a:rPr lang="en-US" sz="1200" b="0" i="0" u="none" strike="noStrike" dirty="0">
                          <a:solidFill>
                            <a:srgbClr val="000000"/>
                          </a:solidFill>
                          <a:effectLst/>
                          <a:latin typeface="Arial" panose="020B0604020202020204" pitchFamily="34" charset="0"/>
                          <a:cs typeface="Arial" panose="020B0604020202020204" pitchFamily="34" charset="0"/>
                        </a:rPr>
                        <a:t>10 Unsafe mine shafts sealed off</a:t>
                      </a:r>
                    </a:p>
                  </a:txBody>
                  <a:tcPr marL="4445" marR="4445" marT="444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t"/>
                      <a:r>
                        <a:rPr lang="en-US" sz="1200" b="1" i="0" u="none" strike="noStrike" dirty="0">
                          <a:solidFill>
                            <a:srgbClr val="000000"/>
                          </a:solidFill>
                          <a:effectLst/>
                          <a:latin typeface="Arial" panose="020B0604020202020204" pitchFamily="34" charset="0"/>
                          <a:cs typeface="Arial" panose="020B0604020202020204" pitchFamily="34" charset="0"/>
                        </a:rPr>
                        <a:t>Not Achieved</a:t>
                      </a:r>
                      <a:r>
                        <a:rPr lang="en-US" sz="1200" b="0" i="0" u="none" strike="noStrike" dirty="0">
                          <a:solidFill>
                            <a:srgbClr val="000000"/>
                          </a:solidFill>
                          <a:effectLst/>
                          <a:latin typeface="Arial" panose="020B0604020202020204" pitchFamily="34" charset="0"/>
                          <a:cs typeface="Arial" panose="020B0604020202020204" pitchFamily="34" charset="0"/>
                        </a:rPr>
                        <a:t>       5 shafts have been completed.</a:t>
                      </a:r>
                    </a:p>
                  </a:txBody>
                  <a:tcPr marL="4445" marR="4445" marT="444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t"/>
                      <a:r>
                        <a:rPr lang="en-US" sz="1200" b="0" i="0" u="none" strike="noStrike" dirty="0">
                          <a:solidFill>
                            <a:srgbClr val="000000"/>
                          </a:solidFill>
                          <a:effectLst/>
                          <a:latin typeface="Arial" panose="020B0604020202020204" pitchFamily="34" charset="0"/>
                          <a:cs typeface="Arial" panose="020B0604020202020204" pitchFamily="34" charset="0"/>
                        </a:rPr>
                        <a:t>There have been delays in appointing a panel of service providers due to a Treasury embargo on state tenders</a:t>
                      </a:r>
                    </a:p>
                  </a:txBody>
                  <a:tcPr marL="4445" marR="4445" marT="444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t"/>
                      <a:r>
                        <a:rPr lang="en-US" sz="1200" b="0" i="0" u="none" strike="noStrike" dirty="0">
                          <a:solidFill>
                            <a:srgbClr val="000000"/>
                          </a:solidFill>
                          <a:effectLst/>
                          <a:latin typeface="Arial" panose="020B0604020202020204" pitchFamily="34" charset="0"/>
                          <a:cs typeface="Arial" panose="020B0604020202020204" pitchFamily="34" charset="0"/>
                        </a:rPr>
                        <a:t>New panel of 10 service providers have been appointed. </a:t>
                      </a:r>
                    </a:p>
                  </a:txBody>
                  <a:tcPr marL="4445" marR="4445" marT="444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t"/>
                      <a:r>
                        <a:rPr lang="en-US" sz="1200" b="0" i="0" u="none" strike="noStrike" dirty="0">
                          <a:solidFill>
                            <a:srgbClr val="000000"/>
                          </a:solidFill>
                          <a:effectLst/>
                          <a:latin typeface="Arial" panose="020B0604020202020204" pitchFamily="34" charset="0"/>
                          <a:cs typeface="Arial" panose="020B0604020202020204" pitchFamily="34" charset="0"/>
                        </a:rPr>
                        <a:t>Designs and planning have been completed for batch 8 which will comprise of 24 new  shafts.</a:t>
                      </a:r>
                      <a:endParaRPr lang="en-ZA" sz="1200" b="0" i="0" u="none" strike="noStrike" dirty="0">
                        <a:solidFill>
                          <a:srgbClr val="000000"/>
                        </a:solidFill>
                        <a:effectLst/>
                        <a:latin typeface="Arial" panose="020B0604020202020204" pitchFamily="34" charset="0"/>
                        <a:cs typeface="Arial" panose="020B0604020202020204" pitchFamily="34" charset="0"/>
                      </a:endParaRPr>
                    </a:p>
                  </a:txBody>
                  <a:tcPr marL="4445" marR="4445" marT="444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t"/>
                      <a:r>
                        <a:rPr lang="en-ZA" sz="1200" b="0" i="0" u="none" strike="noStrike" dirty="0">
                          <a:solidFill>
                            <a:srgbClr val="000000"/>
                          </a:solidFill>
                          <a:effectLst/>
                          <a:latin typeface="Arial" panose="020B0604020202020204" pitchFamily="34" charset="0"/>
                          <a:cs typeface="Arial" panose="020B0604020202020204" pitchFamily="34" charset="0"/>
                        </a:rPr>
                        <a:t> </a:t>
                      </a:r>
                    </a:p>
                  </a:txBody>
                  <a:tcPr marL="4445" marR="4445" marT="444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extLst>
                  <a:ext uri="{0D108BD9-81ED-4DB2-BD59-A6C34878D82A}">
                    <a16:rowId xmlns:a16="http://schemas.microsoft.com/office/drawing/2014/main" xmlns="" val="3279427418"/>
                  </a:ext>
                </a:extLst>
              </a:tr>
              <a:tr h="2001713">
                <a:tc rowSpan="2">
                  <a:txBody>
                    <a:bodyPr/>
                    <a:lstStyle/>
                    <a:p>
                      <a:pPr algn="l" fontAlgn="t"/>
                      <a:r>
                        <a:rPr lang="en-US" sz="1200" b="0" i="0" u="none" strike="noStrike" dirty="0">
                          <a:solidFill>
                            <a:srgbClr val="000000"/>
                          </a:solidFill>
                          <a:effectLst/>
                          <a:latin typeface="Arial" panose="020B0604020202020204" pitchFamily="34" charset="0"/>
                          <a:cs typeface="Arial" panose="020B0604020202020204" pitchFamily="34" charset="0"/>
                        </a:rPr>
                        <a:t>Number of energy savings (TWh) realised and verified from Energy Efficiency Demand Side Management (EEDSM) projects </a:t>
                      </a:r>
                    </a:p>
                  </a:txBody>
                  <a:tcPr marL="4445" marR="4445" marT="444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t"/>
                      <a:r>
                        <a:rPr lang="en-US" sz="1200" b="0" i="0" u="none" strike="noStrike" dirty="0">
                          <a:solidFill>
                            <a:srgbClr val="000000"/>
                          </a:solidFill>
                          <a:effectLst/>
                          <a:latin typeface="Arial" panose="020B0604020202020204" pitchFamily="34" charset="0"/>
                          <a:cs typeface="Arial" panose="020B0604020202020204" pitchFamily="34" charset="0"/>
                        </a:rPr>
                        <a:t>Quarterly reports on the planning, implementation and monitoring of EEDSM projects in industry, buildings or residential sector to achieved 0.5 TWh savings </a:t>
                      </a:r>
                    </a:p>
                  </a:txBody>
                  <a:tcPr marL="4445" marR="4445" marT="444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t"/>
                      <a:r>
                        <a:rPr lang="en-US" sz="1200" b="0" i="0" u="none" strike="noStrike" dirty="0">
                          <a:solidFill>
                            <a:srgbClr val="000000"/>
                          </a:solidFill>
                          <a:effectLst/>
                          <a:latin typeface="Arial" panose="020B0604020202020204" pitchFamily="34" charset="0"/>
                          <a:cs typeface="Arial" panose="020B0604020202020204" pitchFamily="34" charset="0"/>
                        </a:rPr>
                        <a:t>Report on the number of EEDSM projects identified in industry, buildings or residential sector that contribute 0.5 TWh savings </a:t>
                      </a:r>
                    </a:p>
                  </a:txBody>
                  <a:tcPr marL="4445" marR="4445" marT="444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t"/>
                      <a:r>
                        <a:rPr lang="en-US" sz="1200" b="1" i="0" u="none" strike="noStrike" dirty="0">
                          <a:solidFill>
                            <a:srgbClr val="000000"/>
                          </a:solidFill>
                          <a:effectLst/>
                          <a:latin typeface="Arial" panose="020B0604020202020204" pitchFamily="34" charset="0"/>
                          <a:cs typeface="Arial" panose="020B0604020202020204" pitchFamily="34" charset="0"/>
                        </a:rPr>
                        <a:t>Achieved   </a:t>
                      </a:r>
                      <a:r>
                        <a:rPr lang="en-US" sz="1200" b="0" i="0" u="none" strike="noStrike" dirty="0">
                          <a:solidFill>
                            <a:srgbClr val="000000"/>
                          </a:solidFill>
                          <a:effectLst/>
                          <a:latin typeface="Arial" panose="020B0604020202020204" pitchFamily="34" charset="0"/>
                          <a:cs typeface="Arial" panose="020B0604020202020204" pitchFamily="34" charset="0"/>
                        </a:rPr>
                        <a:t>                             Report on achievements of       0. 219 TWh savings  provided              </a:t>
                      </a:r>
                    </a:p>
                  </a:txBody>
                  <a:tcPr marL="4445" marR="4445" marT="444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t"/>
                      <a:r>
                        <a:rPr lang="en-ZA" sz="1200" b="0" i="0" u="none" strike="noStrike" dirty="0">
                          <a:solidFill>
                            <a:srgbClr val="000000"/>
                          </a:solidFill>
                          <a:effectLst/>
                          <a:latin typeface="Arial" panose="020B0604020202020204" pitchFamily="34" charset="0"/>
                          <a:cs typeface="Arial" panose="020B0604020202020204" pitchFamily="34" charset="0"/>
                        </a:rPr>
                        <a:t>N/A</a:t>
                      </a:r>
                    </a:p>
                  </a:txBody>
                  <a:tcPr marL="4445" marR="4445" marT="444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t"/>
                      <a:r>
                        <a:rPr lang="en-ZA" sz="1200" b="0" i="0" u="none" strike="noStrike" dirty="0">
                          <a:solidFill>
                            <a:srgbClr val="000000"/>
                          </a:solidFill>
                          <a:effectLst/>
                          <a:latin typeface="Arial" panose="020B0604020202020204" pitchFamily="34" charset="0"/>
                          <a:cs typeface="Arial" panose="020B0604020202020204" pitchFamily="34" charset="0"/>
                        </a:rPr>
                        <a:t>N/A</a:t>
                      </a:r>
                    </a:p>
                  </a:txBody>
                  <a:tcPr marL="4445" marR="4445" marT="444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t"/>
                      <a:r>
                        <a:rPr lang="en-US" sz="1200" b="0" i="0" u="none" strike="noStrike" dirty="0">
                          <a:solidFill>
                            <a:srgbClr val="000000"/>
                          </a:solidFill>
                          <a:effectLst/>
                          <a:latin typeface="Arial" panose="020B0604020202020204" pitchFamily="34" charset="0"/>
                          <a:cs typeface="Arial" panose="020B0604020202020204" pitchFamily="34" charset="0"/>
                        </a:rPr>
                        <a:t>The EEDSM projects that have been identified include (i) municipality's EEDSM grant programme, (ii) 12L Energy Efficiency Tax Incentive, (iii) Energy Efficiency Appliance Labelling, (iv) Energy Efficiency in Public Buildings and Infrastructure, (v) Industrial Energy Efficiency Programme, and (iv) Energy Efficiency Street Lights Retrofit Project.   </a:t>
                      </a:r>
                    </a:p>
                  </a:txBody>
                  <a:tcPr marL="4445" marR="4445" marT="444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b"/>
                      <a:r>
                        <a:rPr lang="en-ZA" sz="1200" b="0" i="0" u="none" strike="noStrike" dirty="0">
                          <a:solidFill>
                            <a:srgbClr val="000000"/>
                          </a:solidFill>
                          <a:effectLst/>
                          <a:latin typeface="Arial" panose="020B0604020202020204" pitchFamily="34" charset="0"/>
                          <a:cs typeface="Arial" panose="020B0604020202020204" pitchFamily="34" charset="0"/>
                        </a:rPr>
                        <a:t> </a:t>
                      </a:r>
                    </a:p>
                  </a:txBody>
                  <a:tcPr marL="4445" marR="4445" marT="44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extLst>
                  <a:ext uri="{0D108BD9-81ED-4DB2-BD59-A6C34878D82A}">
                    <a16:rowId xmlns:a16="http://schemas.microsoft.com/office/drawing/2014/main" xmlns="" val="499533104"/>
                  </a:ext>
                </a:extLst>
              </a:tr>
              <a:tr h="1681454">
                <a:tc vMerge="1">
                  <a:txBody>
                    <a:bodyPr/>
                    <a:lstStyle/>
                    <a:p>
                      <a:endParaRPr lang="en-ZA"/>
                    </a:p>
                  </a:txBody>
                  <a:tcPr/>
                </a:tc>
                <a:tc>
                  <a:txBody>
                    <a:bodyPr/>
                    <a:lstStyle/>
                    <a:p>
                      <a:pPr algn="l" fontAlgn="t"/>
                      <a:r>
                        <a:rPr lang="en-US" sz="1200" b="0" i="0" u="none" strike="noStrike" dirty="0">
                          <a:solidFill>
                            <a:srgbClr val="000000"/>
                          </a:solidFill>
                          <a:effectLst/>
                          <a:latin typeface="Arial" panose="020B0604020202020204" pitchFamily="34" charset="0"/>
                          <a:cs typeface="Arial" panose="020B0604020202020204" pitchFamily="34" charset="0"/>
                        </a:rPr>
                        <a:t>Quarterly reports on the planning, implementation, monitoring and achievement of 0.0196 TWh savings by EEDSM grant participating municipalities</a:t>
                      </a:r>
                    </a:p>
                  </a:txBody>
                  <a:tcPr marL="4445" marR="4445" marT="444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t"/>
                      <a:r>
                        <a:rPr lang="en-US" sz="1200" b="0" i="0" u="none" strike="noStrike" dirty="0">
                          <a:solidFill>
                            <a:srgbClr val="000000"/>
                          </a:solidFill>
                          <a:effectLst/>
                          <a:latin typeface="Arial" panose="020B0604020202020204" pitchFamily="34" charset="0"/>
                          <a:cs typeface="Arial" panose="020B0604020202020204" pitchFamily="34" charset="0"/>
                        </a:rPr>
                        <a:t>Report on the energy consumption baselines and EEDSM project plans submitted by municipalities</a:t>
                      </a:r>
                    </a:p>
                  </a:txBody>
                  <a:tcPr marL="4445" marR="4445" marT="444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t"/>
                      <a:r>
                        <a:rPr lang="en-US" sz="1200" b="1" i="0" u="none" strike="noStrike" dirty="0">
                          <a:solidFill>
                            <a:srgbClr val="000000"/>
                          </a:solidFill>
                          <a:effectLst/>
                          <a:latin typeface="Arial" panose="020B0604020202020204" pitchFamily="34" charset="0"/>
                          <a:cs typeface="Arial" panose="020B0604020202020204" pitchFamily="34" charset="0"/>
                        </a:rPr>
                        <a:t>Achieved</a:t>
                      </a:r>
                      <a:r>
                        <a:rPr lang="en-US" sz="1200" b="0" i="0" u="none" strike="noStrike" dirty="0">
                          <a:solidFill>
                            <a:srgbClr val="000000"/>
                          </a:solidFill>
                          <a:effectLst/>
                          <a:latin typeface="Arial" panose="020B0604020202020204" pitchFamily="34" charset="0"/>
                          <a:cs typeface="Arial" panose="020B0604020202020204" pitchFamily="34" charset="0"/>
                        </a:rPr>
                        <a:t>                                Report on achievements of  0.0104 savings by municipalities provided      </a:t>
                      </a:r>
                    </a:p>
                  </a:txBody>
                  <a:tcPr marL="4445" marR="4445" marT="444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t"/>
                      <a:r>
                        <a:rPr lang="en-ZA" sz="1200" b="0" i="0" u="none" strike="noStrike" dirty="0">
                          <a:solidFill>
                            <a:srgbClr val="000000"/>
                          </a:solidFill>
                          <a:effectLst/>
                          <a:latin typeface="Arial" panose="020B0604020202020204" pitchFamily="34" charset="0"/>
                          <a:cs typeface="Arial" panose="020B0604020202020204" pitchFamily="34" charset="0"/>
                        </a:rPr>
                        <a:t>N/A</a:t>
                      </a:r>
                    </a:p>
                  </a:txBody>
                  <a:tcPr marL="4445" marR="4445" marT="444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t"/>
                      <a:r>
                        <a:rPr lang="en-ZA" sz="1200" b="0" i="0" u="none" strike="noStrike" dirty="0">
                          <a:solidFill>
                            <a:srgbClr val="000000"/>
                          </a:solidFill>
                          <a:effectLst/>
                          <a:latin typeface="Arial" panose="020B0604020202020204" pitchFamily="34" charset="0"/>
                          <a:cs typeface="Arial" panose="020B0604020202020204" pitchFamily="34" charset="0"/>
                        </a:rPr>
                        <a:t>N/A</a:t>
                      </a:r>
                    </a:p>
                  </a:txBody>
                  <a:tcPr marL="4445" marR="4445" marT="444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t"/>
                      <a:r>
                        <a:rPr lang="en-US" sz="1200" b="0" i="0" u="none" strike="noStrike" dirty="0">
                          <a:solidFill>
                            <a:srgbClr val="000000"/>
                          </a:solidFill>
                          <a:effectLst/>
                          <a:latin typeface="Arial" panose="020B0604020202020204" pitchFamily="34" charset="0"/>
                          <a:cs typeface="Arial" panose="020B0604020202020204" pitchFamily="34" charset="0"/>
                        </a:rPr>
                        <a:t>Only 21 (of 45) EEDSM project plans were received from municipalities, and the remaining project plans are expected to be submitted in July 2022 when the municipality's financial year starts. </a:t>
                      </a:r>
                    </a:p>
                  </a:txBody>
                  <a:tcPr marL="4445" marR="4445" marT="444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b"/>
                      <a:r>
                        <a:rPr lang="en-ZA" sz="1200" b="0" i="0" u="none" strike="noStrike" dirty="0">
                          <a:solidFill>
                            <a:srgbClr val="000000"/>
                          </a:solidFill>
                          <a:effectLst/>
                          <a:latin typeface="Arial" panose="020B0604020202020204" pitchFamily="34" charset="0"/>
                          <a:cs typeface="Arial" panose="020B0604020202020204" pitchFamily="34" charset="0"/>
                        </a:rPr>
                        <a:t> </a:t>
                      </a:r>
                    </a:p>
                  </a:txBody>
                  <a:tcPr marL="4445" marR="4445" marT="44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extLst>
                  <a:ext uri="{0D108BD9-81ED-4DB2-BD59-A6C34878D82A}">
                    <a16:rowId xmlns:a16="http://schemas.microsoft.com/office/drawing/2014/main" xmlns="" val="706925620"/>
                  </a:ext>
                </a:extLst>
              </a:tr>
            </a:tbl>
          </a:graphicData>
        </a:graphic>
      </p:graphicFrame>
      <p:sp>
        <p:nvSpPr>
          <p:cNvPr id="6" name="TextBox 5">
            <a:extLst>
              <a:ext uri="{FF2B5EF4-FFF2-40B4-BE49-F238E27FC236}">
                <a16:creationId xmlns:a16="http://schemas.microsoft.com/office/drawing/2014/main" xmlns="" id="{5AF11474-EDA0-47F8-A574-538227CE6D9E}"/>
              </a:ext>
            </a:extLst>
          </p:cNvPr>
          <p:cNvSpPr txBox="1"/>
          <p:nvPr/>
        </p:nvSpPr>
        <p:spPr>
          <a:xfrm>
            <a:off x="1781175" y="-1"/>
            <a:ext cx="9725025" cy="369332"/>
          </a:xfrm>
          <a:prstGeom prst="rect">
            <a:avLst/>
          </a:prstGeom>
          <a:noFill/>
        </p:spPr>
        <p:txBody>
          <a:bodyPr wrap="square">
            <a:spAutoFit/>
          </a:bodyPr>
          <a:lstStyle/>
          <a:p>
            <a:r>
              <a:rPr lang="en-US" b="1" dirty="0">
                <a:latin typeface="Arial" panose="020B0604020202020204" pitchFamily="34" charset="0"/>
                <a:cs typeface="Arial" panose="020B0604020202020204" pitchFamily="34" charset="0"/>
              </a:rPr>
              <a:t>MINERAL AND ENERGY RESOURCES PROGRAMMES AND PROJECTS, (QUARTER 1)  </a:t>
            </a:r>
            <a:endParaRPr lang="en-ZA"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xmlns="" val="1636319305"/>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128748" y="0"/>
            <a:ext cx="12244227" cy="369332"/>
          </a:xfrm>
          <a:prstGeom prst="rect">
            <a:avLst/>
          </a:prstGeom>
        </p:spPr>
        <p:txBody>
          <a:bodyPr wrap="square">
            <a:spAutoFit/>
          </a:bodyPr>
          <a:lstStyle/>
          <a:p>
            <a:pPr lvl="0" algn="ctr" fontAlgn="t"/>
            <a:r>
              <a:rPr lang="en-US" b="1" dirty="0">
                <a:solidFill>
                  <a:srgbClr val="000000"/>
                </a:solidFill>
                <a:latin typeface="Arial" panose="020B0604020202020204" pitchFamily="34" charset="0"/>
                <a:cs typeface="Arial" panose="020B0604020202020204" pitchFamily="34" charset="0"/>
              </a:rPr>
              <a:t>MINERAL AND ENERGY RESOURCES PROGRAMMES AND PROJECTS, (QUARTER 1) </a:t>
            </a:r>
            <a:endParaRPr lang="en-ZA" b="1" dirty="0">
              <a:solidFill>
                <a:srgbClr val="000000"/>
              </a:solidFill>
              <a:latin typeface="Arial" panose="020B0604020202020204" pitchFamily="34" charset="0"/>
              <a:cs typeface="Arial" panose="020B0604020202020204" pitchFamily="34" charset="0"/>
            </a:endParaRPr>
          </a:p>
        </p:txBody>
      </p:sp>
      <p:graphicFrame>
        <p:nvGraphicFramePr>
          <p:cNvPr id="2" name="Table 1">
            <a:extLst>
              <a:ext uri="{FF2B5EF4-FFF2-40B4-BE49-F238E27FC236}">
                <a16:creationId xmlns:a16="http://schemas.microsoft.com/office/drawing/2014/main" xmlns="" id="{33A44B2E-32EA-4DFC-9EFC-C6A16C8C1A49}"/>
              </a:ext>
            </a:extLst>
          </p:cNvPr>
          <p:cNvGraphicFramePr>
            <a:graphicFrameLocks noGrp="1"/>
          </p:cNvGraphicFramePr>
          <p:nvPr/>
        </p:nvGraphicFramePr>
        <p:xfrm>
          <a:off x="1643269" y="348916"/>
          <a:ext cx="10548730" cy="5137483"/>
        </p:xfrm>
        <a:graphic>
          <a:graphicData uri="http://schemas.openxmlformats.org/drawingml/2006/table">
            <a:tbl>
              <a:tblPr/>
              <a:tblGrid>
                <a:gridCol w="2043816">
                  <a:extLst>
                    <a:ext uri="{9D8B030D-6E8A-4147-A177-3AD203B41FA5}">
                      <a16:colId xmlns:a16="http://schemas.microsoft.com/office/drawing/2014/main" xmlns="" val="4037943082"/>
                    </a:ext>
                  </a:extLst>
                </a:gridCol>
                <a:gridCol w="1746306">
                  <a:extLst>
                    <a:ext uri="{9D8B030D-6E8A-4147-A177-3AD203B41FA5}">
                      <a16:colId xmlns:a16="http://schemas.microsoft.com/office/drawing/2014/main" xmlns="" val="2526182454"/>
                    </a:ext>
                  </a:extLst>
                </a:gridCol>
                <a:gridCol w="1391479">
                  <a:extLst>
                    <a:ext uri="{9D8B030D-6E8A-4147-A177-3AD203B41FA5}">
                      <a16:colId xmlns:a16="http://schemas.microsoft.com/office/drawing/2014/main" xmlns="" val="2276122573"/>
                    </a:ext>
                  </a:extLst>
                </a:gridCol>
                <a:gridCol w="1166191">
                  <a:extLst>
                    <a:ext uri="{9D8B030D-6E8A-4147-A177-3AD203B41FA5}">
                      <a16:colId xmlns:a16="http://schemas.microsoft.com/office/drawing/2014/main" xmlns="" val="3063437086"/>
                    </a:ext>
                  </a:extLst>
                </a:gridCol>
                <a:gridCol w="1192696">
                  <a:extLst>
                    <a:ext uri="{9D8B030D-6E8A-4147-A177-3AD203B41FA5}">
                      <a16:colId xmlns:a16="http://schemas.microsoft.com/office/drawing/2014/main" xmlns="" val="1245723313"/>
                    </a:ext>
                  </a:extLst>
                </a:gridCol>
                <a:gridCol w="1364973">
                  <a:extLst>
                    <a:ext uri="{9D8B030D-6E8A-4147-A177-3AD203B41FA5}">
                      <a16:colId xmlns:a16="http://schemas.microsoft.com/office/drawing/2014/main" xmlns="" val="1743596296"/>
                    </a:ext>
                  </a:extLst>
                </a:gridCol>
                <a:gridCol w="1125107">
                  <a:extLst>
                    <a:ext uri="{9D8B030D-6E8A-4147-A177-3AD203B41FA5}">
                      <a16:colId xmlns:a16="http://schemas.microsoft.com/office/drawing/2014/main" xmlns="" val="2580323321"/>
                    </a:ext>
                  </a:extLst>
                </a:gridCol>
                <a:gridCol w="518162">
                  <a:extLst>
                    <a:ext uri="{9D8B030D-6E8A-4147-A177-3AD203B41FA5}">
                      <a16:colId xmlns:a16="http://schemas.microsoft.com/office/drawing/2014/main" xmlns="" val="2205284509"/>
                    </a:ext>
                  </a:extLst>
                </a:gridCol>
              </a:tblGrid>
              <a:tr h="572770">
                <a:tc>
                  <a:txBody>
                    <a:bodyPr/>
                    <a:lstStyle/>
                    <a:p>
                      <a:pPr algn="ctr" fontAlgn="t"/>
                      <a:r>
                        <a:rPr lang="en-ZA" sz="1200" b="1" i="0" u="none" strike="noStrike" dirty="0">
                          <a:solidFill>
                            <a:srgbClr val="000000"/>
                          </a:solidFill>
                          <a:effectLst/>
                          <a:latin typeface="Arial" panose="020B0604020202020204" pitchFamily="34" charset="0"/>
                          <a:cs typeface="Arial" panose="020B0604020202020204" pitchFamily="34" charset="0"/>
                        </a:rPr>
                        <a:t>Output Indicator</a:t>
                      </a:r>
                    </a:p>
                  </a:txBody>
                  <a:tcPr marL="3363" marR="3363" marT="336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ctr" fontAlgn="t"/>
                      <a:r>
                        <a:rPr lang="en-ZA" sz="1200" b="1" i="0" u="none" strike="noStrike" dirty="0">
                          <a:solidFill>
                            <a:srgbClr val="000000"/>
                          </a:solidFill>
                          <a:effectLst/>
                          <a:latin typeface="Arial" panose="020B0604020202020204" pitchFamily="34" charset="0"/>
                          <a:cs typeface="Arial" panose="020B0604020202020204" pitchFamily="34" charset="0"/>
                        </a:rPr>
                        <a:t>2022/23</a:t>
                      </a:r>
                      <a:br>
                        <a:rPr lang="en-ZA" sz="1200" b="1" i="0" u="none" strike="noStrike" dirty="0">
                          <a:solidFill>
                            <a:srgbClr val="000000"/>
                          </a:solidFill>
                          <a:effectLst/>
                          <a:latin typeface="Arial" panose="020B0604020202020204" pitchFamily="34" charset="0"/>
                          <a:cs typeface="Arial" panose="020B0604020202020204" pitchFamily="34" charset="0"/>
                        </a:rPr>
                      </a:br>
                      <a:r>
                        <a:rPr lang="en-ZA" sz="1200" b="1" i="0" u="none" strike="noStrike" dirty="0">
                          <a:solidFill>
                            <a:srgbClr val="000000"/>
                          </a:solidFill>
                          <a:effectLst/>
                          <a:latin typeface="Arial" panose="020B0604020202020204" pitchFamily="34" charset="0"/>
                          <a:cs typeface="Arial" panose="020B0604020202020204" pitchFamily="34" charset="0"/>
                        </a:rPr>
                        <a:t>Annual Target</a:t>
                      </a:r>
                    </a:p>
                  </a:txBody>
                  <a:tcPr marL="3363" marR="3363" marT="336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ctr" fontAlgn="t"/>
                      <a:r>
                        <a:rPr lang="en-ZA" sz="1200" b="1" i="0" u="none" strike="noStrike" dirty="0">
                          <a:solidFill>
                            <a:srgbClr val="000000"/>
                          </a:solidFill>
                          <a:effectLst/>
                          <a:latin typeface="Arial" panose="020B0604020202020204" pitchFamily="34" charset="0"/>
                          <a:cs typeface="Arial" panose="020B0604020202020204" pitchFamily="34" charset="0"/>
                        </a:rPr>
                        <a:t>2022/23</a:t>
                      </a:r>
                      <a:br>
                        <a:rPr lang="en-ZA" sz="1200" b="1" i="0" u="none" strike="noStrike" dirty="0">
                          <a:solidFill>
                            <a:srgbClr val="000000"/>
                          </a:solidFill>
                          <a:effectLst/>
                          <a:latin typeface="Arial" panose="020B0604020202020204" pitchFamily="34" charset="0"/>
                          <a:cs typeface="Arial" panose="020B0604020202020204" pitchFamily="34" charset="0"/>
                        </a:rPr>
                      </a:br>
                      <a:r>
                        <a:rPr lang="en-ZA" sz="1200" b="1" i="0" u="none" strike="noStrike" dirty="0">
                          <a:solidFill>
                            <a:srgbClr val="000000"/>
                          </a:solidFill>
                          <a:effectLst/>
                          <a:latin typeface="Arial" panose="020B0604020202020204" pitchFamily="34" charset="0"/>
                          <a:cs typeface="Arial" panose="020B0604020202020204" pitchFamily="34" charset="0"/>
                        </a:rPr>
                        <a:t>Quarterly Target</a:t>
                      </a:r>
                    </a:p>
                  </a:txBody>
                  <a:tcPr marL="3363" marR="3363" marT="336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ctr" fontAlgn="t"/>
                      <a:r>
                        <a:rPr lang="en-US" sz="1200" b="1" i="0" u="none" strike="noStrike" dirty="0">
                          <a:solidFill>
                            <a:srgbClr val="000000"/>
                          </a:solidFill>
                          <a:effectLst/>
                          <a:latin typeface="Arial" panose="020B0604020202020204" pitchFamily="34" charset="0"/>
                          <a:cs typeface="Arial" panose="020B0604020202020204" pitchFamily="34" charset="0"/>
                        </a:rPr>
                        <a:t>Actual output</a:t>
                      </a:r>
                      <a:br>
                        <a:rPr lang="en-US" sz="1200" b="1" i="0" u="none" strike="noStrike" dirty="0">
                          <a:solidFill>
                            <a:srgbClr val="000000"/>
                          </a:solidFill>
                          <a:effectLst/>
                          <a:latin typeface="Arial" panose="020B0604020202020204" pitchFamily="34" charset="0"/>
                          <a:cs typeface="Arial" panose="020B0604020202020204" pitchFamily="34" charset="0"/>
                        </a:rPr>
                      </a:br>
                      <a:endParaRPr lang="en-US" sz="1200" b="1" i="0" u="none" strike="noStrike" dirty="0">
                        <a:solidFill>
                          <a:srgbClr val="000000"/>
                        </a:solidFill>
                        <a:effectLst/>
                        <a:latin typeface="Arial" panose="020B0604020202020204" pitchFamily="34" charset="0"/>
                        <a:cs typeface="Arial" panose="020B0604020202020204" pitchFamily="34" charset="0"/>
                      </a:endParaRPr>
                    </a:p>
                  </a:txBody>
                  <a:tcPr marL="3363" marR="3363" marT="336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ctr" fontAlgn="t"/>
                      <a:r>
                        <a:rPr lang="en-ZA" sz="1200" b="1" i="0" u="none" strike="noStrike" dirty="0">
                          <a:solidFill>
                            <a:srgbClr val="000000"/>
                          </a:solidFill>
                          <a:effectLst/>
                          <a:latin typeface="Arial" panose="020B0604020202020204" pitchFamily="34" charset="0"/>
                          <a:cs typeface="Arial" panose="020B0604020202020204" pitchFamily="34" charset="0"/>
                        </a:rPr>
                        <a:t>Reason for</a:t>
                      </a:r>
                      <a:br>
                        <a:rPr lang="en-ZA" sz="1200" b="1" i="0" u="none" strike="noStrike" dirty="0">
                          <a:solidFill>
                            <a:srgbClr val="000000"/>
                          </a:solidFill>
                          <a:effectLst/>
                          <a:latin typeface="Arial" panose="020B0604020202020204" pitchFamily="34" charset="0"/>
                          <a:cs typeface="Arial" panose="020B0604020202020204" pitchFamily="34" charset="0"/>
                        </a:rPr>
                      </a:br>
                      <a:r>
                        <a:rPr lang="en-ZA" sz="1200" b="1" i="0" u="none" strike="noStrike" dirty="0">
                          <a:solidFill>
                            <a:srgbClr val="000000"/>
                          </a:solidFill>
                          <a:effectLst/>
                          <a:latin typeface="Arial" panose="020B0604020202020204" pitchFamily="34" charset="0"/>
                          <a:cs typeface="Arial" panose="020B0604020202020204" pitchFamily="34" charset="0"/>
                        </a:rPr>
                        <a:t>Deviation</a:t>
                      </a:r>
                      <a:br>
                        <a:rPr lang="en-ZA" sz="1200" b="1" i="0" u="none" strike="noStrike" dirty="0">
                          <a:solidFill>
                            <a:srgbClr val="000000"/>
                          </a:solidFill>
                          <a:effectLst/>
                          <a:latin typeface="Arial" panose="020B0604020202020204" pitchFamily="34" charset="0"/>
                          <a:cs typeface="Arial" panose="020B0604020202020204" pitchFamily="34" charset="0"/>
                        </a:rPr>
                      </a:br>
                      <a:endParaRPr lang="en-ZA" sz="1200" b="1" i="0" u="none" strike="noStrike" dirty="0">
                        <a:solidFill>
                          <a:srgbClr val="000000"/>
                        </a:solidFill>
                        <a:effectLst/>
                        <a:latin typeface="Arial" panose="020B0604020202020204" pitchFamily="34" charset="0"/>
                        <a:cs typeface="Arial" panose="020B0604020202020204" pitchFamily="34" charset="0"/>
                      </a:endParaRPr>
                    </a:p>
                  </a:txBody>
                  <a:tcPr marL="3363" marR="3363" marT="336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ctr" fontAlgn="t"/>
                      <a:r>
                        <a:rPr lang="en-ZA" sz="1200" b="1" i="0" u="none" strike="noStrike" dirty="0">
                          <a:solidFill>
                            <a:srgbClr val="000000"/>
                          </a:solidFill>
                          <a:effectLst/>
                          <a:latin typeface="Arial" panose="020B0604020202020204" pitchFamily="34" charset="0"/>
                          <a:cs typeface="Arial" panose="020B0604020202020204" pitchFamily="34" charset="0"/>
                        </a:rPr>
                        <a:t>Corrective</a:t>
                      </a:r>
                      <a:br>
                        <a:rPr lang="en-ZA" sz="1200" b="1" i="0" u="none" strike="noStrike" dirty="0">
                          <a:solidFill>
                            <a:srgbClr val="000000"/>
                          </a:solidFill>
                          <a:effectLst/>
                          <a:latin typeface="Arial" panose="020B0604020202020204" pitchFamily="34" charset="0"/>
                          <a:cs typeface="Arial" panose="020B0604020202020204" pitchFamily="34" charset="0"/>
                        </a:rPr>
                      </a:br>
                      <a:r>
                        <a:rPr lang="en-ZA" sz="1200" b="1" i="0" u="none" strike="noStrike" dirty="0">
                          <a:solidFill>
                            <a:srgbClr val="000000"/>
                          </a:solidFill>
                          <a:effectLst/>
                          <a:latin typeface="Arial" panose="020B0604020202020204" pitchFamily="34" charset="0"/>
                          <a:cs typeface="Arial" panose="020B0604020202020204" pitchFamily="34" charset="0"/>
                        </a:rPr>
                        <a:t>Measures</a:t>
                      </a:r>
                      <a:br>
                        <a:rPr lang="en-ZA" sz="1200" b="1" i="0" u="none" strike="noStrike" dirty="0">
                          <a:solidFill>
                            <a:srgbClr val="000000"/>
                          </a:solidFill>
                          <a:effectLst/>
                          <a:latin typeface="Arial" panose="020B0604020202020204" pitchFamily="34" charset="0"/>
                          <a:cs typeface="Arial" panose="020B0604020202020204" pitchFamily="34" charset="0"/>
                        </a:rPr>
                      </a:br>
                      <a:endParaRPr lang="en-ZA" sz="1200" b="1" i="0" u="none" strike="noStrike" dirty="0">
                        <a:solidFill>
                          <a:srgbClr val="000000"/>
                        </a:solidFill>
                        <a:effectLst/>
                        <a:latin typeface="Arial" panose="020B0604020202020204" pitchFamily="34" charset="0"/>
                        <a:cs typeface="Arial" panose="020B0604020202020204" pitchFamily="34" charset="0"/>
                      </a:endParaRPr>
                    </a:p>
                  </a:txBody>
                  <a:tcPr marL="3363" marR="3363" marT="336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ctr" fontAlgn="t"/>
                      <a:r>
                        <a:rPr lang="en-ZA" sz="1200" b="1" i="0" u="none" strike="noStrike" dirty="0">
                          <a:solidFill>
                            <a:srgbClr val="000000"/>
                          </a:solidFill>
                          <a:effectLst/>
                          <a:latin typeface="Arial" panose="020B0604020202020204" pitchFamily="34" charset="0"/>
                          <a:cs typeface="Arial" panose="020B0604020202020204" pitchFamily="34" charset="0"/>
                        </a:rPr>
                        <a:t>Comments for</a:t>
                      </a:r>
                      <a:br>
                        <a:rPr lang="en-ZA" sz="1200" b="1" i="0" u="none" strike="noStrike" dirty="0">
                          <a:solidFill>
                            <a:srgbClr val="000000"/>
                          </a:solidFill>
                          <a:effectLst/>
                          <a:latin typeface="Arial" panose="020B0604020202020204" pitchFamily="34" charset="0"/>
                          <a:cs typeface="Arial" panose="020B0604020202020204" pitchFamily="34" charset="0"/>
                        </a:rPr>
                      </a:br>
                      <a:r>
                        <a:rPr lang="en-ZA" sz="1200" b="1" i="0" u="none" strike="noStrike" dirty="0">
                          <a:solidFill>
                            <a:srgbClr val="000000"/>
                          </a:solidFill>
                          <a:effectLst/>
                          <a:latin typeface="Arial" panose="020B0604020202020204" pitchFamily="34" charset="0"/>
                          <a:cs typeface="Arial" panose="020B0604020202020204" pitchFamily="34" charset="0"/>
                        </a:rPr>
                        <a:t>Quarter 1</a:t>
                      </a:r>
                      <a:br>
                        <a:rPr lang="en-ZA" sz="1200" b="1" i="0" u="none" strike="noStrike" dirty="0">
                          <a:solidFill>
                            <a:srgbClr val="000000"/>
                          </a:solidFill>
                          <a:effectLst/>
                          <a:latin typeface="Arial" panose="020B0604020202020204" pitchFamily="34" charset="0"/>
                          <a:cs typeface="Arial" panose="020B0604020202020204" pitchFamily="34" charset="0"/>
                        </a:rPr>
                      </a:br>
                      <a:endParaRPr lang="en-ZA" sz="1200" b="1" i="0" u="none" strike="noStrike" dirty="0">
                        <a:solidFill>
                          <a:srgbClr val="000000"/>
                        </a:solidFill>
                        <a:effectLst/>
                        <a:latin typeface="Arial" panose="020B0604020202020204" pitchFamily="34" charset="0"/>
                        <a:cs typeface="Arial" panose="020B0604020202020204" pitchFamily="34" charset="0"/>
                      </a:endParaRPr>
                    </a:p>
                  </a:txBody>
                  <a:tcPr marL="3363" marR="3363" marT="336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ctr" fontAlgn="t"/>
                      <a:r>
                        <a:rPr lang="en-ZA" sz="1200" b="1" i="0" u="none" strike="noStrike" dirty="0">
                          <a:solidFill>
                            <a:srgbClr val="000000"/>
                          </a:solidFill>
                          <a:effectLst/>
                          <a:latin typeface="Arial" panose="020B0604020202020204" pitchFamily="34" charset="0"/>
                          <a:cs typeface="Arial" panose="020B0604020202020204" pitchFamily="34" charset="0"/>
                        </a:rPr>
                        <a:t>Robot Status </a:t>
                      </a:r>
                    </a:p>
                  </a:txBody>
                  <a:tcPr marL="3363" marR="3363" marT="336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extLst>
                  <a:ext uri="{0D108BD9-81ED-4DB2-BD59-A6C34878D82A}">
                    <a16:rowId xmlns:a16="http://schemas.microsoft.com/office/drawing/2014/main" xmlns="" val="447729573"/>
                  </a:ext>
                </a:extLst>
              </a:tr>
              <a:tr h="952290">
                <a:tc>
                  <a:txBody>
                    <a:bodyPr/>
                    <a:lstStyle/>
                    <a:p>
                      <a:pPr algn="l" fontAlgn="t"/>
                      <a:r>
                        <a:rPr lang="en-US" sz="1200" b="0" i="0" u="none" strike="noStrike" dirty="0">
                          <a:solidFill>
                            <a:srgbClr val="000000"/>
                          </a:solidFill>
                          <a:effectLst/>
                          <a:latin typeface="Arial" panose="020B0604020202020204" pitchFamily="34" charset="0"/>
                          <a:cs typeface="Arial" panose="020B0604020202020204" pitchFamily="34" charset="0"/>
                        </a:rPr>
                        <a:t>Draft Mining Sector Women Empowerment and Gender Equality Strategy and implementation plan</a:t>
                      </a:r>
                    </a:p>
                  </a:txBody>
                  <a:tcPr marL="3363" marR="3363" marT="336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t"/>
                      <a:r>
                        <a:rPr lang="en-US" sz="1200" b="0" i="0" u="none" strike="noStrike" dirty="0">
                          <a:solidFill>
                            <a:srgbClr val="000000"/>
                          </a:solidFill>
                          <a:effectLst/>
                          <a:latin typeface="Arial" panose="020B0604020202020204" pitchFamily="34" charset="0"/>
                          <a:cs typeface="Arial" panose="020B0604020202020204" pitchFamily="34" charset="0"/>
                        </a:rPr>
                        <a:t>Mining Sector Women Empowerment and Gender Equality Strategy and Implementation plan drafted</a:t>
                      </a:r>
                    </a:p>
                  </a:txBody>
                  <a:tcPr marL="3363" marR="3363" marT="336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t"/>
                      <a:r>
                        <a:rPr lang="en-US" sz="1200" b="0" i="0" u="none" strike="noStrike" dirty="0">
                          <a:solidFill>
                            <a:srgbClr val="000000"/>
                          </a:solidFill>
                          <a:effectLst/>
                          <a:latin typeface="Arial" panose="020B0604020202020204" pitchFamily="34" charset="0"/>
                          <a:cs typeface="Arial" panose="020B0604020202020204" pitchFamily="34" charset="0"/>
                        </a:rPr>
                        <a:t>Development of 1st Draft on Mining Sector Women Empowerment and Gender Equality</a:t>
                      </a:r>
                    </a:p>
                  </a:txBody>
                  <a:tcPr marL="3363" marR="3363" marT="336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t"/>
                      <a:r>
                        <a:rPr lang="en-US" sz="1200" b="1" i="0" u="none" strike="noStrike" dirty="0">
                          <a:solidFill>
                            <a:srgbClr val="000000"/>
                          </a:solidFill>
                          <a:effectLst/>
                          <a:latin typeface="Arial" panose="020B0604020202020204" pitchFamily="34" charset="0"/>
                          <a:cs typeface="Arial" panose="020B0604020202020204" pitchFamily="34" charset="0"/>
                        </a:rPr>
                        <a:t>Achieved                                  </a:t>
                      </a:r>
                      <a:r>
                        <a:rPr lang="en-US" sz="1200" b="0" i="0" u="none" strike="noStrike" dirty="0">
                          <a:solidFill>
                            <a:srgbClr val="000000"/>
                          </a:solidFill>
                          <a:effectLst/>
                          <a:latin typeface="Arial" panose="020B0604020202020204" pitchFamily="34" charset="0"/>
                          <a:cs typeface="Arial" panose="020B0604020202020204" pitchFamily="34" charset="0"/>
                        </a:rPr>
                        <a:t>Report produced. </a:t>
                      </a:r>
                      <a:endParaRPr lang="en-US" sz="1200" b="1" i="0" u="none" strike="noStrike" dirty="0">
                        <a:solidFill>
                          <a:srgbClr val="000000"/>
                        </a:solidFill>
                        <a:effectLst/>
                        <a:latin typeface="Arial" panose="020B0604020202020204" pitchFamily="34" charset="0"/>
                        <a:cs typeface="Arial" panose="020B0604020202020204" pitchFamily="34" charset="0"/>
                      </a:endParaRPr>
                    </a:p>
                  </a:txBody>
                  <a:tcPr marL="3363" marR="3363" marT="336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t"/>
                      <a:r>
                        <a:rPr lang="en-ZA" sz="1200" b="0" i="0" u="none" strike="noStrike">
                          <a:solidFill>
                            <a:srgbClr val="000000"/>
                          </a:solidFill>
                          <a:effectLst/>
                          <a:latin typeface="Arial" panose="020B0604020202020204" pitchFamily="34" charset="0"/>
                          <a:cs typeface="Arial" panose="020B0604020202020204" pitchFamily="34" charset="0"/>
                        </a:rPr>
                        <a:t>N/A</a:t>
                      </a:r>
                      <a:endParaRPr lang="en-ZA" sz="1200" b="0" i="0" u="none" strike="noStrike" dirty="0">
                        <a:solidFill>
                          <a:srgbClr val="000000"/>
                        </a:solidFill>
                        <a:effectLst/>
                        <a:latin typeface="Arial" panose="020B0604020202020204" pitchFamily="34" charset="0"/>
                        <a:cs typeface="Arial" panose="020B0604020202020204" pitchFamily="34" charset="0"/>
                      </a:endParaRPr>
                    </a:p>
                  </a:txBody>
                  <a:tcPr marL="3363" marR="3363" marT="336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t"/>
                      <a:r>
                        <a:rPr lang="en-ZA" sz="1200" b="0" i="0" u="none" strike="noStrike">
                          <a:solidFill>
                            <a:srgbClr val="000000"/>
                          </a:solidFill>
                          <a:effectLst/>
                          <a:latin typeface="Arial" panose="020B0604020202020204" pitchFamily="34" charset="0"/>
                          <a:cs typeface="Arial" panose="020B0604020202020204" pitchFamily="34" charset="0"/>
                        </a:rPr>
                        <a:t>N/A</a:t>
                      </a:r>
                      <a:endParaRPr lang="en-ZA" sz="1200" b="0" i="0" u="none" strike="noStrike" dirty="0">
                        <a:solidFill>
                          <a:srgbClr val="000000"/>
                        </a:solidFill>
                        <a:effectLst/>
                        <a:latin typeface="Arial" panose="020B0604020202020204" pitchFamily="34" charset="0"/>
                        <a:cs typeface="Arial" panose="020B0604020202020204" pitchFamily="34" charset="0"/>
                      </a:endParaRPr>
                    </a:p>
                  </a:txBody>
                  <a:tcPr marL="3363" marR="3363" marT="336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t"/>
                      <a:r>
                        <a:rPr lang="en-ZA" sz="1200" b="0" i="0" u="none" strike="noStrike">
                          <a:solidFill>
                            <a:srgbClr val="000000"/>
                          </a:solidFill>
                          <a:effectLst/>
                          <a:latin typeface="Arial" panose="020B0604020202020204" pitchFamily="34" charset="0"/>
                          <a:cs typeface="Arial" panose="020B0604020202020204" pitchFamily="34" charset="0"/>
                        </a:rPr>
                        <a:t>N/A</a:t>
                      </a:r>
                      <a:endParaRPr lang="en-ZA" sz="1200" b="0" i="0" u="none" strike="noStrike" dirty="0">
                        <a:solidFill>
                          <a:srgbClr val="000000"/>
                        </a:solidFill>
                        <a:effectLst/>
                        <a:latin typeface="Arial" panose="020B0604020202020204" pitchFamily="34" charset="0"/>
                        <a:cs typeface="Arial" panose="020B0604020202020204" pitchFamily="34" charset="0"/>
                      </a:endParaRPr>
                    </a:p>
                  </a:txBody>
                  <a:tcPr marL="3363" marR="3363" marT="336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t"/>
                      <a:r>
                        <a:rPr lang="en-ZA" sz="1200" b="0" i="0" u="none" strike="noStrike" dirty="0">
                          <a:solidFill>
                            <a:srgbClr val="000000"/>
                          </a:solidFill>
                          <a:effectLst/>
                          <a:latin typeface="Arial" panose="020B0604020202020204" pitchFamily="34" charset="0"/>
                          <a:cs typeface="Arial" panose="020B0604020202020204" pitchFamily="34" charset="0"/>
                        </a:rPr>
                        <a:t> </a:t>
                      </a:r>
                    </a:p>
                  </a:txBody>
                  <a:tcPr marL="3363" marR="3363" marT="336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extLst>
                  <a:ext uri="{0D108BD9-81ED-4DB2-BD59-A6C34878D82A}">
                    <a16:rowId xmlns:a16="http://schemas.microsoft.com/office/drawing/2014/main" xmlns="" val="3563104427"/>
                  </a:ext>
                </a:extLst>
              </a:tr>
              <a:tr h="1142051">
                <a:tc>
                  <a:txBody>
                    <a:bodyPr/>
                    <a:lstStyle/>
                    <a:p>
                      <a:pPr algn="l" fontAlgn="t"/>
                      <a:r>
                        <a:rPr lang="en-US" sz="1200" b="0" i="0" u="none" strike="noStrike" dirty="0">
                          <a:solidFill>
                            <a:srgbClr val="000000"/>
                          </a:solidFill>
                          <a:effectLst/>
                          <a:latin typeface="Arial" panose="020B0604020202020204" pitchFamily="34" charset="0"/>
                          <a:cs typeface="Arial" panose="020B0604020202020204" pitchFamily="34" charset="0"/>
                        </a:rPr>
                        <a:t>Number of Quarterly reports on implementation of Energy Sector Women Empowerment and Gender Equality Strategy and Gender policies and Frameworks</a:t>
                      </a:r>
                    </a:p>
                  </a:txBody>
                  <a:tcPr marL="3363" marR="3363" marT="336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t"/>
                      <a:r>
                        <a:rPr lang="en-US" sz="1200" b="0" i="0" u="none" strike="noStrike" dirty="0">
                          <a:solidFill>
                            <a:srgbClr val="000000"/>
                          </a:solidFill>
                          <a:effectLst/>
                          <a:latin typeface="Arial" panose="020B0604020202020204" pitchFamily="34" charset="0"/>
                          <a:cs typeface="Arial" panose="020B0604020202020204" pitchFamily="34" charset="0"/>
                        </a:rPr>
                        <a:t>4 Quarterly reports on implementation of Energy Sector WEGE Equality Strategy and Gender policies and Frameworks quarterly</a:t>
                      </a:r>
                    </a:p>
                  </a:txBody>
                  <a:tcPr marL="3363" marR="3363" marT="336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t"/>
                      <a:r>
                        <a:rPr lang="en-US" sz="1200" b="0" i="0" u="none" strike="noStrike" dirty="0">
                          <a:solidFill>
                            <a:srgbClr val="000000"/>
                          </a:solidFill>
                          <a:effectLst/>
                          <a:latin typeface="Arial" panose="020B0604020202020204" pitchFamily="34" charset="0"/>
                          <a:cs typeface="Arial" panose="020B0604020202020204" pitchFamily="34" charset="0"/>
                        </a:rPr>
                        <a:t>Quarterly reports on implementation of Energy Sector WEGE Strategy and Gender Policies and Frameworks</a:t>
                      </a:r>
                    </a:p>
                  </a:txBody>
                  <a:tcPr marL="3363" marR="3363" marT="336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t"/>
                      <a:r>
                        <a:rPr lang="en-ZA" sz="1200" b="1" i="0" u="none" strike="noStrike" dirty="0">
                          <a:solidFill>
                            <a:srgbClr val="000000"/>
                          </a:solidFill>
                          <a:effectLst/>
                          <a:latin typeface="Arial" panose="020B0604020202020204" pitchFamily="34" charset="0"/>
                          <a:cs typeface="Arial" panose="020B0604020202020204" pitchFamily="34" charset="0"/>
                        </a:rPr>
                        <a:t>Achieved                                  </a:t>
                      </a:r>
                      <a:r>
                        <a:rPr lang="en-ZA" sz="1200" b="0" i="0" u="none" strike="noStrike" dirty="0">
                          <a:solidFill>
                            <a:srgbClr val="000000"/>
                          </a:solidFill>
                          <a:effectLst/>
                          <a:latin typeface="Arial" panose="020B0604020202020204" pitchFamily="34" charset="0"/>
                          <a:cs typeface="Arial" panose="020B0604020202020204" pitchFamily="34" charset="0"/>
                        </a:rPr>
                        <a:t>Report produced</a:t>
                      </a:r>
                    </a:p>
                  </a:txBody>
                  <a:tcPr marL="3363" marR="3363" marT="336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t"/>
                      <a:r>
                        <a:rPr lang="en-ZA" sz="1200" b="0" i="0" u="none" strike="noStrike">
                          <a:solidFill>
                            <a:srgbClr val="000000"/>
                          </a:solidFill>
                          <a:effectLst/>
                          <a:latin typeface="Arial" panose="020B0604020202020204" pitchFamily="34" charset="0"/>
                          <a:cs typeface="Arial" panose="020B0604020202020204" pitchFamily="34" charset="0"/>
                        </a:rPr>
                        <a:t>N/A</a:t>
                      </a:r>
                      <a:endParaRPr lang="en-ZA" sz="1200" b="0" i="0" u="none" strike="noStrike" dirty="0">
                        <a:solidFill>
                          <a:srgbClr val="000000"/>
                        </a:solidFill>
                        <a:effectLst/>
                        <a:latin typeface="Arial" panose="020B0604020202020204" pitchFamily="34" charset="0"/>
                        <a:cs typeface="Arial" panose="020B0604020202020204" pitchFamily="34" charset="0"/>
                      </a:endParaRPr>
                    </a:p>
                  </a:txBody>
                  <a:tcPr marL="3363" marR="3363" marT="336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t"/>
                      <a:r>
                        <a:rPr lang="en-ZA" sz="1200" b="0" i="0" u="none" strike="noStrike">
                          <a:solidFill>
                            <a:srgbClr val="000000"/>
                          </a:solidFill>
                          <a:effectLst/>
                          <a:latin typeface="Arial" panose="020B0604020202020204" pitchFamily="34" charset="0"/>
                          <a:cs typeface="Arial" panose="020B0604020202020204" pitchFamily="34" charset="0"/>
                        </a:rPr>
                        <a:t>N/A</a:t>
                      </a:r>
                      <a:endParaRPr lang="en-ZA" sz="1200" b="0" i="0" u="none" strike="noStrike" dirty="0">
                        <a:solidFill>
                          <a:srgbClr val="000000"/>
                        </a:solidFill>
                        <a:effectLst/>
                        <a:latin typeface="Arial" panose="020B0604020202020204" pitchFamily="34" charset="0"/>
                        <a:cs typeface="Arial" panose="020B0604020202020204" pitchFamily="34" charset="0"/>
                      </a:endParaRPr>
                    </a:p>
                  </a:txBody>
                  <a:tcPr marL="3363" marR="3363" marT="336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t"/>
                      <a:r>
                        <a:rPr lang="en-ZA" sz="1200" b="0" i="0" u="none" strike="noStrike" dirty="0">
                          <a:solidFill>
                            <a:srgbClr val="000000"/>
                          </a:solidFill>
                          <a:effectLst/>
                          <a:latin typeface="Arial" panose="020B0604020202020204" pitchFamily="34" charset="0"/>
                          <a:cs typeface="Arial" panose="020B0604020202020204" pitchFamily="34" charset="0"/>
                        </a:rPr>
                        <a:t>N/A</a:t>
                      </a:r>
                    </a:p>
                  </a:txBody>
                  <a:tcPr marL="3363" marR="3363" marT="336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t"/>
                      <a:r>
                        <a:rPr lang="en-ZA" sz="1200" b="0" i="0" u="none" strike="noStrike" dirty="0">
                          <a:solidFill>
                            <a:srgbClr val="000000"/>
                          </a:solidFill>
                          <a:effectLst/>
                          <a:latin typeface="Arial" panose="020B0604020202020204" pitchFamily="34" charset="0"/>
                          <a:cs typeface="Arial" panose="020B0604020202020204" pitchFamily="34" charset="0"/>
                        </a:rPr>
                        <a:t> </a:t>
                      </a:r>
                    </a:p>
                  </a:txBody>
                  <a:tcPr marL="3363" marR="3363" marT="336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extLst>
                  <a:ext uri="{0D108BD9-81ED-4DB2-BD59-A6C34878D82A}">
                    <a16:rowId xmlns:a16="http://schemas.microsoft.com/office/drawing/2014/main" xmlns="" val="2711340747"/>
                  </a:ext>
                </a:extLst>
              </a:tr>
              <a:tr h="2470372">
                <a:tc>
                  <a:txBody>
                    <a:bodyPr/>
                    <a:lstStyle/>
                    <a:p>
                      <a:pPr algn="l" fontAlgn="t"/>
                      <a:r>
                        <a:rPr lang="en-US" sz="1200" b="0" i="0" u="none" strike="noStrike" dirty="0">
                          <a:solidFill>
                            <a:srgbClr val="000000"/>
                          </a:solidFill>
                          <a:effectLst/>
                          <a:latin typeface="Arial" panose="020B0604020202020204" pitchFamily="34" charset="0"/>
                          <a:cs typeface="Arial" panose="020B0604020202020204" pitchFamily="34" charset="0"/>
                        </a:rPr>
                        <a:t>Percentage of Preferential procurement to qualifying Women, Youth and People with Disabilities (PWDs) owned businesses/entities from allocated project budgets of INEP, Energy Efficiency, Derelict and Ownerless Mines Programmes </a:t>
                      </a:r>
                    </a:p>
                  </a:txBody>
                  <a:tcPr marL="3363" marR="3363" marT="336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t"/>
                      <a:r>
                        <a:rPr lang="en-US" sz="1200" b="0" i="0" u="none" strike="noStrike" dirty="0">
                          <a:solidFill>
                            <a:srgbClr val="000000"/>
                          </a:solidFill>
                          <a:effectLst/>
                          <a:latin typeface="Arial" panose="020B0604020202020204" pitchFamily="34" charset="0"/>
                          <a:cs typeface="Arial" panose="020B0604020202020204" pitchFamily="34" charset="0"/>
                        </a:rPr>
                        <a:t>20% of Preferential procurement to qualifying Women, Youth and PWDs owned businesses/entities from allocated project budgets of INEP, Energy Efficiency, Derelict and Ownerless Mines Programmes </a:t>
                      </a:r>
                    </a:p>
                  </a:txBody>
                  <a:tcPr marL="3363" marR="3363" marT="336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t"/>
                      <a:r>
                        <a:rPr lang="en-US" sz="1200" b="0" i="0" u="none" strike="noStrike" dirty="0">
                          <a:solidFill>
                            <a:srgbClr val="000000"/>
                          </a:solidFill>
                          <a:effectLst/>
                          <a:latin typeface="Arial" panose="020B0604020202020204" pitchFamily="34" charset="0"/>
                          <a:cs typeface="Arial" panose="020B0604020202020204" pitchFamily="34" charset="0"/>
                        </a:rPr>
                        <a:t>Quarterly report on 20% of Preferential procurement to qualifying Women, Youth and PWDs owned businesses/entities from allocated project budgets of INEP, Energy Efficiency, Derelict and Ownerless Mines Programmes</a:t>
                      </a:r>
                    </a:p>
                  </a:txBody>
                  <a:tcPr marL="3363" marR="3363" marT="336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t"/>
                      <a:r>
                        <a:rPr lang="en-ZA" sz="1200" b="1" i="0" u="none" strike="noStrike" dirty="0">
                          <a:solidFill>
                            <a:srgbClr val="000000"/>
                          </a:solidFill>
                          <a:effectLst/>
                          <a:latin typeface="Arial" panose="020B0604020202020204" pitchFamily="34" charset="0"/>
                          <a:cs typeface="Arial" panose="020B0604020202020204" pitchFamily="34" charset="0"/>
                        </a:rPr>
                        <a:t>Achieved                                  </a:t>
                      </a:r>
                      <a:r>
                        <a:rPr lang="en-ZA" sz="1200" b="0" i="0" u="none" strike="noStrike" dirty="0">
                          <a:solidFill>
                            <a:srgbClr val="000000"/>
                          </a:solidFill>
                          <a:effectLst/>
                          <a:latin typeface="Arial" panose="020B0604020202020204" pitchFamily="34" charset="0"/>
                          <a:cs typeface="Arial" panose="020B0604020202020204" pitchFamily="34" charset="0"/>
                        </a:rPr>
                        <a:t>Report produced</a:t>
                      </a:r>
                      <a:endParaRPr lang="en-ZA" sz="1200" b="1" i="0" u="none" strike="noStrike" dirty="0">
                        <a:solidFill>
                          <a:srgbClr val="000000"/>
                        </a:solidFill>
                        <a:effectLst/>
                        <a:latin typeface="Arial" panose="020B0604020202020204" pitchFamily="34" charset="0"/>
                        <a:cs typeface="Arial" panose="020B0604020202020204" pitchFamily="34" charset="0"/>
                      </a:endParaRPr>
                    </a:p>
                  </a:txBody>
                  <a:tcPr marL="3363" marR="3363" marT="336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t"/>
                      <a:r>
                        <a:rPr lang="en-ZA" sz="1200" b="0" i="0" u="none" strike="noStrike">
                          <a:solidFill>
                            <a:srgbClr val="000000"/>
                          </a:solidFill>
                          <a:effectLst/>
                          <a:latin typeface="Arial" panose="020B0604020202020204" pitchFamily="34" charset="0"/>
                          <a:cs typeface="Arial" panose="020B0604020202020204" pitchFamily="34" charset="0"/>
                        </a:rPr>
                        <a:t>N/A</a:t>
                      </a:r>
                      <a:endParaRPr lang="en-ZA" sz="1200" b="0" i="0" u="none" strike="noStrike" dirty="0">
                        <a:solidFill>
                          <a:srgbClr val="000000"/>
                        </a:solidFill>
                        <a:effectLst/>
                        <a:latin typeface="Arial" panose="020B0604020202020204" pitchFamily="34" charset="0"/>
                        <a:cs typeface="Arial" panose="020B0604020202020204" pitchFamily="34" charset="0"/>
                      </a:endParaRPr>
                    </a:p>
                  </a:txBody>
                  <a:tcPr marL="3363" marR="3363" marT="336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t"/>
                      <a:r>
                        <a:rPr lang="en-ZA" sz="1200" b="0" i="0" u="none" strike="noStrike">
                          <a:solidFill>
                            <a:srgbClr val="000000"/>
                          </a:solidFill>
                          <a:effectLst/>
                          <a:latin typeface="Arial" panose="020B0604020202020204" pitchFamily="34" charset="0"/>
                          <a:cs typeface="Arial" panose="020B0604020202020204" pitchFamily="34" charset="0"/>
                        </a:rPr>
                        <a:t>N/A</a:t>
                      </a:r>
                      <a:endParaRPr lang="en-ZA" sz="1200" b="0" i="0" u="none" strike="noStrike" dirty="0">
                        <a:solidFill>
                          <a:srgbClr val="000000"/>
                        </a:solidFill>
                        <a:effectLst/>
                        <a:latin typeface="Arial" panose="020B0604020202020204" pitchFamily="34" charset="0"/>
                        <a:cs typeface="Arial" panose="020B0604020202020204" pitchFamily="34" charset="0"/>
                      </a:endParaRPr>
                    </a:p>
                  </a:txBody>
                  <a:tcPr marL="3363" marR="3363" marT="336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t"/>
                      <a:r>
                        <a:rPr lang="en-ZA" sz="1200" b="0" i="0" u="none" strike="noStrike" dirty="0">
                          <a:solidFill>
                            <a:srgbClr val="000000"/>
                          </a:solidFill>
                          <a:effectLst/>
                          <a:latin typeface="Arial" panose="020B0604020202020204" pitchFamily="34" charset="0"/>
                          <a:cs typeface="Arial" panose="020B0604020202020204" pitchFamily="34" charset="0"/>
                        </a:rPr>
                        <a:t>N/A</a:t>
                      </a:r>
                    </a:p>
                  </a:txBody>
                  <a:tcPr marL="3363" marR="3363" marT="336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t"/>
                      <a:r>
                        <a:rPr lang="en-ZA" sz="1200" b="0" i="0" u="none" strike="noStrike" dirty="0">
                          <a:solidFill>
                            <a:srgbClr val="000000"/>
                          </a:solidFill>
                          <a:effectLst/>
                          <a:latin typeface="Arial" panose="020B0604020202020204" pitchFamily="34" charset="0"/>
                          <a:cs typeface="Arial" panose="020B0604020202020204" pitchFamily="34" charset="0"/>
                        </a:rPr>
                        <a:t> </a:t>
                      </a:r>
                    </a:p>
                  </a:txBody>
                  <a:tcPr marL="3363" marR="3363" marT="336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extLst>
                  <a:ext uri="{0D108BD9-81ED-4DB2-BD59-A6C34878D82A}">
                    <a16:rowId xmlns:a16="http://schemas.microsoft.com/office/drawing/2014/main" xmlns="" val="1604408580"/>
                  </a:ext>
                </a:extLst>
              </a:tr>
            </a:tbl>
          </a:graphicData>
        </a:graphic>
      </p:graphicFrame>
    </p:spTree>
    <p:extLst>
      <p:ext uri="{BB962C8B-B14F-4D97-AF65-F5344CB8AC3E}">
        <p14:creationId xmlns:p14="http://schemas.microsoft.com/office/powerpoint/2010/main" xmlns="" val="3000317389"/>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a:extLst>
              <a:ext uri="{FF2B5EF4-FFF2-40B4-BE49-F238E27FC236}">
                <a16:creationId xmlns:a16="http://schemas.microsoft.com/office/drawing/2014/main" xmlns="" id="{3AC8D686-E7EE-4AEC-A43F-F0A0A6C0B528}"/>
              </a:ext>
            </a:extLst>
          </p:cNvPr>
          <p:cNvGraphicFramePr>
            <a:graphicFrameLocks noGrp="1"/>
          </p:cNvGraphicFramePr>
          <p:nvPr/>
        </p:nvGraphicFramePr>
        <p:xfrm>
          <a:off x="1643270" y="276726"/>
          <a:ext cx="10548731" cy="5183170"/>
        </p:xfrm>
        <a:graphic>
          <a:graphicData uri="http://schemas.openxmlformats.org/drawingml/2006/table">
            <a:tbl>
              <a:tblPr/>
              <a:tblGrid>
                <a:gridCol w="1227692">
                  <a:extLst>
                    <a:ext uri="{9D8B030D-6E8A-4147-A177-3AD203B41FA5}">
                      <a16:colId xmlns:a16="http://schemas.microsoft.com/office/drawing/2014/main" xmlns="" val="4085296680"/>
                    </a:ext>
                  </a:extLst>
                </a:gridCol>
                <a:gridCol w="1227692">
                  <a:extLst>
                    <a:ext uri="{9D8B030D-6E8A-4147-A177-3AD203B41FA5}">
                      <a16:colId xmlns:a16="http://schemas.microsoft.com/office/drawing/2014/main" xmlns="" val="1012319453"/>
                    </a:ext>
                  </a:extLst>
                </a:gridCol>
                <a:gridCol w="1413172">
                  <a:extLst>
                    <a:ext uri="{9D8B030D-6E8A-4147-A177-3AD203B41FA5}">
                      <a16:colId xmlns:a16="http://schemas.microsoft.com/office/drawing/2014/main" xmlns="" val="3837885907"/>
                    </a:ext>
                  </a:extLst>
                </a:gridCol>
                <a:gridCol w="1413172">
                  <a:extLst>
                    <a:ext uri="{9D8B030D-6E8A-4147-A177-3AD203B41FA5}">
                      <a16:colId xmlns:a16="http://schemas.microsoft.com/office/drawing/2014/main" xmlns="" val="3823293119"/>
                    </a:ext>
                  </a:extLst>
                </a:gridCol>
                <a:gridCol w="1519158">
                  <a:extLst>
                    <a:ext uri="{9D8B030D-6E8A-4147-A177-3AD203B41FA5}">
                      <a16:colId xmlns:a16="http://schemas.microsoft.com/office/drawing/2014/main" xmlns="" val="368512485"/>
                    </a:ext>
                  </a:extLst>
                </a:gridCol>
                <a:gridCol w="1437455">
                  <a:extLst>
                    <a:ext uri="{9D8B030D-6E8A-4147-A177-3AD203B41FA5}">
                      <a16:colId xmlns:a16="http://schemas.microsoft.com/office/drawing/2014/main" xmlns="" val="3429776300"/>
                    </a:ext>
                  </a:extLst>
                </a:gridCol>
                <a:gridCol w="1792228">
                  <a:extLst>
                    <a:ext uri="{9D8B030D-6E8A-4147-A177-3AD203B41FA5}">
                      <a16:colId xmlns:a16="http://schemas.microsoft.com/office/drawing/2014/main" xmlns="" val="2549123804"/>
                    </a:ext>
                  </a:extLst>
                </a:gridCol>
                <a:gridCol w="518162">
                  <a:extLst>
                    <a:ext uri="{9D8B030D-6E8A-4147-A177-3AD203B41FA5}">
                      <a16:colId xmlns:a16="http://schemas.microsoft.com/office/drawing/2014/main" xmlns="" val="179937012"/>
                    </a:ext>
                  </a:extLst>
                </a:gridCol>
              </a:tblGrid>
              <a:tr h="998318">
                <a:tc>
                  <a:txBody>
                    <a:bodyPr/>
                    <a:lstStyle/>
                    <a:p>
                      <a:pPr algn="ctr" fontAlgn="t"/>
                      <a:r>
                        <a:rPr lang="en-ZA" sz="1200" b="1" i="0" u="none" strike="noStrike" dirty="0">
                          <a:solidFill>
                            <a:srgbClr val="000000"/>
                          </a:solidFill>
                          <a:effectLst/>
                          <a:latin typeface="Arial" panose="020B0604020202020204" pitchFamily="34" charset="0"/>
                          <a:cs typeface="Arial" panose="020B0604020202020204" pitchFamily="34" charset="0"/>
                        </a:rPr>
                        <a:t>Output Indicator</a:t>
                      </a:r>
                    </a:p>
                  </a:txBody>
                  <a:tcPr marL="7955" marR="7955" marT="795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ctr" fontAlgn="t"/>
                      <a:r>
                        <a:rPr lang="en-ZA" sz="1200" b="1" i="0" u="none" strike="noStrike" dirty="0">
                          <a:solidFill>
                            <a:srgbClr val="000000"/>
                          </a:solidFill>
                          <a:effectLst/>
                          <a:latin typeface="Arial" panose="020B0604020202020204" pitchFamily="34" charset="0"/>
                          <a:cs typeface="Arial" panose="020B0604020202020204" pitchFamily="34" charset="0"/>
                        </a:rPr>
                        <a:t>2022/23</a:t>
                      </a:r>
                      <a:br>
                        <a:rPr lang="en-ZA" sz="1200" b="1" i="0" u="none" strike="noStrike" dirty="0">
                          <a:solidFill>
                            <a:srgbClr val="000000"/>
                          </a:solidFill>
                          <a:effectLst/>
                          <a:latin typeface="Arial" panose="020B0604020202020204" pitchFamily="34" charset="0"/>
                          <a:cs typeface="Arial" panose="020B0604020202020204" pitchFamily="34" charset="0"/>
                        </a:rPr>
                      </a:br>
                      <a:r>
                        <a:rPr lang="en-ZA" sz="1200" b="1" i="0" u="none" strike="noStrike" dirty="0">
                          <a:solidFill>
                            <a:srgbClr val="000000"/>
                          </a:solidFill>
                          <a:effectLst/>
                          <a:latin typeface="Arial" panose="020B0604020202020204" pitchFamily="34" charset="0"/>
                          <a:cs typeface="Arial" panose="020B0604020202020204" pitchFamily="34" charset="0"/>
                        </a:rPr>
                        <a:t>Annual Target</a:t>
                      </a:r>
                    </a:p>
                  </a:txBody>
                  <a:tcPr marL="7955" marR="7955" marT="795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ctr" fontAlgn="t"/>
                      <a:r>
                        <a:rPr lang="en-ZA" sz="1200" b="1" i="0" u="none" strike="noStrike" dirty="0">
                          <a:solidFill>
                            <a:srgbClr val="000000"/>
                          </a:solidFill>
                          <a:effectLst/>
                          <a:latin typeface="Arial" panose="020B0604020202020204" pitchFamily="34" charset="0"/>
                          <a:cs typeface="Arial" panose="020B0604020202020204" pitchFamily="34" charset="0"/>
                        </a:rPr>
                        <a:t>2022/23</a:t>
                      </a:r>
                      <a:br>
                        <a:rPr lang="en-ZA" sz="1200" b="1" i="0" u="none" strike="noStrike" dirty="0">
                          <a:solidFill>
                            <a:srgbClr val="000000"/>
                          </a:solidFill>
                          <a:effectLst/>
                          <a:latin typeface="Arial" panose="020B0604020202020204" pitchFamily="34" charset="0"/>
                          <a:cs typeface="Arial" panose="020B0604020202020204" pitchFamily="34" charset="0"/>
                        </a:rPr>
                      </a:br>
                      <a:r>
                        <a:rPr lang="en-ZA" sz="1200" b="1" i="0" u="none" strike="noStrike" dirty="0">
                          <a:solidFill>
                            <a:srgbClr val="000000"/>
                          </a:solidFill>
                          <a:effectLst/>
                          <a:latin typeface="Arial" panose="020B0604020202020204" pitchFamily="34" charset="0"/>
                          <a:cs typeface="Arial" panose="020B0604020202020204" pitchFamily="34" charset="0"/>
                        </a:rPr>
                        <a:t>Quarterly Target</a:t>
                      </a:r>
                    </a:p>
                  </a:txBody>
                  <a:tcPr marL="7955" marR="7955" marT="795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ctr" fontAlgn="t"/>
                      <a:r>
                        <a:rPr lang="en-US" sz="1200" b="1" i="0" u="none" strike="noStrike" dirty="0">
                          <a:solidFill>
                            <a:srgbClr val="000000"/>
                          </a:solidFill>
                          <a:effectLst/>
                          <a:latin typeface="Arial" panose="020B0604020202020204" pitchFamily="34" charset="0"/>
                          <a:cs typeface="Arial" panose="020B0604020202020204" pitchFamily="34" charset="0"/>
                        </a:rPr>
                        <a:t>Actual output</a:t>
                      </a:r>
                      <a:br>
                        <a:rPr lang="en-US" sz="1200" b="1" i="0" u="none" strike="noStrike" dirty="0">
                          <a:solidFill>
                            <a:srgbClr val="000000"/>
                          </a:solidFill>
                          <a:effectLst/>
                          <a:latin typeface="Arial" panose="020B0604020202020204" pitchFamily="34" charset="0"/>
                          <a:cs typeface="Arial" panose="020B0604020202020204" pitchFamily="34" charset="0"/>
                        </a:rPr>
                      </a:br>
                      <a:endParaRPr lang="en-US" sz="1200" b="1" i="0" u="none" strike="noStrike" dirty="0">
                        <a:solidFill>
                          <a:srgbClr val="000000"/>
                        </a:solidFill>
                        <a:effectLst/>
                        <a:latin typeface="Arial" panose="020B0604020202020204" pitchFamily="34" charset="0"/>
                        <a:cs typeface="Arial" panose="020B0604020202020204" pitchFamily="34" charset="0"/>
                      </a:endParaRPr>
                    </a:p>
                  </a:txBody>
                  <a:tcPr marL="7955" marR="7955" marT="795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ctr" fontAlgn="t"/>
                      <a:r>
                        <a:rPr lang="en-ZA" sz="1200" b="1" i="0" u="none" strike="noStrike" dirty="0">
                          <a:solidFill>
                            <a:srgbClr val="000000"/>
                          </a:solidFill>
                          <a:effectLst/>
                          <a:latin typeface="Arial" panose="020B0604020202020204" pitchFamily="34" charset="0"/>
                          <a:cs typeface="Arial" panose="020B0604020202020204" pitchFamily="34" charset="0"/>
                        </a:rPr>
                        <a:t>Reason for</a:t>
                      </a:r>
                      <a:br>
                        <a:rPr lang="en-ZA" sz="1200" b="1" i="0" u="none" strike="noStrike" dirty="0">
                          <a:solidFill>
                            <a:srgbClr val="000000"/>
                          </a:solidFill>
                          <a:effectLst/>
                          <a:latin typeface="Arial" panose="020B0604020202020204" pitchFamily="34" charset="0"/>
                          <a:cs typeface="Arial" panose="020B0604020202020204" pitchFamily="34" charset="0"/>
                        </a:rPr>
                      </a:br>
                      <a:r>
                        <a:rPr lang="en-ZA" sz="1200" b="1" i="0" u="none" strike="noStrike" dirty="0">
                          <a:solidFill>
                            <a:srgbClr val="000000"/>
                          </a:solidFill>
                          <a:effectLst/>
                          <a:latin typeface="Arial" panose="020B0604020202020204" pitchFamily="34" charset="0"/>
                          <a:cs typeface="Arial" panose="020B0604020202020204" pitchFamily="34" charset="0"/>
                        </a:rPr>
                        <a:t>Deviation</a:t>
                      </a:r>
                      <a:br>
                        <a:rPr lang="en-ZA" sz="1200" b="1" i="0" u="none" strike="noStrike" dirty="0">
                          <a:solidFill>
                            <a:srgbClr val="000000"/>
                          </a:solidFill>
                          <a:effectLst/>
                          <a:latin typeface="Arial" panose="020B0604020202020204" pitchFamily="34" charset="0"/>
                          <a:cs typeface="Arial" panose="020B0604020202020204" pitchFamily="34" charset="0"/>
                        </a:rPr>
                      </a:br>
                      <a:endParaRPr lang="en-ZA" sz="1200" b="1" i="0" u="none" strike="noStrike" dirty="0">
                        <a:solidFill>
                          <a:srgbClr val="000000"/>
                        </a:solidFill>
                        <a:effectLst/>
                        <a:latin typeface="Arial" panose="020B0604020202020204" pitchFamily="34" charset="0"/>
                        <a:cs typeface="Arial" panose="020B0604020202020204" pitchFamily="34" charset="0"/>
                      </a:endParaRPr>
                    </a:p>
                  </a:txBody>
                  <a:tcPr marL="7955" marR="7955" marT="795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ctr" fontAlgn="t"/>
                      <a:r>
                        <a:rPr lang="en-ZA" sz="1200" b="1" i="0" u="none" strike="noStrike" dirty="0">
                          <a:solidFill>
                            <a:srgbClr val="000000"/>
                          </a:solidFill>
                          <a:effectLst/>
                          <a:latin typeface="Arial" panose="020B0604020202020204" pitchFamily="34" charset="0"/>
                          <a:cs typeface="Arial" panose="020B0604020202020204" pitchFamily="34" charset="0"/>
                        </a:rPr>
                        <a:t>Corrective</a:t>
                      </a:r>
                      <a:br>
                        <a:rPr lang="en-ZA" sz="1200" b="1" i="0" u="none" strike="noStrike" dirty="0">
                          <a:solidFill>
                            <a:srgbClr val="000000"/>
                          </a:solidFill>
                          <a:effectLst/>
                          <a:latin typeface="Arial" panose="020B0604020202020204" pitchFamily="34" charset="0"/>
                          <a:cs typeface="Arial" panose="020B0604020202020204" pitchFamily="34" charset="0"/>
                        </a:rPr>
                      </a:br>
                      <a:r>
                        <a:rPr lang="en-ZA" sz="1200" b="1" i="0" u="none" strike="noStrike" dirty="0">
                          <a:solidFill>
                            <a:srgbClr val="000000"/>
                          </a:solidFill>
                          <a:effectLst/>
                          <a:latin typeface="Arial" panose="020B0604020202020204" pitchFamily="34" charset="0"/>
                          <a:cs typeface="Arial" panose="020B0604020202020204" pitchFamily="34" charset="0"/>
                        </a:rPr>
                        <a:t>Measures</a:t>
                      </a:r>
                      <a:br>
                        <a:rPr lang="en-ZA" sz="1200" b="1" i="0" u="none" strike="noStrike" dirty="0">
                          <a:solidFill>
                            <a:srgbClr val="000000"/>
                          </a:solidFill>
                          <a:effectLst/>
                          <a:latin typeface="Arial" panose="020B0604020202020204" pitchFamily="34" charset="0"/>
                          <a:cs typeface="Arial" panose="020B0604020202020204" pitchFamily="34" charset="0"/>
                        </a:rPr>
                      </a:br>
                      <a:endParaRPr lang="en-ZA" sz="1200" b="1" i="0" u="none" strike="noStrike" dirty="0">
                        <a:solidFill>
                          <a:srgbClr val="000000"/>
                        </a:solidFill>
                        <a:effectLst/>
                        <a:latin typeface="Arial" panose="020B0604020202020204" pitchFamily="34" charset="0"/>
                        <a:cs typeface="Arial" panose="020B0604020202020204" pitchFamily="34" charset="0"/>
                      </a:endParaRPr>
                    </a:p>
                  </a:txBody>
                  <a:tcPr marL="7955" marR="7955" marT="795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ctr" fontAlgn="t"/>
                      <a:r>
                        <a:rPr lang="en-ZA" sz="1200" b="1" i="0" u="none" strike="noStrike" dirty="0">
                          <a:solidFill>
                            <a:srgbClr val="000000"/>
                          </a:solidFill>
                          <a:effectLst/>
                          <a:latin typeface="Arial" panose="020B0604020202020204" pitchFamily="34" charset="0"/>
                          <a:cs typeface="Arial" panose="020B0604020202020204" pitchFamily="34" charset="0"/>
                        </a:rPr>
                        <a:t>Comments for</a:t>
                      </a:r>
                      <a:br>
                        <a:rPr lang="en-ZA" sz="1200" b="1" i="0" u="none" strike="noStrike" dirty="0">
                          <a:solidFill>
                            <a:srgbClr val="000000"/>
                          </a:solidFill>
                          <a:effectLst/>
                          <a:latin typeface="Arial" panose="020B0604020202020204" pitchFamily="34" charset="0"/>
                          <a:cs typeface="Arial" panose="020B0604020202020204" pitchFamily="34" charset="0"/>
                        </a:rPr>
                      </a:br>
                      <a:r>
                        <a:rPr lang="en-ZA" sz="1200" b="1" i="0" u="none" strike="noStrike" dirty="0">
                          <a:solidFill>
                            <a:srgbClr val="000000"/>
                          </a:solidFill>
                          <a:effectLst/>
                          <a:latin typeface="Arial" panose="020B0604020202020204" pitchFamily="34" charset="0"/>
                          <a:cs typeface="Arial" panose="020B0604020202020204" pitchFamily="34" charset="0"/>
                        </a:rPr>
                        <a:t>Quarter 1</a:t>
                      </a:r>
                      <a:br>
                        <a:rPr lang="en-ZA" sz="1200" b="1" i="0" u="none" strike="noStrike" dirty="0">
                          <a:solidFill>
                            <a:srgbClr val="000000"/>
                          </a:solidFill>
                          <a:effectLst/>
                          <a:latin typeface="Arial" panose="020B0604020202020204" pitchFamily="34" charset="0"/>
                          <a:cs typeface="Arial" panose="020B0604020202020204" pitchFamily="34" charset="0"/>
                        </a:rPr>
                      </a:br>
                      <a:endParaRPr lang="en-ZA" sz="1200" b="1" i="0" u="none" strike="noStrike" dirty="0">
                        <a:solidFill>
                          <a:srgbClr val="000000"/>
                        </a:solidFill>
                        <a:effectLst/>
                        <a:latin typeface="Arial" panose="020B0604020202020204" pitchFamily="34" charset="0"/>
                        <a:cs typeface="Arial" panose="020B0604020202020204" pitchFamily="34" charset="0"/>
                      </a:endParaRPr>
                    </a:p>
                  </a:txBody>
                  <a:tcPr marL="7955" marR="7955" marT="795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ctr" fontAlgn="t"/>
                      <a:r>
                        <a:rPr lang="en-ZA" sz="1200" b="1" i="0" u="none" strike="noStrike" dirty="0">
                          <a:solidFill>
                            <a:srgbClr val="000000"/>
                          </a:solidFill>
                          <a:effectLst/>
                          <a:latin typeface="Arial" panose="020B0604020202020204" pitchFamily="34" charset="0"/>
                          <a:cs typeface="Arial" panose="020B0604020202020204" pitchFamily="34" charset="0"/>
                        </a:rPr>
                        <a:t>Robot Status </a:t>
                      </a:r>
                    </a:p>
                  </a:txBody>
                  <a:tcPr marL="7955" marR="7955" marT="795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extLst>
                  <a:ext uri="{0D108BD9-81ED-4DB2-BD59-A6C34878D82A}">
                    <a16:rowId xmlns:a16="http://schemas.microsoft.com/office/drawing/2014/main" xmlns="" val="111508979"/>
                  </a:ext>
                </a:extLst>
              </a:tr>
              <a:tr h="2192936">
                <a:tc>
                  <a:txBody>
                    <a:bodyPr/>
                    <a:lstStyle/>
                    <a:p>
                      <a:pPr algn="l" fontAlgn="t"/>
                      <a:r>
                        <a:rPr lang="en-US" sz="1200" b="0" i="0" u="none" strike="noStrike" dirty="0">
                          <a:solidFill>
                            <a:srgbClr val="000000"/>
                          </a:solidFill>
                          <a:effectLst/>
                          <a:latin typeface="Arial" panose="020B0604020202020204" pitchFamily="34" charset="0"/>
                          <a:cs typeface="Arial" panose="020B0604020202020204" pitchFamily="34" charset="0"/>
                        </a:rPr>
                        <a:t>Draft Mining Sector Youth Strategy and Implementation Plan </a:t>
                      </a:r>
                    </a:p>
                  </a:txBody>
                  <a:tcPr marL="7955" marR="7955" marT="795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t"/>
                      <a:r>
                        <a:rPr lang="en-US" sz="1200" b="0" i="0" u="none" strike="noStrike" dirty="0">
                          <a:solidFill>
                            <a:srgbClr val="000000"/>
                          </a:solidFill>
                          <a:effectLst/>
                          <a:latin typeface="Arial" panose="020B0604020202020204" pitchFamily="34" charset="0"/>
                          <a:cs typeface="Arial" panose="020B0604020202020204" pitchFamily="34" charset="0"/>
                        </a:rPr>
                        <a:t>Draft Mining Sector Youth Strategy and Implementation Plan approved</a:t>
                      </a:r>
                    </a:p>
                  </a:txBody>
                  <a:tcPr marL="7955" marR="7955" marT="795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t"/>
                      <a:r>
                        <a:rPr lang="en-US" sz="1200" b="0" i="0" u="none" strike="noStrike" dirty="0">
                          <a:solidFill>
                            <a:srgbClr val="000000"/>
                          </a:solidFill>
                          <a:effectLst/>
                          <a:latin typeface="Arial" panose="020B0604020202020204" pitchFamily="34" charset="0"/>
                          <a:cs typeface="Arial" panose="020B0604020202020204" pitchFamily="34" charset="0"/>
                        </a:rPr>
                        <a:t>1st Draft Mining Sector Youth Strategy and Implementation Plan produced</a:t>
                      </a:r>
                    </a:p>
                  </a:txBody>
                  <a:tcPr marL="7955" marR="7955" marT="795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t"/>
                      <a:r>
                        <a:rPr lang="en-US" sz="1200" b="1" i="0" u="none" strike="noStrike" dirty="0">
                          <a:solidFill>
                            <a:srgbClr val="000000"/>
                          </a:solidFill>
                          <a:effectLst/>
                          <a:latin typeface="Arial" panose="020B0604020202020204" pitchFamily="34" charset="0"/>
                          <a:cs typeface="Arial" panose="020B0604020202020204" pitchFamily="34" charset="0"/>
                        </a:rPr>
                        <a:t>Achieved                                  </a:t>
                      </a:r>
                      <a:r>
                        <a:rPr lang="en-US" sz="1200" b="0" i="0" u="none" strike="noStrike" dirty="0">
                          <a:solidFill>
                            <a:srgbClr val="000000"/>
                          </a:solidFill>
                          <a:effectLst/>
                          <a:latin typeface="Arial" panose="020B0604020202020204" pitchFamily="34" charset="0"/>
                          <a:cs typeface="Arial" panose="020B0604020202020204" pitchFamily="34" charset="0"/>
                        </a:rPr>
                        <a:t>Report produced. </a:t>
                      </a:r>
                      <a:endParaRPr lang="en-US" sz="1200" b="1" i="0" u="none" strike="noStrike" dirty="0">
                        <a:solidFill>
                          <a:srgbClr val="000000"/>
                        </a:solidFill>
                        <a:effectLst/>
                        <a:latin typeface="Arial" panose="020B0604020202020204" pitchFamily="34" charset="0"/>
                        <a:cs typeface="Arial" panose="020B0604020202020204" pitchFamily="34" charset="0"/>
                      </a:endParaRPr>
                    </a:p>
                  </a:txBody>
                  <a:tcPr marL="7955" marR="7955" marT="795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kumimoji="0" lang="en-ZA"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 N/A</a:t>
                      </a:r>
                      <a:endParaRPr kumimoji="0" lang="en-ZA" sz="12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a:txBody>
                  <a:tcPr marL="7955" marR="7955" marT="795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kumimoji="0" lang="en-ZA"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 N/A</a:t>
                      </a:r>
                      <a:endParaRPr kumimoji="0" lang="en-ZA" sz="12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a:txBody>
                  <a:tcPr marL="7955" marR="7955" marT="795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kumimoji="0" lang="en-ZA"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 N/A</a:t>
                      </a:r>
                      <a:endParaRPr kumimoji="0" lang="en-ZA" sz="12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a:txBody>
                  <a:tcPr marL="7955" marR="7955" marT="795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t"/>
                      <a:r>
                        <a:rPr lang="en-ZA" sz="1200" b="0" i="0" u="none" strike="noStrike" dirty="0">
                          <a:solidFill>
                            <a:srgbClr val="000000"/>
                          </a:solidFill>
                          <a:effectLst/>
                          <a:latin typeface="Arial" panose="020B0604020202020204" pitchFamily="34" charset="0"/>
                          <a:cs typeface="Arial" panose="020B0604020202020204" pitchFamily="34" charset="0"/>
                        </a:rPr>
                        <a:t> </a:t>
                      </a:r>
                    </a:p>
                  </a:txBody>
                  <a:tcPr marL="7955" marR="7955" marT="795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extLst>
                  <a:ext uri="{0D108BD9-81ED-4DB2-BD59-A6C34878D82A}">
                    <a16:rowId xmlns:a16="http://schemas.microsoft.com/office/drawing/2014/main" xmlns="" val="2147293137"/>
                  </a:ext>
                </a:extLst>
              </a:tr>
              <a:tr h="1991916">
                <a:tc>
                  <a:txBody>
                    <a:bodyPr/>
                    <a:lstStyle/>
                    <a:p>
                      <a:pPr algn="l" fontAlgn="t"/>
                      <a:r>
                        <a:rPr lang="en-US" sz="1200" b="0" i="0" u="none" strike="noStrike" dirty="0">
                          <a:solidFill>
                            <a:srgbClr val="000000"/>
                          </a:solidFill>
                          <a:effectLst/>
                          <a:latin typeface="Arial" panose="020B0604020202020204" pitchFamily="34" charset="0"/>
                          <a:cs typeface="Arial" panose="020B0604020202020204" pitchFamily="34" charset="0"/>
                        </a:rPr>
                        <a:t>Draft Youth Energy Sector Strategy and Implementation plan </a:t>
                      </a:r>
                    </a:p>
                  </a:txBody>
                  <a:tcPr marL="7955" marR="7955" marT="795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t"/>
                      <a:r>
                        <a:rPr lang="en-US" sz="1200" b="0" i="0" u="none" strike="noStrike" dirty="0">
                          <a:solidFill>
                            <a:srgbClr val="000000"/>
                          </a:solidFill>
                          <a:effectLst/>
                          <a:latin typeface="Arial" panose="020B0604020202020204" pitchFamily="34" charset="0"/>
                          <a:cs typeface="Arial" panose="020B0604020202020204" pitchFamily="34" charset="0"/>
                        </a:rPr>
                        <a:t>Draft Youth Energy Sector Strategy and Implementation plan approved</a:t>
                      </a:r>
                    </a:p>
                  </a:txBody>
                  <a:tcPr marL="7955" marR="7955" marT="795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t"/>
                      <a:r>
                        <a:rPr lang="en-US" sz="1200" b="0" i="0" u="none" strike="noStrike" dirty="0">
                          <a:solidFill>
                            <a:srgbClr val="000000"/>
                          </a:solidFill>
                          <a:effectLst/>
                          <a:latin typeface="Arial" panose="020B0604020202020204" pitchFamily="34" charset="0"/>
                          <a:cs typeface="Arial" panose="020B0604020202020204" pitchFamily="34" charset="0"/>
                        </a:rPr>
                        <a:t>1st Draft Youth in Energy Sector Strategy and Implementation plan produced</a:t>
                      </a:r>
                    </a:p>
                  </a:txBody>
                  <a:tcPr marL="7955" marR="7955" marT="795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t"/>
                      <a:r>
                        <a:rPr lang="en-US" sz="1200" b="1" i="0" u="none" strike="noStrike" dirty="0">
                          <a:solidFill>
                            <a:srgbClr val="000000"/>
                          </a:solidFill>
                          <a:effectLst/>
                          <a:latin typeface="Arial" panose="020B0604020202020204" pitchFamily="34" charset="0"/>
                          <a:cs typeface="Arial" panose="020B0604020202020204" pitchFamily="34" charset="0"/>
                        </a:rPr>
                        <a:t>Achieved                                  </a:t>
                      </a:r>
                      <a:r>
                        <a:rPr lang="en-US" sz="1200" b="0" i="0" u="none" strike="noStrike" dirty="0">
                          <a:solidFill>
                            <a:srgbClr val="000000"/>
                          </a:solidFill>
                          <a:effectLst/>
                          <a:latin typeface="Arial" panose="020B0604020202020204" pitchFamily="34" charset="0"/>
                          <a:cs typeface="Arial" panose="020B0604020202020204" pitchFamily="34" charset="0"/>
                        </a:rPr>
                        <a:t>Report produced. </a:t>
                      </a:r>
                      <a:endParaRPr lang="en-US" sz="1200" b="1" i="0" u="none" strike="noStrike" dirty="0">
                        <a:solidFill>
                          <a:srgbClr val="000000"/>
                        </a:solidFill>
                        <a:effectLst/>
                        <a:latin typeface="Arial" panose="020B0604020202020204" pitchFamily="34" charset="0"/>
                        <a:cs typeface="Arial" panose="020B0604020202020204" pitchFamily="34" charset="0"/>
                      </a:endParaRPr>
                    </a:p>
                  </a:txBody>
                  <a:tcPr marL="7955" marR="7955" marT="795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kumimoji="0" lang="en-ZA"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 N/A</a:t>
                      </a:r>
                      <a:endParaRPr kumimoji="0" lang="en-ZA" sz="12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a:txBody>
                  <a:tcPr marL="7955" marR="7955" marT="795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kumimoji="0" lang="en-ZA"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 N/A</a:t>
                      </a:r>
                      <a:endParaRPr kumimoji="0" lang="en-ZA" sz="12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a:txBody>
                  <a:tcPr marL="7955" marR="7955" marT="795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kumimoji="0" lang="en-ZA" sz="12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 N/A</a:t>
                      </a:r>
                    </a:p>
                  </a:txBody>
                  <a:tcPr marL="7955" marR="7955" marT="795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t"/>
                      <a:r>
                        <a:rPr lang="en-ZA" sz="1200" b="0" i="0" u="none" strike="noStrike" dirty="0">
                          <a:solidFill>
                            <a:srgbClr val="000000"/>
                          </a:solidFill>
                          <a:effectLst/>
                          <a:latin typeface="Arial" panose="020B0604020202020204" pitchFamily="34" charset="0"/>
                          <a:cs typeface="Arial" panose="020B0604020202020204" pitchFamily="34" charset="0"/>
                        </a:rPr>
                        <a:t> </a:t>
                      </a:r>
                    </a:p>
                  </a:txBody>
                  <a:tcPr marL="7955" marR="7955" marT="795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extLst>
                  <a:ext uri="{0D108BD9-81ED-4DB2-BD59-A6C34878D82A}">
                    <a16:rowId xmlns:a16="http://schemas.microsoft.com/office/drawing/2014/main" xmlns="" val="322153323"/>
                  </a:ext>
                </a:extLst>
              </a:tr>
            </a:tbl>
          </a:graphicData>
        </a:graphic>
      </p:graphicFrame>
      <p:sp>
        <p:nvSpPr>
          <p:cNvPr id="6" name="TextBox 5">
            <a:extLst>
              <a:ext uri="{FF2B5EF4-FFF2-40B4-BE49-F238E27FC236}">
                <a16:creationId xmlns:a16="http://schemas.microsoft.com/office/drawing/2014/main" xmlns="" id="{93554961-2DA6-4D90-9727-7D222A942BA3}"/>
              </a:ext>
            </a:extLst>
          </p:cNvPr>
          <p:cNvSpPr txBox="1"/>
          <p:nvPr/>
        </p:nvSpPr>
        <p:spPr>
          <a:xfrm>
            <a:off x="1962150" y="-75515"/>
            <a:ext cx="10134599" cy="369332"/>
          </a:xfrm>
          <a:prstGeom prst="rect">
            <a:avLst/>
          </a:prstGeom>
          <a:noFill/>
        </p:spPr>
        <p:txBody>
          <a:bodyPr wrap="square">
            <a:spAutoFit/>
          </a:bodyPr>
          <a:lstStyle/>
          <a:p>
            <a:r>
              <a:rPr lang="en-US" b="1" dirty="0">
                <a:latin typeface="Arial" panose="020B0604020202020204" pitchFamily="34" charset="0"/>
                <a:cs typeface="Arial" panose="020B0604020202020204" pitchFamily="34" charset="0"/>
              </a:rPr>
              <a:t>MINERAL AND ENERGY RESOURCES PROGRAMMES AND PROJECTS, (QUARTER 1)  </a:t>
            </a:r>
            <a:endParaRPr lang="en-ZA"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xmlns="" val="2081916498"/>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a:extLst>
              <a:ext uri="{FF2B5EF4-FFF2-40B4-BE49-F238E27FC236}">
                <a16:creationId xmlns:a16="http://schemas.microsoft.com/office/drawing/2014/main" xmlns="" id="{471D2EA1-E423-43D7-852D-81BDD4CA50A5}"/>
              </a:ext>
            </a:extLst>
          </p:cNvPr>
          <p:cNvGraphicFramePr>
            <a:graphicFrameLocks noGrp="1"/>
          </p:cNvGraphicFramePr>
          <p:nvPr/>
        </p:nvGraphicFramePr>
        <p:xfrm>
          <a:off x="1628774" y="314328"/>
          <a:ext cx="10563225" cy="5322411"/>
        </p:xfrm>
        <a:graphic>
          <a:graphicData uri="http://schemas.openxmlformats.org/drawingml/2006/table">
            <a:tbl>
              <a:tblPr/>
              <a:tblGrid>
                <a:gridCol w="1244312">
                  <a:extLst>
                    <a:ext uri="{9D8B030D-6E8A-4147-A177-3AD203B41FA5}">
                      <a16:colId xmlns:a16="http://schemas.microsoft.com/office/drawing/2014/main" xmlns="" val="3630339258"/>
                    </a:ext>
                  </a:extLst>
                </a:gridCol>
                <a:gridCol w="1244312">
                  <a:extLst>
                    <a:ext uri="{9D8B030D-6E8A-4147-A177-3AD203B41FA5}">
                      <a16:colId xmlns:a16="http://schemas.microsoft.com/office/drawing/2014/main" xmlns="" val="427848294"/>
                    </a:ext>
                  </a:extLst>
                </a:gridCol>
                <a:gridCol w="1432301">
                  <a:extLst>
                    <a:ext uri="{9D8B030D-6E8A-4147-A177-3AD203B41FA5}">
                      <a16:colId xmlns:a16="http://schemas.microsoft.com/office/drawing/2014/main" xmlns="" val="430571996"/>
                    </a:ext>
                  </a:extLst>
                </a:gridCol>
                <a:gridCol w="1432301">
                  <a:extLst>
                    <a:ext uri="{9D8B030D-6E8A-4147-A177-3AD203B41FA5}">
                      <a16:colId xmlns:a16="http://schemas.microsoft.com/office/drawing/2014/main" xmlns="" val="2229021139"/>
                    </a:ext>
                  </a:extLst>
                </a:gridCol>
                <a:gridCol w="1507526">
                  <a:extLst>
                    <a:ext uri="{9D8B030D-6E8A-4147-A177-3AD203B41FA5}">
                      <a16:colId xmlns:a16="http://schemas.microsoft.com/office/drawing/2014/main" xmlns="" val="3424077071"/>
                    </a:ext>
                  </a:extLst>
                </a:gridCol>
                <a:gridCol w="1959984">
                  <a:extLst>
                    <a:ext uri="{9D8B030D-6E8A-4147-A177-3AD203B41FA5}">
                      <a16:colId xmlns:a16="http://schemas.microsoft.com/office/drawing/2014/main" xmlns="" val="2420963235"/>
                    </a:ext>
                  </a:extLst>
                </a:gridCol>
                <a:gridCol w="1178860">
                  <a:extLst>
                    <a:ext uri="{9D8B030D-6E8A-4147-A177-3AD203B41FA5}">
                      <a16:colId xmlns:a16="http://schemas.microsoft.com/office/drawing/2014/main" xmlns="" val="2199284707"/>
                    </a:ext>
                  </a:extLst>
                </a:gridCol>
                <a:gridCol w="563629">
                  <a:extLst>
                    <a:ext uri="{9D8B030D-6E8A-4147-A177-3AD203B41FA5}">
                      <a16:colId xmlns:a16="http://schemas.microsoft.com/office/drawing/2014/main" xmlns="" val="3303028329"/>
                    </a:ext>
                  </a:extLst>
                </a:gridCol>
              </a:tblGrid>
              <a:tr h="544789">
                <a:tc>
                  <a:txBody>
                    <a:bodyPr/>
                    <a:lstStyle/>
                    <a:p>
                      <a:pPr algn="ctr" fontAlgn="t"/>
                      <a:r>
                        <a:rPr lang="en-ZA" sz="1200" b="1" i="0" u="none" strike="noStrike" dirty="0">
                          <a:solidFill>
                            <a:srgbClr val="000000"/>
                          </a:solidFill>
                          <a:effectLst/>
                          <a:latin typeface="Arial" panose="020B0604020202020204" pitchFamily="34" charset="0"/>
                          <a:cs typeface="Arial" panose="020B0604020202020204" pitchFamily="34" charset="0"/>
                        </a:rPr>
                        <a:t>Output Indicator</a:t>
                      </a:r>
                    </a:p>
                  </a:txBody>
                  <a:tcPr marL="6297" marR="6297" marT="629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ctr" fontAlgn="t"/>
                      <a:r>
                        <a:rPr lang="en-ZA" sz="1200" b="1" i="0" u="none" strike="noStrike" dirty="0">
                          <a:solidFill>
                            <a:srgbClr val="000000"/>
                          </a:solidFill>
                          <a:effectLst/>
                          <a:latin typeface="Arial" panose="020B0604020202020204" pitchFamily="34" charset="0"/>
                          <a:cs typeface="Arial" panose="020B0604020202020204" pitchFamily="34" charset="0"/>
                        </a:rPr>
                        <a:t>2022/23</a:t>
                      </a:r>
                      <a:br>
                        <a:rPr lang="en-ZA" sz="1200" b="1" i="0" u="none" strike="noStrike" dirty="0">
                          <a:solidFill>
                            <a:srgbClr val="000000"/>
                          </a:solidFill>
                          <a:effectLst/>
                          <a:latin typeface="Arial" panose="020B0604020202020204" pitchFamily="34" charset="0"/>
                          <a:cs typeface="Arial" panose="020B0604020202020204" pitchFamily="34" charset="0"/>
                        </a:rPr>
                      </a:br>
                      <a:r>
                        <a:rPr lang="en-ZA" sz="1200" b="1" i="0" u="none" strike="noStrike" dirty="0">
                          <a:solidFill>
                            <a:srgbClr val="000000"/>
                          </a:solidFill>
                          <a:effectLst/>
                          <a:latin typeface="Arial" panose="020B0604020202020204" pitchFamily="34" charset="0"/>
                          <a:cs typeface="Arial" panose="020B0604020202020204" pitchFamily="34" charset="0"/>
                        </a:rPr>
                        <a:t>Annual Target</a:t>
                      </a:r>
                    </a:p>
                  </a:txBody>
                  <a:tcPr marL="6297" marR="6297" marT="629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ctr" fontAlgn="t"/>
                      <a:r>
                        <a:rPr lang="en-ZA" sz="1200" b="1" i="0" u="none" strike="noStrike" dirty="0">
                          <a:solidFill>
                            <a:srgbClr val="000000"/>
                          </a:solidFill>
                          <a:effectLst/>
                          <a:latin typeface="Arial" panose="020B0604020202020204" pitchFamily="34" charset="0"/>
                          <a:cs typeface="Arial" panose="020B0604020202020204" pitchFamily="34" charset="0"/>
                        </a:rPr>
                        <a:t>2022/23</a:t>
                      </a:r>
                      <a:br>
                        <a:rPr lang="en-ZA" sz="1200" b="1" i="0" u="none" strike="noStrike" dirty="0">
                          <a:solidFill>
                            <a:srgbClr val="000000"/>
                          </a:solidFill>
                          <a:effectLst/>
                          <a:latin typeface="Arial" panose="020B0604020202020204" pitchFamily="34" charset="0"/>
                          <a:cs typeface="Arial" panose="020B0604020202020204" pitchFamily="34" charset="0"/>
                        </a:rPr>
                      </a:br>
                      <a:r>
                        <a:rPr lang="en-ZA" sz="1200" b="1" i="0" u="none" strike="noStrike" dirty="0">
                          <a:solidFill>
                            <a:srgbClr val="000000"/>
                          </a:solidFill>
                          <a:effectLst/>
                          <a:latin typeface="Arial" panose="020B0604020202020204" pitchFamily="34" charset="0"/>
                          <a:cs typeface="Arial" panose="020B0604020202020204" pitchFamily="34" charset="0"/>
                        </a:rPr>
                        <a:t>Quarterly Target</a:t>
                      </a:r>
                    </a:p>
                  </a:txBody>
                  <a:tcPr marL="6297" marR="6297" marT="629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ctr" fontAlgn="t"/>
                      <a:r>
                        <a:rPr lang="en-US" sz="1200" b="1" i="0" u="none" strike="noStrike" dirty="0">
                          <a:solidFill>
                            <a:srgbClr val="000000"/>
                          </a:solidFill>
                          <a:effectLst/>
                          <a:latin typeface="Arial" panose="020B0604020202020204" pitchFamily="34" charset="0"/>
                          <a:cs typeface="Arial" panose="020B0604020202020204" pitchFamily="34" charset="0"/>
                        </a:rPr>
                        <a:t>Actual output</a:t>
                      </a:r>
                      <a:br>
                        <a:rPr lang="en-US" sz="1200" b="1" i="0" u="none" strike="noStrike" dirty="0">
                          <a:solidFill>
                            <a:srgbClr val="000000"/>
                          </a:solidFill>
                          <a:effectLst/>
                          <a:latin typeface="Arial" panose="020B0604020202020204" pitchFamily="34" charset="0"/>
                          <a:cs typeface="Arial" panose="020B0604020202020204" pitchFamily="34" charset="0"/>
                        </a:rPr>
                      </a:br>
                      <a:endParaRPr lang="en-US" sz="1200" b="1" i="0" u="none" strike="noStrike" dirty="0">
                        <a:solidFill>
                          <a:srgbClr val="000000"/>
                        </a:solidFill>
                        <a:effectLst/>
                        <a:latin typeface="Arial" panose="020B0604020202020204" pitchFamily="34" charset="0"/>
                        <a:cs typeface="Arial" panose="020B0604020202020204" pitchFamily="34" charset="0"/>
                      </a:endParaRPr>
                    </a:p>
                  </a:txBody>
                  <a:tcPr marL="6297" marR="6297" marT="629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ctr" fontAlgn="t"/>
                      <a:r>
                        <a:rPr lang="en-ZA" sz="1200" b="1" i="0" u="none" strike="noStrike" dirty="0">
                          <a:solidFill>
                            <a:srgbClr val="000000"/>
                          </a:solidFill>
                          <a:effectLst/>
                          <a:latin typeface="Arial" panose="020B0604020202020204" pitchFamily="34" charset="0"/>
                          <a:cs typeface="Arial" panose="020B0604020202020204" pitchFamily="34" charset="0"/>
                        </a:rPr>
                        <a:t>Reason for</a:t>
                      </a:r>
                      <a:br>
                        <a:rPr lang="en-ZA" sz="1200" b="1" i="0" u="none" strike="noStrike" dirty="0">
                          <a:solidFill>
                            <a:srgbClr val="000000"/>
                          </a:solidFill>
                          <a:effectLst/>
                          <a:latin typeface="Arial" panose="020B0604020202020204" pitchFamily="34" charset="0"/>
                          <a:cs typeface="Arial" panose="020B0604020202020204" pitchFamily="34" charset="0"/>
                        </a:rPr>
                      </a:br>
                      <a:r>
                        <a:rPr lang="en-ZA" sz="1200" b="1" i="0" u="none" strike="noStrike" dirty="0">
                          <a:solidFill>
                            <a:srgbClr val="000000"/>
                          </a:solidFill>
                          <a:effectLst/>
                          <a:latin typeface="Arial" panose="020B0604020202020204" pitchFamily="34" charset="0"/>
                          <a:cs typeface="Arial" panose="020B0604020202020204" pitchFamily="34" charset="0"/>
                        </a:rPr>
                        <a:t>Deviation</a:t>
                      </a:r>
                      <a:br>
                        <a:rPr lang="en-ZA" sz="1200" b="1" i="0" u="none" strike="noStrike" dirty="0">
                          <a:solidFill>
                            <a:srgbClr val="000000"/>
                          </a:solidFill>
                          <a:effectLst/>
                          <a:latin typeface="Arial" panose="020B0604020202020204" pitchFamily="34" charset="0"/>
                          <a:cs typeface="Arial" panose="020B0604020202020204" pitchFamily="34" charset="0"/>
                        </a:rPr>
                      </a:br>
                      <a:endParaRPr lang="en-ZA" sz="1200" b="1" i="0" u="none" strike="noStrike" dirty="0">
                        <a:solidFill>
                          <a:srgbClr val="000000"/>
                        </a:solidFill>
                        <a:effectLst/>
                        <a:latin typeface="Arial" panose="020B0604020202020204" pitchFamily="34" charset="0"/>
                        <a:cs typeface="Arial" panose="020B0604020202020204" pitchFamily="34" charset="0"/>
                      </a:endParaRPr>
                    </a:p>
                  </a:txBody>
                  <a:tcPr marL="6297" marR="6297" marT="629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ctr" fontAlgn="t"/>
                      <a:r>
                        <a:rPr lang="en-ZA" sz="1200" b="1" i="0" u="none" strike="noStrike" dirty="0">
                          <a:solidFill>
                            <a:srgbClr val="000000"/>
                          </a:solidFill>
                          <a:effectLst/>
                          <a:latin typeface="Arial" panose="020B0604020202020204" pitchFamily="34" charset="0"/>
                          <a:cs typeface="Arial" panose="020B0604020202020204" pitchFamily="34" charset="0"/>
                        </a:rPr>
                        <a:t>Corrective</a:t>
                      </a:r>
                      <a:br>
                        <a:rPr lang="en-ZA" sz="1200" b="1" i="0" u="none" strike="noStrike" dirty="0">
                          <a:solidFill>
                            <a:srgbClr val="000000"/>
                          </a:solidFill>
                          <a:effectLst/>
                          <a:latin typeface="Arial" panose="020B0604020202020204" pitchFamily="34" charset="0"/>
                          <a:cs typeface="Arial" panose="020B0604020202020204" pitchFamily="34" charset="0"/>
                        </a:rPr>
                      </a:br>
                      <a:r>
                        <a:rPr lang="en-ZA" sz="1200" b="1" i="0" u="none" strike="noStrike" dirty="0">
                          <a:solidFill>
                            <a:srgbClr val="000000"/>
                          </a:solidFill>
                          <a:effectLst/>
                          <a:latin typeface="Arial" panose="020B0604020202020204" pitchFamily="34" charset="0"/>
                          <a:cs typeface="Arial" panose="020B0604020202020204" pitchFamily="34" charset="0"/>
                        </a:rPr>
                        <a:t>Measures</a:t>
                      </a:r>
                      <a:br>
                        <a:rPr lang="en-ZA" sz="1200" b="1" i="0" u="none" strike="noStrike" dirty="0">
                          <a:solidFill>
                            <a:srgbClr val="000000"/>
                          </a:solidFill>
                          <a:effectLst/>
                          <a:latin typeface="Arial" panose="020B0604020202020204" pitchFamily="34" charset="0"/>
                          <a:cs typeface="Arial" panose="020B0604020202020204" pitchFamily="34" charset="0"/>
                        </a:rPr>
                      </a:br>
                      <a:endParaRPr lang="en-ZA" sz="1200" b="1" i="0" u="none" strike="noStrike" dirty="0">
                        <a:solidFill>
                          <a:srgbClr val="000000"/>
                        </a:solidFill>
                        <a:effectLst/>
                        <a:latin typeface="Arial" panose="020B0604020202020204" pitchFamily="34" charset="0"/>
                        <a:cs typeface="Arial" panose="020B0604020202020204" pitchFamily="34" charset="0"/>
                      </a:endParaRPr>
                    </a:p>
                  </a:txBody>
                  <a:tcPr marL="6297" marR="6297" marT="629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ctr" fontAlgn="t"/>
                      <a:r>
                        <a:rPr lang="en-ZA" sz="1200" b="1" i="0" u="none" strike="noStrike" dirty="0">
                          <a:solidFill>
                            <a:srgbClr val="000000"/>
                          </a:solidFill>
                          <a:effectLst/>
                          <a:latin typeface="Arial" panose="020B0604020202020204" pitchFamily="34" charset="0"/>
                          <a:cs typeface="Arial" panose="020B0604020202020204" pitchFamily="34" charset="0"/>
                        </a:rPr>
                        <a:t>Comments for</a:t>
                      </a:r>
                      <a:br>
                        <a:rPr lang="en-ZA" sz="1200" b="1" i="0" u="none" strike="noStrike" dirty="0">
                          <a:solidFill>
                            <a:srgbClr val="000000"/>
                          </a:solidFill>
                          <a:effectLst/>
                          <a:latin typeface="Arial" panose="020B0604020202020204" pitchFamily="34" charset="0"/>
                          <a:cs typeface="Arial" panose="020B0604020202020204" pitchFamily="34" charset="0"/>
                        </a:rPr>
                      </a:br>
                      <a:r>
                        <a:rPr lang="en-ZA" sz="1200" b="1" i="0" u="none" strike="noStrike" dirty="0">
                          <a:solidFill>
                            <a:srgbClr val="000000"/>
                          </a:solidFill>
                          <a:effectLst/>
                          <a:latin typeface="Arial" panose="020B0604020202020204" pitchFamily="34" charset="0"/>
                          <a:cs typeface="Arial" panose="020B0604020202020204" pitchFamily="34" charset="0"/>
                        </a:rPr>
                        <a:t>Quarter 1</a:t>
                      </a:r>
                      <a:br>
                        <a:rPr lang="en-ZA" sz="1200" b="1" i="0" u="none" strike="noStrike" dirty="0">
                          <a:solidFill>
                            <a:srgbClr val="000000"/>
                          </a:solidFill>
                          <a:effectLst/>
                          <a:latin typeface="Arial" panose="020B0604020202020204" pitchFamily="34" charset="0"/>
                          <a:cs typeface="Arial" panose="020B0604020202020204" pitchFamily="34" charset="0"/>
                        </a:rPr>
                      </a:br>
                      <a:endParaRPr lang="en-ZA" sz="1200" b="1" i="0" u="none" strike="noStrike" dirty="0">
                        <a:solidFill>
                          <a:srgbClr val="000000"/>
                        </a:solidFill>
                        <a:effectLst/>
                        <a:latin typeface="Arial" panose="020B0604020202020204" pitchFamily="34" charset="0"/>
                        <a:cs typeface="Arial" panose="020B0604020202020204" pitchFamily="34" charset="0"/>
                      </a:endParaRPr>
                    </a:p>
                  </a:txBody>
                  <a:tcPr marL="6297" marR="6297" marT="629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ctr" fontAlgn="t"/>
                      <a:r>
                        <a:rPr lang="en-ZA" sz="1200" b="1" i="0" u="none" strike="noStrike" dirty="0">
                          <a:solidFill>
                            <a:srgbClr val="000000"/>
                          </a:solidFill>
                          <a:effectLst/>
                          <a:latin typeface="Arial" panose="020B0604020202020204" pitchFamily="34" charset="0"/>
                          <a:cs typeface="Arial" panose="020B0604020202020204" pitchFamily="34" charset="0"/>
                        </a:rPr>
                        <a:t>Robot Status </a:t>
                      </a:r>
                    </a:p>
                  </a:txBody>
                  <a:tcPr marL="6297" marR="6297" marT="629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extLst>
                  <a:ext uri="{0D108BD9-81ED-4DB2-BD59-A6C34878D82A}">
                    <a16:rowId xmlns:a16="http://schemas.microsoft.com/office/drawing/2014/main" xmlns="" val="3592926674"/>
                  </a:ext>
                </a:extLst>
              </a:tr>
              <a:tr h="2519682">
                <a:tc>
                  <a:txBody>
                    <a:bodyPr/>
                    <a:lstStyle/>
                    <a:p>
                      <a:pPr algn="l" fontAlgn="t"/>
                      <a:r>
                        <a:rPr lang="en-US" sz="1200" b="0" i="0" u="none" strike="noStrike" dirty="0">
                          <a:solidFill>
                            <a:srgbClr val="000000"/>
                          </a:solidFill>
                          <a:effectLst/>
                          <a:latin typeface="Arial" panose="020B0604020202020204" pitchFamily="34" charset="0"/>
                          <a:cs typeface="Arial" panose="020B0604020202020204" pitchFamily="34" charset="0"/>
                        </a:rPr>
                        <a:t>Request for Proposal for procurement of 2 500 MW Nuclear Programme issued</a:t>
                      </a:r>
                    </a:p>
                  </a:txBody>
                  <a:tcPr marL="6297" marR="6297" marT="629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t"/>
                      <a:r>
                        <a:rPr lang="en-US" sz="1200" b="0" i="0" u="none" strike="noStrike" dirty="0">
                          <a:solidFill>
                            <a:srgbClr val="000000"/>
                          </a:solidFill>
                          <a:effectLst/>
                          <a:latin typeface="Arial" panose="020B0604020202020204" pitchFamily="34" charset="0"/>
                          <a:cs typeface="Arial" panose="020B0604020202020204" pitchFamily="34" charset="0"/>
                        </a:rPr>
                        <a:t>Request for Proposal for procurement of 2 500 MW Nuclear Programme issued</a:t>
                      </a:r>
                    </a:p>
                  </a:txBody>
                  <a:tcPr marL="6297" marR="6297" marT="629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t"/>
                      <a:r>
                        <a:rPr lang="en-US" sz="1200" b="0" i="0" u="none" strike="noStrike" dirty="0">
                          <a:solidFill>
                            <a:srgbClr val="000000"/>
                          </a:solidFill>
                          <a:effectLst/>
                          <a:latin typeface="Arial" panose="020B0604020202020204" pitchFamily="34" charset="0"/>
                          <a:cs typeface="Arial" panose="020B0604020202020204" pitchFamily="34" charset="0"/>
                        </a:rPr>
                        <a:t>Developed a cabinet memorandum for nuclear power programme procurement decision</a:t>
                      </a:r>
                    </a:p>
                  </a:txBody>
                  <a:tcPr marL="6297" marR="6297" marT="629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t"/>
                      <a:r>
                        <a:rPr lang="en-ZA" sz="1200" b="1" i="0" u="none" strike="noStrike" dirty="0">
                          <a:solidFill>
                            <a:srgbClr val="000000"/>
                          </a:solidFill>
                          <a:effectLst/>
                          <a:latin typeface="Arial" panose="020B0604020202020204" pitchFamily="34" charset="0"/>
                          <a:cs typeface="Arial" panose="020B0604020202020204" pitchFamily="34" charset="0"/>
                        </a:rPr>
                        <a:t>Not achieved</a:t>
                      </a:r>
                    </a:p>
                  </a:txBody>
                  <a:tcPr marL="6297" marR="6297" marT="629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t"/>
                      <a:r>
                        <a:rPr lang="en-US" sz="1200" b="0" i="0" u="none" strike="noStrike" dirty="0">
                          <a:solidFill>
                            <a:srgbClr val="000000"/>
                          </a:solidFill>
                          <a:effectLst/>
                          <a:latin typeface="Arial" panose="020B0604020202020204" pitchFamily="34" charset="0"/>
                          <a:cs typeface="Arial" panose="020B0604020202020204" pitchFamily="34" charset="0"/>
                        </a:rPr>
                        <a:t>Pending Nersa lifting of suspensive conditions on the Section 34 Determination for 2500MW of nuclear</a:t>
                      </a:r>
                    </a:p>
                  </a:txBody>
                  <a:tcPr marL="6297" marR="6297" marT="629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t"/>
                      <a:r>
                        <a:rPr lang="en-US" sz="1200" b="0" i="0" u="none" strike="noStrike" dirty="0">
                          <a:solidFill>
                            <a:srgbClr val="000000"/>
                          </a:solidFill>
                          <a:effectLst/>
                          <a:latin typeface="Arial" panose="020B0604020202020204" pitchFamily="34" charset="0"/>
                          <a:cs typeface="Arial" panose="020B0604020202020204" pitchFamily="34" charset="0"/>
                        </a:rPr>
                        <a:t>1) Prepared a Ministerial Submission and Report to Nersa for the suspensive conditions to be lifted 2) Signed a Contract with a Service Provider to develop a Procurement Framework for 2500MW nuclear programme; 3) Preparing a DG Submission  to establish the Project Management Office for implementation of 2500MW nuclear programme</a:t>
                      </a:r>
                    </a:p>
                  </a:txBody>
                  <a:tcPr marL="6297" marR="6297" marT="629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t"/>
                      <a:r>
                        <a:rPr lang="en-ZA" sz="1200" b="0" i="0" u="none" strike="noStrike" dirty="0">
                          <a:solidFill>
                            <a:srgbClr val="000000"/>
                          </a:solidFill>
                          <a:effectLst/>
                          <a:latin typeface="Arial" panose="020B0604020202020204" pitchFamily="34" charset="0"/>
                          <a:cs typeface="Arial" panose="020B0604020202020204" pitchFamily="34" charset="0"/>
                        </a:rPr>
                        <a:t> N/A</a:t>
                      </a:r>
                    </a:p>
                  </a:txBody>
                  <a:tcPr marL="6297" marR="6297" marT="629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t"/>
                      <a:r>
                        <a:rPr lang="en-ZA" sz="1200" b="0" i="0" u="none" strike="noStrike" dirty="0">
                          <a:solidFill>
                            <a:srgbClr val="000000"/>
                          </a:solidFill>
                          <a:effectLst/>
                          <a:latin typeface="Arial" panose="020B0604020202020204" pitchFamily="34" charset="0"/>
                          <a:cs typeface="Arial" panose="020B0604020202020204" pitchFamily="34" charset="0"/>
                        </a:rPr>
                        <a:t> </a:t>
                      </a:r>
                    </a:p>
                  </a:txBody>
                  <a:tcPr marL="6297" marR="6297" marT="629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extLst>
                  <a:ext uri="{0D108BD9-81ED-4DB2-BD59-A6C34878D82A}">
                    <a16:rowId xmlns:a16="http://schemas.microsoft.com/office/drawing/2014/main" xmlns="" val="2291258"/>
                  </a:ext>
                </a:extLst>
              </a:tr>
              <a:tr h="2160611">
                <a:tc>
                  <a:txBody>
                    <a:bodyPr/>
                    <a:lstStyle/>
                    <a:p>
                      <a:pPr algn="l" fontAlgn="t"/>
                      <a:r>
                        <a:rPr lang="en-US" sz="1200" b="0" i="0" u="none" strike="noStrike" dirty="0">
                          <a:solidFill>
                            <a:srgbClr val="000000"/>
                          </a:solidFill>
                          <a:effectLst/>
                          <a:latin typeface="Arial" panose="020B0604020202020204" pitchFamily="34" charset="0"/>
                          <a:cs typeface="Arial" panose="020B0604020202020204" pitchFamily="34" charset="0"/>
                        </a:rPr>
                        <a:t>Number of quarterly monitoring reports on Koeberg Nuclear Power Plant Long Term Operation Programme (LTO)</a:t>
                      </a:r>
                    </a:p>
                  </a:txBody>
                  <a:tcPr marL="6297" marR="6297" marT="629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t"/>
                      <a:r>
                        <a:rPr lang="en-US" sz="1200" b="0" i="0" u="none" strike="noStrike" dirty="0">
                          <a:solidFill>
                            <a:srgbClr val="000000"/>
                          </a:solidFill>
                          <a:effectLst/>
                          <a:latin typeface="Arial" panose="020B0604020202020204" pitchFamily="34" charset="0"/>
                          <a:cs typeface="Arial" panose="020B0604020202020204" pitchFamily="34" charset="0"/>
                        </a:rPr>
                        <a:t>4 Quarterly Monitoring Report of Koeberg Nuclear Power Plant Long Term Operation Program through established Technical Oversight Committee meetings</a:t>
                      </a:r>
                    </a:p>
                  </a:txBody>
                  <a:tcPr marL="6297" marR="6297" marT="629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t"/>
                      <a:r>
                        <a:rPr lang="en-US" sz="1200" b="0" i="0" u="none" strike="noStrike" dirty="0">
                          <a:solidFill>
                            <a:srgbClr val="000000"/>
                          </a:solidFill>
                          <a:effectLst/>
                          <a:latin typeface="Arial" panose="020B0604020202020204" pitchFamily="34" charset="0"/>
                          <a:cs typeface="Arial" panose="020B0604020202020204" pitchFamily="34" charset="0"/>
                        </a:rPr>
                        <a:t>Report on the monitoring of Koeberg Nuclear Power Plant Long Term Operation Program through established Technical Oversight Committee meetings</a:t>
                      </a:r>
                    </a:p>
                  </a:txBody>
                  <a:tcPr marL="6297" marR="6297" marT="629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t"/>
                      <a:r>
                        <a:rPr lang="en-ZA" sz="1200" b="1" i="0" u="none" strike="noStrike" dirty="0">
                          <a:solidFill>
                            <a:srgbClr val="000000"/>
                          </a:solidFill>
                          <a:effectLst/>
                          <a:latin typeface="Arial" panose="020B0604020202020204" pitchFamily="34" charset="0"/>
                          <a:cs typeface="Arial" panose="020B0604020202020204" pitchFamily="34" charset="0"/>
                        </a:rPr>
                        <a:t>Achieved</a:t>
                      </a:r>
                    </a:p>
                  </a:txBody>
                  <a:tcPr marL="6297" marR="6297" marT="629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t"/>
                      <a:r>
                        <a:rPr lang="en-ZA" sz="1200" b="0" i="0" u="none" strike="noStrike" dirty="0">
                          <a:solidFill>
                            <a:srgbClr val="000000"/>
                          </a:solidFill>
                          <a:effectLst/>
                          <a:latin typeface="Arial" panose="020B0604020202020204" pitchFamily="34" charset="0"/>
                          <a:cs typeface="Arial" panose="020B0604020202020204" pitchFamily="34" charset="0"/>
                        </a:rPr>
                        <a:t> N/A</a:t>
                      </a:r>
                    </a:p>
                  </a:txBody>
                  <a:tcPr marL="6297" marR="6297" marT="629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t"/>
                      <a:r>
                        <a:rPr lang="en-ZA" sz="1200" b="0" i="0" u="none" strike="noStrike" dirty="0">
                          <a:solidFill>
                            <a:srgbClr val="000000"/>
                          </a:solidFill>
                          <a:effectLst/>
                          <a:latin typeface="Arial" panose="020B0604020202020204" pitchFamily="34" charset="0"/>
                          <a:cs typeface="Arial" panose="020B0604020202020204" pitchFamily="34" charset="0"/>
                        </a:rPr>
                        <a:t> N/A</a:t>
                      </a:r>
                    </a:p>
                  </a:txBody>
                  <a:tcPr marL="6297" marR="6297" marT="629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t"/>
                      <a:r>
                        <a:rPr lang="en-ZA" sz="1200" b="0" i="0" u="none" strike="noStrike" dirty="0">
                          <a:solidFill>
                            <a:srgbClr val="000000"/>
                          </a:solidFill>
                          <a:effectLst/>
                          <a:latin typeface="Arial" panose="020B0604020202020204" pitchFamily="34" charset="0"/>
                          <a:cs typeface="Arial" panose="020B0604020202020204" pitchFamily="34" charset="0"/>
                        </a:rPr>
                        <a:t> N/A</a:t>
                      </a:r>
                    </a:p>
                  </a:txBody>
                  <a:tcPr marL="6297" marR="6297" marT="629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t"/>
                      <a:r>
                        <a:rPr lang="en-ZA" sz="1200" b="0" i="0" u="none" strike="noStrike" dirty="0">
                          <a:solidFill>
                            <a:srgbClr val="000000"/>
                          </a:solidFill>
                          <a:effectLst/>
                          <a:latin typeface="Arial" panose="020B0604020202020204" pitchFamily="34" charset="0"/>
                          <a:cs typeface="Arial" panose="020B0604020202020204" pitchFamily="34" charset="0"/>
                        </a:rPr>
                        <a:t> </a:t>
                      </a:r>
                    </a:p>
                  </a:txBody>
                  <a:tcPr marL="6297" marR="6297" marT="629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extLst>
                  <a:ext uri="{0D108BD9-81ED-4DB2-BD59-A6C34878D82A}">
                    <a16:rowId xmlns:a16="http://schemas.microsoft.com/office/drawing/2014/main" xmlns="" val="1049325393"/>
                  </a:ext>
                </a:extLst>
              </a:tr>
            </a:tbl>
          </a:graphicData>
        </a:graphic>
      </p:graphicFrame>
      <p:sp>
        <p:nvSpPr>
          <p:cNvPr id="6" name="TextBox 5">
            <a:extLst>
              <a:ext uri="{FF2B5EF4-FFF2-40B4-BE49-F238E27FC236}">
                <a16:creationId xmlns:a16="http://schemas.microsoft.com/office/drawing/2014/main" xmlns="" id="{1FC6380C-9B28-4AAC-804F-5224111649CF}"/>
              </a:ext>
            </a:extLst>
          </p:cNvPr>
          <p:cNvSpPr txBox="1"/>
          <p:nvPr/>
        </p:nvSpPr>
        <p:spPr>
          <a:xfrm>
            <a:off x="2352674" y="0"/>
            <a:ext cx="8162925" cy="369332"/>
          </a:xfrm>
          <a:prstGeom prst="rect">
            <a:avLst/>
          </a:prstGeom>
          <a:noFill/>
        </p:spPr>
        <p:txBody>
          <a:bodyPr wrap="square">
            <a:spAutoFit/>
          </a:bodyPr>
          <a:lstStyle/>
          <a:p>
            <a:r>
              <a:rPr lang="en-US" b="1" dirty="0">
                <a:latin typeface="Arial" panose="020B0604020202020204" pitchFamily="34" charset="0"/>
                <a:cs typeface="Arial" panose="020B0604020202020204" pitchFamily="34" charset="0"/>
              </a:rPr>
              <a:t>NUCLEAR ENERGY REGULATION AND MANAGEMENT, (QUARTER 1)  </a:t>
            </a:r>
            <a:endParaRPr lang="en-ZA"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xmlns="" val="3031685281"/>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a:extLst>
              <a:ext uri="{FF2B5EF4-FFF2-40B4-BE49-F238E27FC236}">
                <a16:creationId xmlns:a16="http://schemas.microsoft.com/office/drawing/2014/main" xmlns="" id="{17FF0D96-B37A-4395-872E-BE893BE443EF}"/>
              </a:ext>
            </a:extLst>
          </p:cNvPr>
          <p:cNvGraphicFramePr>
            <a:graphicFrameLocks noGrp="1"/>
          </p:cNvGraphicFramePr>
          <p:nvPr/>
        </p:nvGraphicFramePr>
        <p:xfrm>
          <a:off x="1603512" y="323848"/>
          <a:ext cx="10588486" cy="5162550"/>
        </p:xfrm>
        <a:graphic>
          <a:graphicData uri="http://schemas.openxmlformats.org/drawingml/2006/table">
            <a:tbl>
              <a:tblPr/>
              <a:tblGrid>
                <a:gridCol w="1563758">
                  <a:extLst>
                    <a:ext uri="{9D8B030D-6E8A-4147-A177-3AD203B41FA5}">
                      <a16:colId xmlns:a16="http://schemas.microsoft.com/office/drawing/2014/main" xmlns="" val="4118058853"/>
                    </a:ext>
                  </a:extLst>
                </a:gridCol>
                <a:gridCol w="1258956">
                  <a:extLst>
                    <a:ext uri="{9D8B030D-6E8A-4147-A177-3AD203B41FA5}">
                      <a16:colId xmlns:a16="http://schemas.microsoft.com/office/drawing/2014/main" xmlns="" val="1104575849"/>
                    </a:ext>
                  </a:extLst>
                </a:gridCol>
                <a:gridCol w="1550504">
                  <a:extLst>
                    <a:ext uri="{9D8B030D-6E8A-4147-A177-3AD203B41FA5}">
                      <a16:colId xmlns:a16="http://schemas.microsoft.com/office/drawing/2014/main" xmlns="" val="744129833"/>
                    </a:ext>
                  </a:extLst>
                </a:gridCol>
                <a:gridCol w="1643270">
                  <a:extLst>
                    <a:ext uri="{9D8B030D-6E8A-4147-A177-3AD203B41FA5}">
                      <a16:colId xmlns:a16="http://schemas.microsoft.com/office/drawing/2014/main" xmlns="" val="2673788092"/>
                    </a:ext>
                  </a:extLst>
                </a:gridCol>
                <a:gridCol w="1683026">
                  <a:extLst>
                    <a:ext uri="{9D8B030D-6E8A-4147-A177-3AD203B41FA5}">
                      <a16:colId xmlns:a16="http://schemas.microsoft.com/office/drawing/2014/main" xmlns="" val="2327541741"/>
                    </a:ext>
                  </a:extLst>
                </a:gridCol>
                <a:gridCol w="1192696">
                  <a:extLst>
                    <a:ext uri="{9D8B030D-6E8A-4147-A177-3AD203B41FA5}">
                      <a16:colId xmlns:a16="http://schemas.microsoft.com/office/drawing/2014/main" xmlns="" val="1163425603"/>
                    </a:ext>
                  </a:extLst>
                </a:gridCol>
                <a:gridCol w="1238639">
                  <a:extLst>
                    <a:ext uri="{9D8B030D-6E8A-4147-A177-3AD203B41FA5}">
                      <a16:colId xmlns:a16="http://schemas.microsoft.com/office/drawing/2014/main" xmlns="" val="3331726212"/>
                    </a:ext>
                  </a:extLst>
                </a:gridCol>
                <a:gridCol w="457637">
                  <a:extLst>
                    <a:ext uri="{9D8B030D-6E8A-4147-A177-3AD203B41FA5}">
                      <a16:colId xmlns:a16="http://schemas.microsoft.com/office/drawing/2014/main" xmlns="" val="429814689"/>
                    </a:ext>
                  </a:extLst>
                </a:gridCol>
              </a:tblGrid>
              <a:tr h="609083">
                <a:tc>
                  <a:txBody>
                    <a:bodyPr/>
                    <a:lstStyle/>
                    <a:p>
                      <a:pPr algn="ctr" fontAlgn="t"/>
                      <a:r>
                        <a:rPr lang="en-ZA" sz="1200" b="1" i="0" u="none" strike="noStrike" dirty="0">
                          <a:solidFill>
                            <a:srgbClr val="000000"/>
                          </a:solidFill>
                          <a:effectLst/>
                          <a:latin typeface="Arial" panose="020B0604020202020204" pitchFamily="34" charset="0"/>
                          <a:cs typeface="Arial" panose="020B0604020202020204" pitchFamily="34" charset="0"/>
                        </a:rPr>
                        <a:t>Output Indicator</a:t>
                      </a:r>
                    </a:p>
                  </a:txBody>
                  <a:tcPr marL="6207" marR="6207" marT="620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ctr" fontAlgn="t"/>
                      <a:r>
                        <a:rPr lang="en-ZA" sz="1200" b="1" i="0" u="none" strike="noStrike" dirty="0">
                          <a:solidFill>
                            <a:srgbClr val="000000"/>
                          </a:solidFill>
                          <a:effectLst/>
                          <a:latin typeface="Arial" panose="020B0604020202020204" pitchFamily="34" charset="0"/>
                          <a:cs typeface="Arial" panose="020B0604020202020204" pitchFamily="34" charset="0"/>
                        </a:rPr>
                        <a:t>2022/23</a:t>
                      </a:r>
                      <a:br>
                        <a:rPr lang="en-ZA" sz="1200" b="1" i="0" u="none" strike="noStrike" dirty="0">
                          <a:solidFill>
                            <a:srgbClr val="000000"/>
                          </a:solidFill>
                          <a:effectLst/>
                          <a:latin typeface="Arial" panose="020B0604020202020204" pitchFamily="34" charset="0"/>
                          <a:cs typeface="Arial" panose="020B0604020202020204" pitchFamily="34" charset="0"/>
                        </a:rPr>
                      </a:br>
                      <a:r>
                        <a:rPr lang="en-ZA" sz="1200" b="1" i="0" u="none" strike="noStrike" dirty="0">
                          <a:solidFill>
                            <a:srgbClr val="000000"/>
                          </a:solidFill>
                          <a:effectLst/>
                          <a:latin typeface="Arial" panose="020B0604020202020204" pitchFamily="34" charset="0"/>
                          <a:cs typeface="Arial" panose="020B0604020202020204" pitchFamily="34" charset="0"/>
                        </a:rPr>
                        <a:t>Annual Target</a:t>
                      </a:r>
                    </a:p>
                  </a:txBody>
                  <a:tcPr marL="6207" marR="6207" marT="620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ctr" fontAlgn="t"/>
                      <a:r>
                        <a:rPr lang="en-ZA" sz="1200" b="1" i="0" u="none" strike="noStrike" dirty="0">
                          <a:solidFill>
                            <a:srgbClr val="000000"/>
                          </a:solidFill>
                          <a:effectLst/>
                          <a:latin typeface="Arial" panose="020B0604020202020204" pitchFamily="34" charset="0"/>
                          <a:cs typeface="Arial" panose="020B0604020202020204" pitchFamily="34" charset="0"/>
                        </a:rPr>
                        <a:t>2022/23</a:t>
                      </a:r>
                      <a:br>
                        <a:rPr lang="en-ZA" sz="1200" b="1" i="0" u="none" strike="noStrike" dirty="0">
                          <a:solidFill>
                            <a:srgbClr val="000000"/>
                          </a:solidFill>
                          <a:effectLst/>
                          <a:latin typeface="Arial" panose="020B0604020202020204" pitchFamily="34" charset="0"/>
                          <a:cs typeface="Arial" panose="020B0604020202020204" pitchFamily="34" charset="0"/>
                        </a:rPr>
                      </a:br>
                      <a:r>
                        <a:rPr lang="en-ZA" sz="1200" b="1" i="0" u="none" strike="noStrike" dirty="0">
                          <a:solidFill>
                            <a:srgbClr val="000000"/>
                          </a:solidFill>
                          <a:effectLst/>
                          <a:latin typeface="Arial" panose="020B0604020202020204" pitchFamily="34" charset="0"/>
                          <a:cs typeface="Arial" panose="020B0604020202020204" pitchFamily="34" charset="0"/>
                        </a:rPr>
                        <a:t>Quarterly Target</a:t>
                      </a:r>
                    </a:p>
                  </a:txBody>
                  <a:tcPr marL="6207" marR="6207" marT="620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ctr" fontAlgn="t"/>
                      <a:r>
                        <a:rPr lang="en-US" sz="1200" b="1" i="0" u="none" strike="noStrike" dirty="0">
                          <a:solidFill>
                            <a:srgbClr val="000000"/>
                          </a:solidFill>
                          <a:effectLst/>
                          <a:latin typeface="Arial" panose="020B0604020202020204" pitchFamily="34" charset="0"/>
                          <a:cs typeface="Arial" panose="020B0604020202020204" pitchFamily="34" charset="0"/>
                        </a:rPr>
                        <a:t>Actual output</a:t>
                      </a:r>
                      <a:br>
                        <a:rPr lang="en-US" sz="1200" b="1" i="0" u="none" strike="noStrike" dirty="0">
                          <a:solidFill>
                            <a:srgbClr val="000000"/>
                          </a:solidFill>
                          <a:effectLst/>
                          <a:latin typeface="Arial" panose="020B0604020202020204" pitchFamily="34" charset="0"/>
                          <a:cs typeface="Arial" panose="020B0604020202020204" pitchFamily="34" charset="0"/>
                        </a:rPr>
                      </a:br>
                      <a:endParaRPr lang="en-US" sz="1200" b="1" i="0" u="none" strike="noStrike" dirty="0">
                        <a:solidFill>
                          <a:srgbClr val="000000"/>
                        </a:solidFill>
                        <a:effectLst/>
                        <a:latin typeface="Arial" panose="020B0604020202020204" pitchFamily="34" charset="0"/>
                        <a:cs typeface="Arial" panose="020B0604020202020204" pitchFamily="34" charset="0"/>
                      </a:endParaRPr>
                    </a:p>
                  </a:txBody>
                  <a:tcPr marL="6207" marR="6207" marT="620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ctr" fontAlgn="t"/>
                      <a:r>
                        <a:rPr lang="en-ZA" sz="1200" b="1" i="0" u="none" strike="noStrike" dirty="0">
                          <a:solidFill>
                            <a:srgbClr val="000000"/>
                          </a:solidFill>
                          <a:effectLst/>
                          <a:latin typeface="Arial" panose="020B0604020202020204" pitchFamily="34" charset="0"/>
                          <a:cs typeface="Arial" panose="020B0604020202020204" pitchFamily="34" charset="0"/>
                        </a:rPr>
                        <a:t>Reason for</a:t>
                      </a:r>
                      <a:br>
                        <a:rPr lang="en-ZA" sz="1200" b="1" i="0" u="none" strike="noStrike" dirty="0">
                          <a:solidFill>
                            <a:srgbClr val="000000"/>
                          </a:solidFill>
                          <a:effectLst/>
                          <a:latin typeface="Arial" panose="020B0604020202020204" pitchFamily="34" charset="0"/>
                          <a:cs typeface="Arial" panose="020B0604020202020204" pitchFamily="34" charset="0"/>
                        </a:rPr>
                      </a:br>
                      <a:r>
                        <a:rPr lang="en-ZA" sz="1200" b="1" i="0" u="none" strike="noStrike" dirty="0">
                          <a:solidFill>
                            <a:srgbClr val="000000"/>
                          </a:solidFill>
                          <a:effectLst/>
                          <a:latin typeface="Arial" panose="020B0604020202020204" pitchFamily="34" charset="0"/>
                          <a:cs typeface="Arial" panose="020B0604020202020204" pitchFamily="34" charset="0"/>
                        </a:rPr>
                        <a:t>Deviation</a:t>
                      </a:r>
                      <a:br>
                        <a:rPr lang="en-ZA" sz="1200" b="1" i="0" u="none" strike="noStrike" dirty="0">
                          <a:solidFill>
                            <a:srgbClr val="000000"/>
                          </a:solidFill>
                          <a:effectLst/>
                          <a:latin typeface="Arial" panose="020B0604020202020204" pitchFamily="34" charset="0"/>
                          <a:cs typeface="Arial" panose="020B0604020202020204" pitchFamily="34" charset="0"/>
                        </a:rPr>
                      </a:br>
                      <a:endParaRPr lang="en-ZA" sz="1200" b="1" i="0" u="none" strike="noStrike" dirty="0">
                        <a:solidFill>
                          <a:srgbClr val="000000"/>
                        </a:solidFill>
                        <a:effectLst/>
                        <a:latin typeface="Arial" panose="020B0604020202020204" pitchFamily="34" charset="0"/>
                        <a:cs typeface="Arial" panose="020B0604020202020204" pitchFamily="34" charset="0"/>
                      </a:endParaRPr>
                    </a:p>
                  </a:txBody>
                  <a:tcPr marL="6207" marR="6207" marT="620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ctr" fontAlgn="t"/>
                      <a:r>
                        <a:rPr lang="en-ZA" sz="1200" b="1" i="0" u="none" strike="noStrike" dirty="0">
                          <a:solidFill>
                            <a:srgbClr val="000000"/>
                          </a:solidFill>
                          <a:effectLst/>
                          <a:latin typeface="Arial" panose="020B0604020202020204" pitchFamily="34" charset="0"/>
                          <a:cs typeface="Arial" panose="020B0604020202020204" pitchFamily="34" charset="0"/>
                        </a:rPr>
                        <a:t>Corrective</a:t>
                      </a:r>
                      <a:br>
                        <a:rPr lang="en-ZA" sz="1200" b="1" i="0" u="none" strike="noStrike" dirty="0">
                          <a:solidFill>
                            <a:srgbClr val="000000"/>
                          </a:solidFill>
                          <a:effectLst/>
                          <a:latin typeface="Arial" panose="020B0604020202020204" pitchFamily="34" charset="0"/>
                          <a:cs typeface="Arial" panose="020B0604020202020204" pitchFamily="34" charset="0"/>
                        </a:rPr>
                      </a:br>
                      <a:r>
                        <a:rPr lang="en-ZA" sz="1200" b="1" i="0" u="none" strike="noStrike" dirty="0">
                          <a:solidFill>
                            <a:srgbClr val="000000"/>
                          </a:solidFill>
                          <a:effectLst/>
                          <a:latin typeface="Arial" panose="020B0604020202020204" pitchFamily="34" charset="0"/>
                          <a:cs typeface="Arial" panose="020B0604020202020204" pitchFamily="34" charset="0"/>
                        </a:rPr>
                        <a:t>Measures</a:t>
                      </a:r>
                      <a:br>
                        <a:rPr lang="en-ZA" sz="1200" b="1" i="0" u="none" strike="noStrike" dirty="0">
                          <a:solidFill>
                            <a:srgbClr val="000000"/>
                          </a:solidFill>
                          <a:effectLst/>
                          <a:latin typeface="Arial" panose="020B0604020202020204" pitchFamily="34" charset="0"/>
                          <a:cs typeface="Arial" panose="020B0604020202020204" pitchFamily="34" charset="0"/>
                        </a:rPr>
                      </a:br>
                      <a:endParaRPr lang="en-ZA" sz="1200" b="1" i="0" u="none" strike="noStrike" dirty="0">
                        <a:solidFill>
                          <a:srgbClr val="000000"/>
                        </a:solidFill>
                        <a:effectLst/>
                        <a:latin typeface="Arial" panose="020B0604020202020204" pitchFamily="34" charset="0"/>
                        <a:cs typeface="Arial" panose="020B0604020202020204" pitchFamily="34" charset="0"/>
                      </a:endParaRPr>
                    </a:p>
                  </a:txBody>
                  <a:tcPr marL="6207" marR="6207" marT="620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ctr" fontAlgn="t"/>
                      <a:r>
                        <a:rPr lang="en-ZA" sz="1200" b="1" i="0" u="none" strike="noStrike" dirty="0">
                          <a:solidFill>
                            <a:srgbClr val="000000"/>
                          </a:solidFill>
                          <a:effectLst/>
                          <a:latin typeface="Arial" panose="020B0604020202020204" pitchFamily="34" charset="0"/>
                          <a:cs typeface="Arial" panose="020B0604020202020204" pitchFamily="34" charset="0"/>
                        </a:rPr>
                        <a:t>Comments for</a:t>
                      </a:r>
                      <a:br>
                        <a:rPr lang="en-ZA" sz="1200" b="1" i="0" u="none" strike="noStrike" dirty="0">
                          <a:solidFill>
                            <a:srgbClr val="000000"/>
                          </a:solidFill>
                          <a:effectLst/>
                          <a:latin typeface="Arial" panose="020B0604020202020204" pitchFamily="34" charset="0"/>
                          <a:cs typeface="Arial" panose="020B0604020202020204" pitchFamily="34" charset="0"/>
                        </a:rPr>
                      </a:br>
                      <a:r>
                        <a:rPr lang="en-ZA" sz="1200" b="1" i="0" u="none" strike="noStrike" dirty="0">
                          <a:solidFill>
                            <a:srgbClr val="000000"/>
                          </a:solidFill>
                          <a:effectLst/>
                          <a:latin typeface="Arial" panose="020B0604020202020204" pitchFamily="34" charset="0"/>
                          <a:cs typeface="Arial" panose="020B0604020202020204" pitchFamily="34" charset="0"/>
                        </a:rPr>
                        <a:t>Quarter 1</a:t>
                      </a:r>
                      <a:br>
                        <a:rPr lang="en-ZA" sz="1200" b="1" i="0" u="none" strike="noStrike" dirty="0">
                          <a:solidFill>
                            <a:srgbClr val="000000"/>
                          </a:solidFill>
                          <a:effectLst/>
                          <a:latin typeface="Arial" panose="020B0604020202020204" pitchFamily="34" charset="0"/>
                          <a:cs typeface="Arial" panose="020B0604020202020204" pitchFamily="34" charset="0"/>
                        </a:rPr>
                      </a:br>
                      <a:endParaRPr lang="en-ZA" sz="1200" b="1" i="0" u="none" strike="noStrike" dirty="0">
                        <a:solidFill>
                          <a:srgbClr val="000000"/>
                        </a:solidFill>
                        <a:effectLst/>
                        <a:latin typeface="Arial" panose="020B0604020202020204" pitchFamily="34" charset="0"/>
                        <a:cs typeface="Arial" panose="020B0604020202020204" pitchFamily="34" charset="0"/>
                      </a:endParaRPr>
                    </a:p>
                  </a:txBody>
                  <a:tcPr marL="6207" marR="6207" marT="620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ctr" fontAlgn="t"/>
                      <a:r>
                        <a:rPr lang="en-ZA" sz="1200" b="1" i="0" u="none" strike="noStrike" dirty="0">
                          <a:solidFill>
                            <a:srgbClr val="000000"/>
                          </a:solidFill>
                          <a:effectLst/>
                          <a:latin typeface="Arial" panose="020B0604020202020204" pitchFamily="34" charset="0"/>
                          <a:cs typeface="Arial" panose="020B0604020202020204" pitchFamily="34" charset="0"/>
                        </a:rPr>
                        <a:t>Robot Status </a:t>
                      </a:r>
                    </a:p>
                  </a:txBody>
                  <a:tcPr marL="6207" marR="6207" marT="620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extLst>
                  <a:ext uri="{0D108BD9-81ED-4DB2-BD59-A6C34878D82A}">
                    <a16:rowId xmlns:a16="http://schemas.microsoft.com/office/drawing/2014/main" xmlns="" val="3976920640"/>
                  </a:ext>
                </a:extLst>
              </a:tr>
              <a:tr h="1612865">
                <a:tc>
                  <a:txBody>
                    <a:bodyPr/>
                    <a:lstStyle/>
                    <a:p>
                      <a:pPr algn="l" fontAlgn="t"/>
                      <a:r>
                        <a:rPr lang="en-US" sz="1200" b="0" i="0" u="none" strike="noStrike" dirty="0">
                          <a:solidFill>
                            <a:srgbClr val="000000"/>
                          </a:solidFill>
                          <a:effectLst/>
                          <a:latin typeface="Arial" panose="020B0604020202020204" pitchFamily="34" charset="0"/>
                          <a:cs typeface="Arial" panose="020B0604020202020204" pitchFamily="34" charset="0"/>
                        </a:rPr>
                        <a:t>Feasibility study for Central Interim Storage Facility (CISF) completed</a:t>
                      </a:r>
                    </a:p>
                  </a:txBody>
                  <a:tcPr marL="6207" marR="6207" marT="620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t"/>
                      <a:r>
                        <a:rPr lang="en-US" sz="1200" b="0" i="0" u="none" strike="noStrike" dirty="0">
                          <a:solidFill>
                            <a:srgbClr val="000000"/>
                          </a:solidFill>
                          <a:effectLst/>
                          <a:latin typeface="Arial" panose="020B0604020202020204" pitchFamily="34" charset="0"/>
                          <a:cs typeface="Arial" panose="020B0604020202020204" pitchFamily="34" charset="0"/>
                        </a:rPr>
                        <a:t>Feasibility study for Central Interim Storage Facility (CISF) completed and submitted to Cabinet for approval</a:t>
                      </a:r>
                    </a:p>
                  </a:txBody>
                  <a:tcPr marL="6207" marR="6207" marT="620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t"/>
                      <a:r>
                        <a:rPr lang="en-US" sz="1200" b="0" i="0" u="none" strike="noStrike" dirty="0">
                          <a:solidFill>
                            <a:srgbClr val="000000"/>
                          </a:solidFill>
                          <a:effectLst/>
                          <a:latin typeface="Arial" panose="020B0604020202020204" pitchFamily="34" charset="0"/>
                          <a:cs typeface="Arial" panose="020B0604020202020204" pitchFamily="34" charset="0"/>
                        </a:rPr>
                        <a:t>Gateway Review of the CISF feasibility report</a:t>
                      </a:r>
                    </a:p>
                  </a:txBody>
                  <a:tcPr marL="6207" marR="6207" marT="620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t"/>
                      <a:r>
                        <a:rPr lang="en-ZA" sz="1200" b="1" i="0" u="none" strike="noStrike" dirty="0">
                          <a:solidFill>
                            <a:srgbClr val="000000"/>
                          </a:solidFill>
                          <a:effectLst/>
                          <a:latin typeface="Arial" panose="020B0604020202020204" pitchFamily="34" charset="0"/>
                          <a:cs typeface="Arial" panose="020B0604020202020204" pitchFamily="34" charset="0"/>
                        </a:rPr>
                        <a:t>Not achieved</a:t>
                      </a:r>
                    </a:p>
                  </a:txBody>
                  <a:tcPr marL="6207" marR="6207" marT="620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t"/>
                      <a:r>
                        <a:rPr lang="en-US" sz="1200" b="0" i="0" u="none" strike="noStrike" dirty="0">
                          <a:solidFill>
                            <a:srgbClr val="000000"/>
                          </a:solidFill>
                          <a:effectLst/>
                          <a:latin typeface="Arial" panose="020B0604020202020204" pitchFamily="34" charset="0"/>
                          <a:cs typeface="Arial" panose="020B0604020202020204" pitchFamily="34" charset="0"/>
                        </a:rPr>
                        <a:t>Delays in the procurement process due to the National Treasury instruction to suspend advertising of bids/procurements.</a:t>
                      </a:r>
                    </a:p>
                  </a:txBody>
                  <a:tcPr marL="6207" marR="6207" marT="620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t"/>
                      <a:r>
                        <a:rPr lang="en-US" sz="1200" b="0" i="0" u="none" strike="noStrike" dirty="0">
                          <a:solidFill>
                            <a:srgbClr val="000000"/>
                          </a:solidFill>
                          <a:effectLst/>
                          <a:latin typeface="Arial" panose="020B0604020202020204" pitchFamily="34" charset="0"/>
                          <a:cs typeface="Arial" panose="020B0604020202020204" pitchFamily="34" charset="0"/>
                        </a:rPr>
                        <a:t>Expedite the procurement process for the appointment of the service provider to conduct Gateway Review.</a:t>
                      </a:r>
                    </a:p>
                  </a:txBody>
                  <a:tcPr marL="6207" marR="6207" marT="620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t"/>
                      <a:r>
                        <a:rPr lang="en-US" sz="1200" b="0" i="0" u="none" strike="noStrike" dirty="0">
                          <a:solidFill>
                            <a:srgbClr val="000000"/>
                          </a:solidFill>
                          <a:effectLst/>
                          <a:latin typeface="Arial" panose="020B0604020202020204" pitchFamily="34" charset="0"/>
                          <a:cs typeface="Arial" panose="020B0604020202020204" pitchFamily="34" charset="0"/>
                        </a:rPr>
                        <a:t>Annual target is likely to be achieved</a:t>
                      </a:r>
                    </a:p>
                  </a:txBody>
                  <a:tcPr marL="6207" marR="6207" marT="620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t"/>
                      <a:r>
                        <a:rPr lang="en-ZA" sz="1200" b="0" i="0" u="none" strike="noStrike" dirty="0">
                          <a:solidFill>
                            <a:srgbClr val="000000"/>
                          </a:solidFill>
                          <a:effectLst/>
                          <a:latin typeface="Arial" panose="020B0604020202020204" pitchFamily="34" charset="0"/>
                          <a:cs typeface="Arial" panose="020B0604020202020204" pitchFamily="34" charset="0"/>
                        </a:rPr>
                        <a:t> </a:t>
                      </a:r>
                    </a:p>
                  </a:txBody>
                  <a:tcPr marL="6207" marR="6207" marT="620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extLst>
                  <a:ext uri="{0D108BD9-81ED-4DB2-BD59-A6C34878D82A}">
                    <a16:rowId xmlns:a16="http://schemas.microsoft.com/office/drawing/2014/main" xmlns="" val="2777432228"/>
                  </a:ext>
                </a:extLst>
              </a:tr>
              <a:tr h="1126981">
                <a:tc>
                  <a:txBody>
                    <a:bodyPr/>
                    <a:lstStyle/>
                    <a:p>
                      <a:pPr algn="l" fontAlgn="t"/>
                      <a:r>
                        <a:rPr lang="en-US" sz="1200" b="0" i="0" u="none" strike="noStrike" dirty="0">
                          <a:solidFill>
                            <a:srgbClr val="000000"/>
                          </a:solidFill>
                          <a:effectLst/>
                          <a:latin typeface="Arial" panose="020B0604020202020204" pitchFamily="34" charset="0"/>
                          <a:cs typeface="Arial" panose="020B0604020202020204" pitchFamily="34" charset="0"/>
                        </a:rPr>
                        <a:t>Draft Feasibility Report for MPR completed </a:t>
                      </a:r>
                    </a:p>
                  </a:txBody>
                  <a:tcPr marL="6207" marR="6207" marT="620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t"/>
                      <a:r>
                        <a:rPr lang="en-US" sz="1200" b="0" i="0" u="none" strike="noStrike" dirty="0">
                          <a:solidFill>
                            <a:srgbClr val="000000"/>
                          </a:solidFill>
                          <a:effectLst/>
                          <a:latin typeface="Arial" panose="020B0604020202020204" pitchFamily="34" charset="0"/>
                          <a:cs typeface="Arial" panose="020B0604020202020204" pitchFamily="34" charset="0"/>
                        </a:rPr>
                        <a:t>Draft Feasibility study on MPR completed and submitted for Gateway Review</a:t>
                      </a:r>
                    </a:p>
                  </a:txBody>
                  <a:tcPr marL="6207" marR="6207" marT="620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t"/>
                      <a:r>
                        <a:rPr lang="en-ZA" sz="1200" b="0" i="0" u="none" strike="noStrike" dirty="0">
                          <a:solidFill>
                            <a:srgbClr val="000000"/>
                          </a:solidFill>
                          <a:effectLst/>
                          <a:latin typeface="Arial" panose="020B0604020202020204" pitchFamily="34" charset="0"/>
                          <a:cs typeface="Arial" panose="020B0604020202020204" pitchFamily="34" charset="0"/>
                        </a:rPr>
                        <a:t>Request for information (RFI) assessment report completed</a:t>
                      </a:r>
                    </a:p>
                  </a:txBody>
                  <a:tcPr marL="6207" marR="6207" marT="620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t"/>
                      <a:r>
                        <a:rPr lang="en-ZA" sz="1200" b="1" i="0" u="none" strike="noStrike" dirty="0">
                          <a:solidFill>
                            <a:srgbClr val="000000"/>
                          </a:solidFill>
                          <a:effectLst/>
                          <a:latin typeface="Arial" panose="020B0604020202020204" pitchFamily="34" charset="0"/>
                          <a:cs typeface="Arial" panose="020B0604020202020204" pitchFamily="34" charset="0"/>
                        </a:rPr>
                        <a:t>Not achieved</a:t>
                      </a:r>
                    </a:p>
                  </a:txBody>
                  <a:tcPr marL="6207" marR="6207" marT="620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t"/>
                      <a:r>
                        <a:rPr lang="en-US" sz="1200" b="0" i="0" u="none" strike="noStrike" dirty="0">
                          <a:solidFill>
                            <a:srgbClr val="000000"/>
                          </a:solidFill>
                          <a:effectLst/>
                          <a:latin typeface="Arial" panose="020B0604020202020204" pitchFamily="34" charset="0"/>
                          <a:cs typeface="Arial" panose="020B0604020202020204" pitchFamily="34" charset="0"/>
                        </a:rPr>
                        <a:t>Draft report completed 27 May 2022. Extensive comments and corrections are taking time to be addressed.</a:t>
                      </a:r>
                    </a:p>
                  </a:txBody>
                  <a:tcPr marL="6207" marR="6207" marT="620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t"/>
                      <a:r>
                        <a:rPr lang="en-US" sz="1200" b="0" i="0" u="none" strike="noStrike" dirty="0">
                          <a:solidFill>
                            <a:srgbClr val="000000"/>
                          </a:solidFill>
                          <a:effectLst/>
                          <a:latin typeface="Arial" panose="020B0604020202020204" pitchFamily="34" charset="0"/>
                          <a:cs typeface="Arial" panose="020B0604020202020204" pitchFamily="34" charset="0"/>
                        </a:rPr>
                        <a:t>Report to be completed end July 2022.</a:t>
                      </a:r>
                    </a:p>
                  </a:txBody>
                  <a:tcPr marL="6207" marR="6207" marT="620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t"/>
                      <a:r>
                        <a:rPr lang="en-US" sz="1200" b="0" i="0" u="none" strike="noStrike" dirty="0">
                          <a:solidFill>
                            <a:srgbClr val="000000"/>
                          </a:solidFill>
                          <a:effectLst/>
                          <a:latin typeface="Arial" panose="020B0604020202020204" pitchFamily="34" charset="0"/>
                          <a:cs typeface="Arial" panose="020B0604020202020204" pitchFamily="34" charset="0"/>
                        </a:rPr>
                        <a:t>See attached annexure showing the first 20 pages of the report.</a:t>
                      </a:r>
                    </a:p>
                  </a:txBody>
                  <a:tcPr marL="6207" marR="6207" marT="620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t"/>
                      <a:r>
                        <a:rPr lang="en-ZA" sz="1200" b="0" i="0" u="none" strike="noStrike" dirty="0">
                          <a:solidFill>
                            <a:srgbClr val="000000"/>
                          </a:solidFill>
                          <a:effectLst/>
                          <a:latin typeface="Arial" panose="020B0604020202020204" pitchFamily="34" charset="0"/>
                          <a:cs typeface="Arial" panose="020B0604020202020204" pitchFamily="34" charset="0"/>
                        </a:rPr>
                        <a:t> </a:t>
                      </a:r>
                    </a:p>
                  </a:txBody>
                  <a:tcPr marL="6207" marR="6207" marT="620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extLst>
                  <a:ext uri="{0D108BD9-81ED-4DB2-BD59-A6C34878D82A}">
                    <a16:rowId xmlns:a16="http://schemas.microsoft.com/office/drawing/2014/main" xmlns="" val="3764538038"/>
                  </a:ext>
                </a:extLst>
              </a:tr>
              <a:tr h="1813621">
                <a:tc>
                  <a:txBody>
                    <a:bodyPr/>
                    <a:lstStyle/>
                    <a:p>
                      <a:pPr algn="l" fontAlgn="t"/>
                      <a:r>
                        <a:rPr lang="en-US" sz="1200" b="0" i="0" u="none" strike="noStrike" dirty="0">
                          <a:solidFill>
                            <a:srgbClr val="000000"/>
                          </a:solidFill>
                          <a:effectLst/>
                          <a:latin typeface="Arial" panose="020B0604020202020204" pitchFamily="34" charset="0"/>
                          <a:cs typeface="Arial" panose="020B0604020202020204" pitchFamily="34" charset="0"/>
                        </a:rPr>
                        <a:t>% of authorisation applications processed within the 8-week time period.</a:t>
                      </a:r>
                    </a:p>
                  </a:txBody>
                  <a:tcPr marL="6207" marR="6207" marT="620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t"/>
                      <a:r>
                        <a:rPr lang="en-US" sz="1200" b="0" i="0" u="none" strike="noStrike" dirty="0">
                          <a:solidFill>
                            <a:srgbClr val="000000"/>
                          </a:solidFill>
                          <a:effectLst/>
                          <a:latin typeface="Arial" panose="020B0604020202020204" pitchFamily="34" charset="0"/>
                          <a:cs typeface="Arial" panose="020B0604020202020204" pitchFamily="34" charset="0"/>
                        </a:rPr>
                        <a:t>70% of authorisation applications processed within the 8-week time period</a:t>
                      </a:r>
                    </a:p>
                  </a:txBody>
                  <a:tcPr marL="6207" marR="6207" marT="620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t"/>
                      <a:r>
                        <a:rPr lang="en-US" sz="1200" b="0" i="0" u="none" strike="noStrike" dirty="0">
                          <a:solidFill>
                            <a:srgbClr val="000000"/>
                          </a:solidFill>
                          <a:effectLst/>
                          <a:latin typeface="Arial" panose="020B0604020202020204" pitchFamily="34" charset="0"/>
                          <a:cs typeface="Arial" panose="020B0604020202020204" pitchFamily="34" charset="0"/>
                        </a:rPr>
                        <a:t>70% of authorisation applications processed within the 8-week time period</a:t>
                      </a:r>
                    </a:p>
                  </a:txBody>
                  <a:tcPr marL="6207" marR="6207" marT="620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t"/>
                      <a:r>
                        <a:rPr lang="en-US" sz="1200" b="1" i="0" u="none" strike="noStrike" dirty="0">
                          <a:solidFill>
                            <a:srgbClr val="000000"/>
                          </a:solidFill>
                          <a:effectLst/>
                          <a:latin typeface="Arial" panose="020B0604020202020204" pitchFamily="34" charset="0"/>
                          <a:cs typeface="Arial" panose="020B0604020202020204" pitchFamily="34" charset="0"/>
                        </a:rPr>
                        <a:t>Achieved: </a:t>
                      </a:r>
                      <a:r>
                        <a:rPr lang="en-US" sz="1200" b="0" i="0" u="none" strike="noStrike" dirty="0">
                          <a:solidFill>
                            <a:srgbClr val="000000"/>
                          </a:solidFill>
                          <a:effectLst/>
                          <a:latin typeface="Arial" panose="020B0604020202020204" pitchFamily="34" charset="0"/>
                          <a:cs typeface="Arial" panose="020B0604020202020204" pitchFamily="34" charset="0"/>
                        </a:rPr>
                        <a:t>27</a:t>
                      </a:r>
                      <a:r>
                        <a:rPr lang="en-US" sz="1200" b="1" i="0" u="none" strike="noStrike" dirty="0">
                          <a:solidFill>
                            <a:srgbClr val="000000"/>
                          </a:solidFill>
                          <a:effectLst/>
                          <a:latin typeface="Arial" panose="020B0604020202020204" pitchFamily="34" charset="0"/>
                          <a:cs typeface="Arial" panose="020B0604020202020204" pitchFamily="34" charset="0"/>
                        </a:rPr>
                        <a:t> </a:t>
                      </a:r>
                      <a:r>
                        <a:rPr lang="en-US" sz="1200" b="0" i="0" u="none" strike="noStrike" dirty="0">
                          <a:solidFill>
                            <a:srgbClr val="000000"/>
                          </a:solidFill>
                          <a:effectLst/>
                          <a:latin typeface="Arial" panose="020B0604020202020204" pitchFamily="34" charset="0"/>
                          <a:cs typeface="Arial" panose="020B0604020202020204" pitchFamily="34" charset="0"/>
                        </a:rPr>
                        <a:t>Nuclear Authorisation applications received. 26 processed and approved. 1 application still to be processed. 24 met turnaround time. 3 did not meet the turnaround time. </a:t>
                      </a:r>
                      <a:endParaRPr lang="en-US" sz="1200" b="1" i="0" u="none" strike="noStrike" dirty="0">
                        <a:solidFill>
                          <a:srgbClr val="000000"/>
                        </a:solidFill>
                        <a:effectLst/>
                        <a:latin typeface="Arial" panose="020B0604020202020204" pitchFamily="34" charset="0"/>
                        <a:cs typeface="Arial" panose="020B0604020202020204" pitchFamily="34" charset="0"/>
                      </a:endParaRPr>
                    </a:p>
                  </a:txBody>
                  <a:tcPr marL="6207" marR="6207" marT="620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t"/>
                      <a:r>
                        <a:rPr lang="en-ZA" sz="1200" b="0" i="0" u="none" strike="noStrike" dirty="0">
                          <a:solidFill>
                            <a:srgbClr val="000000"/>
                          </a:solidFill>
                          <a:effectLst/>
                          <a:latin typeface="Arial" panose="020B0604020202020204" pitchFamily="34" charset="0"/>
                          <a:cs typeface="Arial" panose="020B0604020202020204" pitchFamily="34" charset="0"/>
                        </a:rPr>
                        <a:t>N/A</a:t>
                      </a:r>
                    </a:p>
                  </a:txBody>
                  <a:tcPr marL="6207" marR="6207" marT="620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t"/>
                      <a:r>
                        <a:rPr lang="en-ZA" sz="1200" b="0" i="0" u="none" strike="noStrike" dirty="0">
                          <a:solidFill>
                            <a:srgbClr val="000000"/>
                          </a:solidFill>
                          <a:effectLst/>
                          <a:latin typeface="Arial" panose="020B0604020202020204" pitchFamily="34" charset="0"/>
                          <a:cs typeface="Arial" panose="020B0604020202020204" pitchFamily="34" charset="0"/>
                        </a:rPr>
                        <a:t>N/A</a:t>
                      </a:r>
                    </a:p>
                  </a:txBody>
                  <a:tcPr marL="6207" marR="6207" marT="620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t"/>
                      <a:r>
                        <a:rPr lang="en-ZA" sz="1200" b="0" i="0" u="none" strike="noStrike" dirty="0">
                          <a:solidFill>
                            <a:srgbClr val="000000"/>
                          </a:solidFill>
                          <a:effectLst/>
                          <a:latin typeface="Arial" panose="020B0604020202020204" pitchFamily="34" charset="0"/>
                          <a:cs typeface="Arial" panose="020B0604020202020204" pitchFamily="34" charset="0"/>
                        </a:rPr>
                        <a:t> N/A</a:t>
                      </a:r>
                    </a:p>
                  </a:txBody>
                  <a:tcPr marL="6207" marR="6207" marT="620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t"/>
                      <a:r>
                        <a:rPr lang="en-ZA" sz="1200" b="0" i="0" u="none" strike="noStrike" dirty="0">
                          <a:solidFill>
                            <a:srgbClr val="000000"/>
                          </a:solidFill>
                          <a:effectLst/>
                          <a:latin typeface="Arial" panose="020B0604020202020204" pitchFamily="34" charset="0"/>
                          <a:cs typeface="Arial" panose="020B0604020202020204" pitchFamily="34" charset="0"/>
                        </a:rPr>
                        <a:t> </a:t>
                      </a:r>
                    </a:p>
                  </a:txBody>
                  <a:tcPr marL="6207" marR="6207" marT="620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extLst>
                  <a:ext uri="{0D108BD9-81ED-4DB2-BD59-A6C34878D82A}">
                    <a16:rowId xmlns:a16="http://schemas.microsoft.com/office/drawing/2014/main" xmlns="" val="2924934460"/>
                  </a:ext>
                </a:extLst>
              </a:tr>
            </a:tbl>
          </a:graphicData>
        </a:graphic>
      </p:graphicFrame>
      <p:sp>
        <p:nvSpPr>
          <p:cNvPr id="6" name="TextBox 5">
            <a:extLst>
              <a:ext uri="{FF2B5EF4-FFF2-40B4-BE49-F238E27FC236}">
                <a16:creationId xmlns:a16="http://schemas.microsoft.com/office/drawing/2014/main" xmlns="" id="{BB6C57C6-C662-465E-8509-5A91E8BCC920}"/>
              </a:ext>
            </a:extLst>
          </p:cNvPr>
          <p:cNvSpPr txBox="1"/>
          <p:nvPr/>
        </p:nvSpPr>
        <p:spPr>
          <a:xfrm>
            <a:off x="2809875" y="0"/>
            <a:ext cx="6791325" cy="369332"/>
          </a:xfrm>
          <a:prstGeom prst="rect">
            <a:avLst/>
          </a:prstGeom>
          <a:noFill/>
        </p:spPr>
        <p:txBody>
          <a:bodyPr wrap="square">
            <a:spAutoFit/>
          </a:bodyPr>
          <a:lstStyle/>
          <a:p>
            <a:r>
              <a:rPr lang="en-US" b="1" dirty="0"/>
              <a:t>NUCLEAR ENERGY REGULATION AND MANAGEMENT, (QUARTER 1) </a:t>
            </a:r>
            <a:endParaRPr lang="en-ZA" b="1" dirty="0"/>
          </a:p>
        </p:txBody>
      </p:sp>
    </p:spTree>
    <p:extLst>
      <p:ext uri="{BB962C8B-B14F-4D97-AF65-F5344CB8AC3E}">
        <p14:creationId xmlns:p14="http://schemas.microsoft.com/office/powerpoint/2010/main" xmlns="" val="3745758925"/>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a:extLst>
              <a:ext uri="{FF2B5EF4-FFF2-40B4-BE49-F238E27FC236}">
                <a16:creationId xmlns:a16="http://schemas.microsoft.com/office/drawing/2014/main" xmlns="" id="{ED3FEFB2-C1A1-4708-AA65-267E25F91C40}"/>
              </a:ext>
            </a:extLst>
          </p:cNvPr>
          <p:cNvGraphicFramePr>
            <a:graphicFrameLocks noGrp="1"/>
          </p:cNvGraphicFramePr>
          <p:nvPr/>
        </p:nvGraphicFramePr>
        <p:xfrm>
          <a:off x="1752600" y="352426"/>
          <a:ext cx="10439399" cy="5584860"/>
        </p:xfrm>
        <a:graphic>
          <a:graphicData uri="http://schemas.openxmlformats.org/drawingml/2006/table">
            <a:tbl>
              <a:tblPr/>
              <a:tblGrid>
                <a:gridCol w="1229726">
                  <a:extLst>
                    <a:ext uri="{9D8B030D-6E8A-4147-A177-3AD203B41FA5}">
                      <a16:colId xmlns:a16="http://schemas.microsoft.com/office/drawing/2014/main" xmlns="" val="1704537954"/>
                    </a:ext>
                  </a:extLst>
                </a:gridCol>
                <a:gridCol w="1241158">
                  <a:extLst>
                    <a:ext uri="{9D8B030D-6E8A-4147-A177-3AD203B41FA5}">
                      <a16:colId xmlns:a16="http://schemas.microsoft.com/office/drawing/2014/main" xmlns="" val="475029718"/>
                    </a:ext>
                  </a:extLst>
                </a:gridCol>
                <a:gridCol w="1591530">
                  <a:extLst>
                    <a:ext uri="{9D8B030D-6E8A-4147-A177-3AD203B41FA5}">
                      <a16:colId xmlns:a16="http://schemas.microsoft.com/office/drawing/2014/main" xmlns="" val="732595467"/>
                    </a:ext>
                  </a:extLst>
                </a:gridCol>
                <a:gridCol w="1604904">
                  <a:extLst>
                    <a:ext uri="{9D8B030D-6E8A-4147-A177-3AD203B41FA5}">
                      <a16:colId xmlns:a16="http://schemas.microsoft.com/office/drawing/2014/main" xmlns="" val="2566092801"/>
                    </a:ext>
                  </a:extLst>
                </a:gridCol>
                <a:gridCol w="1471162">
                  <a:extLst>
                    <a:ext uri="{9D8B030D-6E8A-4147-A177-3AD203B41FA5}">
                      <a16:colId xmlns:a16="http://schemas.microsoft.com/office/drawing/2014/main" xmlns="" val="1093225697"/>
                    </a:ext>
                  </a:extLst>
                </a:gridCol>
                <a:gridCol w="1631652">
                  <a:extLst>
                    <a:ext uri="{9D8B030D-6E8A-4147-A177-3AD203B41FA5}">
                      <a16:colId xmlns:a16="http://schemas.microsoft.com/office/drawing/2014/main" xmlns="" val="4053476483"/>
                    </a:ext>
                  </a:extLst>
                </a:gridCol>
                <a:gridCol w="1144306">
                  <a:extLst>
                    <a:ext uri="{9D8B030D-6E8A-4147-A177-3AD203B41FA5}">
                      <a16:colId xmlns:a16="http://schemas.microsoft.com/office/drawing/2014/main" xmlns="" val="316935695"/>
                    </a:ext>
                  </a:extLst>
                </a:gridCol>
                <a:gridCol w="524961">
                  <a:extLst>
                    <a:ext uri="{9D8B030D-6E8A-4147-A177-3AD203B41FA5}">
                      <a16:colId xmlns:a16="http://schemas.microsoft.com/office/drawing/2014/main" xmlns="" val="1867275794"/>
                    </a:ext>
                  </a:extLst>
                </a:gridCol>
              </a:tblGrid>
              <a:tr h="546632">
                <a:tc>
                  <a:txBody>
                    <a:bodyPr/>
                    <a:lstStyle/>
                    <a:p>
                      <a:pPr algn="ctr" fontAlgn="t"/>
                      <a:r>
                        <a:rPr lang="en-ZA" sz="1200" b="1" i="0" u="none" strike="noStrike" dirty="0">
                          <a:solidFill>
                            <a:srgbClr val="000000"/>
                          </a:solidFill>
                          <a:effectLst/>
                          <a:latin typeface="Arial" panose="020B0604020202020204" pitchFamily="34" charset="0"/>
                          <a:cs typeface="Arial" panose="020B0604020202020204" pitchFamily="34" charset="0"/>
                        </a:rPr>
                        <a:t>Output Indicator</a:t>
                      </a:r>
                    </a:p>
                  </a:txBody>
                  <a:tcPr marL="8028" marR="8028" marT="8028"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ctr" fontAlgn="t"/>
                      <a:r>
                        <a:rPr lang="en-ZA" sz="1200" b="1" i="0" u="none" strike="noStrike" dirty="0">
                          <a:solidFill>
                            <a:srgbClr val="000000"/>
                          </a:solidFill>
                          <a:effectLst/>
                          <a:latin typeface="Arial" panose="020B0604020202020204" pitchFamily="34" charset="0"/>
                          <a:cs typeface="Arial" panose="020B0604020202020204" pitchFamily="34" charset="0"/>
                        </a:rPr>
                        <a:t>2022/23</a:t>
                      </a:r>
                      <a:br>
                        <a:rPr lang="en-ZA" sz="1200" b="1" i="0" u="none" strike="noStrike" dirty="0">
                          <a:solidFill>
                            <a:srgbClr val="000000"/>
                          </a:solidFill>
                          <a:effectLst/>
                          <a:latin typeface="Arial" panose="020B0604020202020204" pitchFamily="34" charset="0"/>
                          <a:cs typeface="Arial" panose="020B0604020202020204" pitchFamily="34" charset="0"/>
                        </a:rPr>
                      </a:br>
                      <a:r>
                        <a:rPr lang="en-ZA" sz="1200" b="1" i="0" u="none" strike="noStrike" dirty="0">
                          <a:solidFill>
                            <a:srgbClr val="000000"/>
                          </a:solidFill>
                          <a:effectLst/>
                          <a:latin typeface="Arial" panose="020B0604020202020204" pitchFamily="34" charset="0"/>
                          <a:cs typeface="Arial" panose="020B0604020202020204" pitchFamily="34" charset="0"/>
                        </a:rPr>
                        <a:t>Annual Target</a:t>
                      </a:r>
                    </a:p>
                  </a:txBody>
                  <a:tcPr marL="8028" marR="8028" marT="8028"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ctr" fontAlgn="t"/>
                      <a:r>
                        <a:rPr lang="en-ZA" sz="1200" b="1" i="0" u="none" strike="noStrike" dirty="0">
                          <a:solidFill>
                            <a:srgbClr val="000000"/>
                          </a:solidFill>
                          <a:effectLst/>
                          <a:latin typeface="Arial" panose="020B0604020202020204" pitchFamily="34" charset="0"/>
                          <a:cs typeface="Arial" panose="020B0604020202020204" pitchFamily="34" charset="0"/>
                        </a:rPr>
                        <a:t>2022/23</a:t>
                      </a:r>
                      <a:br>
                        <a:rPr lang="en-ZA" sz="1200" b="1" i="0" u="none" strike="noStrike" dirty="0">
                          <a:solidFill>
                            <a:srgbClr val="000000"/>
                          </a:solidFill>
                          <a:effectLst/>
                          <a:latin typeface="Arial" panose="020B0604020202020204" pitchFamily="34" charset="0"/>
                          <a:cs typeface="Arial" panose="020B0604020202020204" pitchFamily="34" charset="0"/>
                        </a:rPr>
                      </a:br>
                      <a:r>
                        <a:rPr lang="en-ZA" sz="1200" b="1" i="0" u="none" strike="noStrike" dirty="0">
                          <a:solidFill>
                            <a:srgbClr val="000000"/>
                          </a:solidFill>
                          <a:effectLst/>
                          <a:latin typeface="Arial" panose="020B0604020202020204" pitchFamily="34" charset="0"/>
                          <a:cs typeface="Arial" panose="020B0604020202020204" pitchFamily="34" charset="0"/>
                        </a:rPr>
                        <a:t>Quarterly Target</a:t>
                      </a:r>
                    </a:p>
                  </a:txBody>
                  <a:tcPr marL="8028" marR="8028" marT="8028"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ctr" fontAlgn="t"/>
                      <a:r>
                        <a:rPr lang="en-US" sz="1200" b="1" i="0" u="none" strike="noStrike" dirty="0">
                          <a:solidFill>
                            <a:srgbClr val="000000"/>
                          </a:solidFill>
                          <a:effectLst/>
                          <a:latin typeface="Arial" panose="020B0604020202020204" pitchFamily="34" charset="0"/>
                          <a:cs typeface="Arial" panose="020B0604020202020204" pitchFamily="34" charset="0"/>
                        </a:rPr>
                        <a:t>Actual output</a:t>
                      </a:r>
                      <a:br>
                        <a:rPr lang="en-US" sz="1200" b="1" i="0" u="none" strike="noStrike" dirty="0">
                          <a:solidFill>
                            <a:srgbClr val="000000"/>
                          </a:solidFill>
                          <a:effectLst/>
                          <a:latin typeface="Arial" panose="020B0604020202020204" pitchFamily="34" charset="0"/>
                          <a:cs typeface="Arial" panose="020B0604020202020204" pitchFamily="34" charset="0"/>
                        </a:rPr>
                      </a:br>
                      <a:endParaRPr lang="en-US" sz="1200" b="1" i="0" u="none" strike="noStrike" dirty="0">
                        <a:solidFill>
                          <a:srgbClr val="000000"/>
                        </a:solidFill>
                        <a:effectLst/>
                        <a:latin typeface="Arial" panose="020B0604020202020204" pitchFamily="34" charset="0"/>
                        <a:cs typeface="Arial" panose="020B0604020202020204" pitchFamily="34" charset="0"/>
                      </a:endParaRPr>
                    </a:p>
                  </a:txBody>
                  <a:tcPr marL="8028" marR="8028" marT="8028"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ctr" fontAlgn="t"/>
                      <a:r>
                        <a:rPr lang="en-ZA" sz="1200" b="1" i="0" u="none" strike="noStrike" dirty="0">
                          <a:solidFill>
                            <a:srgbClr val="000000"/>
                          </a:solidFill>
                          <a:effectLst/>
                          <a:latin typeface="Arial" panose="020B0604020202020204" pitchFamily="34" charset="0"/>
                          <a:cs typeface="Arial" panose="020B0604020202020204" pitchFamily="34" charset="0"/>
                        </a:rPr>
                        <a:t>Reason for</a:t>
                      </a:r>
                      <a:br>
                        <a:rPr lang="en-ZA" sz="1200" b="1" i="0" u="none" strike="noStrike" dirty="0">
                          <a:solidFill>
                            <a:srgbClr val="000000"/>
                          </a:solidFill>
                          <a:effectLst/>
                          <a:latin typeface="Arial" panose="020B0604020202020204" pitchFamily="34" charset="0"/>
                          <a:cs typeface="Arial" panose="020B0604020202020204" pitchFamily="34" charset="0"/>
                        </a:rPr>
                      </a:br>
                      <a:r>
                        <a:rPr lang="en-ZA" sz="1200" b="1" i="0" u="none" strike="noStrike" dirty="0">
                          <a:solidFill>
                            <a:srgbClr val="000000"/>
                          </a:solidFill>
                          <a:effectLst/>
                          <a:latin typeface="Arial" panose="020B0604020202020204" pitchFamily="34" charset="0"/>
                          <a:cs typeface="Arial" panose="020B0604020202020204" pitchFamily="34" charset="0"/>
                        </a:rPr>
                        <a:t>Deviation</a:t>
                      </a:r>
                      <a:br>
                        <a:rPr lang="en-ZA" sz="1200" b="1" i="0" u="none" strike="noStrike" dirty="0">
                          <a:solidFill>
                            <a:srgbClr val="000000"/>
                          </a:solidFill>
                          <a:effectLst/>
                          <a:latin typeface="Arial" panose="020B0604020202020204" pitchFamily="34" charset="0"/>
                          <a:cs typeface="Arial" panose="020B0604020202020204" pitchFamily="34" charset="0"/>
                        </a:rPr>
                      </a:br>
                      <a:endParaRPr lang="en-ZA" sz="1200" b="1" i="0" u="none" strike="noStrike" dirty="0">
                        <a:solidFill>
                          <a:srgbClr val="000000"/>
                        </a:solidFill>
                        <a:effectLst/>
                        <a:latin typeface="Arial" panose="020B0604020202020204" pitchFamily="34" charset="0"/>
                        <a:cs typeface="Arial" panose="020B0604020202020204" pitchFamily="34" charset="0"/>
                      </a:endParaRPr>
                    </a:p>
                  </a:txBody>
                  <a:tcPr marL="8028" marR="8028" marT="8028"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ctr" fontAlgn="t"/>
                      <a:r>
                        <a:rPr lang="en-ZA" sz="1200" b="1" i="0" u="none" strike="noStrike" dirty="0">
                          <a:solidFill>
                            <a:srgbClr val="000000"/>
                          </a:solidFill>
                          <a:effectLst/>
                          <a:latin typeface="Arial" panose="020B0604020202020204" pitchFamily="34" charset="0"/>
                          <a:cs typeface="Arial" panose="020B0604020202020204" pitchFamily="34" charset="0"/>
                        </a:rPr>
                        <a:t>Corrective</a:t>
                      </a:r>
                      <a:br>
                        <a:rPr lang="en-ZA" sz="1200" b="1" i="0" u="none" strike="noStrike" dirty="0">
                          <a:solidFill>
                            <a:srgbClr val="000000"/>
                          </a:solidFill>
                          <a:effectLst/>
                          <a:latin typeface="Arial" panose="020B0604020202020204" pitchFamily="34" charset="0"/>
                          <a:cs typeface="Arial" panose="020B0604020202020204" pitchFamily="34" charset="0"/>
                        </a:rPr>
                      </a:br>
                      <a:r>
                        <a:rPr lang="en-ZA" sz="1200" b="1" i="0" u="none" strike="noStrike" dirty="0">
                          <a:solidFill>
                            <a:srgbClr val="000000"/>
                          </a:solidFill>
                          <a:effectLst/>
                          <a:latin typeface="Arial" panose="020B0604020202020204" pitchFamily="34" charset="0"/>
                          <a:cs typeface="Arial" panose="020B0604020202020204" pitchFamily="34" charset="0"/>
                        </a:rPr>
                        <a:t>Measures</a:t>
                      </a:r>
                      <a:br>
                        <a:rPr lang="en-ZA" sz="1200" b="1" i="0" u="none" strike="noStrike" dirty="0">
                          <a:solidFill>
                            <a:srgbClr val="000000"/>
                          </a:solidFill>
                          <a:effectLst/>
                          <a:latin typeface="Arial" panose="020B0604020202020204" pitchFamily="34" charset="0"/>
                          <a:cs typeface="Arial" panose="020B0604020202020204" pitchFamily="34" charset="0"/>
                        </a:rPr>
                      </a:br>
                      <a:endParaRPr lang="en-ZA" sz="1200" b="1" i="0" u="none" strike="noStrike" dirty="0">
                        <a:solidFill>
                          <a:srgbClr val="000000"/>
                        </a:solidFill>
                        <a:effectLst/>
                        <a:latin typeface="Arial" panose="020B0604020202020204" pitchFamily="34" charset="0"/>
                        <a:cs typeface="Arial" panose="020B0604020202020204" pitchFamily="34" charset="0"/>
                      </a:endParaRPr>
                    </a:p>
                  </a:txBody>
                  <a:tcPr marL="8028" marR="8028" marT="8028"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ctr" fontAlgn="t"/>
                      <a:r>
                        <a:rPr lang="en-ZA" sz="1200" b="1" i="0" u="none" strike="noStrike" dirty="0">
                          <a:solidFill>
                            <a:srgbClr val="000000"/>
                          </a:solidFill>
                          <a:effectLst/>
                          <a:latin typeface="Arial" panose="020B0604020202020204" pitchFamily="34" charset="0"/>
                          <a:cs typeface="Arial" panose="020B0604020202020204" pitchFamily="34" charset="0"/>
                        </a:rPr>
                        <a:t>Comments for</a:t>
                      </a:r>
                      <a:br>
                        <a:rPr lang="en-ZA" sz="1200" b="1" i="0" u="none" strike="noStrike" dirty="0">
                          <a:solidFill>
                            <a:srgbClr val="000000"/>
                          </a:solidFill>
                          <a:effectLst/>
                          <a:latin typeface="Arial" panose="020B0604020202020204" pitchFamily="34" charset="0"/>
                          <a:cs typeface="Arial" panose="020B0604020202020204" pitchFamily="34" charset="0"/>
                        </a:rPr>
                      </a:br>
                      <a:r>
                        <a:rPr lang="en-ZA" sz="1200" b="1" i="0" u="none" strike="noStrike" dirty="0">
                          <a:solidFill>
                            <a:srgbClr val="000000"/>
                          </a:solidFill>
                          <a:effectLst/>
                          <a:latin typeface="Arial" panose="020B0604020202020204" pitchFamily="34" charset="0"/>
                          <a:cs typeface="Arial" panose="020B0604020202020204" pitchFamily="34" charset="0"/>
                        </a:rPr>
                        <a:t>Quarter 1</a:t>
                      </a:r>
                      <a:br>
                        <a:rPr lang="en-ZA" sz="1200" b="1" i="0" u="none" strike="noStrike" dirty="0">
                          <a:solidFill>
                            <a:srgbClr val="000000"/>
                          </a:solidFill>
                          <a:effectLst/>
                          <a:latin typeface="Arial" panose="020B0604020202020204" pitchFamily="34" charset="0"/>
                          <a:cs typeface="Arial" panose="020B0604020202020204" pitchFamily="34" charset="0"/>
                        </a:rPr>
                      </a:br>
                      <a:endParaRPr lang="en-ZA" sz="1200" b="1" i="0" u="none" strike="noStrike" dirty="0">
                        <a:solidFill>
                          <a:srgbClr val="000000"/>
                        </a:solidFill>
                        <a:effectLst/>
                        <a:latin typeface="Arial" panose="020B0604020202020204" pitchFamily="34" charset="0"/>
                        <a:cs typeface="Arial" panose="020B0604020202020204" pitchFamily="34" charset="0"/>
                      </a:endParaRPr>
                    </a:p>
                  </a:txBody>
                  <a:tcPr marL="8028" marR="8028" marT="8028"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ctr" fontAlgn="t"/>
                      <a:r>
                        <a:rPr lang="en-ZA" sz="1200" b="1" i="0" u="none" strike="noStrike" dirty="0">
                          <a:solidFill>
                            <a:srgbClr val="000000"/>
                          </a:solidFill>
                          <a:effectLst/>
                          <a:latin typeface="Arial" panose="020B0604020202020204" pitchFamily="34" charset="0"/>
                          <a:cs typeface="Arial" panose="020B0604020202020204" pitchFamily="34" charset="0"/>
                        </a:rPr>
                        <a:t>Robot Status </a:t>
                      </a:r>
                    </a:p>
                  </a:txBody>
                  <a:tcPr marL="8028" marR="8028" marT="8028"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extLst>
                  <a:ext uri="{0D108BD9-81ED-4DB2-BD59-A6C34878D82A}">
                    <a16:rowId xmlns:a16="http://schemas.microsoft.com/office/drawing/2014/main" xmlns="" val="2310049396"/>
                  </a:ext>
                </a:extLst>
              </a:tr>
              <a:tr h="1157421">
                <a:tc>
                  <a:txBody>
                    <a:bodyPr/>
                    <a:lstStyle/>
                    <a:p>
                      <a:pPr algn="l" fontAlgn="t"/>
                      <a:r>
                        <a:rPr lang="en-US" sz="1200" b="0" i="0" u="none" strike="noStrike" dirty="0">
                          <a:solidFill>
                            <a:srgbClr val="000000"/>
                          </a:solidFill>
                          <a:effectLst/>
                          <a:latin typeface="Arial" panose="020B0604020202020204" pitchFamily="34" charset="0"/>
                          <a:cs typeface="Arial" panose="020B0604020202020204" pitchFamily="34" charset="0"/>
                        </a:rPr>
                        <a:t>Number of Nuclear Security compliance inspections Reports </a:t>
                      </a:r>
                    </a:p>
                  </a:txBody>
                  <a:tcPr marL="8028" marR="8028" marT="8028"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t"/>
                      <a:r>
                        <a:rPr lang="en-US" sz="1200" b="0" i="0" u="none" strike="noStrike" dirty="0">
                          <a:solidFill>
                            <a:srgbClr val="000000"/>
                          </a:solidFill>
                          <a:effectLst/>
                          <a:latin typeface="Arial" panose="020B0604020202020204" pitchFamily="34" charset="0"/>
                          <a:cs typeface="Arial" panose="020B0604020202020204" pitchFamily="34" charset="0"/>
                        </a:rPr>
                        <a:t>20 Nuclear Security compliance inspections reports approved </a:t>
                      </a:r>
                    </a:p>
                  </a:txBody>
                  <a:tcPr marL="8028" marR="8028" marT="8028"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t"/>
                      <a:r>
                        <a:rPr lang="en-US" sz="1200" b="0" i="0" u="none" strike="noStrike" dirty="0">
                          <a:solidFill>
                            <a:srgbClr val="000000"/>
                          </a:solidFill>
                          <a:effectLst/>
                          <a:latin typeface="Arial" panose="020B0604020202020204" pitchFamily="34" charset="0"/>
                          <a:cs typeface="Arial" panose="020B0604020202020204" pitchFamily="34" charset="0"/>
                        </a:rPr>
                        <a:t>5 Nuclear Security compliance inspections reports approved</a:t>
                      </a:r>
                    </a:p>
                  </a:txBody>
                  <a:tcPr marL="8028" marR="8028" marT="8028"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t"/>
                      <a:r>
                        <a:rPr lang="en-US" sz="1200" b="1" i="0" u="none" strike="noStrike" dirty="0">
                          <a:solidFill>
                            <a:srgbClr val="000000"/>
                          </a:solidFill>
                          <a:effectLst/>
                          <a:latin typeface="Arial" panose="020B0604020202020204" pitchFamily="34" charset="0"/>
                          <a:cs typeface="Arial" panose="020B0604020202020204" pitchFamily="34" charset="0"/>
                        </a:rPr>
                        <a:t>Achieved: </a:t>
                      </a:r>
                      <a:r>
                        <a:rPr lang="en-US" sz="1200" b="0" i="0" u="none" strike="noStrike" dirty="0">
                          <a:solidFill>
                            <a:srgbClr val="000000"/>
                          </a:solidFill>
                          <a:effectLst/>
                          <a:latin typeface="Arial" panose="020B0604020202020204" pitchFamily="34" charset="0"/>
                          <a:cs typeface="Arial" panose="020B0604020202020204" pitchFamily="34" charset="0"/>
                        </a:rPr>
                        <a:t>5</a:t>
                      </a:r>
                      <a:r>
                        <a:rPr lang="en-US" sz="1200" b="1" i="0" u="none" strike="noStrike" dirty="0">
                          <a:solidFill>
                            <a:srgbClr val="000000"/>
                          </a:solidFill>
                          <a:effectLst/>
                          <a:latin typeface="Arial" panose="020B0604020202020204" pitchFamily="34" charset="0"/>
                          <a:cs typeface="Arial" panose="020B0604020202020204" pitchFamily="34" charset="0"/>
                        </a:rPr>
                        <a:t> </a:t>
                      </a:r>
                      <a:r>
                        <a:rPr lang="en-US" sz="1200" b="0" i="0" u="none" strike="noStrike" dirty="0">
                          <a:solidFill>
                            <a:srgbClr val="000000"/>
                          </a:solidFill>
                          <a:effectLst/>
                          <a:latin typeface="Arial" panose="020B0604020202020204" pitchFamily="34" charset="0"/>
                          <a:cs typeface="Arial" panose="020B0604020202020204" pitchFamily="34" charset="0"/>
                        </a:rPr>
                        <a:t>inspections conducted during  quarter 1. Submission approved by DG on 13 June 2022.</a:t>
                      </a:r>
                      <a:endParaRPr lang="en-US" sz="1200" b="1" i="0" u="none" strike="noStrike" dirty="0">
                        <a:solidFill>
                          <a:srgbClr val="000000"/>
                        </a:solidFill>
                        <a:effectLst/>
                        <a:latin typeface="Arial" panose="020B0604020202020204" pitchFamily="34" charset="0"/>
                        <a:cs typeface="Arial" panose="020B0604020202020204" pitchFamily="34" charset="0"/>
                      </a:endParaRPr>
                    </a:p>
                  </a:txBody>
                  <a:tcPr marL="8028" marR="8028" marT="8028"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t"/>
                      <a:r>
                        <a:rPr lang="en-ZA" sz="1200" b="0" i="0" u="none" strike="noStrike" dirty="0">
                          <a:solidFill>
                            <a:srgbClr val="000000"/>
                          </a:solidFill>
                          <a:effectLst/>
                          <a:latin typeface="Arial" panose="020B0604020202020204" pitchFamily="34" charset="0"/>
                          <a:cs typeface="Arial" panose="020B0604020202020204" pitchFamily="34" charset="0"/>
                        </a:rPr>
                        <a:t>N/A</a:t>
                      </a:r>
                    </a:p>
                  </a:txBody>
                  <a:tcPr marL="8028" marR="8028" marT="8028"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t"/>
                      <a:r>
                        <a:rPr lang="en-ZA" sz="1200" b="0" i="0" u="none" strike="noStrike" dirty="0">
                          <a:solidFill>
                            <a:srgbClr val="000000"/>
                          </a:solidFill>
                          <a:effectLst/>
                          <a:latin typeface="Arial" panose="020B0604020202020204" pitchFamily="34" charset="0"/>
                          <a:cs typeface="Arial" panose="020B0604020202020204" pitchFamily="34" charset="0"/>
                        </a:rPr>
                        <a:t>N/A</a:t>
                      </a:r>
                    </a:p>
                  </a:txBody>
                  <a:tcPr marL="8028" marR="8028" marT="8028"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t"/>
                      <a:r>
                        <a:rPr lang="en-ZA" sz="1200" b="0" i="0" u="none" strike="noStrike" dirty="0">
                          <a:solidFill>
                            <a:srgbClr val="000000"/>
                          </a:solidFill>
                          <a:effectLst/>
                          <a:latin typeface="Arial" panose="020B0604020202020204" pitchFamily="34" charset="0"/>
                          <a:cs typeface="Arial" panose="020B0604020202020204" pitchFamily="34" charset="0"/>
                        </a:rPr>
                        <a:t> N/A</a:t>
                      </a:r>
                    </a:p>
                  </a:txBody>
                  <a:tcPr marL="8028" marR="8028" marT="8028"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t"/>
                      <a:r>
                        <a:rPr lang="en-ZA" sz="1200" b="0" i="0" u="none" strike="noStrike" dirty="0">
                          <a:solidFill>
                            <a:srgbClr val="000000"/>
                          </a:solidFill>
                          <a:effectLst/>
                          <a:latin typeface="Arial" panose="020B0604020202020204" pitchFamily="34" charset="0"/>
                          <a:cs typeface="Arial" panose="020B0604020202020204" pitchFamily="34" charset="0"/>
                        </a:rPr>
                        <a:t> </a:t>
                      </a:r>
                    </a:p>
                  </a:txBody>
                  <a:tcPr marL="8028" marR="8028" marT="8028"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extLst>
                  <a:ext uri="{0D108BD9-81ED-4DB2-BD59-A6C34878D82A}">
                    <a16:rowId xmlns:a16="http://schemas.microsoft.com/office/drawing/2014/main" xmlns="" val="949645235"/>
                  </a:ext>
                </a:extLst>
              </a:tr>
              <a:tr h="905797">
                <a:tc>
                  <a:txBody>
                    <a:bodyPr/>
                    <a:lstStyle/>
                    <a:p>
                      <a:pPr algn="l" fontAlgn="t"/>
                      <a:r>
                        <a:rPr lang="en-US" sz="1200" b="0" i="0" u="none" strike="noStrike" dirty="0">
                          <a:solidFill>
                            <a:srgbClr val="000000"/>
                          </a:solidFill>
                          <a:effectLst/>
                          <a:latin typeface="Arial" panose="020B0604020202020204" pitchFamily="34" charset="0"/>
                          <a:cs typeface="Arial" panose="020B0604020202020204" pitchFamily="34" charset="0"/>
                        </a:rPr>
                        <a:t>IAEA 2024-2029 Country Programme Framework </a:t>
                      </a:r>
                    </a:p>
                  </a:txBody>
                  <a:tcPr marL="8028" marR="8028" marT="8028"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t"/>
                      <a:r>
                        <a:rPr lang="en-US" sz="1200" b="0" i="0" u="none" strike="noStrike" dirty="0">
                          <a:solidFill>
                            <a:srgbClr val="000000"/>
                          </a:solidFill>
                          <a:effectLst/>
                          <a:latin typeface="Arial" panose="020B0604020202020204" pitchFamily="34" charset="0"/>
                          <a:cs typeface="Arial" panose="020B0604020202020204" pitchFamily="34" charset="0"/>
                        </a:rPr>
                        <a:t>IAEA 2024-2029 Draft Country Programme Framework developed</a:t>
                      </a:r>
                    </a:p>
                  </a:txBody>
                  <a:tcPr marL="8028" marR="8028" marT="8028"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t"/>
                      <a:r>
                        <a:rPr lang="en-US" sz="1200" b="0" i="0" u="none" strike="noStrike" dirty="0">
                          <a:solidFill>
                            <a:srgbClr val="000000"/>
                          </a:solidFill>
                          <a:effectLst/>
                          <a:latin typeface="Arial" panose="020B0604020202020204" pitchFamily="34" charset="0"/>
                          <a:cs typeface="Arial" panose="020B0604020202020204" pitchFamily="34" charset="0"/>
                        </a:rPr>
                        <a:t>Review of 2018-2023 CPF </a:t>
                      </a:r>
                    </a:p>
                  </a:txBody>
                  <a:tcPr marL="8028" marR="8028" marT="8028"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t"/>
                      <a:r>
                        <a:rPr lang="en-ZA" sz="1200" b="1" i="0" u="none" strike="noStrike" dirty="0">
                          <a:solidFill>
                            <a:srgbClr val="000000"/>
                          </a:solidFill>
                          <a:effectLst/>
                          <a:latin typeface="Arial" panose="020B0604020202020204" pitchFamily="34" charset="0"/>
                          <a:cs typeface="Arial" panose="020B0604020202020204" pitchFamily="34" charset="0"/>
                        </a:rPr>
                        <a:t>Not achieved</a:t>
                      </a:r>
                    </a:p>
                  </a:txBody>
                  <a:tcPr marL="8028" marR="8028" marT="8028"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t"/>
                      <a:r>
                        <a:rPr lang="en-US" sz="1200" b="0" i="0" u="none" strike="noStrike" dirty="0">
                          <a:solidFill>
                            <a:srgbClr val="000000"/>
                          </a:solidFill>
                          <a:effectLst/>
                          <a:latin typeface="Arial" panose="020B0604020202020204" pitchFamily="34" charset="0"/>
                          <a:cs typeface="Arial" panose="020B0604020202020204" pitchFamily="34" charset="0"/>
                        </a:rPr>
                        <a:t>Delay in finalisation of the review</a:t>
                      </a:r>
                    </a:p>
                  </a:txBody>
                  <a:tcPr marL="8028" marR="8028" marT="8028"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t"/>
                      <a:r>
                        <a:rPr lang="en-US" sz="1200" b="0" i="0" u="none" strike="noStrike" dirty="0">
                          <a:solidFill>
                            <a:srgbClr val="000000"/>
                          </a:solidFill>
                          <a:effectLst/>
                          <a:latin typeface="Arial" panose="020B0604020202020204" pitchFamily="34" charset="0"/>
                          <a:cs typeface="Arial" panose="020B0604020202020204" pitchFamily="34" charset="0"/>
                        </a:rPr>
                        <a:t>Stakeholder consultations to be conducted. Inputs to be used to update the  Draft CPF. </a:t>
                      </a:r>
                    </a:p>
                  </a:txBody>
                  <a:tcPr marL="8028" marR="8028" marT="8028"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t"/>
                      <a:r>
                        <a:rPr lang="en-ZA" sz="1200" b="0" i="0" u="none" strike="noStrike" dirty="0">
                          <a:solidFill>
                            <a:srgbClr val="000000"/>
                          </a:solidFill>
                          <a:effectLst/>
                          <a:latin typeface="Arial" panose="020B0604020202020204" pitchFamily="34" charset="0"/>
                          <a:cs typeface="Arial" panose="020B0604020202020204" pitchFamily="34" charset="0"/>
                        </a:rPr>
                        <a:t> N/A</a:t>
                      </a:r>
                    </a:p>
                  </a:txBody>
                  <a:tcPr marL="8028" marR="8028" marT="8028"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t"/>
                      <a:r>
                        <a:rPr lang="en-ZA" sz="1200" b="0" i="0" u="none" strike="noStrike" dirty="0">
                          <a:solidFill>
                            <a:srgbClr val="000000"/>
                          </a:solidFill>
                          <a:effectLst/>
                          <a:latin typeface="Arial" panose="020B0604020202020204" pitchFamily="34" charset="0"/>
                          <a:cs typeface="Arial" panose="020B0604020202020204" pitchFamily="34" charset="0"/>
                        </a:rPr>
                        <a:t> </a:t>
                      </a:r>
                    </a:p>
                  </a:txBody>
                  <a:tcPr marL="8028" marR="8028" marT="8028"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extLst>
                  <a:ext uri="{0D108BD9-81ED-4DB2-BD59-A6C34878D82A}">
                    <a16:rowId xmlns:a16="http://schemas.microsoft.com/office/drawing/2014/main" xmlns="" val="4106996407"/>
                  </a:ext>
                </a:extLst>
              </a:tr>
              <a:tr h="1085380">
                <a:tc>
                  <a:txBody>
                    <a:bodyPr/>
                    <a:lstStyle/>
                    <a:p>
                      <a:pPr algn="l" fontAlgn="t"/>
                      <a:r>
                        <a:rPr lang="en-US" sz="1200" b="0" i="0" u="none" strike="noStrike" dirty="0">
                          <a:solidFill>
                            <a:srgbClr val="000000"/>
                          </a:solidFill>
                          <a:effectLst/>
                          <a:latin typeface="Arial" panose="020B0604020202020204" pitchFamily="34" charset="0"/>
                          <a:cs typeface="Arial" panose="020B0604020202020204" pitchFamily="34" charset="0"/>
                        </a:rPr>
                        <a:t>IAEA Monitoring report on Technical Cooperation Programme</a:t>
                      </a:r>
                    </a:p>
                  </a:txBody>
                  <a:tcPr marL="8028" marR="8028" marT="8028"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t"/>
                      <a:r>
                        <a:rPr lang="en-US" sz="1200" b="0" i="0" u="none" strike="noStrike" dirty="0">
                          <a:solidFill>
                            <a:srgbClr val="000000"/>
                          </a:solidFill>
                          <a:effectLst/>
                          <a:latin typeface="Arial" panose="020B0604020202020204" pitchFamily="34" charset="0"/>
                          <a:cs typeface="Arial" panose="020B0604020202020204" pitchFamily="34" charset="0"/>
                        </a:rPr>
                        <a:t>IAEA Annual report on the Technical Cooperation Programme produced</a:t>
                      </a:r>
                    </a:p>
                  </a:txBody>
                  <a:tcPr marL="8028" marR="8028" marT="8028"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t"/>
                      <a:r>
                        <a:rPr lang="en-US" sz="1200" b="0" i="0" u="none" strike="noStrike" dirty="0">
                          <a:solidFill>
                            <a:srgbClr val="000000"/>
                          </a:solidFill>
                          <a:effectLst/>
                          <a:latin typeface="Arial" panose="020B0604020202020204" pitchFamily="34" charset="0"/>
                          <a:cs typeface="Arial" panose="020B0604020202020204" pitchFamily="34" charset="0"/>
                        </a:rPr>
                        <a:t>Report on Implementation of New National projects</a:t>
                      </a:r>
                    </a:p>
                  </a:txBody>
                  <a:tcPr marL="8028" marR="8028" marT="8028"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t"/>
                      <a:r>
                        <a:rPr lang="en-ZA" sz="1200" b="1" i="0" u="none" strike="noStrike" dirty="0">
                          <a:solidFill>
                            <a:srgbClr val="000000"/>
                          </a:solidFill>
                          <a:effectLst/>
                          <a:latin typeface="Arial" panose="020B0604020202020204" pitchFamily="34" charset="0"/>
                          <a:cs typeface="Arial" panose="020B0604020202020204" pitchFamily="34" charset="0"/>
                        </a:rPr>
                        <a:t>Achieved</a:t>
                      </a:r>
                    </a:p>
                  </a:txBody>
                  <a:tcPr marL="8028" marR="8028" marT="8028"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t"/>
                      <a:r>
                        <a:rPr lang="en-ZA" sz="1200" b="0" i="0" u="none" strike="noStrike" dirty="0">
                          <a:solidFill>
                            <a:srgbClr val="000000"/>
                          </a:solidFill>
                          <a:effectLst/>
                          <a:latin typeface="Arial" panose="020B0604020202020204" pitchFamily="34" charset="0"/>
                          <a:cs typeface="Arial" panose="020B0604020202020204" pitchFamily="34" charset="0"/>
                        </a:rPr>
                        <a:t> N/A</a:t>
                      </a:r>
                    </a:p>
                  </a:txBody>
                  <a:tcPr marL="8028" marR="8028" marT="8028"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t"/>
                      <a:r>
                        <a:rPr lang="en-ZA" sz="1200" b="0" i="0" u="none" strike="noStrike" dirty="0">
                          <a:solidFill>
                            <a:srgbClr val="000000"/>
                          </a:solidFill>
                          <a:effectLst/>
                          <a:latin typeface="Arial" panose="020B0604020202020204" pitchFamily="34" charset="0"/>
                          <a:cs typeface="Arial" panose="020B0604020202020204" pitchFamily="34" charset="0"/>
                        </a:rPr>
                        <a:t> N/A</a:t>
                      </a:r>
                    </a:p>
                  </a:txBody>
                  <a:tcPr marL="8028" marR="8028" marT="8028"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t"/>
                      <a:r>
                        <a:rPr lang="en-ZA" sz="1200" b="0" i="0" u="none" strike="noStrike" dirty="0">
                          <a:solidFill>
                            <a:srgbClr val="000000"/>
                          </a:solidFill>
                          <a:effectLst/>
                          <a:latin typeface="Arial" panose="020B0604020202020204" pitchFamily="34" charset="0"/>
                          <a:cs typeface="Arial" panose="020B0604020202020204" pitchFamily="34" charset="0"/>
                        </a:rPr>
                        <a:t> N/A</a:t>
                      </a:r>
                    </a:p>
                  </a:txBody>
                  <a:tcPr marL="8028" marR="8028" marT="8028"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t"/>
                      <a:r>
                        <a:rPr lang="en-ZA" sz="1200" b="0" i="0" u="none" strike="noStrike" dirty="0">
                          <a:solidFill>
                            <a:srgbClr val="000000"/>
                          </a:solidFill>
                          <a:effectLst/>
                          <a:latin typeface="Arial" panose="020B0604020202020204" pitchFamily="34" charset="0"/>
                          <a:cs typeface="Arial" panose="020B0604020202020204" pitchFamily="34" charset="0"/>
                        </a:rPr>
                        <a:t> </a:t>
                      </a:r>
                    </a:p>
                  </a:txBody>
                  <a:tcPr marL="8028" marR="8028" marT="8028"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extLst>
                  <a:ext uri="{0D108BD9-81ED-4DB2-BD59-A6C34878D82A}">
                    <a16:rowId xmlns:a16="http://schemas.microsoft.com/office/drawing/2014/main" xmlns="" val="1085410084"/>
                  </a:ext>
                </a:extLst>
              </a:tr>
              <a:tr h="726214">
                <a:tc>
                  <a:txBody>
                    <a:bodyPr/>
                    <a:lstStyle/>
                    <a:p>
                      <a:pPr algn="l" fontAlgn="t"/>
                      <a:r>
                        <a:rPr lang="en-US" sz="1200" b="0" i="0" u="none" strike="noStrike" dirty="0">
                          <a:solidFill>
                            <a:srgbClr val="000000"/>
                          </a:solidFill>
                          <a:effectLst/>
                          <a:latin typeface="Arial" panose="020B0604020202020204" pitchFamily="34" charset="0"/>
                          <a:cs typeface="Arial" panose="020B0604020202020204" pitchFamily="34" charset="0"/>
                        </a:rPr>
                        <a:t>Monitoring report on AFRA Programme </a:t>
                      </a:r>
                    </a:p>
                  </a:txBody>
                  <a:tcPr marL="8028" marR="8028" marT="8028"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t"/>
                      <a:r>
                        <a:rPr lang="en-US" sz="1200" b="0" i="0" u="none" strike="noStrike" dirty="0">
                          <a:solidFill>
                            <a:srgbClr val="000000"/>
                          </a:solidFill>
                          <a:effectLst/>
                          <a:latin typeface="Arial" panose="020B0604020202020204" pitchFamily="34" charset="0"/>
                          <a:cs typeface="Arial" panose="020B0604020202020204" pitchFamily="34" charset="0"/>
                        </a:rPr>
                        <a:t>Monitoring report on AFRA Programme produced</a:t>
                      </a:r>
                    </a:p>
                  </a:txBody>
                  <a:tcPr marL="8028" marR="8028" marT="8028"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t"/>
                      <a:r>
                        <a:rPr lang="en-US" sz="1200" b="0" i="0" u="none" strike="noStrike" dirty="0">
                          <a:solidFill>
                            <a:srgbClr val="000000"/>
                          </a:solidFill>
                          <a:effectLst/>
                          <a:latin typeface="Arial" panose="020B0604020202020204" pitchFamily="34" charset="0"/>
                          <a:cs typeface="Arial" panose="020B0604020202020204" pitchFamily="34" charset="0"/>
                        </a:rPr>
                        <a:t>Report on implementation of existing AFRA projects</a:t>
                      </a:r>
                    </a:p>
                  </a:txBody>
                  <a:tcPr marL="8028" marR="8028" marT="8028"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t"/>
                      <a:r>
                        <a:rPr lang="en-ZA" sz="1200" b="1" i="0" u="none" strike="noStrike" dirty="0">
                          <a:solidFill>
                            <a:srgbClr val="000000"/>
                          </a:solidFill>
                          <a:effectLst/>
                          <a:latin typeface="Arial" panose="020B0604020202020204" pitchFamily="34" charset="0"/>
                          <a:cs typeface="Arial" panose="020B0604020202020204" pitchFamily="34" charset="0"/>
                        </a:rPr>
                        <a:t>Achieved</a:t>
                      </a:r>
                    </a:p>
                  </a:txBody>
                  <a:tcPr marL="8028" marR="8028" marT="8028"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t"/>
                      <a:r>
                        <a:rPr lang="en-ZA" sz="1200" b="0" i="0" u="none" strike="noStrike" dirty="0">
                          <a:solidFill>
                            <a:srgbClr val="000000"/>
                          </a:solidFill>
                          <a:effectLst/>
                          <a:latin typeface="Arial" panose="020B0604020202020204" pitchFamily="34" charset="0"/>
                          <a:cs typeface="Arial" panose="020B0604020202020204" pitchFamily="34" charset="0"/>
                        </a:rPr>
                        <a:t> N/A</a:t>
                      </a:r>
                    </a:p>
                  </a:txBody>
                  <a:tcPr marL="8028" marR="8028" marT="8028"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t"/>
                      <a:r>
                        <a:rPr lang="en-ZA" sz="1200" b="0" i="0" u="none" strike="noStrike" dirty="0">
                          <a:solidFill>
                            <a:srgbClr val="000000"/>
                          </a:solidFill>
                          <a:effectLst/>
                          <a:latin typeface="Arial" panose="020B0604020202020204" pitchFamily="34" charset="0"/>
                          <a:cs typeface="Arial" panose="020B0604020202020204" pitchFamily="34" charset="0"/>
                        </a:rPr>
                        <a:t> N/A</a:t>
                      </a:r>
                    </a:p>
                  </a:txBody>
                  <a:tcPr marL="8028" marR="8028" marT="8028"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t"/>
                      <a:r>
                        <a:rPr lang="en-ZA" sz="1200" b="0" i="0" u="none" strike="noStrike" dirty="0">
                          <a:solidFill>
                            <a:srgbClr val="000000"/>
                          </a:solidFill>
                          <a:effectLst/>
                          <a:latin typeface="Arial" panose="020B0604020202020204" pitchFamily="34" charset="0"/>
                          <a:cs typeface="Arial" panose="020B0604020202020204" pitchFamily="34" charset="0"/>
                        </a:rPr>
                        <a:t> N/A</a:t>
                      </a:r>
                    </a:p>
                  </a:txBody>
                  <a:tcPr marL="8028" marR="8028" marT="8028"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t"/>
                      <a:r>
                        <a:rPr lang="en-ZA" sz="1200" b="0" i="0" u="none" strike="noStrike" dirty="0">
                          <a:solidFill>
                            <a:srgbClr val="000000"/>
                          </a:solidFill>
                          <a:effectLst/>
                          <a:latin typeface="Arial" panose="020B0604020202020204" pitchFamily="34" charset="0"/>
                          <a:cs typeface="Arial" panose="020B0604020202020204" pitchFamily="34" charset="0"/>
                        </a:rPr>
                        <a:t> </a:t>
                      </a:r>
                    </a:p>
                  </a:txBody>
                  <a:tcPr marL="8028" marR="8028" marT="8028"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extLst>
                  <a:ext uri="{0D108BD9-81ED-4DB2-BD59-A6C34878D82A}">
                    <a16:rowId xmlns:a16="http://schemas.microsoft.com/office/drawing/2014/main" xmlns="" val="1508571570"/>
                  </a:ext>
                </a:extLst>
              </a:tr>
              <a:tr h="1083592">
                <a:tc>
                  <a:txBody>
                    <a:bodyPr/>
                    <a:lstStyle/>
                    <a:p>
                      <a:pPr algn="l" fontAlgn="t"/>
                      <a:r>
                        <a:rPr lang="en-US" sz="1200" b="0" i="0" u="none" strike="noStrike" dirty="0">
                          <a:solidFill>
                            <a:srgbClr val="000000"/>
                          </a:solidFill>
                          <a:effectLst/>
                          <a:latin typeface="Arial" panose="020B0604020202020204" pitchFamily="34" charset="0"/>
                          <a:cs typeface="Arial" panose="020B0604020202020204" pitchFamily="34" charset="0"/>
                        </a:rPr>
                        <a:t>Number of nuclear Safeguards compliance inspections reports</a:t>
                      </a:r>
                    </a:p>
                  </a:txBody>
                  <a:tcPr marL="6207" marR="6207" marT="620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t"/>
                      <a:r>
                        <a:rPr lang="en-US" sz="1200" b="0" i="0" u="none" strike="noStrike" dirty="0">
                          <a:solidFill>
                            <a:srgbClr val="000000"/>
                          </a:solidFill>
                          <a:effectLst/>
                          <a:latin typeface="Arial" panose="020B0604020202020204" pitchFamily="34" charset="0"/>
                          <a:cs typeface="Arial" panose="020B0604020202020204" pitchFamily="34" charset="0"/>
                        </a:rPr>
                        <a:t>40 Nuclear Safeguards compliance inspections reports approved </a:t>
                      </a:r>
                    </a:p>
                  </a:txBody>
                  <a:tcPr marL="6207" marR="6207" marT="620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t"/>
                      <a:r>
                        <a:rPr lang="en-US" sz="1200" b="0" i="0" u="none" strike="noStrike" dirty="0">
                          <a:solidFill>
                            <a:srgbClr val="000000"/>
                          </a:solidFill>
                          <a:effectLst/>
                          <a:latin typeface="Arial" panose="020B0604020202020204" pitchFamily="34" charset="0"/>
                          <a:cs typeface="Arial" panose="020B0604020202020204" pitchFamily="34" charset="0"/>
                        </a:rPr>
                        <a:t>Nuclear Safeguards compliance inspections reports approved</a:t>
                      </a:r>
                    </a:p>
                  </a:txBody>
                  <a:tcPr marL="6207" marR="6207" marT="620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t"/>
                      <a:r>
                        <a:rPr lang="en-ZA" sz="1200" b="1" i="0" u="none" strike="noStrike" dirty="0">
                          <a:solidFill>
                            <a:srgbClr val="000000"/>
                          </a:solidFill>
                          <a:effectLst/>
                          <a:latin typeface="Arial" panose="020B0604020202020204" pitchFamily="34" charset="0"/>
                          <a:cs typeface="Arial" panose="020B0604020202020204" pitchFamily="34" charset="0"/>
                        </a:rPr>
                        <a:t>Achieved: </a:t>
                      </a:r>
                      <a:r>
                        <a:rPr lang="en-ZA" sz="1200" b="0" i="0" u="none" strike="noStrike" dirty="0">
                          <a:solidFill>
                            <a:srgbClr val="000000"/>
                          </a:solidFill>
                          <a:effectLst/>
                          <a:latin typeface="Arial" panose="020B0604020202020204" pitchFamily="34" charset="0"/>
                          <a:cs typeface="Arial" panose="020B0604020202020204" pitchFamily="34" charset="0"/>
                        </a:rPr>
                        <a:t>% performance is 89%.</a:t>
                      </a:r>
                      <a:endParaRPr lang="en-ZA" sz="1200" b="1" i="0" u="none" strike="noStrike" dirty="0">
                        <a:solidFill>
                          <a:srgbClr val="000000"/>
                        </a:solidFill>
                        <a:effectLst/>
                        <a:latin typeface="Arial" panose="020B0604020202020204" pitchFamily="34" charset="0"/>
                        <a:cs typeface="Arial" panose="020B0604020202020204" pitchFamily="34" charset="0"/>
                      </a:endParaRPr>
                    </a:p>
                  </a:txBody>
                  <a:tcPr marL="6207" marR="6207" marT="620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t"/>
                      <a:r>
                        <a:rPr lang="en-ZA" sz="1200" b="0" i="0" u="none" strike="noStrike" dirty="0">
                          <a:solidFill>
                            <a:srgbClr val="000000"/>
                          </a:solidFill>
                          <a:effectLst/>
                          <a:latin typeface="Arial" panose="020B0604020202020204" pitchFamily="34" charset="0"/>
                          <a:cs typeface="Arial" panose="020B0604020202020204" pitchFamily="34" charset="0"/>
                        </a:rPr>
                        <a:t>N/A</a:t>
                      </a:r>
                    </a:p>
                  </a:txBody>
                  <a:tcPr marL="6207" marR="6207" marT="620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t"/>
                      <a:r>
                        <a:rPr lang="en-ZA" sz="1200" b="0" i="0" u="none" strike="noStrike" dirty="0">
                          <a:solidFill>
                            <a:srgbClr val="000000"/>
                          </a:solidFill>
                          <a:effectLst/>
                          <a:latin typeface="Arial" panose="020B0604020202020204" pitchFamily="34" charset="0"/>
                          <a:cs typeface="Arial" panose="020B0604020202020204" pitchFamily="34" charset="0"/>
                        </a:rPr>
                        <a:t>N/A</a:t>
                      </a:r>
                    </a:p>
                  </a:txBody>
                  <a:tcPr marL="6207" marR="6207" marT="620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t"/>
                      <a:r>
                        <a:rPr lang="en-ZA" sz="1200" b="0" i="0" u="none" strike="noStrike" dirty="0">
                          <a:solidFill>
                            <a:srgbClr val="000000"/>
                          </a:solidFill>
                          <a:effectLst/>
                          <a:latin typeface="Arial" panose="020B0604020202020204" pitchFamily="34" charset="0"/>
                          <a:cs typeface="Arial" panose="020B0604020202020204" pitchFamily="34" charset="0"/>
                        </a:rPr>
                        <a:t> N/A</a:t>
                      </a:r>
                    </a:p>
                  </a:txBody>
                  <a:tcPr marL="6207" marR="6207" marT="620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t"/>
                      <a:r>
                        <a:rPr lang="en-ZA" sz="1200" b="0" i="0" u="none" strike="noStrike" dirty="0">
                          <a:solidFill>
                            <a:srgbClr val="000000"/>
                          </a:solidFill>
                          <a:effectLst/>
                          <a:latin typeface="Arial" panose="020B0604020202020204" pitchFamily="34" charset="0"/>
                          <a:cs typeface="Arial" panose="020B0604020202020204" pitchFamily="34" charset="0"/>
                        </a:rPr>
                        <a:t> </a:t>
                      </a:r>
                    </a:p>
                  </a:txBody>
                  <a:tcPr marL="6207" marR="6207" marT="620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extLst>
                  <a:ext uri="{0D108BD9-81ED-4DB2-BD59-A6C34878D82A}">
                    <a16:rowId xmlns:a16="http://schemas.microsoft.com/office/drawing/2014/main" xmlns="" val="1770406315"/>
                  </a:ext>
                </a:extLst>
              </a:tr>
            </a:tbl>
          </a:graphicData>
        </a:graphic>
      </p:graphicFrame>
      <p:sp>
        <p:nvSpPr>
          <p:cNvPr id="6" name="TextBox 5">
            <a:extLst>
              <a:ext uri="{FF2B5EF4-FFF2-40B4-BE49-F238E27FC236}">
                <a16:creationId xmlns:a16="http://schemas.microsoft.com/office/drawing/2014/main" xmlns="" id="{B27A202F-77DD-4317-A086-B4C62397CFF6}"/>
              </a:ext>
            </a:extLst>
          </p:cNvPr>
          <p:cNvSpPr txBox="1"/>
          <p:nvPr/>
        </p:nvSpPr>
        <p:spPr>
          <a:xfrm>
            <a:off x="2457450" y="0"/>
            <a:ext cx="7820025" cy="369332"/>
          </a:xfrm>
          <a:prstGeom prst="rect">
            <a:avLst/>
          </a:prstGeom>
          <a:noFill/>
        </p:spPr>
        <p:txBody>
          <a:bodyPr wrap="square">
            <a:spAutoFit/>
          </a:bodyPr>
          <a:lstStyle/>
          <a:p>
            <a:r>
              <a:rPr lang="en-US" b="1" dirty="0">
                <a:latin typeface="Arial" panose="020B0604020202020204" pitchFamily="34" charset="0"/>
                <a:cs typeface="Arial" panose="020B0604020202020204" pitchFamily="34" charset="0"/>
              </a:rPr>
              <a:t>NUCLEAR ENERGY REGULATION AND MANAGEMENT, (QUARTER 1)  </a:t>
            </a:r>
            <a:endParaRPr lang="en-ZA"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xmlns="" val="150842205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41250" y="-833538"/>
            <a:ext cx="8180516" cy="1994169"/>
          </a:xfrm>
        </p:spPr>
        <p:txBody>
          <a:bodyPr>
            <a:normAutofit/>
          </a:bodyPr>
          <a:lstStyle/>
          <a:p>
            <a:pPr algn="ctr"/>
            <a:r>
              <a:rPr lang="en-US" sz="2000" b="1" dirty="0">
                <a:latin typeface="Arial" panose="020B0604020202020204" pitchFamily="34" charset="0"/>
                <a:cs typeface="Arial" panose="020B0604020202020204" pitchFamily="34" charset="0"/>
              </a:rPr>
              <a:t/>
            </a:r>
            <a:br>
              <a:rPr lang="en-US" sz="2000" b="1" dirty="0">
                <a:latin typeface="Arial" panose="020B0604020202020204" pitchFamily="34" charset="0"/>
                <a:cs typeface="Arial" panose="020B0604020202020204" pitchFamily="34" charset="0"/>
              </a:rPr>
            </a:br>
            <a:r>
              <a:rPr lang="en-US" sz="2000" b="1" dirty="0">
                <a:latin typeface="Arial" panose="020B0604020202020204" pitchFamily="34" charset="0"/>
                <a:cs typeface="Arial" panose="020B0604020202020204" pitchFamily="34" charset="0"/>
              </a:rPr>
              <a:t/>
            </a:r>
            <a:br>
              <a:rPr lang="en-US" sz="2000" b="1" dirty="0">
                <a:latin typeface="Arial" panose="020B0604020202020204" pitchFamily="34" charset="0"/>
                <a:cs typeface="Arial" panose="020B0604020202020204" pitchFamily="34" charset="0"/>
              </a:rPr>
            </a:br>
            <a:r>
              <a:rPr lang="en-US" sz="2000" b="1" dirty="0">
                <a:latin typeface="Arial" panose="020B0604020202020204" pitchFamily="34" charset="0"/>
                <a:cs typeface="Arial" panose="020B0604020202020204" pitchFamily="34" charset="0"/>
              </a:rPr>
              <a:t>Summary of Achievements (Q1) </a:t>
            </a:r>
            <a:br>
              <a:rPr lang="en-US" sz="2000" b="1" dirty="0">
                <a:latin typeface="Arial" panose="020B0604020202020204" pitchFamily="34" charset="0"/>
                <a:cs typeface="Arial" panose="020B0604020202020204" pitchFamily="34" charset="0"/>
              </a:rPr>
            </a:br>
            <a:r>
              <a:rPr lang="en-US" sz="2000" b="1" dirty="0">
                <a:latin typeface="Arial" panose="020B0604020202020204" pitchFamily="34" charset="0"/>
                <a:cs typeface="Arial" panose="020B0604020202020204" pitchFamily="34" charset="0"/>
              </a:rPr>
              <a:t> </a:t>
            </a:r>
            <a:endParaRPr lang="en-ZA" sz="2000" b="1" dirty="0">
              <a:latin typeface="Arial" panose="020B0604020202020204" pitchFamily="34" charset="0"/>
              <a:cs typeface="Arial" panose="020B0604020202020204" pitchFamily="34" charset="0"/>
            </a:endParaRPr>
          </a:p>
        </p:txBody>
      </p:sp>
      <p:sp>
        <p:nvSpPr>
          <p:cNvPr id="9" name="TextBox 8">
            <a:extLst>
              <a:ext uri="{FF2B5EF4-FFF2-40B4-BE49-F238E27FC236}">
                <a16:creationId xmlns:a16="http://schemas.microsoft.com/office/drawing/2014/main" xmlns="" id="{F5CEE443-9F64-471E-A248-985EAD5F8424}"/>
              </a:ext>
            </a:extLst>
          </p:cNvPr>
          <p:cNvSpPr txBox="1"/>
          <p:nvPr/>
        </p:nvSpPr>
        <p:spPr>
          <a:xfrm>
            <a:off x="1800225" y="466532"/>
            <a:ext cx="10287000" cy="4801314"/>
          </a:xfrm>
          <a:prstGeom prst="rect">
            <a:avLst/>
          </a:prstGeom>
          <a:noFill/>
        </p:spPr>
        <p:txBody>
          <a:bodyPr wrap="square">
            <a:spAutoFit/>
          </a:bodyPr>
          <a:lstStyle/>
          <a:p>
            <a:endParaRPr lang="en-US" b="1" dirty="0">
              <a:latin typeface="Arial" panose="020B0604020202020204" pitchFamily="34" charset="0"/>
              <a:cs typeface="Arial" panose="020B0604020202020204" pitchFamily="34" charset="0"/>
            </a:endParaRPr>
          </a:p>
          <a:p>
            <a:r>
              <a:rPr lang="en-US" b="1" dirty="0">
                <a:latin typeface="Arial" panose="020B0604020202020204" pitchFamily="34" charset="0"/>
                <a:cs typeface="Arial" panose="020B0604020202020204" pitchFamily="34" charset="0"/>
              </a:rPr>
              <a:t> Policy and Regulation </a:t>
            </a:r>
          </a:p>
          <a:p>
            <a:endParaRPr lang="en-US" b="1" dirty="0">
              <a:latin typeface="Arial" panose="020B0604020202020204" pitchFamily="34" charset="0"/>
              <a:cs typeface="Arial" panose="020B0604020202020204" pitchFamily="34" charset="0"/>
            </a:endParaRPr>
          </a:p>
          <a:p>
            <a:pPr marL="285750" indent="-285750">
              <a:buFont typeface="Wingdings" panose="05000000000000000000" pitchFamily="2" charset="2"/>
              <a:buChar char="v"/>
            </a:pPr>
            <a:r>
              <a:rPr lang="en-US" dirty="0">
                <a:latin typeface="Arial" panose="020B0604020202020204" pitchFamily="34" charset="0"/>
                <a:cs typeface="Arial" panose="020B0604020202020204" pitchFamily="34" charset="0"/>
              </a:rPr>
              <a:t>Mine Health and Safety Bill was presented in Cabinet for gazetting.</a:t>
            </a:r>
          </a:p>
          <a:p>
            <a:pPr marL="285750" indent="-285750">
              <a:buFont typeface="Wingdings" panose="05000000000000000000" pitchFamily="2" charset="2"/>
              <a:buChar char="v"/>
            </a:pPr>
            <a:r>
              <a:rPr lang="en-US" dirty="0">
                <a:latin typeface="Arial" panose="020B0604020202020204" pitchFamily="34" charset="0"/>
                <a:cs typeface="Arial" panose="020B0604020202020204" pitchFamily="34" charset="0"/>
              </a:rPr>
              <a:t>A consolidated public comments report has been produced with respect to Radioactive Waste Management Fund Bill.</a:t>
            </a:r>
          </a:p>
          <a:p>
            <a:pPr marL="285750" indent="-285750">
              <a:buFont typeface="Wingdings" panose="05000000000000000000" pitchFamily="2" charset="2"/>
              <a:buChar char="v"/>
            </a:pPr>
            <a:r>
              <a:rPr lang="en-US" dirty="0">
                <a:latin typeface="Arial" panose="020B0604020202020204" pitchFamily="34" charset="0"/>
                <a:cs typeface="Arial" panose="020B0604020202020204" pitchFamily="34" charset="0"/>
              </a:rPr>
              <a:t>A concept report has been produced with respect to the Gas Act Amendment Regulations.  </a:t>
            </a:r>
          </a:p>
          <a:p>
            <a:pPr marL="285750" indent="-285750">
              <a:buFont typeface="Wingdings" panose="05000000000000000000" pitchFamily="2" charset="2"/>
              <a:buChar char="v"/>
            </a:pPr>
            <a:r>
              <a:rPr lang="en-US" dirty="0">
                <a:latin typeface="Arial" panose="020B0604020202020204" pitchFamily="34" charset="0"/>
                <a:cs typeface="Arial" panose="020B0604020202020204" pitchFamily="34" charset="0"/>
              </a:rPr>
              <a:t>Public consultations were conducted for the Electricity Pricing Policy.</a:t>
            </a:r>
          </a:p>
          <a:p>
            <a:pPr marL="285750" indent="-285750">
              <a:buFont typeface="Wingdings" panose="05000000000000000000" pitchFamily="2" charset="2"/>
              <a:buChar char="v"/>
            </a:pPr>
            <a:r>
              <a:rPr lang="en-US" dirty="0">
                <a:latin typeface="Arial" panose="020B0604020202020204" pitchFamily="34" charset="0"/>
                <a:cs typeface="Arial" panose="020B0604020202020204" pitchFamily="34" charset="0"/>
              </a:rPr>
              <a:t>Public comments on the Electricity Regulations Amended Bill have been consolidated. </a:t>
            </a:r>
          </a:p>
          <a:p>
            <a:pPr marL="285750" indent="-285750">
              <a:buFont typeface="Wingdings" panose="05000000000000000000" pitchFamily="2" charset="2"/>
              <a:buChar char="v"/>
            </a:pPr>
            <a:r>
              <a:rPr lang="en-US" dirty="0">
                <a:latin typeface="Arial" panose="020B0604020202020204" pitchFamily="34" charset="0"/>
                <a:cs typeface="Arial" panose="020B0604020202020204" pitchFamily="34" charset="0"/>
              </a:rPr>
              <a:t>A Gas Master Plan Base case report was published for public comments and presented at NEDLAC.</a:t>
            </a:r>
          </a:p>
          <a:p>
            <a:endParaRPr lang="en-US" b="1" dirty="0">
              <a:latin typeface="Arial" panose="020B0604020202020204" pitchFamily="34" charset="0"/>
              <a:cs typeface="Arial" panose="020B0604020202020204" pitchFamily="34" charset="0"/>
            </a:endParaRPr>
          </a:p>
          <a:p>
            <a:r>
              <a:rPr lang="en-US" b="1" dirty="0">
                <a:latin typeface="Arial" panose="020B0604020202020204" pitchFamily="34" charset="0"/>
                <a:cs typeface="Arial" panose="020B0604020202020204" pitchFamily="34" charset="0"/>
              </a:rPr>
              <a:t>License applications and Rights </a:t>
            </a:r>
          </a:p>
          <a:p>
            <a:endParaRPr lang="en-US" b="1" dirty="0">
              <a:latin typeface="Arial" panose="020B0604020202020204" pitchFamily="34" charset="0"/>
              <a:cs typeface="Arial" panose="020B0604020202020204" pitchFamily="34" charset="0"/>
            </a:endParaRPr>
          </a:p>
          <a:p>
            <a:pPr marL="285750" indent="-285750">
              <a:buFont typeface="Wingdings" panose="05000000000000000000" pitchFamily="2" charset="2"/>
              <a:buChar char="v"/>
            </a:pPr>
            <a:r>
              <a:rPr lang="en-US" dirty="0">
                <a:latin typeface="Arial" panose="020B0604020202020204" pitchFamily="34" charset="0"/>
                <a:cs typeface="Arial" panose="020B0604020202020204" pitchFamily="34" charset="0"/>
              </a:rPr>
              <a:t>46 rights were issued to HDSA controlled entities against a target of 30.</a:t>
            </a:r>
          </a:p>
          <a:p>
            <a:pPr marL="285750" indent="-285750">
              <a:buFont typeface="Wingdings" panose="05000000000000000000" pitchFamily="2" charset="2"/>
              <a:buChar char="v"/>
            </a:pPr>
            <a:r>
              <a:rPr lang="en-US" dirty="0">
                <a:latin typeface="Arial" panose="020B0604020202020204" pitchFamily="34" charset="0"/>
                <a:cs typeface="Arial" panose="020B0604020202020204" pitchFamily="34" charset="0"/>
              </a:rPr>
              <a:t>928 jobs were enabled through the issuing of mining rights.</a:t>
            </a:r>
          </a:p>
          <a:p>
            <a:pPr marL="285750" indent="-285750">
              <a:buFont typeface="Wingdings" panose="05000000000000000000" pitchFamily="2" charset="2"/>
              <a:buChar char="v"/>
            </a:pPr>
            <a:r>
              <a:rPr lang="en-US" dirty="0">
                <a:latin typeface="Arial" panose="020B0604020202020204" pitchFamily="34" charset="0"/>
                <a:cs typeface="Arial" panose="020B0604020202020204" pitchFamily="34" charset="0"/>
              </a:rPr>
              <a:t>Nuclear Authorisation applications were received and 26 processed.</a:t>
            </a:r>
            <a:endParaRPr lang="en-US" dirty="0"/>
          </a:p>
        </p:txBody>
      </p:sp>
    </p:spTree>
    <p:extLst>
      <p:ext uri="{BB962C8B-B14F-4D97-AF65-F5344CB8AC3E}">
        <p14:creationId xmlns:p14="http://schemas.microsoft.com/office/powerpoint/2010/main" xmlns="" val="455431061"/>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FB6AA0A-F3F2-4A3B-8710-7B900FF87090}"/>
              </a:ext>
            </a:extLst>
          </p:cNvPr>
          <p:cNvSpPr>
            <a:spLocks noGrp="1"/>
          </p:cNvSpPr>
          <p:nvPr>
            <p:ph type="title"/>
          </p:nvPr>
        </p:nvSpPr>
        <p:spPr>
          <a:xfrm>
            <a:off x="1600200" y="2324100"/>
            <a:ext cx="9744076" cy="414338"/>
          </a:xfrm>
        </p:spPr>
        <p:txBody>
          <a:bodyPr>
            <a:normAutofit/>
          </a:bodyPr>
          <a:lstStyle/>
          <a:p>
            <a:pPr algn="ctr"/>
            <a:r>
              <a:rPr lang="en-ZA" sz="2000" b="1" dirty="0">
                <a:latin typeface="Arial" panose="020B0604020202020204" pitchFamily="34" charset="0"/>
                <a:cs typeface="Arial" panose="020B0604020202020204" pitchFamily="34" charset="0"/>
              </a:rPr>
              <a:t>2</a:t>
            </a:r>
            <a:r>
              <a:rPr lang="en-ZA" sz="2000" b="1" baseline="30000" dirty="0">
                <a:latin typeface="Arial" panose="020B0604020202020204" pitchFamily="34" charset="0"/>
                <a:cs typeface="Arial" panose="020B0604020202020204" pitchFamily="34" charset="0"/>
              </a:rPr>
              <a:t>ND</a:t>
            </a:r>
            <a:r>
              <a:rPr lang="en-ZA" sz="2000" b="1" dirty="0">
                <a:latin typeface="Arial" panose="020B0604020202020204" pitchFamily="34" charset="0"/>
                <a:cs typeface="Arial" panose="020B0604020202020204" pitchFamily="34" charset="0"/>
              </a:rPr>
              <a:t> QUARTER PERFORMANCE INFORMATION</a:t>
            </a:r>
          </a:p>
        </p:txBody>
      </p:sp>
    </p:spTree>
    <p:extLst>
      <p:ext uri="{BB962C8B-B14F-4D97-AF65-F5344CB8AC3E}">
        <p14:creationId xmlns:p14="http://schemas.microsoft.com/office/powerpoint/2010/main" xmlns="" val="2489474350"/>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xmlns="" id="{2A282138-C608-400B-824C-F0CAB9F93397}"/>
              </a:ext>
            </a:extLst>
          </p:cNvPr>
          <p:cNvSpPr/>
          <p:nvPr/>
        </p:nvSpPr>
        <p:spPr>
          <a:xfrm>
            <a:off x="2886076" y="0"/>
            <a:ext cx="9036458" cy="369332"/>
          </a:xfrm>
          <a:prstGeom prst="rect">
            <a:avLst/>
          </a:prstGeom>
        </p:spPr>
        <p:txBody>
          <a:bodyPr wrap="square">
            <a:spAutoFit/>
          </a:bodyPr>
          <a:lstStyle/>
          <a:p>
            <a:pPr lvl="0" fontAlgn="b">
              <a:lnSpc>
                <a:spcPct val="100000"/>
              </a:lnSpc>
              <a:spcBef>
                <a:spcPts val="0"/>
              </a:spcBef>
            </a:pPr>
            <a:r>
              <a:rPr lang="en-ZA" b="1" dirty="0">
                <a:solidFill>
                  <a:srgbClr val="000000"/>
                </a:solidFill>
                <a:latin typeface="Arial" panose="020B0604020202020204" pitchFamily="34" charset="0"/>
                <a:cs typeface="Arial" panose="020B0604020202020204" pitchFamily="34" charset="0"/>
              </a:rPr>
              <a:t>ADMINISTRATION (FINANCIAL MANAGEMENT SERVICES, QUARTER 2)</a:t>
            </a:r>
          </a:p>
        </p:txBody>
      </p:sp>
      <p:graphicFrame>
        <p:nvGraphicFramePr>
          <p:cNvPr id="3" name="Table 2">
            <a:extLst>
              <a:ext uri="{FF2B5EF4-FFF2-40B4-BE49-F238E27FC236}">
                <a16:creationId xmlns:a16="http://schemas.microsoft.com/office/drawing/2014/main" xmlns="" id="{A6F2F9CA-236D-4FF9-8AD0-E98FD74081A6}"/>
              </a:ext>
            </a:extLst>
          </p:cNvPr>
          <p:cNvGraphicFramePr>
            <a:graphicFrameLocks noGrp="1"/>
          </p:cNvGraphicFramePr>
          <p:nvPr/>
        </p:nvGraphicFramePr>
        <p:xfrm>
          <a:off x="1603513" y="295275"/>
          <a:ext cx="10588486" cy="5272311"/>
        </p:xfrm>
        <a:graphic>
          <a:graphicData uri="http://schemas.openxmlformats.org/drawingml/2006/table">
            <a:tbl>
              <a:tblPr/>
              <a:tblGrid>
                <a:gridCol w="1239048">
                  <a:extLst>
                    <a:ext uri="{9D8B030D-6E8A-4147-A177-3AD203B41FA5}">
                      <a16:colId xmlns:a16="http://schemas.microsoft.com/office/drawing/2014/main" xmlns="" val="2718124975"/>
                    </a:ext>
                  </a:extLst>
                </a:gridCol>
                <a:gridCol w="1239048">
                  <a:extLst>
                    <a:ext uri="{9D8B030D-6E8A-4147-A177-3AD203B41FA5}">
                      <a16:colId xmlns:a16="http://schemas.microsoft.com/office/drawing/2014/main" xmlns="" val="1430213093"/>
                    </a:ext>
                  </a:extLst>
                </a:gridCol>
                <a:gridCol w="1420734">
                  <a:extLst>
                    <a:ext uri="{9D8B030D-6E8A-4147-A177-3AD203B41FA5}">
                      <a16:colId xmlns:a16="http://schemas.microsoft.com/office/drawing/2014/main" xmlns="" val="3756523206"/>
                    </a:ext>
                  </a:extLst>
                </a:gridCol>
                <a:gridCol w="1420734">
                  <a:extLst>
                    <a:ext uri="{9D8B030D-6E8A-4147-A177-3AD203B41FA5}">
                      <a16:colId xmlns:a16="http://schemas.microsoft.com/office/drawing/2014/main" xmlns="" val="1994166396"/>
                    </a:ext>
                  </a:extLst>
                </a:gridCol>
                <a:gridCol w="1536894">
                  <a:extLst>
                    <a:ext uri="{9D8B030D-6E8A-4147-A177-3AD203B41FA5}">
                      <a16:colId xmlns:a16="http://schemas.microsoft.com/office/drawing/2014/main" xmlns="" val="2747809436"/>
                    </a:ext>
                  </a:extLst>
                </a:gridCol>
                <a:gridCol w="1644119">
                  <a:extLst>
                    <a:ext uri="{9D8B030D-6E8A-4147-A177-3AD203B41FA5}">
                      <a16:colId xmlns:a16="http://schemas.microsoft.com/office/drawing/2014/main" xmlns="" val="4206059041"/>
                    </a:ext>
                  </a:extLst>
                </a:gridCol>
                <a:gridCol w="1563700">
                  <a:extLst>
                    <a:ext uri="{9D8B030D-6E8A-4147-A177-3AD203B41FA5}">
                      <a16:colId xmlns:a16="http://schemas.microsoft.com/office/drawing/2014/main" xmlns="" val="1873686608"/>
                    </a:ext>
                  </a:extLst>
                </a:gridCol>
                <a:gridCol w="524209">
                  <a:extLst>
                    <a:ext uri="{9D8B030D-6E8A-4147-A177-3AD203B41FA5}">
                      <a16:colId xmlns:a16="http://schemas.microsoft.com/office/drawing/2014/main" xmlns="" val="2142729168"/>
                    </a:ext>
                  </a:extLst>
                </a:gridCol>
              </a:tblGrid>
              <a:tr h="644801">
                <a:tc>
                  <a:txBody>
                    <a:bodyPr/>
                    <a:lstStyle/>
                    <a:p>
                      <a:pPr algn="ctr" fontAlgn="t"/>
                      <a:r>
                        <a:rPr lang="en-ZA" sz="1200" b="1" i="0" u="none" strike="noStrike" dirty="0">
                          <a:solidFill>
                            <a:srgbClr val="000000"/>
                          </a:solidFill>
                          <a:effectLst/>
                          <a:latin typeface="Arial" panose="020B0604020202020204" pitchFamily="34" charset="0"/>
                          <a:cs typeface="Arial" panose="020B0604020202020204" pitchFamily="34" charset="0"/>
                        </a:rPr>
                        <a:t>Output Indicator</a:t>
                      </a:r>
                    </a:p>
                  </a:txBody>
                  <a:tcPr marL="6736" marR="6736" marT="6736"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ctr" fontAlgn="t"/>
                      <a:r>
                        <a:rPr lang="en-ZA" sz="1200" b="1" i="0" u="none" strike="noStrike" dirty="0">
                          <a:solidFill>
                            <a:srgbClr val="000000"/>
                          </a:solidFill>
                          <a:effectLst/>
                          <a:latin typeface="Arial" panose="020B0604020202020204" pitchFamily="34" charset="0"/>
                          <a:cs typeface="Arial" panose="020B0604020202020204" pitchFamily="34" charset="0"/>
                        </a:rPr>
                        <a:t>2022/23</a:t>
                      </a:r>
                      <a:br>
                        <a:rPr lang="en-ZA" sz="1200" b="1" i="0" u="none" strike="noStrike" dirty="0">
                          <a:solidFill>
                            <a:srgbClr val="000000"/>
                          </a:solidFill>
                          <a:effectLst/>
                          <a:latin typeface="Arial" panose="020B0604020202020204" pitchFamily="34" charset="0"/>
                          <a:cs typeface="Arial" panose="020B0604020202020204" pitchFamily="34" charset="0"/>
                        </a:rPr>
                      </a:br>
                      <a:r>
                        <a:rPr lang="en-ZA" sz="1200" b="1" i="0" u="none" strike="noStrike" dirty="0">
                          <a:solidFill>
                            <a:srgbClr val="000000"/>
                          </a:solidFill>
                          <a:effectLst/>
                          <a:latin typeface="Arial" panose="020B0604020202020204" pitchFamily="34" charset="0"/>
                          <a:cs typeface="Arial" panose="020B0604020202020204" pitchFamily="34" charset="0"/>
                        </a:rPr>
                        <a:t>Annual Target</a:t>
                      </a:r>
                    </a:p>
                  </a:txBody>
                  <a:tcPr marL="6736" marR="6736" marT="6736"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ctr" fontAlgn="t"/>
                      <a:r>
                        <a:rPr lang="en-ZA" sz="1200" b="1" i="0" u="none" strike="noStrike" dirty="0">
                          <a:solidFill>
                            <a:srgbClr val="000000"/>
                          </a:solidFill>
                          <a:effectLst/>
                          <a:latin typeface="Arial" panose="020B0604020202020204" pitchFamily="34" charset="0"/>
                          <a:cs typeface="Arial" panose="020B0604020202020204" pitchFamily="34" charset="0"/>
                        </a:rPr>
                        <a:t>2022/23</a:t>
                      </a:r>
                      <a:br>
                        <a:rPr lang="en-ZA" sz="1200" b="1" i="0" u="none" strike="noStrike" dirty="0">
                          <a:solidFill>
                            <a:srgbClr val="000000"/>
                          </a:solidFill>
                          <a:effectLst/>
                          <a:latin typeface="Arial" panose="020B0604020202020204" pitchFamily="34" charset="0"/>
                          <a:cs typeface="Arial" panose="020B0604020202020204" pitchFamily="34" charset="0"/>
                        </a:rPr>
                      </a:br>
                      <a:r>
                        <a:rPr lang="en-ZA" sz="1200" b="1" i="0" u="none" strike="noStrike" dirty="0">
                          <a:solidFill>
                            <a:srgbClr val="000000"/>
                          </a:solidFill>
                          <a:effectLst/>
                          <a:latin typeface="Arial" panose="020B0604020202020204" pitchFamily="34" charset="0"/>
                          <a:cs typeface="Arial" panose="020B0604020202020204" pitchFamily="34" charset="0"/>
                        </a:rPr>
                        <a:t>Quarterly Target</a:t>
                      </a:r>
                    </a:p>
                  </a:txBody>
                  <a:tcPr marL="6736" marR="6736" marT="6736"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ctr" fontAlgn="t"/>
                      <a:r>
                        <a:rPr lang="en-US" sz="1200" b="1" i="0" u="none" strike="noStrike" dirty="0">
                          <a:solidFill>
                            <a:srgbClr val="000000"/>
                          </a:solidFill>
                          <a:effectLst/>
                          <a:latin typeface="Arial" panose="020B0604020202020204" pitchFamily="34" charset="0"/>
                          <a:cs typeface="Arial" panose="020B0604020202020204" pitchFamily="34" charset="0"/>
                        </a:rPr>
                        <a:t>Actual output</a:t>
                      </a:r>
                      <a:br>
                        <a:rPr lang="en-US" sz="1200" b="1" i="0" u="none" strike="noStrike" dirty="0">
                          <a:solidFill>
                            <a:srgbClr val="000000"/>
                          </a:solidFill>
                          <a:effectLst/>
                          <a:latin typeface="Arial" panose="020B0604020202020204" pitchFamily="34" charset="0"/>
                          <a:cs typeface="Arial" panose="020B0604020202020204" pitchFamily="34" charset="0"/>
                        </a:rPr>
                      </a:br>
                      <a:endParaRPr lang="en-US" sz="1200" b="1" i="0" u="none" strike="noStrike" dirty="0">
                        <a:solidFill>
                          <a:srgbClr val="000000"/>
                        </a:solidFill>
                        <a:effectLst/>
                        <a:latin typeface="Arial" panose="020B0604020202020204" pitchFamily="34" charset="0"/>
                        <a:cs typeface="Arial" panose="020B0604020202020204" pitchFamily="34" charset="0"/>
                      </a:endParaRPr>
                    </a:p>
                  </a:txBody>
                  <a:tcPr marL="6736" marR="6736" marT="6736"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ctr" fontAlgn="t"/>
                      <a:r>
                        <a:rPr lang="en-ZA" sz="1200" b="1" i="0" u="none" strike="noStrike" dirty="0">
                          <a:solidFill>
                            <a:srgbClr val="000000"/>
                          </a:solidFill>
                          <a:effectLst/>
                          <a:latin typeface="Arial" panose="020B0604020202020204" pitchFamily="34" charset="0"/>
                          <a:cs typeface="Arial" panose="020B0604020202020204" pitchFamily="34" charset="0"/>
                        </a:rPr>
                        <a:t>Reason for</a:t>
                      </a:r>
                      <a:br>
                        <a:rPr lang="en-ZA" sz="1200" b="1" i="0" u="none" strike="noStrike" dirty="0">
                          <a:solidFill>
                            <a:srgbClr val="000000"/>
                          </a:solidFill>
                          <a:effectLst/>
                          <a:latin typeface="Arial" panose="020B0604020202020204" pitchFamily="34" charset="0"/>
                          <a:cs typeface="Arial" panose="020B0604020202020204" pitchFamily="34" charset="0"/>
                        </a:rPr>
                      </a:br>
                      <a:r>
                        <a:rPr lang="en-ZA" sz="1200" b="1" i="0" u="none" strike="noStrike" dirty="0">
                          <a:solidFill>
                            <a:srgbClr val="000000"/>
                          </a:solidFill>
                          <a:effectLst/>
                          <a:latin typeface="Arial" panose="020B0604020202020204" pitchFamily="34" charset="0"/>
                          <a:cs typeface="Arial" panose="020B0604020202020204" pitchFamily="34" charset="0"/>
                        </a:rPr>
                        <a:t>Deviation</a:t>
                      </a:r>
                      <a:br>
                        <a:rPr lang="en-ZA" sz="1200" b="1" i="0" u="none" strike="noStrike" dirty="0">
                          <a:solidFill>
                            <a:srgbClr val="000000"/>
                          </a:solidFill>
                          <a:effectLst/>
                          <a:latin typeface="Arial" panose="020B0604020202020204" pitchFamily="34" charset="0"/>
                          <a:cs typeface="Arial" panose="020B0604020202020204" pitchFamily="34" charset="0"/>
                        </a:rPr>
                      </a:br>
                      <a:endParaRPr lang="en-ZA" sz="1200" b="1" i="0" u="none" strike="noStrike" dirty="0">
                        <a:solidFill>
                          <a:srgbClr val="000000"/>
                        </a:solidFill>
                        <a:effectLst/>
                        <a:latin typeface="Arial" panose="020B0604020202020204" pitchFamily="34" charset="0"/>
                        <a:cs typeface="Arial" panose="020B0604020202020204" pitchFamily="34" charset="0"/>
                      </a:endParaRPr>
                    </a:p>
                  </a:txBody>
                  <a:tcPr marL="6736" marR="6736" marT="6736"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ctr" fontAlgn="t"/>
                      <a:r>
                        <a:rPr lang="en-ZA" sz="1200" b="1" i="0" u="none" strike="noStrike" dirty="0">
                          <a:solidFill>
                            <a:srgbClr val="000000"/>
                          </a:solidFill>
                          <a:effectLst/>
                          <a:latin typeface="Arial" panose="020B0604020202020204" pitchFamily="34" charset="0"/>
                          <a:cs typeface="Arial" panose="020B0604020202020204" pitchFamily="34" charset="0"/>
                        </a:rPr>
                        <a:t>Corrective</a:t>
                      </a:r>
                      <a:br>
                        <a:rPr lang="en-ZA" sz="1200" b="1" i="0" u="none" strike="noStrike" dirty="0">
                          <a:solidFill>
                            <a:srgbClr val="000000"/>
                          </a:solidFill>
                          <a:effectLst/>
                          <a:latin typeface="Arial" panose="020B0604020202020204" pitchFamily="34" charset="0"/>
                          <a:cs typeface="Arial" panose="020B0604020202020204" pitchFamily="34" charset="0"/>
                        </a:rPr>
                      </a:br>
                      <a:r>
                        <a:rPr lang="en-ZA" sz="1200" b="1" i="0" u="none" strike="noStrike" dirty="0">
                          <a:solidFill>
                            <a:srgbClr val="000000"/>
                          </a:solidFill>
                          <a:effectLst/>
                          <a:latin typeface="Arial" panose="020B0604020202020204" pitchFamily="34" charset="0"/>
                          <a:cs typeface="Arial" panose="020B0604020202020204" pitchFamily="34" charset="0"/>
                        </a:rPr>
                        <a:t>Measures</a:t>
                      </a:r>
                      <a:br>
                        <a:rPr lang="en-ZA" sz="1200" b="1" i="0" u="none" strike="noStrike" dirty="0">
                          <a:solidFill>
                            <a:srgbClr val="000000"/>
                          </a:solidFill>
                          <a:effectLst/>
                          <a:latin typeface="Arial" panose="020B0604020202020204" pitchFamily="34" charset="0"/>
                          <a:cs typeface="Arial" panose="020B0604020202020204" pitchFamily="34" charset="0"/>
                        </a:rPr>
                      </a:br>
                      <a:endParaRPr lang="en-ZA" sz="1200" b="1" i="0" u="none" strike="noStrike" dirty="0">
                        <a:solidFill>
                          <a:srgbClr val="000000"/>
                        </a:solidFill>
                        <a:effectLst/>
                        <a:latin typeface="Arial" panose="020B0604020202020204" pitchFamily="34" charset="0"/>
                        <a:cs typeface="Arial" panose="020B0604020202020204" pitchFamily="34" charset="0"/>
                      </a:endParaRPr>
                    </a:p>
                  </a:txBody>
                  <a:tcPr marL="6736" marR="6736" marT="6736"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ctr" fontAlgn="t"/>
                      <a:r>
                        <a:rPr lang="en-ZA" sz="1200" b="1" i="0" u="none" strike="noStrike" dirty="0">
                          <a:solidFill>
                            <a:srgbClr val="000000"/>
                          </a:solidFill>
                          <a:effectLst/>
                          <a:latin typeface="Arial" panose="020B0604020202020204" pitchFamily="34" charset="0"/>
                          <a:cs typeface="Arial" panose="020B0604020202020204" pitchFamily="34" charset="0"/>
                        </a:rPr>
                        <a:t>Comments for</a:t>
                      </a:r>
                      <a:br>
                        <a:rPr lang="en-ZA" sz="1200" b="1" i="0" u="none" strike="noStrike" dirty="0">
                          <a:solidFill>
                            <a:srgbClr val="000000"/>
                          </a:solidFill>
                          <a:effectLst/>
                          <a:latin typeface="Arial" panose="020B0604020202020204" pitchFamily="34" charset="0"/>
                          <a:cs typeface="Arial" panose="020B0604020202020204" pitchFamily="34" charset="0"/>
                        </a:rPr>
                      </a:br>
                      <a:r>
                        <a:rPr lang="en-ZA" sz="1200" b="1" i="0" u="none" strike="noStrike" dirty="0">
                          <a:solidFill>
                            <a:srgbClr val="000000"/>
                          </a:solidFill>
                          <a:effectLst/>
                          <a:latin typeface="Arial" panose="020B0604020202020204" pitchFamily="34" charset="0"/>
                          <a:cs typeface="Arial" panose="020B0604020202020204" pitchFamily="34" charset="0"/>
                        </a:rPr>
                        <a:t>Quarter 2</a:t>
                      </a:r>
                      <a:br>
                        <a:rPr lang="en-ZA" sz="1200" b="1" i="0" u="none" strike="noStrike" dirty="0">
                          <a:solidFill>
                            <a:srgbClr val="000000"/>
                          </a:solidFill>
                          <a:effectLst/>
                          <a:latin typeface="Arial" panose="020B0604020202020204" pitchFamily="34" charset="0"/>
                          <a:cs typeface="Arial" panose="020B0604020202020204" pitchFamily="34" charset="0"/>
                        </a:rPr>
                      </a:br>
                      <a:endParaRPr lang="en-ZA" sz="1200" b="1" i="0" u="none" strike="noStrike" dirty="0">
                        <a:solidFill>
                          <a:srgbClr val="000000"/>
                        </a:solidFill>
                        <a:effectLst/>
                        <a:latin typeface="Arial" panose="020B0604020202020204" pitchFamily="34" charset="0"/>
                        <a:cs typeface="Arial" panose="020B0604020202020204" pitchFamily="34" charset="0"/>
                      </a:endParaRPr>
                    </a:p>
                  </a:txBody>
                  <a:tcPr marL="6736" marR="6736" marT="6736"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ctr" fontAlgn="t"/>
                      <a:r>
                        <a:rPr lang="en-ZA" sz="1200" b="1" i="0" u="none" strike="noStrike" dirty="0">
                          <a:solidFill>
                            <a:srgbClr val="000000"/>
                          </a:solidFill>
                          <a:effectLst/>
                          <a:latin typeface="Arial" panose="020B0604020202020204" pitchFamily="34" charset="0"/>
                          <a:cs typeface="Arial" panose="020B0604020202020204" pitchFamily="34" charset="0"/>
                        </a:rPr>
                        <a:t>Robot Status </a:t>
                      </a:r>
                    </a:p>
                  </a:txBody>
                  <a:tcPr marL="6736" marR="6736" marT="6736"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extLst>
                  <a:ext uri="{0D108BD9-81ED-4DB2-BD59-A6C34878D82A}">
                    <a16:rowId xmlns:a16="http://schemas.microsoft.com/office/drawing/2014/main" xmlns="" val="1893492069"/>
                  </a:ext>
                </a:extLst>
              </a:tr>
              <a:tr h="1512555">
                <a:tc>
                  <a:txBody>
                    <a:bodyPr/>
                    <a:lstStyle/>
                    <a:p>
                      <a:pPr algn="l" fontAlgn="t"/>
                      <a:r>
                        <a:rPr lang="en-US" sz="1200" b="0" i="0" u="none" strike="noStrike" dirty="0">
                          <a:solidFill>
                            <a:srgbClr val="000000"/>
                          </a:solidFill>
                          <a:effectLst/>
                          <a:latin typeface="Arial" panose="020B0604020202020204" pitchFamily="34" charset="0"/>
                          <a:cs typeface="Arial" panose="020B0604020202020204" pitchFamily="34" charset="0"/>
                        </a:rPr>
                        <a:t>% Reduction of Wasteful and fruitless expenditure compared to prior year</a:t>
                      </a:r>
                    </a:p>
                  </a:txBody>
                  <a:tcPr marL="6736" marR="6736" marT="6736"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t"/>
                      <a:r>
                        <a:rPr lang="en-US" sz="1200" b="0" i="0" u="none" strike="noStrike" dirty="0">
                          <a:solidFill>
                            <a:srgbClr val="000000"/>
                          </a:solidFill>
                          <a:effectLst/>
                          <a:latin typeface="Arial" panose="020B0604020202020204" pitchFamily="34" charset="0"/>
                          <a:cs typeface="Arial" panose="020B0604020202020204" pitchFamily="34" charset="0"/>
                        </a:rPr>
                        <a:t>100% Reduction of Wasteful and fruitless expenditure compared to prior year</a:t>
                      </a:r>
                    </a:p>
                  </a:txBody>
                  <a:tcPr marL="6736" marR="6736" marT="6736"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t"/>
                      <a:r>
                        <a:rPr lang="en-US" sz="1200" b="0" i="0" u="none" strike="noStrike" dirty="0">
                          <a:solidFill>
                            <a:srgbClr val="000000"/>
                          </a:solidFill>
                          <a:effectLst/>
                          <a:latin typeface="Arial" panose="020B0604020202020204" pitchFamily="34" charset="0"/>
                          <a:cs typeface="Arial" panose="020B0604020202020204" pitchFamily="34" charset="0"/>
                        </a:rPr>
                        <a:t>No incidents of</a:t>
                      </a:r>
                      <a:br>
                        <a:rPr lang="en-US" sz="1200" b="0" i="0" u="none" strike="noStrike" dirty="0">
                          <a:solidFill>
                            <a:srgbClr val="000000"/>
                          </a:solidFill>
                          <a:effectLst/>
                          <a:latin typeface="Arial" panose="020B0604020202020204" pitchFamily="34" charset="0"/>
                          <a:cs typeface="Arial" panose="020B0604020202020204" pitchFamily="34" charset="0"/>
                        </a:rPr>
                      </a:br>
                      <a:r>
                        <a:rPr lang="en-US" sz="1200" b="0" i="0" u="none" strike="noStrike" dirty="0">
                          <a:solidFill>
                            <a:srgbClr val="000000"/>
                          </a:solidFill>
                          <a:effectLst/>
                          <a:latin typeface="Arial" panose="020B0604020202020204" pitchFamily="34" charset="0"/>
                          <a:cs typeface="Arial" panose="020B0604020202020204" pitchFamily="34" charset="0"/>
                        </a:rPr>
                        <a:t>wasteful and fruitless</a:t>
                      </a:r>
                      <a:br>
                        <a:rPr lang="en-US" sz="1200" b="0" i="0" u="none" strike="noStrike" dirty="0">
                          <a:solidFill>
                            <a:srgbClr val="000000"/>
                          </a:solidFill>
                          <a:effectLst/>
                          <a:latin typeface="Arial" panose="020B0604020202020204" pitchFamily="34" charset="0"/>
                          <a:cs typeface="Arial" panose="020B0604020202020204" pitchFamily="34" charset="0"/>
                        </a:rPr>
                      </a:br>
                      <a:r>
                        <a:rPr lang="en-US" sz="1200" b="0" i="0" u="none" strike="noStrike" dirty="0">
                          <a:solidFill>
                            <a:srgbClr val="000000"/>
                          </a:solidFill>
                          <a:effectLst/>
                          <a:latin typeface="Arial" panose="020B0604020202020204" pitchFamily="34" charset="0"/>
                          <a:cs typeface="Arial" panose="020B0604020202020204" pitchFamily="34" charset="0"/>
                        </a:rPr>
                        <a:t>expenditure, reporting</a:t>
                      </a:r>
                      <a:br>
                        <a:rPr lang="en-US" sz="1200" b="0" i="0" u="none" strike="noStrike" dirty="0">
                          <a:solidFill>
                            <a:srgbClr val="000000"/>
                          </a:solidFill>
                          <a:effectLst/>
                          <a:latin typeface="Arial" panose="020B0604020202020204" pitchFamily="34" charset="0"/>
                          <a:cs typeface="Arial" panose="020B0604020202020204" pitchFamily="34" charset="0"/>
                        </a:rPr>
                      </a:br>
                      <a:r>
                        <a:rPr lang="en-US" sz="1200" b="0" i="0" u="none" strike="noStrike" dirty="0">
                          <a:solidFill>
                            <a:srgbClr val="000000"/>
                          </a:solidFill>
                          <a:effectLst/>
                          <a:latin typeface="Arial" panose="020B0604020202020204" pitchFamily="34" charset="0"/>
                          <a:cs typeface="Arial" panose="020B0604020202020204" pitchFamily="34" charset="0"/>
                        </a:rPr>
                        <a:t>of identified cases</a:t>
                      </a:r>
                      <a:br>
                        <a:rPr lang="en-US" sz="1200" b="0" i="0" u="none" strike="noStrike" dirty="0">
                          <a:solidFill>
                            <a:srgbClr val="000000"/>
                          </a:solidFill>
                          <a:effectLst/>
                          <a:latin typeface="Arial" panose="020B0604020202020204" pitchFamily="34" charset="0"/>
                          <a:cs typeface="Arial" panose="020B0604020202020204" pitchFamily="34" charset="0"/>
                        </a:rPr>
                      </a:br>
                      <a:r>
                        <a:rPr lang="en-US" sz="1200" b="0" i="0" u="none" strike="noStrike" dirty="0">
                          <a:solidFill>
                            <a:srgbClr val="000000"/>
                          </a:solidFill>
                          <a:effectLst/>
                          <a:latin typeface="Arial" panose="020B0604020202020204" pitchFamily="34" charset="0"/>
                          <a:cs typeface="Arial" panose="020B0604020202020204" pitchFamily="34" charset="0"/>
                        </a:rPr>
                        <a:t>requiring investigation</a:t>
                      </a:r>
                    </a:p>
                  </a:txBody>
                  <a:tcPr marL="6736" marR="6736" marT="6736"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t"/>
                      <a:r>
                        <a:rPr lang="en-ZA" sz="1200" b="1" i="0" u="none" strike="noStrike" dirty="0">
                          <a:solidFill>
                            <a:srgbClr val="000000"/>
                          </a:solidFill>
                          <a:effectLst/>
                          <a:latin typeface="Arial" panose="020B0604020202020204" pitchFamily="34" charset="0"/>
                          <a:cs typeface="Arial" panose="020B0604020202020204" pitchFamily="34" charset="0"/>
                        </a:rPr>
                        <a:t>Achieved </a:t>
                      </a:r>
                    </a:p>
                  </a:txBody>
                  <a:tcPr marL="6736" marR="6736" marT="6736"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t"/>
                      <a:r>
                        <a:rPr lang="en-US" sz="1200" b="0" i="0" u="none" strike="noStrike" dirty="0">
                          <a:solidFill>
                            <a:srgbClr val="000000"/>
                          </a:solidFill>
                          <a:effectLst/>
                          <a:latin typeface="Arial" panose="020B0604020202020204" pitchFamily="34" charset="0"/>
                          <a:cs typeface="Arial" panose="020B0604020202020204" pitchFamily="34" charset="0"/>
                        </a:rPr>
                        <a:t>N/A</a:t>
                      </a:r>
                    </a:p>
                  </a:txBody>
                  <a:tcPr marL="6736" marR="6736" marT="6736"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t"/>
                      <a:r>
                        <a:rPr lang="en-US" sz="1200" b="0" i="0" u="none" strike="noStrike" dirty="0">
                          <a:solidFill>
                            <a:srgbClr val="000000"/>
                          </a:solidFill>
                          <a:effectLst/>
                          <a:latin typeface="Arial" panose="020B0604020202020204" pitchFamily="34" charset="0"/>
                          <a:cs typeface="Arial" panose="020B0604020202020204" pitchFamily="34" charset="0"/>
                        </a:rPr>
                        <a:t>N/A</a:t>
                      </a:r>
                    </a:p>
                  </a:txBody>
                  <a:tcPr marL="6736" marR="6736" marT="6736"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US" sz="1200" b="0" i="0" u="none" strike="noStrike" dirty="0">
                          <a:solidFill>
                            <a:srgbClr val="000000"/>
                          </a:solidFill>
                          <a:effectLst/>
                          <a:highlight>
                            <a:srgbClr val="FFFFFF"/>
                          </a:highlight>
                          <a:latin typeface="Arial" panose="020B0604020202020204" pitchFamily="34" charset="0"/>
                          <a:cs typeface="Arial" panose="020B0604020202020204" pitchFamily="34" charset="0"/>
                        </a:rPr>
                        <a:t>No new wasteful &amp; fruitless expenditure was incurred in the current financial year.</a:t>
                      </a:r>
                    </a:p>
                    <a:p>
                      <a:pPr marL="0" marR="0" lvl="0" indent="0" algn="l" defTabSz="914400" rtl="0" eaLnBrk="1" fontAlgn="t" latinLnBrk="0" hangingPunct="1">
                        <a:lnSpc>
                          <a:spcPct val="100000"/>
                        </a:lnSpc>
                        <a:spcBef>
                          <a:spcPts val="0"/>
                        </a:spcBef>
                        <a:spcAft>
                          <a:spcPts val="0"/>
                        </a:spcAft>
                        <a:buClrTx/>
                        <a:buSzTx/>
                        <a:buFontTx/>
                        <a:buNone/>
                        <a:tabLst/>
                        <a:defRPr/>
                      </a:pPr>
                      <a:r>
                        <a:rPr lang="en-US" sz="1200" b="0" i="0" u="none" strike="noStrike" dirty="0">
                          <a:solidFill>
                            <a:srgbClr val="000000"/>
                          </a:solidFill>
                          <a:effectLst/>
                          <a:highlight>
                            <a:srgbClr val="FFFFFF"/>
                          </a:highlight>
                          <a:latin typeface="Arial" panose="020B0604020202020204" pitchFamily="34" charset="0"/>
                          <a:cs typeface="Arial" panose="020B0604020202020204" pitchFamily="34" charset="0"/>
                        </a:rPr>
                        <a:t>The only wasteful &amp; fruitless expenditure reported is for the prior years and will remain until Investigation is completed</a:t>
                      </a:r>
                    </a:p>
                  </a:txBody>
                  <a:tcPr marL="6736" marR="6736" marT="6736"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t"/>
                      <a:r>
                        <a:rPr lang="en-ZA" sz="1200" b="0" i="0" u="none" strike="noStrike" dirty="0">
                          <a:solidFill>
                            <a:srgbClr val="000000"/>
                          </a:solidFill>
                          <a:effectLst/>
                          <a:latin typeface="Arial" panose="020B0604020202020204" pitchFamily="34" charset="0"/>
                          <a:cs typeface="Arial" panose="020B0604020202020204" pitchFamily="34" charset="0"/>
                        </a:rPr>
                        <a:t> </a:t>
                      </a:r>
                    </a:p>
                  </a:txBody>
                  <a:tcPr marL="6736" marR="6736" marT="6736"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extLst>
                  <a:ext uri="{0D108BD9-81ED-4DB2-BD59-A6C34878D82A}">
                    <a16:rowId xmlns:a16="http://schemas.microsoft.com/office/drawing/2014/main" xmlns="" val="2088910434"/>
                  </a:ext>
                </a:extLst>
              </a:tr>
              <a:tr h="1494108">
                <a:tc>
                  <a:txBody>
                    <a:bodyPr/>
                    <a:lstStyle/>
                    <a:p>
                      <a:pPr algn="l" fontAlgn="t"/>
                      <a:r>
                        <a:rPr lang="en-US" sz="1200" b="0" i="0" u="none" strike="noStrike" dirty="0">
                          <a:solidFill>
                            <a:srgbClr val="000000"/>
                          </a:solidFill>
                          <a:effectLst/>
                          <a:latin typeface="Arial" panose="020B0604020202020204" pitchFamily="34" charset="0"/>
                          <a:cs typeface="Arial" panose="020B0604020202020204" pitchFamily="34" charset="0"/>
                        </a:rPr>
                        <a:t>% Reduction of irregular expenditure compared to prior year</a:t>
                      </a:r>
                    </a:p>
                  </a:txBody>
                  <a:tcPr marL="6736" marR="6736" marT="6736"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t"/>
                      <a:r>
                        <a:rPr lang="en-US" sz="1200" b="0" i="0" u="none" strike="noStrike" dirty="0">
                          <a:solidFill>
                            <a:srgbClr val="000000"/>
                          </a:solidFill>
                          <a:effectLst/>
                          <a:latin typeface="Arial" panose="020B0604020202020204" pitchFamily="34" charset="0"/>
                          <a:cs typeface="Arial" panose="020B0604020202020204" pitchFamily="34" charset="0"/>
                        </a:rPr>
                        <a:t>100% Reduction of irregular expenditure compared to prior year</a:t>
                      </a:r>
                    </a:p>
                  </a:txBody>
                  <a:tcPr marL="6736" marR="6736" marT="6736"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t"/>
                      <a:r>
                        <a:rPr lang="en-US" sz="1200" b="0" i="0" u="none" strike="noStrike" dirty="0">
                          <a:solidFill>
                            <a:srgbClr val="000000"/>
                          </a:solidFill>
                          <a:effectLst/>
                          <a:latin typeface="Arial" panose="020B0604020202020204" pitchFamily="34" charset="0"/>
                          <a:cs typeface="Arial" panose="020B0604020202020204" pitchFamily="34" charset="0"/>
                        </a:rPr>
                        <a:t>No incidences of</a:t>
                      </a:r>
                      <a:br>
                        <a:rPr lang="en-US" sz="1200" b="0" i="0" u="none" strike="noStrike" dirty="0">
                          <a:solidFill>
                            <a:srgbClr val="000000"/>
                          </a:solidFill>
                          <a:effectLst/>
                          <a:latin typeface="Arial" panose="020B0604020202020204" pitchFamily="34" charset="0"/>
                          <a:cs typeface="Arial" panose="020B0604020202020204" pitchFamily="34" charset="0"/>
                        </a:rPr>
                      </a:br>
                      <a:r>
                        <a:rPr lang="en-US" sz="1200" b="0" i="0" u="none" strike="noStrike" dirty="0">
                          <a:solidFill>
                            <a:srgbClr val="000000"/>
                          </a:solidFill>
                          <a:effectLst/>
                          <a:latin typeface="Arial" panose="020B0604020202020204" pitchFamily="34" charset="0"/>
                          <a:cs typeface="Arial" panose="020B0604020202020204" pitchFamily="34" charset="0"/>
                        </a:rPr>
                        <a:t>irregular expenditure</a:t>
                      </a:r>
                      <a:br>
                        <a:rPr lang="en-US" sz="1200" b="0" i="0" u="none" strike="noStrike" dirty="0">
                          <a:solidFill>
                            <a:srgbClr val="000000"/>
                          </a:solidFill>
                          <a:effectLst/>
                          <a:latin typeface="Arial" panose="020B0604020202020204" pitchFamily="34" charset="0"/>
                          <a:cs typeface="Arial" panose="020B0604020202020204" pitchFamily="34" charset="0"/>
                        </a:rPr>
                      </a:br>
                      <a:r>
                        <a:rPr lang="en-US" sz="1200" b="0" i="0" u="none" strike="noStrike" dirty="0">
                          <a:solidFill>
                            <a:srgbClr val="000000"/>
                          </a:solidFill>
                          <a:effectLst/>
                          <a:latin typeface="Arial" panose="020B0604020202020204" pitchFamily="34" charset="0"/>
                          <a:cs typeface="Arial" panose="020B0604020202020204" pitchFamily="34" charset="0"/>
                        </a:rPr>
                        <a:t>and reporting of</a:t>
                      </a:r>
                      <a:br>
                        <a:rPr lang="en-US" sz="1200" b="0" i="0" u="none" strike="noStrike" dirty="0">
                          <a:solidFill>
                            <a:srgbClr val="000000"/>
                          </a:solidFill>
                          <a:effectLst/>
                          <a:latin typeface="Arial" panose="020B0604020202020204" pitchFamily="34" charset="0"/>
                          <a:cs typeface="Arial" panose="020B0604020202020204" pitchFamily="34" charset="0"/>
                        </a:rPr>
                      </a:br>
                      <a:r>
                        <a:rPr lang="en-US" sz="1200" b="0" i="0" u="none" strike="noStrike" dirty="0">
                          <a:solidFill>
                            <a:srgbClr val="000000"/>
                          </a:solidFill>
                          <a:effectLst/>
                          <a:latin typeface="Arial" panose="020B0604020202020204" pitchFamily="34" charset="0"/>
                          <a:cs typeface="Arial" panose="020B0604020202020204" pitchFamily="34" charset="0"/>
                        </a:rPr>
                        <a:t>identified cases</a:t>
                      </a:r>
                      <a:br>
                        <a:rPr lang="en-US" sz="1200" b="0" i="0" u="none" strike="noStrike" dirty="0">
                          <a:solidFill>
                            <a:srgbClr val="000000"/>
                          </a:solidFill>
                          <a:effectLst/>
                          <a:latin typeface="Arial" panose="020B0604020202020204" pitchFamily="34" charset="0"/>
                          <a:cs typeface="Arial" panose="020B0604020202020204" pitchFamily="34" charset="0"/>
                        </a:rPr>
                      </a:br>
                      <a:r>
                        <a:rPr lang="en-US" sz="1200" b="0" i="0" u="none" strike="noStrike" dirty="0">
                          <a:solidFill>
                            <a:srgbClr val="000000"/>
                          </a:solidFill>
                          <a:effectLst/>
                          <a:latin typeface="Arial" panose="020B0604020202020204" pitchFamily="34" charset="0"/>
                          <a:cs typeface="Arial" panose="020B0604020202020204" pitchFamily="34" charset="0"/>
                        </a:rPr>
                        <a:t>requiring investigation</a:t>
                      </a:r>
                    </a:p>
                  </a:txBody>
                  <a:tcPr marL="6736" marR="6736" marT="6736"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t"/>
                      <a:r>
                        <a:rPr lang="en-ZA" sz="1200" b="1" i="0" u="none" strike="noStrike" dirty="0">
                          <a:solidFill>
                            <a:srgbClr val="000000"/>
                          </a:solidFill>
                          <a:effectLst/>
                          <a:latin typeface="Arial" panose="020B0604020202020204" pitchFamily="34" charset="0"/>
                          <a:cs typeface="Arial" panose="020B0604020202020204" pitchFamily="34" charset="0"/>
                        </a:rPr>
                        <a:t>Not achieved </a:t>
                      </a:r>
                    </a:p>
                  </a:txBody>
                  <a:tcPr marL="6736" marR="6736" marT="6736"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t"/>
                      <a:r>
                        <a:rPr lang="en-US" sz="1200" b="0" i="0" u="none" strike="noStrike" dirty="0">
                          <a:solidFill>
                            <a:srgbClr val="000000"/>
                          </a:solidFill>
                          <a:effectLst/>
                          <a:latin typeface="Arial" panose="020B0604020202020204" pitchFamily="34" charset="0"/>
                          <a:cs typeface="Arial" panose="020B0604020202020204" pitchFamily="34" charset="0"/>
                        </a:rPr>
                        <a:t>Payment of a service provider without an addendum to the original contract </a:t>
                      </a:r>
                    </a:p>
                  </a:txBody>
                  <a:tcPr marL="6736" marR="6736" marT="6736"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t"/>
                      <a:r>
                        <a:rPr lang="en-US" sz="1200" b="0" i="0" u="none" strike="noStrike" dirty="0">
                          <a:solidFill>
                            <a:srgbClr val="000000"/>
                          </a:solidFill>
                          <a:effectLst/>
                          <a:latin typeface="Arial" panose="020B0604020202020204" pitchFamily="34" charset="0"/>
                          <a:cs typeface="Arial" panose="020B0604020202020204" pitchFamily="34" charset="0"/>
                        </a:rPr>
                        <a:t>Management to seek advice from Legal Services regarding the contract .</a:t>
                      </a:r>
                    </a:p>
                  </a:txBody>
                  <a:tcPr marL="6736" marR="6736" marT="6736"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t"/>
                      <a:r>
                        <a:rPr lang="en-US" sz="1200" b="0" i="0" u="none" strike="noStrike" dirty="0">
                          <a:solidFill>
                            <a:srgbClr val="000000"/>
                          </a:solidFill>
                          <a:effectLst/>
                          <a:latin typeface="Arial" panose="020B0604020202020204" pitchFamily="34" charset="0"/>
                          <a:cs typeface="Arial" panose="020B0604020202020204" pitchFamily="34" charset="0"/>
                        </a:rPr>
                        <a:t>Prior year -Due to long outstanding charges that were in dispute with G-Fleet.</a:t>
                      </a:r>
                    </a:p>
                    <a:p>
                      <a:pPr algn="l" fontAlgn="t"/>
                      <a:r>
                        <a:rPr lang="en-US" sz="1200" b="0" i="0" u="none" strike="noStrike" dirty="0">
                          <a:solidFill>
                            <a:srgbClr val="000000"/>
                          </a:solidFill>
                          <a:effectLst/>
                          <a:latin typeface="Arial" panose="020B0604020202020204" pitchFamily="34" charset="0"/>
                          <a:cs typeface="Arial" panose="020B0604020202020204" pitchFamily="34" charset="0"/>
                        </a:rPr>
                        <a:t>This transaction is under investigation.</a:t>
                      </a:r>
                    </a:p>
                  </a:txBody>
                  <a:tcPr marL="6736" marR="6736" marT="6736"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t"/>
                      <a:r>
                        <a:rPr lang="en-ZA" sz="1200" b="0" i="0" u="none" strike="noStrike" dirty="0">
                          <a:solidFill>
                            <a:srgbClr val="000000"/>
                          </a:solidFill>
                          <a:effectLst/>
                          <a:latin typeface="Arial" panose="020B0604020202020204" pitchFamily="34" charset="0"/>
                          <a:cs typeface="Arial" panose="020B0604020202020204" pitchFamily="34" charset="0"/>
                        </a:rPr>
                        <a:t> </a:t>
                      </a:r>
                    </a:p>
                  </a:txBody>
                  <a:tcPr marL="6736" marR="6736" marT="6736"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extLst>
                  <a:ext uri="{0D108BD9-81ED-4DB2-BD59-A6C34878D82A}">
                    <a16:rowId xmlns:a16="http://schemas.microsoft.com/office/drawing/2014/main" xmlns="" val="3153312350"/>
                  </a:ext>
                </a:extLst>
              </a:tr>
              <a:tr h="1297866">
                <a:tc>
                  <a:txBody>
                    <a:bodyPr/>
                    <a:lstStyle/>
                    <a:p>
                      <a:pPr algn="l" fontAlgn="t"/>
                      <a:r>
                        <a:rPr lang="en-US" sz="1200" b="0" i="0" u="none" strike="noStrike" dirty="0">
                          <a:solidFill>
                            <a:srgbClr val="000000"/>
                          </a:solidFill>
                          <a:effectLst/>
                          <a:latin typeface="Arial" panose="020B0604020202020204" pitchFamily="34" charset="0"/>
                          <a:cs typeface="Arial" panose="020B0604020202020204" pitchFamily="34" charset="0"/>
                        </a:rPr>
                        <a:t>Percentage of approved invoices from service providers paid within 30 days of receipt</a:t>
                      </a:r>
                    </a:p>
                  </a:txBody>
                  <a:tcPr marL="6736" marR="6736" marT="6736"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t"/>
                      <a:r>
                        <a:rPr lang="en-US" sz="1200" b="0" i="0" u="none" strike="noStrike" dirty="0">
                          <a:solidFill>
                            <a:srgbClr val="000000"/>
                          </a:solidFill>
                          <a:effectLst/>
                          <a:latin typeface="Arial" panose="020B0604020202020204" pitchFamily="34" charset="0"/>
                          <a:cs typeface="Arial" panose="020B0604020202020204" pitchFamily="34" charset="0"/>
                        </a:rPr>
                        <a:t>100% Approved invoices from service providers paid within 30 days of receipt</a:t>
                      </a:r>
                    </a:p>
                  </a:txBody>
                  <a:tcPr marL="6736" marR="6736" marT="6736"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t"/>
                      <a:r>
                        <a:rPr lang="en-US" sz="1200" b="0" i="0" u="none" strike="noStrike" dirty="0">
                          <a:solidFill>
                            <a:srgbClr val="000000"/>
                          </a:solidFill>
                          <a:effectLst/>
                          <a:latin typeface="Arial" panose="020B0604020202020204" pitchFamily="34" charset="0"/>
                          <a:cs typeface="Arial" panose="020B0604020202020204" pitchFamily="34" charset="0"/>
                        </a:rPr>
                        <a:t>100% Approved</a:t>
                      </a:r>
                      <a:br>
                        <a:rPr lang="en-US" sz="1200" b="0" i="0" u="none" strike="noStrike" dirty="0">
                          <a:solidFill>
                            <a:srgbClr val="000000"/>
                          </a:solidFill>
                          <a:effectLst/>
                          <a:latin typeface="Arial" panose="020B0604020202020204" pitchFamily="34" charset="0"/>
                          <a:cs typeface="Arial" panose="020B0604020202020204" pitchFamily="34" charset="0"/>
                        </a:rPr>
                      </a:br>
                      <a:r>
                        <a:rPr lang="en-US" sz="1200" b="0" i="0" u="none" strike="noStrike" dirty="0">
                          <a:solidFill>
                            <a:srgbClr val="000000"/>
                          </a:solidFill>
                          <a:effectLst/>
                          <a:latin typeface="Arial" panose="020B0604020202020204" pitchFamily="34" charset="0"/>
                          <a:cs typeface="Arial" panose="020B0604020202020204" pitchFamily="34" charset="0"/>
                        </a:rPr>
                        <a:t>invoices from service</a:t>
                      </a:r>
                      <a:br>
                        <a:rPr lang="en-US" sz="1200" b="0" i="0" u="none" strike="noStrike" dirty="0">
                          <a:solidFill>
                            <a:srgbClr val="000000"/>
                          </a:solidFill>
                          <a:effectLst/>
                          <a:latin typeface="Arial" panose="020B0604020202020204" pitchFamily="34" charset="0"/>
                          <a:cs typeface="Arial" panose="020B0604020202020204" pitchFamily="34" charset="0"/>
                        </a:rPr>
                      </a:br>
                      <a:r>
                        <a:rPr lang="en-US" sz="1200" b="0" i="0" u="none" strike="noStrike" dirty="0">
                          <a:solidFill>
                            <a:srgbClr val="000000"/>
                          </a:solidFill>
                          <a:effectLst/>
                          <a:latin typeface="Arial" panose="020B0604020202020204" pitchFamily="34" charset="0"/>
                          <a:cs typeface="Arial" panose="020B0604020202020204" pitchFamily="34" charset="0"/>
                        </a:rPr>
                        <a:t>providers paid within</a:t>
                      </a:r>
                      <a:br>
                        <a:rPr lang="en-US" sz="1200" b="0" i="0" u="none" strike="noStrike" dirty="0">
                          <a:solidFill>
                            <a:srgbClr val="000000"/>
                          </a:solidFill>
                          <a:effectLst/>
                          <a:latin typeface="Arial" panose="020B0604020202020204" pitchFamily="34" charset="0"/>
                          <a:cs typeface="Arial" panose="020B0604020202020204" pitchFamily="34" charset="0"/>
                        </a:rPr>
                      </a:br>
                      <a:r>
                        <a:rPr lang="en-US" sz="1200" b="0" i="0" u="none" strike="noStrike" dirty="0">
                          <a:solidFill>
                            <a:srgbClr val="000000"/>
                          </a:solidFill>
                          <a:effectLst/>
                          <a:latin typeface="Arial" panose="020B0604020202020204" pitchFamily="34" charset="0"/>
                          <a:cs typeface="Arial" panose="020B0604020202020204" pitchFamily="34" charset="0"/>
                        </a:rPr>
                        <a:t>30 days of receipt</a:t>
                      </a:r>
                    </a:p>
                  </a:txBody>
                  <a:tcPr marL="6736" marR="6736" marT="6736"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t"/>
                      <a:r>
                        <a:rPr lang="en-US" sz="1200" b="0" i="0" u="none" strike="noStrike" dirty="0">
                          <a:solidFill>
                            <a:srgbClr val="000000"/>
                          </a:solidFill>
                          <a:effectLst/>
                          <a:latin typeface="Arial" panose="020B0604020202020204" pitchFamily="34" charset="0"/>
                          <a:cs typeface="Arial" panose="020B0604020202020204" pitchFamily="34" charset="0"/>
                        </a:rPr>
                        <a:t>99% Approved invoices from service providers paid within 30 days of receipt</a:t>
                      </a:r>
                    </a:p>
                  </a:txBody>
                  <a:tcPr marL="6736" marR="6736" marT="6736"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t"/>
                      <a:r>
                        <a:rPr lang="en-US" sz="1200" b="0" i="0" u="none" strike="noStrike" dirty="0">
                          <a:solidFill>
                            <a:srgbClr val="000000"/>
                          </a:solidFill>
                          <a:effectLst/>
                          <a:latin typeface="Arial" panose="020B0604020202020204" pitchFamily="34" charset="0"/>
                          <a:cs typeface="Arial" panose="020B0604020202020204" pitchFamily="34" charset="0"/>
                        </a:rPr>
                        <a:t>Budget Managers delayed the approval of invoices</a:t>
                      </a:r>
                    </a:p>
                  </a:txBody>
                  <a:tcPr marL="6736" marR="6736" marT="6736"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t"/>
                      <a:r>
                        <a:rPr lang="en-US" sz="1200" b="0" i="0" u="none" strike="noStrike" dirty="0">
                          <a:solidFill>
                            <a:srgbClr val="000000"/>
                          </a:solidFill>
                          <a:effectLst/>
                          <a:latin typeface="Arial" panose="020B0604020202020204" pitchFamily="34" charset="0"/>
                          <a:cs typeface="Arial" panose="020B0604020202020204" pitchFamily="34" charset="0"/>
                        </a:rPr>
                        <a:t>Continuous information sessions and consequence management will be implemented.</a:t>
                      </a:r>
                    </a:p>
                  </a:txBody>
                  <a:tcPr marL="6736" marR="6736" marT="6736"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t"/>
                      <a:r>
                        <a:rPr lang="en-ZA" sz="1200" b="0" i="0" u="none" strike="noStrike" dirty="0">
                          <a:solidFill>
                            <a:srgbClr val="000000"/>
                          </a:solidFill>
                          <a:effectLst/>
                          <a:latin typeface="Arial" panose="020B0604020202020204" pitchFamily="34" charset="0"/>
                          <a:cs typeface="Arial" panose="020B0604020202020204" pitchFamily="34" charset="0"/>
                        </a:rPr>
                        <a:t> N/A</a:t>
                      </a:r>
                    </a:p>
                  </a:txBody>
                  <a:tcPr marL="6736" marR="6736" marT="6736"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t"/>
                      <a:r>
                        <a:rPr lang="en-ZA" sz="1200" b="0" i="0" u="none" strike="noStrike" dirty="0">
                          <a:solidFill>
                            <a:srgbClr val="000000"/>
                          </a:solidFill>
                          <a:effectLst/>
                          <a:latin typeface="Arial" panose="020B0604020202020204" pitchFamily="34" charset="0"/>
                          <a:cs typeface="Arial" panose="020B0604020202020204" pitchFamily="34" charset="0"/>
                        </a:rPr>
                        <a:t> </a:t>
                      </a:r>
                    </a:p>
                  </a:txBody>
                  <a:tcPr marL="6736" marR="6736" marT="6736"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extLst>
                  <a:ext uri="{0D108BD9-81ED-4DB2-BD59-A6C34878D82A}">
                    <a16:rowId xmlns:a16="http://schemas.microsoft.com/office/drawing/2014/main" xmlns="" val="2413219821"/>
                  </a:ext>
                </a:extLst>
              </a:tr>
            </a:tbl>
          </a:graphicData>
        </a:graphic>
      </p:graphicFrame>
    </p:spTree>
    <p:extLst>
      <p:ext uri="{BB962C8B-B14F-4D97-AF65-F5344CB8AC3E}">
        <p14:creationId xmlns:p14="http://schemas.microsoft.com/office/powerpoint/2010/main" xmlns="" val="3751987918"/>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xmlns="" id="{812DCD30-2770-41A6-93F0-4234E36E5351}"/>
              </a:ext>
            </a:extLst>
          </p:cNvPr>
          <p:cNvSpPr>
            <a:spLocks noGrp="1"/>
          </p:cNvSpPr>
          <p:nvPr>
            <p:ph type="subTitle" idx="1"/>
          </p:nvPr>
        </p:nvSpPr>
        <p:spPr>
          <a:xfrm>
            <a:off x="1962150" y="0"/>
            <a:ext cx="10058400" cy="3642023"/>
          </a:xfrm>
        </p:spPr>
        <p:txBody>
          <a:bodyPr wrap="square">
            <a:spAutoFit/>
          </a:bodyPr>
          <a:lstStyle/>
          <a:p>
            <a:pPr lvl="0" fontAlgn="b">
              <a:lnSpc>
                <a:spcPct val="100000"/>
              </a:lnSpc>
              <a:spcBef>
                <a:spcPts val="0"/>
              </a:spcBef>
            </a:pPr>
            <a:r>
              <a:rPr lang="en-ZA" sz="1800" b="1" dirty="0">
                <a:solidFill>
                  <a:srgbClr val="000000"/>
                </a:solidFill>
                <a:latin typeface="Arial" panose="020B0604020202020204" pitchFamily="34" charset="0"/>
                <a:cs typeface="Arial" panose="020B0604020202020204" pitchFamily="34" charset="0"/>
              </a:rPr>
              <a:t>ADMINISTRATION (CORPORATE SERVICES, QUARTER 2)</a:t>
            </a:r>
          </a:p>
          <a:p>
            <a:pPr algn="l"/>
            <a:endParaRPr lang="en-ZA" sz="2000" dirty="0"/>
          </a:p>
          <a:p>
            <a:endParaRPr lang="en-ZA" sz="2000" dirty="0"/>
          </a:p>
          <a:p>
            <a:endParaRPr lang="en-ZA" sz="2000" dirty="0"/>
          </a:p>
          <a:p>
            <a:endParaRPr lang="en-ZA" sz="2000" dirty="0"/>
          </a:p>
          <a:p>
            <a:endParaRPr lang="en-ZA" sz="2000" dirty="0"/>
          </a:p>
          <a:p>
            <a:endParaRPr lang="en-ZA" sz="2000" dirty="0"/>
          </a:p>
          <a:p>
            <a:endParaRPr lang="en-ZA" sz="2000" dirty="0"/>
          </a:p>
          <a:p>
            <a:endParaRPr lang="en-ZA" sz="2000" dirty="0"/>
          </a:p>
        </p:txBody>
      </p:sp>
      <p:graphicFrame>
        <p:nvGraphicFramePr>
          <p:cNvPr id="2" name="Table 1">
            <a:extLst>
              <a:ext uri="{FF2B5EF4-FFF2-40B4-BE49-F238E27FC236}">
                <a16:creationId xmlns:a16="http://schemas.microsoft.com/office/drawing/2014/main" xmlns="" id="{D39D3B92-25FA-4E37-BCC1-009C8FF38B70}"/>
              </a:ext>
            </a:extLst>
          </p:cNvPr>
          <p:cNvGraphicFramePr>
            <a:graphicFrameLocks noGrp="1"/>
          </p:cNvGraphicFramePr>
          <p:nvPr/>
        </p:nvGraphicFramePr>
        <p:xfrm>
          <a:off x="1577008" y="352425"/>
          <a:ext cx="10614992" cy="5094218"/>
        </p:xfrm>
        <a:graphic>
          <a:graphicData uri="http://schemas.openxmlformats.org/drawingml/2006/table">
            <a:tbl>
              <a:tblPr/>
              <a:tblGrid>
                <a:gridCol w="1242339">
                  <a:extLst>
                    <a:ext uri="{9D8B030D-6E8A-4147-A177-3AD203B41FA5}">
                      <a16:colId xmlns:a16="http://schemas.microsoft.com/office/drawing/2014/main" xmlns="" val="751943300"/>
                    </a:ext>
                  </a:extLst>
                </a:gridCol>
                <a:gridCol w="1242339">
                  <a:extLst>
                    <a:ext uri="{9D8B030D-6E8A-4147-A177-3AD203B41FA5}">
                      <a16:colId xmlns:a16="http://schemas.microsoft.com/office/drawing/2014/main" xmlns="" val="4090303296"/>
                    </a:ext>
                  </a:extLst>
                </a:gridCol>
                <a:gridCol w="1430032">
                  <a:extLst>
                    <a:ext uri="{9D8B030D-6E8A-4147-A177-3AD203B41FA5}">
                      <a16:colId xmlns:a16="http://schemas.microsoft.com/office/drawing/2014/main" xmlns="" val="1261311707"/>
                    </a:ext>
                  </a:extLst>
                </a:gridCol>
                <a:gridCol w="1725572">
                  <a:extLst>
                    <a:ext uri="{9D8B030D-6E8A-4147-A177-3AD203B41FA5}">
                      <a16:colId xmlns:a16="http://schemas.microsoft.com/office/drawing/2014/main" xmlns="" val="3670865487"/>
                    </a:ext>
                  </a:extLst>
                </a:gridCol>
                <a:gridCol w="2047908">
                  <a:extLst>
                    <a:ext uri="{9D8B030D-6E8A-4147-A177-3AD203B41FA5}">
                      <a16:colId xmlns:a16="http://schemas.microsoft.com/office/drawing/2014/main" xmlns="" val="942700605"/>
                    </a:ext>
                  </a:extLst>
                </a:gridCol>
                <a:gridCol w="1254344">
                  <a:extLst>
                    <a:ext uri="{9D8B030D-6E8A-4147-A177-3AD203B41FA5}">
                      <a16:colId xmlns:a16="http://schemas.microsoft.com/office/drawing/2014/main" xmlns="" val="1374969617"/>
                    </a:ext>
                  </a:extLst>
                </a:gridCol>
                <a:gridCol w="1148115">
                  <a:extLst>
                    <a:ext uri="{9D8B030D-6E8A-4147-A177-3AD203B41FA5}">
                      <a16:colId xmlns:a16="http://schemas.microsoft.com/office/drawing/2014/main" xmlns="" val="1619218399"/>
                    </a:ext>
                  </a:extLst>
                </a:gridCol>
                <a:gridCol w="524343">
                  <a:extLst>
                    <a:ext uri="{9D8B030D-6E8A-4147-A177-3AD203B41FA5}">
                      <a16:colId xmlns:a16="http://schemas.microsoft.com/office/drawing/2014/main" xmlns="" val="1346409385"/>
                    </a:ext>
                  </a:extLst>
                </a:gridCol>
              </a:tblGrid>
              <a:tr h="745709">
                <a:tc>
                  <a:txBody>
                    <a:bodyPr/>
                    <a:lstStyle/>
                    <a:p>
                      <a:pPr algn="ctr" fontAlgn="t"/>
                      <a:r>
                        <a:rPr lang="en-ZA" sz="1200" b="1" i="0" u="none" strike="noStrike" dirty="0">
                          <a:solidFill>
                            <a:srgbClr val="000000"/>
                          </a:solidFill>
                          <a:effectLst/>
                          <a:latin typeface="Arial" panose="020B0604020202020204" pitchFamily="34" charset="0"/>
                          <a:cs typeface="Arial" panose="020B0604020202020204" pitchFamily="34" charset="0"/>
                        </a:rPr>
                        <a:t>Output Indicator</a:t>
                      </a:r>
                    </a:p>
                  </a:txBody>
                  <a:tcPr marL="4873" marR="4873" marT="487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ctr" fontAlgn="t"/>
                      <a:r>
                        <a:rPr lang="en-ZA" sz="1200" b="1" i="0" u="none" strike="noStrike" dirty="0">
                          <a:solidFill>
                            <a:srgbClr val="000000"/>
                          </a:solidFill>
                          <a:effectLst/>
                          <a:latin typeface="Arial" panose="020B0604020202020204" pitchFamily="34" charset="0"/>
                          <a:cs typeface="Arial" panose="020B0604020202020204" pitchFamily="34" charset="0"/>
                        </a:rPr>
                        <a:t>2022/23</a:t>
                      </a:r>
                      <a:br>
                        <a:rPr lang="en-ZA" sz="1200" b="1" i="0" u="none" strike="noStrike" dirty="0">
                          <a:solidFill>
                            <a:srgbClr val="000000"/>
                          </a:solidFill>
                          <a:effectLst/>
                          <a:latin typeface="Arial" panose="020B0604020202020204" pitchFamily="34" charset="0"/>
                          <a:cs typeface="Arial" panose="020B0604020202020204" pitchFamily="34" charset="0"/>
                        </a:rPr>
                      </a:br>
                      <a:r>
                        <a:rPr lang="en-ZA" sz="1200" b="1" i="0" u="none" strike="noStrike" dirty="0">
                          <a:solidFill>
                            <a:srgbClr val="000000"/>
                          </a:solidFill>
                          <a:effectLst/>
                          <a:latin typeface="Arial" panose="020B0604020202020204" pitchFamily="34" charset="0"/>
                          <a:cs typeface="Arial" panose="020B0604020202020204" pitchFamily="34" charset="0"/>
                        </a:rPr>
                        <a:t>Annual Target</a:t>
                      </a:r>
                    </a:p>
                  </a:txBody>
                  <a:tcPr marL="4873" marR="4873" marT="487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ctr" fontAlgn="t"/>
                      <a:r>
                        <a:rPr lang="en-ZA" sz="1200" b="1" i="0" u="none" strike="noStrike" dirty="0">
                          <a:solidFill>
                            <a:srgbClr val="000000"/>
                          </a:solidFill>
                          <a:effectLst/>
                          <a:latin typeface="Arial" panose="020B0604020202020204" pitchFamily="34" charset="0"/>
                          <a:cs typeface="Arial" panose="020B0604020202020204" pitchFamily="34" charset="0"/>
                        </a:rPr>
                        <a:t>2022/23</a:t>
                      </a:r>
                      <a:br>
                        <a:rPr lang="en-ZA" sz="1200" b="1" i="0" u="none" strike="noStrike" dirty="0">
                          <a:solidFill>
                            <a:srgbClr val="000000"/>
                          </a:solidFill>
                          <a:effectLst/>
                          <a:latin typeface="Arial" panose="020B0604020202020204" pitchFamily="34" charset="0"/>
                          <a:cs typeface="Arial" panose="020B0604020202020204" pitchFamily="34" charset="0"/>
                        </a:rPr>
                      </a:br>
                      <a:r>
                        <a:rPr lang="en-ZA" sz="1200" b="1" i="0" u="none" strike="noStrike" dirty="0">
                          <a:solidFill>
                            <a:srgbClr val="000000"/>
                          </a:solidFill>
                          <a:effectLst/>
                          <a:latin typeface="Arial" panose="020B0604020202020204" pitchFamily="34" charset="0"/>
                          <a:cs typeface="Arial" panose="020B0604020202020204" pitchFamily="34" charset="0"/>
                        </a:rPr>
                        <a:t>Quarterly Target</a:t>
                      </a:r>
                    </a:p>
                  </a:txBody>
                  <a:tcPr marL="4873" marR="4873" marT="487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ctr" fontAlgn="t"/>
                      <a:r>
                        <a:rPr lang="en-US" sz="1200" b="1" i="0" u="none" strike="noStrike" dirty="0">
                          <a:solidFill>
                            <a:srgbClr val="000000"/>
                          </a:solidFill>
                          <a:effectLst/>
                          <a:latin typeface="Arial" panose="020B0604020202020204" pitchFamily="34" charset="0"/>
                          <a:cs typeface="Arial" panose="020B0604020202020204" pitchFamily="34" charset="0"/>
                        </a:rPr>
                        <a:t>Actual output</a:t>
                      </a:r>
                      <a:br>
                        <a:rPr lang="en-US" sz="1200" b="1" i="0" u="none" strike="noStrike" dirty="0">
                          <a:solidFill>
                            <a:srgbClr val="000000"/>
                          </a:solidFill>
                          <a:effectLst/>
                          <a:latin typeface="Arial" panose="020B0604020202020204" pitchFamily="34" charset="0"/>
                          <a:cs typeface="Arial" panose="020B0604020202020204" pitchFamily="34" charset="0"/>
                        </a:rPr>
                      </a:br>
                      <a:endParaRPr lang="en-US" sz="1200" b="1" i="0" u="none" strike="noStrike" dirty="0">
                        <a:solidFill>
                          <a:srgbClr val="000000"/>
                        </a:solidFill>
                        <a:effectLst/>
                        <a:latin typeface="Arial" panose="020B0604020202020204" pitchFamily="34" charset="0"/>
                        <a:cs typeface="Arial" panose="020B0604020202020204" pitchFamily="34" charset="0"/>
                      </a:endParaRPr>
                    </a:p>
                  </a:txBody>
                  <a:tcPr marL="4873" marR="4873" marT="487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ctr" fontAlgn="t"/>
                      <a:r>
                        <a:rPr lang="en-ZA" sz="1200" b="1" i="0" u="none" strike="noStrike" dirty="0">
                          <a:solidFill>
                            <a:srgbClr val="000000"/>
                          </a:solidFill>
                          <a:effectLst/>
                          <a:latin typeface="Arial" panose="020B0604020202020204" pitchFamily="34" charset="0"/>
                          <a:cs typeface="Arial" panose="020B0604020202020204" pitchFamily="34" charset="0"/>
                        </a:rPr>
                        <a:t>Reason for</a:t>
                      </a:r>
                      <a:br>
                        <a:rPr lang="en-ZA" sz="1200" b="1" i="0" u="none" strike="noStrike" dirty="0">
                          <a:solidFill>
                            <a:srgbClr val="000000"/>
                          </a:solidFill>
                          <a:effectLst/>
                          <a:latin typeface="Arial" panose="020B0604020202020204" pitchFamily="34" charset="0"/>
                          <a:cs typeface="Arial" panose="020B0604020202020204" pitchFamily="34" charset="0"/>
                        </a:rPr>
                      </a:br>
                      <a:r>
                        <a:rPr lang="en-ZA" sz="1200" b="1" i="0" u="none" strike="noStrike" dirty="0">
                          <a:solidFill>
                            <a:srgbClr val="000000"/>
                          </a:solidFill>
                          <a:effectLst/>
                          <a:latin typeface="Arial" panose="020B0604020202020204" pitchFamily="34" charset="0"/>
                          <a:cs typeface="Arial" panose="020B0604020202020204" pitchFamily="34" charset="0"/>
                        </a:rPr>
                        <a:t>Deviation</a:t>
                      </a:r>
                      <a:br>
                        <a:rPr lang="en-ZA" sz="1200" b="1" i="0" u="none" strike="noStrike" dirty="0">
                          <a:solidFill>
                            <a:srgbClr val="000000"/>
                          </a:solidFill>
                          <a:effectLst/>
                          <a:latin typeface="Arial" panose="020B0604020202020204" pitchFamily="34" charset="0"/>
                          <a:cs typeface="Arial" panose="020B0604020202020204" pitchFamily="34" charset="0"/>
                        </a:rPr>
                      </a:br>
                      <a:endParaRPr lang="en-ZA" sz="1200" b="1" i="0" u="none" strike="noStrike" dirty="0">
                        <a:solidFill>
                          <a:srgbClr val="000000"/>
                        </a:solidFill>
                        <a:effectLst/>
                        <a:latin typeface="Arial" panose="020B0604020202020204" pitchFamily="34" charset="0"/>
                        <a:cs typeface="Arial" panose="020B0604020202020204" pitchFamily="34" charset="0"/>
                      </a:endParaRPr>
                    </a:p>
                  </a:txBody>
                  <a:tcPr marL="4873" marR="4873" marT="487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ctr" fontAlgn="t"/>
                      <a:r>
                        <a:rPr lang="en-ZA" sz="1200" b="1" i="0" u="none" strike="noStrike" dirty="0">
                          <a:solidFill>
                            <a:srgbClr val="000000"/>
                          </a:solidFill>
                          <a:effectLst/>
                          <a:latin typeface="Arial" panose="020B0604020202020204" pitchFamily="34" charset="0"/>
                          <a:cs typeface="Arial" panose="020B0604020202020204" pitchFamily="34" charset="0"/>
                        </a:rPr>
                        <a:t>Corrective</a:t>
                      </a:r>
                      <a:br>
                        <a:rPr lang="en-ZA" sz="1200" b="1" i="0" u="none" strike="noStrike" dirty="0">
                          <a:solidFill>
                            <a:srgbClr val="000000"/>
                          </a:solidFill>
                          <a:effectLst/>
                          <a:latin typeface="Arial" panose="020B0604020202020204" pitchFamily="34" charset="0"/>
                          <a:cs typeface="Arial" panose="020B0604020202020204" pitchFamily="34" charset="0"/>
                        </a:rPr>
                      </a:br>
                      <a:r>
                        <a:rPr lang="en-ZA" sz="1200" b="1" i="0" u="none" strike="noStrike" dirty="0">
                          <a:solidFill>
                            <a:srgbClr val="000000"/>
                          </a:solidFill>
                          <a:effectLst/>
                          <a:latin typeface="Arial" panose="020B0604020202020204" pitchFamily="34" charset="0"/>
                          <a:cs typeface="Arial" panose="020B0604020202020204" pitchFamily="34" charset="0"/>
                        </a:rPr>
                        <a:t>Measures</a:t>
                      </a:r>
                      <a:br>
                        <a:rPr lang="en-ZA" sz="1200" b="1" i="0" u="none" strike="noStrike" dirty="0">
                          <a:solidFill>
                            <a:srgbClr val="000000"/>
                          </a:solidFill>
                          <a:effectLst/>
                          <a:latin typeface="Arial" panose="020B0604020202020204" pitchFamily="34" charset="0"/>
                          <a:cs typeface="Arial" panose="020B0604020202020204" pitchFamily="34" charset="0"/>
                        </a:rPr>
                      </a:br>
                      <a:endParaRPr lang="en-ZA" sz="1200" b="1" i="0" u="none" strike="noStrike" dirty="0">
                        <a:solidFill>
                          <a:srgbClr val="000000"/>
                        </a:solidFill>
                        <a:effectLst/>
                        <a:latin typeface="Arial" panose="020B0604020202020204" pitchFamily="34" charset="0"/>
                        <a:cs typeface="Arial" panose="020B0604020202020204" pitchFamily="34" charset="0"/>
                      </a:endParaRPr>
                    </a:p>
                  </a:txBody>
                  <a:tcPr marL="4873" marR="4873" marT="487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ctr" fontAlgn="t"/>
                      <a:r>
                        <a:rPr lang="en-ZA" sz="1200" b="1" i="0" u="none" strike="noStrike" dirty="0">
                          <a:solidFill>
                            <a:srgbClr val="000000"/>
                          </a:solidFill>
                          <a:effectLst/>
                          <a:latin typeface="Arial" panose="020B0604020202020204" pitchFamily="34" charset="0"/>
                          <a:cs typeface="Arial" panose="020B0604020202020204" pitchFamily="34" charset="0"/>
                        </a:rPr>
                        <a:t>Comments for</a:t>
                      </a:r>
                      <a:br>
                        <a:rPr lang="en-ZA" sz="1200" b="1" i="0" u="none" strike="noStrike" dirty="0">
                          <a:solidFill>
                            <a:srgbClr val="000000"/>
                          </a:solidFill>
                          <a:effectLst/>
                          <a:latin typeface="Arial" panose="020B0604020202020204" pitchFamily="34" charset="0"/>
                          <a:cs typeface="Arial" panose="020B0604020202020204" pitchFamily="34" charset="0"/>
                        </a:rPr>
                      </a:br>
                      <a:r>
                        <a:rPr lang="en-ZA" sz="1200" b="1" i="0" u="none" strike="noStrike" dirty="0">
                          <a:solidFill>
                            <a:srgbClr val="000000"/>
                          </a:solidFill>
                          <a:effectLst/>
                          <a:latin typeface="Arial" panose="020B0604020202020204" pitchFamily="34" charset="0"/>
                          <a:cs typeface="Arial" panose="020B0604020202020204" pitchFamily="34" charset="0"/>
                        </a:rPr>
                        <a:t>Quarter 2</a:t>
                      </a:r>
                      <a:br>
                        <a:rPr lang="en-ZA" sz="1200" b="1" i="0" u="none" strike="noStrike" dirty="0">
                          <a:solidFill>
                            <a:srgbClr val="000000"/>
                          </a:solidFill>
                          <a:effectLst/>
                          <a:latin typeface="Arial" panose="020B0604020202020204" pitchFamily="34" charset="0"/>
                          <a:cs typeface="Arial" panose="020B0604020202020204" pitchFamily="34" charset="0"/>
                        </a:rPr>
                      </a:br>
                      <a:endParaRPr lang="en-ZA" sz="1200" b="1" i="0" u="none" strike="noStrike" dirty="0">
                        <a:solidFill>
                          <a:srgbClr val="000000"/>
                        </a:solidFill>
                        <a:effectLst/>
                        <a:latin typeface="Arial" panose="020B0604020202020204" pitchFamily="34" charset="0"/>
                        <a:cs typeface="Arial" panose="020B0604020202020204" pitchFamily="34" charset="0"/>
                      </a:endParaRPr>
                    </a:p>
                  </a:txBody>
                  <a:tcPr marL="4873" marR="4873" marT="487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ctr" fontAlgn="t"/>
                      <a:r>
                        <a:rPr lang="en-ZA" sz="1200" b="1" i="0" u="none" strike="noStrike" dirty="0">
                          <a:solidFill>
                            <a:srgbClr val="000000"/>
                          </a:solidFill>
                          <a:effectLst/>
                          <a:latin typeface="Arial" panose="020B0604020202020204" pitchFamily="34" charset="0"/>
                          <a:cs typeface="Arial" panose="020B0604020202020204" pitchFamily="34" charset="0"/>
                        </a:rPr>
                        <a:t>Robot Status </a:t>
                      </a:r>
                    </a:p>
                  </a:txBody>
                  <a:tcPr marL="4873" marR="4873" marT="487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extLst>
                  <a:ext uri="{0D108BD9-81ED-4DB2-BD59-A6C34878D82A}">
                    <a16:rowId xmlns:a16="http://schemas.microsoft.com/office/drawing/2014/main" xmlns="" val="1797547400"/>
                  </a:ext>
                </a:extLst>
              </a:tr>
              <a:tr h="2223996">
                <a:tc>
                  <a:txBody>
                    <a:bodyPr/>
                    <a:lstStyle/>
                    <a:p>
                      <a:pPr algn="l" fontAlgn="t"/>
                      <a:r>
                        <a:rPr lang="en-US" sz="1200" b="0" i="0" u="none" strike="noStrike" dirty="0">
                          <a:solidFill>
                            <a:srgbClr val="000000"/>
                          </a:solidFill>
                          <a:effectLst/>
                          <a:latin typeface="Arial" panose="020B0604020202020204" pitchFamily="34" charset="0"/>
                          <a:cs typeface="Arial" panose="020B0604020202020204" pitchFamily="34" charset="0"/>
                        </a:rPr>
                        <a:t>Number of SOEs Quarterly performance Reports reviewed, and Ministerial submissions produced </a:t>
                      </a:r>
                    </a:p>
                  </a:txBody>
                  <a:tcPr marL="4873" marR="4873" marT="487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t"/>
                      <a:r>
                        <a:rPr lang="en-US" sz="1200" b="0" i="0" u="none" strike="noStrike" dirty="0">
                          <a:solidFill>
                            <a:srgbClr val="000000"/>
                          </a:solidFill>
                          <a:effectLst/>
                          <a:latin typeface="Arial" panose="020B0604020202020204" pitchFamily="34" charset="0"/>
                          <a:cs typeface="Arial" panose="020B0604020202020204" pitchFamily="34" charset="0"/>
                        </a:rPr>
                        <a:t>44 SOEs Quarterly performance Reports reviewed, and Ministerial submissions produced </a:t>
                      </a:r>
                    </a:p>
                  </a:txBody>
                  <a:tcPr marL="4873" marR="4873" marT="487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t"/>
                      <a:r>
                        <a:rPr lang="en-US" sz="1200" b="0" i="0" u="none" strike="noStrike" dirty="0">
                          <a:solidFill>
                            <a:srgbClr val="000000"/>
                          </a:solidFill>
                          <a:effectLst/>
                          <a:latin typeface="Arial" panose="020B0604020202020204" pitchFamily="34" charset="0"/>
                          <a:cs typeface="Arial" panose="020B0604020202020204" pitchFamily="34" charset="0"/>
                        </a:rPr>
                        <a:t>11 SOEs Quarterly</a:t>
                      </a:r>
                      <a:br>
                        <a:rPr lang="en-US" sz="1200" b="0" i="0" u="none" strike="noStrike" dirty="0">
                          <a:solidFill>
                            <a:srgbClr val="000000"/>
                          </a:solidFill>
                          <a:effectLst/>
                          <a:latin typeface="Arial" panose="020B0604020202020204" pitchFamily="34" charset="0"/>
                          <a:cs typeface="Arial" panose="020B0604020202020204" pitchFamily="34" charset="0"/>
                        </a:rPr>
                      </a:br>
                      <a:r>
                        <a:rPr lang="en-US" sz="1200" b="0" i="0" u="none" strike="noStrike" dirty="0">
                          <a:solidFill>
                            <a:srgbClr val="000000"/>
                          </a:solidFill>
                          <a:effectLst/>
                          <a:latin typeface="Arial" panose="020B0604020202020204" pitchFamily="34" charset="0"/>
                          <a:cs typeface="Arial" panose="020B0604020202020204" pitchFamily="34" charset="0"/>
                        </a:rPr>
                        <a:t>Performance Reports</a:t>
                      </a:r>
                      <a:br>
                        <a:rPr lang="en-US" sz="1200" b="0" i="0" u="none" strike="noStrike" dirty="0">
                          <a:solidFill>
                            <a:srgbClr val="000000"/>
                          </a:solidFill>
                          <a:effectLst/>
                          <a:latin typeface="Arial" panose="020B0604020202020204" pitchFamily="34" charset="0"/>
                          <a:cs typeface="Arial" panose="020B0604020202020204" pitchFamily="34" charset="0"/>
                        </a:rPr>
                      </a:br>
                      <a:r>
                        <a:rPr lang="en-US" sz="1200" b="0" i="0" u="none" strike="noStrike" dirty="0">
                          <a:solidFill>
                            <a:srgbClr val="000000"/>
                          </a:solidFill>
                          <a:effectLst/>
                          <a:latin typeface="Arial" panose="020B0604020202020204" pitchFamily="34" charset="0"/>
                          <a:cs typeface="Arial" panose="020B0604020202020204" pitchFamily="34" charset="0"/>
                        </a:rPr>
                        <a:t>reviewed, and</a:t>
                      </a:r>
                      <a:br>
                        <a:rPr lang="en-US" sz="1200" b="0" i="0" u="none" strike="noStrike" dirty="0">
                          <a:solidFill>
                            <a:srgbClr val="000000"/>
                          </a:solidFill>
                          <a:effectLst/>
                          <a:latin typeface="Arial" panose="020B0604020202020204" pitchFamily="34" charset="0"/>
                          <a:cs typeface="Arial" panose="020B0604020202020204" pitchFamily="34" charset="0"/>
                        </a:rPr>
                      </a:br>
                      <a:r>
                        <a:rPr lang="en-US" sz="1200" b="0" i="0" u="none" strike="noStrike" dirty="0">
                          <a:solidFill>
                            <a:srgbClr val="000000"/>
                          </a:solidFill>
                          <a:effectLst/>
                          <a:latin typeface="Arial" panose="020B0604020202020204" pitchFamily="34" charset="0"/>
                          <a:cs typeface="Arial" panose="020B0604020202020204" pitchFamily="34" charset="0"/>
                        </a:rPr>
                        <a:t>Ministerial submissions</a:t>
                      </a:r>
                      <a:br>
                        <a:rPr lang="en-US" sz="1200" b="0" i="0" u="none" strike="noStrike" dirty="0">
                          <a:solidFill>
                            <a:srgbClr val="000000"/>
                          </a:solidFill>
                          <a:effectLst/>
                          <a:latin typeface="Arial" panose="020B0604020202020204" pitchFamily="34" charset="0"/>
                          <a:cs typeface="Arial" panose="020B0604020202020204" pitchFamily="34" charset="0"/>
                        </a:rPr>
                      </a:br>
                      <a:r>
                        <a:rPr lang="en-US" sz="1200" b="0" i="0" u="none" strike="noStrike" dirty="0">
                          <a:solidFill>
                            <a:srgbClr val="000000"/>
                          </a:solidFill>
                          <a:effectLst/>
                          <a:latin typeface="Arial" panose="020B0604020202020204" pitchFamily="34" charset="0"/>
                          <a:cs typeface="Arial" panose="020B0604020202020204" pitchFamily="34" charset="0"/>
                        </a:rPr>
                        <a:t>produced</a:t>
                      </a:r>
                    </a:p>
                  </a:txBody>
                  <a:tcPr marL="4873" marR="4873" marT="487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t"/>
                      <a:r>
                        <a:rPr lang="en-US" sz="1200" b="1" i="0" u="none" strike="noStrike" dirty="0">
                          <a:solidFill>
                            <a:srgbClr val="000000"/>
                          </a:solidFill>
                          <a:effectLst/>
                          <a:latin typeface="Arial" panose="020B0604020202020204" pitchFamily="34" charset="0"/>
                          <a:cs typeface="Arial" panose="020B0604020202020204" pitchFamily="34" charset="0"/>
                        </a:rPr>
                        <a:t>Not achieved:</a:t>
                      </a:r>
                      <a:r>
                        <a:rPr lang="en-US" sz="1200" b="0" i="0" u="none" strike="noStrike" dirty="0">
                          <a:solidFill>
                            <a:srgbClr val="000000"/>
                          </a:solidFill>
                          <a:effectLst/>
                          <a:latin typeface="Arial" panose="020B0604020202020204" pitchFamily="34" charset="0"/>
                          <a:cs typeface="Arial" panose="020B0604020202020204" pitchFamily="34" charset="0"/>
                        </a:rPr>
                        <a:t> 8/11 submissions drafted and routed for Ministerial approval (SADPMR, MHSC, SANEDI, NERSA, SDT, NRWDI, CGS and CEF)</a:t>
                      </a:r>
                    </a:p>
                  </a:txBody>
                  <a:tcPr marL="4873" marR="4873" marT="487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t"/>
                      <a:r>
                        <a:rPr lang="en-US" sz="1200" b="0" i="0" u="none" strike="noStrike" dirty="0">
                          <a:solidFill>
                            <a:srgbClr val="000000"/>
                          </a:solidFill>
                          <a:effectLst/>
                          <a:latin typeface="Arial" panose="020B0604020202020204" pitchFamily="34" charset="0"/>
                          <a:cs typeface="Arial" panose="020B0604020202020204" pitchFamily="34" charset="0"/>
                        </a:rPr>
                        <a:t>Due to challenges in securing dates for review meetings with SOE  Executives and detailed internal analysis review processes which took longer than anticipated, 3 submissions could not be finalized by the 30 September due date</a:t>
                      </a:r>
                    </a:p>
                  </a:txBody>
                  <a:tcPr marL="4873" marR="4873" marT="487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t"/>
                      <a:r>
                        <a:rPr lang="en-US" sz="1200" b="0" i="0" u="none" strike="noStrike" dirty="0">
                          <a:solidFill>
                            <a:srgbClr val="000000"/>
                          </a:solidFill>
                          <a:effectLst/>
                          <a:latin typeface="Arial" panose="020B0604020202020204" pitchFamily="34" charset="0"/>
                          <a:cs typeface="Arial" panose="020B0604020202020204" pitchFamily="34" charset="0"/>
                        </a:rPr>
                        <a:t>Necsa, NNR, and Mintek will be finalized during the first week of October 2022</a:t>
                      </a:r>
                    </a:p>
                  </a:txBody>
                  <a:tcPr marL="4873" marR="4873" marT="487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t"/>
                      <a:r>
                        <a:rPr lang="en-ZA" sz="1200" b="0" i="0" u="none" strike="noStrike" dirty="0">
                          <a:solidFill>
                            <a:srgbClr val="000000"/>
                          </a:solidFill>
                          <a:effectLst/>
                          <a:latin typeface="Arial" panose="020B0604020202020204" pitchFamily="34" charset="0"/>
                          <a:cs typeface="Arial" panose="020B0604020202020204" pitchFamily="34" charset="0"/>
                        </a:rPr>
                        <a:t> </a:t>
                      </a:r>
                    </a:p>
                  </a:txBody>
                  <a:tcPr marL="4873" marR="4873" marT="487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t"/>
                      <a:r>
                        <a:rPr lang="en-ZA" sz="1200" b="0" i="0" u="none" strike="noStrike" dirty="0">
                          <a:solidFill>
                            <a:srgbClr val="000000"/>
                          </a:solidFill>
                          <a:effectLst/>
                          <a:latin typeface="Arial" panose="020B0604020202020204" pitchFamily="34" charset="0"/>
                          <a:cs typeface="Arial" panose="020B0604020202020204" pitchFamily="34" charset="0"/>
                        </a:rPr>
                        <a:t> </a:t>
                      </a:r>
                    </a:p>
                  </a:txBody>
                  <a:tcPr marL="4873" marR="4873" marT="487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extLst>
                  <a:ext uri="{0D108BD9-81ED-4DB2-BD59-A6C34878D82A}">
                    <a16:rowId xmlns:a16="http://schemas.microsoft.com/office/drawing/2014/main" xmlns="" val="3058824333"/>
                  </a:ext>
                </a:extLst>
              </a:tr>
              <a:tr h="2124513">
                <a:tc>
                  <a:txBody>
                    <a:bodyPr/>
                    <a:lstStyle/>
                    <a:p>
                      <a:pPr algn="l" fontAlgn="t"/>
                      <a:r>
                        <a:rPr lang="en-US" sz="1200" b="0" i="0" u="none" strike="noStrike" dirty="0">
                          <a:solidFill>
                            <a:srgbClr val="000000"/>
                          </a:solidFill>
                          <a:effectLst/>
                          <a:latin typeface="Arial" panose="020B0604020202020204" pitchFamily="34" charset="0"/>
                          <a:cs typeface="Arial" panose="020B0604020202020204" pitchFamily="34" charset="0"/>
                        </a:rPr>
                        <a:t>Number of SOEs Annual Reports tabled in Parliament</a:t>
                      </a:r>
                    </a:p>
                  </a:txBody>
                  <a:tcPr marL="4873" marR="4873" marT="487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t"/>
                      <a:r>
                        <a:rPr lang="en-US" sz="1200" b="0" i="0" u="none" strike="noStrike" dirty="0">
                          <a:solidFill>
                            <a:srgbClr val="000000"/>
                          </a:solidFill>
                          <a:effectLst/>
                          <a:latin typeface="Arial" panose="020B0604020202020204" pitchFamily="34" charset="0"/>
                          <a:cs typeface="Arial" panose="020B0604020202020204" pitchFamily="34" charset="0"/>
                        </a:rPr>
                        <a:t>11 SOEs Annual Reports tabled in Parliament</a:t>
                      </a:r>
                    </a:p>
                  </a:txBody>
                  <a:tcPr marL="4873" marR="4873" marT="487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t"/>
                      <a:r>
                        <a:rPr lang="en-US" sz="1200" b="0" i="0" u="none" strike="noStrike" dirty="0">
                          <a:solidFill>
                            <a:srgbClr val="000000"/>
                          </a:solidFill>
                          <a:effectLst/>
                          <a:latin typeface="Arial" panose="020B0604020202020204" pitchFamily="34" charset="0"/>
                          <a:cs typeface="Arial" panose="020B0604020202020204" pitchFamily="34" charset="0"/>
                        </a:rPr>
                        <a:t>11 SOEs Annual</a:t>
                      </a:r>
                      <a:br>
                        <a:rPr lang="en-US" sz="1200" b="0" i="0" u="none" strike="noStrike" dirty="0">
                          <a:solidFill>
                            <a:srgbClr val="000000"/>
                          </a:solidFill>
                          <a:effectLst/>
                          <a:latin typeface="Arial" panose="020B0604020202020204" pitchFamily="34" charset="0"/>
                          <a:cs typeface="Arial" panose="020B0604020202020204" pitchFamily="34" charset="0"/>
                        </a:rPr>
                      </a:br>
                      <a:r>
                        <a:rPr lang="en-US" sz="1200" b="0" i="0" u="none" strike="noStrike" dirty="0">
                          <a:solidFill>
                            <a:srgbClr val="000000"/>
                          </a:solidFill>
                          <a:effectLst/>
                          <a:latin typeface="Arial" panose="020B0604020202020204" pitchFamily="34" charset="0"/>
                          <a:cs typeface="Arial" panose="020B0604020202020204" pitchFamily="34" charset="0"/>
                        </a:rPr>
                        <a:t>Reports tabled in</a:t>
                      </a:r>
                      <a:br>
                        <a:rPr lang="en-US" sz="1200" b="0" i="0" u="none" strike="noStrike" dirty="0">
                          <a:solidFill>
                            <a:srgbClr val="000000"/>
                          </a:solidFill>
                          <a:effectLst/>
                          <a:latin typeface="Arial" panose="020B0604020202020204" pitchFamily="34" charset="0"/>
                          <a:cs typeface="Arial" panose="020B0604020202020204" pitchFamily="34" charset="0"/>
                        </a:rPr>
                      </a:br>
                      <a:r>
                        <a:rPr lang="en-US" sz="1200" b="0" i="0" u="none" strike="noStrike" dirty="0">
                          <a:solidFill>
                            <a:srgbClr val="000000"/>
                          </a:solidFill>
                          <a:effectLst/>
                          <a:latin typeface="Arial" panose="020B0604020202020204" pitchFamily="34" charset="0"/>
                          <a:cs typeface="Arial" panose="020B0604020202020204" pitchFamily="34" charset="0"/>
                        </a:rPr>
                        <a:t>Parliament</a:t>
                      </a:r>
                    </a:p>
                  </a:txBody>
                  <a:tcPr marL="4873" marR="4873" marT="487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t"/>
                      <a:r>
                        <a:rPr lang="en-US" sz="1200" b="1" i="0" u="none" strike="noStrike" dirty="0">
                          <a:solidFill>
                            <a:srgbClr val="000000"/>
                          </a:solidFill>
                          <a:effectLst/>
                          <a:latin typeface="Arial" panose="020B0604020202020204" pitchFamily="34" charset="0"/>
                          <a:cs typeface="Arial" panose="020B0604020202020204" pitchFamily="34" charset="0"/>
                        </a:rPr>
                        <a:t>Not achieved:</a:t>
                      </a:r>
                      <a:r>
                        <a:rPr lang="en-US" sz="1200" b="0" i="0" u="none" strike="noStrike" dirty="0">
                          <a:solidFill>
                            <a:srgbClr val="000000"/>
                          </a:solidFill>
                          <a:effectLst/>
                          <a:latin typeface="Arial" panose="020B0604020202020204" pitchFamily="34" charset="0"/>
                          <a:cs typeface="Arial" panose="020B0604020202020204" pitchFamily="34" charset="0"/>
                        </a:rPr>
                        <a:t> 10/11 Annual Reports submitted to Parliamentary Liaison Officer for tabling. </a:t>
                      </a:r>
                    </a:p>
                  </a:txBody>
                  <a:tcPr marL="4873" marR="4873" marT="487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t"/>
                      <a:r>
                        <a:rPr lang="en-US" sz="1200" b="0" i="0" u="none" strike="noStrike" dirty="0">
                          <a:solidFill>
                            <a:srgbClr val="000000"/>
                          </a:solidFill>
                          <a:effectLst/>
                          <a:latin typeface="Arial" panose="020B0604020202020204" pitchFamily="34" charset="0"/>
                          <a:cs typeface="Arial" panose="020B0604020202020204" pitchFamily="34" charset="0"/>
                        </a:rPr>
                        <a:t>CEF Group Audited Financial Statements finalisation was delayed and eventually signed off by the AGSA on 29 September 2022. CEF SOC Annual Report submitted to the Department on 1 October 2022.  </a:t>
                      </a:r>
                    </a:p>
                  </a:txBody>
                  <a:tcPr marL="4873" marR="4873" marT="487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t"/>
                      <a:r>
                        <a:rPr lang="en-ZA" sz="1200" b="0" i="0" u="none" strike="noStrike" dirty="0">
                          <a:solidFill>
                            <a:srgbClr val="000000"/>
                          </a:solidFill>
                          <a:effectLst/>
                          <a:latin typeface="Arial" panose="020B0604020202020204" pitchFamily="34" charset="0"/>
                          <a:cs typeface="Arial" panose="020B0604020202020204" pitchFamily="34" charset="0"/>
                        </a:rPr>
                        <a:t> Annual report was tabled on the 01 October 2022</a:t>
                      </a:r>
                    </a:p>
                  </a:txBody>
                  <a:tcPr marL="4873" marR="4873" marT="487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t"/>
                      <a:r>
                        <a:rPr lang="en-ZA" sz="1200" b="0" i="0" u="none" strike="noStrike" dirty="0">
                          <a:solidFill>
                            <a:srgbClr val="000000"/>
                          </a:solidFill>
                          <a:effectLst/>
                          <a:latin typeface="Arial" panose="020B0604020202020204" pitchFamily="34" charset="0"/>
                          <a:cs typeface="Arial" panose="020B0604020202020204" pitchFamily="34" charset="0"/>
                        </a:rPr>
                        <a:t> </a:t>
                      </a:r>
                    </a:p>
                  </a:txBody>
                  <a:tcPr marL="4873" marR="4873" marT="487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t"/>
                      <a:r>
                        <a:rPr lang="en-ZA" sz="1200" b="0" i="0" u="none" strike="noStrike" dirty="0">
                          <a:solidFill>
                            <a:srgbClr val="000000"/>
                          </a:solidFill>
                          <a:effectLst/>
                          <a:latin typeface="Arial" panose="020B0604020202020204" pitchFamily="34" charset="0"/>
                          <a:cs typeface="Arial" panose="020B0604020202020204" pitchFamily="34" charset="0"/>
                        </a:rPr>
                        <a:t> </a:t>
                      </a:r>
                    </a:p>
                  </a:txBody>
                  <a:tcPr marL="4873" marR="4873" marT="487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extLst>
                  <a:ext uri="{0D108BD9-81ED-4DB2-BD59-A6C34878D82A}">
                    <a16:rowId xmlns:a16="http://schemas.microsoft.com/office/drawing/2014/main" xmlns="" val="612364805"/>
                  </a:ext>
                </a:extLst>
              </a:tr>
            </a:tbl>
          </a:graphicData>
        </a:graphic>
      </p:graphicFrame>
    </p:spTree>
    <p:extLst>
      <p:ext uri="{BB962C8B-B14F-4D97-AF65-F5344CB8AC3E}">
        <p14:creationId xmlns:p14="http://schemas.microsoft.com/office/powerpoint/2010/main" xmlns="" val="4093754632"/>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65370" y="87873"/>
            <a:ext cx="11906655" cy="378291"/>
          </a:xfrm>
        </p:spPr>
        <p:txBody>
          <a:bodyPr>
            <a:normAutofit/>
          </a:bodyPr>
          <a:lstStyle/>
          <a:p>
            <a:r>
              <a:rPr lang="en-ZA" sz="1800" b="1" dirty="0">
                <a:latin typeface="Arial" panose="020B0604020202020204" pitchFamily="34" charset="0"/>
                <a:cs typeface="Arial" panose="020B0604020202020204" pitchFamily="34" charset="0"/>
              </a:rPr>
              <a:t>ADMINISTRATION (‘DG’S OFFICE, QUARTER 2)</a:t>
            </a:r>
          </a:p>
          <a:p>
            <a:endParaRPr lang="en-ZA" sz="2000" dirty="0">
              <a:latin typeface="Arial" panose="020B0604020202020204" pitchFamily="34" charset="0"/>
              <a:cs typeface="Arial" panose="020B0604020202020204" pitchFamily="34" charset="0"/>
            </a:endParaRPr>
          </a:p>
        </p:txBody>
      </p:sp>
      <p:graphicFrame>
        <p:nvGraphicFramePr>
          <p:cNvPr id="3" name="Table 2">
            <a:extLst>
              <a:ext uri="{FF2B5EF4-FFF2-40B4-BE49-F238E27FC236}">
                <a16:creationId xmlns:a16="http://schemas.microsoft.com/office/drawing/2014/main" xmlns="" id="{CECBFF29-051F-4AC6-AB73-D8831018CC67}"/>
              </a:ext>
            </a:extLst>
          </p:cNvPr>
          <p:cNvGraphicFramePr>
            <a:graphicFrameLocks noGrp="1"/>
          </p:cNvGraphicFramePr>
          <p:nvPr/>
        </p:nvGraphicFramePr>
        <p:xfrm>
          <a:off x="1656522" y="462168"/>
          <a:ext cx="10535479" cy="2204889"/>
        </p:xfrm>
        <a:graphic>
          <a:graphicData uri="http://schemas.openxmlformats.org/drawingml/2006/table">
            <a:tbl>
              <a:tblPr/>
              <a:tblGrid>
                <a:gridCol w="1233033">
                  <a:extLst>
                    <a:ext uri="{9D8B030D-6E8A-4147-A177-3AD203B41FA5}">
                      <a16:colId xmlns:a16="http://schemas.microsoft.com/office/drawing/2014/main" xmlns="" val="196902338"/>
                    </a:ext>
                  </a:extLst>
                </a:gridCol>
                <a:gridCol w="1233033">
                  <a:extLst>
                    <a:ext uri="{9D8B030D-6E8A-4147-A177-3AD203B41FA5}">
                      <a16:colId xmlns:a16="http://schemas.microsoft.com/office/drawing/2014/main" xmlns="" val="1315595736"/>
                    </a:ext>
                  </a:extLst>
                </a:gridCol>
                <a:gridCol w="1419318">
                  <a:extLst>
                    <a:ext uri="{9D8B030D-6E8A-4147-A177-3AD203B41FA5}">
                      <a16:colId xmlns:a16="http://schemas.microsoft.com/office/drawing/2014/main" xmlns="" val="1982268862"/>
                    </a:ext>
                  </a:extLst>
                </a:gridCol>
                <a:gridCol w="1419318">
                  <a:extLst>
                    <a:ext uri="{9D8B030D-6E8A-4147-A177-3AD203B41FA5}">
                      <a16:colId xmlns:a16="http://schemas.microsoft.com/office/drawing/2014/main" xmlns="" val="471889141"/>
                    </a:ext>
                  </a:extLst>
                </a:gridCol>
                <a:gridCol w="1525767">
                  <a:extLst>
                    <a:ext uri="{9D8B030D-6E8A-4147-A177-3AD203B41FA5}">
                      <a16:colId xmlns:a16="http://schemas.microsoft.com/office/drawing/2014/main" xmlns="" val="2722988652"/>
                    </a:ext>
                  </a:extLst>
                </a:gridCol>
                <a:gridCol w="1632215">
                  <a:extLst>
                    <a:ext uri="{9D8B030D-6E8A-4147-A177-3AD203B41FA5}">
                      <a16:colId xmlns:a16="http://schemas.microsoft.com/office/drawing/2014/main" xmlns="" val="2832822787"/>
                    </a:ext>
                  </a:extLst>
                </a:gridCol>
                <a:gridCol w="1552380">
                  <a:extLst>
                    <a:ext uri="{9D8B030D-6E8A-4147-A177-3AD203B41FA5}">
                      <a16:colId xmlns:a16="http://schemas.microsoft.com/office/drawing/2014/main" xmlns="" val="1825485897"/>
                    </a:ext>
                  </a:extLst>
                </a:gridCol>
                <a:gridCol w="520415">
                  <a:extLst>
                    <a:ext uri="{9D8B030D-6E8A-4147-A177-3AD203B41FA5}">
                      <a16:colId xmlns:a16="http://schemas.microsoft.com/office/drawing/2014/main" xmlns="" val="3426547839"/>
                    </a:ext>
                  </a:extLst>
                </a:gridCol>
              </a:tblGrid>
              <a:tr h="571502">
                <a:tc>
                  <a:txBody>
                    <a:bodyPr/>
                    <a:lstStyle/>
                    <a:p>
                      <a:pPr algn="ctr" fontAlgn="t"/>
                      <a:r>
                        <a:rPr lang="en-ZA" sz="1000" b="1" i="0" u="none" strike="noStrike" dirty="0">
                          <a:solidFill>
                            <a:srgbClr val="000000"/>
                          </a:solidFill>
                          <a:effectLst/>
                          <a:latin typeface="Calibri" panose="020F0502020204030204" pitchFamily="34" charset="0"/>
                        </a:rPr>
                        <a:t>Output Indicator</a:t>
                      </a:r>
                    </a:p>
                  </a:txBody>
                  <a:tcPr marL="8861" marR="8861" marT="886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ctr" fontAlgn="t"/>
                      <a:r>
                        <a:rPr lang="en-ZA" sz="1000" b="1" i="0" u="none" strike="noStrike" dirty="0">
                          <a:solidFill>
                            <a:srgbClr val="000000"/>
                          </a:solidFill>
                          <a:effectLst/>
                          <a:latin typeface="Calibri" panose="020F0502020204030204" pitchFamily="34" charset="0"/>
                        </a:rPr>
                        <a:t>2022/23</a:t>
                      </a:r>
                      <a:br>
                        <a:rPr lang="en-ZA" sz="1000" b="1" i="0" u="none" strike="noStrike" dirty="0">
                          <a:solidFill>
                            <a:srgbClr val="000000"/>
                          </a:solidFill>
                          <a:effectLst/>
                          <a:latin typeface="Calibri" panose="020F0502020204030204" pitchFamily="34" charset="0"/>
                        </a:rPr>
                      </a:br>
                      <a:r>
                        <a:rPr lang="en-ZA" sz="1000" b="1" i="0" u="none" strike="noStrike" dirty="0">
                          <a:solidFill>
                            <a:srgbClr val="000000"/>
                          </a:solidFill>
                          <a:effectLst/>
                          <a:latin typeface="Calibri" panose="020F0502020204030204" pitchFamily="34" charset="0"/>
                        </a:rPr>
                        <a:t>Annual Target</a:t>
                      </a:r>
                    </a:p>
                  </a:txBody>
                  <a:tcPr marL="8861" marR="8861" marT="886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ctr" fontAlgn="t"/>
                      <a:r>
                        <a:rPr lang="en-ZA" sz="1000" b="1" i="0" u="none" strike="noStrike" dirty="0">
                          <a:solidFill>
                            <a:srgbClr val="000000"/>
                          </a:solidFill>
                          <a:effectLst/>
                          <a:latin typeface="Calibri" panose="020F0502020204030204" pitchFamily="34" charset="0"/>
                        </a:rPr>
                        <a:t>2022/23</a:t>
                      </a:r>
                      <a:br>
                        <a:rPr lang="en-ZA" sz="1000" b="1" i="0" u="none" strike="noStrike" dirty="0">
                          <a:solidFill>
                            <a:srgbClr val="000000"/>
                          </a:solidFill>
                          <a:effectLst/>
                          <a:latin typeface="Calibri" panose="020F0502020204030204" pitchFamily="34" charset="0"/>
                        </a:rPr>
                      </a:br>
                      <a:r>
                        <a:rPr lang="en-ZA" sz="1000" b="1" i="0" u="none" strike="noStrike" dirty="0">
                          <a:solidFill>
                            <a:srgbClr val="000000"/>
                          </a:solidFill>
                          <a:effectLst/>
                          <a:latin typeface="Calibri" panose="020F0502020204030204" pitchFamily="34" charset="0"/>
                        </a:rPr>
                        <a:t>Quarterly Target</a:t>
                      </a:r>
                    </a:p>
                  </a:txBody>
                  <a:tcPr marL="8861" marR="8861" marT="886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ctr" fontAlgn="t"/>
                      <a:r>
                        <a:rPr lang="en-US" sz="1000" b="1" i="0" u="none" strike="noStrike" dirty="0">
                          <a:solidFill>
                            <a:srgbClr val="000000"/>
                          </a:solidFill>
                          <a:effectLst/>
                          <a:latin typeface="Calibri" panose="020F0502020204030204" pitchFamily="34" charset="0"/>
                        </a:rPr>
                        <a:t>Actual output</a:t>
                      </a:r>
                      <a:br>
                        <a:rPr lang="en-US" sz="1000" b="1" i="0" u="none" strike="noStrike" dirty="0">
                          <a:solidFill>
                            <a:srgbClr val="000000"/>
                          </a:solidFill>
                          <a:effectLst/>
                          <a:latin typeface="Calibri" panose="020F0502020204030204" pitchFamily="34" charset="0"/>
                        </a:rPr>
                      </a:br>
                      <a:endParaRPr lang="en-US" sz="1000" b="1" i="0" u="none" strike="noStrike" dirty="0">
                        <a:solidFill>
                          <a:srgbClr val="000000"/>
                        </a:solidFill>
                        <a:effectLst/>
                        <a:latin typeface="Calibri" panose="020F0502020204030204" pitchFamily="34" charset="0"/>
                      </a:endParaRPr>
                    </a:p>
                  </a:txBody>
                  <a:tcPr marL="8861" marR="8861" marT="886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ctr" fontAlgn="t"/>
                      <a:r>
                        <a:rPr lang="en-ZA" sz="1000" b="1" i="0" u="none" strike="noStrike" dirty="0">
                          <a:solidFill>
                            <a:srgbClr val="000000"/>
                          </a:solidFill>
                          <a:effectLst/>
                          <a:latin typeface="Calibri" panose="020F0502020204030204" pitchFamily="34" charset="0"/>
                        </a:rPr>
                        <a:t>Reason for</a:t>
                      </a:r>
                      <a:br>
                        <a:rPr lang="en-ZA" sz="1000" b="1" i="0" u="none" strike="noStrike" dirty="0">
                          <a:solidFill>
                            <a:srgbClr val="000000"/>
                          </a:solidFill>
                          <a:effectLst/>
                          <a:latin typeface="Calibri" panose="020F0502020204030204" pitchFamily="34" charset="0"/>
                        </a:rPr>
                      </a:br>
                      <a:r>
                        <a:rPr lang="en-ZA" sz="1000" b="1" i="0" u="none" strike="noStrike" dirty="0">
                          <a:solidFill>
                            <a:srgbClr val="000000"/>
                          </a:solidFill>
                          <a:effectLst/>
                          <a:latin typeface="Calibri" panose="020F0502020204030204" pitchFamily="34" charset="0"/>
                        </a:rPr>
                        <a:t>Deviation</a:t>
                      </a:r>
                      <a:br>
                        <a:rPr lang="en-ZA" sz="1000" b="1" i="0" u="none" strike="noStrike" dirty="0">
                          <a:solidFill>
                            <a:srgbClr val="000000"/>
                          </a:solidFill>
                          <a:effectLst/>
                          <a:latin typeface="Calibri" panose="020F0502020204030204" pitchFamily="34" charset="0"/>
                        </a:rPr>
                      </a:br>
                      <a:endParaRPr lang="en-ZA" sz="1000" b="1" i="0" u="none" strike="noStrike" dirty="0">
                        <a:solidFill>
                          <a:srgbClr val="000000"/>
                        </a:solidFill>
                        <a:effectLst/>
                        <a:latin typeface="Calibri" panose="020F0502020204030204" pitchFamily="34" charset="0"/>
                      </a:endParaRPr>
                    </a:p>
                  </a:txBody>
                  <a:tcPr marL="8861" marR="8861" marT="886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ctr" fontAlgn="t"/>
                      <a:r>
                        <a:rPr lang="en-ZA" sz="1000" b="1" i="0" u="none" strike="noStrike" dirty="0">
                          <a:solidFill>
                            <a:srgbClr val="000000"/>
                          </a:solidFill>
                          <a:effectLst/>
                          <a:latin typeface="Calibri" panose="020F0502020204030204" pitchFamily="34" charset="0"/>
                        </a:rPr>
                        <a:t>Corrective</a:t>
                      </a:r>
                      <a:br>
                        <a:rPr lang="en-ZA" sz="1000" b="1" i="0" u="none" strike="noStrike" dirty="0">
                          <a:solidFill>
                            <a:srgbClr val="000000"/>
                          </a:solidFill>
                          <a:effectLst/>
                          <a:latin typeface="Calibri" panose="020F0502020204030204" pitchFamily="34" charset="0"/>
                        </a:rPr>
                      </a:br>
                      <a:r>
                        <a:rPr lang="en-ZA" sz="1000" b="1" i="0" u="none" strike="noStrike" dirty="0">
                          <a:solidFill>
                            <a:srgbClr val="000000"/>
                          </a:solidFill>
                          <a:effectLst/>
                          <a:latin typeface="Calibri" panose="020F0502020204030204" pitchFamily="34" charset="0"/>
                        </a:rPr>
                        <a:t>Measures</a:t>
                      </a:r>
                      <a:br>
                        <a:rPr lang="en-ZA" sz="1000" b="1" i="0" u="none" strike="noStrike" dirty="0">
                          <a:solidFill>
                            <a:srgbClr val="000000"/>
                          </a:solidFill>
                          <a:effectLst/>
                          <a:latin typeface="Calibri" panose="020F0502020204030204" pitchFamily="34" charset="0"/>
                        </a:rPr>
                      </a:br>
                      <a:endParaRPr lang="en-ZA" sz="1000" b="1" i="0" u="none" strike="noStrike" dirty="0">
                        <a:solidFill>
                          <a:srgbClr val="000000"/>
                        </a:solidFill>
                        <a:effectLst/>
                        <a:latin typeface="Calibri" panose="020F0502020204030204" pitchFamily="34" charset="0"/>
                      </a:endParaRPr>
                    </a:p>
                  </a:txBody>
                  <a:tcPr marL="8861" marR="8861" marT="886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ctr" fontAlgn="t"/>
                      <a:r>
                        <a:rPr lang="en-ZA" sz="1000" b="1" i="0" u="none" strike="noStrike" dirty="0">
                          <a:solidFill>
                            <a:srgbClr val="000000"/>
                          </a:solidFill>
                          <a:effectLst/>
                          <a:latin typeface="Calibri" panose="020F0502020204030204" pitchFamily="34" charset="0"/>
                        </a:rPr>
                        <a:t>Comments for</a:t>
                      </a:r>
                      <a:br>
                        <a:rPr lang="en-ZA" sz="1000" b="1" i="0" u="none" strike="noStrike" dirty="0">
                          <a:solidFill>
                            <a:srgbClr val="000000"/>
                          </a:solidFill>
                          <a:effectLst/>
                          <a:latin typeface="Calibri" panose="020F0502020204030204" pitchFamily="34" charset="0"/>
                        </a:rPr>
                      </a:br>
                      <a:r>
                        <a:rPr lang="en-ZA" sz="1000" b="1" i="0" u="none" strike="noStrike" dirty="0">
                          <a:solidFill>
                            <a:srgbClr val="000000"/>
                          </a:solidFill>
                          <a:effectLst/>
                          <a:latin typeface="Calibri" panose="020F0502020204030204" pitchFamily="34" charset="0"/>
                        </a:rPr>
                        <a:t>Quarter 2</a:t>
                      </a:r>
                      <a:br>
                        <a:rPr lang="en-ZA" sz="1000" b="1" i="0" u="none" strike="noStrike" dirty="0">
                          <a:solidFill>
                            <a:srgbClr val="000000"/>
                          </a:solidFill>
                          <a:effectLst/>
                          <a:latin typeface="Calibri" panose="020F0502020204030204" pitchFamily="34" charset="0"/>
                        </a:rPr>
                      </a:br>
                      <a:endParaRPr lang="en-ZA" sz="1000" b="1" i="0" u="none" strike="noStrike" dirty="0">
                        <a:solidFill>
                          <a:srgbClr val="000000"/>
                        </a:solidFill>
                        <a:effectLst/>
                        <a:latin typeface="Calibri" panose="020F0502020204030204" pitchFamily="34" charset="0"/>
                      </a:endParaRPr>
                    </a:p>
                  </a:txBody>
                  <a:tcPr marL="8861" marR="8861" marT="886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ctr" fontAlgn="t"/>
                      <a:r>
                        <a:rPr lang="en-ZA" sz="1000" b="1" i="0" u="none" strike="noStrike" dirty="0">
                          <a:solidFill>
                            <a:srgbClr val="000000"/>
                          </a:solidFill>
                          <a:effectLst/>
                          <a:latin typeface="Calibri" panose="020F0502020204030204" pitchFamily="34" charset="0"/>
                        </a:rPr>
                        <a:t>Robot Status </a:t>
                      </a:r>
                    </a:p>
                  </a:txBody>
                  <a:tcPr marL="8861" marR="8861" marT="886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extLst>
                  <a:ext uri="{0D108BD9-81ED-4DB2-BD59-A6C34878D82A}">
                    <a16:rowId xmlns:a16="http://schemas.microsoft.com/office/drawing/2014/main" xmlns="" val="931711775"/>
                  </a:ext>
                </a:extLst>
              </a:tr>
              <a:tr h="1633387">
                <a:tc>
                  <a:txBody>
                    <a:bodyPr/>
                    <a:lstStyle/>
                    <a:p>
                      <a:pPr algn="l" fontAlgn="t"/>
                      <a:r>
                        <a:rPr lang="en-US" sz="1100" b="0" i="0" u="none" strike="noStrike" dirty="0">
                          <a:solidFill>
                            <a:srgbClr val="000000"/>
                          </a:solidFill>
                          <a:effectLst/>
                          <a:latin typeface="Arial" panose="020B0604020202020204" pitchFamily="34" charset="0"/>
                        </a:rPr>
                        <a:t>% Resolution of reported incidents of corruption</a:t>
                      </a:r>
                    </a:p>
                  </a:txBody>
                  <a:tcPr marL="8861" marR="8861" marT="886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t"/>
                      <a:r>
                        <a:rPr lang="en-US" sz="1100" b="0" i="0" u="none" strike="noStrike" dirty="0">
                          <a:solidFill>
                            <a:srgbClr val="000000"/>
                          </a:solidFill>
                          <a:effectLst/>
                          <a:latin typeface="Arial" panose="020B0604020202020204" pitchFamily="34" charset="0"/>
                        </a:rPr>
                        <a:t>95% Resolution of reported incidents of corruption</a:t>
                      </a:r>
                    </a:p>
                  </a:txBody>
                  <a:tcPr marL="8861" marR="8861" marT="886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t"/>
                      <a:r>
                        <a:rPr lang="en-US" sz="1100" b="0" i="0" u="none" strike="noStrike" dirty="0">
                          <a:solidFill>
                            <a:srgbClr val="000000"/>
                          </a:solidFill>
                          <a:effectLst/>
                          <a:latin typeface="Arial" panose="020B0604020202020204" pitchFamily="34" charset="0"/>
                        </a:rPr>
                        <a:t>Implement the</a:t>
                      </a:r>
                      <a:br>
                        <a:rPr lang="en-US" sz="1100" b="0" i="0" u="none" strike="noStrike" dirty="0">
                          <a:solidFill>
                            <a:srgbClr val="000000"/>
                          </a:solidFill>
                          <a:effectLst/>
                          <a:latin typeface="Arial" panose="020B0604020202020204" pitchFamily="34" charset="0"/>
                        </a:rPr>
                      </a:br>
                      <a:r>
                        <a:rPr lang="en-US" sz="1100" b="0" i="0" u="none" strike="noStrike" dirty="0">
                          <a:solidFill>
                            <a:srgbClr val="000000"/>
                          </a:solidFill>
                          <a:effectLst/>
                          <a:latin typeface="Arial" panose="020B0604020202020204" pitchFamily="34" charset="0"/>
                        </a:rPr>
                        <a:t>integrated Anti-fraud</a:t>
                      </a:r>
                      <a:br>
                        <a:rPr lang="en-US" sz="1100" b="0" i="0" u="none" strike="noStrike" dirty="0">
                          <a:solidFill>
                            <a:srgbClr val="000000"/>
                          </a:solidFill>
                          <a:effectLst/>
                          <a:latin typeface="Arial" panose="020B0604020202020204" pitchFamily="34" charset="0"/>
                        </a:rPr>
                      </a:br>
                      <a:r>
                        <a:rPr lang="en-US" sz="1100" b="0" i="0" u="none" strike="noStrike" dirty="0">
                          <a:solidFill>
                            <a:srgbClr val="000000"/>
                          </a:solidFill>
                          <a:effectLst/>
                          <a:latin typeface="Arial" panose="020B0604020202020204" pitchFamily="34" charset="0"/>
                        </a:rPr>
                        <a:t>and Corruption</a:t>
                      </a:r>
                      <a:br>
                        <a:rPr lang="en-US" sz="1100" b="0" i="0" u="none" strike="noStrike" dirty="0">
                          <a:solidFill>
                            <a:srgbClr val="000000"/>
                          </a:solidFill>
                          <a:effectLst/>
                          <a:latin typeface="Arial" panose="020B0604020202020204" pitchFamily="34" charset="0"/>
                        </a:rPr>
                      </a:br>
                      <a:r>
                        <a:rPr lang="en-US" sz="1100" b="0" i="0" u="none" strike="noStrike" dirty="0">
                          <a:solidFill>
                            <a:srgbClr val="000000"/>
                          </a:solidFill>
                          <a:effectLst/>
                          <a:latin typeface="Arial" panose="020B0604020202020204" pitchFamily="34" charset="0"/>
                        </a:rPr>
                        <a:t>Strategy and policy</a:t>
                      </a:r>
                    </a:p>
                  </a:txBody>
                  <a:tcPr marL="8861" marR="8861" marT="886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t"/>
                      <a:r>
                        <a:rPr lang="en-US" sz="1100" b="1" i="0" u="none" strike="noStrike" dirty="0">
                          <a:solidFill>
                            <a:srgbClr val="000000"/>
                          </a:solidFill>
                          <a:effectLst/>
                          <a:latin typeface="Arial" panose="020B0604020202020204" pitchFamily="34" charset="0"/>
                        </a:rPr>
                        <a:t>Achieved</a:t>
                      </a:r>
                      <a:r>
                        <a:rPr lang="en-US" sz="1100" b="0" i="0" u="none" strike="noStrike" dirty="0">
                          <a:solidFill>
                            <a:srgbClr val="000000"/>
                          </a:solidFill>
                          <a:effectLst/>
                          <a:latin typeface="Arial" panose="020B0604020202020204" pitchFamily="34" charset="0"/>
                        </a:rPr>
                        <a:t>:  No reported incidents of Corruption for the quarter</a:t>
                      </a:r>
                    </a:p>
                  </a:txBody>
                  <a:tcPr marL="8861" marR="8861" marT="886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t"/>
                      <a:r>
                        <a:rPr lang="en-ZA" sz="1100" b="0" i="0" u="none" strike="noStrike" dirty="0">
                          <a:solidFill>
                            <a:srgbClr val="000000"/>
                          </a:solidFill>
                          <a:effectLst/>
                          <a:latin typeface="Arial" panose="020B0604020202020204" pitchFamily="34" charset="0"/>
                        </a:rPr>
                        <a:t>None</a:t>
                      </a:r>
                    </a:p>
                  </a:txBody>
                  <a:tcPr marL="8861" marR="8861" marT="886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t"/>
                      <a:r>
                        <a:rPr lang="en-ZA" sz="1100" b="0" i="0" u="none" strike="noStrike" dirty="0">
                          <a:solidFill>
                            <a:srgbClr val="000000"/>
                          </a:solidFill>
                          <a:effectLst/>
                          <a:latin typeface="Arial" panose="020B0604020202020204" pitchFamily="34" charset="0"/>
                        </a:rPr>
                        <a:t>None</a:t>
                      </a:r>
                    </a:p>
                  </a:txBody>
                  <a:tcPr marL="8861" marR="8861" marT="886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t"/>
                      <a:r>
                        <a:rPr lang="en-ZA" sz="1100" b="0" i="0" u="none" strike="noStrike" dirty="0">
                          <a:solidFill>
                            <a:srgbClr val="000000"/>
                          </a:solidFill>
                          <a:effectLst/>
                          <a:latin typeface="Arial" panose="020B0604020202020204" pitchFamily="34" charset="0"/>
                        </a:rPr>
                        <a:t>None</a:t>
                      </a:r>
                    </a:p>
                  </a:txBody>
                  <a:tcPr marL="8861" marR="8861" marT="886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t"/>
                      <a:r>
                        <a:rPr lang="en-ZA" sz="1100" b="0" i="0" u="none" strike="noStrike" dirty="0">
                          <a:solidFill>
                            <a:srgbClr val="000000"/>
                          </a:solidFill>
                          <a:effectLst/>
                          <a:latin typeface="Arial" panose="020B0604020202020204" pitchFamily="34" charset="0"/>
                        </a:rPr>
                        <a:t> </a:t>
                      </a:r>
                    </a:p>
                  </a:txBody>
                  <a:tcPr marL="8861" marR="8861" marT="886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extLst>
                  <a:ext uri="{0D108BD9-81ED-4DB2-BD59-A6C34878D82A}">
                    <a16:rowId xmlns:a16="http://schemas.microsoft.com/office/drawing/2014/main" xmlns="" val="916868071"/>
                  </a:ext>
                </a:extLst>
              </a:tr>
            </a:tbl>
          </a:graphicData>
        </a:graphic>
      </p:graphicFrame>
    </p:spTree>
    <p:extLst>
      <p:ext uri="{BB962C8B-B14F-4D97-AF65-F5344CB8AC3E}">
        <p14:creationId xmlns:p14="http://schemas.microsoft.com/office/powerpoint/2010/main" xmlns="" val="1969005310"/>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xmlns="" id="{812DCD30-2770-41A6-93F0-4234E36E5351}"/>
              </a:ext>
            </a:extLst>
          </p:cNvPr>
          <p:cNvSpPr>
            <a:spLocks noGrp="1"/>
          </p:cNvSpPr>
          <p:nvPr>
            <p:ph type="subTitle" idx="1"/>
          </p:nvPr>
        </p:nvSpPr>
        <p:spPr>
          <a:xfrm>
            <a:off x="1698171" y="627529"/>
            <a:ext cx="10135242" cy="3528145"/>
          </a:xfrm>
        </p:spPr>
        <p:txBody>
          <a:bodyPr wrap="square">
            <a:spAutoFit/>
          </a:bodyPr>
          <a:lstStyle/>
          <a:p>
            <a:endParaRPr lang="en-ZA" sz="1400" b="1" dirty="0"/>
          </a:p>
          <a:p>
            <a:pPr algn="l"/>
            <a:endParaRPr lang="en-ZA" sz="2000" dirty="0"/>
          </a:p>
          <a:p>
            <a:endParaRPr lang="en-ZA" sz="2000" dirty="0"/>
          </a:p>
          <a:p>
            <a:endParaRPr lang="en-ZA" sz="2000" dirty="0"/>
          </a:p>
          <a:p>
            <a:endParaRPr lang="en-ZA" sz="2000" dirty="0"/>
          </a:p>
          <a:p>
            <a:endParaRPr lang="en-ZA" sz="2000" dirty="0"/>
          </a:p>
          <a:p>
            <a:endParaRPr lang="en-ZA" sz="2000" dirty="0"/>
          </a:p>
          <a:p>
            <a:endParaRPr lang="en-ZA" sz="2000" dirty="0"/>
          </a:p>
          <a:p>
            <a:endParaRPr lang="en-ZA" sz="2000" dirty="0"/>
          </a:p>
        </p:txBody>
      </p:sp>
      <p:sp>
        <p:nvSpPr>
          <p:cNvPr id="4" name="Rectangle 3"/>
          <p:cNvSpPr/>
          <p:nvPr/>
        </p:nvSpPr>
        <p:spPr>
          <a:xfrm>
            <a:off x="44824" y="0"/>
            <a:ext cx="12023388" cy="369332"/>
          </a:xfrm>
          <a:prstGeom prst="rect">
            <a:avLst/>
          </a:prstGeom>
        </p:spPr>
        <p:txBody>
          <a:bodyPr wrap="square">
            <a:spAutoFit/>
          </a:bodyPr>
          <a:lstStyle/>
          <a:p>
            <a:pPr lvl="0" algn="ctr" fontAlgn="b"/>
            <a:r>
              <a:rPr lang="en-ZA" b="1" dirty="0">
                <a:solidFill>
                  <a:srgbClr val="000000"/>
                </a:solidFill>
                <a:latin typeface="Arial" panose="020B0604020202020204" pitchFamily="34" charset="0"/>
                <a:cs typeface="Arial" panose="020B0604020202020204" pitchFamily="34" charset="0"/>
              </a:rPr>
              <a:t>MINERALS AND PETROLEUM REGULATION, (QUARTER 2) </a:t>
            </a:r>
          </a:p>
        </p:txBody>
      </p:sp>
      <p:graphicFrame>
        <p:nvGraphicFramePr>
          <p:cNvPr id="5" name="Table 4">
            <a:extLst>
              <a:ext uri="{FF2B5EF4-FFF2-40B4-BE49-F238E27FC236}">
                <a16:creationId xmlns:a16="http://schemas.microsoft.com/office/drawing/2014/main" xmlns="" id="{D022FF12-A055-465D-86C5-209419C18BA1}"/>
              </a:ext>
            </a:extLst>
          </p:cNvPr>
          <p:cNvGraphicFramePr>
            <a:graphicFrameLocks noGrp="1"/>
          </p:cNvGraphicFramePr>
          <p:nvPr/>
        </p:nvGraphicFramePr>
        <p:xfrm>
          <a:off x="1603513" y="323852"/>
          <a:ext cx="10588487" cy="5297813"/>
        </p:xfrm>
        <a:graphic>
          <a:graphicData uri="http://schemas.openxmlformats.org/drawingml/2006/table">
            <a:tbl>
              <a:tblPr/>
              <a:tblGrid>
                <a:gridCol w="1239235">
                  <a:extLst>
                    <a:ext uri="{9D8B030D-6E8A-4147-A177-3AD203B41FA5}">
                      <a16:colId xmlns:a16="http://schemas.microsoft.com/office/drawing/2014/main" xmlns="" val="3432323409"/>
                    </a:ext>
                  </a:extLst>
                </a:gridCol>
                <a:gridCol w="1239235">
                  <a:extLst>
                    <a:ext uri="{9D8B030D-6E8A-4147-A177-3AD203B41FA5}">
                      <a16:colId xmlns:a16="http://schemas.microsoft.com/office/drawing/2014/main" xmlns="" val="450366641"/>
                    </a:ext>
                  </a:extLst>
                </a:gridCol>
                <a:gridCol w="1426459">
                  <a:extLst>
                    <a:ext uri="{9D8B030D-6E8A-4147-A177-3AD203B41FA5}">
                      <a16:colId xmlns:a16="http://schemas.microsoft.com/office/drawing/2014/main" xmlns="" val="2768017472"/>
                    </a:ext>
                  </a:extLst>
                </a:gridCol>
                <a:gridCol w="1426459">
                  <a:extLst>
                    <a:ext uri="{9D8B030D-6E8A-4147-A177-3AD203B41FA5}">
                      <a16:colId xmlns:a16="http://schemas.microsoft.com/office/drawing/2014/main" xmlns="" val="667355393"/>
                    </a:ext>
                  </a:extLst>
                </a:gridCol>
                <a:gridCol w="1533445">
                  <a:extLst>
                    <a:ext uri="{9D8B030D-6E8A-4147-A177-3AD203B41FA5}">
                      <a16:colId xmlns:a16="http://schemas.microsoft.com/office/drawing/2014/main" xmlns="" val="3091595712"/>
                    </a:ext>
                  </a:extLst>
                </a:gridCol>
                <a:gridCol w="1640429">
                  <a:extLst>
                    <a:ext uri="{9D8B030D-6E8A-4147-A177-3AD203B41FA5}">
                      <a16:colId xmlns:a16="http://schemas.microsoft.com/office/drawing/2014/main" xmlns="" val="1824580264"/>
                    </a:ext>
                  </a:extLst>
                </a:gridCol>
                <a:gridCol w="1560190">
                  <a:extLst>
                    <a:ext uri="{9D8B030D-6E8A-4147-A177-3AD203B41FA5}">
                      <a16:colId xmlns:a16="http://schemas.microsoft.com/office/drawing/2014/main" xmlns="" val="2584551566"/>
                    </a:ext>
                  </a:extLst>
                </a:gridCol>
                <a:gridCol w="523035">
                  <a:extLst>
                    <a:ext uri="{9D8B030D-6E8A-4147-A177-3AD203B41FA5}">
                      <a16:colId xmlns:a16="http://schemas.microsoft.com/office/drawing/2014/main" xmlns="" val="2673522371"/>
                    </a:ext>
                  </a:extLst>
                </a:gridCol>
              </a:tblGrid>
              <a:tr h="541581">
                <a:tc>
                  <a:txBody>
                    <a:bodyPr/>
                    <a:lstStyle/>
                    <a:p>
                      <a:pPr algn="ctr" fontAlgn="t"/>
                      <a:r>
                        <a:rPr lang="en-ZA" sz="1200" b="1" i="0" u="none" strike="noStrike" dirty="0">
                          <a:solidFill>
                            <a:srgbClr val="000000"/>
                          </a:solidFill>
                          <a:effectLst/>
                          <a:latin typeface="Calibri" panose="020F0502020204030204" pitchFamily="34" charset="0"/>
                        </a:rPr>
                        <a:t>Output Indicator</a:t>
                      </a:r>
                    </a:p>
                  </a:txBody>
                  <a:tcPr marL="6010" marR="6010" marT="601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ctr" fontAlgn="t"/>
                      <a:r>
                        <a:rPr lang="en-ZA" sz="1200" b="1" i="0" u="none" strike="noStrike" dirty="0">
                          <a:solidFill>
                            <a:srgbClr val="000000"/>
                          </a:solidFill>
                          <a:effectLst/>
                          <a:latin typeface="Calibri" panose="020F0502020204030204" pitchFamily="34" charset="0"/>
                        </a:rPr>
                        <a:t>2022/23</a:t>
                      </a:r>
                      <a:br>
                        <a:rPr lang="en-ZA" sz="1200" b="1" i="0" u="none" strike="noStrike" dirty="0">
                          <a:solidFill>
                            <a:srgbClr val="000000"/>
                          </a:solidFill>
                          <a:effectLst/>
                          <a:latin typeface="Calibri" panose="020F0502020204030204" pitchFamily="34" charset="0"/>
                        </a:rPr>
                      </a:br>
                      <a:r>
                        <a:rPr lang="en-ZA" sz="1200" b="1" i="0" u="none" strike="noStrike" dirty="0">
                          <a:solidFill>
                            <a:srgbClr val="000000"/>
                          </a:solidFill>
                          <a:effectLst/>
                          <a:latin typeface="Calibri" panose="020F0502020204030204" pitchFamily="34" charset="0"/>
                        </a:rPr>
                        <a:t>Annual Target</a:t>
                      </a:r>
                    </a:p>
                  </a:txBody>
                  <a:tcPr marL="6010" marR="6010" marT="601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ctr" fontAlgn="t"/>
                      <a:r>
                        <a:rPr lang="en-ZA" sz="1200" b="1" i="0" u="none" strike="noStrike" dirty="0">
                          <a:solidFill>
                            <a:srgbClr val="000000"/>
                          </a:solidFill>
                          <a:effectLst/>
                          <a:latin typeface="Calibri" panose="020F0502020204030204" pitchFamily="34" charset="0"/>
                        </a:rPr>
                        <a:t>2022/23</a:t>
                      </a:r>
                      <a:br>
                        <a:rPr lang="en-ZA" sz="1200" b="1" i="0" u="none" strike="noStrike" dirty="0">
                          <a:solidFill>
                            <a:srgbClr val="000000"/>
                          </a:solidFill>
                          <a:effectLst/>
                          <a:latin typeface="Calibri" panose="020F0502020204030204" pitchFamily="34" charset="0"/>
                        </a:rPr>
                      </a:br>
                      <a:r>
                        <a:rPr lang="en-ZA" sz="1200" b="1" i="0" u="none" strike="noStrike" dirty="0">
                          <a:solidFill>
                            <a:srgbClr val="000000"/>
                          </a:solidFill>
                          <a:effectLst/>
                          <a:latin typeface="Calibri" panose="020F0502020204030204" pitchFamily="34" charset="0"/>
                        </a:rPr>
                        <a:t>Quarterly Target</a:t>
                      </a:r>
                    </a:p>
                  </a:txBody>
                  <a:tcPr marL="6010" marR="6010" marT="601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ctr" fontAlgn="t"/>
                      <a:r>
                        <a:rPr lang="en-US" sz="1200" b="1" i="0" u="none" strike="noStrike" dirty="0">
                          <a:solidFill>
                            <a:srgbClr val="000000"/>
                          </a:solidFill>
                          <a:effectLst/>
                          <a:latin typeface="Calibri" panose="020F0502020204030204" pitchFamily="34" charset="0"/>
                        </a:rPr>
                        <a:t>Actual output</a:t>
                      </a:r>
                      <a:br>
                        <a:rPr lang="en-US" sz="1200" b="1" i="0" u="none" strike="noStrike" dirty="0">
                          <a:solidFill>
                            <a:srgbClr val="000000"/>
                          </a:solidFill>
                          <a:effectLst/>
                          <a:latin typeface="Calibri" panose="020F0502020204030204" pitchFamily="34" charset="0"/>
                        </a:rPr>
                      </a:br>
                      <a:endParaRPr lang="en-US" sz="1200" b="1" i="0" u="none" strike="noStrike" dirty="0">
                        <a:solidFill>
                          <a:srgbClr val="000000"/>
                        </a:solidFill>
                        <a:effectLst/>
                        <a:latin typeface="Calibri" panose="020F0502020204030204" pitchFamily="34" charset="0"/>
                      </a:endParaRPr>
                    </a:p>
                  </a:txBody>
                  <a:tcPr marL="6010" marR="6010" marT="601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ctr" fontAlgn="t"/>
                      <a:r>
                        <a:rPr lang="en-ZA" sz="1200" b="1" i="0" u="none" strike="noStrike" dirty="0">
                          <a:solidFill>
                            <a:srgbClr val="000000"/>
                          </a:solidFill>
                          <a:effectLst/>
                          <a:latin typeface="Calibri" panose="020F0502020204030204" pitchFamily="34" charset="0"/>
                        </a:rPr>
                        <a:t>Reason for</a:t>
                      </a:r>
                      <a:br>
                        <a:rPr lang="en-ZA" sz="1200" b="1" i="0" u="none" strike="noStrike" dirty="0">
                          <a:solidFill>
                            <a:srgbClr val="000000"/>
                          </a:solidFill>
                          <a:effectLst/>
                          <a:latin typeface="Calibri" panose="020F0502020204030204" pitchFamily="34" charset="0"/>
                        </a:rPr>
                      </a:br>
                      <a:r>
                        <a:rPr lang="en-ZA" sz="1200" b="1" i="0" u="none" strike="noStrike" dirty="0">
                          <a:solidFill>
                            <a:srgbClr val="000000"/>
                          </a:solidFill>
                          <a:effectLst/>
                          <a:latin typeface="Calibri" panose="020F0502020204030204" pitchFamily="34" charset="0"/>
                        </a:rPr>
                        <a:t>Deviation</a:t>
                      </a:r>
                      <a:br>
                        <a:rPr lang="en-ZA" sz="1200" b="1" i="0" u="none" strike="noStrike" dirty="0">
                          <a:solidFill>
                            <a:srgbClr val="000000"/>
                          </a:solidFill>
                          <a:effectLst/>
                          <a:latin typeface="Calibri" panose="020F0502020204030204" pitchFamily="34" charset="0"/>
                        </a:rPr>
                      </a:br>
                      <a:endParaRPr lang="en-ZA" sz="1200" b="1" i="0" u="none" strike="noStrike" dirty="0">
                        <a:solidFill>
                          <a:srgbClr val="000000"/>
                        </a:solidFill>
                        <a:effectLst/>
                        <a:latin typeface="Calibri" panose="020F0502020204030204" pitchFamily="34" charset="0"/>
                      </a:endParaRPr>
                    </a:p>
                  </a:txBody>
                  <a:tcPr marL="6010" marR="6010" marT="601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ctr" fontAlgn="t"/>
                      <a:r>
                        <a:rPr lang="en-ZA" sz="1200" b="1" i="0" u="none" strike="noStrike" dirty="0">
                          <a:solidFill>
                            <a:srgbClr val="000000"/>
                          </a:solidFill>
                          <a:effectLst/>
                          <a:latin typeface="Calibri" panose="020F0502020204030204" pitchFamily="34" charset="0"/>
                        </a:rPr>
                        <a:t>Corrective</a:t>
                      </a:r>
                      <a:br>
                        <a:rPr lang="en-ZA" sz="1200" b="1" i="0" u="none" strike="noStrike" dirty="0">
                          <a:solidFill>
                            <a:srgbClr val="000000"/>
                          </a:solidFill>
                          <a:effectLst/>
                          <a:latin typeface="Calibri" panose="020F0502020204030204" pitchFamily="34" charset="0"/>
                        </a:rPr>
                      </a:br>
                      <a:r>
                        <a:rPr lang="en-ZA" sz="1200" b="1" i="0" u="none" strike="noStrike" dirty="0">
                          <a:solidFill>
                            <a:srgbClr val="000000"/>
                          </a:solidFill>
                          <a:effectLst/>
                          <a:latin typeface="Calibri" panose="020F0502020204030204" pitchFamily="34" charset="0"/>
                        </a:rPr>
                        <a:t>Measures</a:t>
                      </a:r>
                      <a:br>
                        <a:rPr lang="en-ZA" sz="1200" b="1" i="0" u="none" strike="noStrike" dirty="0">
                          <a:solidFill>
                            <a:srgbClr val="000000"/>
                          </a:solidFill>
                          <a:effectLst/>
                          <a:latin typeface="Calibri" panose="020F0502020204030204" pitchFamily="34" charset="0"/>
                        </a:rPr>
                      </a:br>
                      <a:endParaRPr lang="en-ZA" sz="1200" b="1" i="0" u="none" strike="noStrike" dirty="0">
                        <a:solidFill>
                          <a:srgbClr val="000000"/>
                        </a:solidFill>
                        <a:effectLst/>
                        <a:latin typeface="Calibri" panose="020F0502020204030204" pitchFamily="34" charset="0"/>
                      </a:endParaRPr>
                    </a:p>
                  </a:txBody>
                  <a:tcPr marL="6010" marR="6010" marT="601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ctr" fontAlgn="t"/>
                      <a:r>
                        <a:rPr lang="en-ZA" sz="1200" b="1" i="0" u="none" strike="noStrike" dirty="0">
                          <a:solidFill>
                            <a:srgbClr val="000000"/>
                          </a:solidFill>
                          <a:effectLst/>
                          <a:latin typeface="Calibri" panose="020F0502020204030204" pitchFamily="34" charset="0"/>
                        </a:rPr>
                        <a:t>Comments for</a:t>
                      </a:r>
                      <a:br>
                        <a:rPr lang="en-ZA" sz="1200" b="1" i="0" u="none" strike="noStrike" dirty="0">
                          <a:solidFill>
                            <a:srgbClr val="000000"/>
                          </a:solidFill>
                          <a:effectLst/>
                          <a:latin typeface="Calibri" panose="020F0502020204030204" pitchFamily="34" charset="0"/>
                        </a:rPr>
                      </a:br>
                      <a:r>
                        <a:rPr lang="en-ZA" sz="1200" b="1" i="0" u="none" strike="noStrike" dirty="0">
                          <a:solidFill>
                            <a:srgbClr val="000000"/>
                          </a:solidFill>
                          <a:effectLst/>
                          <a:latin typeface="Calibri" panose="020F0502020204030204" pitchFamily="34" charset="0"/>
                        </a:rPr>
                        <a:t>Quarter 2</a:t>
                      </a:r>
                      <a:br>
                        <a:rPr lang="en-ZA" sz="1200" b="1" i="0" u="none" strike="noStrike" dirty="0">
                          <a:solidFill>
                            <a:srgbClr val="000000"/>
                          </a:solidFill>
                          <a:effectLst/>
                          <a:latin typeface="Calibri" panose="020F0502020204030204" pitchFamily="34" charset="0"/>
                        </a:rPr>
                      </a:br>
                      <a:endParaRPr lang="en-ZA" sz="1200" b="1" i="0" u="none" strike="noStrike" dirty="0">
                        <a:solidFill>
                          <a:srgbClr val="000000"/>
                        </a:solidFill>
                        <a:effectLst/>
                        <a:latin typeface="Calibri" panose="020F0502020204030204" pitchFamily="34" charset="0"/>
                      </a:endParaRPr>
                    </a:p>
                  </a:txBody>
                  <a:tcPr marL="6010" marR="6010" marT="601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ctr" fontAlgn="t"/>
                      <a:r>
                        <a:rPr lang="en-ZA" sz="1200" b="1" i="0" u="none" strike="noStrike" dirty="0">
                          <a:solidFill>
                            <a:srgbClr val="000000"/>
                          </a:solidFill>
                          <a:effectLst/>
                          <a:latin typeface="Calibri" panose="020F0502020204030204" pitchFamily="34" charset="0"/>
                        </a:rPr>
                        <a:t>Robot Status </a:t>
                      </a:r>
                    </a:p>
                  </a:txBody>
                  <a:tcPr marL="6010" marR="6010" marT="601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extLst>
                  <a:ext uri="{0D108BD9-81ED-4DB2-BD59-A6C34878D82A}">
                    <a16:rowId xmlns:a16="http://schemas.microsoft.com/office/drawing/2014/main" xmlns="" val="242891769"/>
                  </a:ext>
                </a:extLst>
              </a:tr>
              <a:tr h="1244403">
                <a:tc>
                  <a:txBody>
                    <a:bodyPr/>
                    <a:lstStyle/>
                    <a:p>
                      <a:pPr algn="l" fontAlgn="t"/>
                      <a:r>
                        <a:rPr lang="en-US" sz="1200" b="0" i="0" u="none" strike="noStrike" dirty="0">
                          <a:solidFill>
                            <a:srgbClr val="000000"/>
                          </a:solidFill>
                          <a:effectLst/>
                          <a:latin typeface="Arial" panose="020B0604020202020204" pitchFamily="34" charset="0"/>
                        </a:rPr>
                        <a:t>Number of jobs to be enabled through the issuing of mining rights </a:t>
                      </a:r>
                    </a:p>
                  </a:txBody>
                  <a:tcPr marL="6010" marR="6010" marT="601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t"/>
                      <a:r>
                        <a:rPr lang="en-ZA" sz="1200" b="0" i="0" u="none" strike="noStrike" dirty="0">
                          <a:solidFill>
                            <a:srgbClr val="000000"/>
                          </a:solidFill>
                          <a:effectLst/>
                          <a:latin typeface="Arial" panose="020B0604020202020204" pitchFamily="34" charset="0"/>
                        </a:rPr>
                        <a:t>4 000</a:t>
                      </a:r>
                    </a:p>
                  </a:txBody>
                  <a:tcPr marL="6010" marR="6010" marT="601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t"/>
                      <a:r>
                        <a:rPr lang="en-ZA" sz="1200" b="0" i="0" u="none" strike="noStrike" dirty="0">
                          <a:solidFill>
                            <a:srgbClr val="000000"/>
                          </a:solidFill>
                          <a:effectLst/>
                          <a:latin typeface="Arial" panose="020B0604020202020204" pitchFamily="34" charset="0"/>
                        </a:rPr>
                        <a:t>1000</a:t>
                      </a:r>
                    </a:p>
                  </a:txBody>
                  <a:tcPr marL="6010" marR="6010" marT="601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t"/>
                      <a:r>
                        <a:rPr lang="en-US" sz="1200" b="1" i="0" u="none" strike="noStrike" dirty="0">
                          <a:solidFill>
                            <a:srgbClr val="000000"/>
                          </a:solidFill>
                          <a:effectLst/>
                          <a:latin typeface="Arial" panose="020B0604020202020204" pitchFamily="34" charset="0"/>
                        </a:rPr>
                        <a:t>Achieved: </a:t>
                      </a:r>
                      <a:r>
                        <a:rPr lang="en-US" sz="1200" b="0" i="0" u="none" strike="noStrike" dirty="0">
                          <a:solidFill>
                            <a:srgbClr val="000000"/>
                          </a:solidFill>
                          <a:effectLst/>
                          <a:latin typeface="Arial" panose="020B0604020202020204" pitchFamily="34" charset="0"/>
                        </a:rPr>
                        <a:t>2389 jobs were enabled through the issuing of mining rights. Last quarter was 928. </a:t>
                      </a:r>
                      <a:endParaRPr lang="en-US" sz="1200" b="1" i="0" u="none" strike="noStrike" dirty="0">
                        <a:solidFill>
                          <a:srgbClr val="000000"/>
                        </a:solidFill>
                        <a:effectLst/>
                        <a:latin typeface="Arial" panose="020B0604020202020204" pitchFamily="34" charset="0"/>
                      </a:endParaRPr>
                    </a:p>
                  </a:txBody>
                  <a:tcPr marL="6010" marR="6010" marT="601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t"/>
                      <a:r>
                        <a:rPr lang="en-US" sz="1200" b="0" i="0" u="none" strike="noStrike" dirty="0">
                          <a:solidFill>
                            <a:srgbClr val="000000"/>
                          </a:solidFill>
                          <a:effectLst/>
                          <a:latin typeface="Arial" panose="020B0604020202020204" pitchFamily="34" charset="0"/>
                        </a:rPr>
                        <a:t>Several mining companies responded positively to the invitation to come forward for execution of mining rights.</a:t>
                      </a:r>
                    </a:p>
                  </a:txBody>
                  <a:tcPr marL="6010" marR="6010" marT="601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t"/>
                      <a:r>
                        <a:rPr lang="en-ZA" sz="1200" b="0" i="0" u="none" strike="noStrike" dirty="0">
                          <a:solidFill>
                            <a:srgbClr val="000000"/>
                          </a:solidFill>
                          <a:effectLst/>
                          <a:latin typeface="Arial" panose="020B0604020202020204" pitchFamily="34" charset="0"/>
                        </a:rPr>
                        <a:t>N/A</a:t>
                      </a:r>
                    </a:p>
                  </a:txBody>
                  <a:tcPr marL="6010" marR="6010" marT="601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t"/>
                      <a:r>
                        <a:rPr lang="en-ZA" sz="1200" b="0" i="0" u="none" strike="noStrike" dirty="0">
                          <a:solidFill>
                            <a:srgbClr val="000000"/>
                          </a:solidFill>
                          <a:effectLst/>
                          <a:latin typeface="Arial" panose="020B0604020202020204" pitchFamily="34" charset="0"/>
                        </a:rPr>
                        <a:t>N/A</a:t>
                      </a:r>
                    </a:p>
                  </a:txBody>
                  <a:tcPr marL="6010" marR="6010" marT="601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t"/>
                      <a:r>
                        <a:rPr lang="en-ZA" sz="1200" b="0" i="0" u="none" strike="noStrike" dirty="0">
                          <a:solidFill>
                            <a:srgbClr val="000000"/>
                          </a:solidFill>
                          <a:effectLst/>
                          <a:latin typeface="Arial" panose="020B0604020202020204" pitchFamily="34" charset="0"/>
                        </a:rPr>
                        <a:t> </a:t>
                      </a:r>
                    </a:p>
                  </a:txBody>
                  <a:tcPr marL="6010" marR="6010" marT="601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extLst>
                  <a:ext uri="{0D108BD9-81ED-4DB2-BD59-A6C34878D82A}">
                    <a16:rowId xmlns:a16="http://schemas.microsoft.com/office/drawing/2014/main" xmlns="" val="565542734"/>
                  </a:ext>
                </a:extLst>
              </a:tr>
              <a:tr h="720152">
                <a:tc>
                  <a:txBody>
                    <a:bodyPr/>
                    <a:lstStyle/>
                    <a:p>
                      <a:pPr algn="l" fontAlgn="t"/>
                      <a:r>
                        <a:rPr lang="en-US" sz="1200" b="0" i="0" u="none" strike="noStrike" dirty="0">
                          <a:solidFill>
                            <a:srgbClr val="000000"/>
                          </a:solidFill>
                          <a:effectLst/>
                          <a:latin typeface="Arial" panose="020B0604020202020204" pitchFamily="34" charset="0"/>
                        </a:rPr>
                        <a:t>Number of SLP development projects completed</a:t>
                      </a:r>
                    </a:p>
                  </a:txBody>
                  <a:tcPr marL="6010" marR="6010" marT="601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t"/>
                      <a:r>
                        <a:rPr lang="en-ZA" sz="1200" b="0" i="0" u="none" strike="noStrike" dirty="0">
                          <a:solidFill>
                            <a:srgbClr val="000000"/>
                          </a:solidFill>
                          <a:effectLst/>
                          <a:latin typeface="Arial" panose="020B0604020202020204" pitchFamily="34" charset="0"/>
                        </a:rPr>
                        <a:t>120</a:t>
                      </a:r>
                    </a:p>
                  </a:txBody>
                  <a:tcPr marL="6010" marR="6010" marT="601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t"/>
                      <a:r>
                        <a:rPr lang="en-ZA" sz="1200" b="0" i="0" u="none" strike="noStrike" dirty="0">
                          <a:solidFill>
                            <a:srgbClr val="000000"/>
                          </a:solidFill>
                          <a:effectLst/>
                          <a:latin typeface="Arial" panose="020B0604020202020204" pitchFamily="34" charset="0"/>
                        </a:rPr>
                        <a:t>30</a:t>
                      </a:r>
                    </a:p>
                  </a:txBody>
                  <a:tcPr marL="6010" marR="6010" marT="601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t"/>
                      <a:r>
                        <a:rPr lang="en-US" sz="1200" b="1" i="0" u="none" strike="noStrike" dirty="0">
                          <a:solidFill>
                            <a:srgbClr val="000000"/>
                          </a:solidFill>
                          <a:effectLst/>
                          <a:latin typeface="Arial" panose="020B0604020202020204" pitchFamily="34" charset="0"/>
                        </a:rPr>
                        <a:t>Achieved:</a:t>
                      </a:r>
                      <a:r>
                        <a:rPr lang="en-US" sz="1200" b="0" i="0" u="none" strike="noStrike" dirty="0">
                          <a:solidFill>
                            <a:srgbClr val="000000"/>
                          </a:solidFill>
                          <a:effectLst/>
                          <a:latin typeface="Arial" panose="020B0604020202020204" pitchFamily="34" charset="0"/>
                        </a:rPr>
                        <a:t> 30 SLP development projects were completed</a:t>
                      </a:r>
                    </a:p>
                  </a:txBody>
                  <a:tcPr marL="6010" marR="6010" marT="601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t"/>
                      <a:r>
                        <a:rPr lang="en-ZA" sz="1200" b="0" i="0" u="none" strike="noStrike" dirty="0">
                          <a:solidFill>
                            <a:srgbClr val="000000"/>
                          </a:solidFill>
                          <a:effectLst/>
                          <a:latin typeface="Arial" panose="020B0604020202020204" pitchFamily="34" charset="0"/>
                        </a:rPr>
                        <a:t>N/A</a:t>
                      </a:r>
                    </a:p>
                  </a:txBody>
                  <a:tcPr marL="6010" marR="6010" marT="601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t"/>
                      <a:r>
                        <a:rPr lang="en-ZA" sz="1200" b="0" i="0" u="none" strike="noStrike" dirty="0">
                          <a:solidFill>
                            <a:srgbClr val="000000"/>
                          </a:solidFill>
                          <a:effectLst/>
                          <a:latin typeface="Arial" panose="020B0604020202020204" pitchFamily="34" charset="0"/>
                        </a:rPr>
                        <a:t>N/A</a:t>
                      </a:r>
                    </a:p>
                  </a:txBody>
                  <a:tcPr marL="6010" marR="6010" marT="601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t"/>
                      <a:r>
                        <a:rPr lang="en-ZA" sz="1200" b="0" i="0" u="none" strike="noStrike" dirty="0">
                          <a:solidFill>
                            <a:srgbClr val="000000"/>
                          </a:solidFill>
                          <a:effectLst/>
                          <a:latin typeface="Arial" panose="020B0604020202020204" pitchFamily="34" charset="0"/>
                        </a:rPr>
                        <a:t>N/A</a:t>
                      </a:r>
                    </a:p>
                  </a:txBody>
                  <a:tcPr marL="6010" marR="6010" marT="601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t"/>
                      <a:r>
                        <a:rPr lang="en-ZA" sz="1200" b="0" i="0" u="none" strike="noStrike" dirty="0">
                          <a:solidFill>
                            <a:srgbClr val="000000"/>
                          </a:solidFill>
                          <a:effectLst/>
                          <a:latin typeface="Arial" panose="020B0604020202020204" pitchFamily="34" charset="0"/>
                        </a:rPr>
                        <a:t> </a:t>
                      </a:r>
                    </a:p>
                  </a:txBody>
                  <a:tcPr marL="6010" marR="6010" marT="601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extLst>
                  <a:ext uri="{0D108BD9-81ED-4DB2-BD59-A6C34878D82A}">
                    <a16:rowId xmlns:a16="http://schemas.microsoft.com/office/drawing/2014/main" xmlns="" val="3701151002"/>
                  </a:ext>
                </a:extLst>
              </a:tr>
              <a:tr h="720152">
                <a:tc>
                  <a:txBody>
                    <a:bodyPr/>
                    <a:lstStyle/>
                    <a:p>
                      <a:pPr algn="l" fontAlgn="t"/>
                      <a:r>
                        <a:rPr lang="en-US" sz="1200" b="0" i="0" u="none" strike="noStrike" dirty="0">
                          <a:solidFill>
                            <a:srgbClr val="000000"/>
                          </a:solidFill>
                          <a:effectLst/>
                          <a:latin typeface="Arial" panose="020B0604020202020204" pitchFamily="34" charset="0"/>
                        </a:rPr>
                        <a:t>Number of SLP inspections conducted</a:t>
                      </a:r>
                    </a:p>
                  </a:txBody>
                  <a:tcPr marL="6010" marR="6010" marT="601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t"/>
                      <a:r>
                        <a:rPr lang="en-ZA" sz="1200" b="0" i="0" u="none" strike="noStrike" dirty="0">
                          <a:solidFill>
                            <a:srgbClr val="000000"/>
                          </a:solidFill>
                          <a:effectLst/>
                          <a:latin typeface="Arial" panose="020B0604020202020204" pitchFamily="34" charset="0"/>
                        </a:rPr>
                        <a:t>212</a:t>
                      </a:r>
                    </a:p>
                  </a:txBody>
                  <a:tcPr marL="6010" marR="6010" marT="601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t"/>
                      <a:r>
                        <a:rPr lang="en-ZA" sz="1200" b="0" i="0" u="none" strike="noStrike" dirty="0">
                          <a:solidFill>
                            <a:srgbClr val="000000"/>
                          </a:solidFill>
                          <a:effectLst/>
                          <a:latin typeface="Arial" panose="020B0604020202020204" pitchFamily="34" charset="0"/>
                        </a:rPr>
                        <a:t>53</a:t>
                      </a:r>
                    </a:p>
                  </a:txBody>
                  <a:tcPr marL="6010" marR="6010" marT="601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t"/>
                      <a:r>
                        <a:rPr lang="en-US" sz="1200" b="1" i="0" u="none" strike="noStrike" dirty="0">
                          <a:solidFill>
                            <a:srgbClr val="000000"/>
                          </a:solidFill>
                          <a:effectLst/>
                          <a:latin typeface="Arial" panose="020B0604020202020204" pitchFamily="34" charset="0"/>
                        </a:rPr>
                        <a:t>Achieved:</a:t>
                      </a:r>
                      <a:r>
                        <a:rPr lang="en-US" sz="1200" b="0" i="0" u="none" strike="noStrike" dirty="0">
                          <a:solidFill>
                            <a:srgbClr val="000000"/>
                          </a:solidFill>
                          <a:effectLst/>
                          <a:latin typeface="Arial" panose="020B0604020202020204" pitchFamily="34" charset="0"/>
                        </a:rPr>
                        <a:t> 61 SLP inspections were conducted</a:t>
                      </a:r>
                    </a:p>
                  </a:txBody>
                  <a:tcPr marL="6010" marR="6010" marT="601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t"/>
                      <a:r>
                        <a:rPr lang="en-US" sz="1200" b="0" i="0" u="none" strike="noStrike" dirty="0">
                          <a:solidFill>
                            <a:srgbClr val="000000"/>
                          </a:solidFill>
                          <a:effectLst/>
                          <a:latin typeface="Arial" panose="020B0604020202020204" pitchFamily="34" charset="0"/>
                        </a:rPr>
                        <a:t>Other Regions reprioritize the implementation of SLP projects </a:t>
                      </a:r>
                    </a:p>
                  </a:txBody>
                  <a:tcPr marL="6010" marR="6010" marT="601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t"/>
                      <a:r>
                        <a:rPr lang="en-ZA" sz="1200" b="0" i="0" u="none" strike="noStrike" dirty="0">
                          <a:solidFill>
                            <a:srgbClr val="000000"/>
                          </a:solidFill>
                          <a:effectLst/>
                          <a:latin typeface="Arial" panose="020B0604020202020204" pitchFamily="34" charset="0"/>
                        </a:rPr>
                        <a:t>N/A</a:t>
                      </a:r>
                    </a:p>
                  </a:txBody>
                  <a:tcPr marL="6010" marR="6010" marT="601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t"/>
                      <a:r>
                        <a:rPr lang="en-ZA" sz="1200" b="0" i="0" u="none" strike="noStrike" dirty="0">
                          <a:solidFill>
                            <a:srgbClr val="000000"/>
                          </a:solidFill>
                          <a:effectLst/>
                          <a:latin typeface="Arial" panose="020B0604020202020204" pitchFamily="34" charset="0"/>
                        </a:rPr>
                        <a:t>N/A</a:t>
                      </a:r>
                    </a:p>
                  </a:txBody>
                  <a:tcPr marL="6010" marR="6010" marT="601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t"/>
                      <a:r>
                        <a:rPr lang="en-ZA" sz="1200" b="0" i="0" u="none" strike="noStrike" dirty="0">
                          <a:solidFill>
                            <a:srgbClr val="000000"/>
                          </a:solidFill>
                          <a:effectLst/>
                          <a:latin typeface="Arial" panose="020B0604020202020204" pitchFamily="34" charset="0"/>
                        </a:rPr>
                        <a:t> </a:t>
                      </a:r>
                    </a:p>
                  </a:txBody>
                  <a:tcPr marL="6010" marR="6010" marT="601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extLst>
                  <a:ext uri="{0D108BD9-81ED-4DB2-BD59-A6C34878D82A}">
                    <a16:rowId xmlns:a16="http://schemas.microsoft.com/office/drawing/2014/main" xmlns="" val="227223007"/>
                  </a:ext>
                </a:extLst>
              </a:tr>
              <a:tr h="898723">
                <a:tc>
                  <a:txBody>
                    <a:bodyPr/>
                    <a:lstStyle/>
                    <a:p>
                      <a:pPr algn="l" fontAlgn="t"/>
                      <a:r>
                        <a:rPr lang="en-US" sz="1200" b="0" i="0" u="none" strike="noStrike" dirty="0">
                          <a:solidFill>
                            <a:srgbClr val="000000"/>
                          </a:solidFill>
                          <a:effectLst/>
                          <a:latin typeface="Arial" panose="020B0604020202020204" pitchFamily="34" charset="0"/>
                        </a:rPr>
                        <a:t>Number of legal compliance inspections (mineral laws-MLA) conducted </a:t>
                      </a:r>
                    </a:p>
                  </a:txBody>
                  <a:tcPr marL="6010" marR="6010" marT="601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t"/>
                      <a:r>
                        <a:rPr lang="en-ZA" sz="1200" b="0" i="0" u="none" strike="noStrike" dirty="0">
                          <a:solidFill>
                            <a:srgbClr val="000000"/>
                          </a:solidFill>
                          <a:effectLst/>
                          <a:latin typeface="Arial" panose="020B0604020202020204" pitchFamily="34" charset="0"/>
                        </a:rPr>
                        <a:t>150</a:t>
                      </a:r>
                    </a:p>
                  </a:txBody>
                  <a:tcPr marL="6010" marR="6010" marT="601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t"/>
                      <a:r>
                        <a:rPr lang="en-ZA" sz="1200" b="0" i="0" u="none" strike="noStrike" dirty="0">
                          <a:solidFill>
                            <a:srgbClr val="000000"/>
                          </a:solidFill>
                          <a:effectLst/>
                          <a:latin typeface="Arial" panose="020B0604020202020204" pitchFamily="34" charset="0"/>
                        </a:rPr>
                        <a:t>38</a:t>
                      </a:r>
                    </a:p>
                  </a:txBody>
                  <a:tcPr marL="6010" marR="6010" marT="601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t"/>
                      <a:r>
                        <a:rPr lang="en-US" sz="1200" b="1" i="0" u="none" strike="noStrike" dirty="0">
                          <a:solidFill>
                            <a:srgbClr val="000000"/>
                          </a:solidFill>
                          <a:effectLst/>
                          <a:latin typeface="Arial" panose="020B0604020202020204" pitchFamily="34" charset="0"/>
                        </a:rPr>
                        <a:t>Achieved: </a:t>
                      </a:r>
                      <a:r>
                        <a:rPr lang="en-US" sz="1200" b="0" i="0" u="none" strike="noStrike" dirty="0">
                          <a:solidFill>
                            <a:srgbClr val="000000"/>
                          </a:solidFill>
                          <a:effectLst/>
                          <a:latin typeface="Arial" panose="020B0604020202020204" pitchFamily="34" charset="0"/>
                        </a:rPr>
                        <a:t>38 Legal Compliance inspections were conducted</a:t>
                      </a:r>
                      <a:endParaRPr lang="en-US" sz="1200" b="1" i="0" u="none" strike="noStrike" dirty="0">
                        <a:solidFill>
                          <a:srgbClr val="000000"/>
                        </a:solidFill>
                        <a:effectLst/>
                        <a:latin typeface="Arial" panose="020B0604020202020204" pitchFamily="34" charset="0"/>
                      </a:endParaRPr>
                    </a:p>
                  </a:txBody>
                  <a:tcPr marL="6010" marR="6010" marT="601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t"/>
                      <a:r>
                        <a:rPr lang="en-ZA" sz="1200" b="0" i="0" u="none" strike="noStrike" dirty="0">
                          <a:solidFill>
                            <a:srgbClr val="000000"/>
                          </a:solidFill>
                          <a:effectLst/>
                          <a:latin typeface="Arial" panose="020B0604020202020204" pitchFamily="34" charset="0"/>
                        </a:rPr>
                        <a:t>N/A</a:t>
                      </a:r>
                    </a:p>
                  </a:txBody>
                  <a:tcPr marL="6010" marR="6010" marT="601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t"/>
                      <a:r>
                        <a:rPr lang="en-ZA" sz="1200" b="0" i="0" u="none" strike="noStrike" dirty="0">
                          <a:solidFill>
                            <a:srgbClr val="000000"/>
                          </a:solidFill>
                          <a:effectLst/>
                          <a:latin typeface="Arial" panose="020B0604020202020204" pitchFamily="34" charset="0"/>
                        </a:rPr>
                        <a:t>N/A</a:t>
                      </a:r>
                    </a:p>
                  </a:txBody>
                  <a:tcPr marL="6010" marR="6010" marT="601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t"/>
                      <a:r>
                        <a:rPr lang="en-ZA" sz="1200" b="0" i="0" u="none" strike="noStrike" dirty="0">
                          <a:solidFill>
                            <a:srgbClr val="000000"/>
                          </a:solidFill>
                          <a:effectLst/>
                          <a:latin typeface="Arial" panose="020B0604020202020204" pitchFamily="34" charset="0"/>
                        </a:rPr>
                        <a:t>N/A</a:t>
                      </a:r>
                    </a:p>
                  </a:txBody>
                  <a:tcPr marL="6010" marR="6010" marT="601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t"/>
                      <a:r>
                        <a:rPr lang="en-ZA" sz="1200" b="0" i="0" u="none" strike="noStrike" dirty="0">
                          <a:solidFill>
                            <a:srgbClr val="000000"/>
                          </a:solidFill>
                          <a:effectLst/>
                          <a:latin typeface="Arial" panose="020B0604020202020204" pitchFamily="34" charset="0"/>
                        </a:rPr>
                        <a:t> </a:t>
                      </a:r>
                    </a:p>
                  </a:txBody>
                  <a:tcPr marL="6010" marR="6010" marT="601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extLst>
                  <a:ext uri="{0D108BD9-81ED-4DB2-BD59-A6C34878D82A}">
                    <a16:rowId xmlns:a16="http://schemas.microsoft.com/office/drawing/2014/main" xmlns="" val="3925336191"/>
                  </a:ext>
                </a:extLst>
              </a:tr>
              <a:tr h="1077294">
                <a:tc>
                  <a:txBody>
                    <a:bodyPr/>
                    <a:lstStyle/>
                    <a:p>
                      <a:pPr algn="l" fontAlgn="t"/>
                      <a:r>
                        <a:rPr lang="en-US" sz="1200" b="0" i="0" u="none" strike="noStrike" dirty="0">
                          <a:solidFill>
                            <a:srgbClr val="000000"/>
                          </a:solidFill>
                          <a:effectLst/>
                          <a:latin typeface="Arial" panose="020B0604020202020204" pitchFamily="34" charset="0"/>
                        </a:rPr>
                        <a:t>Number of Mining Economics (MWP/PWP) inspections conducted</a:t>
                      </a:r>
                    </a:p>
                  </a:txBody>
                  <a:tcPr marL="6010" marR="6010" marT="601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t"/>
                      <a:r>
                        <a:rPr lang="en-ZA" sz="1200" b="0" i="0" u="none" strike="noStrike" dirty="0">
                          <a:solidFill>
                            <a:srgbClr val="000000"/>
                          </a:solidFill>
                          <a:effectLst/>
                          <a:latin typeface="Arial" panose="020B0604020202020204" pitchFamily="34" charset="0"/>
                        </a:rPr>
                        <a:t>500</a:t>
                      </a:r>
                    </a:p>
                  </a:txBody>
                  <a:tcPr marL="6010" marR="6010" marT="601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t"/>
                      <a:r>
                        <a:rPr lang="en-ZA" sz="1200" b="0" i="0" u="none" strike="noStrike" dirty="0">
                          <a:solidFill>
                            <a:srgbClr val="000000"/>
                          </a:solidFill>
                          <a:effectLst/>
                          <a:latin typeface="Arial" panose="020B0604020202020204" pitchFamily="34" charset="0"/>
                        </a:rPr>
                        <a:t>125</a:t>
                      </a:r>
                    </a:p>
                  </a:txBody>
                  <a:tcPr marL="6010" marR="6010" marT="601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t"/>
                      <a:r>
                        <a:rPr lang="en-US" sz="1200" b="1" i="0" u="none" strike="noStrike" dirty="0">
                          <a:solidFill>
                            <a:srgbClr val="000000"/>
                          </a:solidFill>
                          <a:effectLst/>
                          <a:latin typeface="Arial" panose="020B0604020202020204" pitchFamily="34" charset="0"/>
                        </a:rPr>
                        <a:t>Not Achieved:</a:t>
                      </a:r>
                      <a:r>
                        <a:rPr lang="en-US" sz="1200" b="0" i="0" u="none" strike="noStrike" dirty="0">
                          <a:solidFill>
                            <a:srgbClr val="000000"/>
                          </a:solidFill>
                          <a:effectLst/>
                          <a:latin typeface="Arial" panose="020B0604020202020204" pitchFamily="34" charset="0"/>
                        </a:rPr>
                        <a:t> 122 inspections were conducted. </a:t>
                      </a:r>
                    </a:p>
                  </a:txBody>
                  <a:tcPr marL="6010" marR="6010" marT="601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t"/>
                      <a:r>
                        <a:rPr lang="en-US" sz="1200" b="0" i="0" u="none" strike="noStrike" dirty="0">
                          <a:solidFill>
                            <a:srgbClr val="000000"/>
                          </a:solidFill>
                          <a:effectLst/>
                          <a:latin typeface="Arial" panose="020B0604020202020204" pitchFamily="34" charset="0"/>
                        </a:rPr>
                        <a:t>The GP Regional office redirect resources to deal with the evaluation of applications (MWP and PWP) . </a:t>
                      </a:r>
                    </a:p>
                  </a:txBody>
                  <a:tcPr marL="6010" marR="6010" marT="601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t"/>
                      <a:r>
                        <a:rPr lang="en-US" sz="1200" b="0" i="0" u="none" strike="noStrike" dirty="0">
                          <a:solidFill>
                            <a:srgbClr val="000000"/>
                          </a:solidFill>
                          <a:effectLst/>
                          <a:latin typeface="Arial" panose="020B0604020202020204" pitchFamily="34" charset="0"/>
                        </a:rPr>
                        <a:t>More inspections will be conducted in the next quarter </a:t>
                      </a:r>
                    </a:p>
                  </a:txBody>
                  <a:tcPr marL="6010" marR="6010" marT="601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t"/>
                      <a:r>
                        <a:rPr lang="en-ZA" sz="1200" b="0" i="0" u="none" strike="noStrike" dirty="0">
                          <a:solidFill>
                            <a:srgbClr val="000000"/>
                          </a:solidFill>
                          <a:effectLst/>
                          <a:latin typeface="Arial" panose="020B0604020202020204" pitchFamily="34" charset="0"/>
                        </a:rPr>
                        <a:t>N/A</a:t>
                      </a:r>
                    </a:p>
                  </a:txBody>
                  <a:tcPr marL="6010" marR="6010" marT="601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t"/>
                      <a:r>
                        <a:rPr lang="en-ZA" sz="1200" b="0" i="0" u="none" strike="noStrike" dirty="0">
                          <a:solidFill>
                            <a:srgbClr val="000000"/>
                          </a:solidFill>
                          <a:effectLst/>
                          <a:latin typeface="Arial" panose="020B0604020202020204" pitchFamily="34" charset="0"/>
                        </a:rPr>
                        <a:t> </a:t>
                      </a:r>
                    </a:p>
                  </a:txBody>
                  <a:tcPr marL="6010" marR="6010" marT="601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extLst>
                  <a:ext uri="{0D108BD9-81ED-4DB2-BD59-A6C34878D82A}">
                    <a16:rowId xmlns:a16="http://schemas.microsoft.com/office/drawing/2014/main" xmlns="" val="3526956932"/>
                  </a:ext>
                </a:extLst>
              </a:tr>
            </a:tbl>
          </a:graphicData>
        </a:graphic>
      </p:graphicFrame>
      <p:sp>
        <p:nvSpPr>
          <p:cNvPr id="2" name="Slide Number Placeholder 1">
            <a:extLst>
              <a:ext uri="{FF2B5EF4-FFF2-40B4-BE49-F238E27FC236}">
                <a16:creationId xmlns:a16="http://schemas.microsoft.com/office/drawing/2014/main" xmlns="" id="{787BEC3C-FC2B-4E99-9B6E-AD27424D7A79}"/>
              </a:ext>
            </a:extLst>
          </p:cNvPr>
          <p:cNvSpPr>
            <a:spLocks noGrp="1"/>
          </p:cNvSpPr>
          <p:nvPr>
            <p:ph type="sldNum" sz="quarter" idx="12"/>
          </p:nvPr>
        </p:nvSpPr>
        <p:spPr/>
        <p:txBody>
          <a:bodyPr/>
          <a:lstStyle/>
          <a:p>
            <a:fld id="{2C1D07FA-F1FA-499D-926C-C65FBF151797}" type="slidenum">
              <a:rPr lang="en-ZA" smtClean="0"/>
              <a:pPr/>
              <a:t>74</a:t>
            </a:fld>
            <a:endParaRPr lang="en-ZA" dirty="0"/>
          </a:p>
        </p:txBody>
      </p:sp>
    </p:spTree>
    <p:extLst>
      <p:ext uri="{BB962C8B-B14F-4D97-AF65-F5344CB8AC3E}">
        <p14:creationId xmlns:p14="http://schemas.microsoft.com/office/powerpoint/2010/main" xmlns="" val="3868112297"/>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xmlns="" id="{812DCD30-2770-41A6-93F0-4234E36E5351}"/>
              </a:ext>
            </a:extLst>
          </p:cNvPr>
          <p:cNvSpPr>
            <a:spLocks noGrp="1"/>
          </p:cNvSpPr>
          <p:nvPr>
            <p:ph type="subTitle" idx="1"/>
          </p:nvPr>
        </p:nvSpPr>
        <p:spPr>
          <a:xfrm>
            <a:off x="97278" y="0"/>
            <a:ext cx="11985866" cy="4047262"/>
          </a:xfrm>
        </p:spPr>
        <p:txBody>
          <a:bodyPr wrap="square">
            <a:spAutoFit/>
          </a:bodyPr>
          <a:lstStyle/>
          <a:p>
            <a:pPr lvl="0" fontAlgn="b">
              <a:lnSpc>
                <a:spcPct val="100000"/>
              </a:lnSpc>
              <a:spcBef>
                <a:spcPts val="0"/>
              </a:spcBef>
            </a:pPr>
            <a:r>
              <a:rPr lang="en-ZA" sz="1800" b="1" dirty="0">
                <a:solidFill>
                  <a:srgbClr val="000000"/>
                </a:solidFill>
                <a:latin typeface="Arial" panose="020B0604020202020204" pitchFamily="34" charset="0"/>
                <a:cs typeface="Arial" panose="020B0604020202020204" pitchFamily="34" charset="0"/>
              </a:rPr>
              <a:t>MINERALS AND PETROLEUM REGULATION, (QUARTER 2) </a:t>
            </a:r>
          </a:p>
          <a:p>
            <a:endParaRPr lang="en-ZA" sz="1800" b="1" dirty="0">
              <a:latin typeface="Arial" panose="020B0604020202020204" pitchFamily="34" charset="0"/>
              <a:cs typeface="Arial" panose="020B0604020202020204" pitchFamily="34" charset="0"/>
            </a:endParaRPr>
          </a:p>
          <a:p>
            <a:pPr algn="l"/>
            <a:endParaRPr lang="en-ZA" sz="2000" dirty="0"/>
          </a:p>
          <a:p>
            <a:endParaRPr lang="en-ZA" sz="2000" dirty="0"/>
          </a:p>
          <a:p>
            <a:endParaRPr lang="en-ZA" sz="2000" dirty="0"/>
          </a:p>
          <a:p>
            <a:endParaRPr lang="en-ZA" sz="2000" dirty="0"/>
          </a:p>
          <a:p>
            <a:endParaRPr lang="en-ZA" sz="2000" dirty="0"/>
          </a:p>
          <a:p>
            <a:endParaRPr lang="en-ZA" sz="2000" dirty="0"/>
          </a:p>
          <a:p>
            <a:endParaRPr lang="en-ZA" sz="2000" dirty="0"/>
          </a:p>
          <a:p>
            <a:endParaRPr lang="en-ZA" sz="2000" dirty="0"/>
          </a:p>
        </p:txBody>
      </p:sp>
      <p:graphicFrame>
        <p:nvGraphicFramePr>
          <p:cNvPr id="4" name="Table 3">
            <a:extLst>
              <a:ext uri="{FF2B5EF4-FFF2-40B4-BE49-F238E27FC236}">
                <a16:creationId xmlns:a16="http://schemas.microsoft.com/office/drawing/2014/main" xmlns="" id="{3B719EE6-73E8-42A8-B6E9-3DA615489CDE}"/>
              </a:ext>
            </a:extLst>
          </p:cNvPr>
          <p:cNvGraphicFramePr>
            <a:graphicFrameLocks noGrp="1"/>
          </p:cNvGraphicFramePr>
          <p:nvPr/>
        </p:nvGraphicFramePr>
        <p:xfrm>
          <a:off x="1630018" y="371475"/>
          <a:ext cx="10561982" cy="5350802"/>
        </p:xfrm>
        <a:graphic>
          <a:graphicData uri="http://schemas.openxmlformats.org/drawingml/2006/table">
            <a:tbl>
              <a:tblPr/>
              <a:tblGrid>
                <a:gridCol w="1236134">
                  <a:extLst>
                    <a:ext uri="{9D8B030D-6E8A-4147-A177-3AD203B41FA5}">
                      <a16:colId xmlns:a16="http://schemas.microsoft.com/office/drawing/2014/main" xmlns="" val="3607726576"/>
                    </a:ext>
                  </a:extLst>
                </a:gridCol>
                <a:gridCol w="1236134">
                  <a:extLst>
                    <a:ext uri="{9D8B030D-6E8A-4147-A177-3AD203B41FA5}">
                      <a16:colId xmlns:a16="http://schemas.microsoft.com/office/drawing/2014/main" xmlns="" val="4186046588"/>
                    </a:ext>
                  </a:extLst>
                </a:gridCol>
                <a:gridCol w="1422888">
                  <a:extLst>
                    <a:ext uri="{9D8B030D-6E8A-4147-A177-3AD203B41FA5}">
                      <a16:colId xmlns:a16="http://schemas.microsoft.com/office/drawing/2014/main" xmlns="" val="3671491289"/>
                    </a:ext>
                  </a:extLst>
                </a:gridCol>
                <a:gridCol w="1422888">
                  <a:extLst>
                    <a:ext uri="{9D8B030D-6E8A-4147-A177-3AD203B41FA5}">
                      <a16:colId xmlns:a16="http://schemas.microsoft.com/office/drawing/2014/main" xmlns="" val="2853965912"/>
                    </a:ext>
                  </a:extLst>
                </a:gridCol>
                <a:gridCol w="1529606">
                  <a:extLst>
                    <a:ext uri="{9D8B030D-6E8A-4147-A177-3AD203B41FA5}">
                      <a16:colId xmlns:a16="http://schemas.microsoft.com/office/drawing/2014/main" xmlns="" val="947543773"/>
                    </a:ext>
                  </a:extLst>
                </a:gridCol>
                <a:gridCol w="1636322">
                  <a:extLst>
                    <a:ext uri="{9D8B030D-6E8A-4147-A177-3AD203B41FA5}">
                      <a16:colId xmlns:a16="http://schemas.microsoft.com/office/drawing/2014/main" xmlns="" val="4276739563"/>
                    </a:ext>
                  </a:extLst>
                </a:gridCol>
                <a:gridCol w="1556285">
                  <a:extLst>
                    <a:ext uri="{9D8B030D-6E8A-4147-A177-3AD203B41FA5}">
                      <a16:colId xmlns:a16="http://schemas.microsoft.com/office/drawing/2014/main" xmlns="" val="866007977"/>
                    </a:ext>
                  </a:extLst>
                </a:gridCol>
                <a:gridCol w="521725">
                  <a:extLst>
                    <a:ext uri="{9D8B030D-6E8A-4147-A177-3AD203B41FA5}">
                      <a16:colId xmlns:a16="http://schemas.microsoft.com/office/drawing/2014/main" xmlns="" val="1519052120"/>
                    </a:ext>
                  </a:extLst>
                </a:gridCol>
              </a:tblGrid>
              <a:tr h="503168">
                <a:tc>
                  <a:txBody>
                    <a:bodyPr/>
                    <a:lstStyle/>
                    <a:p>
                      <a:pPr algn="ctr" fontAlgn="t"/>
                      <a:r>
                        <a:rPr lang="en-ZA" sz="1200" b="1" i="0" u="none" strike="noStrike" dirty="0">
                          <a:solidFill>
                            <a:srgbClr val="000000"/>
                          </a:solidFill>
                          <a:effectLst/>
                          <a:latin typeface="Arial" panose="020B0604020202020204" pitchFamily="34" charset="0"/>
                          <a:cs typeface="Arial" panose="020B0604020202020204" pitchFamily="34" charset="0"/>
                        </a:rPr>
                        <a:t>Output Indicator</a:t>
                      </a:r>
                    </a:p>
                  </a:txBody>
                  <a:tcPr marL="6613" marR="6613" marT="661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ctr" fontAlgn="t"/>
                      <a:r>
                        <a:rPr lang="en-ZA" sz="1200" b="1" i="0" u="none" strike="noStrike" dirty="0">
                          <a:solidFill>
                            <a:srgbClr val="000000"/>
                          </a:solidFill>
                          <a:effectLst/>
                          <a:latin typeface="Arial" panose="020B0604020202020204" pitchFamily="34" charset="0"/>
                          <a:cs typeface="Arial" panose="020B0604020202020204" pitchFamily="34" charset="0"/>
                        </a:rPr>
                        <a:t>2022/23</a:t>
                      </a:r>
                      <a:br>
                        <a:rPr lang="en-ZA" sz="1200" b="1" i="0" u="none" strike="noStrike" dirty="0">
                          <a:solidFill>
                            <a:srgbClr val="000000"/>
                          </a:solidFill>
                          <a:effectLst/>
                          <a:latin typeface="Arial" panose="020B0604020202020204" pitchFamily="34" charset="0"/>
                          <a:cs typeface="Arial" panose="020B0604020202020204" pitchFamily="34" charset="0"/>
                        </a:rPr>
                      </a:br>
                      <a:r>
                        <a:rPr lang="en-ZA" sz="1200" b="1" i="0" u="none" strike="noStrike" dirty="0">
                          <a:solidFill>
                            <a:srgbClr val="000000"/>
                          </a:solidFill>
                          <a:effectLst/>
                          <a:latin typeface="Arial" panose="020B0604020202020204" pitchFamily="34" charset="0"/>
                          <a:cs typeface="Arial" panose="020B0604020202020204" pitchFamily="34" charset="0"/>
                        </a:rPr>
                        <a:t>Annual Target</a:t>
                      </a:r>
                    </a:p>
                  </a:txBody>
                  <a:tcPr marL="6613" marR="6613" marT="661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ctr" fontAlgn="t"/>
                      <a:r>
                        <a:rPr lang="en-ZA" sz="1200" b="1" i="0" u="none" strike="noStrike" dirty="0">
                          <a:solidFill>
                            <a:srgbClr val="000000"/>
                          </a:solidFill>
                          <a:effectLst/>
                          <a:latin typeface="Arial" panose="020B0604020202020204" pitchFamily="34" charset="0"/>
                          <a:cs typeface="Arial" panose="020B0604020202020204" pitchFamily="34" charset="0"/>
                        </a:rPr>
                        <a:t>2022/23</a:t>
                      </a:r>
                      <a:br>
                        <a:rPr lang="en-ZA" sz="1200" b="1" i="0" u="none" strike="noStrike" dirty="0">
                          <a:solidFill>
                            <a:srgbClr val="000000"/>
                          </a:solidFill>
                          <a:effectLst/>
                          <a:latin typeface="Arial" panose="020B0604020202020204" pitchFamily="34" charset="0"/>
                          <a:cs typeface="Arial" panose="020B0604020202020204" pitchFamily="34" charset="0"/>
                        </a:rPr>
                      </a:br>
                      <a:r>
                        <a:rPr lang="en-ZA" sz="1200" b="1" i="0" u="none" strike="noStrike" dirty="0">
                          <a:solidFill>
                            <a:srgbClr val="000000"/>
                          </a:solidFill>
                          <a:effectLst/>
                          <a:latin typeface="Arial" panose="020B0604020202020204" pitchFamily="34" charset="0"/>
                          <a:cs typeface="Arial" panose="020B0604020202020204" pitchFamily="34" charset="0"/>
                        </a:rPr>
                        <a:t>Quarterly Target</a:t>
                      </a:r>
                    </a:p>
                  </a:txBody>
                  <a:tcPr marL="6613" marR="6613" marT="661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ctr" fontAlgn="t"/>
                      <a:r>
                        <a:rPr lang="en-US" sz="1200" b="1" i="0" u="none" strike="noStrike" dirty="0">
                          <a:solidFill>
                            <a:srgbClr val="000000"/>
                          </a:solidFill>
                          <a:effectLst/>
                          <a:latin typeface="Arial" panose="020B0604020202020204" pitchFamily="34" charset="0"/>
                          <a:cs typeface="Arial" panose="020B0604020202020204" pitchFamily="34" charset="0"/>
                        </a:rPr>
                        <a:t>Actual output</a:t>
                      </a:r>
                      <a:br>
                        <a:rPr lang="en-US" sz="1200" b="1" i="0" u="none" strike="noStrike" dirty="0">
                          <a:solidFill>
                            <a:srgbClr val="000000"/>
                          </a:solidFill>
                          <a:effectLst/>
                          <a:latin typeface="Arial" panose="020B0604020202020204" pitchFamily="34" charset="0"/>
                          <a:cs typeface="Arial" panose="020B0604020202020204" pitchFamily="34" charset="0"/>
                        </a:rPr>
                      </a:br>
                      <a:endParaRPr lang="en-US" sz="1200" b="1" i="0" u="none" strike="noStrike" dirty="0">
                        <a:solidFill>
                          <a:srgbClr val="000000"/>
                        </a:solidFill>
                        <a:effectLst/>
                        <a:latin typeface="Arial" panose="020B0604020202020204" pitchFamily="34" charset="0"/>
                        <a:cs typeface="Arial" panose="020B0604020202020204" pitchFamily="34" charset="0"/>
                      </a:endParaRPr>
                    </a:p>
                  </a:txBody>
                  <a:tcPr marL="6613" marR="6613" marT="661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ctr" fontAlgn="t"/>
                      <a:r>
                        <a:rPr lang="en-ZA" sz="1200" b="1" i="0" u="none" strike="noStrike" dirty="0">
                          <a:solidFill>
                            <a:srgbClr val="000000"/>
                          </a:solidFill>
                          <a:effectLst/>
                          <a:latin typeface="Arial" panose="020B0604020202020204" pitchFamily="34" charset="0"/>
                          <a:cs typeface="Arial" panose="020B0604020202020204" pitchFamily="34" charset="0"/>
                        </a:rPr>
                        <a:t>Reason for</a:t>
                      </a:r>
                      <a:br>
                        <a:rPr lang="en-ZA" sz="1200" b="1" i="0" u="none" strike="noStrike" dirty="0">
                          <a:solidFill>
                            <a:srgbClr val="000000"/>
                          </a:solidFill>
                          <a:effectLst/>
                          <a:latin typeface="Arial" panose="020B0604020202020204" pitchFamily="34" charset="0"/>
                          <a:cs typeface="Arial" panose="020B0604020202020204" pitchFamily="34" charset="0"/>
                        </a:rPr>
                      </a:br>
                      <a:r>
                        <a:rPr lang="en-ZA" sz="1200" b="1" i="0" u="none" strike="noStrike" dirty="0">
                          <a:solidFill>
                            <a:srgbClr val="000000"/>
                          </a:solidFill>
                          <a:effectLst/>
                          <a:latin typeface="Arial" panose="020B0604020202020204" pitchFamily="34" charset="0"/>
                          <a:cs typeface="Arial" panose="020B0604020202020204" pitchFamily="34" charset="0"/>
                        </a:rPr>
                        <a:t>Deviation</a:t>
                      </a:r>
                      <a:br>
                        <a:rPr lang="en-ZA" sz="1200" b="1" i="0" u="none" strike="noStrike" dirty="0">
                          <a:solidFill>
                            <a:srgbClr val="000000"/>
                          </a:solidFill>
                          <a:effectLst/>
                          <a:latin typeface="Arial" panose="020B0604020202020204" pitchFamily="34" charset="0"/>
                          <a:cs typeface="Arial" panose="020B0604020202020204" pitchFamily="34" charset="0"/>
                        </a:rPr>
                      </a:br>
                      <a:endParaRPr lang="en-ZA" sz="1200" b="1" i="0" u="none" strike="noStrike" dirty="0">
                        <a:solidFill>
                          <a:srgbClr val="000000"/>
                        </a:solidFill>
                        <a:effectLst/>
                        <a:latin typeface="Arial" panose="020B0604020202020204" pitchFamily="34" charset="0"/>
                        <a:cs typeface="Arial" panose="020B0604020202020204" pitchFamily="34" charset="0"/>
                      </a:endParaRPr>
                    </a:p>
                  </a:txBody>
                  <a:tcPr marL="6613" marR="6613" marT="661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ctr" fontAlgn="t"/>
                      <a:r>
                        <a:rPr lang="en-ZA" sz="1200" b="1" i="0" u="none" strike="noStrike" dirty="0">
                          <a:solidFill>
                            <a:srgbClr val="000000"/>
                          </a:solidFill>
                          <a:effectLst/>
                          <a:latin typeface="Arial" panose="020B0604020202020204" pitchFamily="34" charset="0"/>
                          <a:cs typeface="Arial" panose="020B0604020202020204" pitchFamily="34" charset="0"/>
                        </a:rPr>
                        <a:t>Corrective</a:t>
                      </a:r>
                      <a:br>
                        <a:rPr lang="en-ZA" sz="1200" b="1" i="0" u="none" strike="noStrike" dirty="0">
                          <a:solidFill>
                            <a:srgbClr val="000000"/>
                          </a:solidFill>
                          <a:effectLst/>
                          <a:latin typeface="Arial" panose="020B0604020202020204" pitchFamily="34" charset="0"/>
                          <a:cs typeface="Arial" panose="020B0604020202020204" pitchFamily="34" charset="0"/>
                        </a:rPr>
                      </a:br>
                      <a:r>
                        <a:rPr lang="en-ZA" sz="1200" b="1" i="0" u="none" strike="noStrike" dirty="0">
                          <a:solidFill>
                            <a:srgbClr val="000000"/>
                          </a:solidFill>
                          <a:effectLst/>
                          <a:latin typeface="Arial" panose="020B0604020202020204" pitchFamily="34" charset="0"/>
                          <a:cs typeface="Arial" panose="020B0604020202020204" pitchFamily="34" charset="0"/>
                        </a:rPr>
                        <a:t>Measures</a:t>
                      </a:r>
                      <a:br>
                        <a:rPr lang="en-ZA" sz="1200" b="1" i="0" u="none" strike="noStrike" dirty="0">
                          <a:solidFill>
                            <a:srgbClr val="000000"/>
                          </a:solidFill>
                          <a:effectLst/>
                          <a:latin typeface="Arial" panose="020B0604020202020204" pitchFamily="34" charset="0"/>
                          <a:cs typeface="Arial" panose="020B0604020202020204" pitchFamily="34" charset="0"/>
                        </a:rPr>
                      </a:br>
                      <a:endParaRPr lang="en-ZA" sz="1200" b="1" i="0" u="none" strike="noStrike" dirty="0">
                        <a:solidFill>
                          <a:srgbClr val="000000"/>
                        </a:solidFill>
                        <a:effectLst/>
                        <a:latin typeface="Arial" panose="020B0604020202020204" pitchFamily="34" charset="0"/>
                        <a:cs typeface="Arial" panose="020B0604020202020204" pitchFamily="34" charset="0"/>
                      </a:endParaRPr>
                    </a:p>
                  </a:txBody>
                  <a:tcPr marL="6613" marR="6613" marT="661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ctr" fontAlgn="t"/>
                      <a:r>
                        <a:rPr lang="en-ZA" sz="1200" b="1" i="0" u="none" strike="noStrike" dirty="0">
                          <a:solidFill>
                            <a:srgbClr val="000000"/>
                          </a:solidFill>
                          <a:effectLst/>
                          <a:latin typeface="Arial" panose="020B0604020202020204" pitchFamily="34" charset="0"/>
                          <a:cs typeface="Arial" panose="020B0604020202020204" pitchFamily="34" charset="0"/>
                        </a:rPr>
                        <a:t>Comments for</a:t>
                      </a:r>
                      <a:br>
                        <a:rPr lang="en-ZA" sz="1200" b="1" i="0" u="none" strike="noStrike" dirty="0">
                          <a:solidFill>
                            <a:srgbClr val="000000"/>
                          </a:solidFill>
                          <a:effectLst/>
                          <a:latin typeface="Arial" panose="020B0604020202020204" pitchFamily="34" charset="0"/>
                          <a:cs typeface="Arial" panose="020B0604020202020204" pitchFamily="34" charset="0"/>
                        </a:rPr>
                      </a:br>
                      <a:r>
                        <a:rPr lang="en-ZA" sz="1200" b="1" i="0" u="none" strike="noStrike" dirty="0">
                          <a:solidFill>
                            <a:srgbClr val="000000"/>
                          </a:solidFill>
                          <a:effectLst/>
                          <a:latin typeface="Arial" panose="020B0604020202020204" pitchFamily="34" charset="0"/>
                          <a:cs typeface="Arial" panose="020B0604020202020204" pitchFamily="34" charset="0"/>
                        </a:rPr>
                        <a:t>Quarter 2</a:t>
                      </a:r>
                      <a:br>
                        <a:rPr lang="en-ZA" sz="1200" b="1" i="0" u="none" strike="noStrike" dirty="0">
                          <a:solidFill>
                            <a:srgbClr val="000000"/>
                          </a:solidFill>
                          <a:effectLst/>
                          <a:latin typeface="Arial" panose="020B0604020202020204" pitchFamily="34" charset="0"/>
                          <a:cs typeface="Arial" panose="020B0604020202020204" pitchFamily="34" charset="0"/>
                        </a:rPr>
                      </a:br>
                      <a:endParaRPr lang="en-ZA" sz="1200" b="1" i="0" u="none" strike="noStrike" dirty="0">
                        <a:solidFill>
                          <a:srgbClr val="000000"/>
                        </a:solidFill>
                        <a:effectLst/>
                        <a:latin typeface="Arial" panose="020B0604020202020204" pitchFamily="34" charset="0"/>
                        <a:cs typeface="Arial" panose="020B0604020202020204" pitchFamily="34" charset="0"/>
                      </a:endParaRPr>
                    </a:p>
                  </a:txBody>
                  <a:tcPr marL="6613" marR="6613" marT="661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ctr" fontAlgn="t"/>
                      <a:r>
                        <a:rPr lang="en-ZA" sz="1200" b="1" i="0" u="none" strike="noStrike" dirty="0">
                          <a:solidFill>
                            <a:srgbClr val="000000"/>
                          </a:solidFill>
                          <a:effectLst/>
                          <a:latin typeface="Arial" panose="020B0604020202020204" pitchFamily="34" charset="0"/>
                          <a:cs typeface="Arial" panose="020B0604020202020204" pitchFamily="34" charset="0"/>
                        </a:rPr>
                        <a:t>Robot Status </a:t>
                      </a:r>
                    </a:p>
                  </a:txBody>
                  <a:tcPr marL="6613" marR="6613" marT="661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extLst>
                  <a:ext uri="{0D108BD9-81ED-4DB2-BD59-A6C34878D82A}">
                    <a16:rowId xmlns:a16="http://schemas.microsoft.com/office/drawing/2014/main" xmlns="" val="1839996777"/>
                  </a:ext>
                </a:extLst>
              </a:tr>
              <a:tr h="532322">
                <a:tc>
                  <a:txBody>
                    <a:bodyPr/>
                    <a:lstStyle/>
                    <a:p>
                      <a:pPr algn="l" fontAlgn="t"/>
                      <a:r>
                        <a:rPr lang="en-US" sz="1200" b="0" i="0" u="none" strike="noStrike" dirty="0">
                          <a:solidFill>
                            <a:srgbClr val="000000"/>
                          </a:solidFill>
                          <a:effectLst/>
                          <a:latin typeface="Arial" panose="020B0604020202020204" pitchFamily="34" charset="0"/>
                          <a:cs typeface="Arial" panose="020B0604020202020204" pitchFamily="34" charset="0"/>
                        </a:rPr>
                        <a:t>Number of Environmental Inspections conducted</a:t>
                      </a:r>
                    </a:p>
                  </a:txBody>
                  <a:tcPr marL="6613" marR="6613" marT="661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t"/>
                      <a:r>
                        <a:rPr lang="en-ZA" sz="1200" b="0" i="0" u="none" strike="noStrike" dirty="0">
                          <a:solidFill>
                            <a:srgbClr val="000000"/>
                          </a:solidFill>
                          <a:effectLst/>
                          <a:latin typeface="Arial" panose="020B0604020202020204" pitchFamily="34" charset="0"/>
                          <a:cs typeface="Arial" panose="020B0604020202020204" pitchFamily="34" charset="0"/>
                        </a:rPr>
                        <a:t>1 275</a:t>
                      </a:r>
                    </a:p>
                  </a:txBody>
                  <a:tcPr marL="6613" marR="6613" marT="661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t"/>
                      <a:r>
                        <a:rPr lang="en-ZA" sz="1200" b="1" i="0" u="none" strike="noStrike" dirty="0">
                          <a:solidFill>
                            <a:srgbClr val="000000"/>
                          </a:solidFill>
                          <a:effectLst/>
                          <a:latin typeface="Arial" panose="020B0604020202020204" pitchFamily="34" charset="0"/>
                          <a:cs typeface="Arial" panose="020B0604020202020204" pitchFamily="34" charset="0"/>
                        </a:rPr>
                        <a:t>6</a:t>
                      </a:r>
                      <a:r>
                        <a:rPr lang="en-ZA" sz="1200" b="0" i="0" u="none" strike="noStrike" dirty="0">
                          <a:solidFill>
                            <a:srgbClr val="000000"/>
                          </a:solidFill>
                          <a:effectLst/>
                          <a:latin typeface="Arial" panose="020B0604020202020204" pitchFamily="34" charset="0"/>
                          <a:cs typeface="Arial" panose="020B0604020202020204" pitchFamily="34" charset="0"/>
                        </a:rPr>
                        <a:t>. 319</a:t>
                      </a:r>
                    </a:p>
                  </a:txBody>
                  <a:tcPr marL="6613" marR="6613" marT="661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t"/>
                      <a:r>
                        <a:rPr lang="en-US" sz="1200" b="1" i="0" u="none" strike="noStrike" dirty="0">
                          <a:solidFill>
                            <a:srgbClr val="000000"/>
                          </a:solidFill>
                          <a:effectLst/>
                          <a:latin typeface="Arial" panose="020B0604020202020204" pitchFamily="34" charset="0"/>
                          <a:cs typeface="Arial" panose="020B0604020202020204" pitchFamily="34" charset="0"/>
                        </a:rPr>
                        <a:t>Achieved:</a:t>
                      </a:r>
                      <a:r>
                        <a:rPr lang="en-US" sz="1200" b="0" i="0" u="none" strike="noStrike" dirty="0">
                          <a:solidFill>
                            <a:srgbClr val="000000"/>
                          </a:solidFill>
                          <a:effectLst/>
                          <a:latin typeface="Arial" panose="020B0604020202020204" pitchFamily="34" charset="0"/>
                          <a:cs typeface="Arial" panose="020B0604020202020204" pitchFamily="34" charset="0"/>
                        </a:rPr>
                        <a:t> 402 Environmental Inspections were conducted</a:t>
                      </a:r>
                    </a:p>
                  </a:txBody>
                  <a:tcPr marL="6613" marR="6613" marT="661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t"/>
                      <a:r>
                        <a:rPr lang="en-US" sz="1200" b="0" i="0" u="none" strike="noStrike" dirty="0">
                          <a:solidFill>
                            <a:srgbClr val="000000"/>
                          </a:solidFill>
                          <a:effectLst/>
                          <a:latin typeface="Arial" panose="020B0604020202020204" pitchFamily="34" charset="0"/>
                          <a:cs typeface="Arial" panose="020B0604020202020204" pitchFamily="34" charset="0"/>
                        </a:rPr>
                        <a:t>More inspections were conducted to finalize closure applications</a:t>
                      </a:r>
                    </a:p>
                  </a:txBody>
                  <a:tcPr marL="6613" marR="6613" marT="661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t"/>
                      <a:r>
                        <a:rPr lang="en-ZA" sz="1200" b="0" i="0" u="none" strike="noStrike" dirty="0">
                          <a:solidFill>
                            <a:srgbClr val="000000"/>
                          </a:solidFill>
                          <a:effectLst/>
                          <a:latin typeface="Arial" panose="020B0604020202020204" pitchFamily="34" charset="0"/>
                          <a:cs typeface="Arial" panose="020B0604020202020204" pitchFamily="34" charset="0"/>
                        </a:rPr>
                        <a:t>N/A</a:t>
                      </a:r>
                    </a:p>
                  </a:txBody>
                  <a:tcPr marL="6613" marR="6613" marT="661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t"/>
                      <a:r>
                        <a:rPr lang="en-ZA" sz="1200" b="0" i="0" u="none" strike="noStrike" dirty="0">
                          <a:solidFill>
                            <a:srgbClr val="000000"/>
                          </a:solidFill>
                          <a:effectLst/>
                          <a:latin typeface="Arial" panose="020B0604020202020204" pitchFamily="34" charset="0"/>
                          <a:cs typeface="Arial" panose="020B0604020202020204" pitchFamily="34" charset="0"/>
                        </a:rPr>
                        <a:t>N/A</a:t>
                      </a:r>
                    </a:p>
                  </a:txBody>
                  <a:tcPr marL="6613" marR="6613" marT="661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t"/>
                      <a:r>
                        <a:rPr lang="en-ZA" sz="1200" b="0" i="0" u="none" strike="noStrike" dirty="0">
                          <a:solidFill>
                            <a:srgbClr val="000000"/>
                          </a:solidFill>
                          <a:effectLst/>
                          <a:latin typeface="Arial" panose="020B0604020202020204" pitchFamily="34" charset="0"/>
                          <a:cs typeface="Arial" panose="020B0604020202020204" pitchFamily="34" charset="0"/>
                        </a:rPr>
                        <a:t> </a:t>
                      </a:r>
                    </a:p>
                  </a:txBody>
                  <a:tcPr marL="6613" marR="6613" marT="661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extLst>
                  <a:ext uri="{0D108BD9-81ED-4DB2-BD59-A6C34878D82A}">
                    <a16:rowId xmlns:a16="http://schemas.microsoft.com/office/drawing/2014/main" xmlns="" val="3496047611"/>
                  </a:ext>
                </a:extLst>
              </a:tr>
              <a:tr h="775781">
                <a:tc>
                  <a:txBody>
                    <a:bodyPr/>
                    <a:lstStyle/>
                    <a:p>
                      <a:pPr algn="l" fontAlgn="t"/>
                      <a:r>
                        <a:rPr lang="en-US" sz="1200" b="0" i="0" u="none" strike="noStrike" dirty="0">
                          <a:solidFill>
                            <a:srgbClr val="000000"/>
                          </a:solidFill>
                          <a:effectLst/>
                          <a:latin typeface="Arial" panose="020B0604020202020204" pitchFamily="34" charset="0"/>
                          <a:cs typeface="Arial" panose="020B0604020202020204" pitchFamily="34" charset="0"/>
                        </a:rPr>
                        <a:t>Number of petroleum retail site compliance inspections conducted </a:t>
                      </a:r>
                    </a:p>
                  </a:txBody>
                  <a:tcPr marL="6613" marR="6613" marT="661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t"/>
                      <a:r>
                        <a:rPr lang="en-ZA" sz="1200" b="0" i="0" u="none" strike="noStrike" dirty="0">
                          <a:solidFill>
                            <a:srgbClr val="000000"/>
                          </a:solidFill>
                          <a:effectLst/>
                          <a:latin typeface="Arial" panose="020B0604020202020204" pitchFamily="34" charset="0"/>
                          <a:cs typeface="Arial" panose="020B0604020202020204" pitchFamily="34" charset="0"/>
                        </a:rPr>
                        <a:t>1 500</a:t>
                      </a:r>
                    </a:p>
                  </a:txBody>
                  <a:tcPr marL="6613" marR="6613" marT="661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t"/>
                      <a:r>
                        <a:rPr lang="en-ZA" sz="1200" b="1" i="0" u="none" strike="noStrike" dirty="0">
                          <a:solidFill>
                            <a:srgbClr val="000000"/>
                          </a:solidFill>
                          <a:effectLst/>
                          <a:latin typeface="Arial" panose="020B0604020202020204" pitchFamily="34" charset="0"/>
                          <a:cs typeface="Arial" panose="020B0604020202020204" pitchFamily="34" charset="0"/>
                        </a:rPr>
                        <a:t>7</a:t>
                      </a:r>
                      <a:r>
                        <a:rPr lang="en-ZA" sz="1200" b="0" i="0" u="none" strike="noStrike" dirty="0">
                          <a:solidFill>
                            <a:srgbClr val="000000"/>
                          </a:solidFill>
                          <a:effectLst/>
                          <a:latin typeface="Arial" panose="020B0604020202020204" pitchFamily="34" charset="0"/>
                          <a:cs typeface="Arial" panose="020B0604020202020204" pitchFamily="34" charset="0"/>
                        </a:rPr>
                        <a:t>. 375</a:t>
                      </a:r>
                    </a:p>
                  </a:txBody>
                  <a:tcPr marL="6613" marR="6613" marT="661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t"/>
                      <a:r>
                        <a:rPr lang="en-US" sz="1200" b="1" i="0" u="none" strike="noStrike" dirty="0">
                          <a:solidFill>
                            <a:srgbClr val="000000"/>
                          </a:solidFill>
                          <a:effectLst/>
                          <a:latin typeface="Arial" panose="020B0604020202020204" pitchFamily="34" charset="0"/>
                          <a:cs typeface="Arial" panose="020B0604020202020204" pitchFamily="34" charset="0"/>
                        </a:rPr>
                        <a:t>Achieved</a:t>
                      </a:r>
                      <a:r>
                        <a:rPr lang="en-US" sz="1200" b="0" i="0" u="none" strike="noStrike" dirty="0">
                          <a:solidFill>
                            <a:srgbClr val="000000"/>
                          </a:solidFill>
                          <a:effectLst/>
                          <a:latin typeface="Arial" panose="020B0604020202020204" pitchFamily="34" charset="0"/>
                          <a:cs typeface="Arial" panose="020B0604020202020204" pitchFamily="34" charset="0"/>
                        </a:rPr>
                        <a:t>: 455 petroleum retail site compliance inspections were conducted</a:t>
                      </a:r>
                    </a:p>
                  </a:txBody>
                  <a:tcPr marL="6613" marR="6613" marT="661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t"/>
                      <a:r>
                        <a:rPr lang="en-US" sz="1200" b="0" i="0" u="none" strike="noStrike" dirty="0">
                          <a:solidFill>
                            <a:srgbClr val="000000"/>
                          </a:solidFill>
                          <a:effectLst/>
                          <a:latin typeface="Arial" panose="020B0604020202020204" pitchFamily="34" charset="0"/>
                          <a:cs typeface="Arial" panose="020B0604020202020204" pitchFamily="34" charset="0"/>
                        </a:rPr>
                        <a:t>Additional 80 inspections were conducted due to Inspectors' request for leave during the festive season in December and January (i.e., Q3 and Q4).</a:t>
                      </a:r>
                    </a:p>
                  </a:txBody>
                  <a:tcPr marL="6613" marR="6613" marT="661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t"/>
                      <a:r>
                        <a:rPr lang="en-ZA" sz="1200" b="0" i="0" u="none" strike="noStrike" dirty="0">
                          <a:solidFill>
                            <a:srgbClr val="000000"/>
                          </a:solidFill>
                          <a:effectLst/>
                          <a:latin typeface="Arial" panose="020B0604020202020204" pitchFamily="34" charset="0"/>
                          <a:cs typeface="Arial" panose="020B0604020202020204" pitchFamily="34" charset="0"/>
                        </a:rPr>
                        <a:t>N/A</a:t>
                      </a:r>
                    </a:p>
                  </a:txBody>
                  <a:tcPr marL="6613" marR="6613" marT="661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t"/>
                      <a:r>
                        <a:rPr lang="en-ZA" sz="1200" b="0" i="0" u="none" strike="noStrike" dirty="0">
                          <a:solidFill>
                            <a:srgbClr val="000000"/>
                          </a:solidFill>
                          <a:effectLst/>
                          <a:latin typeface="Arial" panose="020B0604020202020204" pitchFamily="34" charset="0"/>
                          <a:cs typeface="Arial" panose="020B0604020202020204" pitchFamily="34" charset="0"/>
                        </a:rPr>
                        <a:t>N/A</a:t>
                      </a:r>
                    </a:p>
                  </a:txBody>
                  <a:tcPr marL="6613" marR="6613" marT="661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t"/>
                      <a:r>
                        <a:rPr lang="en-ZA" sz="1200" b="0" i="0" u="none" strike="noStrike" dirty="0">
                          <a:solidFill>
                            <a:srgbClr val="000000"/>
                          </a:solidFill>
                          <a:effectLst/>
                          <a:latin typeface="Arial" panose="020B0604020202020204" pitchFamily="34" charset="0"/>
                          <a:cs typeface="Arial" panose="020B0604020202020204" pitchFamily="34" charset="0"/>
                        </a:rPr>
                        <a:t> </a:t>
                      </a:r>
                    </a:p>
                  </a:txBody>
                  <a:tcPr marL="6613" marR="6613" marT="661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extLst>
                  <a:ext uri="{0D108BD9-81ED-4DB2-BD59-A6C34878D82A}">
                    <a16:rowId xmlns:a16="http://schemas.microsoft.com/office/drawing/2014/main" xmlns="" val="3434159467"/>
                  </a:ext>
                </a:extLst>
              </a:tr>
              <a:tr h="790575">
                <a:tc>
                  <a:txBody>
                    <a:bodyPr/>
                    <a:lstStyle/>
                    <a:p>
                      <a:pPr algn="l" fontAlgn="t"/>
                      <a:r>
                        <a:rPr lang="en-US" sz="1200" b="0" i="0" u="none" strike="noStrike" dirty="0">
                          <a:solidFill>
                            <a:srgbClr val="000000"/>
                          </a:solidFill>
                          <a:effectLst/>
                          <a:latin typeface="Arial" panose="020B0604020202020204" pitchFamily="34" charset="0"/>
                          <a:cs typeface="Arial" panose="020B0604020202020204" pitchFamily="34" charset="0"/>
                        </a:rPr>
                        <a:t>Number of fuel samples Tested </a:t>
                      </a:r>
                    </a:p>
                  </a:txBody>
                  <a:tcPr marL="6613" marR="6613" marT="661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t"/>
                      <a:r>
                        <a:rPr lang="en-ZA" sz="1200" b="0" i="0" u="none" strike="noStrike" dirty="0">
                          <a:solidFill>
                            <a:srgbClr val="000000"/>
                          </a:solidFill>
                          <a:effectLst/>
                          <a:latin typeface="Arial" panose="020B0604020202020204" pitchFamily="34" charset="0"/>
                          <a:cs typeface="Arial" panose="020B0604020202020204" pitchFamily="34" charset="0"/>
                        </a:rPr>
                        <a:t>1 080</a:t>
                      </a:r>
                    </a:p>
                  </a:txBody>
                  <a:tcPr marL="6613" marR="6613" marT="661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t"/>
                      <a:r>
                        <a:rPr lang="en-ZA" sz="1200" b="1" i="0" u="none" strike="noStrike" dirty="0">
                          <a:solidFill>
                            <a:srgbClr val="000000"/>
                          </a:solidFill>
                          <a:effectLst/>
                          <a:latin typeface="Arial" panose="020B0604020202020204" pitchFamily="34" charset="0"/>
                          <a:cs typeface="Arial" panose="020B0604020202020204" pitchFamily="34" charset="0"/>
                        </a:rPr>
                        <a:t>8</a:t>
                      </a:r>
                      <a:r>
                        <a:rPr lang="en-ZA" sz="1200" b="0" i="0" u="none" strike="noStrike" dirty="0">
                          <a:solidFill>
                            <a:srgbClr val="000000"/>
                          </a:solidFill>
                          <a:effectLst/>
                          <a:latin typeface="Arial" panose="020B0604020202020204" pitchFamily="34" charset="0"/>
                          <a:cs typeface="Arial" panose="020B0604020202020204" pitchFamily="34" charset="0"/>
                        </a:rPr>
                        <a:t>. 270</a:t>
                      </a:r>
                    </a:p>
                  </a:txBody>
                  <a:tcPr marL="6613" marR="6613" marT="661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t"/>
                      <a:r>
                        <a:rPr lang="en-US" sz="1200" b="1" i="0" u="none" strike="noStrike" dirty="0">
                          <a:solidFill>
                            <a:srgbClr val="000000"/>
                          </a:solidFill>
                          <a:effectLst/>
                          <a:latin typeface="Arial" panose="020B0604020202020204" pitchFamily="34" charset="0"/>
                          <a:cs typeface="Arial" panose="020B0604020202020204" pitchFamily="34" charset="0"/>
                        </a:rPr>
                        <a:t>Achieved</a:t>
                      </a:r>
                      <a:r>
                        <a:rPr lang="en-US" sz="1200" b="0" i="0" u="none" strike="noStrike" dirty="0">
                          <a:solidFill>
                            <a:srgbClr val="000000"/>
                          </a:solidFill>
                          <a:effectLst/>
                          <a:latin typeface="Arial" panose="020B0604020202020204" pitchFamily="34" charset="0"/>
                          <a:cs typeface="Arial" panose="020B0604020202020204" pitchFamily="34" charset="0"/>
                        </a:rPr>
                        <a:t>: 287 fuel samples were tested. </a:t>
                      </a:r>
                    </a:p>
                  </a:txBody>
                  <a:tcPr marL="6613" marR="6613" marT="661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t"/>
                      <a:r>
                        <a:rPr lang="en-US" sz="1200" b="0" i="0" u="none" strike="noStrike" dirty="0">
                          <a:solidFill>
                            <a:srgbClr val="000000"/>
                          </a:solidFill>
                          <a:effectLst/>
                          <a:latin typeface="Arial" panose="020B0604020202020204" pitchFamily="34" charset="0"/>
                          <a:cs typeface="Arial" panose="020B0604020202020204" pitchFamily="34" charset="0"/>
                        </a:rPr>
                        <a:t>Additional samples i.e., 17 were collected and sampled to make up the shortfall of 10 samples during Q1; and 7 more due to rise in fuel quality complaints.</a:t>
                      </a:r>
                    </a:p>
                  </a:txBody>
                  <a:tcPr marL="6613" marR="6613" marT="661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t"/>
                      <a:r>
                        <a:rPr lang="en-ZA" sz="1200" b="0" i="0" u="none" strike="noStrike" dirty="0">
                          <a:solidFill>
                            <a:srgbClr val="000000"/>
                          </a:solidFill>
                          <a:effectLst/>
                          <a:latin typeface="Arial" panose="020B0604020202020204" pitchFamily="34" charset="0"/>
                          <a:cs typeface="Arial" panose="020B0604020202020204" pitchFamily="34" charset="0"/>
                        </a:rPr>
                        <a:t>N/A</a:t>
                      </a:r>
                    </a:p>
                  </a:txBody>
                  <a:tcPr marL="6613" marR="6613" marT="661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t"/>
                      <a:r>
                        <a:rPr lang="en-ZA" sz="1200" b="0" i="0" u="none" strike="noStrike" dirty="0">
                          <a:solidFill>
                            <a:srgbClr val="000000"/>
                          </a:solidFill>
                          <a:effectLst/>
                          <a:latin typeface="Arial" panose="020B0604020202020204" pitchFamily="34" charset="0"/>
                          <a:cs typeface="Arial" panose="020B0604020202020204" pitchFamily="34" charset="0"/>
                        </a:rPr>
                        <a:t>N/A</a:t>
                      </a:r>
                    </a:p>
                  </a:txBody>
                  <a:tcPr marL="6613" marR="6613" marT="661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t"/>
                      <a:r>
                        <a:rPr lang="en-ZA" sz="1200" b="0" i="0" u="none" strike="noStrike" dirty="0">
                          <a:solidFill>
                            <a:srgbClr val="000000"/>
                          </a:solidFill>
                          <a:effectLst/>
                          <a:latin typeface="Arial" panose="020B0604020202020204" pitchFamily="34" charset="0"/>
                          <a:cs typeface="Arial" panose="020B0604020202020204" pitchFamily="34" charset="0"/>
                        </a:rPr>
                        <a:t> </a:t>
                      </a:r>
                    </a:p>
                  </a:txBody>
                  <a:tcPr marL="6613" marR="6613" marT="661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extLst>
                  <a:ext uri="{0D108BD9-81ED-4DB2-BD59-A6C34878D82A}">
                    <a16:rowId xmlns:a16="http://schemas.microsoft.com/office/drawing/2014/main" xmlns="" val="2251724462"/>
                  </a:ext>
                </a:extLst>
              </a:tr>
              <a:tr h="935230">
                <a:tc>
                  <a:txBody>
                    <a:bodyPr/>
                    <a:lstStyle/>
                    <a:p>
                      <a:pPr algn="l" fontAlgn="t"/>
                      <a:r>
                        <a:rPr lang="en-US" sz="1200" b="0" i="0" u="none" strike="noStrike" dirty="0">
                          <a:solidFill>
                            <a:srgbClr val="000000"/>
                          </a:solidFill>
                          <a:effectLst/>
                          <a:latin typeface="Arial" panose="020B0604020202020204" pitchFamily="34" charset="0"/>
                          <a:cs typeface="Arial" panose="020B0604020202020204" pitchFamily="34" charset="0"/>
                        </a:rPr>
                        <a:t>Number of rights and/or  permits issued to HDSA controlled entities</a:t>
                      </a:r>
                    </a:p>
                  </a:txBody>
                  <a:tcPr marL="6613" marR="6613" marT="661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t"/>
                      <a:r>
                        <a:rPr lang="en-ZA" sz="1200" b="0" i="0" u="none" strike="noStrike" dirty="0">
                          <a:solidFill>
                            <a:srgbClr val="000000"/>
                          </a:solidFill>
                          <a:effectLst/>
                          <a:latin typeface="Arial" panose="020B0604020202020204" pitchFamily="34" charset="0"/>
                          <a:cs typeface="Arial" panose="020B0604020202020204" pitchFamily="34" charset="0"/>
                        </a:rPr>
                        <a:t>120</a:t>
                      </a:r>
                    </a:p>
                  </a:txBody>
                  <a:tcPr marL="6613" marR="6613" marT="661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t"/>
                      <a:r>
                        <a:rPr lang="en-ZA" sz="1200" b="1" i="0" u="none" strike="noStrike" dirty="0">
                          <a:solidFill>
                            <a:srgbClr val="000000"/>
                          </a:solidFill>
                          <a:effectLst/>
                          <a:latin typeface="Arial" panose="020B0604020202020204" pitchFamily="34" charset="0"/>
                          <a:cs typeface="Arial" panose="020B0604020202020204" pitchFamily="34" charset="0"/>
                        </a:rPr>
                        <a:t>9</a:t>
                      </a:r>
                      <a:r>
                        <a:rPr lang="en-ZA" sz="1200" b="0" i="0" u="none" strike="noStrike" dirty="0">
                          <a:solidFill>
                            <a:srgbClr val="000000"/>
                          </a:solidFill>
                          <a:effectLst/>
                          <a:latin typeface="Arial" panose="020B0604020202020204" pitchFamily="34" charset="0"/>
                          <a:cs typeface="Arial" panose="020B0604020202020204" pitchFamily="34" charset="0"/>
                        </a:rPr>
                        <a:t>. 30</a:t>
                      </a:r>
                    </a:p>
                  </a:txBody>
                  <a:tcPr marL="6613" marR="6613" marT="661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t"/>
                      <a:r>
                        <a:rPr lang="en-US" sz="1200" b="1" i="0" u="none" strike="noStrike" dirty="0">
                          <a:solidFill>
                            <a:srgbClr val="000000"/>
                          </a:solidFill>
                          <a:effectLst/>
                          <a:latin typeface="Arial" panose="020B0604020202020204" pitchFamily="34" charset="0"/>
                          <a:cs typeface="Arial" panose="020B0604020202020204" pitchFamily="34" charset="0"/>
                        </a:rPr>
                        <a:t>Achieved</a:t>
                      </a:r>
                      <a:r>
                        <a:rPr lang="en-US" sz="1200" b="0" i="0" u="none" strike="noStrike" dirty="0">
                          <a:solidFill>
                            <a:srgbClr val="000000"/>
                          </a:solidFill>
                          <a:effectLst/>
                          <a:latin typeface="Arial" panose="020B0604020202020204" pitchFamily="34" charset="0"/>
                          <a:cs typeface="Arial" panose="020B0604020202020204" pitchFamily="34" charset="0"/>
                        </a:rPr>
                        <a:t>: 77 rights/permits were issued to HDSA controlled entities</a:t>
                      </a:r>
                    </a:p>
                  </a:txBody>
                  <a:tcPr marL="6613" marR="6613" marT="661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t"/>
                      <a:r>
                        <a:rPr lang="en-US" sz="1200" b="0" i="0" u="none" strike="noStrike" dirty="0">
                          <a:solidFill>
                            <a:srgbClr val="000000"/>
                          </a:solidFill>
                          <a:effectLst/>
                          <a:latin typeface="Arial" panose="020B0604020202020204" pitchFamily="34" charset="0"/>
                          <a:cs typeface="Arial" panose="020B0604020202020204" pitchFamily="34" charset="0"/>
                        </a:rPr>
                        <a:t>A target was exceeded due to most applications lodged by HDSA being compliant.</a:t>
                      </a:r>
                    </a:p>
                  </a:txBody>
                  <a:tcPr marL="6613" marR="6613" marT="661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t"/>
                      <a:r>
                        <a:rPr lang="en-ZA" sz="1200" b="0" i="0" u="none" strike="noStrike" dirty="0">
                          <a:solidFill>
                            <a:srgbClr val="000000"/>
                          </a:solidFill>
                          <a:effectLst/>
                          <a:latin typeface="Arial" panose="020B0604020202020204" pitchFamily="34" charset="0"/>
                          <a:cs typeface="Arial" panose="020B0604020202020204" pitchFamily="34" charset="0"/>
                        </a:rPr>
                        <a:t>N/A</a:t>
                      </a:r>
                    </a:p>
                  </a:txBody>
                  <a:tcPr marL="6613" marR="6613" marT="661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t"/>
                      <a:r>
                        <a:rPr lang="en-ZA" sz="1200" b="0" i="0" u="none" strike="noStrike" dirty="0">
                          <a:solidFill>
                            <a:srgbClr val="000000"/>
                          </a:solidFill>
                          <a:effectLst/>
                          <a:latin typeface="Arial" panose="020B0604020202020204" pitchFamily="34" charset="0"/>
                          <a:cs typeface="Arial" panose="020B0604020202020204" pitchFamily="34" charset="0"/>
                        </a:rPr>
                        <a:t>N/A</a:t>
                      </a:r>
                    </a:p>
                  </a:txBody>
                  <a:tcPr marL="6613" marR="6613" marT="661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t"/>
                      <a:r>
                        <a:rPr lang="en-ZA" sz="1200" b="0" i="0" u="none" strike="noStrike" dirty="0">
                          <a:solidFill>
                            <a:srgbClr val="000000"/>
                          </a:solidFill>
                          <a:effectLst/>
                          <a:latin typeface="Arial" panose="020B0604020202020204" pitchFamily="34" charset="0"/>
                          <a:cs typeface="Arial" panose="020B0604020202020204" pitchFamily="34" charset="0"/>
                        </a:rPr>
                        <a:t> </a:t>
                      </a:r>
                    </a:p>
                  </a:txBody>
                  <a:tcPr marL="6613" marR="6613" marT="661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extLst>
                  <a:ext uri="{0D108BD9-81ED-4DB2-BD59-A6C34878D82A}">
                    <a16:rowId xmlns:a16="http://schemas.microsoft.com/office/drawing/2014/main" xmlns="" val="2625971937"/>
                  </a:ext>
                </a:extLst>
              </a:tr>
            </a:tbl>
          </a:graphicData>
        </a:graphic>
      </p:graphicFrame>
    </p:spTree>
    <p:extLst>
      <p:ext uri="{BB962C8B-B14F-4D97-AF65-F5344CB8AC3E}">
        <p14:creationId xmlns:p14="http://schemas.microsoft.com/office/powerpoint/2010/main" xmlns="" val="3873030108"/>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xmlns="" id="{812DCD30-2770-41A6-93F0-4234E36E5351}"/>
              </a:ext>
            </a:extLst>
          </p:cNvPr>
          <p:cNvSpPr>
            <a:spLocks noGrp="1"/>
          </p:cNvSpPr>
          <p:nvPr>
            <p:ph type="subTitle" idx="1"/>
          </p:nvPr>
        </p:nvSpPr>
        <p:spPr>
          <a:xfrm>
            <a:off x="126460" y="0"/>
            <a:ext cx="11956683" cy="3964162"/>
          </a:xfrm>
        </p:spPr>
        <p:txBody>
          <a:bodyPr wrap="square">
            <a:spAutoFit/>
          </a:bodyPr>
          <a:lstStyle/>
          <a:p>
            <a:pPr lvl="0" fontAlgn="t">
              <a:lnSpc>
                <a:spcPct val="100000"/>
              </a:lnSpc>
              <a:spcBef>
                <a:spcPts val="0"/>
              </a:spcBef>
            </a:pPr>
            <a:r>
              <a:rPr lang="en-US" sz="1800" b="1" dirty="0">
                <a:solidFill>
                  <a:srgbClr val="000000"/>
                </a:solidFill>
                <a:latin typeface="Arial" panose="020B0604020202020204" pitchFamily="34" charset="0"/>
                <a:cs typeface="Arial" panose="020B0604020202020204" pitchFamily="34" charset="0"/>
              </a:rPr>
              <a:t>MINING, MINERAL AND ENERGY POLICY DEVELOPMENT, (QUARTER 2) </a:t>
            </a:r>
          </a:p>
          <a:p>
            <a:endParaRPr lang="en-ZA" sz="1400" b="1" dirty="0"/>
          </a:p>
          <a:p>
            <a:pPr algn="l"/>
            <a:endParaRPr lang="en-ZA" sz="2000" dirty="0"/>
          </a:p>
          <a:p>
            <a:endParaRPr lang="en-ZA" sz="2000" dirty="0"/>
          </a:p>
          <a:p>
            <a:endParaRPr lang="en-ZA" sz="2000" dirty="0"/>
          </a:p>
          <a:p>
            <a:endParaRPr lang="en-ZA" sz="2000" dirty="0"/>
          </a:p>
          <a:p>
            <a:endParaRPr lang="en-ZA" sz="2000" dirty="0"/>
          </a:p>
          <a:p>
            <a:endParaRPr lang="en-ZA" sz="2000" dirty="0"/>
          </a:p>
          <a:p>
            <a:endParaRPr lang="en-ZA" sz="2000" dirty="0"/>
          </a:p>
          <a:p>
            <a:endParaRPr lang="en-ZA" sz="2000" dirty="0"/>
          </a:p>
        </p:txBody>
      </p:sp>
      <p:graphicFrame>
        <p:nvGraphicFramePr>
          <p:cNvPr id="4" name="Table 3">
            <a:extLst>
              <a:ext uri="{FF2B5EF4-FFF2-40B4-BE49-F238E27FC236}">
                <a16:creationId xmlns:a16="http://schemas.microsoft.com/office/drawing/2014/main" xmlns="" id="{D7E66F20-686D-488F-9B93-E2CFD25F1876}"/>
              </a:ext>
            </a:extLst>
          </p:cNvPr>
          <p:cNvGraphicFramePr>
            <a:graphicFrameLocks noGrp="1"/>
          </p:cNvGraphicFramePr>
          <p:nvPr/>
        </p:nvGraphicFramePr>
        <p:xfrm>
          <a:off x="1563757" y="333376"/>
          <a:ext cx="10628243" cy="5328236"/>
        </p:xfrm>
        <a:graphic>
          <a:graphicData uri="http://schemas.openxmlformats.org/drawingml/2006/table">
            <a:tbl>
              <a:tblPr/>
              <a:tblGrid>
                <a:gridCol w="1243890">
                  <a:extLst>
                    <a:ext uri="{9D8B030D-6E8A-4147-A177-3AD203B41FA5}">
                      <a16:colId xmlns:a16="http://schemas.microsoft.com/office/drawing/2014/main" xmlns="" val="2036634417"/>
                    </a:ext>
                  </a:extLst>
                </a:gridCol>
                <a:gridCol w="1243890">
                  <a:extLst>
                    <a:ext uri="{9D8B030D-6E8A-4147-A177-3AD203B41FA5}">
                      <a16:colId xmlns:a16="http://schemas.microsoft.com/office/drawing/2014/main" xmlns="" val="3399032737"/>
                    </a:ext>
                  </a:extLst>
                </a:gridCol>
                <a:gridCol w="1431814">
                  <a:extLst>
                    <a:ext uri="{9D8B030D-6E8A-4147-A177-3AD203B41FA5}">
                      <a16:colId xmlns:a16="http://schemas.microsoft.com/office/drawing/2014/main" xmlns="" val="3837085122"/>
                    </a:ext>
                  </a:extLst>
                </a:gridCol>
                <a:gridCol w="1431814">
                  <a:extLst>
                    <a:ext uri="{9D8B030D-6E8A-4147-A177-3AD203B41FA5}">
                      <a16:colId xmlns:a16="http://schemas.microsoft.com/office/drawing/2014/main" xmlns="" val="3205554935"/>
                    </a:ext>
                  </a:extLst>
                </a:gridCol>
                <a:gridCol w="1539200">
                  <a:extLst>
                    <a:ext uri="{9D8B030D-6E8A-4147-A177-3AD203B41FA5}">
                      <a16:colId xmlns:a16="http://schemas.microsoft.com/office/drawing/2014/main" xmlns="" val="2920335771"/>
                    </a:ext>
                  </a:extLst>
                </a:gridCol>
                <a:gridCol w="1646588">
                  <a:extLst>
                    <a:ext uri="{9D8B030D-6E8A-4147-A177-3AD203B41FA5}">
                      <a16:colId xmlns:a16="http://schemas.microsoft.com/office/drawing/2014/main" xmlns="" val="2989851139"/>
                    </a:ext>
                  </a:extLst>
                </a:gridCol>
                <a:gridCol w="1566048">
                  <a:extLst>
                    <a:ext uri="{9D8B030D-6E8A-4147-A177-3AD203B41FA5}">
                      <a16:colId xmlns:a16="http://schemas.microsoft.com/office/drawing/2014/main" xmlns="" val="3595248696"/>
                    </a:ext>
                  </a:extLst>
                </a:gridCol>
                <a:gridCol w="524999">
                  <a:extLst>
                    <a:ext uri="{9D8B030D-6E8A-4147-A177-3AD203B41FA5}">
                      <a16:colId xmlns:a16="http://schemas.microsoft.com/office/drawing/2014/main" xmlns="" val="2784729446"/>
                    </a:ext>
                  </a:extLst>
                </a:gridCol>
              </a:tblGrid>
              <a:tr h="536575">
                <a:tc>
                  <a:txBody>
                    <a:bodyPr/>
                    <a:lstStyle/>
                    <a:p>
                      <a:pPr algn="ctr" fontAlgn="t"/>
                      <a:r>
                        <a:rPr lang="en-ZA" sz="1200" b="1" i="0" u="none" strike="noStrike" dirty="0">
                          <a:solidFill>
                            <a:srgbClr val="000000"/>
                          </a:solidFill>
                          <a:effectLst/>
                          <a:latin typeface="Arial" panose="020B0604020202020204" pitchFamily="34" charset="0"/>
                          <a:cs typeface="Arial" panose="020B0604020202020204" pitchFamily="34" charset="0"/>
                        </a:rPr>
                        <a:t>Output Indicator</a:t>
                      </a:r>
                    </a:p>
                  </a:txBody>
                  <a:tcPr marL="6179" marR="6179" marT="617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ctr" fontAlgn="t"/>
                      <a:r>
                        <a:rPr lang="en-ZA" sz="1200" b="1" i="0" u="none" strike="noStrike" dirty="0">
                          <a:solidFill>
                            <a:srgbClr val="000000"/>
                          </a:solidFill>
                          <a:effectLst/>
                          <a:latin typeface="Arial" panose="020B0604020202020204" pitchFamily="34" charset="0"/>
                          <a:cs typeface="Arial" panose="020B0604020202020204" pitchFamily="34" charset="0"/>
                        </a:rPr>
                        <a:t>2022/23</a:t>
                      </a:r>
                      <a:br>
                        <a:rPr lang="en-ZA" sz="1200" b="1" i="0" u="none" strike="noStrike" dirty="0">
                          <a:solidFill>
                            <a:srgbClr val="000000"/>
                          </a:solidFill>
                          <a:effectLst/>
                          <a:latin typeface="Arial" panose="020B0604020202020204" pitchFamily="34" charset="0"/>
                          <a:cs typeface="Arial" panose="020B0604020202020204" pitchFamily="34" charset="0"/>
                        </a:rPr>
                      </a:br>
                      <a:r>
                        <a:rPr lang="en-ZA" sz="1200" b="1" i="0" u="none" strike="noStrike" dirty="0">
                          <a:solidFill>
                            <a:srgbClr val="000000"/>
                          </a:solidFill>
                          <a:effectLst/>
                          <a:latin typeface="Arial" panose="020B0604020202020204" pitchFamily="34" charset="0"/>
                          <a:cs typeface="Arial" panose="020B0604020202020204" pitchFamily="34" charset="0"/>
                        </a:rPr>
                        <a:t>Annual Target</a:t>
                      </a:r>
                    </a:p>
                  </a:txBody>
                  <a:tcPr marL="6179" marR="6179" marT="617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ctr" fontAlgn="t"/>
                      <a:r>
                        <a:rPr lang="en-ZA" sz="1200" b="1" i="0" u="none" strike="noStrike" dirty="0">
                          <a:solidFill>
                            <a:srgbClr val="000000"/>
                          </a:solidFill>
                          <a:effectLst/>
                          <a:latin typeface="Arial" panose="020B0604020202020204" pitchFamily="34" charset="0"/>
                          <a:cs typeface="Arial" panose="020B0604020202020204" pitchFamily="34" charset="0"/>
                        </a:rPr>
                        <a:t>2022/23</a:t>
                      </a:r>
                      <a:br>
                        <a:rPr lang="en-ZA" sz="1200" b="1" i="0" u="none" strike="noStrike" dirty="0">
                          <a:solidFill>
                            <a:srgbClr val="000000"/>
                          </a:solidFill>
                          <a:effectLst/>
                          <a:latin typeface="Arial" panose="020B0604020202020204" pitchFamily="34" charset="0"/>
                          <a:cs typeface="Arial" panose="020B0604020202020204" pitchFamily="34" charset="0"/>
                        </a:rPr>
                      </a:br>
                      <a:r>
                        <a:rPr lang="en-ZA" sz="1200" b="1" i="0" u="none" strike="noStrike" dirty="0">
                          <a:solidFill>
                            <a:srgbClr val="000000"/>
                          </a:solidFill>
                          <a:effectLst/>
                          <a:latin typeface="Arial" panose="020B0604020202020204" pitchFamily="34" charset="0"/>
                          <a:cs typeface="Arial" panose="020B0604020202020204" pitchFamily="34" charset="0"/>
                        </a:rPr>
                        <a:t>Quarterly Target</a:t>
                      </a:r>
                    </a:p>
                  </a:txBody>
                  <a:tcPr marL="6179" marR="6179" marT="617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ctr" fontAlgn="t"/>
                      <a:r>
                        <a:rPr lang="en-US" sz="1200" b="1" i="0" u="none" strike="noStrike" dirty="0">
                          <a:solidFill>
                            <a:srgbClr val="000000"/>
                          </a:solidFill>
                          <a:effectLst/>
                          <a:latin typeface="Arial" panose="020B0604020202020204" pitchFamily="34" charset="0"/>
                          <a:cs typeface="Arial" panose="020B0604020202020204" pitchFamily="34" charset="0"/>
                        </a:rPr>
                        <a:t>Actual output</a:t>
                      </a:r>
                      <a:br>
                        <a:rPr lang="en-US" sz="1200" b="1" i="0" u="none" strike="noStrike" dirty="0">
                          <a:solidFill>
                            <a:srgbClr val="000000"/>
                          </a:solidFill>
                          <a:effectLst/>
                          <a:latin typeface="Arial" panose="020B0604020202020204" pitchFamily="34" charset="0"/>
                          <a:cs typeface="Arial" panose="020B0604020202020204" pitchFamily="34" charset="0"/>
                        </a:rPr>
                      </a:br>
                      <a:endParaRPr lang="en-US" sz="1200" b="1" i="0" u="none" strike="noStrike" dirty="0">
                        <a:solidFill>
                          <a:srgbClr val="000000"/>
                        </a:solidFill>
                        <a:effectLst/>
                        <a:latin typeface="Arial" panose="020B0604020202020204" pitchFamily="34" charset="0"/>
                        <a:cs typeface="Arial" panose="020B0604020202020204" pitchFamily="34" charset="0"/>
                      </a:endParaRPr>
                    </a:p>
                  </a:txBody>
                  <a:tcPr marL="6179" marR="6179" marT="617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ctr" fontAlgn="t"/>
                      <a:r>
                        <a:rPr lang="en-ZA" sz="1200" b="1" i="0" u="none" strike="noStrike" dirty="0">
                          <a:solidFill>
                            <a:srgbClr val="000000"/>
                          </a:solidFill>
                          <a:effectLst/>
                          <a:latin typeface="Arial" panose="020B0604020202020204" pitchFamily="34" charset="0"/>
                          <a:cs typeface="Arial" panose="020B0604020202020204" pitchFamily="34" charset="0"/>
                        </a:rPr>
                        <a:t>Reason for</a:t>
                      </a:r>
                      <a:br>
                        <a:rPr lang="en-ZA" sz="1200" b="1" i="0" u="none" strike="noStrike" dirty="0">
                          <a:solidFill>
                            <a:srgbClr val="000000"/>
                          </a:solidFill>
                          <a:effectLst/>
                          <a:latin typeface="Arial" panose="020B0604020202020204" pitchFamily="34" charset="0"/>
                          <a:cs typeface="Arial" panose="020B0604020202020204" pitchFamily="34" charset="0"/>
                        </a:rPr>
                      </a:br>
                      <a:r>
                        <a:rPr lang="en-ZA" sz="1200" b="1" i="0" u="none" strike="noStrike" dirty="0">
                          <a:solidFill>
                            <a:srgbClr val="000000"/>
                          </a:solidFill>
                          <a:effectLst/>
                          <a:latin typeface="Arial" panose="020B0604020202020204" pitchFamily="34" charset="0"/>
                          <a:cs typeface="Arial" panose="020B0604020202020204" pitchFamily="34" charset="0"/>
                        </a:rPr>
                        <a:t>Deviation</a:t>
                      </a:r>
                      <a:br>
                        <a:rPr lang="en-ZA" sz="1200" b="1" i="0" u="none" strike="noStrike" dirty="0">
                          <a:solidFill>
                            <a:srgbClr val="000000"/>
                          </a:solidFill>
                          <a:effectLst/>
                          <a:latin typeface="Arial" panose="020B0604020202020204" pitchFamily="34" charset="0"/>
                          <a:cs typeface="Arial" panose="020B0604020202020204" pitchFamily="34" charset="0"/>
                        </a:rPr>
                      </a:br>
                      <a:endParaRPr lang="en-ZA" sz="1200" b="1" i="0" u="none" strike="noStrike" dirty="0">
                        <a:solidFill>
                          <a:srgbClr val="000000"/>
                        </a:solidFill>
                        <a:effectLst/>
                        <a:latin typeface="Arial" panose="020B0604020202020204" pitchFamily="34" charset="0"/>
                        <a:cs typeface="Arial" panose="020B0604020202020204" pitchFamily="34" charset="0"/>
                      </a:endParaRPr>
                    </a:p>
                  </a:txBody>
                  <a:tcPr marL="6179" marR="6179" marT="617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ctr" fontAlgn="t"/>
                      <a:r>
                        <a:rPr lang="en-ZA" sz="1200" b="1" i="0" u="none" strike="noStrike" dirty="0">
                          <a:solidFill>
                            <a:srgbClr val="000000"/>
                          </a:solidFill>
                          <a:effectLst/>
                          <a:latin typeface="Arial" panose="020B0604020202020204" pitchFamily="34" charset="0"/>
                          <a:cs typeface="Arial" panose="020B0604020202020204" pitchFamily="34" charset="0"/>
                        </a:rPr>
                        <a:t>Corrective</a:t>
                      </a:r>
                      <a:br>
                        <a:rPr lang="en-ZA" sz="1200" b="1" i="0" u="none" strike="noStrike" dirty="0">
                          <a:solidFill>
                            <a:srgbClr val="000000"/>
                          </a:solidFill>
                          <a:effectLst/>
                          <a:latin typeface="Arial" panose="020B0604020202020204" pitchFamily="34" charset="0"/>
                          <a:cs typeface="Arial" panose="020B0604020202020204" pitchFamily="34" charset="0"/>
                        </a:rPr>
                      </a:br>
                      <a:r>
                        <a:rPr lang="en-ZA" sz="1200" b="1" i="0" u="none" strike="noStrike" dirty="0">
                          <a:solidFill>
                            <a:srgbClr val="000000"/>
                          </a:solidFill>
                          <a:effectLst/>
                          <a:latin typeface="Arial" panose="020B0604020202020204" pitchFamily="34" charset="0"/>
                          <a:cs typeface="Arial" panose="020B0604020202020204" pitchFamily="34" charset="0"/>
                        </a:rPr>
                        <a:t>Measures</a:t>
                      </a:r>
                      <a:br>
                        <a:rPr lang="en-ZA" sz="1200" b="1" i="0" u="none" strike="noStrike" dirty="0">
                          <a:solidFill>
                            <a:srgbClr val="000000"/>
                          </a:solidFill>
                          <a:effectLst/>
                          <a:latin typeface="Arial" panose="020B0604020202020204" pitchFamily="34" charset="0"/>
                          <a:cs typeface="Arial" panose="020B0604020202020204" pitchFamily="34" charset="0"/>
                        </a:rPr>
                      </a:br>
                      <a:endParaRPr lang="en-ZA" sz="1200" b="1" i="0" u="none" strike="noStrike" dirty="0">
                        <a:solidFill>
                          <a:srgbClr val="000000"/>
                        </a:solidFill>
                        <a:effectLst/>
                        <a:latin typeface="Arial" panose="020B0604020202020204" pitchFamily="34" charset="0"/>
                        <a:cs typeface="Arial" panose="020B0604020202020204" pitchFamily="34" charset="0"/>
                      </a:endParaRPr>
                    </a:p>
                  </a:txBody>
                  <a:tcPr marL="6179" marR="6179" marT="617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ctr" fontAlgn="t"/>
                      <a:r>
                        <a:rPr lang="en-ZA" sz="1200" b="1" i="0" u="none" strike="noStrike" dirty="0">
                          <a:solidFill>
                            <a:srgbClr val="000000"/>
                          </a:solidFill>
                          <a:effectLst/>
                          <a:latin typeface="Arial" panose="020B0604020202020204" pitchFamily="34" charset="0"/>
                          <a:cs typeface="Arial" panose="020B0604020202020204" pitchFamily="34" charset="0"/>
                        </a:rPr>
                        <a:t>Comments for</a:t>
                      </a:r>
                      <a:br>
                        <a:rPr lang="en-ZA" sz="1200" b="1" i="0" u="none" strike="noStrike" dirty="0">
                          <a:solidFill>
                            <a:srgbClr val="000000"/>
                          </a:solidFill>
                          <a:effectLst/>
                          <a:latin typeface="Arial" panose="020B0604020202020204" pitchFamily="34" charset="0"/>
                          <a:cs typeface="Arial" panose="020B0604020202020204" pitchFamily="34" charset="0"/>
                        </a:rPr>
                      </a:br>
                      <a:r>
                        <a:rPr lang="en-ZA" sz="1200" b="1" i="0" u="none" strike="noStrike" dirty="0">
                          <a:solidFill>
                            <a:srgbClr val="000000"/>
                          </a:solidFill>
                          <a:effectLst/>
                          <a:latin typeface="Arial" panose="020B0604020202020204" pitchFamily="34" charset="0"/>
                          <a:cs typeface="Arial" panose="020B0604020202020204" pitchFamily="34" charset="0"/>
                        </a:rPr>
                        <a:t>Quarter 2</a:t>
                      </a:r>
                      <a:br>
                        <a:rPr lang="en-ZA" sz="1200" b="1" i="0" u="none" strike="noStrike" dirty="0">
                          <a:solidFill>
                            <a:srgbClr val="000000"/>
                          </a:solidFill>
                          <a:effectLst/>
                          <a:latin typeface="Arial" panose="020B0604020202020204" pitchFamily="34" charset="0"/>
                          <a:cs typeface="Arial" panose="020B0604020202020204" pitchFamily="34" charset="0"/>
                        </a:rPr>
                      </a:br>
                      <a:endParaRPr lang="en-ZA" sz="1200" b="1" i="0" u="none" strike="noStrike" dirty="0">
                        <a:solidFill>
                          <a:srgbClr val="000000"/>
                        </a:solidFill>
                        <a:effectLst/>
                        <a:latin typeface="Arial" panose="020B0604020202020204" pitchFamily="34" charset="0"/>
                        <a:cs typeface="Arial" panose="020B0604020202020204" pitchFamily="34" charset="0"/>
                      </a:endParaRPr>
                    </a:p>
                  </a:txBody>
                  <a:tcPr marL="6179" marR="6179" marT="617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ctr" fontAlgn="t"/>
                      <a:r>
                        <a:rPr lang="en-ZA" sz="1200" b="1" i="0" u="none" strike="noStrike" dirty="0">
                          <a:solidFill>
                            <a:srgbClr val="000000"/>
                          </a:solidFill>
                          <a:effectLst/>
                          <a:latin typeface="Arial" panose="020B0604020202020204" pitchFamily="34" charset="0"/>
                          <a:cs typeface="Arial" panose="020B0604020202020204" pitchFamily="34" charset="0"/>
                        </a:rPr>
                        <a:t>Robot Status </a:t>
                      </a:r>
                    </a:p>
                  </a:txBody>
                  <a:tcPr marL="6179" marR="6179" marT="617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extLst>
                  <a:ext uri="{0D108BD9-81ED-4DB2-BD59-A6C34878D82A}">
                    <a16:rowId xmlns:a16="http://schemas.microsoft.com/office/drawing/2014/main" xmlns="" val="2012168697"/>
                  </a:ext>
                </a:extLst>
              </a:tr>
              <a:tr h="1774638">
                <a:tc>
                  <a:txBody>
                    <a:bodyPr/>
                    <a:lstStyle/>
                    <a:p>
                      <a:pPr algn="l" fontAlgn="t"/>
                      <a:r>
                        <a:rPr lang="en-US" sz="1200" b="0" i="0" u="none" strike="noStrike" dirty="0">
                          <a:solidFill>
                            <a:srgbClr val="000000"/>
                          </a:solidFill>
                          <a:effectLst/>
                          <a:latin typeface="Arial" panose="020B0604020202020204" pitchFamily="34" charset="0"/>
                          <a:cs typeface="Arial" panose="020B0604020202020204" pitchFamily="34" charset="0"/>
                        </a:rPr>
                        <a:t>Petroleum Products Bill tabled in Parliament</a:t>
                      </a:r>
                    </a:p>
                  </a:txBody>
                  <a:tcPr marL="6179" marR="6179" marT="617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US" sz="1200" b="0" i="0" u="none" strike="noStrike" dirty="0">
                          <a:solidFill>
                            <a:srgbClr val="000000"/>
                          </a:solidFill>
                          <a:effectLst/>
                          <a:latin typeface="Arial" panose="020B0604020202020204" pitchFamily="34" charset="0"/>
                          <a:cs typeface="Arial" panose="020B0604020202020204" pitchFamily="34" charset="0"/>
                        </a:rPr>
                        <a:t>Petroleum Products Bill submitted to Cabinet for approval to table in Parliament</a:t>
                      </a:r>
                    </a:p>
                  </a:txBody>
                  <a:tcPr marL="6179" marR="6179" marT="617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US" sz="1200" b="0" i="0" u="none" strike="noStrike" dirty="0">
                          <a:solidFill>
                            <a:srgbClr val="000000"/>
                          </a:solidFill>
                          <a:effectLst/>
                          <a:latin typeface="Arial" panose="020B0604020202020204" pitchFamily="34" charset="0"/>
                          <a:cs typeface="Arial" panose="020B0604020202020204" pitchFamily="34" charset="0"/>
                        </a:rPr>
                        <a:t>Sector and</a:t>
                      </a:r>
                      <a:br>
                        <a:rPr lang="en-US" sz="1200" b="0" i="0" u="none" strike="noStrike" dirty="0">
                          <a:solidFill>
                            <a:srgbClr val="000000"/>
                          </a:solidFill>
                          <a:effectLst/>
                          <a:latin typeface="Arial" panose="020B0604020202020204" pitchFamily="34" charset="0"/>
                          <a:cs typeface="Arial" panose="020B0604020202020204" pitchFamily="34" charset="0"/>
                        </a:rPr>
                      </a:br>
                      <a:r>
                        <a:rPr lang="en-US" sz="1200" b="0" i="0" u="none" strike="noStrike" dirty="0">
                          <a:solidFill>
                            <a:srgbClr val="000000"/>
                          </a:solidFill>
                          <a:effectLst/>
                          <a:latin typeface="Arial" panose="020B0604020202020204" pitchFamily="34" charset="0"/>
                          <a:cs typeface="Arial" panose="020B0604020202020204" pitchFamily="34" charset="0"/>
                        </a:rPr>
                        <a:t>government</a:t>
                      </a:r>
                      <a:br>
                        <a:rPr lang="en-US" sz="1200" b="0" i="0" u="none" strike="noStrike" dirty="0">
                          <a:solidFill>
                            <a:srgbClr val="000000"/>
                          </a:solidFill>
                          <a:effectLst/>
                          <a:latin typeface="Arial" panose="020B0604020202020204" pitchFamily="34" charset="0"/>
                          <a:cs typeface="Arial" panose="020B0604020202020204" pitchFamily="34" charset="0"/>
                        </a:rPr>
                      </a:br>
                      <a:r>
                        <a:rPr lang="en-US" sz="1200" b="0" i="0" u="none" strike="noStrike" dirty="0">
                          <a:solidFill>
                            <a:srgbClr val="000000"/>
                          </a:solidFill>
                          <a:effectLst/>
                          <a:latin typeface="Arial" panose="020B0604020202020204" pitchFamily="34" charset="0"/>
                          <a:cs typeface="Arial" panose="020B0604020202020204" pitchFamily="34" charset="0"/>
                        </a:rPr>
                        <a:t>stakeholder</a:t>
                      </a:r>
                      <a:br>
                        <a:rPr lang="en-US" sz="1200" b="0" i="0" u="none" strike="noStrike" dirty="0">
                          <a:solidFill>
                            <a:srgbClr val="000000"/>
                          </a:solidFill>
                          <a:effectLst/>
                          <a:latin typeface="Arial" panose="020B0604020202020204" pitchFamily="34" charset="0"/>
                          <a:cs typeface="Arial" panose="020B0604020202020204" pitchFamily="34" charset="0"/>
                        </a:rPr>
                      </a:br>
                      <a:r>
                        <a:rPr lang="en-US" sz="1200" b="0" i="0" u="none" strike="noStrike" dirty="0">
                          <a:solidFill>
                            <a:srgbClr val="000000"/>
                          </a:solidFill>
                          <a:effectLst/>
                          <a:latin typeface="Arial" panose="020B0604020202020204" pitchFamily="34" charset="0"/>
                          <a:cs typeface="Arial" panose="020B0604020202020204" pitchFamily="34" charset="0"/>
                        </a:rPr>
                        <a:t>consultations</a:t>
                      </a:r>
                      <a:br>
                        <a:rPr lang="en-US" sz="1200" b="0" i="0" u="none" strike="noStrike" dirty="0">
                          <a:solidFill>
                            <a:srgbClr val="000000"/>
                          </a:solidFill>
                          <a:effectLst/>
                          <a:latin typeface="Arial" panose="020B0604020202020204" pitchFamily="34" charset="0"/>
                          <a:cs typeface="Arial" panose="020B0604020202020204" pitchFamily="34" charset="0"/>
                        </a:rPr>
                      </a:br>
                      <a:r>
                        <a:rPr lang="en-US" sz="1200" b="0" i="0" u="none" strike="noStrike" dirty="0">
                          <a:solidFill>
                            <a:srgbClr val="000000"/>
                          </a:solidFill>
                          <a:effectLst/>
                          <a:latin typeface="Arial" panose="020B0604020202020204" pitchFamily="34" charset="0"/>
                          <a:cs typeface="Arial" panose="020B0604020202020204" pitchFamily="34" charset="0"/>
                        </a:rPr>
                        <a:t>completed</a:t>
                      </a:r>
                    </a:p>
                  </a:txBody>
                  <a:tcPr marL="6179" marR="6179" marT="617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ZA" sz="1200" b="1" i="0" u="none" strike="noStrike" dirty="0">
                          <a:solidFill>
                            <a:srgbClr val="000000"/>
                          </a:solidFill>
                          <a:effectLst/>
                          <a:latin typeface="Arial" panose="020B0604020202020204" pitchFamily="34" charset="0"/>
                          <a:cs typeface="Arial" panose="020B0604020202020204" pitchFamily="34" charset="0"/>
                        </a:rPr>
                        <a:t>Not Achieved.       </a:t>
                      </a:r>
                    </a:p>
                  </a:txBody>
                  <a:tcPr marL="6179" marR="6179" marT="617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t"/>
                      <a:r>
                        <a:rPr lang="en-US" sz="1200" b="0" i="0" u="none" strike="noStrike" dirty="0">
                          <a:solidFill>
                            <a:srgbClr val="000000"/>
                          </a:solidFill>
                          <a:effectLst/>
                          <a:latin typeface="Arial" panose="020B0604020202020204" pitchFamily="34" charset="0"/>
                          <a:cs typeface="Arial" panose="020B0604020202020204" pitchFamily="34" charset="0"/>
                        </a:rPr>
                        <a:t>Majority of Sector stakeholders were consulted except those that did not respond. Only National Treasury was consulted amongst the affected government  departments. </a:t>
                      </a:r>
                    </a:p>
                  </a:txBody>
                  <a:tcPr marL="6179" marR="6179" marT="617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t"/>
                      <a:r>
                        <a:rPr lang="en-US" sz="1200" b="0" i="0" u="none" strike="noStrike" dirty="0">
                          <a:solidFill>
                            <a:srgbClr val="000000"/>
                          </a:solidFill>
                          <a:effectLst/>
                          <a:latin typeface="Arial" panose="020B0604020202020204" pitchFamily="34" charset="0"/>
                          <a:cs typeface="Arial" panose="020B0604020202020204" pitchFamily="34" charset="0"/>
                        </a:rPr>
                        <a:t>Follow ups on previous invitations made are underway with stakeholders who did not respond.</a:t>
                      </a:r>
                    </a:p>
                  </a:txBody>
                  <a:tcPr marL="6179" marR="6179" marT="617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t"/>
                      <a:r>
                        <a:rPr lang="en-US" sz="1200" b="0" i="0" u="none" strike="noStrike" dirty="0">
                          <a:solidFill>
                            <a:srgbClr val="000000"/>
                          </a:solidFill>
                          <a:effectLst/>
                          <a:latin typeface="Arial" panose="020B0604020202020204" pitchFamily="34" charset="0"/>
                          <a:cs typeface="Arial" panose="020B0604020202020204" pitchFamily="34" charset="0"/>
                        </a:rPr>
                        <a:t>Outstanding  consultations will be   finalised by end of October 2022.  Progress report on stakeholder attached.</a:t>
                      </a:r>
                    </a:p>
                  </a:txBody>
                  <a:tcPr marL="6179" marR="6179" marT="617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t"/>
                      <a:r>
                        <a:rPr lang="en-ZA" sz="1200" b="0" i="0" u="none" strike="noStrike" dirty="0">
                          <a:solidFill>
                            <a:srgbClr val="000000"/>
                          </a:solidFill>
                          <a:effectLst/>
                          <a:latin typeface="Arial" panose="020B0604020202020204" pitchFamily="34" charset="0"/>
                          <a:cs typeface="Arial" panose="020B0604020202020204" pitchFamily="34" charset="0"/>
                        </a:rPr>
                        <a:t> </a:t>
                      </a:r>
                    </a:p>
                  </a:txBody>
                  <a:tcPr marL="6179" marR="6179" marT="617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extLst>
                  <a:ext uri="{0D108BD9-81ED-4DB2-BD59-A6C34878D82A}">
                    <a16:rowId xmlns:a16="http://schemas.microsoft.com/office/drawing/2014/main" xmlns="" val="672781607"/>
                  </a:ext>
                </a:extLst>
              </a:tr>
              <a:tr h="1244039">
                <a:tc>
                  <a:txBody>
                    <a:bodyPr/>
                    <a:lstStyle/>
                    <a:p>
                      <a:pPr algn="l" fontAlgn="t"/>
                      <a:r>
                        <a:rPr lang="en-US" sz="1200" b="0" i="0" u="none" strike="noStrike" dirty="0">
                          <a:solidFill>
                            <a:srgbClr val="000000"/>
                          </a:solidFill>
                          <a:effectLst/>
                          <a:latin typeface="Arial" panose="020B0604020202020204" pitchFamily="34" charset="0"/>
                          <a:cs typeface="Arial" panose="020B0604020202020204" pitchFamily="34" charset="0"/>
                        </a:rPr>
                        <a:t>Mine Health and Safety Amendment (MHSA) Bill tabled in Parliament</a:t>
                      </a:r>
                    </a:p>
                  </a:txBody>
                  <a:tcPr marL="6179" marR="6179" marT="617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US" sz="1200" b="0" i="0" u="none" strike="noStrike" dirty="0">
                          <a:solidFill>
                            <a:srgbClr val="000000"/>
                          </a:solidFill>
                          <a:effectLst/>
                          <a:latin typeface="Arial" panose="020B0604020202020204" pitchFamily="34" charset="0"/>
                          <a:cs typeface="Arial" panose="020B0604020202020204" pitchFamily="34" charset="0"/>
                        </a:rPr>
                        <a:t>Mine Health and Safety Amendment Bill submitted to Parliament </a:t>
                      </a:r>
                    </a:p>
                  </a:txBody>
                  <a:tcPr marL="6179" marR="6179" marT="617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US" sz="1200" b="0" i="0" u="none" strike="noStrike" dirty="0">
                          <a:solidFill>
                            <a:srgbClr val="000000"/>
                          </a:solidFill>
                          <a:effectLst/>
                          <a:latin typeface="Arial" panose="020B0604020202020204" pitchFamily="34" charset="0"/>
                          <a:cs typeface="Arial" panose="020B0604020202020204" pitchFamily="34" charset="0"/>
                        </a:rPr>
                        <a:t>Mine Health</a:t>
                      </a:r>
                      <a:br>
                        <a:rPr lang="en-US" sz="1200" b="0" i="0" u="none" strike="noStrike" dirty="0">
                          <a:solidFill>
                            <a:srgbClr val="000000"/>
                          </a:solidFill>
                          <a:effectLst/>
                          <a:latin typeface="Arial" panose="020B0604020202020204" pitchFamily="34" charset="0"/>
                          <a:cs typeface="Arial" panose="020B0604020202020204" pitchFamily="34" charset="0"/>
                        </a:rPr>
                      </a:br>
                      <a:r>
                        <a:rPr lang="en-US" sz="1200" b="0" i="0" u="none" strike="noStrike" dirty="0">
                          <a:solidFill>
                            <a:srgbClr val="000000"/>
                          </a:solidFill>
                          <a:effectLst/>
                          <a:latin typeface="Arial" panose="020B0604020202020204" pitchFamily="34" charset="0"/>
                          <a:cs typeface="Arial" panose="020B0604020202020204" pitchFamily="34" charset="0"/>
                        </a:rPr>
                        <a:t>and Safety</a:t>
                      </a:r>
                      <a:br>
                        <a:rPr lang="en-US" sz="1200" b="0" i="0" u="none" strike="noStrike" dirty="0">
                          <a:solidFill>
                            <a:srgbClr val="000000"/>
                          </a:solidFill>
                          <a:effectLst/>
                          <a:latin typeface="Arial" panose="020B0604020202020204" pitchFamily="34" charset="0"/>
                          <a:cs typeface="Arial" panose="020B0604020202020204" pitchFamily="34" charset="0"/>
                        </a:rPr>
                      </a:br>
                      <a:r>
                        <a:rPr lang="en-US" sz="1200" b="0" i="0" u="none" strike="noStrike" dirty="0">
                          <a:solidFill>
                            <a:srgbClr val="000000"/>
                          </a:solidFill>
                          <a:effectLst/>
                          <a:latin typeface="Arial" panose="020B0604020202020204" pitchFamily="34" charset="0"/>
                          <a:cs typeface="Arial" panose="020B0604020202020204" pitchFamily="34" charset="0"/>
                        </a:rPr>
                        <a:t>Bill presented</a:t>
                      </a:r>
                      <a:br>
                        <a:rPr lang="en-US" sz="1200" b="0" i="0" u="none" strike="noStrike" dirty="0">
                          <a:solidFill>
                            <a:srgbClr val="000000"/>
                          </a:solidFill>
                          <a:effectLst/>
                          <a:latin typeface="Arial" panose="020B0604020202020204" pitchFamily="34" charset="0"/>
                          <a:cs typeface="Arial" panose="020B0604020202020204" pitchFamily="34" charset="0"/>
                        </a:rPr>
                      </a:br>
                      <a:r>
                        <a:rPr lang="en-US" sz="1200" b="0" i="0" u="none" strike="noStrike" dirty="0">
                          <a:solidFill>
                            <a:srgbClr val="000000"/>
                          </a:solidFill>
                          <a:effectLst/>
                          <a:latin typeface="Arial" panose="020B0604020202020204" pitchFamily="34" charset="0"/>
                          <a:cs typeface="Arial" panose="020B0604020202020204" pitchFamily="34" charset="0"/>
                        </a:rPr>
                        <a:t>to Cabinet</a:t>
                      </a:r>
                      <a:br>
                        <a:rPr lang="en-US" sz="1200" b="0" i="0" u="none" strike="noStrike" dirty="0">
                          <a:solidFill>
                            <a:srgbClr val="000000"/>
                          </a:solidFill>
                          <a:effectLst/>
                          <a:latin typeface="Arial" panose="020B0604020202020204" pitchFamily="34" charset="0"/>
                          <a:cs typeface="Arial" panose="020B0604020202020204" pitchFamily="34" charset="0"/>
                        </a:rPr>
                      </a:br>
                      <a:r>
                        <a:rPr lang="en-US" sz="1200" b="0" i="0" u="none" strike="noStrike" dirty="0">
                          <a:solidFill>
                            <a:srgbClr val="000000"/>
                          </a:solidFill>
                          <a:effectLst/>
                          <a:latin typeface="Arial" panose="020B0604020202020204" pitchFamily="34" charset="0"/>
                          <a:cs typeface="Arial" panose="020B0604020202020204" pitchFamily="34" charset="0"/>
                        </a:rPr>
                        <a:t>for approval</a:t>
                      </a:r>
                      <a:br>
                        <a:rPr lang="en-US" sz="1200" b="0" i="0" u="none" strike="noStrike" dirty="0">
                          <a:solidFill>
                            <a:srgbClr val="000000"/>
                          </a:solidFill>
                          <a:effectLst/>
                          <a:latin typeface="Arial" panose="020B0604020202020204" pitchFamily="34" charset="0"/>
                          <a:cs typeface="Arial" panose="020B0604020202020204" pitchFamily="34" charset="0"/>
                        </a:rPr>
                      </a:br>
                      <a:r>
                        <a:rPr lang="en-US" sz="1200" b="0" i="0" u="none" strike="noStrike" dirty="0">
                          <a:solidFill>
                            <a:srgbClr val="000000"/>
                          </a:solidFill>
                          <a:effectLst/>
                          <a:latin typeface="Arial" panose="020B0604020202020204" pitchFamily="34" charset="0"/>
                          <a:cs typeface="Arial" panose="020B0604020202020204" pitchFamily="34" charset="0"/>
                        </a:rPr>
                        <a:t>to table in</a:t>
                      </a:r>
                      <a:br>
                        <a:rPr lang="en-US" sz="1200" b="0" i="0" u="none" strike="noStrike" dirty="0">
                          <a:solidFill>
                            <a:srgbClr val="000000"/>
                          </a:solidFill>
                          <a:effectLst/>
                          <a:latin typeface="Arial" panose="020B0604020202020204" pitchFamily="34" charset="0"/>
                          <a:cs typeface="Arial" panose="020B0604020202020204" pitchFamily="34" charset="0"/>
                        </a:rPr>
                      </a:br>
                      <a:r>
                        <a:rPr lang="en-US" sz="1200" b="0" i="0" u="none" strike="noStrike" dirty="0">
                          <a:solidFill>
                            <a:srgbClr val="000000"/>
                          </a:solidFill>
                          <a:effectLst/>
                          <a:latin typeface="Arial" panose="020B0604020202020204" pitchFamily="34" charset="0"/>
                          <a:cs typeface="Arial" panose="020B0604020202020204" pitchFamily="34" charset="0"/>
                        </a:rPr>
                        <a:t>Parliament</a:t>
                      </a:r>
                    </a:p>
                  </a:txBody>
                  <a:tcPr marL="6179" marR="6179" marT="617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ZA" sz="1200" b="1" i="0" u="none" strike="noStrike" dirty="0">
                          <a:solidFill>
                            <a:srgbClr val="000000"/>
                          </a:solidFill>
                          <a:effectLst/>
                          <a:latin typeface="Arial" panose="020B0604020202020204" pitchFamily="34" charset="0"/>
                          <a:cs typeface="Arial" panose="020B0604020202020204" pitchFamily="34" charset="0"/>
                        </a:rPr>
                        <a:t>Not achieved.         </a:t>
                      </a:r>
                    </a:p>
                  </a:txBody>
                  <a:tcPr marL="6179" marR="6179" marT="617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t"/>
                      <a:r>
                        <a:rPr lang="en-ZA" sz="1200" b="0" i="0" u="none" strike="noStrike" dirty="0">
                          <a:solidFill>
                            <a:srgbClr val="000000"/>
                          </a:solidFill>
                          <a:effectLst/>
                          <a:latin typeface="Arial" panose="020B0604020202020204" pitchFamily="34" charset="0"/>
                          <a:cs typeface="Arial" panose="020B0604020202020204" pitchFamily="34" charset="0"/>
                        </a:rPr>
                        <a:t>The Draft Bill was required to be tabled at </a:t>
                      </a:r>
                      <a:r>
                        <a:rPr lang="en-ZA" sz="1200" b="0" i="0" u="none" strike="noStrike" dirty="0" err="1">
                          <a:solidFill>
                            <a:srgbClr val="000000"/>
                          </a:solidFill>
                          <a:effectLst/>
                          <a:latin typeface="Arial" panose="020B0604020202020204" pitchFamily="34" charset="0"/>
                          <a:cs typeface="Arial" panose="020B0604020202020204" pitchFamily="34" charset="0"/>
                        </a:rPr>
                        <a:t>Nedlac</a:t>
                      </a:r>
                      <a:r>
                        <a:rPr lang="en-ZA" sz="1200" b="0" i="0" u="none" strike="noStrike" dirty="0">
                          <a:solidFill>
                            <a:srgbClr val="000000"/>
                          </a:solidFill>
                          <a:effectLst/>
                          <a:latin typeface="Arial" panose="020B0604020202020204" pitchFamily="34" charset="0"/>
                          <a:cs typeface="Arial" panose="020B0604020202020204" pitchFamily="34" charset="0"/>
                        </a:rPr>
                        <a:t> for consideration. </a:t>
                      </a:r>
                    </a:p>
                  </a:txBody>
                  <a:tcPr marL="6179" marR="6179" marT="617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t"/>
                      <a:r>
                        <a:rPr lang="en-ZA" sz="1200" b="0" i="0" u="none" strike="noStrike" dirty="0">
                          <a:solidFill>
                            <a:srgbClr val="000000"/>
                          </a:solidFill>
                          <a:effectLst/>
                          <a:latin typeface="Arial" panose="020B0604020202020204" pitchFamily="34" charset="0"/>
                          <a:cs typeface="Arial" panose="020B0604020202020204" pitchFamily="34" charset="0"/>
                        </a:rPr>
                        <a:t>The Bill will be presented at </a:t>
                      </a:r>
                      <a:r>
                        <a:rPr lang="en-ZA" sz="1200" b="0" i="0" u="none" strike="noStrike" dirty="0" err="1">
                          <a:solidFill>
                            <a:srgbClr val="000000"/>
                          </a:solidFill>
                          <a:effectLst/>
                          <a:latin typeface="Arial" panose="020B0604020202020204" pitchFamily="34" charset="0"/>
                          <a:cs typeface="Arial" panose="020B0604020202020204" pitchFamily="34" charset="0"/>
                        </a:rPr>
                        <a:t>Nedlac</a:t>
                      </a:r>
                      <a:r>
                        <a:rPr lang="en-ZA" sz="1200" b="0" i="0" u="none" strike="noStrike" dirty="0">
                          <a:solidFill>
                            <a:srgbClr val="000000"/>
                          </a:solidFill>
                          <a:effectLst/>
                          <a:latin typeface="Arial" panose="020B0604020202020204" pitchFamily="34" charset="0"/>
                          <a:cs typeface="Arial" panose="020B0604020202020204" pitchFamily="34" charset="0"/>
                        </a:rPr>
                        <a:t> for consideration</a:t>
                      </a:r>
                    </a:p>
                  </a:txBody>
                  <a:tcPr marL="6179" marR="6179" marT="617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t"/>
                      <a:r>
                        <a:rPr lang="en-US" sz="1200" b="0" i="0" u="none" strike="noStrike" dirty="0">
                          <a:solidFill>
                            <a:srgbClr val="000000"/>
                          </a:solidFill>
                          <a:effectLst/>
                          <a:latin typeface="Arial" panose="020B0604020202020204" pitchFamily="34" charset="0"/>
                          <a:cs typeface="Arial" panose="020B0604020202020204" pitchFamily="34" charset="0"/>
                        </a:rPr>
                        <a:t>N/A</a:t>
                      </a:r>
                    </a:p>
                  </a:txBody>
                  <a:tcPr marL="6179" marR="6179" marT="617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t"/>
                      <a:r>
                        <a:rPr lang="en-ZA" sz="1200" b="0" i="0" u="none" strike="noStrike" dirty="0">
                          <a:solidFill>
                            <a:srgbClr val="000000"/>
                          </a:solidFill>
                          <a:effectLst/>
                          <a:latin typeface="Arial" panose="020B0604020202020204" pitchFamily="34" charset="0"/>
                          <a:cs typeface="Arial" panose="020B0604020202020204" pitchFamily="34" charset="0"/>
                        </a:rPr>
                        <a:t> </a:t>
                      </a:r>
                    </a:p>
                  </a:txBody>
                  <a:tcPr marL="6179" marR="6179" marT="617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extLst>
                  <a:ext uri="{0D108BD9-81ED-4DB2-BD59-A6C34878D82A}">
                    <a16:rowId xmlns:a16="http://schemas.microsoft.com/office/drawing/2014/main" xmlns="" val="3154544192"/>
                  </a:ext>
                </a:extLst>
              </a:tr>
              <a:tr h="1597772">
                <a:tc>
                  <a:txBody>
                    <a:bodyPr/>
                    <a:lstStyle/>
                    <a:p>
                      <a:pPr algn="l" fontAlgn="t"/>
                      <a:r>
                        <a:rPr lang="en-US" sz="1200" b="0" i="0" u="none" strike="noStrike" dirty="0">
                          <a:solidFill>
                            <a:srgbClr val="000000"/>
                          </a:solidFill>
                          <a:effectLst/>
                          <a:latin typeface="Arial" panose="020B0604020202020204" pitchFamily="34" charset="0"/>
                          <a:cs typeface="Arial" panose="020B0604020202020204" pitchFamily="34" charset="0"/>
                        </a:rPr>
                        <a:t>National Petroleum Company Bill tabled in Parliament</a:t>
                      </a:r>
                    </a:p>
                  </a:txBody>
                  <a:tcPr marL="6179" marR="6179" marT="617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t"/>
                      <a:r>
                        <a:rPr lang="en-US" sz="1200" b="0" i="0" u="none" strike="noStrike" dirty="0">
                          <a:solidFill>
                            <a:srgbClr val="000000"/>
                          </a:solidFill>
                          <a:effectLst/>
                          <a:latin typeface="Arial" panose="020B0604020202020204" pitchFamily="34" charset="0"/>
                          <a:cs typeface="Arial" panose="020B0604020202020204" pitchFamily="34" charset="0"/>
                        </a:rPr>
                        <a:t>National Petroleum Company Bill submitted to Parliament </a:t>
                      </a:r>
                    </a:p>
                  </a:txBody>
                  <a:tcPr marL="6179" marR="6179" marT="617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t"/>
                      <a:r>
                        <a:rPr lang="en-US" sz="1200" b="0" i="0" u="none" strike="noStrike" dirty="0">
                          <a:solidFill>
                            <a:srgbClr val="000000"/>
                          </a:solidFill>
                          <a:effectLst/>
                          <a:latin typeface="Arial" panose="020B0604020202020204" pitchFamily="34" charset="0"/>
                          <a:cs typeface="Arial" panose="020B0604020202020204" pitchFamily="34" charset="0"/>
                        </a:rPr>
                        <a:t>Sector</a:t>
                      </a:r>
                      <a:br>
                        <a:rPr lang="en-US" sz="1200" b="0" i="0" u="none" strike="noStrike" dirty="0">
                          <a:solidFill>
                            <a:srgbClr val="000000"/>
                          </a:solidFill>
                          <a:effectLst/>
                          <a:latin typeface="Arial" panose="020B0604020202020204" pitchFamily="34" charset="0"/>
                          <a:cs typeface="Arial" panose="020B0604020202020204" pitchFamily="34" charset="0"/>
                        </a:rPr>
                      </a:br>
                      <a:r>
                        <a:rPr lang="en-US" sz="1200" b="0" i="0" u="none" strike="noStrike" dirty="0">
                          <a:solidFill>
                            <a:srgbClr val="000000"/>
                          </a:solidFill>
                          <a:effectLst/>
                          <a:latin typeface="Arial" panose="020B0604020202020204" pitchFamily="34" charset="0"/>
                          <a:cs typeface="Arial" panose="020B0604020202020204" pitchFamily="34" charset="0"/>
                        </a:rPr>
                        <a:t>government</a:t>
                      </a:r>
                      <a:br>
                        <a:rPr lang="en-US" sz="1200" b="0" i="0" u="none" strike="noStrike" dirty="0">
                          <a:solidFill>
                            <a:srgbClr val="000000"/>
                          </a:solidFill>
                          <a:effectLst/>
                          <a:latin typeface="Arial" panose="020B0604020202020204" pitchFamily="34" charset="0"/>
                          <a:cs typeface="Arial" panose="020B0604020202020204" pitchFamily="34" charset="0"/>
                        </a:rPr>
                      </a:br>
                      <a:r>
                        <a:rPr lang="en-US" sz="1200" b="0" i="0" u="none" strike="noStrike" dirty="0">
                          <a:solidFill>
                            <a:srgbClr val="000000"/>
                          </a:solidFill>
                          <a:effectLst/>
                          <a:latin typeface="Arial" panose="020B0604020202020204" pitchFamily="34" charset="0"/>
                          <a:cs typeface="Arial" panose="020B0604020202020204" pitchFamily="34" charset="0"/>
                        </a:rPr>
                        <a:t>stakeholder</a:t>
                      </a:r>
                      <a:br>
                        <a:rPr lang="en-US" sz="1200" b="0" i="0" u="none" strike="noStrike" dirty="0">
                          <a:solidFill>
                            <a:srgbClr val="000000"/>
                          </a:solidFill>
                          <a:effectLst/>
                          <a:latin typeface="Arial" panose="020B0604020202020204" pitchFamily="34" charset="0"/>
                          <a:cs typeface="Arial" panose="020B0604020202020204" pitchFamily="34" charset="0"/>
                        </a:rPr>
                      </a:br>
                      <a:r>
                        <a:rPr lang="en-US" sz="1200" b="0" i="0" u="none" strike="noStrike" dirty="0">
                          <a:solidFill>
                            <a:srgbClr val="000000"/>
                          </a:solidFill>
                          <a:effectLst/>
                          <a:latin typeface="Arial" panose="020B0604020202020204" pitchFamily="34" charset="0"/>
                          <a:cs typeface="Arial" panose="020B0604020202020204" pitchFamily="34" charset="0"/>
                        </a:rPr>
                        <a:t>consultations</a:t>
                      </a:r>
                      <a:br>
                        <a:rPr lang="en-US" sz="1200" b="0" i="0" u="none" strike="noStrike" dirty="0">
                          <a:solidFill>
                            <a:srgbClr val="000000"/>
                          </a:solidFill>
                          <a:effectLst/>
                          <a:latin typeface="Arial" panose="020B0604020202020204" pitchFamily="34" charset="0"/>
                          <a:cs typeface="Arial" panose="020B0604020202020204" pitchFamily="34" charset="0"/>
                        </a:rPr>
                      </a:br>
                      <a:r>
                        <a:rPr lang="en-US" sz="1200" b="0" i="0" u="none" strike="noStrike" dirty="0">
                          <a:solidFill>
                            <a:srgbClr val="000000"/>
                          </a:solidFill>
                          <a:effectLst/>
                          <a:latin typeface="Arial" panose="020B0604020202020204" pitchFamily="34" charset="0"/>
                          <a:cs typeface="Arial" panose="020B0604020202020204" pitchFamily="34" charset="0"/>
                        </a:rPr>
                        <a:t>completed</a:t>
                      </a:r>
                    </a:p>
                  </a:txBody>
                  <a:tcPr marL="6179" marR="6179" marT="617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t"/>
                      <a:r>
                        <a:rPr lang="en-ZA" sz="1200" b="1" i="0" u="none" strike="noStrike" dirty="0">
                          <a:solidFill>
                            <a:srgbClr val="000000"/>
                          </a:solidFill>
                          <a:effectLst/>
                          <a:latin typeface="Arial" panose="020B0604020202020204" pitchFamily="34" charset="0"/>
                          <a:cs typeface="Arial" panose="020B0604020202020204" pitchFamily="34" charset="0"/>
                        </a:rPr>
                        <a:t>Achieved.                             </a:t>
                      </a:r>
                    </a:p>
                  </a:txBody>
                  <a:tcPr marL="6179" marR="6179" marT="617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t"/>
                      <a:r>
                        <a:rPr lang="en-ZA" sz="1200" b="0" i="0" u="none" strike="noStrike" dirty="0">
                          <a:solidFill>
                            <a:srgbClr val="000000"/>
                          </a:solidFill>
                          <a:effectLst/>
                          <a:latin typeface="Arial" panose="020B0604020202020204" pitchFamily="34" charset="0"/>
                          <a:cs typeface="Arial" panose="020B0604020202020204" pitchFamily="34" charset="0"/>
                        </a:rPr>
                        <a:t>N/A</a:t>
                      </a:r>
                    </a:p>
                  </a:txBody>
                  <a:tcPr marL="6179" marR="6179" marT="617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t"/>
                      <a:r>
                        <a:rPr lang="en-ZA" sz="1200" b="0" i="0" u="none" strike="noStrike" dirty="0">
                          <a:solidFill>
                            <a:srgbClr val="000000"/>
                          </a:solidFill>
                          <a:effectLst/>
                          <a:latin typeface="Arial" panose="020B0604020202020204" pitchFamily="34" charset="0"/>
                          <a:cs typeface="Arial" panose="020B0604020202020204" pitchFamily="34" charset="0"/>
                        </a:rPr>
                        <a:t>N/A</a:t>
                      </a:r>
                    </a:p>
                  </a:txBody>
                  <a:tcPr marL="6179" marR="6179" marT="617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t"/>
                      <a:r>
                        <a:rPr lang="en-US" sz="1200" b="0" i="0" u="none" strike="noStrike" dirty="0">
                          <a:solidFill>
                            <a:srgbClr val="000000"/>
                          </a:solidFill>
                          <a:effectLst/>
                          <a:latin typeface="Arial" panose="020B0604020202020204" pitchFamily="34" charset="0"/>
                          <a:cs typeface="Arial" panose="020B0604020202020204" pitchFamily="34" charset="0"/>
                        </a:rPr>
                        <a:t>The affected parties  comprising of PetroSA, CEF (including all its subsidiaries) and PASA were consulted  on the Draft Bill. Progress report attached          </a:t>
                      </a:r>
                    </a:p>
                  </a:txBody>
                  <a:tcPr marL="6179" marR="6179" marT="617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t"/>
                      <a:r>
                        <a:rPr lang="en-ZA" sz="1200" b="0" i="0" u="none" strike="noStrike" dirty="0">
                          <a:solidFill>
                            <a:srgbClr val="000000"/>
                          </a:solidFill>
                          <a:effectLst/>
                          <a:latin typeface="Arial" panose="020B0604020202020204" pitchFamily="34" charset="0"/>
                          <a:cs typeface="Arial" panose="020B0604020202020204" pitchFamily="34" charset="0"/>
                        </a:rPr>
                        <a:t> </a:t>
                      </a:r>
                    </a:p>
                  </a:txBody>
                  <a:tcPr marL="6179" marR="6179" marT="617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extLst>
                  <a:ext uri="{0D108BD9-81ED-4DB2-BD59-A6C34878D82A}">
                    <a16:rowId xmlns:a16="http://schemas.microsoft.com/office/drawing/2014/main" xmlns="" val="1195613807"/>
                  </a:ext>
                </a:extLst>
              </a:tr>
            </a:tbl>
          </a:graphicData>
        </a:graphic>
      </p:graphicFrame>
    </p:spTree>
    <p:extLst>
      <p:ext uri="{BB962C8B-B14F-4D97-AF65-F5344CB8AC3E}">
        <p14:creationId xmlns:p14="http://schemas.microsoft.com/office/powerpoint/2010/main" xmlns="" val="3599502433"/>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xmlns="" id="{812DCD30-2770-41A6-93F0-4234E36E5351}"/>
              </a:ext>
            </a:extLst>
          </p:cNvPr>
          <p:cNvSpPr>
            <a:spLocks noGrp="1"/>
          </p:cNvSpPr>
          <p:nvPr>
            <p:ph type="subTitle" idx="1"/>
          </p:nvPr>
        </p:nvSpPr>
        <p:spPr>
          <a:xfrm>
            <a:off x="97278" y="0"/>
            <a:ext cx="11985866" cy="3964162"/>
          </a:xfrm>
        </p:spPr>
        <p:txBody>
          <a:bodyPr wrap="square">
            <a:spAutoFit/>
          </a:bodyPr>
          <a:lstStyle/>
          <a:p>
            <a:pPr lvl="0" fontAlgn="t">
              <a:lnSpc>
                <a:spcPct val="100000"/>
              </a:lnSpc>
              <a:spcBef>
                <a:spcPts val="0"/>
              </a:spcBef>
            </a:pPr>
            <a:r>
              <a:rPr lang="en-US" sz="1800" b="1" dirty="0">
                <a:solidFill>
                  <a:srgbClr val="000000"/>
                </a:solidFill>
                <a:latin typeface="Arial" panose="020B0604020202020204" pitchFamily="34" charset="0"/>
                <a:cs typeface="Arial" panose="020B0604020202020204" pitchFamily="34" charset="0"/>
              </a:rPr>
              <a:t>MINING, MINERAL AND ENERGY POLICY DEVELOPMENT, (QUARTER 2) </a:t>
            </a:r>
          </a:p>
          <a:p>
            <a:endParaRPr lang="en-ZA" sz="1800" b="1" dirty="0">
              <a:latin typeface="Arial" panose="020B0604020202020204" pitchFamily="34" charset="0"/>
              <a:cs typeface="Arial" panose="020B0604020202020204" pitchFamily="34" charset="0"/>
            </a:endParaRPr>
          </a:p>
          <a:p>
            <a:pPr algn="l"/>
            <a:endParaRPr lang="en-ZA" sz="2000" dirty="0"/>
          </a:p>
          <a:p>
            <a:endParaRPr lang="en-ZA" sz="2000" dirty="0"/>
          </a:p>
          <a:p>
            <a:endParaRPr lang="en-ZA" sz="2000" dirty="0"/>
          </a:p>
          <a:p>
            <a:endParaRPr lang="en-ZA" sz="2000" dirty="0"/>
          </a:p>
          <a:p>
            <a:endParaRPr lang="en-ZA" sz="2000" dirty="0"/>
          </a:p>
          <a:p>
            <a:endParaRPr lang="en-ZA" sz="2000" dirty="0"/>
          </a:p>
          <a:p>
            <a:endParaRPr lang="en-ZA" sz="2000" dirty="0"/>
          </a:p>
          <a:p>
            <a:endParaRPr lang="en-ZA" sz="2000" dirty="0"/>
          </a:p>
        </p:txBody>
      </p:sp>
      <p:graphicFrame>
        <p:nvGraphicFramePr>
          <p:cNvPr id="4" name="Table 3">
            <a:extLst>
              <a:ext uri="{FF2B5EF4-FFF2-40B4-BE49-F238E27FC236}">
                <a16:creationId xmlns:a16="http://schemas.microsoft.com/office/drawing/2014/main" xmlns="" id="{C8C77076-1258-432D-8E25-10911CEF5E6E}"/>
              </a:ext>
            </a:extLst>
          </p:cNvPr>
          <p:cNvGraphicFramePr>
            <a:graphicFrameLocks noGrp="1"/>
          </p:cNvGraphicFramePr>
          <p:nvPr/>
        </p:nvGraphicFramePr>
        <p:xfrm>
          <a:off x="1630017" y="333375"/>
          <a:ext cx="10561982" cy="5515605"/>
        </p:xfrm>
        <a:graphic>
          <a:graphicData uri="http://schemas.openxmlformats.org/drawingml/2006/table">
            <a:tbl>
              <a:tblPr/>
              <a:tblGrid>
                <a:gridCol w="1236135">
                  <a:extLst>
                    <a:ext uri="{9D8B030D-6E8A-4147-A177-3AD203B41FA5}">
                      <a16:colId xmlns:a16="http://schemas.microsoft.com/office/drawing/2014/main" xmlns="" val="311470662"/>
                    </a:ext>
                  </a:extLst>
                </a:gridCol>
                <a:gridCol w="1236135">
                  <a:extLst>
                    <a:ext uri="{9D8B030D-6E8A-4147-A177-3AD203B41FA5}">
                      <a16:colId xmlns:a16="http://schemas.microsoft.com/office/drawing/2014/main" xmlns="" val="2644650474"/>
                    </a:ext>
                  </a:extLst>
                </a:gridCol>
                <a:gridCol w="1422888">
                  <a:extLst>
                    <a:ext uri="{9D8B030D-6E8A-4147-A177-3AD203B41FA5}">
                      <a16:colId xmlns:a16="http://schemas.microsoft.com/office/drawing/2014/main" xmlns="" val="3728658865"/>
                    </a:ext>
                  </a:extLst>
                </a:gridCol>
                <a:gridCol w="1422888">
                  <a:extLst>
                    <a:ext uri="{9D8B030D-6E8A-4147-A177-3AD203B41FA5}">
                      <a16:colId xmlns:a16="http://schemas.microsoft.com/office/drawing/2014/main" xmlns="" val="2307933207"/>
                    </a:ext>
                  </a:extLst>
                </a:gridCol>
                <a:gridCol w="1529606">
                  <a:extLst>
                    <a:ext uri="{9D8B030D-6E8A-4147-A177-3AD203B41FA5}">
                      <a16:colId xmlns:a16="http://schemas.microsoft.com/office/drawing/2014/main" xmlns="" val="4117913560"/>
                    </a:ext>
                  </a:extLst>
                </a:gridCol>
                <a:gridCol w="1794856">
                  <a:extLst>
                    <a:ext uri="{9D8B030D-6E8A-4147-A177-3AD203B41FA5}">
                      <a16:colId xmlns:a16="http://schemas.microsoft.com/office/drawing/2014/main" xmlns="" val="2667644465"/>
                    </a:ext>
                  </a:extLst>
                </a:gridCol>
                <a:gridCol w="1397749">
                  <a:extLst>
                    <a:ext uri="{9D8B030D-6E8A-4147-A177-3AD203B41FA5}">
                      <a16:colId xmlns:a16="http://schemas.microsoft.com/office/drawing/2014/main" xmlns="" val="2337614742"/>
                    </a:ext>
                  </a:extLst>
                </a:gridCol>
                <a:gridCol w="521725">
                  <a:extLst>
                    <a:ext uri="{9D8B030D-6E8A-4147-A177-3AD203B41FA5}">
                      <a16:colId xmlns:a16="http://schemas.microsoft.com/office/drawing/2014/main" xmlns="" val="3425712460"/>
                    </a:ext>
                  </a:extLst>
                </a:gridCol>
              </a:tblGrid>
              <a:tr h="531353">
                <a:tc>
                  <a:txBody>
                    <a:bodyPr/>
                    <a:lstStyle/>
                    <a:p>
                      <a:pPr algn="ctr" fontAlgn="t"/>
                      <a:r>
                        <a:rPr lang="en-ZA" sz="1200" b="1" i="0" u="none" strike="noStrike" dirty="0">
                          <a:solidFill>
                            <a:srgbClr val="000000"/>
                          </a:solidFill>
                          <a:effectLst/>
                          <a:latin typeface="Arial" panose="020B0604020202020204" pitchFamily="34" charset="0"/>
                          <a:cs typeface="Arial" panose="020B0604020202020204" pitchFamily="34" charset="0"/>
                        </a:rPr>
                        <a:t>Output Indicator</a:t>
                      </a:r>
                    </a:p>
                  </a:txBody>
                  <a:tcPr marL="5841" marR="5841" marT="584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ctr" fontAlgn="t"/>
                      <a:r>
                        <a:rPr lang="en-ZA" sz="1200" b="1" i="0" u="none" strike="noStrike" dirty="0">
                          <a:solidFill>
                            <a:srgbClr val="000000"/>
                          </a:solidFill>
                          <a:effectLst/>
                          <a:latin typeface="Arial" panose="020B0604020202020204" pitchFamily="34" charset="0"/>
                          <a:cs typeface="Arial" panose="020B0604020202020204" pitchFamily="34" charset="0"/>
                        </a:rPr>
                        <a:t>2022/23</a:t>
                      </a:r>
                      <a:br>
                        <a:rPr lang="en-ZA" sz="1200" b="1" i="0" u="none" strike="noStrike" dirty="0">
                          <a:solidFill>
                            <a:srgbClr val="000000"/>
                          </a:solidFill>
                          <a:effectLst/>
                          <a:latin typeface="Arial" panose="020B0604020202020204" pitchFamily="34" charset="0"/>
                          <a:cs typeface="Arial" panose="020B0604020202020204" pitchFamily="34" charset="0"/>
                        </a:rPr>
                      </a:br>
                      <a:r>
                        <a:rPr lang="en-ZA" sz="1200" b="1" i="0" u="none" strike="noStrike" dirty="0">
                          <a:solidFill>
                            <a:srgbClr val="000000"/>
                          </a:solidFill>
                          <a:effectLst/>
                          <a:latin typeface="Arial" panose="020B0604020202020204" pitchFamily="34" charset="0"/>
                          <a:cs typeface="Arial" panose="020B0604020202020204" pitchFamily="34" charset="0"/>
                        </a:rPr>
                        <a:t>Annual Target</a:t>
                      </a:r>
                    </a:p>
                  </a:txBody>
                  <a:tcPr marL="5841" marR="5841" marT="584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ctr" fontAlgn="t"/>
                      <a:r>
                        <a:rPr lang="en-ZA" sz="1200" b="1" i="0" u="none" strike="noStrike" dirty="0">
                          <a:solidFill>
                            <a:srgbClr val="000000"/>
                          </a:solidFill>
                          <a:effectLst/>
                          <a:latin typeface="Arial" panose="020B0604020202020204" pitchFamily="34" charset="0"/>
                          <a:cs typeface="Arial" panose="020B0604020202020204" pitchFamily="34" charset="0"/>
                        </a:rPr>
                        <a:t>2022/23</a:t>
                      </a:r>
                      <a:br>
                        <a:rPr lang="en-ZA" sz="1200" b="1" i="0" u="none" strike="noStrike" dirty="0">
                          <a:solidFill>
                            <a:srgbClr val="000000"/>
                          </a:solidFill>
                          <a:effectLst/>
                          <a:latin typeface="Arial" panose="020B0604020202020204" pitchFamily="34" charset="0"/>
                          <a:cs typeface="Arial" panose="020B0604020202020204" pitchFamily="34" charset="0"/>
                        </a:rPr>
                      </a:br>
                      <a:r>
                        <a:rPr lang="en-ZA" sz="1200" b="1" i="0" u="none" strike="noStrike" dirty="0">
                          <a:solidFill>
                            <a:srgbClr val="000000"/>
                          </a:solidFill>
                          <a:effectLst/>
                          <a:latin typeface="Arial" panose="020B0604020202020204" pitchFamily="34" charset="0"/>
                          <a:cs typeface="Arial" panose="020B0604020202020204" pitchFamily="34" charset="0"/>
                        </a:rPr>
                        <a:t>Quarterly Target</a:t>
                      </a:r>
                    </a:p>
                  </a:txBody>
                  <a:tcPr marL="5841" marR="5841" marT="584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ctr" fontAlgn="t"/>
                      <a:r>
                        <a:rPr lang="en-US" sz="1200" b="1" i="0" u="none" strike="noStrike" dirty="0">
                          <a:solidFill>
                            <a:srgbClr val="000000"/>
                          </a:solidFill>
                          <a:effectLst/>
                          <a:latin typeface="Arial" panose="020B0604020202020204" pitchFamily="34" charset="0"/>
                          <a:cs typeface="Arial" panose="020B0604020202020204" pitchFamily="34" charset="0"/>
                        </a:rPr>
                        <a:t>Actual output</a:t>
                      </a:r>
                      <a:br>
                        <a:rPr lang="en-US" sz="1200" b="1" i="0" u="none" strike="noStrike" dirty="0">
                          <a:solidFill>
                            <a:srgbClr val="000000"/>
                          </a:solidFill>
                          <a:effectLst/>
                          <a:latin typeface="Arial" panose="020B0604020202020204" pitchFamily="34" charset="0"/>
                          <a:cs typeface="Arial" panose="020B0604020202020204" pitchFamily="34" charset="0"/>
                        </a:rPr>
                      </a:br>
                      <a:endParaRPr lang="en-US" sz="1200" b="1" i="0" u="none" strike="noStrike" dirty="0">
                        <a:solidFill>
                          <a:srgbClr val="000000"/>
                        </a:solidFill>
                        <a:effectLst/>
                        <a:latin typeface="Arial" panose="020B0604020202020204" pitchFamily="34" charset="0"/>
                        <a:cs typeface="Arial" panose="020B0604020202020204" pitchFamily="34" charset="0"/>
                      </a:endParaRPr>
                    </a:p>
                  </a:txBody>
                  <a:tcPr marL="5841" marR="5841" marT="584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ctr" fontAlgn="t"/>
                      <a:r>
                        <a:rPr lang="en-ZA" sz="1200" b="1" i="0" u="none" strike="noStrike" dirty="0">
                          <a:solidFill>
                            <a:srgbClr val="000000"/>
                          </a:solidFill>
                          <a:effectLst/>
                          <a:latin typeface="Arial" panose="020B0604020202020204" pitchFamily="34" charset="0"/>
                          <a:cs typeface="Arial" panose="020B0604020202020204" pitchFamily="34" charset="0"/>
                        </a:rPr>
                        <a:t>Reason for</a:t>
                      </a:r>
                      <a:br>
                        <a:rPr lang="en-ZA" sz="1200" b="1" i="0" u="none" strike="noStrike" dirty="0">
                          <a:solidFill>
                            <a:srgbClr val="000000"/>
                          </a:solidFill>
                          <a:effectLst/>
                          <a:latin typeface="Arial" panose="020B0604020202020204" pitchFamily="34" charset="0"/>
                          <a:cs typeface="Arial" panose="020B0604020202020204" pitchFamily="34" charset="0"/>
                        </a:rPr>
                      </a:br>
                      <a:r>
                        <a:rPr lang="en-ZA" sz="1200" b="1" i="0" u="none" strike="noStrike" dirty="0">
                          <a:solidFill>
                            <a:srgbClr val="000000"/>
                          </a:solidFill>
                          <a:effectLst/>
                          <a:latin typeface="Arial" panose="020B0604020202020204" pitchFamily="34" charset="0"/>
                          <a:cs typeface="Arial" panose="020B0604020202020204" pitchFamily="34" charset="0"/>
                        </a:rPr>
                        <a:t>Deviation</a:t>
                      </a:r>
                      <a:br>
                        <a:rPr lang="en-ZA" sz="1200" b="1" i="0" u="none" strike="noStrike" dirty="0">
                          <a:solidFill>
                            <a:srgbClr val="000000"/>
                          </a:solidFill>
                          <a:effectLst/>
                          <a:latin typeface="Arial" panose="020B0604020202020204" pitchFamily="34" charset="0"/>
                          <a:cs typeface="Arial" panose="020B0604020202020204" pitchFamily="34" charset="0"/>
                        </a:rPr>
                      </a:br>
                      <a:endParaRPr lang="en-ZA" sz="1200" b="1" i="0" u="none" strike="noStrike" dirty="0">
                        <a:solidFill>
                          <a:srgbClr val="000000"/>
                        </a:solidFill>
                        <a:effectLst/>
                        <a:latin typeface="Arial" panose="020B0604020202020204" pitchFamily="34" charset="0"/>
                        <a:cs typeface="Arial" panose="020B0604020202020204" pitchFamily="34" charset="0"/>
                      </a:endParaRPr>
                    </a:p>
                  </a:txBody>
                  <a:tcPr marL="5841" marR="5841" marT="584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ctr" fontAlgn="t"/>
                      <a:r>
                        <a:rPr lang="en-ZA" sz="1200" b="1" i="0" u="none" strike="noStrike" dirty="0">
                          <a:solidFill>
                            <a:srgbClr val="000000"/>
                          </a:solidFill>
                          <a:effectLst/>
                          <a:latin typeface="Arial" panose="020B0604020202020204" pitchFamily="34" charset="0"/>
                          <a:cs typeface="Arial" panose="020B0604020202020204" pitchFamily="34" charset="0"/>
                        </a:rPr>
                        <a:t>Corrective</a:t>
                      </a:r>
                      <a:br>
                        <a:rPr lang="en-ZA" sz="1200" b="1" i="0" u="none" strike="noStrike" dirty="0">
                          <a:solidFill>
                            <a:srgbClr val="000000"/>
                          </a:solidFill>
                          <a:effectLst/>
                          <a:latin typeface="Arial" panose="020B0604020202020204" pitchFamily="34" charset="0"/>
                          <a:cs typeface="Arial" panose="020B0604020202020204" pitchFamily="34" charset="0"/>
                        </a:rPr>
                      </a:br>
                      <a:r>
                        <a:rPr lang="en-ZA" sz="1200" b="1" i="0" u="none" strike="noStrike" dirty="0">
                          <a:solidFill>
                            <a:srgbClr val="000000"/>
                          </a:solidFill>
                          <a:effectLst/>
                          <a:latin typeface="Arial" panose="020B0604020202020204" pitchFamily="34" charset="0"/>
                          <a:cs typeface="Arial" panose="020B0604020202020204" pitchFamily="34" charset="0"/>
                        </a:rPr>
                        <a:t>Measures</a:t>
                      </a:r>
                      <a:br>
                        <a:rPr lang="en-ZA" sz="1200" b="1" i="0" u="none" strike="noStrike" dirty="0">
                          <a:solidFill>
                            <a:srgbClr val="000000"/>
                          </a:solidFill>
                          <a:effectLst/>
                          <a:latin typeface="Arial" panose="020B0604020202020204" pitchFamily="34" charset="0"/>
                          <a:cs typeface="Arial" panose="020B0604020202020204" pitchFamily="34" charset="0"/>
                        </a:rPr>
                      </a:br>
                      <a:endParaRPr lang="en-ZA" sz="1200" b="1" i="0" u="none" strike="noStrike" dirty="0">
                        <a:solidFill>
                          <a:srgbClr val="000000"/>
                        </a:solidFill>
                        <a:effectLst/>
                        <a:latin typeface="Arial" panose="020B0604020202020204" pitchFamily="34" charset="0"/>
                        <a:cs typeface="Arial" panose="020B0604020202020204" pitchFamily="34" charset="0"/>
                      </a:endParaRPr>
                    </a:p>
                  </a:txBody>
                  <a:tcPr marL="5841" marR="5841" marT="584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ctr" fontAlgn="t"/>
                      <a:r>
                        <a:rPr lang="en-ZA" sz="1200" b="1" i="0" u="none" strike="noStrike" dirty="0">
                          <a:solidFill>
                            <a:srgbClr val="000000"/>
                          </a:solidFill>
                          <a:effectLst/>
                          <a:latin typeface="Arial" panose="020B0604020202020204" pitchFamily="34" charset="0"/>
                          <a:cs typeface="Arial" panose="020B0604020202020204" pitchFamily="34" charset="0"/>
                        </a:rPr>
                        <a:t>Comments for</a:t>
                      </a:r>
                      <a:br>
                        <a:rPr lang="en-ZA" sz="1200" b="1" i="0" u="none" strike="noStrike" dirty="0">
                          <a:solidFill>
                            <a:srgbClr val="000000"/>
                          </a:solidFill>
                          <a:effectLst/>
                          <a:latin typeface="Arial" panose="020B0604020202020204" pitchFamily="34" charset="0"/>
                          <a:cs typeface="Arial" panose="020B0604020202020204" pitchFamily="34" charset="0"/>
                        </a:rPr>
                      </a:br>
                      <a:r>
                        <a:rPr lang="en-ZA" sz="1200" b="1" i="0" u="none" strike="noStrike" dirty="0">
                          <a:solidFill>
                            <a:srgbClr val="000000"/>
                          </a:solidFill>
                          <a:effectLst/>
                          <a:latin typeface="Arial" panose="020B0604020202020204" pitchFamily="34" charset="0"/>
                          <a:cs typeface="Arial" panose="020B0604020202020204" pitchFamily="34" charset="0"/>
                        </a:rPr>
                        <a:t>Quarter 2</a:t>
                      </a:r>
                      <a:br>
                        <a:rPr lang="en-ZA" sz="1200" b="1" i="0" u="none" strike="noStrike" dirty="0">
                          <a:solidFill>
                            <a:srgbClr val="000000"/>
                          </a:solidFill>
                          <a:effectLst/>
                          <a:latin typeface="Arial" panose="020B0604020202020204" pitchFamily="34" charset="0"/>
                          <a:cs typeface="Arial" panose="020B0604020202020204" pitchFamily="34" charset="0"/>
                        </a:rPr>
                      </a:br>
                      <a:endParaRPr lang="en-ZA" sz="1200" b="1" i="0" u="none" strike="noStrike" dirty="0">
                        <a:solidFill>
                          <a:srgbClr val="000000"/>
                        </a:solidFill>
                        <a:effectLst/>
                        <a:latin typeface="Arial" panose="020B0604020202020204" pitchFamily="34" charset="0"/>
                        <a:cs typeface="Arial" panose="020B0604020202020204" pitchFamily="34" charset="0"/>
                      </a:endParaRPr>
                    </a:p>
                  </a:txBody>
                  <a:tcPr marL="5841" marR="5841" marT="584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ctr" fontAlgn="t"/>
                      <a:r>
                        <a:rPr lang="en-ZA" sz="1200" b="1" i="0" u="none" strike="noStrike" dirty="0">
                          <a:solidFill>
                            <a:srgbClr val="000000"/>
                          </a:solidFill>
                          <a:effectLst/>
                          <a:latin typeface="Arial" panose="020B0604020202020204" pitchFamily="34" charset="0"/>
                          <a:cs typeface="Arial" panose="020B0604020202020204" pitchFamily="34" charset="0"/>
                        </a:rPr>
                        <a:t>Robot Status </a:t>
                      </a:r>
                    </a:p>
                  </a:txBody>
                  <a:tcPr marL="5841" marR="5841" marT="584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extLst>
                  <a:ext uri="{0D108BD9-81ED-4DB2-BD59-A6C34878D82A}">
                    <a16:rowId xmlns:a16="http://schemas.microsoft.com/office/drawing/2014/main" xmlns="" val="1014835845"/>
                  </a:ext>
                </a:extLst>
              </a:tr>
              <a:tr h="1582865">
                <a:tc>
                  <a:txBody>
                    <a:bodyPr/>
                    <a:lstStyle/>
                    <a:p>
                      <a:pPr algn="l" fontAlgn="t"/>
                      <a:r>
                        <a:rPr lang="en-US" sz="1200" b="0" i="0" u="none" strike="noStrike" dirty="0">
                          <a:solidFill>
                            <a:srgbClr val="000000"/>
                          </a:solidFill>
                          <a:effectLst/>
                          <a:latin typeface="Arial" panose="020B0604020202020204" pitchFamily="34" charset="0"/>
                          <a:cs typeface="Arial" panose="020B0604020202020204" pitchFamily="34" charset="0"/>
                        </a:rPr>
                        <a:t>Diamonds Amendment Bill tabled in Parliament</a:t>
                      </a:r>
                    </a:p>
                  </a:txBody>
                  <a:tcPr marL="5841" marR="5841" marT="584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t"/>
                      <a:r>
                        <a:rPr lang="en-US" sz="1200" b="0" i="0" u="none" strike="noStrike" dirty="0">
                          <a:solidFill>
                            <a:srgbClr val="000000"/>
                          </a:solidFill>
                          <a:effectLst/>
                          <a:latin typeface="Arial" panose="020B0604020202020204" pitchFamily="34" charset="0"/>
                          <a:cs typeface="Arial" panose="020B0604020202020204" pitchFamily="34" charset="0"/>
                        </a:rPr>
                        <a:t>Diamonds Amendment Bill tabled in Parliament for public comments</a:t>
                      </a:r>
                    </a:p>
                  </a:txBody>
                  <a:tcPr marL="5841" marR="5841" marT="584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t"/>
                      <a:r>
                        <a:rPr lang="en-US" sz="1200" b="0" i="0" u="none" strike="noStrike" dirty="0">
                          <a:solidFill>
                            <a:srgbClr val="000000"/>
                          </a:solidFill>
                          <a:effectLst/>
                          <a:latin typeface="Arial" panose="020B0604020202020204" pitchFamily="34" charset="0"/>
                          <a:cs typeface="Arial" panose="020B0604020202020204" pitchFamily="34" charset="0"/>
                        </a:rPr>
                        <a:t>Diamonds</a:t>
                      </a:r>
                      <a:br>
                        <a:rPr lang="en-US" sz="1200" b="0" i="0" u="none" strike="noStrike" dirty="0">
                          <a:solidFill>
                            <a:srgbClr val="000000"/>
                          </a:solidFill>
                          <a:effectLst/>
                          <a:latin typeface="Arial" panose="020B0604020202020204" pitchFamily="34" charset="0"/>
                          <a:cs typeface="Arial" panose="020B0604020202020204" pitchFamily="34" charset="0"/>
                        </a:rPr>
                      </a:br>
                      <a:r>
                        <a:rPr lang="en-US" sz="1200" b="0" i="0" u="none" strike="noStrike" dirty="0">
                          <a:solidFill>
                            <a:srgbClr val="000000"/>
                          </a:solidFill>
                          <a:effectLst/>
                          <a:latin typeface="Arial" panose="020B0604020202020204" pitchFamily="34" charset="0"/>
                          <a:cs typeface="Arial" panose="020B0604020202020204" pitchFamily="34" charset="0"/>
                        </a:rPr>
                        <a:t>Amendment</a:t>
                      </a:r>
                      <a:br>
                        <a:rPr lang="en-US" sz="1200" b="0" i="0" u="none" strike="noStrike" dirty="0">
                          <a:solidFill>
                            <a:srgbClr val="000000"/>
                          </a:solidFill>
                          <a:effectLst/>
                          <a:latin typeface="Arial" panose="020B0604020202020204" pitchFamily="34" charset="0"/>
                          <a:cs typeface="Arial" panose="020B0604020202020204" pitchFamily="34" charset="0"/>
                        </a:rPr>
                      </a:br>
                      <a:r>
                        <a:rPr lang="en-US" sz="1200" b="0" i="0" u="none" strike="noStrike" dirty="0">
                          <a:solidFill>
                            <a:srgbClr val="000000"/>
                          </a:solidFill>
                          <a:effectLst/>
                          <a:latin typeface="Arial" panose="020B0604020202020204" pitchFamily="34" charset="0"/>
                          <a:cs typeface="Arial" panose="020B0604020202020204" pitchFamily="34" charset="0"/>
                        </a:rPr>
                        <a:t>Draft Bill</a:t>
                      </a:r>
                      <a:br>
                        <a:rPr lang="en-US" sz="1200" b="0" i="0" u="none" strike="noStrike" dirty="0">
                          <a:solidFill>
                            <a:srgbClr val="000000"/>
                          </a:solidFill>
                          <a:effectLst/>
                          <a:latin typeface="Arial" panose="020B0604020202020204" pitchFamily="34" charset="0"/>
                          <a:cs typeface="Arial" panose="020B0604020202020204" pitchFamily="34" charset="0"/>
                        </a:rPr>
                      </a:br>
                      <a:r>
                        <a:rPr lang="en-US" sz="1200" b="0" i="0" u="none" strike="noStrike" dirty="0">
                          <a:solidFill>
                            <a:srgbClr val="000000"/>
                          </a:solidFill>
                          <a:effectLst/>
                          <a:latin typeface="Arial" panose="020B0604020202020204" pitchFamily="34" charset="0"/>
                          <a:cs typeface="Arial" panose="020B0604020202020204" pitchFamily="34" charset="0"/>
                        </a:rPr>
                        <a:t>developed</a:t>
                      </a:r>
                    </a:p>
                  </a:txBody>
                  <a:tcPr marL="5841" marR="5841" marT="584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t"/>
                      <a:r>
                        <a:rPr lang="en-US" sz="1200" b="1" i="0" u="none" strike="noStrike" dirty="0">
                          <a:solidFill>
                            <a:srgbClr val="000000"/>
                          </a:solidFill>
                          <a:effectLst/>
                          <a:latin typeface="Arial" panose="020B0604020202020204" pitchFamily="34" charset="0"/>
                          <a:cs typeface="Arial" panose="020B0604020202020204" pitchFamily="34" charset="0"/>
                        </a:rPr>
                        <a:t>Not Achieved: </a:t>
                      </a:r>
                      <a:r>
                        <a:rPr lang="en-US" sz="1200" b="0" i="0" u="none" strike="noStrike" dirty="0">
                          <a:solidFill>
                            <a:srgbClr val="000000"/>
                          </a:solidFill>
                          <a:effectLst/>
                          <a:latin typeface="Arial" panose="020B0604020202020204" pitchFamily="34" charset="0"/>
                          <a:cs typeface="Arial" panose="020B0604020202020204" pitchFamily="34" charset="0"/>
                        </a:rPr>
                        <a:t>Process for consultations were delayed due to engagements with implementers.         </a:t>
                      </a:r>
                      <a:r>
                        <a:rPr lang="en-US" sz="1200" b="1" i="0" u="none" strike="noStrike" dirty="0">
                          <a:solidFill>
                            <a:srgbClr val="000000"/>
                          </a:solidFill>
                          <a:effectLst/>
                          <a:latin typeface="Arial" panose="020B0604020202020204" pitchFamily="34" charset="0"/>
                          <a:cs typeface="Arial" panose="020B0604020202020204" pitchFamily="34" charset="0"/>
                        </a:rPr>
                        <a:t>     </a:t>
                      </a:r>
                    </a:p>
                  </a:txBody>
                  <a:tcPr marL="5841" marR="5841" marT="584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t"/>
                      <a:r>
                        <a:rPr lang="en-US" sz="1200" b="0" i="0" u="none" strike="noStrike" dirty="0">
                          <a:solidFill>
                            <a:srgbClr val="000000"/>
                          </a:solidFill>
                          <a:effectLst/>
                          <a:latin typeface="Arial" panose="020B0604020202020204" pitchFamily="34" charset="0"/>
                          <a:cs typeface="Arial" panose="020B0604020202020204" pitchFamily="34" charset="0"/>
                        </a:rPr>
                        <a:t>Issues relating to implementers were resolved and which led to  several consultative workshops being held to date.</a:t>
                      </a:r>
                    </a:p>
                  </a:txBody>
                  <a:tcPr marL="5841" marR="5841" marT="584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t"/>
                      <a:r>
                        <a:rPr lang="en-US" sz="1200" b="0" i="0" u="none" strike="noStrike" dirty="0">
                          <a:solidFill>
                            <a:srgbClr val="000000"/>
                          </a:solidFill>
                          <a:effectLst/>
                          <a:latin typeface="Arial" panose="020B0604020202020204" pitchFamily="34" charset="0"/>
                          <a:cs typeface="Arial" panose="020B0604020202020204" pitchFamily="34" charset="0"/>
                        </a:rPr>
                        <a:t>Outstanding consultations will be finalised before end of October 2022. This will allow for cabinet Memorandum to be tabled at relevant  clusters in Q3.   Progress report on stakeholder consultation attached.</a:t>
                      </a:r>
                    </a:p>
                  </a:txBody>
                  <a:tcPr marL="5841" marR="5841" marT="584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t"/>
                      <a:r>
                        <a:rPr lang="en-ZA" sz="1200" b="0" i="0" u="none" strike="noStrike" dirty="0">
                          <a:solidFill>
                            <a:srgbClr val="000000"/>
                          </a:solidFill>
                          <a:effectLst/>
                          <a:latin typeface="Arial" panose="020B0604020202020204" pitchFamily="34" charset="0"/>
                          <a:cs typeface="Arial" panose="020B0604020202020204" pitchFamily="34" charset="0"/>
                        </a:rPr>
                        <a:t>N/A</a:t>
                      </a:r>
                    </a:p>
                  </a:txBody>
                  <a:tcPr marL="5841" marR="5841" marT="584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t"/>
                      <a:r>
                        <a:rPr lang="en-ZA" sz="1200" b="0" i="0" u="none" strike="noStrike" dirty="0">
                          <a:solidFill>
                            <a:srgbClr val="000000"/>
                          </a:solidFill>
                          <a:effectLst/>
                          <a:latin typeface="Arial" panose="020B0604020202020204" pitchFamily="34" charset="0"/>
                          <a:cs typeface="Arial" panose="020B0604020202020204" pitchFamily="34" charset="0"/>
                        </a:rPr>
                        <a:t> </a:t>
                      </a:r>
                    </a:p>
                  </a:txBody>
                  <a:tcPr marL="5841" marR="5841" marT="584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extLst>
                  <a:ext uri="{0D108BD9-81ED-4DB2-BD59-A6C34878D82A}">
                    <a16:rowId xmlns:a16="http://schemas.microsoft.com/office/drawing/2014/main" xmlns="" val="409244508"/>
                  </a:ext>
                </a:extLst>
              </a:tr>
              <a:tr h="1057109">
                <a:tc>
                  <a:txBody>
                    <a:bodyPr/>
                    <a:lstStyle/>
                    <a:p>
                      <a:pPr algn="l" fontAlgn="t"/>
                      <a:r>
                        <a:rPr lang="en-US" sz="1200" b="0" i="0" u="none" strike="noStrike" dirty="0">
                          <a:solidFill>
                            <a:srgbClr val="000000"/>
                          </a:solidFill>
                          <a:effectLst/>
                          <a:latin typeface="Arial" panose="020B0604020202020204" pitchFamily="34" charset="0"/>
                          <a:cs typeface="Arial" panose="020B0604020202020204" pitchFamily="34" charset="0"/>
                        </a:rPr>
                        <a:t>Amended Section 75,76 and 77 of MPRDA Regulation</a:t>
                      </a:r>
                    </a:p>
                  </a:txBody>
                  <a:tcPr marL="5841" marR="5841" marT="584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t"/>
                      <a:r>
                        <a:rPr lang="en-US" sz="1200" b="0" i="0" u="none" strike="noStrike" dirty="0">
                          <a:solidFill>
                            <a:srgbClr val="000000"/>
                          </a:solidFill>
                          <a:effectLst/>
                          <a:latin typeface="Arial" panose="020B0604020202020204" pitchFamily="34" charset="0"/>
                          <a:cs typeface="Arial" panose="020B0604020202020204" pitchFamily="34" charset="0"/>
                        </a:rPr>
                        <a:t>Amended Section 75,76 and 77 of MPRDA Regulations gazetted for implementation</a:t>
                      </a:r>
                    </a:p>
                  </a:txBody>
                  <a:tcPr marL="5841" marR="5841" marT="584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t"/>
                      <a:r>
                        <a:rPr lang="en-US" sz="1200" b="0" i="0" u="none" strike="noStrike" dirty="0">
                          <a:solidFill>
                            <a:srgbClr val="000000"/>
                          </a:solidFill>
                          <a:effectLst/>
                          <a:latin typeface="Arial" panose="020B0604020202020204" pitchFamily="34" charset="0"/>
                          <a:cs typeface="Arial" panose="020B0604020202020204" pitchFamily="34" charset="0"/>
                        </a:rPr>
                        <a:t>Regulations</a:t>
                      </a:r>
                      <a:br>
                        <a:rPr lang="en-US" sz="1200" b="0" i="0" u="none" strike="noStrike" dirty="0">
                          <a:solidFill>
                            <a:srgbClr val="000000"/>
                          </a:solidFill>
                          <a:effectLst/>
                          <a:latin typeface="Arial" panose="020B0604020202020204" pitchFamily="34" charset="0"/>
                          <a:cs typeface="Arial" panose="020B0604020202020204" pitchFamily="34" charset="0"/>
                        </a:rPr>
                      </a:br>
                      <a:r>
                        <a:rPr lang="en-US" sz="1200" b="0" i="0" u="none" strike="noStrike" dirty="0">
                          <a:solidFill>
                            <a:srgbClr val="000000"/>
                          </a:solidFill>
                          <a:effectLst/>
                          <a:latin typeface="Arial" panose="020B0604020202020204" pitchFamily="34" charset="0"/>
                          <a:cs typeface="Arial" panose="020B0604020202020204" pitchFamily="34" charset="0"/>
                        </a:rPr>
                        <a:t>gazetted</a:t>
                      </a:r>
                      <a:br>
                        <a:rPr lang="en-US" sz="1200" b="0" i="0" u="none" strike="noStrike" dirty="0">
                          <a:solidFill>
                            <a:srgbClr val="000000"/>
                          </a:solidFill>
                          <a:effectLst/>
                          <a:latin typeface="Arial" panose="020B0604020202020204" pitchFamily="34" charset="0"/>
                          <a:cs typeface="Arial" panose="020B0604020202020204" pitchFamily="34" charset="0"/>
                        </a:rPr>
                      </a:br>
                      <a:r>
                        <a:rPr lang="en-US" sz="1200" b="0" i="0" u="none" strike="noStrike" dirty="0">
                          <a:solidFill>
                            <a:srgbClr val="000000"/>
                          </a:solidFill>
                          <a:effectLst/>
                          <a:latin typeface="Arial" panose="020B0604020202020204" pitchFamily="34" charset="0"/>
                          <a:cs typeface="Arial" panose="020B0604020202020204" pitchFamily="34" charset="0"/>
                        </a:rPr>
                        <a:t>for public</a:t>
                      </a:r>
                      <a:br>
                        <a:rPr lang="en-US" sz="1200" b="0" i="0" u="none" strike="noStrike" dirty="0">
                          <a:solidFill>
                            <a:srgbClr val="000000"/>
                          </a:solidFill>
                          <a:effectLst/>
                          <a:latin typeface="Arial" panose="020B0604020202020204" pitchFamily="34" charset="0"/>
                          <a:cs typeface="Arial" panose="020B0604020202020204" pitchFamily="34" charset="0"/>
                        </a:rPr>
                      </a:br>
                      <a:r>
                        <a:rPr lang="en-US" sz="1200" b="0" i="0" u="none" strike="noStrike" dirty="0">
                          <a:solidFill>
                            <a:srgbClr val="000000"/>
                          </a:solidFill>
                          <a:effectLst/>
                          <a:latin typeface="Arial" panose="020B0604020202020204" pitchFamily="34" charset="0"/>
                          <a:cs typeface="Arial" panose="020B0604020202020204" pitchFamily="34" charset="0"/>
                        </a:rPr>
                        <a:t>comments</a:t>
                      </a:r>
                    </a:p>
                  </a:txBody>
                  <a:tcPr marL="5841" marR="5841" marT="584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t"/>
                      <a:r>
                        <a:rPr lang="en-US" sz="1200" b="1" i="0" u="none" strike="noStrike" dirty="0">
                          <a:solidFill>
                            <a:srgbClr val="000000"/>
                          </a:solidFill>
                          <a:effectLst/>
                          <a:latin typeface="Arial" panose="020B0604020202020204" pitchFamily="34" charset="0"/>
                          <a:cs typeface="Arial" panose="020B0604020202020204" pitchFamily="34" charset="0"/>
                        </a:rPr>
                        <a:t>Not  Achieved:</a:t>
                      </a:r>
                      <a:r>
                        <a:rPr lang="en-US" sz="1200" b="0" i="0" u="none" strike="noStrike" dirty="0">
                          <a:solidFill>
                            <a:srgbClr val="000000"/>
                          </a:solidFill>
                          <a:effectLst/>
                          <a:latin typeface="Arial" panose="020B0604020202020204" pitchFamily="34" charset="0"/>
                          <a:cs typeface="Arial" panose="020B0604020202020204" pitchFamily="34" charset="0"/>
                        </a:rPr>
                        <a:t> A submission and  notice were  submitted for approval by Minister for Gazetting.         </a:t>
                      </a:r>
                      <a:endParaRPr lang="en-US" sz="1200" b="1" i="0" u="none" strike="noStrike" dirty="0">
                        <a:solidFill>
                          <a:srgbClr val="000000"/>
                        </a:solidFill>
                        <a:effectLst/>
                        <a:latin typeface="Arial" panose="020B0604020202020204" pitchFamily="34" charset="0"/>
                        <a:cs typeface="Arial" panose="020B0604020202020204" pitchFamily="34" charset="0"/>
                      </a:endParaRPr>
                    </a:p>
                  </a:txBody>
                  <a:tcPr marL="5841" marR="5841" marT="584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t"/>
                      <a:r>
                        <a:rPr lang="en-US" sz="1200" b="0" i="0" u="none" strike="noStrike" dirty="0">
                          <a:solidFill>
                            <a:srgbClr val="000000"/>
                          </a:solidFill>
                          <a:effectLst/>
                          <a:latin typeface="Arial" panose="020B0604020202020204" pitchFamily="34" charset="0"/>
                          <a:cs typeface="Arial" panose="020B0604020202020204" pitchFamily="34" charset="0"/>
                        </a:rPr>
                        <a:t>Gazzeting of the  regulations has been delayed. Submission on regulations Attached.    </a:t>
                      </a:r>
                    </a:p>
                  </a:txBody>
                  <a:tcPr marL="5841" marR="5841" marT="584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t"/>
                      <a:r>
                        <a:rPr lang="en-US" sz="1200" b="0" i="0" u="none" strike="noStrike" dirty="0">
                          <a:solidFill>
                            <a:srgbClr val="000000"/>
                          </a:solidFill>
                          <a:effectLst/>
                          <a:latin typeface="Arial" panose="020B0604020202020204" pitchFamily="34" charset="0"/>
                          <a:cs typeface="Arial" panose="020B0604020202020204" pitchFamily="34" charset="0"/>
                        </a:rPr>
                        <a:t>A follow up will be done to track the submission.</a:t>
                      </a:r>
                    </a:p>
                  </a:txBody>
                  <a:tcPr marL="5841" marR="5841" marT="584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t"/>
                      <a:r>
                        <a:rPr lang="en-ZA" sz="1200" b="0" i="0" u="none" strike="noStrike" dirty="0">
                          <a:solidFill>
                            <a:srgbClr val="000000"/>
                          </a:solidFill>
                          <a:effectLst/>
                          <a:latin typeface="Arial" panose="020B0604020202020204" pitchFamily="34" charset="0"/>
                          <a:cs typeface="Arial" panose="020B0604020202020204" pitchFamily="34" charset="0"/>
                        </a:rPr>
                        <a:t>N/A</a:t>
                      </a:r>
                    </a:p>
                  </a:txBody>
                  <a:tcPr marL="5841" marR="5841" marT="584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t"/>
                      <a:r>
                        <a:rPr lang="en-ZA" sz="1200" b="0" i="0" u="none" strike="noStrike" dirty="0">
                          <a:solidFill>
                            <a:srgbClr val="000000"/>
                          </a:solidFill>
                          <a:effectLst/>
                          <a:latin typeface="Arial" panose="020B0604020202020204" pitchFamily="34" charset="0"/>
                          <a:cs typeface="Arial" panose="020B0604020202020204" pitchFamily="34" charset="0"/>
                        </a:rPr>
                        <a:t> </a:t>
                      </a:r>
                    </a:p>
                  </a:txBody>
                  <a:tcPr marL="5841" marR="5841" marT="584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extLst>
                  <a:ext uri="{0D108BD9-81ED-4DB2-BD59-A6C34878D82A}">
                    <a16:rowId xmlns:a16="http://schemas.microsoft.com/office/drawing/2014/main" xmlns="" val="375066064"/>
                  </a:ext>
                </a:extLst>
              </a:tr>
              <a:tr h="1057109">
                <a:tc>
                  <a:txBody>
                    <a:bodyPr/>
                    <a:lstStyle/>
                    <a:p>
                      <a:pPr algn="l" fontAlgn="t"/>
                      <a:r>
                        <a:rPr lang="en-US" sz="1200" b="0" i="0" u="none" strike="noStrike" dirty="0">
                          <a:solidFill>
                            <a:srgbClr val="000000"/>
                          </a:solidFill>
                          <a:effectLst/>
                          <a:latin typeface="Arial" panose="020B0604020202020204" pitchFamily="34" charset="0"/>
                          <a:cs typeface="Arial" panose="020B0604020202020204" pitchFamily="34" charset="0"/>
                        </a:rPr>
                        <a:t>Report on economic viability of shale gas exploration in South Africa produced</a:t>
                      </a:r>
                    </a:p>
                  </a:txBody>
                  <a:tcPr marL="5841" marR="5841" marT="584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t"/>
                      <a:r>
                        <a:rPr lang="en-US" sz="1200" b="0" i="0" u="none" strike="noStrike" dirty="0">
                          <a:solidFill>
                            <a:srgbClr val="000000"/>
                          </a:solidFill>
                          <a:effectLst/>
                          <a:latin typeface="Arial" panose="020B0604020202020204" pitchFamily="34" charset="0"/>
                          <a:cs typeface="Arial" panose="020B0604020202020204" pitchFamily="34" charset="0"/>
                        </a:rPr>
                        <a:t>Report on economic viability of shale gas exploration in South Africa produced</a:t>
                      </a:r>
                    </a:p>
                  </a:txBody>
                  <a:tcPr marL="5841" marR="5841" marT="584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t"/>
                      <a:r>
                        <a:rPr lang="en-US" sz="1200" b="0" i="0" u="none" strike="noStrike" dirty="0">
                          <a:solidFill>
                            <a:srgbClr val="000000"/>
                          </a:solidFill>
                          <a:effectLst/>
                          <a:latin typeface="Arial" panose="020B0604020202020204" pitchFamily="34" charset="0"/>
                          <a:cs typeface="Arial" panose="020B0604020202020204" pitchFamily="34" charset="0"/>
                        </a:rPr>
                        <a:t>Report on</a:t>
                      </a:r>
                      <a:br>
                        <a:rPr lang="en-US" sz="1200" b="0" i="0" u="none" strike="noStrike" dirty="0">
                          <a:solidFill>
                            <a:srgbClr val="000000"/>
                          </a:solidFill>
                          <a:effectLst/>
                          <a:latin typeface="Arial" panose="020B0604020202020204" pitchFamily="34" charset="0"/>
                          <a:cs typeface="Arial" panose="020B0604020202020204" pitchFamily="34" charset="0"/>
                        </a:rPr>
                      </a:br>
                      <a:r>
                        <a:rPr lang="en-US" sz="1200" b="0" i="0" u="none" strike="noStrike" dirty="0">
                          <a:solidFill>
                            <a:srgbClr val="000000"/>
                          </a:solidFill>
                          <a:effectLst/>
                          <a:latin typeface="Arial" panose="020B0604020202020204" pitchFamily="34" charset="0"/>
                          <a:cs typeface="Arial" panose="020B0604020202020204" pitchFamily="34" charset="0"/>
                        </a:rPr>
                        <a:t>economic</a:t>
                      </a:r>
                      <a:br>
                        <a:rPr lang="en-US" sz="1200" b="0" i="0" u="none" strike="noStrike" dirty="0">
                          <a:solidFill>
                            <a:srgbClr val="000000"/>
                          </a:solidFill>
                          <a:effectLst/>
                          <a:latin typeface="Arial" panose="020B0604020202020204" pitchFamily="34" charset="0"/>
                          <a:cs typeface="Arial" panose="020B0604020202020204" pitchFamily="34" charset="0"/>
                        </a:rPr>
                      </a:br>
                      <a:r>
                        <a:rPr lang="en-US" sz="1200" b="0" i="0" u="none" strike="noStrike" dirty="0">
                          <a:solidFill>
                            <a:srgbClr val="000000"/>
                          </a:solidFill>
                          <a:effectLst/>
                          <a:latin typeface="Arial" panose="020B0604020202020204" pitchFamily="34" charset="0"/>
                          <a:cs typeface="Arial" panose="020B0604020202020204" pitchFamily="34" charset="0"/>
                        </a:rPr>
                        <a:t>viability of shale</a:t>
                      </a:r>
                      <a:br>
                        <a:rPr lang="en-US" sz="1200" b="0" i="0" u="none" strike="noStrike" dirty="0">
                          <a:solidFill>
                            <a:srgbClr val="000000"/>
                          </a:solidFill>
                          <a:effectLst/>
                          <a:latin typeface="Arial" panose="020B0604020202020204" pitchFamily="34" charset="0"/>
                          <a:cs typeface="Arial" panose="020B0604020202020204" pitchFamily="34" charset="0"/>
                        </a:rPr>
                      </a:br>
                      <a:r>
                        <a:rPr lang="en-US" sz="1200" b="0" i="0" u="none" strike="noStrike" dirty="0">
                          <a:solidFill>
                            <a:srgbClr val="000000"/>
                          </a:solidFill>
                          <a:effectLst/>
                          <a:latin typeface="Arial" panose="020B0604020202020204" pitchFamily="34" charset="0"/>
                          <a:cs typeface="Arial" panose="020B0604020202020204" pitchFamily="34" charset="0"/>
                        </a:rPr>
                        <a:t>gas exploration</a:t>
                      </a:r>
                      <a:br>
                        <a:rPr lang="en-US" sz="1200" b="0" i="0" u="none" strike="noStrike" dirty="0">
                          <a:solidFill>
                            <a:srgbClr val="000000"/>
                          </a:solidFill>
                          <a:effectLst/>
                          <a:latin typeface="Arial" panose="020B0604020202020204" pitchFamily="34" charset="0"/>
                          <a:cs typeface="Arial" panose="020B0604020202020204" pitchFamily="34" charset="0"/>
                        </a:rPr>
                      </a:br>
                      <a:r>
                        <a:rPr lang="en-US" sz="1200" b="0" i="0" u="none" strike="noStrike" dirty="0">
                          <a:solidFill>
                            <a:srgbClr val="000000"/>
                          </a:solidFill>
                          <a:effectLst/>
                          <a:latin typeface="Arial" panose="020B0604020202020204" pitchFamily="34" charset="0"/>
                          <a:cs typeface="Arial" panose="020B0604020202020204" pitchFamily="34" charset="0"/>
                        </a:rPr>
                        <a:t>in South Africa</a:t>
                      </a:r>
                      <a:br>
                        <a:rPr lang="en-US" sz="1200" b="0" i="0" u="none" strike="noStrike" dirty="0">
                          <a:solidFill>
                            <a:srgbClr val="000000"/>
                          </a:solidFill>
                          <a:effectLst/>
                          <a:latin typeface="Arial" panose="020B0604020202020204" pitchFamily="34" charset="0"/>
                          <a:cs typeface="Arial" panose="020B0604020202020204" pitchFamily="34" charset="0"/>
                        </a:rPr>
                      </a:br>
                      <a:r>
                        <a:rPr lang="en-US" sz="1200" b="0" i="0" u="none" strike="noStrike" dirty="0">
                          <a:solidFill>
                            <a:srgbClr val="000000"/>
                          </a:solidFill>
                          <a:effectLst/>
                          <a:latin typeface="Arial" panose="020B0604020202020204" pitchFamily="34" charset="0"/>
                          <a:cs typeface="Arial" panose="020B0604020202020204" pitchFamily="34" charset="0"/>
                        </a:rPr>
                        <a:t>produced</a:t>
                      </a:r>
                    </a:p>
                  </a:txBody>
                  <a:tcPr marL="5841" marR="5841" marT="584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t"/>
                      <a:r>
                        <a:rPr lang="en-ZA" sz="1200" b="1" i="0" u="none" strike="noStrike" dirty="0">
                          <a:solidFill>
                            <a:srgbClr val="000000"/>
                          </a:solidFill>
                          <a:effectLst/>
                          <a:latin typeface="Arial" panose="020B0604020202020204" pitchFamily="34" charset="0"/>
                          <a:cs typeface="Arial" panose="020B0604020202020204" pitchFamily="34" charset="0"/>
                        </a:rPr>
                        <a:t>Achieved</a:t>
                      </a:r>
                    </a:p>
                  </a:txBody>
                  <a:tcPr marL="5841" marR="5841" marT="584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t"/>
                      <a:r>
                        <a:rPr lang="en-ZA" sz="1200" b="0" i="0" u="none" strike="noStrike" dirty="0">
                          <a:solidFill>
                            <a:srgbClr val="000000"/>
                          </a:solidFill>
                          <a:effectLst/>
                          <a:latin typeface="Arial" panose="020B0604020202020204" pitchFamily="34" charset="0"/>
                          <a:cs typeface="Arial" panose="020B0604020202020204" pitchFamily="34" charset="0"/>
                        </a:rPr>
                        <a:t>N/A</a:t>
                      </a:r>
                    </a:p>
                  </a:txBody>
                  <a:tcPr marL="5841" marR="5841" marT="584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t"/>
                      <a:r>
                        <a:rPr lang="en-ZA" sz="1200" b="0" i="0" u="none" strike="noStrike" dirty="0">
                          <a:solidFill>
                            <a:srgbClr val="000000"/>
                          </a:solidFill>
                          <a:effectLst/>
                          <a:latin typeface="Arial" panose="020B0604020202020204" pitchFamily="34" charset="0"/>
                          <a:cs typeface="Arial" panose="020B0604020202020204" pitchFamily="34" charset="0"/>
                        </a:rPr>
                        <a:t>N/A</a:t>
                      </a:r>
                    </a:p>
                  </a:txBody>
                  <a:tcPr marL="5841" marR="5841" marT="584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t"/>
                      <a:r>
                        <a:rPr lang="en-ZA" sz="1200" b="0" i="0" u="none" strike="noStrike" dirty="0">
                          <a:solidFill>
                            <a:srgbClr val="000000"/>
                          </a:solidFill>
                          <a:effectLst/>
                          <a:latin typeface="Arial" panose="020B0604020202020204" pitchFamily="34" charset="0"/>
                          <a:cs typeface="Arial" panose="020B0604020202020204" pitchFamily="34" charset="0"/>
                        </a:rPr>
                        <a:t>N/A</a:t>
                      </a:r>
                    </a:p>
                  </a:txBody>
                  <a:tcPr marL="5841" marR="5841" marT="584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t"/>
                      <a:r>
                        <a:rPr lang="en-ZA" sz="1200" b="0" i="0" u="none" strike="noStrike" dirty="0">
                          <a:solidFill>
                            <a:srgbClr val="000000"/>
                          </a:solidFill>
                          <a:effectLst/>
                          <a:latin typeface="Arial" panose="020B0604020202020204" pitchFamily="34" charset="0"/>
                          <a:cs typeface="Arial" panose="020B0604020202020204" pitchFamily="34" charset="0"/>
                        </a:rPr>
                        <a:t> </a:t>
                      </a:r>
                    </a:p>
                  </a:txBody>
                  <a:tcPr marL="5841" marR="5841" marT="584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extLst>
                  <a:ext uri="{0D108BD9-81ED-4DB2-BD59-A6C34878D82A}">
                    <a16:rowId xmlns:a16="http://schemas.microsoft.com/office/drawing/2014/main" xmlns="" val="4205400679"/>
                  </a:ext>
                </a:extLst>
              </a:tr>
              <a:tr h="1057109">
                <a:tc>
                  <a:txBody>
                    <a:bodyPr/>
                    <a:lstStyle/>
                    <a:p>
                      <a:pPr algn="l" fontAlgn="t"/>
                      <a:r>
                        <a:rPr lang="en-US" sz="1200" b="0" i="0" u="none" strike="noStrike" dirty="0">
                          <a:solidFill>
                            <a:srgbClr val="000000"/>
                          </a:solidFill>
                          <a:effectLst/>
                          <a:latin typeface="Arial" panose="020B0604020202020204" pitchFamily="34" charset="0"/>
                          <a:cs typeface="Arial" panose="020B0604020202020204" pitchFamily="34" charset="0"/>
                        </a:rPr>
                        <a:t>Beneficiation Master plan implementation plans developed</a:t>
                      </a:r>
                    </a:p>
                  </a:txBody>
                  <a:tcPr marL="5841" marR="5841" marT="584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t"/>
                      <a:r>
                        <a:rPr lang="en-US" sz="1200" b="0" i="0" u="none" strike="noStrike" dirty="0">
                          <a:solidFill>
                            <a:srgbClr val="000000"/>
                          </a:solidFill>
                          <a:effectLst/>
                          <a:latin typeface="Arial" panose="020B0604020202020204" pitchFamily="34" charset="0"/>
                          <a:cs typeface="Arial" panose="020B0604020202020204" pitchFamily="34" charset="0"/>
                        </a:rPr>
                        <a:t>Jewelry and Battery Minerals Value Chain implementation plans approved by the Minister</a:t>
                      </a:r>
                    </a:p>
                  </a:txBody>
                  <a:tcPr marL="5841" marR="5841" marT="584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t"/>
                      <a:r>
                        <a:rPr lang="en-ZA" sz="1200" b="0" i="0" u="none" strike="noStrike" dirty="0">
                          <a:solidFill>
                            <a:srgbClr val="000000"/>
                          </a:solidFill>
                          <a:effectLst/>
                          <a:latin typeface="Arial" panose="020B0604020202020204" pitchFamily="34" charset="0"/>
                          <a:cs typeface="Arial" panose="020B0604020202020204" pitchFamily="34" charset="0"/>
                        </a:rPr>
                        <a:t>Stakeholder</a:t>
                      </a:r>
                      <a:br>
                        <a:rPr lang="en-ZA" sz="1200" b="0" i="0" u="none" strike="noStrike" dirty="0">
                          <a:solidFill>
                            <a:srgbClr val="000000"/>
                          </a:solidFill>
                          <a:effectLst/>
                          <a:latin typeface="Arial" panose="020B0604020202020204" pitchFamily="34" charset="0"/>
                          <a:cs typeface="Arial" panose="020B0604020202020204" pitchFamily="34" charset="0"/>
                        </a:rPr>
                      </a:br>
                      <a:r>
                        <a:rPr lang="en-ZA" sz="1200" b="0" i="0" u="none" strike="noStrike" dirty="0">
                          <a:solidFill>
                            <a:srgbClr val="000000"/>
                          </a:solidFill>
                          <a:effectLst/>
                          <a:latin typeface="Arial" panose="020B0604020202020204" pitchFamily="34" charset="0"/>
                          <a:cs typeface="Arial" panose="020B0604020202020204" pitchFamily="34" charset="0"/>
                        </a:rPr>
                        <a:t>consultations</a:t>
                      </a:r>
                    </a:p>
                  </a:txBody>
                  <a:tcPr marL="5841" marR="5841" marT="584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t"/>
                      <a:r>
                        <a:rPr lang="en-ZA" sz="1200" b="1" i="0" u="none" strike="noStrike" dirty="0">
                          <a:solidFill>
                            <a:srgbClr val="000000"/>
                          </a:solidFill>
                          <a:effectLst/>
                          <a:latin typeface="Arial" panose="020B0604020202020204" pitchFamily="34" charset="0"/>
                          <a:cs typeface="Arial" panose="020B0604020202020204" pitchFamily="34" charset="0"/>
                        </a:rPr>
                        <a:t>Achieved</a:t>
                      </a:r>
                    </a:p>
                  </a:txBody>
                  <a:tcPr marL="5841" marR="5841" marT="584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t"/>
                      <a:r>
                        <a:rPr lang="en-ZA" sz="1200" b="0" i="0" u="none" strike="noStrike" dirty="0">
                          <a:solidFill>
                            <a:srgbClr val="000000"/>
                          </a:solidFill>
                          <a:effectLst/>
                          <a:latin typeface="Arial" panose="020B0604020202020204" pitchFamily="34" charset="0"/>
                          <a:cs typeface="Arial" panose="020B0604020202020204" pitchFamily="34" charset="0"/>
                        </a:rPr>
                        <a:t>N/A</a:t>
                      </a:r>
                    </a:p>
                  </a:txBody>
                  <a:tcPr marL="5841" marR="5841" marT="584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t"/>
                      <a:r>
                        <a:rPr lang="en-ZA" sz="1200" b="0" i="0" u="none" strike="noStrike" dirty="0">
                          <a:solidFill>
                            <a:srgbClr val="000000"/>
                          </a:solidFill>
                          <a:effectLst/>
                          <a:latin typeface="Arial" panose="020B0604020202020204" pitchFamily="34" charset="0"/>
                          <a:cs typeface="Arial" panose="020B0604020202020204" pitchFamily="34" charset="0"/>
                        </a:rPr>
                        <a:t>N/A</a:t>
                      </a:r>
                    </a:p>
                  </a:txBody>
                  <a:tcPr marL="5841" marR="5841" marT="584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t"/>
                      <a:r>
                        <a:rPr lang="en-US" sz="1200" b="0" i="0" u="none" strike="noStrike" dirty="0">
                          <a:solidFill>
                            <a:srgbClr val="000000"/>
                          </a:solidFill>
                          <a:effectLst/>
                          <a:latin typeface="Arial" panose="020B0604020202020204" pitchFamily="34" charset="0"/>
                          <a:cs typeface="Arial" panose="020B0604020202020204" pitchFamily="34" charset="0"/>
                        </a:rPr>
                        <a:t>Consultations were done on  20 &amp; 22 September 2022 with industry and Government.</a:t>
                      </a:r>
                    </a:p>
                  </a:txBody>
                  <a:tcPr marL="5841" marR="5841" marT="584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t"/>
                      <a:r>
                        <a:rPr lang="en-ZA" sz="1200" b="0" i="0" u="none" strike="noStrike" dirty="0">
                          <a:solidFill>
                            <a:srgbClr val="000000"/>
                          </a:solidFill>
                          <a:effectLst/>
                          <a:latin typeface="Arial" panose="020B0604020202020204" pitchFamily="34" charset="0"/>
                          <a:cs typeface="Arial" panose="020B0604020202020204" pitchFamily="34" charset="0"/>
                        </a:rPr>
                        <a:t> </a:t>
                      </a:r>
                    </a:p>
                  </a:txBody>
                  <a:tcPr marL="5841" marR="5841" marT="584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extLst>
                  <a:ext uri="{0D108BD9-81ED-4DB2-BD59-A6C34878D82A}">
                    <a16:rowId xmlns:a16="http://schemas.microsoft.com/office/drawing/2014/main" xmlns="" val="3080373611"/>
                  </a:ext>
                </a:extLst>
              </a:tr>
            </a:tbl>
          </a:graphicData>
        </a:graphic>
      </p:graphicFrame>
    </p:spTree>
    <p:extLst>
      <p:ext uri="{BB962C8B-B14F-4D97-AF65-F5344CB8AC3E}">
        <p14:creationId xmlns:p14="http://schemas.microsoft.com/office/powerpoint/2010/main" xmlns="" val="3233567750"/>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246435" y="0"/>
            <a:ext cx="11945565" cy="369332"/>
          </a:xfrm>
          <a:prstGeom prst="rect">
            <a:avLst/>
          </a:prstGeom>
        </p:spPr>
        <p:txBody>
          <a:bodyPr wrap="square">
            <a:spAutoFit/>
          </a:bodyPr>
          <a:lstStyle/>
          <a:p>
            <a:pPr lvl="0" algn="ctr" fontAlgn="t"/>
            <a:r>
              <a:rPr lang="en-US" b="1" dirty="0">
                <a:solidFill>
                  <a:srgbClr val="000000"/>
                </a:solidFill>
                <a:latin typeface="Arial" panose="020B0604020202020204" pitchFamily="34" charset="0"/>
                <a:cs typeface="Arial" panose="020B0604020202020204" pitchFamily="34" charset="0"/>
              </a:rPr>
              <a:t>MINING, MINERAL AND ENERGY POLICY DEVELOPMENT, (QUARTER 2) </a:t>
            </a:r>
          </a:p>
        </p:txBody>
      </p:sp>
      <p:graphicFrame>
        <p:nvGraphicFramePr>
          <p:cNvPr id="2" name="Table 1">
            <a:extLst>
              <a:ext uri="{FF2B5EF4-FFF2-40B4-BE49-F238E27FC236}">
                <a16:creationId xmlns:a16="http://schemas.microsoft.com/office/drawing/2014/main" xmlns="" id="{5581B532-9627-4F75-8ECB-FF26993AE5AA}"/>
              </a:ext>
            </a:extLst>
          </p:cNvPr>
          <p:cNvGraphicFramePr>
            <a:graphicFrameLocks noGrp="1"/>
          </p:cNvGraphicFramePr>
          <p:nvPr/>
        </p:nvGraphicFramePr>
        <p:xfrm>
          <a:off x="1616765" y="371475"/>
          <a:ext cx="10384737" cy="5184261"/>
        </p:xfrm>
        <a:graphic>
          <a:graphicData uri="http://schemas.openxmlformats.org/drawingml/2006/table">
            <a:tbl>
              <a:tblPr/>
              <a:tblGrid>
                <a:gridCol w="1298713">
                  <a:extLst>
                    <a:ext uri="{9D8B030D-6E8A-4147-A177-3AD203B41FA5}">
                      <a16:colId xmlns:a16="http://schemas.microsoft.com/office/drawing/2014/main" xmlns="" val="471774021"/>
                    </a:ext>
                  </a:extLst>
                </a:gridCol>
                <a:gridCol w="1220247">
                  <a:extLst>
                    <a:ext uri="{9D8B030D-6E8A-4147-A177-3AD203B41FA5}">
                      <a16:colId xmlns:a16="http://schemas.microsoft.com/office/drawing/2014/main" xmlns="" val="497439202"/>
                    </a:ext>
                  </a:extLst>
                </a:gridCol>
                <a:gridCol w="1347938">
                  <a:extLst>
                    <a:ext uri="{9D8B030D-6E8A-4147-A177-3AD203B41FA5}">
                      <a16:colId xmlns:a16="http://schemas.microsoft.com/office/drawing/2014/main" xmlns="" val="1922756221"/>
                    </a:ext>
                  </a:extLst>
                </a:gridCol>
                <a:gridCol w="1449033">
                  <a:extLst>
                    <a:ext uri="{9D8B030D-6E8A-4147-A177-3AD203B41FA5}">
                      <a16:colId xmlns:a16="http://schemas.microsoft.com/office/drawing/2014/main" xmlns="" val="4264584956"/>
                    </a:ext>
                  </a:extLst>
                </a:gridCol>
                <a:gridCol w="1440070">
                  <a:extLst>
                    <a:ext uri="{9D8B030D-6E8A-4147-A177-3AD203B41FA5}">
                      <a16:colId xmlns:a16="http://schemas.microsoft.com/office/drawing/2014/main" xmlns="" val="890927572"/>
                    </a:ext>
                  </a:extLst>
                </a:gridCol>
                <a:gridCol w="1283758">
                  <a:extLst>
                    <a:ext uri="{9D8B030D-6E8A-4147-A177-3AD203B41FA5}">
                      <a16:colId xmlns:a16="http://schemas.microsoft.com/office/drawing/2014/main" xmlns="" val="11733090"/>
                    </a:ext>
                  </a:extLst>
                </a:gridCol>
                <a:gridCol w="1850735">
                  <a:extLst>
                    <a:ext uri="{9D8B030D-6E8A-4147-A177-3AD203B41FA5}">
                      <a16:colId xmlns:a16="http://schemas.microsoft.com/office/drawing/2014/main" xmlns="" val="3640824563"/>
                    </a:ext>
                  </a:extLst>
                </a:gridCol>
                <a:gridCol w="494243">
                  <a:extLst>
                    <a:ext uri="{9D8B030D-6E8A-4147-A177-3AD203B41FA5}">
                      <a16:colId xmlns:a16="http://schemas.microsoft.com/office/drawing/2014/main" xmlns="" val="3977129460"/>
                    </a:ext>
                  </a:extLst>
                </a:gridCol>
              </a:tblGrid>
              <a:tr h="507592">
                <a:tc>
                  <a:txBody>
                    <a:bodyPr/>
                    <a:lstStyle/>
                    <a:p>
                      <a:pPr algn="ctr" fontAlgn="t"/>
                      <a:r>
                        <a:rPr lang="en-ZA" sz="1200" b="1" i="0" u="none" strike="noStrike" dirty="0">
                          <a:solidFill>
                            <a:srgbClr val="000000"/>
                          </a:solidFill>
                          <a:effectLst/>
                          <a:latin typeface="Arial" panose="020B0604020202020204" pitchFamily="34" charset="0"/>
                          <a:cs typeface="Arial" panose="020B0604020202020204" pitchFamily="34" charset="0"/>
                        </a:rPr>
                        <a:t>Output Indicator</a:t>
                      </a:r>
                    </a:p>
                  </a:txBody>
                  <a:tcPr marL="5912" marR="5912" marT="591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ctr" fontAlgn="t"/>
                      <a:r>
                        <a:rPr lang="en-ZA" sz="1200" b="1" i="0" u="none" strike="noStrike" dirty="0">
                          <a:solidFill>
                            <a:srgbClr val="000000"/>
                          </a:solidFill>
                          <a:effectLst/>
                          <a:latin typeface="Arial" panose="020B0604020202020204" pitchFamily="34" charset="0"/>
                          <a:cs typeface="Arial" panose="020B0604020202020204" pitchFamily="34" charset="0"/>
                        </a:rPr>
                        <a:t>2022/23</a:t>
                      </a:r>
                      <a:br>
                        <a:rPr lang="en-ZA" sz="1200" b="1" i="0" u="none" strike="noStrike" dirty="0">
                          <a:solidFill>
                            <a:srgbClr val="000000"/>
                          </a:solidFill>
                          <a:effectLst/>
                          <a:latin typeface="Arial" panose="020B0604020202020204" pitchFamily="34" charset="0"/>
                          <a:cs typeface="Arial" panose="020B0604020202020204" pitchFamily="34" charset="0"/>
                        </a:rPr>
                      </a:br>
                      <a:r>
                        <a:rPr lang="en-ZA" sz="1200" b="1" i="0" u="none" strike="noStrike" dirty="0">
                          <a:solidFill>
                            <a:srgbClr val="000000"/>
                          </a:solidFill>
                          <a:effectLst/>
                          <a:latin typeface="Arial" panose="020B0604020202020204" pitchFamily="34" charset="0"/>
                          <a:cs typeface="Arial" panose="020B0604020202020204" pitchFamily="34" charset="0"/>
                        </a:rPr>
                        <a:t>Annual Target</a:t>
                      </a:r>
                    </a:p>
                  </a:txBody>
                  <a:tcPr marL="5912" marR="5912" marT="591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ctr" fontAlgn="t"/>
                      <a:r>
                        <a:rPr lang="en-ZA" sz="1200" b="1" i="0" u="none" strike="noStrike" dirty="0">
                          <a:solidFill>
                            <a:srgbClr val="000000"/>
                          </a:solidFill>
                          <a:effectLst/>
                          <a:latin typeface="Arial" panose="020B0604020202020204" pitchFamily="34" charset="0"/>
                          <a:cs typeface="Arial" panose="020B0604020202020204" pitchFamily="34" charset="0"/>
                        </a:rPr>
                        <a:t>2022/23</a:t>
                      </a:r>
                      <a:br>
                        <a:rPr lang="en-ZA" sz="1200" b="1" i="0" u="none" strike="noStrike" dirty="0">
                          <a:solidFill>
                            <a:srgbClr val="000000"/>
                          </a:solidFill>
                          <a:effectLst/>
                          <a:latin typeface="Arial" panose="020B0604020202020204" pitchFamily="34" charset="0"/>
                          <a:cs typeface="Arial" panose="020B0604020202020204" pitchFamily="34" charset="0"/>
                        </a:rPr>
                      </a:br>
                      <a:r>
                        <a:rPr lang="en-ZA" sz="1200" b="1" i="0" u="none" strike="noStrike" dirty="0">
                          <a:solidFill>
                            <a:srgbClr val="000000"/>
                          </a:solidFill>
                          <a:effectLst/>
                          <a:latin typeface="Arial" panose="020B0604020202020204" pitchFamily="34" charset="0"/>
                          <a:cs typeface="Arial" panose="020B0604020202020204" pitchFamily="34" charset="0"/>
                        </a:rPr>
                        <a:t>Quarterly Target</a:t>
                      </a:r>
                    </a:p>
                  </a:txBody>
                  <a:tcPr marL="5912" marR="5912" marT="591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ctr" fontAlgn="t"/>
                      <a:r>
                        <a:rPr lang="en-US" sz="1200" b="1" i="0" u="none" strike="noStrike" dirty="0">
                          <a:solidFill>
                            <a:srgbClr val="000000"/>
                          </a:solidFill>
                          <a:effectLst/>
                          <a:latin typeface="Arial" panose="020B0604020202020204" pitchFamily="34" charset="0"/>
                          <a:cs typeface="Arial" panose="020B0604020202020204" pitchFamily="34" charset="0"/>
                        </a:rPr>
                        <a:t>Actual output</a:t>
                      </a:r>
                      <a:br>
                        <a:rPr lang="en-US" sz="1200" b="1" i="0" u="none" strike="noStrike" dirty="0">
                          <a:solidFill>
                            <a:srgbClr val="000000"/>
                          </a:solidFill>
                          <a:effectLst/>
                          <a:latin typeface="Arial" panose="020B0604020202020204" pitchFamily="34" charset="0"/>
                          <a:cs typeface="Arial" panose="020B0604020202020204" pitchFamily="34" charset="0"/>
                        </a:rPr>
                      </a:br>
                      <a:endParaRPr lang="en-US" sz="1200" b="1" i="0" u="none" strike="noStrike" dirty="0">
                        <a:solidFill>
                          <a:srgbClr val="000000"/>
                        </a:solidFill>
                        <a:effectLst/>
                        <a:latin typeface="Arial" panose="020B0604020202020204" pitchFamily="34" charset="0"/>
                        <a:cs typeface="Arial" panose="020B0604020202020204" pitchFamily="34" charset="0"/>
                      </a:endParaRPr>
                    </a:p>
                  </a:txBody>
                  <a:tcPr marL="5912" marR="5912" marT="591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ctr" fontAlgn="t"/>
                      <a:r>
                        <a:rPr lang="en-ZA" sz="1200" b="1" i="0" u="none" strike="noStrike" dirty="0">
                          <a:solidFill>
                            <a:srgbClr val="000000"/>
                          </a:solidFill>
                          <a:effectLst/>
                          <a:latin typeface="Arial" panose="020B0604020202020204" pitchFamily="34" charset="0"/>
                          <a:cs typeface="Arial" panose="020B0604020202020204" pitchFamily="34" charset="0"/>
                        </a:rPr>
                        <a:t>Reason for</a:t>
                      </a:r>
                      <a:br>
                        <a:rPr lang="en-ZA" sz="1200" b="1" i="0" u="none" strike="noStrike" dirty="0">
                          <a:solidFill>
                            <a:srgbClr val="000000"/>
                          </a:solidFill>
                          <a:effectLst/>
                          <a:latin typeface="Arial" panose="020B0604020202020204" pitchFamily="34" charset="0"/>
                          <a:cs typeface="Arial" panose="020B0604020202020204" pitchFamily="34" charset="0"/>
                        </a:rPr>
                      </a:br>
                      <a:r>
                        <a:rPr lang="en-ZA" sz="1200" b="1" i="0" u="none" strike="noStrike" dirty="0">
                          <a:solidFill>
                            <a:srgbClr val="000000"/>
                          </a:solidFill>
                          <a:effectLst/>
                          <a:latin typeface="Arial" panose="020B0604020202020204" pitchFamily="34" charset="0"/>
                          <a:cs typeface="Arial" panose="020B0604020202020204" pitchFamily="34" charset="0"/>
                        </a:rPr>
                        <a:t>Deviation</a:t>
                      </a:r>
                      <a:br>
                        <a:rPr lang="en-ZA" sz="1200" b="1" i="0" u="none" strike="noStrike" dirty="0">
                          <a:solidFill>
                            <a:srgbClr val="000000"/>
                          </a:solidFill>
                          <a:effectLst/>
                          <a:latin typeface="Arial" panose="020B0604020202020204" pitchFamily="34" charset="0"/>
                          <a:cs typeface="Arial" panose="020B0604020202020204" pitchFamily="34" charset="0"/>
                        </a:rPr>
                      </a:br>
                      <a:endParaRPr lang="en-ZA" sz="1200" b="1" i="0" u="none" strike="noStrike" dirty="0">
                        <a:solidFill>
                          <a:srgbClr val="000000"/>
                        </a:solidFill>
                        <a:effectLst/>
                        <a:latin typeface="Arial" panose="020B0604020202020204" pitchFamily="34" charset="0"/>
                        <a:cs typeface="Arial" panose="020B0604020202020204" pitchFamily="34" charset="0"/>
                      </a:endParaRPr>
                    </a:p>
                  </a:txBody>
                  <a:tcPr marL="5912" marR="5912" marT="591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ctr" fontAlgn="t"/>
                      <a:r>
                        <a:rPr lang="en-ZA" sz="1200" b="1" i="0" u="none" strike="noStrike" dirty="0">
                          <a:solidFill>
                            <a:srgbClr val="000000"/>
                          </a:solidFill>
                          <a:effectLst/>
                          <a:latin typeface="Arial" panose="020B0604020202020204" pitchFamily="34" charset="0"/>
                          <a:cs typeface="Arial" panose="020B0604020202020204" pitchFamily="34" charset="0"/>
                        </a:rPr>
                        <a:t>Corrective</a:t>
                      </a:r>
                      <a:br>
                        <a:rPr lang="en-ZA" sz="1200" b="1" i="0" u="none" strike="noStrike" dirty="0">
                          <a:solidFill>
                            <a:srgbClr val="000000"/>
                          </a:solidFill>
                          <a:effectLst/>
                          <a:latin typeface="Arial" panose="020B0604020202020204" pitchFamily="34" charset="0"/>
                          <a:cs typeface="Arial" panose="020B0604020202020204" pitchFamily="34" charset="0"/>
                        </a:rPr>
                      </a:br>
                      <a:r>
                        <a:rPr lang="en-ZA" sz="1200" b="1" i="0" u="none" strike="noStrike" dirty="0">
                          <a:solidFill>
                            <a:srgbClr val="000000"/>
                          </a:solidFill>
                          <a:effectLst/>
                          <a:latin typeface="Arial" panose="020B0604020202020204" pitchFamily="34" charset="0"/>
                          <a:cs typeface="Arial" panose="020B0604020202020204" pitchFamily="34" charset="0"/>
                        </a:rPr>
                        <a:t>Measures</a:t>
                      </a:r>
                      <a:br>
                        <a:rPr lang="en-ZA" sz="1200" b="1" i="0" u="none" strike="noStrike" dirty="0">
                          <a:solidFill>
                            <a:srgbClr val="000000"/>
                          </a:solidFill>
                          <a:effectLst/>
                          <a:latin typeface="Arial" panose="020B0604020202020204" pitchFamily="34" charset="0"/>
                          <a:cs typeface="Arial" panose="020B0604020202020204" pitchFamily="34" charset="0"/>
                        </a:rPr>
                      </a:br>
                      <a:endParaRPr lang="en-ZA" sz="1200" b="1" i="0" u="none" strike="noStrike" dirty="0">
                        <a:solidFill>
                          <a:srgbClr val="000000"/>
                        </a:solidFill>
                        <a:effectLst/>
                        <a:latin typeface="Arial" panose="020B0604020202020204" pitchFamily="34" charset="0"/>
                        <a:cs typeface="Arial" panose="020B0604020202020204" pitchFamily="34" charset="0"/>
                      </a:endParaRPr>
                    </a:p>
                  </a:txBody>
                  <a:tcPr marL="5912" marR="5912" marT="591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ctr" fontAlgn="t"/>
                      <a:r>
                        <a:rPr lang="en-ZA" sz="1200" b="1" i="0" u="none" strike="noStrike" dirty="0">
                          <a:solidFill>
                            <a:srgbClr val="000000"/>
                          </a:solidFill>
                          <a:effectLst/>
                          <a:latin typeface="Arial" panose="020B0604020202020204" pitchFamily="34" charset="0"/>
                          <a:cs typeface="Arial" panose="020B0604020202020204" pitchFamily="34" charset="0"/>
                        </a:rPr>
                        <a:t>Comments for</a:t>
                      </a:r>
                      <a:br>
                        <a:rPr lang="en-ZA" sz="1200" b="1" i="0" u="none" strike="noStrike" dirty="0">
                          <a:solidFill>
                            <a:srgbClr val="000000"/>
                          </a:solidFill>
                          <a:effectLst/>
                          <a:latin typeface="Arial" panose="020B0604020202020204" pitchFamily="34" charset="0"/>
                          <a:cs typeface="Arial" panose="020B0604020202020204" pitchFamily="34" charset="0"/>
                        </a:rPr>
                      </a:br>
                      <a:r>
                        <a:rPr lang="en-ZA" sz="1200" b="1" i="0" u="none" strike="noStrike" dirty="0">
                          <a:solidFill>
                            <a:srgbClr val="000000"/>
                          </a:solidFill>
                          <a:effectLst/>
                          <a:latin typeface="Arial" panose="020B0604020202020204" pitchFamily="34" charset="0"/>
                          <a:cs typeface="Arial" panose="020B0604020202020204" pitchFamily="34" charset="0"/>
                        </a:rPr>
                        <a:t>Quarter 2</a:t>
                      </a:r>
                      <a:br>
                        <a:rPr lang="en-ZA" sz="1200" b="1" i="0" u="none" strike="noStrike" dirty="0">
                          <a:solidFill>
                            <a:srgbClr val="000000"/>
                          </a:solidFill>
                          <a:effectLst/>
                          <a:latin typeface="Arial" panose="020B0604020202020204" pitchFamily="34" charset="0"/>
                          <a:cs typeface="Arial" panose="020B0604020202020204" pitchFamily="34" charset="0"/>
                        </a:rPr>
                      </a:br>
                      <a:endParaRPr lang="en-ZA" sz="1200" b="1" i="0" u="none" strike="noStrike" dirty="0">
                        <a:solidFill>
                          <a:srgbClr val="000000"/>
                        </a:solidFill>
                        <a:effectLst/>
                        <a:latin typeface="Arial" panose="020B0604020202020204" pitchFamily="34" charset="0"/>
                        <a:cs typeface="Arial" panose="020B0604020202020204" pitchFamily="34" charset="0"/>
                      </a:endParaRPr>
                    </a:p>
                  </a:txBody>
                  <a:tcPr marL="5912" marR="5912" marT="591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ctr" fontAlgn="t"/>
                      <a:r>
                        <a:rPr lang="en-ZA" sz="1200" b="1" i="0" u="none" strike="noStrike" dirty="0">
                          <a:solidFill>
                            <a:srgbClr val="000000"/>
                          </a:solidFill>
                          <a:effectLst/>
                          <a:latin typeface="Arial" panose="020B0604020202020204" pitchFamily="34" charset="0"/>
                          <a:cs typeface="Arial" panose="020B0604020202020204" pitchFamily="34" charset="0"/>
                        </a:rPr>
                        <a:t>Robot Status </a:t>
                      </a:r>
                    </a:p>
                  </a:txBody>
                  <a:tcPr marL="5912" marR="5912" marT="591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extLst>
                  <a:ext uri="{0D108BD9-81ED-4DB2-BD59-A6C34878D82A}">
                    <a16:rowId xmlns:a16="http://schemas.microsoft.com/office/drawing/2014/main" xmlns="" val="1789012524"/>
                  </a:ext>
                </a:extLst>
              </a:tr>
              <a:tr h="1276948">
                <a:tc rowSpan="2">
                  <a:txBody>
                    <a:bodyPr/>
                    <a:lstStyle/>
                    <a:p>
                      <a:pPr algn="l" fontAlgn="t"/>
                      <a:r>
                        <a:rPr lang="en-US" sz="1200" b="0" i="0" u="none" strike="noStrike" dirty="0">
                          <a:solidFill>
                            <a:srgbClr val="000000"/>
                          </a:solidFill>
                          <a:effectLst/>
                          <a:latin typeface="Arial" panose="020B0604020202020204" pitchFamily="34" charset="0"/>
                          <a:cs typeface="Arial" panose="020B0604020202020204" pitchFamily="34" charset="0"/>
                        </a:rPr>
                        <a:t>Number of Investment Promotion events held to attract investment in the sector</a:t>
                      </a:r>
                    </a:p>
                  </a:txBody>
                  <a:tcPr marL="5912" marR="5912" marT="591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t"/>
                      <a:r>
                        <a:rPr lang="en-US" sz="1200" b="0" i="0" u="none" strike="noStrike" dirty="0">
                          <a:solidFill>
                            <a:srgbClr val="000000"/>
                          </a:solidFill>
                          <a:effectLst/>
                          <a:latin typeface="Arial" panose="020B0604020202020204" pitchFamily="34" charset="0"/>
                          <a:cs typeface="Arial" panose="020B0604020202020204" pitchFamily="34" charset="0"/>
                        </a:rPr>
                        <a:t>3 Investment Promotions Events hosted</a:t>
                      </a:r>
                    </a:p>
                  </a:txBody>
                  <a:tcPr marL="5912" marR="5912" marT="591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t"/>
                      <a:r>
                        <a:rPr lang="en-US" sz="1200" b="0" i="0" u="none" strike="noStrike" dirty="0">
                          <a:solidFill>
                            <a:srgbClr val="000000"/>
                          </a:solidFill>
                          <a:effectLst/>
                          <a:latin typeface="Arial" panose="020B0604020202020204" pitchFamily="34" charset="0"/>
                          <a:cs typeface="Arial" panose="020B0604020202020204" pitchFamily="34" charset="0"/>
                        </a:rPr>
                        <a:t>1</a:t>
                      </a:r>
                      <a:br>
                        <a:rPr lang="en-US" sz="1200" b="0" i="0" u="none" strike="noStrike" dirty="0">
                          <a:solidFill>
                            <a:srgbClr val="000000"/>
                          </a:solidFill>
                          <a:effectLst/>
                          <a:latin typeface="Arial" panose="020B0604020202020204" pitchFamily="34" charset="0"/>
                          <a:cs typeface="Arial" panose="020B0604020202020204" pitchFamily="34" charset="0"/>
                        </a:rPr>
                      </a:br>
                      <a:r>
                        <a:rPr lang="en-US" sz="1200" b="0" i="0" u="none" strike="noStrike" dirty="0">
                          <a:solidFill>
                            <a:srgbClr val="000000"/>
                          </a:solidFill>
                          <a:effectLst/>
                          <a:latin typeface="Arial" panose="020B0604020202020204" pitchFamily="34" charset="0"/>
                          <a:cs typeface="Arial" panose="020B0604020202020204" pitchFamily="34" charset="0"/>
                        </a:rPr>
                        <a:t>Limpopo Mining</a:t>
                      </a:r>
                      <a:br>
                        <a:rPr lang="en-US" sz="1200" b="0" i="0" u="none" strike="noStrike" dirty="0">
                          <a:solidFill>
                            <a:srgbClr val="000000"/>
                          </a:solidFill>
                          <a:effectLst/>
                          <a:latin typeface="Arial" panose="020B0604020202020204" pitchFamily="34" charset="0"/>
                          <a:cs typeface="Arial" panose="020B0604020202020204" pitchFamily="34" charset="0"/>
                        </a:rPr>
                      </a:br>
                      <a:r>
                        <a:rPr lang="en-US" sz="1200" b="0" i="0" u="none" strike="noStrike" dirty="0">
                          <a:solidFill>
                            <a:srgbClr val="000000"/>
                          </a:solidFill>
                          <a:effectLst/>
                          <a:latin typeface="Arial" panose="020B0604020202020204" pitchFamily="34" charset="0"/>
                          <a:cs typeface="Arial" panose="020B0604020202020204" pitchFamily="34" charset="0"/>
                        </a:rPr>
                        <a:t>Investment</a:t>
                      </a:r>
                      <a:br>
                        <a:rPr lang="en-US" sz="1200" b="0" i="0" u="none" strike="noStrike" dirty="0">
                          <a:solidFill>
                            <a:srgbClr val="000000"/>
                          </a:solidFill>
                          <a:effectLst/>
                          <a:latin typeface="Arial" panose="020B0604020202020204" pitchFamily="34" charset="0"/>
                          <a:cs typeface="Arial" panose="020B0604020202020204" pitchFamily="34" charset="0"/>
                        </a:rPr>
                      </a:br>
                      <a:r>
                        <a:rPr lang="en-US" sz="1200" b="0" i="0" u="none" strike="noStrike" dirty="0">
                          <a:solidFill>
                            <a:srgbClr val="000000"/>
                          </a:solidFill>
                          <a:effectLst/>
                          <a:latin typeface="Arial" panose="020B0604020202020204" pitchFamily="34" charset="0"/>
                          <a:cs typeface="Arial" panose="020B0604020202020204" pitchFamily="34" charset="0"/>
                        </a:rPr>
                        <a:t>Conference</a:t>
                      </a:r>
                    </a:p>
                  </a:txBody>
                  <a:tcPr marL="5912" marR="5912" marT="591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t"/>
                      <a:r>
                        <a:rPr lang="en-ZA" sz="1200" b="1" i="0" u="none" strike="noStrike" dirty="0">
                          <a:solidFill>
                            <a:srgbClr val="000000"/>
                          </a:solidFill>
                          <a:effectLst/>
                          <a:latin typeface="Arial" panose="020B0604020202020204" pitchFamily="34" charset="0"/>
                          <a:cs typeface="Arial" panose="020B0604020202020204" pitchFamily="34" charset="0"/>
                        </a:rPr>
                        <a:t>Achieved</a:t>
                      </a:r>
                    </a:p>
                  </a:txBody>
                  <a:tcPr marL="5912" marR="5912" marT="591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t"/>
                      <a:r>
                        <a:rPr lang="en-ZA" sz="1200" b="0" i="0" u="none" strike="noStrike" dirty="0">
                          <a:solidFill>
                            <a:srgbClr val="000000"/>
                          </a:solidFill>
                          <a:effectLst/>
                          <a:latin typeface="Arial" panose="020B0604020202020204" pitchFamily="34" charset="0"/>
                          <a:cs typeface="Arial" panose="020B0604020202020204" pitchFamily="34" charset="0"/>
                        </a:rPr>
                        <a:t>N/A</a:t>
                      </a:r>
                    </a:p>
                  </a:txBody>
                  <a:tcPr marL="5912" marR="5912" marT="591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t"/>
                      <a:r>
                        <a:rPr lang="en-ZA" sz="1200" b="0" i="0" u="none" strike="noStrike" dirty="0">
                          <a:solidFill>
                            <a:srgbClr val="000000"/>
                          </a:solidFill>
                          <a:effectLst/>
                          <a:latin typeface="Arial" panose="020B0604020202020204" pitchFamily="34" charset="0"/>
                          <a:cs typeface="Arial" panose="020B0604020202020204" pitchFamily="34" charset="0"/>
                        </a:rPr>
                        <a:t>N/A</a:t>
                      </a:r>
                    </a:p>
                  </a:txBody>
                  <a:tcPr marL="5912" marR="5912" marT="591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t"/>
                      <a:r>
                        <a:rPr lang="en-US" sz="1200" b="0" i="0" u="none" strike="noStrike" dirty="0">
                          <a:solidFill>
                            <a:srgbClr val="000000"/>
                          </a:solidFill>
                          <a:effectLst/>
                          <a:latin typeface="Arial" panose="020B0604020202020204" pitchFamily="34" charset="0"/>
                          <a:cs typeface="Arial" panose="020B0604020202020204" pitchFamily="34" charset="0"/>
                        </a:rPr>
                        <a:t>Limpopo Mining Investment Conference was hosted by DMRE in collaboration with LEDET &amp; LEDA  on the 29th-30th September 2022 at the Ranch hotel in Polokwane.</a:t>
                      </a:r>
                    </a:p>
                  </a:txBody>
                  <a:tcPr marL="5912" marR="5912" marT="591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t"/>
                      <a:r>
                        <a:rPr lang="en-ZA" sz="1200" b="0" i="0" u="none" strike="noStrike" dirty="0">
                          <a:solidFill>
                            <a:srgbClr val="000000"/>
                          </a:solidFill>
                          <a:effectLst/>
                          <a:latin typeface="Arial" panose="020B0604020202020204" pitchFamily="34" charset="0"/>
                          <a:cs typeface="Arial" panose="020B0604020202020204" pitchFamily="34" charset="0"/>
                        </a:rPr>
                        <a:t> </a:t>
                      </a:r>
                    </a:p>
                  </a:txBody>
                  <a:tcPr marL="5912" marR="5912" marT="591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extLst>
                  <a:ext uri="{0D108BD9-81ED-4DB2-BD59-A6C34878D82A}">
                    <a16:rowId xmlns:a16="http://schemas.microsoft.com/office/drawing/2014/main" xmlns="" val="2711357628"/>
                  </a:ext>
                </a:extLst>
              </a:tr>
              <a:tr h="3343637">
                <a:tc vMerge="1">
                  <a:txBody>
                    <a:bodyPr/>
                    <a:lstStyle/>
                    <a:p>
                      <a:endParaRPr lang="en-ZA"/>
                    </a:p>
                  </a:txBody>
                  <a:tcPr/>
                </a:tc>
                <a:tc>
                  <a:txBody>
                    <a:bodyPr/>
                    <a:lstStyle/>
                    <a:p>
                      <a:pPr algn="l" fontAlgn="t"/>
                      <a:r>
                        <a:rPr lang="en-US" sz="1200" b="0" i="0" u="none" strike="noStrike" dirty="0">
                          <a:solidFill>
                            <a:srgbClr val="000000"/>
                          </a:solidFill>
                          <a:effectLst/>
                          <a:latin typeface="Arial" panose="020B0604020202020204" pitchFamily="34" charset="0"/>
                          <a:cs typeface="Arial" panose="020B0604020202020204" pitchFamily="34" charset="0"/>
                        </a:rPr>
                        <a:t>6 Investment promotion events participated in</a:t>
                      </a:r>
                    </a:p>
                  </a:txBody>
                  <a:tcPr marL="5912" marR="5912" marT="591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t"/>
                      <a:r>
                        <a:rPr lang="en-ZA" sz="1200" b="0" i="0" u="none" strike="noStrike" dirty="0">
                          <a:solidFill>
                            <a:srgbClr val="000000"/>
                          </a:solidFill>
                          <a:effectLst/>
                          <a:latin typeface="Arial" panose="020B0604020202020204" pitchFamily="34" charset="0"/>
                          <a:cs typeface="Arial" panose="020B0604020202020204" pitchFamily="34" charset="0"/>
                        </a:rPr>
                        <a:t>1</a:t>
                      </a:r>
                      <a:br>
                        <a:rPr lang="en-ZA" sz="1200" b="0" i="0" u="none" strike="noStrike" dirty="0">
                          <a:solidFill>
                            <a:srgbClr val="000000"/>
                          </a:solidFill>
                          <a:effectLst/>
                          <a:latin typeface="Arial" panose="020B0604020202020204" pitchFamily="34" charset="0"/>
                          <a:cs typeface="Arial" panose="020B0604020202020204" pitchFamily="34" charset="0"/>
                        </a:rPr>
                      </a:br>
                      <a:r>
                        <a:rPr lang="en-ZA" sz="1200" b="0" i="0" u="none" strike="noStrike" dirty="0">
                          <a:solidFill>
                            <a:srgbClr val="000000"/>
                          </a:solidFill>
                          <a:effectLst/>
                          <a:latin typeface="Arial" panose="020B0604020202020204" pitchFamily="34" charset="0"/>
                          <a:cs typeface="Arial" panose="020B0604020202020204" pitchFamily="34" charset="0"/>
                        </a:rPr>
                        <a:t>China Mining</a:t>
                      </a:r>
                    </a:p>
                  </a:txBody>
                  <a:tcPr marL="5912" marR="5912" marT="591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t"/>
                      <a:r>
                        <a:rPr lang="en-ZA" sz="1200" b="1" i="0" u="none" strike="noStrike" dirty="0">
                          <a:solidFill>
                            <a:srgbClr val="000000"/>
                          </a:solidFill>
                          <a:effectLst/>
                          <a:latin typeface="Arial" panose="020B0604020202020204" pitchFamily="34" charset="0"/>
                          <a:cs typeface="Arial" panose="020B0604020202020204" pitchFamily="34" charset="0"/>
                        </a:rPr>
                        <a:t>Achieved</a:t>
                      </a:r>
                    </a:p>
                  </a:txBody>
                  <a:tcPr marL="5912" marR="5912" marT="591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t"/>
                      <a:r>
                        <a:rPr lang="en-ZA" sz="1200" b="0" i="0" u="none" strike="noStrike" dirty="0">
                          <a:solidFill>
                            <a:srgbClr val="000000"/>
                          </a:solidFill>
                          <a:effectLst/>
                          <a:latin typeface="Arial" panose="020B0604020202020204" pitchFamily="34" charset="0"/>
                          <a:cs typeface="Arial" panose="020B0604020202020204" pitchFamily="34" charset="0"/>
                        </a:rPr>
                        <a:t>N/A</a:t>
                      </a:r>
                    </a:p>
                  </a:txBody>
                  <a:tcPr marL="5912" marR="5912" marT="591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t"/>
                      <a:r>
                        <a:rPr lang="en-ZA" sz="1200" b="0" i="0" u="none" strike="noStrike" dirty="0">
                          <a:solidFill>
                            <a:srgbClr val="000000"/>
                          </a:solidFill>
                          <a:effectLst/>
                          <a:latin typeface="Arial" panose="020B0604020202020204" pitchFamily="34" charset="0"/>
                          <a:cs typeface="Arial" panose="020B0604020202020204" pitchFamily="34" charset="0"/>
                        </a:rPr>
                        <a:t>N/A</a:t>
                      </a:r>
                    </a:p>
                  </a:txBody>
                  <a:tcPr marL="5912" marR="5912" marT="591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t"/>
                      <a:r>
                        <a:rPr lang="en-US" sz="1200" b="0" i="0" u="none" strike="noStrike" dirty="0">
                          <a:solidFill>
                            <a:srgbClr val="000000"/>
                          </a:solidFill>
                          <a:effectLst/>
                          <a:latin typeface="Arial" panose="020B0604020202020204" pitchFamily="34" charset="0"/>
                          <a:cs typeface="Arial" panose="020B0604020202020204" pitchFamily="34" charset="0"/>
                        </a:rPr>
                        <a:t>China Mining was held virtually on 21st-23rd September 2022. Speeches coordinated by Investment Promotion were delivered by Ambassador Cwele and SOEs (CGS and Mintek). SOEs which participated in online exhibition coordinated by Investment Promotion included CGS, MINTEK, CSIR, and BrandSA. DMRE also participated in SAOGA conference in collaboration with PASA on the 15th -16th September 2022.                                  </a:t>
                      </a:r>
                    </a:p>
                  </a:txBody>
                  <a:tcPr marL="5912" marR="5912" marT="591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t"/>
                      <a:r>
                        <a:rPr lang="en-ZA" sz="1200" b="0" i="0" u="none" strike="noStrike" dirty="0">
                          <a:solidFill>
                            <a:srgbClr val="000000"/>
                          </a:solidFill>
                          <a:effectLst/>
                          <a:latin typeface="Arial" panose="020B0604020202020204" pitchFamily="34" charset="0"/>
                          <a:cs typeface="Arial" panose="020B0604020202020204" pitchFamily="34" charset="0"/>
                        </a:rPr>
                        <a:t> </a:t>
                      </a:r>
                    </a:p>
                  </a:txBody>
                  <a:tcPr marL="5912" marR="5912" marT="591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extLst>
                  <a:ext uri="{0D108BD9-81ED-4DB2-BD59-A6C34878D82A}">
                    <a16:rowId xmlns:a16="http://schemas.microsoft.com/office/drawing/2014/main" xmlns="" val="776075778"/>
                  </a:ext>
                </a:extLst>
              </a:tr>
            </a:tbl>
          </a:graphicData>
        </a:graphic>
      </p:graphicFrame>
    </p:spTree>
    <p:extLst>
      <p:ext uri="{BB962C8B-B14F-4D97-AF65-F5344CB8AC3E}">
        <p14:creationId xmlns:p14="http://schemas.microsoft.com/office/powerpoint/2010/main" xmlns="" val="3547482307"/>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246435" y="0"/>
            <a:ext cx="11945565" cy="369332"/>
          </a:xfrm>
          <a:prstGeom prst="rect">
            <a:avLst/>
          </a:prstGeom>
        </p:spPr>
        <p:txBody>
          <a:bodyPr wrap="square">
            <a:spAutoFit/>
          </a:bodyPr>
          <a:lstStyle/>
          <a:p>
            <a:pPr lvl="0" algn="ctr" fontAlgn="t"/>
            <a:r>
              <a:rPr lang="en-US" b="1" dirty="0">
                <a:solidFill>
                  <a:srgbClr val="000000"/>
                </a:solidFill>
                <a:latin typeface="Arial" panose="020B0604020202020204" pitchFamily="34" charset="0"/>
                <a:cs typeface="Arial" panose="020B0604020202020204" pitchFamily="34" charset="0"/>
              </a:rPr>
              <a:t>MINING, MINERAL AND ENERGY POLICY DEVELOPMENT, (QUARTER 2) </a:t>
            </a:r>
          </a:p>
        </p:txBody>
      </p:sp>
      <p:graphicFrame>
        <p:nvGraphicFramePr>
          <p:cNvPr id="3" name="Table 2">
            <a:extLst>
              <a:ext uri="{FF2B5EF4-FFF2-40B4-BE49-F238E27FC236}">
                <a16:creationId xmlns:a16="http://schemas.microsoft.com/office/drawing/2014/main" xmlns="" id="{E9CA0AA8-4576-4F4E-95AF-F7D1DC0F8AFA}"/>
              </a:ext>
            </a:extLst>
          </p:cNvPr>
          <p:cNvGraphicFramePr>
            <a:graphicFrameLocks noGrp="1"/>
          </p:cNvGraphicFramePr>
          <p:nvPr/>
        </p:nvGraphicFramePr>
        <p:xfrm>
          <a:off x="1630016" y="390525"/>
          <a:ext cx="10561983" cy="5180867"/>
        </p:xfrm>
        <a:graphic>
          <a:graphicData uri="http://schemas.openxmlformats.org/drawingml/2006/table">
            <a:tbl>
              <a:tblPr/>
              <a:tblGrid>
                <a:gridCol w="1236134">
                  <a:extLst>
                    <a:ext uri="{9D8B030D-6E8A-4147-A177-3AD203B41FA5}">
                      <a16:colId xmlns:a16="http://schemas.microsoft.com/office/drawing/2014/main" xmlns="" val="1531812669"/>
                    </a:ext>
                  </a:extLst>
                </a:gridCol>
                <a:gridCol w="1236134">
                  <a:extLst>
                    <a:ext uri="{9D8B030D-6E8A-4147-A177-3AD203B41FA5}">
                      <a16:colId xmlns:a16="http://schemas.microsoft.com/office/drawing/2014/main" xmlns="" val="2626696623"/>
                    </a:ext>
                  </a:extLst>
                </a:gridCol>
                <a:gridCol w="1422889">
                  <a:extLst>
                    <a:ext uri="{9D8B030D-6E8A-4147-A177-3AD203B41FA5}">
                      <a16:colId xmlns:a16="http://schemas.microsoft.com/office/drawing/2014/main" xmlns="" val="3748184883"/>
                    </a:ext>
                  </a:extLst>
                </a:gridCol>
                <a:gridCol w="1193679">
                  <a:extLst>
                    <a:ext uri="{9D8B030D-6E8A-4147-A177-3AD203B41FA5}">
                      <a16:colId xmlns:a16="http://schemas.microsoft.com/office/drawing/2014/main" xmlns="" val="620515359"/>
                    </a:ext>
                  </a:extLst>
                </a:gridCol>
                <a:gridCol w="1537252">
                  <a:extLst>
                    <a:ext uri="{9D8B030D-6E8A-4147-A177-3AD203B41FA5}">
                      <a16:colId xmlns:a16="http://schemas.microsoft.com/office/drawing/2014/main" xmlns="" val="3069613636"/>
                    </a:ext>
                  </a:extLst>
                </a:gridCol>
                <a:gridCol w="1656522">
                  <a:extLst>
                    <a:ext uri="{9D8B030D-6E8A-4147-A177-3AD203B41FA5}">
                      <a16:colId xmlns:a16="http://schemas.microsoft.com/office/drawing/2014/main" xmlns="" val="1008224888"/>
                    </a:ext>
                  </a:extLst>
                </a:gridCol>
                <a:gridCol w="1736035">
                  <a:extLst>
                    <a:ext uri="{9D8B030D-6E8A-4147-A177-3AD203B41FA5}">
                      <a16:colId xmlns:a16="http://schemas.microsoft.com/office/drawing/2014/main" xmlns="" val="1443935292"/>
                    </a:ext>
                  </a:extLst>
                </a:gridCol>
                <a:gridCol w="543338">
                  <a:extLst>
                    <a:ext uri="{9D8B030D-6E8A-4147-A177-3AD203B41FA5}">
                      <a16:colId xmlns:a16="http://schemas.microsoft.com/office/drawing/2014/main" xmlns="" val="2763178545"/>
                    </a:ext>
                  </a:extLst>
                </a:gridCol>
              </a:tblGrid>
              <a:tr h="516579">
                <a:tc>
                  <a:txBody>
                    <a:bodyPr/>
                    <a:lstStyle/>
                    <a:p>
                      <a:pPr algn="ctr" fontAlgn="t"/>
                      <a:r>
                        <a:rPr lang="en-ZA" sz="1200" b="1" i="0" u="none" strike="noStrike" dirty="0">
                          <a:solidFill>
                            <a:srgbClr val="000000"/>
                          </a:solidFill>
                          <a:effectLst/>
                          <a:latin typeface="Arial" panose="020B0604020202020204" pitchFamily="34" charset="0"/>
                          <a:cs typeface="Arial" panose="020B0604020202020204" pitchFamily="34" charset="0"/>
                        </a:rPr>
                        <a:t>Output Indicator</a:t>
                      </a:r>
                    </a:p>
                  </a:txBody>
                  <a:tcPr marL="5390" marR="5390" marT="539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ctr" fontAlgn="t"/>
                      <a:r>
                        <a:rPr lang="en-ZA" sz="1200" b="1" i="0" u="none" strike="noStrike" dirty="0">
                          <a:solidFill>
                            <a:srgbClr val="000000"/>
                          </a:solidFill>
                          <a:effectLst/>
                          <a:latin typeface="Arial" panose="020B0604020202020204" pitchFamily="34" charset="0"/>
                          <a:cs typeface="Arial" panose="020B0604020202020204" pitchFamily="34" charset="0"/>
                        </a:rPr>
                        <a:t>2022/23</a:t>
                      </a:r>
                      <a:br>
                        <a:rPr lang="en-ZA" sz="1200" b="1" i="0" u="none" strike="noStrike" dirty="0">
                          <a:solidFill>
                            <a:srgbClr val="000000"/>
                          </a:solidFill>
                          <a:effectLst/>
                          <a:latin typeface="Arial" panose="020B0604020202020204" pitchFamily="34" charset="0"/>
                          <a:cs typeface="Arial" panose="020B0604020202020204" pitchFamily="34" charset="0"/>
                        </a:rPr>
                      </a:br>
                      <a:r>
                        <a:rPr lang="en-ZA" sz="1200" b="1" i="0" u="none" strike="noStrike" dirty="0">
                          <a:solidFill>
                            <a:srgbClr val="000000"/>
                          </a:solidFill>
                          <a:effectLst/>
                          <a:latin typeface="Arial" panose="020B0604020202020204" pitchFamily="34" charset="0"/>
                          <a:cs typeface="Arial" panose="020B0604020202020204" pitchFamily="34" charset="0"/>
                        </a:rPr>
                        <a:t>Annual Target</a:t>
                      </a:r>
                    </a:p>
                  </a:txBody>
                  <a:tcPr marL="5390" marR="5390" marT="539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ctr" fontAlgn="t"/>
                      <a:r>
                        <a:rPr lang="en-ZA" sz="1200" b="1" i="0" u="none" strike="noStrike" dirty="0">
                          <a:solidFill>
                            <a:srgbClr val="000000"/>
                          </a:solidFill>
                          <a:effectLst/>
                          <a:latin typeface="Arial" panose="020B0604020202020204" pitchFamily="34" charset="0"/>
                          <a:cs typeface="Arial" panose="020B0604020202020204" pitchFamily="34" charset="0"/>
                        </a:rPr>
                        <a:t>2022/23</a:t>
                      </a:r>
                      <a:br>
                        <a:rPr lang="en-ZA" sz="1200" b="1" i="0" u="none" strike="noStrike" dirty="0">
                          <a:solidFill>
                            <a:srgbClr val="000000"/>
                          </a:solidFill>
                          <a:effectLst/>
                          <a:latin typeface="Arial" panose="020B0604020202020204" pitchFamily="34" charset="0"/>
                          <a:cs typeface="Arial" panose="020B0604020202020204" pitchFamily="34" charset="0"/>
                        </a:rPr>
                      </a:br>
                      <a:r>
                        <a:rPr lang="en-ZA" sz="1200" b="1" i="0" u="none" strike="noStrike" dirty="0">
                          <a:solidFill>
                            <a:srgbClr val="000000"/>
                          </a:solidFill>
                          <a:effectLst/>
                          <a:latin typeface="Arial" panose="020B0604020202020204" pitchFamily="34" charset="0"/>
                          <a:cs typeface="Arial" panose="020B0604020202020204" pitchFamily="34" charset="0"/>
                        </a:rPr>
                        <a:t>Quarterly Target</a:t>
                      </a:r>
                    </a:p>
                  </a:txBody>
                  <a:tcPr marL="5390" marR="5390" marT="539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ctr" fontAlgn="t"/>
                      <a:r>
                        <a:rPr lang="en-US" sz="1200" b="1" i="0" u="none" strike="noStrike" dirty="0">
                          <a:solidFill>
                            <a:srgbClr val="000000"/>
                          </a:solidFill>
                          <a:effectLst/>
                          <a:latin typeface="Arial" panose="020B0604020202020204" pitchFamily="34" charset="0"/>
                          <a:cs typeface="Arial" panose="020B0604020202020204" pitchFamily="34" charset="0"/>
                        </a:rPr>
                        <a:t>Actual output</a:t>
                      </a:r>
                      <a:br>
                        <a:rPr lang="en-US" sz="1200" b="1" i="0" u="none" strike="noStrike" dirty="0">
                          <a:solidFill>
                            <a:srgbClr val="000000"/>
                          </a:solidFill>
                          <a:effectLst/>
                          <a:latin typeface="Arial" panose="020B0604020202020204" pitchFamily="34" charset="0"/>
                          <a:cs typeface="Arial" panose="020B0604020202020204" pitchFamily="34" charset="0"/>
                        </a:rPr>
                      </a:br>
                      <a:endParaRPr lang="en-US" sz="1200" b="1" i="0" u="none" strike="noStrike" dirty="0">
                        <a:solidFill>
                          <a:srgbClr val="000000"/>
                        </a:solidFill>
                        <a:effectLst/>
                        <a:latin typeface="Arial" panose="020B0604020202020204" pitchFamily="34" charset="0"/>
                        <a:cs typeface="Arial" panose="020B0604020202020204" pitchFamily="34" charset="0"/>
                      </a:endParaRPr>
                    </a:p>
                  </a:txBody>
                  <a:tcPr marL="5390" marR="5390" marT="539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ctr" fontAlgn="t"/>
                      <a:r>
                        <a:rPr lang="en-ZA" sz="1200" b="1" i="0" u="none" strike="noStrike" dirty="0">
                          <a:solidFill>
                            <a:srgbClr val="000000"/>
                          </a:solidFill>
                          <a:effectLst/>
                          <a:latin typeface="Arial" panose="020B0604020202020204" pitchFamily="34" charset="0"/>
                          <a:cs typeface="Arial" panose="020B0604020202020204" pitchFamily="34" charset="0"/>
                        </a:rPr>
                        <a:t>Reason for</a:t>
                      </a:r>
                      <a:br>
                        <a:rPr lang="en-ZA" sz="1200" b="1" i="0" u="none" strike="noStrike" dirty="0">
                          <a:solidFill>
                            <a:srgbClr val="000000"/>
                          </a:solidFill>
                          <a:effectLst/>
                          <a:latin typeface="Arial" panose="020B0604020202020204" pitchFamily="34" charset="0"/>
                          <a:cs typeface="Arial" panose="020B0604020202020204" pitchFamily="34" charset="0"/>
                        </a:rPr>
                      </a:br>
                      <a:r>
                        <a:rPr lang="en-ZA" sz="1200" b="1" i="0" u="none" strike="noStrike" dirty="0">
                          <a:solidFill>
                            <a:srgbClr val="000000"/>
                          </a:solidFill>
                          <a:effectLst/>
                          <a:latin typeface="Arial" panose="020B0604020202020204" pitchFamily="34" charset="0"/>
                          <a:cs typeface="Arial" panose="020B0604020202020204" pitchFamily="34" charset="0"/>
                        </a:rPr>
                        <a:t>Deviation</a:t>
                      </a:r>
                      <a:br>
                        <a:rPr lang="en-ZA" sz="1200" b="1" i="0" u="none" strike="noStrike" dirty="0">
                          <a:solidFill>
                            <a:srgbClr val="000000"/>
                          </a:solidFill>
                          <a:effectLst/>
                          <a:latin typeface="Arial" panose="020B0604020202020204" pitchFamily="34" charset="0"/>
                          <a:cs typeface="Arial" panose="020B0604020202020204" pitchFamily="34" charset="0"/>
                        </a:rPr>
                      </a:br>
                      <a:endParaRPr lang="en-ZA" sz="1200" b="1" i="0" u="none" strike="noStrike" dirty="0">
                        <a:solidFill>
                          <a:srgbClr val="000000"/>
                        </a:solidFill>
                        <a:effectLst/>
                        <a:latin typeface="Arial" panose="020B0604020202020204" pitchFamily="34" charset="0"/>
                        <a:cs typeface="Arial" panose="020B0604020202020204" pitchFamily="34" charset="0"/>
                      </a:endParaRPr>
                    </a:p>
                  </a:txBody>
                  <a:tcPr marL="5390" marR="5390" marT="539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ctr" fontAlgn="t"/>
                      <a:r>
                        <a:rPr lang="en-ZA" sz="1200" b="1" i="0" u="none" strike="noStrike" dirty="0">
                          <a:solidFill>
                            <a:srgbClr val="000000"/>
                          </a:solidFill>
                          <a:effectLst/>
                          <a:latin typeface="Arial" panose="020B0604020202020204" pitchFamily="34" charset="0"/>
                          <a:cs typeface="Arial" panose="020B0604020202020204" pitchFamily="34" charset="0"/>
                        </a:rPr>
                        <a:t>Corrective</a:t>
                      </a:r>
                      <a:br>
                        <a:rPr lang="en-ZA" sz="1200" b="1" i="0" u="none" strike="noStrike" dirty="0">
                          <a:solidFill>
                            <a:srgbClr val="000000"/>
                          </a:solidFill>
                          <a:effectLst/>
                          <a:latin typeface="Arial" panose="020B0604020202020204" pitchFamily="34" charset="0"/>
                          <a:cs typeface="Arial" panose="020B0604020202020204" pitchFamily="34" charset="0"/>
                        </a:rPr>
                      </a:br>
                      <a:r>
                        <a:rPr lang="en-ZA" sz="1200" b="1" i="0" u="none" strike="noStrike" dirty="0">
                          <a:solidFill>
                            <a:srgbClr val="000000"/>
                          </a:solidFill>
                          <a:effectLst/>
                          <a:latin typeface="Arial" panose="020B0604020202020204" pitchFamily="34" charset="0"/>
                          <a:cs typeface="Arial" panose="020B0604020202020204" pitchFamily="34" charset="0"/>
                        </a:rPr>
                        <a:t>Measures</a:t>
                      </a:r>
                      <a:br>
                        <a:rPr lang="en-ZA" sz="1200" b="1" i="0" u="none" strike="noStrike" dirty="0">
                          <a:solidFill>
                            <a:srgbClr val="000000"/>
                          </a:solidFill>
                          <a:effectLst/>
                          <a:latin typeface="Arial" panose="020B0604020202020204" pitchFamily="34" charset="0"/>
                          <a:cs typeface="Arial" panose="020B0604020202020204" pitchFamily="34" charset="0"/>
                        </a:rPr>
                      </a:br>
                      <a:endParaRPr lang="en-ZA" sz="1200" b="1" i="0" u="none" strike="noStrike" dirty="0">
                        <a:solidFill>
                          <a:srgbClr val="000000"/>
                        </a:solidFill>
                        <a:effectLst/>
                        <a:latin typeface="Arial" panose="020B0604020202020204" pitchFamily="34" charset="0"/>
                        <a:cs typeface="Arial" panose="020B0604020202020204" pitchFamily="34" charset="0"/>
                      </a:endParaRPr>
                    </a:p>
                  </a:txBody>
                  <a:tcPr marL="5390" marR="5390" marT="539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ctr" fontAlgn="t"/>
                      <a:r>
                        <a:rPr lang="en-ZA" sz="1200" b="1" i="0" u="none" strike="noStrike" dirty="0">
                          <a:solidFill>
                            <a:srgbClr val="000000"/>
                          </a:solidFill>
                          <a:effectLst/>
                          <a:latin typeface="Arial" panose="020B0604020202020204" pitchFamily="34" charset="0"/>
                          <a:cs typeface="Arial" panose="020B0604020202020204" pitchFamily="34" charset="0"/>
                        </a:rPr>
                        <a:t>Comments for</a:t>
                      </a:r>
                      <a:br>
                        <a:rPr lang="en-ZA" sz="1200" b="1" i="0" u="none" strike="noStrike" dirty="0">
                          <a:solidFill>
                            <a:srgbClr val="000000"/>
                          </a:solidFill>
                          <a:effectLst/>
                          <a:latin typeface="Arial" panose="020B0604020202020204" pitchFamily="34" charset="0"/>
                          <a:cs typeface="Arial" panose="020B0604020202020204" pitchFamily="34" charset="0"/>
                        </a:rPr>
                      </a:br>
                      <a:r>
                        <a:rPr lang="en-ZA" sz="1200" b="1" i="0" u="none" strike="noStrike" dirty="0">
                          <a:solidFill>
                            <a:srgbClr val="000000"/>
                          </a:solidFill>
                          <a:effectLst/>
                          <a:latin typeface="Arial" panose="020B0604020202020204" pitchFamily="34" charset="0"/>
                          <a:cs typeface="Arial" panose="020B0604020202020204" pitchFamily="34" charset="0"/>
                        </a:rPr>
                        <a:t>Quarter 2</a:t>
                      </a:r>
                      <a:br>
                        <a:rPr lang="en-ZA" sz="1200" b="1" i="0" u="none" strike="noStrike" dirty="0">
                          <a:solidFill>
                            <a:srgbClr val="000000"/>
                          </a:solidFill>
                          <a:effectLst/>
                          <a:latin typeface="Arial" panose="020B0604020202020204" pitchFamily="34" charset="0"/>
                          <a:cs typeface="Arial" panose="020B0604020202020204" pitchFamily="34" charset="0"/>
                        </a:rPr>
                      </a:br>
                      <a:endParaRPr lang="en-ZA" sz="1200" b="1" i="0" u="none" strike="noStrike" dirty="0">
                        <a:solidFill>
                          <a:srgbClr val="000000"/>
                        </a:solidFill>
                        <a:effectLst/>
                        <a:latin typeface="Arial" panose="020B0604020202020204" pitchFamily="34" charset="0"/>
                        <a:cs typeface="Arial" panose="020B0604020202020204" pitchFamily="34" charset="0"/>
                      </a:endParaRPr>
                    </a:p>
                  </a:txBody>
                  <a:tcPr marL="5390" marR="5390" marT="539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ctr" fontAlgn="t"/>
                      <a:r>
                        <a:rPr lang="en-ZA" sz="1200" b="1" i="0" u="none" strike="noStrike" dirty="0">
                          <a:solidFill>
                            <a:srgbClr val="000000"/>
                          </a:solidFill>
                          <a:effectLst/>
                          <a:latin typeface="Arial" panose="020B0604020202020204" pitchFamily="34" charset="0"/>
                          <a:cs typeface="Arial" panose="020B0604020202020204" pitchFamily="34" charset="0"/>
                        </a:rPr>
                        <a:t>Robot Status </a:t>
                      </a:r>
                    </a:p>
                  </a:txBody>
                  <a:tcPr marL="5390" marR="5390" marT="539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extLst>
                  <a:ext uri="{0D108BD9-81ED-4DB2-BD59-A6C34878D82A}">
                    <a16:rowId xmlns:a16="http://schemas.microsoft.com/office/drawing/2014/main" xmlns="" val="2412460358"/>
                  </a:ext>
                </a:extLst>
              </a:tr>
              <a:tr h="1507097">
                <a:tc>
                  <a:txBody>
                    <a:bodyPr/>
                    <a:lstStyle/>
                    <a:p>
                      <a:pPr algn="l" fontAlgn="t"/>
                      <a:r>
                        <a:rPr lang="en-US" sz="1200" b="0" i="0" u="none" strike="noStrike" dirty="0">
                          <a:solidFill>
                            <a:srgbClr val="000000"/>
                          </a:solidFill>
                          <a:effectLst/>
                          <a:latin typeface="Arial" panose="020B0604020202020204" pitchFamily="34" charset="0"/>
                          <a:cs typeface="Arial" panose="020B0604020202020204" pitchFamily="34" charset="0"/>
                        </a:rPr>
                        <a:t>Radioactive Waste Management Fund Bill tabled in Parliament </a:t>
                      </a:r>
                    </a:p>
                  </a:txBody>
                  <a:tcPr marL="5390" marR="5390" marT="539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t"/>
                      <a:r>
                        <a:rPr lang="en-US" sz="1200" b="0" i="0" u="none" strike="noStrike" dirty="0">
                          <a:solidFill>
                            <a:srgbClr val="000000"/>
                          </a:solidFill>
                          <a:effectLst/>
                          <a:latin typeface="Arial" panose="020B0604020202020204" pitchFamily="34" charset="0"/>
                          <a:cs typeface="Arial" panose="020B0604020202020204" pitchFamily="34" charset="0"/>
                        </a:rPr>
                        <a:t>Radioactive Waste Management Fund Bill submitted to Cabinet for tabling in parliament </a:t>
                      </a:r>
                    </a:p>
                  </a:txBody>
                  <a:tcPr marL="5390" marR="5390" marT="539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t"/>
                      <a:r>
                        <a:rPr lang="en-US" sz="1200" b="0" i="0" u="none" strike="noStrike" dirty="0">
                          <a:solidFill>
                            <a:srgbClr val="000000"/>
                          </a:solidFill>
                          <a:effectLst/>
                          <a:latin typeface="Arial" panose="020B0604020202020204" pitchFamily="34" charset="0"/>
                          <a:cs typeface="Arial" panose="020B0604020202020204" pitchFamily="34" charset="0"/>
                        </a:rPr>
                        <a:t>Submission</a:t>
                      </a:r>
                      <a:br>
                        <a:rPr lang="en-US" sz="1200" b="0" i="0" u="none" strike="noStrike" dirty="0">
                          <a:solidFill>
                            <a:srgbClr val="000000"/>
                          </a:solidFill>
                          <a:effectLst/>
                          <a:latin typeface="Arial" panose="020B0604020202020204" pitchFamily="34" charset="0"/>
                          <a:cs typeface="Arial" panose="020B0604020202020204" pitchFamily="34" charset="0"/>
                        </a:rPr>
                      </a:br>
                      <a:r>
                        <a:rPr lang="en-US" sz="1200" b="0" i="0" u="none" strike="noStrike" dirty="0">
                          <a:solidFill>
                            <a:srgbClr val="000000"/>
                          </a:solidFill>
                          <a:effectLst/>
                          <a:latin typeface="Arial" panose="020B0604020202020204" pitchFamily="34" charset="0"/>
                          <a:cs typeface="Arial" panose="020B0604020202020204" pitchFamily="34" charset="0"/>
                        </a:rPr>
                        <a:t>into Cabinet</a:t>
                      </a:r>
                      <a:br>
                        <a:rPr lang="en-US" sz="1200" b="0" i="0" u="none" strike="noStrike" dirty="0">
                          <a:solidFill>
                            <a:srgbClr val="000000"/>
                          </a:solidFill>
                          <a:effectLst/>
                          <a:latin typeface="Arial" panose="020B0604020202020204" pitchFamily="34" charset="0"/>
                          <a:cs typeface="Arial" panose="020B0604020202020204" pitchFamily="34" charset="0"/>
                        </a:rPr>
                      </a:br>
                      <a:r>
                        <a:rPr lang="en-US" sz="1200" b="0" i="0" u="none" strike="noStrike" dirty="0">
                          <a:solidFill>
                            <a:srgbClr val="000000"/>
                          </a:solidFill>
                          <a:effectLst/>
                          <a:latin typeface="Arial" panose="020B0604020202020204" pitchFamily="34" charset="0"/>
                          <a:cs typeface="Arial" panose="020B0604020202020204" pitchFamily="34" charset="0"/>
                        </a:rPr>
                        <a:t>processes</a:t>
                      </a:r>
                    </a:p>
                  </a:txBody>
                  <a:tcPr marL="5390" marR="5390" marT="539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t"/>
                      <a:r>
                        <a:rPr lang="en-ZA" sz="1200" b="1" i="0" u="none" strike="noStrike" dirty="0">
                          <a:solidFill>
                            <a:srgbClr val="000000"/>
                          </a:solidFill>
                          <a:effectLst/>
                          <a:latin typeface="Arial" panose="020B0604020202020204" pitchFamily="34" charset="0"/>
                          <a:cs typeface="Arial" panose="020B0604020202020204" pitchFamily="34" charset="0"/>
                        </a:rPr>
                        <a:t>Not achieved</a:t>
                      </a:r>
                    </a:p>
                  </a:txBody>
                  <a:tcPr marL="5390" marR="5390" marT="539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t"/>
                      <a:r>
                        <a:rPr lang="en-US" sz="1200" b="0" i="0" u="none" strike="noStrike" dirty="0">
                          <a:solidFill>
                            <a:srgbClr val="000000"/>
                          </a:solidFill>
                          <a:effectLst/>
                          <a:latin typeface="Arial" panose="020B0604020202020204" pitchFamily="34" charset="0"/>
                          <a:cs typeface="Arial" panose="020B0604020202020204" pitchFamily="34" charset="0"/>
                        </a:rPr>
                        <a:t>Delay in addressing public comments due to internal capacity constraints</a:t>
                      </a:r>
                    </a:p>
                  </a:txBody>
                  <a:tcPr marL="5390" marR="5390" marT="539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t"/>
                      <a:r>
                        <a:rPr lang="en-US" sz="1200" b="0" i="0" u="none" strike="noStrike" dirty="0">
                          <a:solidFill>
                            <a:srgbClr val="000000"/>
                          </a:solidFill>
                          <a:effectLst/>
                          <a:latin typeface="Arial" panose="020B0604020202020204" pitchFamily="34" charset="0"/>
                          <a:cs typeface="Arial" panose="020B0604020202020204" pitchFamily="34" charset="0"/>
                        </a:rPr>
                        <a:t>Revising scheduling of resources and sourcing intra-branch resource support to fast-track remaining activities</a:t>
                      </a:r>
                    </a:p>
                  </a:txBody>
                  <a:tcPr marL="5390" marR="5390" marT="539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t"/>
                      <a:r>
                        <a:rPr lang="en-US" sz="1200" b="0" i="0" u="none" strike="noStrike" dirty="0">
                          <a:solidFill>
                            <a:srgbClr val="000000"/>
                          </a:solidFill>
                          <a:effectLst/>
                          <a:latin typeface="Arial" panose="020B0604020202020204" pitchFamily="34" charset="0"/>
                          <a:cs typeface="Arial" panose="020B0604020202020204" pitchFamily="34" charset="0"/>
                        </a:rPr>
                        <a:t>The initial process of assessing the comments and developing the RAL has been done. The workshop to conclude the process of addressing comments is planned for 10 to 12 October 2022. </a:t>
                      </a:r>
                    </a:p>
                  </a:txBody>
                  <a:tcPr marL="5390" marR="5390" marT="539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t"/>
                      <a:r>
                        <a:rPr lang="en-ZA" sz="1200" b="0" i="0" u="none" strike="noStrike" dirty="0">
                          <a:solidFill>
                            <a:srgbClr val="000000"/>
                          </a:solidFill>
                          <a:effectLst/>
                          <a:latin typeface="Arial" panose="020B0604020202020204" pitchFamily="34" charset="0"/>
                          <a:cs typeface="Arial" panose="020B0604020202020204" pitchFamily="34" charset="0"/>
                        </a:rPr>
                        <a:t> </a:t>
                      </a:r>
                    </a:p>
                  </a:txBody>
                  <a:tcPr marL="5390" marR="5390" marT="539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extLst>
                  <a:ext uri="{0D108BD9-81ED-4DB2-BD59-A6C34878D82A}">
                    <a16:rowId xmlns:a16="http://schemas.microsoft.com/office/drawing/2014/main" xmlns="" val="447577694"/>
                  </a:ext>
                </a:extLst>
              </a:tr>
              <a:tr h="1710202">
                <a:tc>
                  <a:txBody>
                    <a:bodyPr/>
                    <a:lstStyle/>
                    <a:p>
                      <a:pPr algn="l" fontAlgn="t"/>
                      <a:r>
                        <a:rPr lang="en-US" sz="1200" b="0" i="0" u="none" strike="noStrike" dirty="0">
                          <a:solidFill>
                            <a:srgbClr val="000000"/>
                          </a:solidFill>
                          <a:effectLst/>
                          <a:latin typeface="Arial" panose="020B0604020202020204" pitchFamily="34" charset="0"/>
                          <a:cs typeface="Arial" panose="020B0604020202020204" pitchFamily="34" charset="0"/>
                        </a:rPr>
                        <a:t>Gas Act Amended Regulations gazette for public comments</a:t>
                      </a:r>
                    </a:p>
                  </a:txBody>
                  <a:tcPr marL="5390" marR="5390" marT="539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t"/>
                      <a:r>
                        <a:rPr lang="en-US" sz="1200" b="0" i="0" u="none" strike="noStrike" dirty="0">
                          <a:solidFill>
                            <a:srgbClr val="000000"/>
                          </a:solidFill>
                          <a:effectLst/>
                          <a:latin typeface="Arial" panose="020B0604020202020204" pitchFamily="34" charset="0"/>
                          <a:cs typeface="Arial" panose="020B0604020202020204" pitchFamily="34" charset="0"/>
                        </a:rPr>
                        <a:t>Gas Act Amendment Regulations gazetted for public comments</a:t>
                      </a:r>
                    </a:p>
                  </a:txBody>
                  <a:tcPr marL="5390" marR="5390" marT="539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t"/>
                      <a:r>
                        <a:rPr lang="en-ZA" sz="1200" b="0" i="0" u="none" strike="noStrike" dirty="0">
                          <a:solidFill>
                            <a:srgbClr val="000000"/>
                          </a:solidFill>
                          <a:effectLst/>
                          <a:latin typeface="Arial" panose="020B0604020202020204" pitchFamily="34" charset="0"/>
                          <a:cs typeface="Arial" panose="020B0604020202020204" pitchFamily="34" charset="0"/>
                        </a:rPr>
                        <a:t>Draft Gas</a:t>
                      </a:r>
                      <a:br>
                        <a:rPr lang="en-ZA" sz="1200" b="0" i="0" u="none" strike="noStrike" dirty="0">
                          <a:solidFill>
                            <a:srgbClr val="000000"/>
                          </a:solidFill>
                          <a:effectLst/>
                          <a:latin typeface="Arial" panose="020B0604020202020204" pitchFamily="34" charset="0"/>
                          <a:cs typeface="Arial" panose="020B0604020202020204" pitchFamily="34" charset="0"/>
                        </a:rPr>
                      </a:br>
                      <a:r>
                        <a:rPr lang="en-ZA" sz="1200" b="0" i="0" u="none" strike="noStrike" dirty="0">
                          <a:solidFill>
                            <a:srgbClr val="000000"/>
                          </a:solidFill>
                          <a:effectLst/>
                          <a:latin typeface="Arial" panose="020B0604020202020204" pitchFamily="34" charset="0"/>
                          <a:cs typeface="Arial" panose="020B0604020202020204" pitchFamily="34" charset="0"/>
                        </a:rPr>
                        <a:t>regulations</a:t>
                      </a:r>
                    </a:p>
                  </a:txBody>
                  <a:tcPr marL="5390" marR="5390" marT="539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t"/>
                      <a:r>
                        <a:rPr lang="en-ZA" sz="1200" b="1" i="0" u="none" strike="noStrike" dirty="0">
                          <a:solidFill>
                            <a:srgbClr val="000000"/>
                          </a:solidFill>
                          <a:effectLst/>
                          <a:latin typeface="Arial" panose="020B0604020202020204" pitchFamily="34" charset="0"/>
                          <a:cs typeface="Arial" panose="020B0604020202020204" pitchFamily="34" charset="0"/>
                        </a:rPr>
                        <a:t>Not achieved.</a:t>
                      </a:r>
                    </a:p>
                  </a:txBody>
                  <a:tcPr marL="5390" marR="5390" marT="539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t"/>
                      <a:r>
                        <a:rPr lang="en-US" sz="1200" b="0" i="0" u="none" strike="noStrike" dirty="0">
                          <a:solidFill>
                            <a:srgbClr val="000000"/>
                          </a:solidFill>
                          <a:effectLst/>
                          <a:latin typeface="Arial" panose="020B0604020202020204" pitchFamily="34" charset="0"/>
                          <a:cs typeface="Arial" panose="020B0604020202020204" pitchFamily="34" charset="0"/>
                        </a:rPr>
                        <a:t>The amendment of the Piped-gas Regulations was dependent on the promulgation of the Gas Amendment Bill. The Gas Amendment Bill has been withdrawn from Parliament for review.</a:t>
                      </a:r>
                    </a:p>
                  </a:txBody>
                  <a:tcPr marL="5390" marR="5390" marT="539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t"/>
                      <a:r>
                        <a:rPr lang="en-US" sz="1200" b="0" i="0" u="none" strike="noStrike" dirty="0">
                          <a:solidFill>
                            <a:srgbClr val="000000"/>
                          </a:solidFill>
                          <a:effectLst/>
                          <a:latin typeface="Arial" panose="020B0604020202020204" pitchFamily="34" charset="0"/>
                          <a:cs typeface="Arial" panose="020B0604020202020204" pitchFamily="34" charset="0"/>
                        </a:rPr>
                        <a:t>The Gas Act Amended Regulations output and its quarterly targets will be retracted from the current APP.  </a:t>
                      </a:r>
                    </a:p>
                  </a:txBody>
                  <a:tcPr marL="5390" marR="5390" marT="539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t"/>
                      <a:r>
                        <a:rPr lang="en-US" sz="1200" b="0" i="0" u="none" strike="noStrike" dirty="0">
                          <a:solidFill>
                            <a:srgbClr val="000000"/>
                          </a:solidFill>
                          <a:effectLst/>
                          <a:latin typeface="Arial" panose="020B0604020202020204" pitchFamily="34" charset="0"/>
                          <a:cs typeface="Arial" panose="020B0604020202020204" pitchFamily="34" charset="0"/>
                        </a:rPr>
                        <a:t>The amendment of the Piped-gas Regulations was dependent on the promulgation of the Gas Amendment Bill. The Gas Amendment Bill has been withdrawn from Parliament for review.</a:t>
                      </a:r>
                    </a:p>
                  </a:txBody>
                  <a:tcPr marL="5390" marR="5390" marT="539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t"/>
                      <a:r>
                        <a:rPr lang="en-ZA" sz="1200" b="0" i="0" u="none" strike="noStrike" dirty="0">
                          <a:solidFill>
                            <a:srgbClr val="000000"/>
                          </a:solidFill>
                          <a:effectLst/>
                          <a:latin typeface="Arial" panose="020B0604020202020204" pitchFamily="34" charset="0"/>
                          <a:cs typeface="Arial" panose="020B0604020202020204" pitchFamily="34" charset="0"/>
                        </a:rPr>
                        <a:t> </a:t>
                      </a:r>
                    </a:p>
                  </a:txBody>
                  <a:tcPr marL="5390" marR="5390" marT="539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extLst>
                  <a:ext uri="{0D108BD9-81ED-4DB2-BD59-A6C34878D82A}">
                    <a16:rowId xmlns:a16="http://schemas.microsoft.com/office/drawing/2014/main" xmlns="" val="3954450602"/>
                  </a:ext>
                </a:extLst>
              </a:tr>
              <a:tr h="1198649">
                <a:tc>
                  <a:txBody>
                    <a:bodyPr/>
                    <a:lstStyle/>
                    <a:p>
                      <a:pPr algn="l" fontAlgn="t"/>
                      <a:r>
                        <a:rPr lang="en-US" sz="1200" b="0" i="0" u="none" strike="noStrike" dirty="0">
                          <a:solidFill>
                            <a:srgbClr val="000000"/>
                          </a:solidFill>
                          <a:effectLst/>
                          <a:latin typeface="Arial" panose="020B0604020202020204" pitchFamily="34" charset="0"/>
                          <a:cs typeface="Arial" panose="020B0604020202020204" pitchFamily="34" charset="0"/>
                        </a:rPr>
                        <a:t>Electricity Pricing Policy submitted to Cabinet</a:t>
                      </a:r>
                    </a:p>
                  </a:txBody>
                  <a:tcPr marL="5390" marR="5390" marT="539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t"/>
                      <a:r>
                        <a:rPr lang="en-US" sz="1200" b="0" i="0" u="none" strike="noStrike" dirty="0">
                          <a:solidFill>
                            <a:srgbClr val="000000"/>
                          </a:solidFill>
                          <a:effectLst/>
                          <a:latin typeface="Arial" panose="020B0604020202020204" pitchFamily="34" charset="0"/>
                          <a:cs typeface="Arial" panose="020B0604020202020204" pitchFamily="34" charset="0"/>
                        </a:rPr>
                        <a:t>Electricity Pricing Policy review submitted to cabinet for final approval </a:t>
                      </a:r>
                    </a:p>
                  </a:txBody>
                  <a:tcPr marL="5390" marR="5390" marT="539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t"/>
                      <a:r>
                        <a:rPr lang="en-US" sz="1200" b="0" i="0" u="none" strike="noStrike" dirty="0">
                          <a:solidFill>
                            <a:srgbClr val="000000"/>
                          </a:solidFill>
                          <a:effectLst/>
                          <a:latin typeface="Arial" panose="020B0604020202020204" pitchFamily="34" charset="0"/>
                          <a:cs typeface="Arial" panose="020B0604020202020204" pitchFamily="34" charset="0"/>
                        </a:rPr>
                        <a:t>Electricity</a:t>
                      </a:r>
                      <a:br>
                        <a:rPr lang="en-US" sz="1200" b="0" i="0" u="none" strike="noStrike" dirty="0">
                          <a:solidFill>
                            <a:srgbClr val="000000"/>
                          </a:solidFill>
                          <a:effectLst/>
                          <a:latin typeface="Arial" panose="020B0604020202020204" pitchFamily="34" charset="0"/>
                          <a:cs typeface="Arial" panose="020B0604020202020204" pitchFamily="34" charset="0"/>
                        </a:rPr>
                      </a:br>
                      <a:r>
                        <a:rPr lang="en-US" sz="1200" b="0" i="0" u="none" strike="noStrike" dirty="0">
                          <a:solidFill>
                            <a:srgbClr val="000000"/>
                          </a:solidFill>
                          <a:effectLst/>
                          <a:latin typeface="Arial" panose="020B0604020202020204" pitchFamily="34" charset="0"/>
                          <a:cs typeface="Arial" panose="020B0604020202020204" pitchFamily="34" charset="0"/>
                        </a:rPr>
                        <a:t>Pricing Policy</a:t>
                      </a:r>
                      <a:br>
                        <a:rPr lang="en-US" sz="1200" b="0" i="0" u="none" strike="noStrike" dirty="0">
                          <a:solidFill>
                            <a:srgbClr val="000000"/>
                          </a:solidFill>
                          <a:effectLst/>
                          <a:latin typeface="Arial" panose="020B0604020202020204" pitchFamily="34" charset="0"/>
                          <a:cs typeface="Arial" panose="020B0604020202020204" pitchFamily="34" charset="0"/>
                        </a:rPr>
                      </a:br>
                      <a:r>
                        <a:rPr lang="en-US" sz="1200" b="0" i="0" u="none" strike="noStrike" dirty="0">
                          <a:solidFill>
                            <a:srgbClr val="000000"/>
                          </a:solidFill>
                          <a:effectLst/>
                          <a:latin typeface="Arial" panose="020B0604020202020204" pitchFamily="34" charset="0"/>
                          <a:cs typeface="Arial" panose="020B0604020202020204" pitchFamily="34" charset="0"/>
                        </a:rPr>
                        <a:t>review</a:t>
                      </a:r>
                      <a:br>
                        <a:rPr lang="en-US" sz="1200" b="0" i="0" u="none" strike="noStrike" dirty="0">
                          <a:solidFill>
                            <a:srgbClr val="000000"/>
                          </a:solidFill>
                          <a:effectLst/>
                          <a:latin typeface="Arial" panose="020B0604020202020204" pitchFamily="34" charset="0"/>
                          <a:cs typeface="Arial" panose="020B0604020202020204" pitchFamily="34" charset="0"/>
                        </a:rPr>
                      </a:br>
                      <a:r>
                        <a:rPr lang="en-US" sz="1200" b="0" i="0" u="none" strike="noStrike" dirty="0">
                          <a:solidFill>
                            <a:srgbClr val="000000"/>
                          </a:solidFill>
                          <a:effectLst/>
                          <a:latin typeface="Arial" panose="020B0604020202020204" pitchFamily="34" charset="0"/>
                          <a:cs typeface="Arial" panose="020B0604020202020204" pitchFamily="34" charset="0"/>
                        </a:rPr>
                        <a:t>submitted to</a:t>
                      </a:r>
                      <a:br>
                        <a:rPr lang="en-US" sz="1200" b="0" i="0" u="none" strike="noStrike" dirty="0">
                          <a:solidFill>
                            <a:srgbClr val="000000"/>
                          </a:solidFill>
                          <a:effectLst/>
                          <a:latin typeface="Arial" panose="020B0604020202020204" pitchFamily="34" charset="0"/>
                          <a:cs typeface="Arial" panose="020B0604020202020204" pitchFamily="34" charset="0"/>
                        </a:rPr>
                      </a:br>
                      <a:r>
                        <a:rPr lang="en-US" sz="1200" b="0" i="0" u="none" strike="noStrike" dirty="0">
                          <a:solidFill>
                            <a:srgbClr val="000000"/>
                          </a:solidFill>
                          <a:effectLst/>
                          <a:latin typeface="Arial" panose="020B0604020202020204" pitchFamily="34" charset="0"/>
                          <a:cs typeface="Arial" panose="020B0604020202020204" pitchFamily="34" charset="0"/>
                        </a:rPr>
                        <a:t>Cabinet for final</a:t>
                      </a:r>
                      <a:br>
                        <a:rPr lang="en-US" sz="1200" b="0" i="0" u="none" strike="noStrike" dirty="0">
                          <a:solidFill>
                            <a:srgbClr val="000000"/>
                          </a:solidFill>
                          <a:effectLst/>
                          <a:latin typeface="Arial" panose="020B0604020202020204" pitchFamily="34" charset="0"/>
                          <a:cs typeface="Arial" panose="020B0604020202020204" pitchFamily="34" charset="0"/>
                        </a:rPr>
                      </a:br>
                      <a:r>
                        <a:rPr lang="en-US" sz="1200" b="0" i="0" u="none" strike="noStrike" dirty="0">
                          <a:solidFill>
                            <a:srgbClr val="000000"/>
                          </a:solidFill>
                          <a:effectLst/>
                          <a:latin typeface="Arial" panose="020B0604020202020204" pitchFamily="34" charset="0"/>
                          <a:cs typeface="Arial" panose="020B0604020202020204" pitchFamily="34" charset="0"/>
                        </a:rPr>
                        <a:t>approval</a:t>
                      </a:r>
                    </a:p>
                  </a:txBody>
                  <a:tcPr marL="5390" marR="5390" marT="539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t"/>
                      <a:r>
                        <a:rPr lang="en-ZA" sz="1200" b="1" i="0" u="none" strike="noStrike" dirty="0">
                          <a:solidFill>
                            <a:srgbClr val="000000"/>
                          </a:solidFill>
                          <a:effectLst/>
                          <a:latin typeface="Arial" panose="020B0604020202020204" pitchFamily="34" charset="0"/>
                          <a:cs typeface="Arial" panose="020B0604020202020204" pitchFamily="34" charset="0"/>
                        </a:rPr>
                        <a:t>Not achieved.</a:t>
                      </a:r>
                    </a:p>
                  </a:txBody>
                  <a:tcPr marL="5390" marR="5390" marT="539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t"/>
                      <a:r>
                        <a:rPr lang="en-US" sz="1200" b="0" i="0" u="none" strike="noStrike" dirty="0">
                          <a:solidFill>
                            <a:srgbClr val="000000"/>
                          </a:solidFill>
                          <a:effectLst/>
                          <a:latin typeface="Arial" panose="020B0604020202020204" pitchFamily="34" charset="0"/>
                          <a:cs typeface="Arial" panose="020B0604020202020204" pitchFamily="34" charset="0"/>
                        </a:rPr>
                        <a:t>The Review of the Electricity Pricing Policy final draft is  dependent on EXCO workshop and the department finalising certain EPP positions </a:t>
                      </a:r>
                    </a:p>
                  </a:txBody>
                  <a:tcPr marL="5390" marR="5390" marT="539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t"/>
                      <a:r>
                        <a:rPr lang="en-US" sz="1200" b="0" i="0" u="none" strike="noStrike" dirty="0">
                          <a:solidFill>
                            <a:srgbClr val="000000"/>
                          </a:solidFill>
                          <a:effectLst/>
                          <a:latin typeface="Arial" panose="020B0604020202020204" pitchFamily="34" charset="0"/>
                          <a:cs typeface="Arial" panose="020B0604020202020204" pitchFamily="34" charset="0"/>
                        </a:rPr>
                        <a:t>EXCO workshop arranged to deal with the issues raised and policy positions to be made to move the Policy forward for NEDLAC tabling </a:t>
                      </a:r>
                    </a:p>
                  </a:txBody>
                  <a:tcPr marL="5390" marR="5390" marT="539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t"/>
                      <a:r>
                        <a:rPr lang="en-US" sz="1200" b="0" i="0" u="none" strike="noStrike" dirty="0">
                          <a:solidFill>
                            <a:srgbClr val="000000"/>
                          </a:solidFill>
                          <a:effectLst/>
                          <a:latin typeface="Arial" panose="020B0604020202020204" pitchFamily="34" charset="0"/>
                          <a:cs typeface="Arial" panose="020B0604020202020204" pitchFamily="34" charset="0"/>
                        </a:rPr>
                        <a:t>The Review of the Electricity Pricing Policy final draft is  dependent on EXCO workshop and the department finalising certain EPP positions </a:t>
                      </a:r>
                    </a:p>
                  </a:txBody>
                  <a:tcPr marL="5390" marR="5390" marT="539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t"/>
                      <a:r>
                        <a:rPr lang="en-ZA" sz="1200" b="0" i="0" u="none" strike="noStrike" dirty="0">
                          <a:solidFill>
                            <a:srgbClr val="000000"/>
                          </a:solidFill>
                          <a:effectLst/>
                          <a:latin typeface="Arial" panose="020B0604020202020204" pitchFamily="34" charset="0"/>
                          <a:cs typeface="Arial" panose="020B0604020202020204" pitchFamily="34" charset="0"/>
                        </a:rPr>
                        <a:t> </a:t>
                      </a:r>
                    </a:p>
                  </a:txBody>
                  <a:tcPr marL="5390" marR="5390" marT="539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extLst>
                  <a:ext uri="{0D108BD9-81ED-4DB2-BD59-A6C34878D82A}">
                    <a16:rowId xmlns:a16="http://schemas.microsoft.com/office/drawing/2014/main" xmlns="" val="3643469560"/>
                  </a:ext>
                </a:extLst>
              </a:tr>
            </a:tbl>
          </a:graphicData>
        </a:graphic>
      </p:graphicFrame>
    </p:spTree>
    <p:extLst>
      <p:ext uri="{BB962C8B-B14F-4D97-AF65-F5344CB8AC3E}">
        <p14:creationId xmlns:p14="http://schemas.microsoft.com/office/powerpoint/2010/main" xmlns="" val="155034227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62124" y="-662608"/>
            <a:ext cx="8180516" cy="2217906"/>
          </a:xfrm>
        </p:spPr>
        <p:txBody>
          <a:bodyPr>
            <a:normAutofit/>
          </a:bodyPr>
          <a:lstStyle/>
          <a:p>
            <a:pPr algn="ctr"/>
            <a:r>
              <a:rPr lang="en-US" sz="2000" b="1" dirty="0">
                <a:latin typeface="Arial" panose="020B0604020202020204" pitchFamily="34" charset="0"/>
                <a:cs typeface="Arial" panose="020B0604020202020204" pitchFamily="34" charset="0"/>
              </a:rPr>
              <a:t/>
            </a:r>
            <a:br>
              <a:rPr lang="en-US" sz="2000" b="1" dirty="0">
                <a:latin typeface="Arial" panose="020B0604020202020204" pitchFamily="34" charset="0"/>
                <a:cs typeface="Arial" panose="020B0604020202020204" pitchFamily="34" charset="0"/>
              </a:rPr>
            </a:br>
            <a:r>
              <a:rPr lang="en-US" sz="2000" b="1" dirty="0">
                <a:latin typeface="Arial" panose="020B0604020202020204" pitchFamily="34" charset="0"/>
                <a:cs typeface="Arial" panose="020B0604020202020204" pitchFamily="34" charset="0"/>
              </a:rPr>
              <a:t/>
            </a:r>
            <a:br>
              <a:rPr lang="en-US" sz="2000" b="1" dirty="0">
                <a:latin typeface="Arial" panose="020B0604020202020204" pitchFamily="34" charset="0"/>
                <a:cs typeface="Arial" panose="020B0604020202020204" pitchFamily="34" charset="0"/>
              </a:rPr>
            </a:br>
            <a:r>
              <a:rPr lang="en-US" sz="2000" b="1" dirty="0">
                <a:latin typeface="Arial" panose="020B0604020202020204" pitchFamily="34" charset="0"/>
                <a:cs typeface="Arial" panose="020B0604020202020204" pitchFamily="34" charset="0"/>
              </a:rPr>
              <a:t/>
            </a:r>
            <a:br>
              <a:rPr lang="en-US" sz="2000" b="1" dirty="0">
                <a:latin typeface="Arial" panose="020B0604020202020204" pitchFamily="34" charset="0"/>
                <a:cs typeface="Arial" panose="020B0604020202020204" pitchFamily="34" charset="0"/>
              </a:rPr>
            </a:br>
            <a:r>
              <a:rPr lang="en-US" sz="2000" b="1" dirty="0">
                <a:latin typeface="Arial" panose="020B0604020202020204" pitchFamily="34" charset="0"/>
                <a:cs typeface="Arial" panose="020B0604020202020204" pitchFamily="34" charset="0"/>
              </a:rPr>
              <a:t>Summary of Achievements (Q1) </a:t>
            </a:r>
            <a:br>
              <a:rPr lang="en-US" sz="2000" b="1" dirty="0">
                <a:latin typeface="Arial" panose="020B0604020202020204" pitchFamily="34" charset="0"/>
                <a:cs typeface="Arial" panose="020B0604020202020204" pitchFamily="34" charset="0"/>
              </a:rPr>
            </a:br>
            <a:r>
              <a:rPr lang="en-US" sz="2000" b="1" dirty="0">
                <a:latin typeface="Arial" panose="020B0604020202020204" pitchFamily="34" charset="0"/>
                <a:cs typeface="Arial" panose="020B0604020202020204" pitchFamily="34" charset="0"/>
              </a:rPr>
              <a:t/>
            </a:r>
            <a:br>
              <a:rPr lang="en-US" sz="2000" b="1" dirty="0">
                <a:latin typeface="Arial" panose="020B0604020202020204" pitchFamily="34" charset="0"/>
                <a:cs typeface="Arial" panose="020B0604020202020204" pitchFamily="34" charset="0"/>
              </a:rPr>
            </a:br>
            <a:r>
              <a:rPr lang="en-US" sz="2000" b="1" dirty="0">
                <a:latin typeface="Arial" panose="020B0604020202020204" pitchFamily="34" charset="0"/>
                <a:cs typeface="Arial" panose="020B0604020202020204" pitchFamily="34" charset="0"/>
              </a:rPr>
              <a:t/>
            </a:r>
            <a:br>
              <a:rPr lang="en-US" sz="2000" b="1" dirty="0">
                <a:latin typeface="Arial" panose="020B0604020202020204" pitchFamily="34" charset="0"/>
                <a:cs typeface="Arial" panose="020B0604020202020204" pitchFamily="34" charset="0"/>
              </a:rPr>
            </a:br>
            <a:r>
              <a:rPr lang="en-US" sz="2000" b="1" dirty="0">
                <a:latin typeface="Arial" panose="020B0604020202020204" pitchFamily="34" charset="0"/>
                <a:cs typeface="Arial" panose="020B0604020202020204" pitchFamily="34" charset="0"/>
              </a:rPr>
              <a:t> </a:t>
            </a:r>
            <a:endParaRPr lang="en-ZA" sz="2000" b="1" dirty="0">
              <a:latin typeface="Arial" panose="020B0604020202020204" pitchFamily="34" charset="0"/>
              <a:cs typeface="Arial" panose="020B0604020202020204" pitchFamily="34" charset="0"/>
            </a:endParaRPr>
          </a:p>
        </p:txBody>
      </p:sp>
      <p:sp>
        <p:nvSpPr>
          <p:cNvPr id="5" name="Content Placeholder 4">
            <a:extLst>
              <a:ext uri="{FF2B5EF4-FFF2-40B4-BE49-F238E27FC236}">
                <a16:creationId xmlns:a16="http://schemas.microsoft.com/office/drawing/2014/main" xmlns="" id="{917EAF9E-21A6-4C45-949F-8123CFAEF035}"/>
              </a:ext>
            </a:extLst>
          </p:cNvPr>
          <p:cNvSpPr>
            <a:spLocks noGrp="1"/>
          </p:cNvSpPr>
          <p:nvPr>
            <p:ph idx="1"/>
          </p:nvPr>
        </p:nvSpPr>
        <p:spPr>
          <a:xfrm>
            <a:off x="1762124" y="561975"/>
            <a:ext cx="10191751" cy="5614988"/>
          </a:xfrm>
        </p:spPr>
        <p:txBody>
          <a:bodyPr>
            <a:normAutofit/>
          </a:bodyPr>
          <a:lstStyle/>
          <a:p>
            <a:pPr marL="0" indent="0">
              <a:buNone/>
            </a:pPr>
            <a:endParaRPr lang="en-US" sz="1800" b="1" dirty="0">
              <a:latin typeface="Arial" panose="020B0604020202020204" pitchFamily="34" charset="0"/>
              <a:cs typeface="Arial" panose="020B0604020202020204" pitchFamily="34" charset="0"/>
            </a:endParaRPr>
          </a:p>
          <a:p>
            <a:pPr marL="0" indent="0">
              <a:buNone/>
            </a:pPr>
            <a:r>
              <a:rPr lang="en-US" sz="1800" b="1" dirty="0">
                <a:latin typeface="Arial" panose="020B0604020202020204" pitchFamily="34" charset="0"/>
                <a:cs typeface="Arial" panose="020B0604020202020204" pitchFamily="34" charset="0"/>
              </a:rPr>
              <a:t>Compliance and Inspections </a:t>
            </a:r>
          </a:p>
          <a:p>
            <a:pPr marL="0" indent="0">
              <a:buNone/>
            </a:pPr>
            <a:endParaRPr lang="en-US" sz="1800" b="1" dirty="0">
              <a:latin typeface="Arial" panose="020B0604020202020204" pitchFamily="34" charset="0"/>
              <a:cs typeface="Arial" panose="020B0604020202020204" pitchFamily="34" charset="0"/>
            </a:endParaRPr>
          </a:p>
          <a:p>
            <a:pPr>
              <a:buFont typeface="Wingdings" panose="05000000000000000000" pitchFamily="2" charset="2"/>
              <a:buChar char="v"/>
            </a:pPr>
            <a:r>
              <a:rPr lang="en-US" sz="1800" dirty="0">
                <a:latin typeface="Arial" panose="020B0604020202020204" pitchFamily="34" charset="0"/>
                <a:cs typeface="Arial" panose="020B0604020202020204" pitchFamily="34" charset="0"/>
              </a:rPr>
              <a:t>Ten Nuclear Safeguards compliance inspections reports, and 5 Nuclear Security compliance inspections reports were produced and approved.</a:t>
            </a:r>
          </a:p>
          <a:p>
            <a:pPr>
              <a:buFont typeface="Wingdings" panose="05000000000000000000" pitchFamily="2" charset="2"/>
              <a:buChar char="v"/>
            </a:pPr>
            <a:r>
              <a:rPr lang="en-US" sz="1800" dirty="0">
                <a:latin typeface="Arial" panose="020B0604020202020204" pitchFamily="34" charset="0"/>
                <a:cs typeface="Arial" panose="020B0604020202020204" pitchFamily="34" charset="0"/>
              </a:rPr>
              <a:t>2117 mine inspections and audits were conducted in the first quarter against a target of 2000.</a:t>
            </a:r>
          </a:p>
          <a:p>
            <a:pPr>
              <a:buFont typeface="Wingdings" panose="05000000000000000000" pitchFamily="2" charset="2"/>
              <a:buChar char="v"/>
            </a:pPr>
            <a:r>
              <a:rPr lang="en-US" sz="1800" dirty="0">
                <a:latin typeface="Arial" panose="020B0604020202020204" pitchFamily="34" charset="0"/>
                <a:cs typeface="Arial" panose="020B0604020202020204" pitchFamily="34" charset="0"/>
              </a:rPr>
              <a:t>55 SLP inspections were conducted against a target of 53.</a:t>
            </a:r>
          </a:p>
          <a:p>
            <a:pPr>
              <a:buFont typeface="Wingdings" panose="05000000000000000000" pitchFamily="2" charset="2"/>
              <a:buChar char="v"/>
            </a:pPr>
            <a:r>
              <a:rPr lang="en-US" sz="1800" dirty="0">
                <a:latin typeface="Arial" panose="020B0604020202020204" pitchFamily="34" charset="0"/>
                <a:cs typeface="Arial" panose="020B0604020202020204" pitchFamily="34" charset="0"/>
              </a:rPr>
              <a:t>52 Legal compliance inspections were conducted against a target of 37.</a:t>
            </a:r>
          </a:p>
          <a:p>
            <a:pPr>
              <a:buFont typeface="Wingdings" panose="05000000000000000000" pitchFamily="2" charset="2"/>
              <a:buChar char="v"/>
            </a:pPr>
            <a:r>
              <a:rPr lang="en-US" sz="1800" dirty="0">
                <a:latin typeface="Arial" panose="020B0604020202020204" pitchFamily="34" charset="0"/>
                <a:cs typeface="Arial" panose="020B0604020202020204" pitchFamily="34" charset="0"/>
              </a:rPr>
              <a:t>126 Mining Economics (MWP/PWP) inspections were conducted.</a:t>
            </a:r>
          </a:p>
          <a:p>
            <a:pPr>
              <a:buFont typeface="Wingdings" panose="05000000000000000000" pitchFamily="2" charset="2"/>
              <a:buChar char="v"/>
            </a:pPr>
            <a:r>
              <a:rPr lang="en-US" sz="1800" dirty="0">
                <a:latin typeface="Arial" panose="020B0604020202020204" pitchFamily="34" charset="0"/>
                <a:cs typeface="Arial" panose="020B0604020202020204" pitchFamily="34" charset="0"/>
              </a:rPr>
              <a:t>277 Environmental inspections were conducted. </a:t>
            </a:r>
          </a:p>
          <a:p>
            <a:pPr>
              <a:buFont typeface="Wingdings" panose="05000000000000000000" pitchFamily="2" charset="2"/>
              <a:buChar char="v"/>
            </a:pPr>
            <a:r>
              <a:rPr lang="en-US" sz="1800" dirty="0">
                <a:latin typeface="Arial" panose="020B0604020202020204" pitchFamily="34" charset="0"/>
                <a:cs typeface="Arial" panose="020B0604020202020204" pitchFamily="34" charset="0"/>
              </a:rPr>
              <a:t>392 petroleum retail site compliance inspections were conducted, and 260 fuel samples were tested. </a:t>
            </a:r>
          </a:p>
          <a:p>
            <a:pPr marL="0" indent="0">
              <a:buNone/>
            </a:pPr>
            <a:endParaRPr lang="en-US" sz="1800" dirty="0">
              <a:latin typeface="Arial" panose="020B0604020202020204" pitchFamily="34" charset="0"/>
              <a:cs typeface="Arial" panose="020B0604020202020204" pitchFamily="34" charset="0"/>
            </a:endParaRPr>
          </a:p>
          <a:p>
            <a:endParaRPr lang="en-ZA" dirty="0"/>
          </a:p>
        </p:txBody>
      </p:sp>
    </p:spTree>
    <p:extLst>
      <p:ext uri="{BB962C8B-B14F-4D97-AF65-F5344CB8AC3E}">
        <p14:creationId xmlns:p14="http://schemas.microsoft.com/office/powerpoint/2010/main" xmlns="" val="253688122"/>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539278" y="19050"/>
            <a:ext cx="11652722" cy="369332"/>
          </a:xfrm>
          <a:prstGeom prst="rect">
            <a:avLst/>
          </a:prstGeom>
        </p:spPr>
        <p:txBody>
          <a:bodyPr wrap="square">
            <a:spAutoFit/>
          </a:bodyPr>
          <a:lstStyle/>
          <a:p>
            <a:pPr lvl="0" algn="ctr" fontAlgn="t"/>
            <a:r>
              <a:rPr lang="en-US" b="1" dirty="0">
                <a:solidFill>
                  <a:srgbClr val="000000"/>
                </a:solidFill>
                <a:latin typeface="Arial" panose="020B0604020202020204" pitchFamily="34" charset="0"/>
                <a:cs typeface="Arial" panose="020B0604020202020204" pitchFamily="34" charset="0"/>
              </a:rPr>
              <a:t>MINING, MINERAL AND ENERGY POLICY DEVELOPMENT, (QUARTER 2)   </a:t>
            </a:r>
          </a:p>
        </p:txBody>
      </p:sp>
      <p:graphicFrame>
        <p:nvGraphicFramePr>
          <p:cNvPr id="3" name="Table 2">
            <a:extLst>
              <a:ext uri="{FF2B5EF4-FFF2-40B4-BE49-F238E27FC236}">
                <a16:creationId xmlns:a16="http://schemas.microsoft.com/office/drawing/2014/main" xmlns="" id="{75767C0C-2456-4B40-9DCD-105586EA3182}"/>
              </a:ext>
            </a:extLst>
          </p:cNvPr>
          <p:cNvGraphicFramePr>
            <a:graphicFrameLocks noGrp="1"/>
          </p:cNvGraphicFramePr>
          <p:nvPr/>
        </p:nvGraphicFramePr>
        <p:xfrm>
          <a:off x="1656522" y="390524"/>
          <a:ext cx="10535478" cy="5082624"/>
        </p:xfrm>
        <a:graphic>
          <a:graphicData uri="http://schemas.openxmlformats.org/drawingml/2006/table">
            <a:tbl>
              <a:tblPr/>
              <a:tblGrid>
                <a:gridCol w="1233032">
                  <a:extLst>
                    <a:ext uri="{9D8B030D-6E8A-4147-A177-3AD203B41FA5}">
                      <a16:colId xmlns:a16="http://schemas.microsoft.com/office/drawing/2014/main" xmlns="" val="40358182"/>
                    </a:ext>
                  </a:extLst>
                </a:gridCol>
                <a:gridCol w="1233032">
                  <a:extLst>
                    <a:ext uri="{9D8B030D-6E8A-4147-A177-3AD203B41FA5}">
                      <a16:colId xmlns:a16="http://schemas.microsoft.com/office/drawing/2014/main" xmlns="" val="2107771923"/>
                    </a:ext>
                  </a:extLst>
                </a:gridCol>
                <a:gridCol w="1419318">
                  <a:extLst>
                    <a:ext uri="{9D8B030D-6E8A-4147-A177-3AD203B41FA5}">
                      <a16:colId xmlns:a16="http://schemas.microsoft.com/office/drawing/2014/main" xmlns="" val="1746412783"/>
                    </a:ext>
                  </a:extLst>
                </a:gridCol>
                <a:gridCol w="1419318">
                  <a:extLst>
                    <a:ext uri="{9D8B030D-6E8A-4147-A177-3AD203B41FA5}">
                      <a16:colId xmlns:a16="http://schemas.microsoft.com/office/drawing/2014/main" xmlns="" val="1770912452"/>
                    </a:ext>
                  </a:extLst>
                </a:gridCol>
                <a:gridCol w="1525768">
                  <a:extLst>
                    <a:ext uri="{9D8B030D-6E8A-4147-A177-3AD203B41FA5}">
                      <a16:colId xmlns:a16="http://schemas.microsoft.com/office/drawing/2014/main" xmlns="" val="4040951671"/>
                    </a:ext>
                  </a:extLst>
                </a:gridCol>
                <a:gridCol w="1632216">
                  <a:extLst>
                    <a:ext uri="{9D8B030D-6E8A-4147-A177-3AD203B41FA5}">
                      <a16:colId xmlns:a16="http://schemas.microsoft.com/office/drawing/2014/main" xmlns="" val="1849419175"/>
                    </a:ext>
                  </a:extLst>
                </a:gridCol>
                <a:gridCol w="1552380">
                  <a:extLst>
                    <a:ext uri="{9D8B030D-6E8A-4147-A177-3AD203B41FA5}">
                      <a16:colId xmlns:a16="http://schemas.microsoft.com/office/drawing/2014/main" xmlns="" val="3007583414"/>
                    </a:ext>
                  </a:extLst>
                </a:gridCol>
                <a:gridCol w="520414">
                  <a:extLst>
                    <a:ext uri="{9D8B030D-6E8A-4147-A177-3AD203B41FA5}">
                      <a16:colId xmlns:a16="http://schemas.microsoft.com/office/drawing/2014/main" xmlns="" val="1605105653"/>
                    </a:ext>
                  </a:extLst>
                </a:gridCol>
              </a:tblGrid>
              <a:tr h="590399">
                <a:tc>
                  <a:txBody>
                    <a:bodyPr/>
                    <a:lstStyle/>
                    <a:p>
                      <a:pPr algn="ctr" fontAlgn="t"/>
                      <a:r>
                        <a:rPr lang="en-ZA" sz="1200" b="1" i="0" u="none" strike="noStrike" dirty="0">
                          <a:solidFill>
                            <a:srgbClr val="000000"/>
                          </a:solidFill>
                          <a:effectLst/>
                          <a:latin typeface="Arial" panose="020B0604020202020204" pitchFamily="34" charset="0"/>
                          <a:cs typeface="Arial" panose="020B0604020202020204" pitchFamily="34" charset="0"/>
                        </a:rPr>
                        <a:t>Output Indicator</a:t>
                      </a:r>
                    </a:p>
                  </a:txBody>
                  <a:tcPr marL="5661" marR="5661" marT="566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ctr" fontAlgn="t"/>
                      <a:r>
                        <a:rPr lang="en-ZA" sz="1200" b="1" i="0" u="none" strike="noStrike" dirty="0">
                          <a:solidFill>
                            <a:srgbClr val="000000"/>
                          </a:solidFill>
                          <a:effectLst/>
                          <a:latin typeface="Arial" panose="020B0604020202020204" pitchFamily="34" charset="0"/>
                          <a:cs typeface="Arial" panose="020B0604020202020204" pitchFamily="34" charset="0"/>
                        </a:rPr>
                        <a:t>2022/23</a:t>
                      </a:r>
                      <a:br>
                        <a:rPr lang="en-ZA" sz="1200" b="1" i="0" u="none" strike="noStrike" dirty="0">
                          <a:solidFill>
                            <a:srgbClr val="000000"/>
                          </a:solidFill>
                          <a:effectLst/>
                          <a:latin typeface="Arial" panose="020B0604020202020204" pitchFamily="34" charset="0"/>
                          <a:cs typeface="Arial" panose="020B0604020202020204" pitchFamily="34" charset="0"/>
                        </a:rPr>
                      </a:br>
                      <a:r>
                        <a:rPr lang="en-ZA" sz="1200" b="1" i="0" u="none" strike="noStrike" dirty="0">
                          <a:solidFill>
                            <a:srgbClr val="000000"/>
                          </a:solidFill>
                          <a:effectLst/>
                          <a:latin typeface="Arial" panose="020B0604020202020204" pitchFamily="34" charset="0"/>
                          <a:cs typeface="Arial" panose="020B0604020202020204" pitchFamily="34" charset="0"/>
                        </a:rPr>
                        <a:t>Annual Target</a:t>
                      </a:r>
                    </a:p>
                  </a:txBody>
                  <a:tcPr marL="5661" marR="5661" marT="566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ctr" fontAlgn="t"/>
                      <a:r>
                        <a:rPr lang="en-ZA" sz="1200" b="1" i="0" u="none" strike="noStrike" dirty="0">
                          <a:solidFill>
                            <a:srgbClr val="000000"/>
                          </a:solidFill>
                          <a:effectLst/>
                          <a:latin typeface="Arial" panose="020B0604020202020204" pitchFamily="34" charset="0"/>
                          <a:cs typeface="Arial" panose="020B0604020202020204" pitchFamily="34" charset="0"/>
                        </a:rPr>
                        <a:t>2022/23</a:t>
                      </a:r>
                      <a:br>
                        <a:rPr lang="en-ZA" sz="1200" b="1" i="0" u="none" strike="noStrike" dirty="0">
                          <a:solidFill>
                            <a:srgbClr val="000000"/>
                          </a:solidFill>
                          <a:effectLst/>
                          <a:latin typeface="Arial" panose="020B0604020202020204" pitchFamily="34" charset="0"/>
                          <a:cs typeface="Arial" panose="020B0604020202020204" pitchFamily="34" charset="0"/>
                        </a:rPr>
                      </a:br>
                      <a:r>
                        <a:rPr lang="en-ZA" sz="1200" b="1" i="0" u="none" strike="noStrike" dirty="0">
                          <a:solidFill>
                            <a:srgbClr val="000000"/>
                          </a:solidFill>
                          <a:effectLst/>
                          <a:latin typeface="Arial" panose="020B0604020202020204" pitchFamily="34" charset="0"/>
                          <a:cs typeface="Arial" panose="020B0604020202020204" pitchFamily="34" charset="0"/>
                        </a:rPr>
                        <a:t>Quarterly Target</a:t>
                      </a:r>
                    </a:p>
                  </a:txBody>
                  <a:tcPr marL="5661" marR="5661" marT="566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ctr" fontAlgn="t"/>
                      <a:r>
                        <a:rPr lang="en-US" sz="1200" b="1" i="0" u="none" strike="noStrike" dirty="0">
                          <a:solidFill>
                            <a:srgbClr val="000000"/>
                          </a:solidFill>
                          <a:effectLst/>
                          <a:latin typeface="Arial" panose="020B0604020202020204" pitchFamily="34" charset="0"/>
                          <a:cs typeface="Arial" panose="020B0604020202020204" pitchFamily="34" charset="0"/>
                        </a:rPr>
                        <a:t>Actual output</a:t>
                      </a:r>
                      <a:br>
                        <a:rPr lang="en-US" sz="1200" b="1" i="0" u="none" strike="noStrike" dirty="0">
                          <a:solidFill>
                            <a:srgbClr val="000000"/>
                          </a:solidFill>
                          <a:effectLst/>
                          <a:latin typeface="Arial" panose="020B0604020202020204" pitchFamily="34" charset="0"/>
                          <a:cs typeface="Arial" panose="020B0604020202020204" pitchFamily="34" charset="0"/>
                        </a:rPr>
                      </a:br>
                      <a:endParaRPr lang="en-US" sz="1200" b="1" i="0" u="none" strike="noStrike" dirty="0">
                        <a:solidFill>
                          <a:srgbClr val="000000"/>
                        </a:solidFill>
                        <a:effectLst/>
                        <a:latin typeface="Arial" panose="020B0604020202020204" pitchFamily="34" charset="0"/>
                        <a:cs typeface="Arial" panose="020B0604020202020204" pitchFamily="34" charset="0"/>
                      </a:endParaRPr>
                    </a:p>
                  </a:txBody>
                  <a:tcPr marL="5661" marR="5661" marT="566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ctr" fontAlgn="t"/>
                      <a:r>
                        <a:rPr lang="en-ZA" sz="1200" b="1" i="0" u="none" strike="noStrike" dirty="0">
                          <a:solidFill>
                            <a:srgbClr val="000000"/>
                          </a:solidFill>
                          <a:effectLst/>
                          <a:latin typeface="Arial" panose="020B0604020202020204" pitchFamily="34" charset="0"/>
                          <a:cs typeface="Arial" panose="020B0604020202020204" pitchFamily="34" charset="0"/>
                        </a:rPr>
                        <a:t>Reason for</a:t>
                      </a:r>
                      <a:br>
                        <a:rPr lang="en-ZA" sz="1200" b="1" i="0" u="none" strike="noStrike" dirty="0">
                          <a:solidFill>
                            <a:srgbClr val="000000"/>
                          </a:solidFill>
                          <a:effectLst/>
                          <a:latin typeface="Arial" panose="020B0604020202020204" pitchFamily="34" charset="0"/>
                          <a:cs typeface="Arial" panose="020B0604020202020204" pitchFamily="34" charset="0"/>
                        </a:rPr>
                      </a:br>
                      <a:r>
                        <a:rPr lang="en-ZA" sz="1200" b="1" i="0" u="none" strike="noStrike" dirty="0">
                          <a:solidFill>
                            <a:srgbClr val="000000"/>
                          </a:solidFill>
                          <a:effectLst/>
                          <a:latin typeface="Arial" panose="020B0604020202020204" pitchFamily="34" charset="0"/>
                          <a:cs typeface="Arial" panose="020B0604020202020204" pitchFamily="34" charset="0"/>
                        </a:rPr>
                        <a:t>Deviation</a:t>
                      </a:r>
                      <a:br>
                        <a:rPr lang="en-ZA" sz="1200" b="1" i="0" u="none" strike="noStrike" dirty="0">
                          <a:solidFill>
                            <a:srgbClr val="000000"/>
                          </a:solidFill>
                          <a:effectLst/>
                          <a:latin typeface="Arial" panose="020B0604020202020204" pitchFamily="34" charset="0"/>
                          <a:cs typeface="Arial" panose="020B0604020202020204" pitchFamily="34" charset="0"/>
                        </a:rPr>
                      </a:br>
                      <a:endParaRPr lang="en-ZA" sz="1200" b="1" i="0" u="none" strike="noStrike" dirty="0">
                        <a:solidFill>
                          <a:srgbClr val="000000"/>
                        </a:solidFill>
                        <a:effectLst/>
                        <a:latin typeface="Arial" panose="020B0604020202020204" pitchFamily="34" charset="0"/>
                        <a:cs typeface="Arial" panose="020B0604020202020204" pitchFamily="34" charset="0"/>
                      </a:endParaRPr>
                    </a:p>
                  </a:txBody>
                  <a:tcPr marL="5661" marR="5661" marT="566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ctr" fontAlgn="t"/>
                      <a:r>
                        <a:rPr lang="en-ZA" sz="1200" b="1" i="0" u="none" strike="noStrike" dirty="0">
                          <a:solidFill>
                            <a:srgbClr val="000000"/>
                          </a:solidFill>
                          <a:effectLst/>
                          <a:latin typeface="Arial" panose="020B0604020202020204" pitchFamily="34" charset="0"/>
                          <a:cs typeface="Arial" panose="020B0604020202020204" pitchFamily="34" charset="0"/>
                        </a:rPr>
                        <a:t>Corrective</a:t>
                      </a:r>
                      <a:br>
                        <a:rPr lang="en-ZA" sz="1200" b="1" i="0" u="none" strike="noStrike" dirty="0">
                          <a:solidFill>
                            <a:srgbClr val="000000"/>
                          </a:solidFill>
                          <a:effectLst/>
                          <a:latin typeface="Arial" panose="020B0604020202020204" pitchFamily="34" charset="0"/>
                          <a:cs typeface="Arial" panose="020B0604020202020204" pitchFamily="34" charset="0"/>
                        </a:rPr>
                      </a:br>
                      <a:r>
                        <a:rPr lang="en-ZA" sz="1200" b="1" i="0" u="none" strike="noStrike" dirty="0">
                          <a:solidFill>
                            <a:srgbClr val="000000"/>
                          </a:solidFill>
                          <a:effectLst/>
                          <a:latin typeface="Arial" panose="020B0604020202020204" pitchFamily="34" charset="0"/>
                          <a:cs typeface="Arial" panose="020B0604020202020204" pitchFamily="34" charset="0"/>
                        </a:rPr>
                        <a:t>Measures</a:t>
                      </a:r>
                      <a:br>
                        <a:rPr lang="en-ZA" sz="1200" b="1" i="0" u="none" strike="noStrike" dirty="0">
                          <a:solidFill>
                            <a:srgbClr val="000000"/>
                          </a:solidFill>
                          <a:effectLst/>
                          <a:latin typeface="Arial" panose="020B0604020202020204" pitchFamily="34" charset="0"/>
                          <a:cs typeface="Arial" panose="020B0604020202020204" pitchFamily="34" charset="0"/>
                        </a:rPr>
                      </a:br>
                      <a:endParaRPr lang="en-ZA" sz="1200" b="1" i="0" u="none" strike="noStrike" dirty="0">
                        <a:solidFill>
                          <a:srgbClr val="000000"/>
                        </a:solidFill>
                        <a:effectLst/>
                        <a:latin typeface="Arial" panose="020B0604020202020204" pitchFamily="34" charset="0"/>
                        <a:cs typeface="Arial" panose="020B0604020202020204" pitchFamily="34" charset="0"/>
                      </a:endParaRPr>
                    </a:p>
                  </a:txBody>
                  <a:tcPr marL="5661" marR="5661" marT="566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ctr" fontAlgn="t"/>
                      <a:r>
                        <a:rPr lang="en-ZA" sz="1200" b="1" i="0" u="none" strike="noStrike" dirty="0">
                          <a:solidFill>
                            <a:srgbClr val="000000"/>
                          </a:solidFill>
                          <a:effectLst/>
                          <a:latin typeface="Arial" panose="020B0604020202020204" pitchFamily="34" charset="0"/>
                          <a:cs typeface="Arial" panose="020B0604020202020204" pitchFamily="34" charset="0"/>
                        </a:rPr>
                        <a:t>Comments for</a:t>
                      </a:r>
                      <a:br>
                        <a:rPr lang="en-ZA" sz="1200" b="1" i="0" u="none" strike="noStrike" dirty="0">
                          <a:solidFill>
                            <a:srgbClr val="000000"/>
                          </a:solidFill>
                          <a:effectLst/>
                          <a:latin typeface="Arial" panose="020B0604020202020204" pitchFamily="34" charset="0"/>
                          <a:cs typeface="Arial" panose="020B0604020202020204" pitchFamily="34" charset="0"/>
                        </a:rPr>
                      </a:br>
                      <a:r>
                        <a:rPr lang="en-ZA" sz="1200" b="1" i="0" u="none" strike="noStrike" dirty="0">
                          <a:solidFill>
                            <a:srgbClr val="000000"/>
                          </a:solidFill>
                          <a:effectLst/>
                          <a:latin typeface="Arial" panose="020B0604020202020204" pitchFamily="34" charset="0"/>
                          <a:cs typeface="Arial" panose="020B0604020202020204" pitchFamily="34" charset="0"/>
                        </a:rPr>
                        <a:t>Quarter 2</a:t>
                      </a:r>
                      <a:br>
                        <a:rPr lang="en-ZA" sz="1200" b="1" i="0" u="none" strike="noStrike" dirty="0">
                          <a:solidFill>
                            <a:srgbClr val="000000"/>
                          </a:solidFill>
                          <a:effectLst/>
                          <a:latin typeface="Arial" panose="020B0604020202020204" pitchFamily="34" charset="0"/>
                          <a:cs typeface="Arial" panose="020B0604020202020204" pitchFamily="34" charset="0"/>
                        </a:rPr>
                      </a:br>
                      <a:endParaRPr lang="en-ZA" sz="1200" b="1" i="0" u="none" strike="noStrike" dirty="0">
                        <a:solidFill>
                          <a:srgbClr val="000000"/>
                        </a:solidFill>
                        <a:effectLst/>
                        <a:latin typeface="Arial" panose="020B0604020202020204" pitchFamily="34" charset="0"/>
                        <a:cs typeface="Arial" panose="020B0604020202020204" pitchFamily="34" charset="0"/>
                      </a:endParaRPr>
                    </a:p>
                  </a:txBody>
                  <a:tcPr marL="5661" marR="5661" marT="566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ctr" fontAlgn="t"/>
                      <a:r>
                        <a:rPr lang="en-ZA" sz="1200" b="1" i="0" u="none" strike="noStrike" dirty="0">
                          <a:solidFill>
                            <a:srgbClr val="000000"/>
                          </a:solidFill>
                          <a:effectLst/>
                          <a:latin typeface="Arial" panose="020B0604020202020204" pitchFamily="34" charset="0"/>
                          <a:cs typeface="Arial" panose="020B0604020202020204" pitchFamily="34" charset="0"/>
                        </a:rPr>
                        <a:t>Robot Status </a:t>
                      </a:r>
                    </a:p>
                  </a:txBody>
                  <a:tcPr marL="5661" marR="5661" marT="566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extLst>
                  <a:ext uri="{0D108BD9-81ED-4DB2-BD59-A6C34878D82A}">
                    <a16:rowId xmlns:a16="http://schemas.microsoft.com/office/drawing/2014/main" xmlns="" val="1280421205"/>
                  </a:ext>
                </a:extLst>
              </a:tr>
              <a:tr h="2733087">
                <a:tc>
                  <a:txBody>
                    <a:bodyPr/>
                    <a:lstStyle/>
                    <a:p>
                      <a:pPr algn="l" fontAlgn="t"/>
                      <a:r>
                        <a:rPr lang="en-US" sz="1200" b="0" i="0" u="none" strike="noStrike" dirty="0">
                          <a:solidFill>
                            <a:srgbClr val="000000"/>
                          </a:solidFill>
                          <a:effectLst/>
                          <a:latin typeface="Arial" panose="020B0604020202020204" pitchFamily="34" charset="0"/>
                          <a:cs typeface="Arial" panose="020B0604020202020204" pitchFamily="34" charset="0"/>
                        </a:rPr>
                        <a:t>Gas Master Plan submitted to Cabinet for approval</a:t>
                      </a:r>
                    </a:p>
                  </a:txBody>
                  <a:tcPr marL="5661" marR="5661" marT="566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US" sz="1200" b="0" i="0" u="none" strike="noStrike" dirty="0">
                          <a:solidFill>
                            <a:srgbClr val="000000"/>
                          </a:solidFill>
                          <a:effectLst/>
                          <a:latin typeface="Arial" panose="020B0604020202020204" pitchFamily="34" charset="0"/>
                          <a:cs typeface="Arial" panose="020B0604020202020204" pitchFamily="34" charset="0"/>
                        </a:rPr>
                        <a:t>Gas Master Plan submitted to Cabinet for approval</a:t>
                      </a:r>
                    </a:p>
                  </a:txBody>
                  <a:tcPr marL="5661" marR="5661" marT="566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ZA" sz="1200" b="0" i="0" u="none" strike="noStrike" dirty="0">
                          <a:solidFill>
                            <a:srgbClr val="000000"/>
                          </a:solidFill>
                          <a:effectLst/>
                          <a:latin typeface="Arial" panose="020B0604020202020204" pitchFamily="34" charset="0"/>
                          <a:cs typeface="Arial" panose="020B0604020202020204" pitchFamily="34" charset="0"/>
                        </a:rPr>
                        <a:t>ESIED Cluster</a:t>
                      </a:r>
                      <a:br>
                        <a:rPr lang="en-ZA" sz="1200" b="0" i="0" u="none" strike="noStrike" dirty="0">
                          <a:solidFill>
                            <a:srgbClr val="000000"/>
                          </a:solidFill>
                          <a:effectLst/>
                          <a:latin typeface="Arial" panose="020B0604020202020204" pitchFamily="34" charset="0"/>
                          <a:cs typeface="Arial" panose="020B0604020202020204" pitchFamily="34" charset="0"/>
                        </a:rPr>
                      </a:br>
                      <a:r>
                        <a:rPr lang="en-ZA" sz="1200" b="0" i="0" u="none" strike="noStrike" dirty="0">
                          <a:solidFill>
                            <a:srgbClr val="000000"/>
                          </a:solidFill>
                          <a:effectLst/>
                          <a:latin typeface="Arial" panose="020B0604020202020204" pitchFamily="34" charset="0"/>
                          <a:cs typeface="Arial" panose="020B0604020202020204" pitchFamily="34" charset="0"/>
                        </a:rPr>
                        <a:t>consultations.</a:t>
                      </a:r>
                    </a:p>
                  </a:txBody>
                  <a:tcPr marL="5661" marR="5661" marT="566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ZA" sz="1200" b="1" i="0" u="none" strike="noStrike" dirty="0">
                          <a:solidFill>
                            <a:srgbClr val="000000"/>
                          </a:solidFill>
                          <a:effectLst/>
                          <a:latin typeface="Arial" panose="020B0604020202020204" pitchFamily="34" charset="0"/>
                          <a:cs typeface="Arial" panose="020B0604020202020204" pitchFamily="34" charset="0"/>
                        </a:rPr>
                        <a:t>Not Achieved</a:t>
                      </a:r>
                      <a:br>
                        <a:rPr lang="en-ZA" sz="1200" b="1" i="0" u="none" strike="noStrike" dirty="0">
                          <a:solidFill>
                            <a:srgbClr val="000000"/>
                          </a:solidFill>
                          <a:effectLst/>
                          <a:latin typeface="Arial" panose="020B0604020202020204" pitchFamily="34" charset="0"/>
                          <a:cs typeface="Arial" panose="020B0604020202020204" pitchFamily="34" charset="0"/>
                        </a:rPr>
                      </a:br>
                      <a:endParaRPr lang="en-ZA" sz="1200" b="1" i="0" u="none" strike="noStrike" dirty="0">
                        <a:solidFill>
                          <a:srgbClr val="000000"/>
                        </a:solidFill>
                        <a:effectLst/>
                        <a:latin typeface="Arial" panose="020B0604020202020204" pitchFamily="34" charset="0"/>
                        <a:cs typeface="Arial" panose="020B0604020202020204" pitchFamily="34" charset="0"/>
                      </a:endParaRPr>
                    </a:p>
                  </a:txBody>
                  <a:tcPr marL="5661" marR="5661" marT="566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US" sz="1200" b="0" i="0" u="none" strike="noStrike" dirty="0">
                          <a:solidFill>
                            <a:srgbClr val="000000"/>
                          </a:solidFill>
                          <a:effectLst/>
                          <a:latin typeface="Arial" panose="020B0604020202020204" pitchFamily="34" charset="0"/>
                          <a:cs typeface="Arial" panose="020B0604020202020204" pitchFamily="34" charset="0"/>
                        </a:rPr>
                        <a:t>Lengthy data collection and verification processes</a:t>
                      </a:r>
                      <a:br>
                        <a:rPr lang="en-US" sz="1200" b="0" i="0" u="none" strike="noStrike" dirty="0">
                          <a:solidFill>
                            <a:srgbClr val="000000"/>
                          </a:solidFill>
                          <a:effectLst/>
                          <a:latin typeface="Arial" panose="020B0604020202020204" pitchFamily="34" charset="0"/>
                          <a:cs typeface="Arial" panose="020B0604020202020204" pitchFamily="34" charset="0"/>
                        </a:rPr>
                      </a:br>
                      <a:r>
                        <a:rPr lang="en-US" sz="1200" b="0" i="0" u="none" strike="noStrike" dirty="0">
                          <a:solidFill>
                            <a:srgbClr val="000000"/>
                          </a:solidFill>
                          <a:effectLst/>
                          <a:latin typeface="Arial" panose="020B0604020202020204" pitchFamily="34" charset="0"/>
                          <a:cs typeface="Arial" panose="020B0604020202020204" pitchFamily="34" charset="0"/>
                        </a:rPr>
                        <a:t>Challenges with the modelling tool functionality</a:t>
                      </a:r>
                    </a:p>
                  </a:txBody>
                  <a:tcPr marL="5661" marR="5661" marT="566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US" sz="1200" b="0" i="0" u="none" strike="noStrike">
                          <a:solidFill>
                            <a:srgbClr val="000000"/>
                          </a:solidFill>
                          <a:effectLst/>
                          <a:latin typeface="Arial" panose="020B0604020202020204" pitchFamily="34" charset="0"/>
                          <a:cs typeface="Arial" panose="020B0604020202020204" pitchFamily="34" charset="0"/>
                        </a:rPr>
                        <a:t>ESEID Cluster Workshop will be undertaken upon approval of the Assumption Report and receiving a base case first iteration results - prioritized for October 2022                                                                                  </a:t>
                      </a:r>
                      <a:endParaRPr lang="en-US" sz="1200" b="0" i="0" u="none" strike="noStrike" dirty="0">
                        <a:solidFill>
                          <a:srgbClr val="000000"/>
                        </a:solidFill>
                        <a:effectLst/>
                        <a:latin typeface="Arial" panose="020B0604020202020204" pitchFamily="34" charset="0"/>
                        <a:cs typeface="Arial" panose="020B0604020202020204" pitchFamily="34" charset="0"/>
                      </a:endParaRPr>
                    </a:p>
                  </a:txBody>
                  <a:tcPr marL="5661" marR="5661" marT="566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US" sz="1200" b="0" i="0" u="none" strike="noStrike" dirty="0">
                          <a:solidFill>
                            <a:srgbClr val="000000"/>
                          </a:solidFill>
                          <a:effectLst/>
                          <a:latin typeface="Arial" panose="020B0604020202020204" pitchFamily="34" charset="0"/>
                          <a:cs typeface="Arial" panose="020B0604020202020204" pitchFamily="34" charset="0"/>
                        </a:rPr>
                        <a:t>Currently in liaison with Cluster Support in the DG Office in preparation for convened ESEID Cluster Workshop at official’s level. The proposed ESEID Workshop will include deliberation on supply and demand assumptions, structure and gas expansion model.</a:t>
                      </a:r>
                    </a:p>
                  </a:txBody>
                  <a:tcPr marL="5661" marR="5661" marT="566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ZA" sz="1200" b="0" i="0" u="none" strike="noStrike" dirty="0">
                          <a:solidFill>
                            <a:srgbClr val="000000"/>
                          </a:solidFill>
                          <a:effectLst/>
                          <a:latin typeface="Arial" panose="020B0604020202020204" pitchFamily="34" charset="0"/>
                          <a:cs typeface="Arial" panose="020B0604020202020204" pitchFamily="34" charset="0"/>
                        </a:rPr>
                        <a:t> </a:t>
                      </a:r>
                    </a:p>
                  </a:txBody>
                  <a:tcPr marL="5661" marR="5661" marT="566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extLst>
                  <a:ext uri="{0D108BD9-81ED-4DB2-BD59-A6C34878D82A}">
                    <a16:rowId xmlns:a16="http://schemas.microsoft.com/office/drawing/2014/main" xmlns="" val="1793410667"/>
                  </a:ext>
                </a:extLst>
              </a:tr>
              <a:tr h="1759138">
                <a:tc>
                  <a:txBody>
                    <a:bodyPr/>
                    <a:lstStyle/>
                    <a:p>
                      <a:pPr algn="l" fontAlgn="t"/>
                      <a:r>
                        <a:rPr lang="en-US" sz="1200" b="0" i="0" u="none" strike="noStrike" dirty="0">
                          <a:solidFill>
                            <a:srgbClr val="000000"/>
                          </a:solidFill>
                          <a:effectLst/>
                          <a:latin typeface="Arial" panose="020B0604020202020204" pitchFamily="34" charset="0"/>
                          <a:cs typeface="Arial" panose="020B0604020202020204" pitchFamily="34" charset="0"/>
                        </a:rPr>
                        <a:t>Framework for a just transition to a low carbon economy developed</a:t>
                      </a:r>
                    </a:p>
                  </a:txBody>
                  <a:tcPr marL="5661" marR="5661" marT="566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US" sz="1200" b="0" i="0" u="none" strike="noStrike" dirty="0">
                          <a:solidFill>
                            <a:srgbClr val="000000"/>
                          </a:solidFill>
                          <a:effectLst/>
                          <a:latin typeface="Arial" panose="020B0604020202020204" pitchFamily="34" charset="0"/>
                          <a:cs typeface="Arial" panose="020B0604020202020204" pitchFamily="34" charset="0"/>
                        </a:rPr>
                        <a:t>Socio-Economic Baseline Report approved by the Minister</a:t>
                      </a:r>
                    </a:p>
                  </a:txBody>
                  <a:tcPr marL="5661" marR="5661" marT="566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US" sz="1200" b="0" i="0" u="none" strike="noStrike" dirty="0">
                          <a:solidFill>
                            <a:srgbClr val="000000"/>
                          </a:solidFill>
                          <a:effectLst/>
                          <a:latin typeface="Arial" panose="020B0604020202020204" pitchFamily="34" charset="0"/>
                          <a:cs typeface="Arial" panose="020B0604020202020204" pitchFamily="34" charset="0"/>
                        </a:rPr>
                        <a:t>Analysis Report</a:t>
                      </a:r>
                      <a:br>
                        <a:rPr lang="en-US" sz="1200" b="0" i="0" u="none" strike="noStrike" dirty="0">
                          <a:solidFill>
                            <a:srgbClr val="000000"/>
                          </a:solidFill>
                          <a:effectLst/>
                          <a:latin typeface="Arial" panose="020B0604020202020204" pitchFamily="34" charset="0"/>
                          <a:cs typeface="Arial" panose="020B0604020202020204" pitchFamily="34" charset="0"/>
                        </a:rPr>
                      </a:br>
                      <a:r>
                        <a:rPr lang="en-US" sz="1200" b="0" i="0" u="none" strike="noStrike" dirty="0">
                          <a:solidFill>
                            <a:srgbClr val="000000"/>
                          </a:solidFill>
                          <a:effectLst/>
                          <a:latin typeface="Arial" panose="020B0604020202020204" pitchFamily="34" charset="0"/>
                          <a:cs typeface="Arial" panose="020B0604020202020204" pitchFamily="34" charset="0"/>
                        </a:rPr>
                        <a:t>on Socio- Economic</a:t>
                      </a:r>
                      <a:br>
                        <a:rPr lang="en-US" sz="1200" b="0" i="0" u="none" strike="noStrike" dirty="0">
                          <a:solidFill>
                            <a:srgbClr val="000000"/>
                          </a:solidFill>
                          <a:effectLst/>
                          <a:latin typeface="Arial" panose="020B0604020202020204" pitchFamily="34" charset="0"/>
                          <a:cs typeface="Arial" panose="020B0604020202020204" pitchFamily="34" charset="0"/>
                        </a:rPr>
                      </a:br>
                      <a:r>
                        <a:rPr lang="en-US" sz="1200" b="0" i="0" u="none" strike="noStrike" dirty="0">
                          <a:solidFill>
                            <a:srgbClr val="000000"/>
                          </a:solidFill>
                          <a:effectLst/>
                          <a:latin typeface="Arial" panose="020B0604020202020204" pitchFamily="34" charset="0"/>
                          <a:cs typeface="Arial" panose="020B0604020202020204" pitchFamily="34" charset="0"/>
                        </a:rPr>
                        <a:t>Baseline</a:t>
                      </a:r>
                    </a:p>
                  </a:txBody>
                  <a:tcPr marL="5661" marR="5661" marT="566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ZA" sz="1200" b="1" i="0" u="none" strike="noStrike" dirty="0">
                          <a:solidFill>
                            <a:srgbClr val="000000"/>
                          </a:solidFill>
                          <a:effectLst/>
                          <a:latin typeface="Arial" panose="020B0604020202020204" pitchFamily="34" charset="0"/>
                          <a:cs typeface="Arial" panose="020B0604020202020204" pitchFamily="34" charset="0"/>
                        </a:rPr>
                        <a:t>Not Achieved</a:t>
                      </a:r>
                    </a:p>
                  </a:txBody>
                  <a:tcPr marL="5661" marR="5661" marT="566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US" sz="1200" b="0" i="0" u="none" strike="noStrike" dirty="0">
                          <a:solidFill>
                            <a:srgbClr val="000000"/>
                          </a:solidFill>
                          <a:effectLst/>
                          <a:latin typeface="Arial" panose="020B0604020202020204" pitchFamily="34" charset="0"/>
                          <a:cs typeface="Arial" panose="020B0604020202020204" pitchFamily="34" charset="0"/>
                        </a:rPr>
                        <a:t>The current analysis is power sector focused and does not include mining and other minerals information which is currently being collected</a:t>
                      </a:r>
                    </a:p>
                  </a:txBody>
                  <a:tcPr marL="5661" marR="5661" marT="566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US" sz="1200" b="0" i="0" u="none" strike="noStrike">
                          <a:solidFill>
                            <a:srgbClr val="000000"/>
                          </a:solidFill>
                          <a:effectLst/>
                          <a:latin typeface="Arial" panose="020B0604020202020204" pitchFamily="34" charset="0"/>
                          <a:cs typeface="Arial" panose="020B0604020202020204" pitchFamily="34" charset="0"/>
                        </a:rPr>
                        <a:t>Currently in discussions with colleagues in economic and statistical analysis to assist with the mining data and possible survey for collection of outstanding data </a:t>
                      </a:r>
                      <a:endParaRPr lang="en-US" sz="1200" b="0" i="0" u="none" strike="noStrike" dirty="0">
                        <a:solidFill>
                          <a:srgbClr val="000000"/>
                        </a:solidFill>
                        <a:effectLst/>
                        <a:latin typeface="Arial" panose="020B0604020202020204" pitchFamily="34" charset="0"/>
                        <a:cs typeface="Arial" panose="020B0604020202020204" pitchFamily="34" charset="0"/>
                      </a:endParaRPr>
                    </a:p>
                  </a:txBody>
                  <a:tcPr marL="5661" marR="5661" marT="566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US" sz="1200" b="0" i="0" u="none" strike="noStrike" dirty="0">
                          <a:solidFill>
                            <a:srgbClr val="000000"/>
                          </a:solidFill>
                          <a:effectLst/>
                          <a:latin typeface="Arial" panose="020B0604020202020204" pitchFamily="34" charset="0"/>
                          <a:cs typeface="Arial" panose="020B0604020202020204" pitchFamily="34" charset="0"/>
                        </a:rPr>
                        <a:t>The target for this quarter was not achieved, however, the issue is being addressed</a:t>
                      </a:r>
                    </a:p>
                  </a:txBody>
                  <a:tcPr marL="5661" marR="5661" marT="566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ZA" sz="1200" b="0" i="0" u="none" strike="noStrike" dirty="0">
                          <a:solidFill>
                            <a:srgbClr val="000000"/>
                          </a:solidFill>
                          <a:effectLst/>
                          <a:latin typeface="Arial" panose="020B0604020202020204" pitchFamily="34" charset="0"/>
                          <a:cs typeface="Arial" panose="020B0604020202020204" pitchFamily="34" charset="0"/>
                        </a:rPr>
                        <a:t> </a:t>
                      </a:r>
                    </a:p>
                  </a:txBody>
                  <a:tcPr marL="5661" marR="5661" marT="566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extLst>
                  <a:ext uri="{0D108BD9-81ED-4DB2-BD59-A6C34878D82A}">
                    <a16:rowId xmlns:a16="http://schemas.microsoft.com/office/drawing/2014/main" xmlns="" val="1313212431"/>
                  </a:ext>
                </a:extLst>
              </a:tr>
            </a:tbl>
          </a:graphicData>
        </a:graphic>
      </p:graphicFrame>
    </p:spTree>
    <p:extLst>
      <p:ext uri="{BB962C8B-B14F-4D97-AF65-F5344CB8AC3E}">
        <p14:creationId xmlns:p14="http://schemas.microsoft.com/office/powerpoint/2010/main" xmlns="" val="1066630070"/>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219075" y="0"/>
            <a:ext cx="11843222" cy="369332"/>
          </a:xfrm>
          <a:prstGeom prst="rect">
            <a:avLst/>
          </a:prstGeom>
        </p:spPr>
        <p:txBody>
          <a:bodyPr wrap="square">
            <a:spAutoFit/>
          </a:bodyPr>
          <a:lstStyle/>
          <a:p>
            <a:pPr lvl="0" algn="ctr" fontAlgn="t"/>
            <a:r>
              <a:rPr lang="en-US" b="1" dirty="0">
                <a:solidFill>
                  <a:srgbClr val="000000"/>
                </a:solidFill>
                <a:latin typeface="Arial" panose="020B0604020202020204" pitchFamily="34" charset="0"/>
                <a:cs typeface="Arial" panose="020B0604020202020204" pitchFamily="34" charset="0"/>
              </a:rPr>
              <a:t>MINING, MINERAL AND ENERGY POLICY DEVELOPMENT, (QUARTER 2) </a:t>
            </a:r>
          </a:p>
        </p:txBody>
      </p:sp>
      <p:graphicFrame>
        <p:nvGraphicFramePr>
          <p:cNvPr id="3" name="Table 2">
            <a:extLst>
              <a:ext uri="{FF2B5EF4-FFF2-40B4-BE49-F238E27FC236}">
                <a16:creationId xmlns:a16="http://schemas.microsoft.com/office/drawing/2014/main" xmlns="" id="{70029450-0D66-475E-8D2B-8FE1D8362E3B}"/>
              </a:ext>
            </a:extLst>
          </p:cNvPr>
          <p:cNvGraphicFramePr>
            <a:graphicFrameLocks noGrp="1"/>
          </p:cNvGraphicFramePr>
          <p:nvPr/>
        </p:nvGraphicFramePr>
        <p:xfrm>
          <a:off x="1630016" y="342901"/>
          <a:ext cx="10561984" cy="5213959"/>
        </p:xfrm>
        <a:graphic>
          <a:graphicData uri="http://schemas.openxmlformats.org/drawingml/2006/table">
            <a:tbl>
              <a:tblPr/>
              <a:tblGrid>
                <a:gridCol w="1484245">
                  <a:extLst>
                    <a:ext uri="{9D8B030D-6E8A-4147-A177-3AD203B41FA5}">
                      <a16:colId xmlns:a16="http://schemas.microsoft.com/office/drawing/2014/main" xmlns="" val="3439190729"/>
                    </a:ext>
                  </a:extLst>
                </a:gridCol>
                <a:gridCol w="1537252">
                  <a:extLst>
                    <a:ext uri="{9D8B030D-6E8A-4147-A177-3AD203B41FA5}">
                      <a16:colId xmlns:a16="http://schemas.microsoft.com/office/drawing/2014/main" xmlns="" val="1672033346"/>
                    </a:ext>
                  </a:extLst>
                </a:gridCol>
                <a:gridCol w="1060174">
                  <a:extLst>
                    <a:ext uri="{9D8B030D-6E8A-4147-A177-3AD203B41FA5}">
                      <a16:colId xmlns:a16="http://schemas.microsoft.com/office/drawing/2014/main" xmlns="" val="2366334002"/>
                    </a:ext>
                  </a:extLst>
                </a:gridCol>
                <a:gridCol w="1298713">
                  <a:extLst>
                    <a:ext uri="{9D8B030D-6E8A-4147-A177-3AD203B41FA5}">
                      <a16:colId xmlns:a16="http://schemas.microsoft.com/office/drawing/2014/main" xmlns="" val="2657987082"/>
                    </a:ext>
                  </a:extLst>
                </a:gridCol>
                <a:gridCol w="1467265">
                  <a:extLst>
                    <a:ext uri="{9D8B030D-6E8A-4147-A177-3AD203B41FA5}">
                      <a16:colId xmlns:a16="http://schemas.microsoft.com/office/drawing/2014/main" xmlns="" val="796027208"/>
                    </a:ext>
                  </a:extLst>
                </a:gridCol>
                <a:gridCol w="1636322">
                  <a:extLst>
                    <a:ext uri="{9D8B030D-6E8A-4147-A177-3AD203B41FA5}">
                      <a16:colId xmlns:a16="http://schemas.microsoft.com/office/drawing/2014/main" xmlns="" val="529286499"/>
                    </a:ext>
                  </a:extLst>
                </a:gridCol>
                <a:gridCol w="1556287">
                  <a:extLst>
                    <a:ext uri="{9D8B030D-6E8A-4147-A177-3AD203B41FA5}">
                      <a16:colId xmlns:a16="http://schemas.microsoft.com/office/drawing/2014/main" xmlns="" val="1877933159"/>
                    </a:ext>
                  </a:extLst>
                </a:gridCol>
                <a:gridCol w="521726">
                  <a:extLst>
                    <a:ext uri="{9D8B030D-6E8A-4147-A177-3AD203B41FA5}">
                      <a16:colId xmlns:a16="http://schemas.microsoft.com/office/drawing/2014/main" xmlns="" val="1433441515"/>
                    </a:ext>
                  </a:extLst>
                </a:gridCol>
              </a:tblGrid>
              <a:tr h="538654">
                <a:tc>
                  <a:txBody>
                    <a:bodyPr/>
                    <a:lstStyle/>
                    <a:p>
                      <a:pPr algn="ctr" fontAlgn="t"/>
                      <a:r>
                        <a:rPr lang="en-ZA" sz="1200" b="1" i="0" u="none" strike="noStrike" dirty="0">
                          <a:solidFill>
                            <a:srgbClr val="000000"/>
                          </a:solidFill>
                          <a:effectLst/>
                          <a:latin typeface="Arial" panose="020B0604020202020204" pitchFamily="34" charset="0"/>
                          <a:cs typeface="Arial" panose="020B0604020202020204" pitchFamily="34" charset="0"/>
                        </a:rPr>
                        <a:t>Output Indicator</a:t>
                      </a:r>
                    </a:p>
                  </a:txBody>
                  <a:tcPr marL="5379" marR="5379" marT="537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ctr" fontAlgn="t"/>
                      <a:r>
                        <a:rPr lang="en-ZA" sz="1200" b="1" i="0" u="none" strike="noStrike" dirty="0">
                          <a:solidFill>
                            <a:srgbClr val="000000"/>
                          </a:solidFill>
                          <a:effectLst/>
                          <a:latin typeface="Arial" panose="020B0604020202020204" pitchFamily="34" charset="0"/>
                          <a:cs typeface="Arial" panose="020B0604020202020204" pitchFamily="34" charset="0"/>
                        </a:rPr>
                        <a:t>2022/23</a:t>
                      </a:r>
                      <a:br>
                        <a:rPr lang="en-ZA" sz="1200" b="1" i="0" u="none" strike="noStrike" dirty="0">
                          <a:solidFill>
                            <a:srgbClr val="000000"/>
                          </a:solidFill>
                          <a:effectLst/>
                          <a:latin typeface="Arial" panose="020B0604020202020204" pitchFamily="34" charset="0"/>
                          <a:cs typeface="Arial" panose="020B0604020202020204" pitchFamily="34" charset="0"/>
                        </a:rPr>
                      </a:br>
                      <a:r>
                        <a:rPr lang="en-ZA" sz="1200" b="1" i="0" u="none" strike="noStrike" dirty="0">
                          <a:solidFill>
                            <a:srgbClr val="000000"/>
                          </a:solidFill>
                          <a:effectLst/>
                          <a:latin typeface="Arial" panose="020B0604020202020204" pitchFamily="34" charset="0"/>
                          <a:cs typeface="Arial" panose="020B0604020202020204" pitchFamily="34" charset="0"/>
                        </a:rPr>
                        <a:t>Annual Target</a:t>
                      </a:r>
                    </a:p>
                  </a:txBody>
                  <a:tcPr marL="5379" marR="5379" marT="537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ctr" fontAlgn="t"/>
                      <a:r>
                        <a:rPr lang="en-ZA" sz="1200" b="1" i="0" u="none" strike="noStrike" dirty="0">
                          <a:solidFill>
                            <a:srgbClr val="000000"/>
                          </a:solidFill>
                          <a:effectLst/>
                          <a:latin typeface="Arial" panose="020B0604020202020204" pitchFamily="34" charset="0"/>
                          <a:cs typeface="Arial" panose="020B0604020202020204" pitchFamily="34" charset="0"/>
                        </a:rPr>
                        <a:t>2022/23</a:t>
                      </a:r>
                      <a:br>
                        <a:rPr lang="en-ZA" sz="1200" b="1" i="0" u="none" strike="noStrike" dirty="0">
                          <a:solidFill>
                            <a:srgbClr val="000000"/>
                          </a:solidFill>
                          <a:effectLst/>
                          <a:latin typeface="Arial" panose="020B0604020202020204" pitchFamily="34" charset="0"/>
                          <a:cs typeface="Arial" panose="020B0604020202020204" pitchFamily="34" charset="0"/>
                        </a:rPr>
                      </a:br>
                      <a:r>
                        <a:rPr lang="en-ZA" sz="1200" b="1" i="0" u="none" strike="noStrike" dirty="0">
                          <a:solidFill>
                            <a:srgbClr val="000000"/>
                          </a:solidFill>
                          <a:effectLst/>
                          <a:latin typeface="Arial" panose="020B0604020202020204" pitchFamily="34" charset="0"/>
                          <a:cs typeface="Arial" panose="020B0604020202020204" pitchFamily="34" charset="0"/>
                        </a:rPr>
                        <a:t>Quarterly Target</a:t>
                      </a:r>
                    </a:p>
                  </a:txBody>
                  <a:tcPr marL="5379" marR="5379" marT="537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ctr" fontAlgn="t"/>
                      <a:r>
                        <a:rPr lang="en-US" sz="1200" b="1" i="0" u="none" strike="noStrike" dirty="0">
                          <a:solidFill>
                            <a:srgbClr val="000000"/>
                          </a:solidFill>
                          <a:effectLst/>
                          <a:latin typeface="Arial" panose="020B0604020202020204" pitchFamily="34" charset="0"/>
                          <a:cs typeface="Arial" panose="020B0604020202020204" pitchFamily="34" charset="0"/>
                        </a:rPr>
                        <a:t>Actual output</a:t>
                      </a:r>
                      <a:br>
                        <a:rPr lang="en-US" sz="1200" b="1" i="0" u="none" strike="noStrike" dirty="0">
                          <a:solidFill>
                            <a:srgbClr val="000000"/>
                          </a:solidFill>
                          <a:effectLst/>
                          <a:latin typeface="Arial" panose="020B0604020202020204" pitchFamily="34" charset="0"/>
                          <a:cs typeface="Arial" panose="020B0604020202020204" pitchFamily="34" charset="0"/>
                        </a:rPr>
                      </a:br>
                      <a:endParaRPr lang="en-US" sz="1200" b="1" i="0" u="none" strike="noStrike" dirty="0">
                        <a:solidFill>
                          <a:srgbClr val="000000"/>
                        </a:solidFill>
                        <a:effectLst/>
                        <a:latin typeface="Arial" panose="020B0604020202020204" pitchFamily="34" charset="0"/>
                        <a:cs typeface="Arial" panose="020B0604020202020204" pitchFamily="34" charset="0"/>
                      </a:endParaRPr>
                    </a:p>
                  </a:txBody>
                  <a:tcPr marL="5379" marR="5379" marT="537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ctr" fontAlgn="t"/>
                      <a:r>
                        <a:rPr lang="en-ZA" sz="1200" b="1" i="0" u="none" strike="noStrike" dirty="0">
                          <a:solidFill>
                            <a:srgbClr val="000000"/>
                          </a:solidFill>
                          <a:effectLst/>
                          <a:latin typeface="Arial" panose="020B0604020202020204" pitchFamily="34" charset="0"/>
                          <a:cs typeface="Arial" panose="020B0604020202020204" pitchFamily="34" charset="0"/>
                        </a:rPr>
                        <a:t>Reason for</a:t>
                      </a:r>
                      <a:br>
                        <a:rPr lang="en-ZA" sz="1200" b="1" i="0" u="none" strike="noStrike" dirty="0">
                          <a:solidFill>
                            <a:srgbClr val="000000"/>
                          </a:solidFill>
                          <a:effectLst/>
                          <a:latin typeface="Arial" panose="020B0604020202020204" pitchFamily="34" charset="0"/>
                          <a:cs typeface="Arial" panose="020B0604020202020204" pitchFamily="34" charset="0"/>
                        </a:rPr>
                      </a:br>
                      <a:r>
                        <a:rPr lang="en-ZA" sz="1200" b="1" i="0" u="none" strike="noStrike" dirty="0">
                          <a:solidFill>
                            <a:srgbClr val="000000"/>
                          </a:solidFill>
                          <a:effectLst/>
                          <a:latin typeface="Arial" panose="020B0604020202020204" pitchFamily="34" charset="0"/>
                          <a:cs typeface="Arial" panose="020B0604020202020204" pitchFamily="34" charset="0"/>
                        </a:rPr>
                        <a:t>Deviation</a:t>
                      </a:r>
                      <a:br>
                        <a:rPr lang="en-ZA" sz="1200" b="1" i="0" u="none" strike="noStrike" dirty="0">
                          <a:solidFill>
                            <a:srgbClr val="000000"/>
                          </a:solidFill>
                          <a:effectLst/>
                          <a:latin typeface="Arial" panose="020B0604020202020204" pitchFamily="34" charset="0"/>
                          <a:cs typeface="Arial" panose="020B0604020202020204" pitchFamily="34" charset="0"/>
                        </a:rPr>
                      </a:br>
                      <a:endParaRPr lang="en-ZA" sz="1200" b="1" i="0" u="none" strike="noStrike" dirty="0">
                        <a:solidFill>
                          <a:srgbClr val="000000"/>
                        </a:solidFill>
                        <a:effectLst/>
                        <a:latin typeface="Arial" panose="020B0604020202020204" pitchFamily="34" charset="0"/>
                        <a:cs typeface="Arial" panose="020B0604020202020204" pitchFamily="34" charset="0"/>
                      </a:endParaRPr>
                    </a:p>
                  </a:txBody>
                  <a:tcPr marL="5379" marR="5379" marT="537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ctr" fontAlgn="t"/>
                      <a:r>
                        <a:rPr lang="en-ZA" sz="1200" b="1" i="0" u="none" strike="noStrike" dirty="0">
                          <a:solidFill>
                            <a:srgbClr val="000000"/>
                          </a:solidFill>
                          <a:effectLst/>
                          <a:latin typeface="Arial" panose="020B0604020202020204" pitchFamily="34" charset="0"/>
                          <a:cs typeface="Arial" panose="020B0604020202020204" pitchFamily="34" charset="0"/>
                        </a:rPr>
                        <a:t>Corrective</a:t>
                      </a:r>
                      <a:br>
                        <a:rPr lang="en-ZA" sz="1200" b="1" i="0" u="none" strike="noStrike" dirty="0">
                          <a:solidFill>
                            <a:srgbClr val="000000"/>
                          </a:solidFill>
                          <a:effectLst/>
                          <a:latin typeface="Arial" panose="020B0604020202020204" pitchFamily="34" charset="0"/>
                          <a:cs typeface="Arial" panose="020B0604020202020204" pitchFamily="34" charset="0"/>
                        </a:rPr>
                      </a:br>
                      <a:r>
                        <a:rPr lang="en-ZA" sz="1200" b="1" i="0" u="none" strike="noStrike" dirty="0">
                          <a:solidFill>
                            <a:srgbClr val="000000"/>
                          </a:solidFill>
                          <a:effectLst/>
                          <a:latin typeface="Arial" panose="020B0604020202020204" pitchFamily="34" charset="0"/>
                          <a:cs typeface="Arial" panose="020B0604020202020204" pitchFamily="34" charset="0"/>
                        </a:rPr>
                        <a:t>Measures</a:t>
                      </a:r>
                      <a:br>
                        <a:rPr lang="en-ZA" sz="1200" b="1" i="0" u="none" strike="noStrike" dirty="0">
                          <a:solidFill>
                            <a:srgbClr val="000000"/>
                          </a:solidFill>
                          <a:effectLst/>
                          <a:latin typeface="Arial" panose="020B0604020202020204" pitchFamily="34" charset="0"/>
                          <a:cs typeface="Arial" panose="020B0604020202020204" pitchFamily="34" charset="0"/>
                        </a:rPr>
                      </a:br>
                      <a:endParaRPr lang="en-ZA" sz="1200" b="1" i="0" u="none" strike="noStrike" dirty="0">
                        <a:solidFill>
                          <a:srgbClr val="000000"/>
                        </a:solidFill>
                        <a:effectLst/>
                        <a:latin typeface="Arial" panose="020B0604020202020204" pitchFamily="34" charset="0"/>
                        <a:cs typeface="Arial" panose="020B0604020202020204" pitchFamily="34" charset="0"/>
                      </a:endParaRPr>
                    </a:p>
                  </a:txBody>
                  <a:tcPr marL="5379" marR="5379" marT="537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ctr" fontAlgn="t"/>
                      <a:r>
                        <a:rPr lang="en-ZA" sz="1200" b="1" i="0" u="none" strike="noStrike" dirty="0">
                          <a:solidFill>
                            <a:srgbClr val="000000"/>
                          </a:solidFill>
                          <a:effectLst/>
                          <a:latin typeface="Arial" panose="020B0604020202020204" pitchFamily="34" charset="0"/>
                          <a:cs typeface="Arial" panose="020B0604020202020204" pitchFamily="34" charset="0"/>
                        </a:rPr>
                        <a:t>Comments for</a:t>
                      </a:r>
                      <a:br>
                        <a:rPr lang="en-ZA" sz="1200" b="1" i="0" u="none" strike="noStrike" dirty="0">
                          <a:solidFill>
                            <a:srgbClr val="000000"/>
                          </a:solidFill>
                          <a:effectLst/>
                          <a:latin typeface="Arial" panose="020B0604020202020204" pitchFamily="34" charset="0"/>
                          <a:cs typeface="Arial" panose="020B0604020202020204" pitchFamily="34" charset="0"/>
                        </a:rPr>
                      </a:br>
                      <a:r>
                        <a:rPr lang="en-ZA" sz="1200" b="1" i="0" u="none" strike="noStrike" dirty="0">
                          <a:solidFill>
                            <a:srgbClr val="000000"/>
                          </a:solidFill>
                          <a:effectLst/>
                          <a:latin typeface="Arial" panose="020B0604020202020204" pitchFamily="34" charset="0"/>
                          <a:cs typeface="Arial" panose="020B0604020202020204" pitchFamily="34" charset="0"/>
                        </a:rPr>
                        <a:t>Quarter 2</a:t>
                      </a:r>
                      <a:br>
                        <a:rPr lang="en-ZA" sz="1200" b="1" i="0" u="none" strike="noStrike" dirty="0">
                          <a:solidFill>
                            <a:srgbClr val="000000"/>
                          </a:solidFill>
                          <a:effectLst/>
                          <a:latin typeface="Arial" panose="020B0604020202020204" pitchFamily="34" charset="0"/>
                          <a:cs typeface="Arial" panose="020B0604020202020204" pitchFamily="34" charset="0"/>
                        </a:rPr>
                      </a:br>
                      <a:endParaRPr lang="en-ZA" sz="1200" b="1" i="0" u="none" strike="noStrike" dirty="0">
                        <a:solidFill>
                          <a:srgbClr val="000000"/>
                        </a:solidFill>
                        <a:effectLst/>
                        <a:latin typeface="Arial" panose="020B0604020202020204" pitchFamily="34" charset="0"/>
                        <a:cs typeface="Arial" panose="020B0604020202020204" pitchFamily="34" charset="0"/>
                      </a:endParaRPr>
                    </a:p>
                  </a:txBody>
                  <a:tcPr marL="5379" marR="5379" marT="537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ctr" fontAlgn="t"/>
                      <a:r>
                        <a:rPr lang="en-ZA" sz="1200" b="1" i="0" u="none" strike="noStrike" dirty="0">
                          <a:solidFill>
                            <a:srgbClr val="000000"/>
                          </a:solidFill>
                          <a:effectLst/>
                          <a:latin typeface="Arial" panose="020B0604020202020204" pitchFamily="34" charset="0"/>
                          <a:cs typeface="Arial" panose="020B0604020202020204" pitchFamily="34" charset="0"/>
                        </a:rPr>
                        <a:t>Robot Status </a:t>
                      </a:r>
                    </a:p>
                  </a:txBody>
                  <a:tcPr marL="5379" marR="5379" marT="537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extLst>
                  <a:ext uri="{0D108BD9-81ED-4DB2-BD59-A6C34878D82A}">
                    <a16:rowId xmlns:a16="http://schemas.microsoft.com/office/drawing/2014/main" xmlns="" val="1794382315"/>
                  </a:ext>
                </a:extLst>
              </a:tr>
              <a:tr h="716462">
                <a:tc>
                  <a:txBody>
                    <a:bodyPr/>
                    <a:lstStyle/>
                    <a:p>
                      <a:pPr algn="l" fontAlgn="t"/>
                      <a:r>
                        <a:rPr lang="en-US" sz="1200" b="0" i="0" u="none" strike="noStrike" dirty="0">
                          <a:solidFill>
                            <a:srgbClr val="000000"/>
                          </a:solidFill>
                          <a:effectLst/>
                          <a:latin typeface="Arial" panose="020B0604020202020204" pitchFamily="34" charset="0"/>
                          <a:cs typeface="Arial" panose="020B0604020202020204" pitchFamily="34" charset="0"/>
                        </a:rPr>
                        <a:t>Number of approved and registered carbon offsets projects</a:t>
                      </a:r>
                    </a:p>
                  </a:txBody>
                  <a:tcPr marL="5379" marR="5379" marT="537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t"/>
                      <a:r>
                        <a:rPr lang="en-US" sz="1200" b="0" i="0" u="none" strike="noStrike" dirty="0">
                          <a:solidFill>
                            <a:srgbClr val="000000"/>
                          </a:solidFill>
                          <a:effectLst/>
                          <a:latin typeface="Arial" panose="020B0604020202020204" pitchFamily="34" charset="0"/>
                          <a:cs typeface="Arial" panose="020B0604020202020204" pitchFamily="34" charset="0"/>
                        </a:rPr>
                        <a:t>4 Approved and registered carbon offsets projects</a:t>
                      </a:r>
                    </a:p>
                  </a:txBody>
                  <a:tcPr marL="5379" marR="5379" marT="537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t"/>
                      <a:r>
                        <a:rPr lang="en-ZA" sz="1200" b="0" i="0" u="none" strike="noStrike" dirty="0">
                          <a:solidFill>
                            <a:srgbClr val="000000"/>
                          </a:solidFill>
                          <a:effectLst/>
                          <a:latin typeface="Arial" panose="020B0604020202020204" pitchFamily="34" charset="0"/>
                          <a:cs typeface="Arial" panose="020B0604020202020204" pitchFamily="34" charset="0"/>
                        </a:rPr>
                        <a:t>1 Project</a:t>
                      </a:r>
                      <a:br>
                        <a:rPr lang="en-ZA" sz="1200" b="0" i="0" u="none" strike="noStrike" dirty="0">
                          <a:solidFill>
                            <a:srgbClr val="000000"/>
                          </a:solidFill>
                          <a:effectLst/>
                          <a:latin typeface="Arial" panose="020B0604020202020204" pitchFamily="34" charset="0"/>
                          <a:cs typeface="Arial" panose="020B0604020202020204" pitchFamily="34" charset="0"/>
                        </a:rPr>
                      </a:br>
                      <a:r>
                        <a:rPr lang="en-ZA" sz="1200" b="0" i="0" u="none" strike="noStrike" dirty="0">
                          <a:solidFill>
                            <a:srgbClr val="000000"/>
                          </a:solidFill>
                          <a:effectLst/>
                          <a:latin typeface="Arial" panose="020B0604020202020204" pitchFamily="34" charset="0"/>
                          <a:cs typeface="Arial" panose="020B0604020202020204" pitchFamily="34" charset="0"/>
                        </a:rPr>
                        <a:t>approved</a:t>
                      </a:r>
                    </a:p>
                  </a:txBody>
                  <a:tcPr marL="5379" marR="5379" marT="537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t"/>
                      <a:r>
                        <a:rPr lang="en-ZA" sz="1200" b="1" i="0" u="none" strike="noStrike" dirty="0">
                          <a:solidFill>
                            <a:srgbClr val="000000"/>
                          </a:solidFill>
                          <a:effectLst/>
                          <a:latin typeface="Arial" panose="020B0604020202020204" pitchFamily="34" charset="0"/>
                          <a:cs typeface="Arial" panose="020B0604020202020204" pitchFamily="34" charset="0"/>
                        </a:rPr>
                        <a:t>Achieved: 2</a:t>
                      </a:r>
                    </a:p>
                  </a:txBody>
                  <a:tcPr marL="5379" marR="5379" marT="537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t"/>
                      <a:r>
                        <a:rPr lang="en-ZA" sz="1200" b="0" i="0" u="none" strike="noStrike" dirty="0">
                          <a:solidFill>
                            <a:srgbClr val="000000"/>
                          </a:solidFill>
                          <a:effectLst/>
                          <a:latin typeface="Arial" panose="020B0604020202020204" pitchFamily="34" charset="0"/>
                          <a:cs typeface="Arial" panose="020B0604020202020204" pitchFamily="34" charset="0"/>
                        </a:rPr>
                        <a:t>N/A</a:t>
                      </a:r>
                    </a:p>
                  </a:txBody>
                  <a:tcPr marL="5379" marR="5379" marT="537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t"/>
                      <a:r>
                        <a:rPr lang="en-ZA" sz="1200" b="0" i="0" u="none" strike="noStrike" dirty="0">
                          <a:solidFill>
                            <a:srgbClr val="000000"/>
                          </a:solidFill>
                          <a:effectLst/>
                          <a:latin typeface="Arial" panose="020B0604020202020204" pitchFamily="34" charset="0"/>
                          <a:cs typeface="Arial" panose="020B0604020202020204" pitchFamily="34" charset="0"/>
                        </a:rPr>
                        <a:t>N/A</a:t>
                      </a:r>
                    </a:p>
                  </a:txBody>
                  <a:tcPr marL="5379" marR="5379" marT="537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t"/>
                      <a:r>
                        <a:rPr lang="en-US" sz="1200" b="0" i="0" u="none" strike="noStrike" dirty="0">
                          <a:solidFill>
                            <a:srgbClr val="000000"/>
                          </a:solidFill>
                          <a:effectLst/>
                          <a:latin typeface="Arial" panose="020B0604020202020204" pitchFamily="34" charset="0"/>
                          <a:cs typeface="Arial" panose="020B0604020202020204" pitchFamily="34" charset="0"/>
                        </a:rPr>
                        <a:t>Two (2) projects were approved</a:t>
                      </a:r>
                    </a:p>
                  </a:txBody>
                  <a:tcPr marL="5379" marR="5379" marT="537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t"/>
                      <a:r>
                        <a:rPr lang="en-ZA" sz="1200" b="0" i="0" u="none" strike="noStrike" dirty="0">
                          <a:solidFill>
                            <a:srgbClr val="000000"/>
                          </a:solidFill>
                          <a:effectLst/>
                          <a:latin typeface="Arial" panose="020B0604020202020204" pitchFamily="34" charset="0"/>
                          <a:cs typeface="Arial" panose="020B0604020202020204" pitchFamily="34" charset="0"/>
                        </a:rPr>
                        <a:t> </a:t>
                      </a:r>
                    </a:p>
                  </a:txBody>
                  <a:tcPr marL="5379" marR="5379" marT="537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extLst>
                  <a:ext uri="{0D108BD9-81ED-4DB2-BD59-A6C34878D82A}">
                    <a16:rowId xmlns:a16="http://schemas.microsoft.com/office/drawing/2014/main" xmlns="" val="870199808"/>
                  </a:ext>
                </a:extLst>
              </a:tr>
              <a:tr h="538654">
                <a:tc>
                  <a:txBody>
                    <a:bodyPr/>
                    <a:lstStyle/>
                    <a:p>
                      <a:pPr algn="l" fontAlgn="t"/>
                      <a:r>
                        <a:rPr lang="en-US" sz="1200" b="0" i="0" u="none" strike="noStrike" dirty="0">
                          <a:solidFill>
                            <a:srgbClr val="000000"/>
                          </a:solidFill>
                          <a:effectLst/>
                          <a:latin typeface="Arial" panose="020B0604020202020204" pitchFamily="34" charset="0"/>
                          <a:cs typeface="Arial" panose="020B0604020202020204" pitchFamily="34" charset="0"/>
                        </a:rPr>
                        <a:t>Number of quality mineral publications published</a:t>
                      </a:r>
                    </a:p>
                  </a:txBody>
                  <a:tcPr marL="5379" marR="5379" marT="537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t"/>
                      <a:r>
                        <a:rPr lang="en-ZA" sz="1200" b="0" i="0" u="none" strike="noStrike" dirty="0">
                          <a:solidFill>
                            <a:srgbClr val="000000"/>
                          </a:solidFill>
                          <a:effectLst/>
                          <a:latin typeface="Arial" panose="020B0604020202020204" pitchFamily="34" charset="0"/>
                          <a:cs typeface="Arial" panose="020B0604020202020204" pitchFamily="34" charset="0"/>
                        </a:rPr>
                        <a:t>8</a:t>
                      </a:r>
                    </a:p>
                  </a:txBody>
                  <a:tcPr marL="5379" marR="5379" marT="537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t"/>
                      <a:r>
                        <a:rPr lang="en-ZA" sz="1200" b="0" i="0" u="none" strike="noStrike" dirty="0">
                          <a:solidFill>
                            <a:srgbClr val="000000"/>
                          </a:solidFill>
                          <a:effectLst/>
                          <a:latin typeface="Arial" panose="020B0604020202020204" pitchFamily="34" charset="0"/>
                          <a:cs typeface="Arial" panose="020B0604020202020204" pitchFamily="34" charset="0"/>
                        </a:rPr>
                        <a:t>1</a:t>
                      </a:r>
                    </a:p>
                  </a:txBody>
                  <a:tcPr marL="5379" marR="5379" marT="537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t"/>
                      <a:r>
                        <a:rPr lang="en-ZA" sz="1200" b="1" i="0" u="none" strike="noStrike" dirty="0">
                          <a:solidFill>
                            <a:srgbClr val="000000"/>
                          </a:solidFill>
                          <a:effectLst/>
                          <a:latin typeface="Arial" panose="020B0604020202020204" pitchFamily="34" charset="0"/>
                          <a:cs typeface="Arial" panose="020B0604020202020204" pitchFamily="34" charset="0"/>
                        </a:rPr>
                        <a:t>Achieved</a:t>
                      </a:r>
                    </a:p>
                  </a:txBody>
                  <a:tcPr marL="5379" marR="5379" marT="537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t"/>
                      <a:r>
                        <a:rPr lang="en-ZA" sz="1200" b="0" i="0" u="none" strike="noStrike" dirty="0">
                          <a:solidFill>
                            <a:srgbClr val="000000"/>
                          </a:solidFill>
                          <a:effectLst/>
                          <a:latin typeface="Arial" panose="020B0604020202020204" pitchFamily="34" charset="0"/>
                          <a:cs typeface="Arial" panose="020B0604020202020204" pitchFamily="34" charset="0"/>
                        </a:rPr>
                        <a:t>N/A</a:t>
                      </a:r>
                    </a:p>
                  </a:txBody>
                  <a:tcPr marL="5379" marR="5379" marT="537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t"/>
                      <a:r>
                        <a:rPr lang="en-ZA" sz="1200" b="0" i="0" u="none" strike="noStrike" dirty="0">
                          <a:solidFill>
                            <a:srgbClr val="000000"/>
                          </a:solidFill>
                          <a:effectLst/>
                          <a:latin typeface="Arial" panose="020B0604020202020204" pitchFamily="34" charset="0"/>
                          <a:cs typeface="Arial" panose="020B0604020202020204" pitchFamily="34" charset="0"/>
                        </a:rPr>
                        <a:t>N/A</a:t>
                      </a:r>
                    </a:p>
                  </a:txBody>
                  <a:tcPr marL="5379" marR="5379" marT="537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t"/>
                      <a:r>
                        <a:rPr lang="en-ZA" sz="1200" b="0" i="0" u="none" strike="noStrike" dirty="0">
                          <a:solidFill>
                            <a:srgbClr val="000000"/>
                          </a:solidFill>
                          <a:effectLst/>
                          <a:latin typeface="Arial" panose="020B0604020202020204" pitchFamily="34" charset="0"/>
                          <a:cs typeface="Arial" panose="020B0604020202020204" pitchFamily="34" charset="0"/>
                        </a:rPr>
                        <a:t>N/A</a:t>
                      </a:r>
                    </a:p>
                  </a:txBody>
                  <a:tcPr marL="5379" marR="5379" marT="537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t"/>
                      <a:r>
                        <a:rPr lang="en-ZA" sz="1200" b="0" i="0" u="none" strike="noStrike" dirty="0">
                          <a:solidFill>
                            <a:srgbClr val="000000"/>
                          </a:solidFill>
                          <a:effectLst/>
                          <a:latin typeface="Arial" panose="020B0604020202020204" pitchFamily="34" charset="0"/>
                          <a:cs typeface="Arial" panose="020B0604020202020204" pitchFamily="34" charset="0"/>
                        </a:rPr>
                        <a:t> </a:t>
                      </a:r>
                    </a:p>
                  </a:txBody>
                  <a:tcPr marL="5379" marR="5379" marT="537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extLst>
                  <a:ext uri="{0D108BD9-81ED-4DB2-BD59-A6C34878D82A}">
                    <a16:rowId xmlns:a16="http://schemas.microsoft.com/office/drawing/2014/main" xmlns="" val="1481147994"/>
                  </a:ext>
                </a:extLst>
              </a:tr>
              <a:tr h="1605502">
                <a:tc>
                  <a:txBody>
                    <a:bodyPr/>
                    <a:lstStyle/>
                    <a:p>
                      <a:pPr algn="l" fontAlgn="t"/>
                      <a:r>
                        <a:rPr lang="en-US" sz="1200" b="0" i="0" u="none" strike="noStrike" dirty="0">
                          <a:solidFill>
                            <a:srgbClr val="000000"/>
                          </a:solidFill>
                          <a:effectLst/>
                          <a:latin typeface="Arial" panose="020B0604020202020204" pitchFamily="34" charset="0"/>
                          <a:cs typeface="Arial" panose="020B0604020202020204" pitchFamily="34" charset="0"/>
                        </a:rPr>
                        <a:t>Number of Annual energy statistics reports published</a:t>
                      </a:r>
                    </a:p>
                  </a:txBody>
                  <a:tcPr marL="5379" marR="5379" marT="537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t"/>
                      <a:r>
                        <a:rPr lang="en-US" sz="1200" b="0" i="0" u="none" strike="noStrike" dirty="0">
                          <a:solidFill>
                            <a:srgbClr val="000000"/>
                          </a:solidFill>
                          <a:effectLst/>
                          <a:latin typeface="Arial" panose="020B0604020202020204" pitchFamily="34" charset="0"/>
                          <a:cs typeface="Arial" panose="020B0604020202020204" pitchFamily="34" charset="0"/>
                        </a:rPr>
                        <a:t>4 Annual energy statistics reports published (Energy Price, balance, Trade and Statistics booklet)</a:t>
                      </a:r>
                    </a:p>
                  </a:txBody>
                  <a:tcPr marL="5379" marR="5379" marT="537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t"/>
                      <a:r>
                        <a:rPr lang="en-US" sz="1200" b="0" i="0" u="none" strike="noStrike" dirty="0">
                          <a:solidFill>
                            <a:srgbClr val="000000"/>
                          </a:solidFill>
                          <a:effectLst/>
                          <a:latin typeface="Arial" panose="020B0604020202020204" pitchFamily="34" charset="0"/>
                          <a:cs typeface="Arial" panose="020B0604020202020204" pitchFamily="34" charset="0"/>
                        </a:rPr>
                        <a:t>Compilation</a:t>
                      </a:r>
                      <a:br>
                        <a:rPr lang="en-US" sz="1200" b="0" i="0" u="none" strike="noStrike" dirty="0">
                          <a:solidFill>
                            <a:srgbClr val="000000"/>
                          </a:solidFill>
                          <a:effectLst/>
                          <a:latin typeface="Arial" panose="020B0604020202020204" pitchFamily="34" charset="0"/>
                          <a:cs typeface="Arial" panose="020B0604020202020204" pitchFamily="34" charset="0"/>
                        </a:rPr>
                      </a:br>
                      <a:r>
                        <a:rPr lang="en-US" sz="1200" b="0" i="0" u="none" strike="noStrike" dirty="0">
                          <a:solidFill>
                            <a:srgbClr val="000000"/>
                          </a:solidFill>
                          <a:effectLst/>
                          <a:latin typeface="Arial" panose="020B0604020202020204" pitchFamily="34" charset="0"/>
                          <a:cs typeface="Arial" panose="020B0604020202020204" pitchFamily="34" charset="0"/>
                        </a:rPr>
                        <a:t>of commodity</a:t>
                      </a:r>
                      <a:br>
                        <a:rPr lang="en-US" sz="1200" b="0" i="0" u="none" strike="noStrike" dirty="0">
                          <a:solidFill>
                            <a:srgbClr val="000000"/>
                          </a:solidFill>
                          <a:effectLst/>
                          <a:latin typeface="Arial" panose="020B0604020202020204" pitchFamily="34" charset="0"/>
                          <a:cs typeface="Arial" panose="020B0604020202020204" pitchFamily="34" charset="0"/>
                        </a:rPr>
                      </a:br>
                      <a:r>
                        <a:rPr lang="en-US" sz="1200" b="0" i="0" u="none" strike="noStrike" dirty="0">
                          <a:solidFill>
                            <a:srgbClr val="000000"/>
                          </a:solidFill>
                          <a:effectLst/>
                          <a:latin typeface="Arial" panose="020B0604020202020204" pitchFamily="34" charset="0"/>
                          <a:cs typeface="Arial" panose="020B0604020202020204" pitchFamily="34" charset="0"/>
                        </a:rPr>
                        <a:t>flows</a:t>
                      </a:r>
                    </a:p>
                  </a:txBody>
                  <a:tcPr marL="5379" marR="5379" marT="537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t"/>
                      <a:r>
                        <a:rPr lang="en-ZA" sz="1200" b="1" i="0" u="none" strike="noStrike" dirty="0">
                          <a:solidFill>
                            <a:srgbClr val="000000"/>
                          </a:solidFill>
                          <a:effectLst/>
                          <a:latin typeface="Arial" panose="020B0604020202020204" pitchFamily="34" charset="0"/>
                          <a:cs typeface="Arial" panose="020B0604020202020204" pitchFamily="34" charset="0"/>
                        </a:rPr>
                        <a:t>Not Achieved</a:t>
                      </a:r>
                    </a:p>
                  </a:txBody>
                  <a:tcPr marL="5379" marR="5379" marT="537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t"/>
                      <a:r>
                        <a:rPr lang="en-US" sz="1200" b="0" i="0" u="none" strike="noStrike" dirty="0">
                          <a:solidFill>
                            <a:srgbClr val="000000"/>
                          </a:solidFill>
                          <a:effectLst/>
                          <a:latin typeface="Arial" panose="020B0604020202020204" pitchFamily="34" charset="0"/>
                          <a:cs typeface="Arial" panose="020B0604020202020204" pitchFamily="34" charset="0"/>
                        </a:rPr>
                        <a:t>The 2022 Energy Price Report was saved on the S-Drive with Petroleum and Electricity Sections completed; the information was lost with the lost folders on the Shared Drive.</a:t>
                      </a:r>
                    </a:p>
                  </a:txBody>
                  <a:tcPr marL="5379" marR="5379" marT="537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t"/>
                      <a:r>
                        <a:rPr lang="en-US" sz="1200" b="0" i="0" u="none" strike="noStrike" dirty="0">
                          <a:solidFill>
                            <a:srgbClr val="000000"/>
                          </a:solidFill>
                          <a:effectLst/>
                          <a:latin typeface="Arial" panose="020B0604020202020204" pitchFamily="34" charset="0"/>
                          <a:cs typeface="Arial" panose="020B0604020202020204" pitchFamily="34" charset="0"/>
                        </a:rPr>
                        <a:t>The report will be redone.</a:t>
                      </a:r>
                    </a:p>
                  </a:txBody>
                  <a:tcPr marL="5379" marR="5379" marT="537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t"/>
                      <a:r>
                        <a:rPr lang="en-ZA" sz="1200" b="0" i="0" u="none" strike="noStrike" dirty="0">
                          <a:solidFill>
                            <a:srgbClr val="000000"/>
                          </a:solidFill>
                          <a:effectLst/>
                          <a:latin typeface="Arial" panose="020B0604020202020204" pitchFamily="34" charset="0"/>
                          <a:cs typeface="Arial" panose="020B0604020202020204" pitchFamily="34" charset="0"/>
                        </a:rPr>
                        <a:t>N/A</a:t>
                      </a:r>
                    </a:p>
                  </a:txBody>
                  <a:tcPr marL="5379" marR="5379" marT="537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t"/>
                      <a:r>
                        <a:rPr lang="en-ZA" sz="1200" b="0" i="0" u="none" strike="noStrike" dirty="0">
                          <a:solidFill>
                            <a:srgbClr val="000000"/>
                          </a:solidFill>
                          <a:effectLst/>
                          <a:latin typeface="Arial" panose="020B0604020202020204" pitchFamily="34" charset="0"/>
                          <a:cs typeface="Arial" panose="020B0604020202020204" pitchFamily="34" charset="0"/>
                        </a:rPr>
                        <a:t> </a:t>
                      </a:r>
                    </a:p>
                  </a:txBody>
                  <a:tcPr marL="5379" marR="5379" marT="537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extLst>
                  <a:ext uri="{0D108BD9-81ED-4DB2-BD59-A6C34878D82A}">
                    <a16:rowId xmlns:a16="http://schemas.microsoft.com/office/drawing/2014/main" xmlns="" val="2892433570"/>
                  </a:ext>
                </a:extLst>
              </a:tr>
              <a:tr h="1001425">
                <a:tc>
                  <a:txBody>
                    <a:bodyPr/>
                    <a:lstStyle/>
                    <a:p>
                      <a:pPr algn="l" fontAlgn="t"/>
                      <a:r>
                        <a:rPr lang="en-US" sz="1200" b="0" i="0" u="none" strike="noStrike" dirty="0">
                          <a:solidFill>
                            <a:srgbClr val="000000"/>
                          </a:solidFill>
                          <a:effectLst/>
                          <a:latin typeface="Arial" panose="020B0604020202020204" pitchFamily="34" charset="0"/>
                          <a:cs typeface="Arial" panose="020B0604020202020204" pitchFamily="34" charset="0"/>
                        </a:rPr>
                        <a:t>Number of progress reports on agreed areas of collaboration and cooperation implemented</a:t>
                      </a:r>
                    </a:p>
                  </a:txBody>
                  <a:tcPr marL="5379" marR="5379" marT="537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t"/>
                      <a:r>
                        <a:rPr lang="en-ZA" sz="1200" b="0" i="0" u="none" strike="noStrike" dirty="0">
                          <a:solidFill>
                            <a:srgbClr val="000000"/>
                          </a:solidFill>
                          <a:effectLst/>
                          <a:latin typeface="Arial" panose="020B0604020202020204" pitchFamily="34" charset="0"/>
                          <a:cs typeface="Arial" panose="020B0604020202020204" pitchFamily="34" charset="0"/>
                        </a:rPr>
                        <a:t>10</a:t>
                      </a:r>
                    </a:p>
                  </a:txBody>
                  <a:tcPr marL="5379" marR="5379" marT="537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t"/>
                      <a:r>
                        <a:rPr lang="en-ZA" sz="1200" b="0" i="0" u="none" strike="noStrike" dirty="0">
                          <a:solidFill>
                            <a:srgbClr val="000000"/>
                          </a:solidFill>
                          <a:effectLst/>
                          <a:latin typeface="Arial" panose="020B0604020202020204" pitchFamily="34" charset="0"/>
                          <a:cs typeface="Arial" panose="020B0604020202020204" pitchFamily="34" charset="0"/>
                        </a:rPr>
                        <a:t>10</a:t>
                      </a:r>
                    </a:p>
                  </a:txBody>
                  <a:tcPr marL="5379" marR="5379" marT="537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t"/>
                      <a:r>
                        <a:rPr lang="en-ZA" sz="1200" b="1" i="0" u="none" strike="noStrike" dirty="0">
                          <a:solidFill>
                            <a:srgbClr val="000000"/>
                          </a:solidFill>
                          <a:effectLst/>
                          <a:latin typeface="Arial" panose="020B0604020202020204" pitchFamily="34" charset="0"/>
                          <a:cs typeface="Arial" panose="020B0604020202020204" pitchFamily="34" charset="0"/>
                        </a:rPr>
                        <a:t>Achieved</a:t>
                      </a:r>
                    </a:p>
                  </a:txBody>
                  <a:tcPr marL="5379" marR="5379" marT="537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t"/>
                      <a:r>
                        <a:rPr lang="en-ZA" sz="1200" b="0" i="0" u="none" strike="noStrike" dirty="0">
                          <a:solidFill>
                            <a:srgbClr val="000000"/>
                          </a:solidFill>
                          <a:effectLst/>
                          <a:latin typeface="Arial" panose="020B0604020202020204" pitchFamily="34" charset="0"/>
                          <a:cs typeface="Arial" panose="020B0604020202020204" pitchFamily="34" charset="0"/>
                        </a:rPr>
                        <a:t>N/A</a:t>
                      </a:r>
                    </a:p>
                  </a:txBody>
                  <a:tcPr marL="5379" marR="5379" marT="537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t"/>
                      <a:r>
                        <a:rPr lang="en-ZA" sz="1200" b="0" i="0" u="none" strike="noStrike" dirty="0">
                          <a:solidFill>
                            <a:srgbClr val="000000"/>
                          </a:solidFill>
                          <a:effectLst/>
                          <a:latin typeface="Arial" panose="020B0604020202020204" pitchFamily="34" charset="0"/>
                          <a:cs typeface="Arial" panose="020B0604020202020204" pitchFamily="34" charset="0"/>
                        </a:rPr>
                        <a:t>N/A</a:t>
                      </a:r>
                    </a:p>
                  </a:txBody>
                  <a:tcPr marL="5379" marR="5379" marT="537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t"/>
                      <a:r>
                        <a:rPr lang="en-ZA" sz="1200" b="0" i="0" u="none" strike="noStrike" dirty="0">
                          <a:solidFill>
                            <a:srgbClr val="000000"/>
                          </a:solidFill>
                          <a:effectLst/>
                          <a:latin typeface="Arial" panose="020B0604020202020204" pitchFamily="34" charset="0"/>
                          <a:cs typeface="Arial" panose="020B0604020202020204" pitchFamily="34" charset="0"/>
                        </a:rPr>
                        <a:t>N/A</a:t>
                      </a:r>
                    </a:p>
                  </a:txBody>
                  <a:tcPr marL="5379" marR="5379" marT="537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t"/>
                      <a:r>
                        <a:rPr lang="en-ZA" sz="1200" b="0" i="0" u="none" strike="noStrike" dirty="0">
                          <a:solidFill>
                            <a:srgbClr val="000000"/>
                          </a:solidFill>
                          <a:effectLst/>
                          <a:latin typeface="Arial" panose="020B0604020202020204" pitchFamily="34" charset="0"/>
                          <a:cs typeface="Arial" panose="020B0604020202020204" pitchFamily="34" charset="0"/>
                        </a:rPr>
                        <a:t> </a:t>
                      </a:r>
                    </a:p>
                  </a:txBody>
                  <a:tcPr marL="5379" marR="5379" marT="537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extLst>
                  <a:ext uri="{0D108BD9-81ED-4DB2-BD59-A6C34878D82A}">
                    <a16:rowId xmlns:a16="http://schemas.microsoft.com/office/drawing/2014/main" xmlns="" val="1746246893"/>
                  </a:ext>
                </a:extLst>
              </a:tr>
              <a:tr h="716298">
                <a:tc>
                  <a:txBody>
                    <a:bodyPr/>
                    <a:lstStyle/>
                    <a:p>
                      <a:pPr algn="l" fontAlgn="t"/>
                      <a:r>
                        <a:rPr lang="en-US" sz="1200" b="0" i="0" u="none" strike="noStrike" dirty="0">
                          <a:solidFill>
                            <a:srgbClr val="000000"/>
                          </a:solidFill>
                          <a:effectLst/>
                          <a:latin typeface="Arial" panose="020B0604020202020204" pitchFamily="34" charset="0"/>
                          <a:cs typeface="Arial" panose="020B0604020202020204" pitchFamily="34" charset="0"/>
                        </a:rPr>
                        <a:t>Number of progress reports on multilateral strategic partnerships</a:t>
                      </a:r>
                    </a:p>
                  </a:txBody>
                  <a:tcPr marL="5379" marR="5379" marT="537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t"/>
                      <a:r>
                        <a:rPr lang="en-ZA" sz="1200" b="0" i="0" u="none" strike="noStrike" dirty="0">
                          <a:solidFill>
                            <a:srgbClr val="000000"/>
                          </a:solidFill>
                          <a:effectLst/>
                          <a:latin typeface="Arial" panose="020B0604020202020204" pitchFamily="34" charset="0"/>
                          <a:cs typeface="Arial" panose="020B0604020202020204" pitchFamily="34" charset="0"/>
                        </a:rPr>
                        <a:t>10</a:t>
                      </a:r>
                    </a:p>
                  </a:txBody>
                  <a:tcPr marL="5379" marR="5379" marT="537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t"/>
                      <a:r>
                        <a:rPr lang="en-ZA" sz="1200" b="0" i="0" u="none" strike="noStrike" dirty="0">
                          <a:solidFill>
                            <a:srgbClr val="000000"/>
                          </a:solidFill>
                          <a:effectLst/>
                          <a:latin typeface="Arial" panose="020B0604020202020204" pitchFamily="34" charset="0"/>
                          <a:cs typeface="Arial" panose="020B0604020202020204" pitchFamily="34" charset="0"/>
                        </a:rPr>
                        <a:t>10</a:t>
                      </a:r>
                    </a:p>
                  </a:txBody>
                  <a:tcPr marL="5379" marR="5379" marT="537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t"/>
                      <a:r>
                        <a:rPr lang="en-ZA" sz="1200" b="1" i="0" u="none" strike="noStrike" dirty="0">
                          <a:solidFill>
                            <a:srgbClr val="000000"/>
                          </a:solidFill>
                          <a:effectLst/>
                          <a:latin typeface="Arial" panose="020B0604020202020204" pitchFamily="34" charset="0"/>
                          <a:cs typeface="Arial" panose="020B0604020202020204" pitchFamily="34" charset="0"/>
                        </a:rPr>
                        <a:t>Achieved</a:t>
                      </a:r>
                    </a:p>
                  </a:txBody>
                  <a:tcPr marL="5379" marR="5379" marT="537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t"/>
                      <a:r>
                        <a:rPr lang="en-ZA" sz="1200" b="0" i="0" u="none" strike="noStrike" dirty="0">
                          <a:solidFill>
                            <a:srgbClr val="000000"/>
                          </a:solidFill>
                          <a:effectLst/>
                          <a:latin typeface="Arial" panose="020B0604020202020204" pitchFamily="34" charset="0"/>
                          <a:cs typeface="Arial" panose="020B0604020202020204" pitchFamily="34" charset="0"/>
                        </a:rPr>
                        <a:t>N/A</a:t>
                      </a:r>
                    </a:p>
                  </a:txBody>
                  <a:tcPr marL="5379" marR="5379" marT="537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t"/>
                      <a:r>
                        <a:rPr lang="en-ZA" sz="1200" b="0" i="0" u="none" strike="noStrike" dirty="0">
                          <a:solidFill>
                            <a:srgbClr val="000000"/>
                          </a:solidFill>
                          <a:effectLst/>
                          <a:latin typeface="Arial" panose="020B0604020202020204" pitchFamily="34" charset="0"/>
                          <a:cs typeface="Arial" panose="020B0604020202020204" pitchFamily="34" charset="0"/>
                        </a:rPr>
                        <a:t>N/A</a:t>
                      </a:r>
                    </a:p>
                  </a:txBody>
                  <a:tcPr marL="5379" marR="5379" marT="537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t"/>
                      <a:r>
                        <a:rPr lang="en-ZA" sz="1200" b="0" i="0" u="none" strike="noStrike" dirty="0">
                          <a:solidFill>
                            <a:srgbClr val="000000"/>
                          </a:solidFill>
                          <a:effectLst/>
                          <a:latin typeface="Arial" panose="020B0604020202020204" pitchFamily="34" charset="0"/>
                          <a:cs typeface="Arial" panose="020B0604020202020204" pitchFamily="34" charset="0"/>
                        </a:rPr>
                        <a:t>N/A</a:t>
                      </a:r>
                    </a:p>
                  </a:txBody>
                  <a:tcPr marL="5379" marR="5379" marT="537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t"/>
                      <a:r>
                        <a:rPr lang="en-ZA" sz="1200" b="0" i="0" u="none" strike="noStrike" dirty="0">
                          <a:solidFill>
                            <a:srgbClr val="000000"/>
                          </a:solidFill>
                          <a:effectLst/>
                          <a:latin typeface="Arial" panose="020B0604020202020204" pitchFamily="34" charset="0"/>
                          <a:cs typeface="Arial" panose="020B0604020202020204" pitchFamily="34" charset="0"/>
                        </a:rPr>
                        <a:t> </a:t>
                      </a:r>
                    </a:p>
                  </a:txBody>
                  <a:tcPr marL="5379" marR="5379" marT="537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extLst>
                  <a:ext uri="{0D108BD9-81ED-4DB2-BD59-A6C34878D82A}">
                    <a16:rowId xmlns:a16="http://schemas.microsoft.com/office/drawing/2014/main" xmlns="" val="1692192644"/>
                  </a:ext>
                </a:extLst>
              </a:tr>
            </a:tbl>
          </a:graphicData>
        </a:graphic>
      </p:graphicFrame>
    </p:spTree>
    <p:extLst>
      <p:ext uri="{BB962C8B-B14F-4D97-AF65-F5344CB8AC3E}">
        <p14:creationId xmlns:p14="http://schemas.microsoft.com/office/powerpoint/2010/main" xmlns="" val="1029511187"/>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F94395A-0AFB-4002-9F36-5498B613BDBB}"/>
              </a:ext>
            </a:extLst>
          </p:cNvPr>
          <p:cNvSpPr>
            <a:spLocks noGrp="1"/>
          </p:cNvSpPr>
          <p:nvPr>
            <p:ph type="title"/>
          </p:nvPr>
        </p:nvSpPr>
        <p:spPr>
          <a:xfrm>
            <a:off x="2690133" y="-22179"/>
            <a:ext cx="8248650" cy="685800"/>
          </a:xfrm>
        </p:spPr>
        <p:txBody>
          <a:bodyPr>
            <a:normAutofit fontScale="90000"/>
          </a:bodyPr>
          <a:lstStyle/>
          <a:p>
            <a:pPr algn="ctr"/>
            <a:r>
              <a:rPr lang="en-ZA" sz="5800" b="1" dirty="0"/>
              <a:t/>
            </a:r>
            <a:br>
              <a:rPr lang="en-ZA" sz="5800" b="1" dirty="0"/>
            </a:br>
            <a:r>
              <a:rPr lang="en-ZA" sz="4900" dirty="0"/>
              <a:t> </a:t>
            </a:r>
          </a:p>
        </p:txBody>
      </p:sp>
      <p:sp>
        <p:nvSpPr>
          <p:cNvPr id="5" name="Rectangle 4"/>
          <p:cNvSpPr/>
          <p:nvPr/>
        </p:nvSpPr>
        <p:spPr>
          <a:xfrm>
            <a:off x="53788" y="-63382"/>
            <a:ext cx="12003931" cy="369332"/>
          </a:xfrm>
          <a:prstGeom prst="rect">
            <a:avLst/>
          </a:prstGeom>
        </p:spPr>
        <p:txBody>
          <a:bodyPr wrap="square">
            <a:spAutoFit/>
          </a:bodyPr>
          <a:lstStyle/>
          <a:p>
            <a:pPr lvl="0" algn="ctr" fontAlgn="t"/>
            <a:r>
              <a:rPr lang="en-US" b="1" dirty="0">
                <a:solidFill>
                  <a:srgbClr val="000000"/>
                </a:solidFill>
                <a:latin typeface="Arial" panose="020B0604020202020204" pitchFamily="34" charset="0"/>
                <a:cs typeface="Arial" panose="020B0604020202020204" pitchFamily="34" charset="0"/>
              </a:rPr>
              <a:t>MINE HEALTH AND SAFETY INSPECTORATE, QUARTER 2 </a:t>
            </a:r>
          </a:p>
        </p:txBody>
      </p:sp>
      <p:graphicFrame>
        <p:nvGraphicFramePr>
          <p:cNvPr id="4" name="Table 3">
            <a:extLst>
              <a:ext uri="{FF2B5EF4-FFF2-40B4-BE49-F238E27FC236}">
                <a16:creationId xmlns:a16="http://schemas.microsoft.com/office/drawing/2014/main" xmlns="" id="{5EAC5469-A8E2-41AD-994F-687A4608B66F}"/>
              </a:ext>
            </a:extLst>
          </p:cNvPr>
          <p:cNvGraphicFramePr>
            <a:graphicFrameLocks noGrp="1"/>
          </p:cNvGraphicFramePr>
          <p:nvPr/>
        </p:nvGraphicFramePr>
        <p:xfrm>
          <a:off x="1616765" y="352425"/>
          <a:ext cx="10575235" cy="5160479"/>
        </p:xfrm>
        <a:graphic>
          <a:graphicData uri="http://schemas.openxmlformats.org/drawingml/2006/table">
            <a:tbl>
              <a:tblPr/>
              <a:tblGrid>
                <a:gridCol w="1237685">
                  <a:extLst>
                    <a:ext uri="{9D8B030D-6E8A-4147-A177-3AD203B41FA5}">
                      <a16:colId xmlns:a16="http://schemas.microsoft.com/office/drawing/2014/main" xmlns="" val="2210539428"/>
                    </a:ext>
                  </a:extLst>
                </a:gridCol>
                <a:gridCol w="1237685">
                  <a:extLst>
                    <a:ext uri="{9D8B030D-6E8A-4147-A177-3AD203B41FA5}">
                      <a16:colId xmlns:a16="http://schemas.microsoft.com/office/drawing/2014/main" xmlns="" val="3118438985"/>
                    </a:ext>
                  </a:extLst>
                </a:gridCol>
                <a:gridCol w="1424674">
                  <a:extLst>
                    <a:ext uri="{9D8B030D-6E8A-4147-A177-3AD203B41FA5}">
                      <a16:colId xmlns:a16="http://schemas.microsoft.com/office/drawing/2014/main" xmlns="" val="4282974306"/>
                    </a:ext>
                  </a:extLst>
                </a:gridCol>
                <a:gridCol w="1424674">
                  <a:extLst>
                    <a:ext uri="{9D8B030D-6E8A-4147-A177-3AD203B41FA5}">
                      <a16:colId xmlns:a16="http://schemas.microsoft.com/office/drawing/2014/main" xmlns="" val="814496411"/>
                    </a:ext>
                  </a:extLst>
                </a:gridCol>
                <a:gridCol w="1531524">
                  <a:extLst>
                    <a:ext uri="{9D8B030D-6E8A-4147-A177-3AD203B41FA5}">
                      <a16:colId xmlns:a16="http://schemas.microsoft.com/office/drawing/2014/main" xmlns="" val="4013663563"/>
                    </a:ext>
                  </a:extLst>
                </a:gridCol>
                <a:gridCol w="1638374">
                  <a:extLst>
                    <a:ext uri="{9D8B030D-6E8A-4147-A177-3AD203B41FA5}">
                      <a16:colId xmlns:a16="http://schemas.microsoft.com/office/drawing/2014/main" xmlns="" val="848533892"/>
                    </a:ext>
                  </a:extLst>
                </a:gridCol>
                <a:gridCol w="1558239">
                  <a:extLst>
                    <a:ext uri="{9D8B030D-6E8A-4147-A177-3AD203B41FA5}">
                      <a16:colId xmlns:a16="http://schemas.microsoft.com/office/drawing/2014/main" xmlns="" val="1406337313"/>
                    </a:ext>
                  </a:extLst>
                </a:gridCol>
                <a:gridCol w="522380">
                  <a:extLst>
                    <a:ext uri="{9D8B030D-6E8A-4147-A177-3AD203B41FA5}">
                      <a16:colId xmlns:a16="http://schemas.microsoft.com/office/drawing/2014/main" xmlns="" val="3652854976"/>
                    </a:ext>
                  </a:extLst>
                </a:gridCol>
              </a:tblGrid>
              <a:tr h="585528">
                <a:tc>
                  <a:txBody>
                    <a:bodyPr/>
                    <a:lstStyle/>
                    <a:p>
                      <a:pPr algn="ctr" fontAlgn="t"/>
                      <a:r>
                        <a:rPr lang="en-ZA" sz="1200" b="1" i="0" u="none" strike="noStrike" dirty="0">
                          <a:solidFill>
                            <a:srgbClr val="000000"/>
                          </a:solidFill>
                          <a:effectLst/>
                          <a:latin typeface="Arial" panose="020B0604020202020204" pitchFamily="34" charset="0"/>
                          <a:cs typeface="Arial" panose="020B0604020202020204" pitchFamily="34" charset="0"/>
                        </a:rPr>
                        <a:t>Output Indicator</a:t>
                      </a:r>
                    </a:p>
                  </a:txBody>
                  <a:tcPr marL="4472" marR="4472" marT="447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ctr" fontAlgn="t"/>
                      <a:r>
                        <a:rPr lang="en-ZA" sz="1200" b="1" i="0" u="none" strike="noStrike" dirty="0">
                          <a:solidFill>
                            <a:srgbClr val="000000"/>
                          </a:solidFill>
                          <a:effectLst/>
                          <a:latin typeface="Arial" panose="020B0604020202020204" pitchFamily="34" charset="0"/>
                          <a:cs typeface="Arial" panose="020B0604020202020204" pitchFamily="34" charset="0"/>
                        </a:rPr>
                        <a:t>2022/23</a:t>
                      </a:r>
                      <a:br>
                        <a:rPr lang="en-ZA" sz="1200" b="1" i="0" u="none" strike="noStrike" dirty="0">
                          <a:solidFill>
                            <a:srgbClr val="000000"/>
                          </a:solidFill>
                          <a:effectLst/>
                          <a:latin typeface="Arial" panose="020B0604020202020204" pitchFamily="34" charset="0"/>
                          <a:cs typeface="Arial" panose="020B0604020202020204" pitchFamily="34" charset="0"/>
                        </a:rPr>
                      </a:br>
                      <a:r>
                        <a:rPr lang="en-ZA" sz="1200" b="1" i="0" u="none" strike="noStrike" dirty="0">
                          <a:solidFill>
                            <a:srgbClr val="000000"/>
                          </a:solidFill>
                          <a:effectLst/>
                          <a:latin typeface="Arial" panose="020B0604020202020204" pitchFamily="34" charset="0"/>
                          <a:cs typeface="Arial" panose="020B0604020202020204" pitchFamily="34" charset="0"/>
                        </a:rPr>
                        <a:t>Annual Target</a:t>
                      </a:r>
                    </a:p>
                  </a:txBody>
                  <a:tcPr marL="4472" marR="4472" marT="447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ctr" fontAlgn="t"/>
                      <a:r>
                        <a:rPr lang="en-ZA" sz="1200" b="1" i="0" u="none" strike="noStrike" dirty="0">
                          <a:solidFill>
                            <a:srgbClr val="000000"/>
                          </a:solidFill>
                          <a:effectLst/>
                          <a:latin typeface="Arial" panose="020B0604020202020204" pitchFamily="34" charset="0"/>
                          <a:cs typeface="Arial" panose="020B0604020202020204" pitchFamily="34" charset="0"/>
                        </a:rPr>
                        <a:t>2022/23</a:t>
                      </a:r>
                      <a:br>
                        <a:rPr lang="en-ZA" sz="1200" b="1" i="0" u="none" strike="noStrike" dirty="0">
                          <a:solidFill>
                            <a:srgbClr val="000000"/>
                          </a:solidFill>
                          <a:effectLst/>
                          <a:latin typeface="Arial" panose="020B0604020202020204" pitchFamily="34" charset="0"/>
                          <a:cs typeface="Arial" panose="020B0604020202020204" pitchFamily="34" charset="0"/>
                        </a:rPr>
                      </a:br>
                      <a:r>
                        <a:rPr lang="en-ZA" sz="1200" b="1" i="0" u="none" strike="noStrike" dirty="0">
                          <a:solidFill>
                            <a:srgbClr val="000000"/>
                          </a:solidFill>
                          <a:effectLst/>
                          <a:latin typeface="Arial" panose="020B0604020202020204" pitchFamily="34" charset="0"/>
                          <a:cs typeface="Arial" panose="020B0604020202020204" pitchFamily="34" charset="0"/>
                        </a:rPr>
                        <a:t>Quarterly Target</a:t>
                      </a:r>
                    </a:p>
                  </a:txBody>
                  <a:tcPr marL="4472" marR="4472" marT="447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ctr" fontAlgn="t"/>
                      <a:r>
                        <a:rPr lang="en-US" sz="1200" b="1" i="0" u="none" strike="noStrike" dirty="0">
                          <a:solidFill>
                            <a:srgbClr val="000000"/>
                          </a:solidFill>
                          <a:effectLst/>
                          <a:latin typeface="Arial" panose="020B0604020202020204" pitchFamily="34" charset="0"/>
                          <a:cs typeface="Arial" panose="020B0604020202020204" pitchFamily="34" charset="0"/>
                        </a:rPr>
                        <a:t>Actual output</a:t>
                      </a:r>
                      <a:br>
                        <a:rPr lang="en-US" sz="1200" b="1" i="0" u="none" strike="noStrike" dirty="0">
                          <a:solidFill>
                            <a:srgbClr val="000000"/>
                          </a:solidFill>
                          <a:effectLst/>
                          <a:latin typeface="Arial" panose="020B0604020202020204" pitchFamily="34" charset="0"/>
                          <a:cs typeface="Arial" panose="020B0604020202020204" pitchFamily="34" charset="0"/>
                        </a:rPr>
                      </a:br>
                      <a:endParaRPr lang="en-US" sz="1200" b="1" i="0" u="none" strike="noStrike" dirty="0">
                        <a:solidFill>
                          <a:srgbClr val="000000"/>
                        </a:solidFill>
                        <a:effectLst/>
                        <a:latin typeface="Arial" panose="020B0604020202020204" pitchFamily="34" charset="0"/>
                        <a:cs typeface="Arial" panose="020B0604020202020204" pitchFamily="34" charset="0"/>
                      </a:endParaRPr>
                    </a:p>
                  </a:txBody>
                  <a:tcPr marL="4472" marR="4472" marT="447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ctr" fontAlgn="t"/>
                      <a:r>
                        <a:rPr lang="en-ZA" sz="1200" b="1" i="0" u="none" strike="noStrike" dirty="0">
                          <a:solidFill>
                            <a:srgbClr val="000000"/>
                          </a:solidFill>
                          <a:effectLst/>
                          <a:latin typeface="Arial" panose="020B0604020202020204" pitchFamily="34" charset="0"/>
                          <a:cs typeface="Arial" panose="020B0604020202020204" pitchFamily="34" charset="0"/>
                        </a:rPr>
                        <a:t>Reason for</a:t>
                      </a:r>
                      <a:br>
                        <a:rPr lang="en-ZA" sz="1200" b="1" i="0" u="none" strike="noStrike" dirty="0">
                          <a:solidFill>
                            <a:srgbClr val="000000"/>
                          </a:solidFill>
                          <a:effectLst/>
                          <a:latin typeface="Arial" panose="020B0604020202020204" pitchFamily="34" charset="0"/>
                          <a:cs typeface="Arial" panose="020B0604020202020204" pitchFamily="34" charset="0"/>
                        </a:rPr>
                      </a:br>
                      <a:r>
                        <a:rPr lang="en-ZA" sz="1200" b="1" i="0" u="none" strike="noStrike" dirty="0">
                          <a:solidFill>
                            <a:srgbClr val="000000"/>
                          </a:solidFill>
                          <a:effectLst/>
                          <a:latin typeface="Arial" panose="020B0604020202020204" pitchFamily="34" charset="0"/>
                          <a:cs typeface="Arial" panose="020B0604020202020204" pitchFamily="34" charset="0"/>
                        </a:rPr>
                        <a:t>Deviation</a:t>
                      </a:r>
                      <a:br>
                        <a:rPr lang="en-ZA" sz="1200" b="1" i="0" u="none" strike="noStrike" dirty="0">
                          <a:solidFill>
                            <a:srgbClr val="000000"/>
                          </a:solidFill>
                          <a:effectLst/>
                          <a:latin typeface="Arial" panose="020B0604020202020204" pitchFamily="34" charset="0"/>
                          <a:cs typeface="Arial" panose="020B0604020202020204" pitchFamily="34" charset="0"/>
                        </a:rPr>
                      </a:br>
                      <a:endParaRPr lang="en-ZA" sz="1200" b="1" i="0" u="none" strike="noStrike" dirty="0">
                        <a:solidFill>
                          <a:srgbClr val="000000"/>
                        </a:solidFill>
                        <a:effectLst/>
                        <a:latin typeface="Arial" panose="020B0604020202020204" pitchFamily="34" charset="0"/>
                        <a:cs typeface="Arial" panose="020B0604020202020204" pitchFamily="34" charset="0"/>
                      </a:endParaRPr>
                    </a:p>
                  </a:txBody>
                  <a:tcPr marL="4472" marR="4472" marT="447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ctr" fontAlgn="t"/>
                      <a:r>
                        <a:rPr lang="en-ZA" sz="1200" b="1" i="0" u="none" strike="noStrike" dirty="0">
                          <a:solidFill>
                            <a:srgbClr val="000000"/>
                          </a:solidFill>
                          <a:effectLst/>
                          <a:latin typeface="Arial" panose="020B0604020202020204" pitchFamily="34" charset="0"/>
                          <a:cs typeface="Arial" panose="020B0604020202020204" pitchFamily="34" charset="0"/>
                        </a:rPr>
                        <a:t>Corrective</a:t>
                      </a:r>
                      <a:br>
                        <a:rPr lang="en-ZA" sz="1200" b="1" i="0" u="none" strike="noStrike" dirty="0">
                          <a:solidFill>
                            <a:srgbClr val="000000"/>
                          </a:solidFill>
                          <a:effectLst/>
                          <a:latin typeface="Arial" panose="020B0604020202020204" pitchFamily="34" charset="0"/>
                          <a:cs typeface="Arial" panose="020B0604020202020204" pitchFamily="34" charset="0"/>
                        </a:rPr>
                      </a:br>
                      <a:r>
                        <a:rPr lang="en-ZA" sz="1200" b="1" i="0" u="none" strike="noStrike" dirty="0">
                          <a:solidFill>
                            <a:srgbClr val="000000"/>
                          </a:solidFill>
                          <a:effectLst/>
                          <a:latin typeface="Arial" panose="020B0604020202020204" pitchFamily="34" charset="0"/>
                          <a:cs typeface="Arial" panose="020B0604020202020204" pitchFamily="34" charset="0"/>
                        </a:rPr>
                        <a:t>Measures</a:t>
                      </a:r>
                      <a:br>
                        <a:rPr lang="en-ZA" sz="1200" b="1" i="0" u="none" strike="noStrike" dirty="0">
                          <a:solidFill>
                            <a:srgbClr val="000000"/>
                          </a:solidFill>
                          <a:effectLst/>
                          <a:latin typeface="Arial" panose="020B0604020202020204" pitchFamily="34" charset="0"/>
                          <a:cs typeface="Arial" panose="020B0604020202020204" pitchFamily="34" charset="0"/>
                        </a:rPr>
                      </a:br>
                      <a:endParaRPr lang="en-ZA" sz="1200" b="1" i="0" u="none" strike="noStrike" dirty="0">
                        <a:solidFill>
                          <a:srgbClr val="000000"/>
                        </a:solidFill>
                        <a:effectLst/>
                        <a:latin typeface="Arial" panose="020B0604020202020204" pitchFamily="34" charset="0"/>
                        <a:cs typeface="Arial" panose="020B0604020202020204" pitchFamily="34" charset="0"/>
                      </a:endParaRPr>
                    </a:p>
                  </a:txBody>
                  <a:tcPr marL="4472" marR="4472" marT="447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ctr" fontAlgn="t"/>
                      <a:r>
                        <a:rPr lang="en-ZA" sz="1200" b="1" i="0" u="none" strike="noStrike" dirty="0">
                          <a:solidFill>
                            <a:srgbClr val="000000"/>
                          </a:solidFill>
                          <a:effectLst/>
                          <a:latin typeface="Arial" panose="020B0604020202020204" pitchFamily="34" charset="0"/>
                          <a:cs typeface="Arial" panose="020B0604020202020204" pitchFamily="34" charset="0"/>
                        </a:rPr>
                        <a:t>Comments for</a:t>
                      </a:r>
                      <a:br>
                        <a:rPr lang="en-ZA" sz="1200" b="1" i="0" u="none" strike="noStrike" dirty="0">
                          <a:solidFill>
                            <a:srgbClr val="000000"/>
                          </a:solidFill>
                          <a:effectLst/>
                          <a:latin typeface="Arial" panose="020B0604020202020204" pitchFamily="34" charset="0"/>
                          <a:cs typeface="Arial" panose="020B0604020202020204" pitchFamily="34" charset="0"/>
                        </a:rPr>
                      </a:br>
                      <a:r>
                        <a:rPr lang="en-ZA" sz="1200" b="1" i="0" u="none" strike="noStrike" dirty="0">
                          <a:solidFill>
                            <a:srgbClr val="000000"/>
                          </a:solidFill>
                          <a:effectLst/>
                          <a:latin typeface="Arial" panose="020B0604020202020204" pitchFamily="34" charset="0"/>
                          <a:cs typeface="Arial" panose="020B0604020202020204" pitchFamily="34" charset="0"/>
                        </a:rPr>
                        <a:t>Quarter 2</a:t>
                      </a:r>
                      <a:br>
                        <a:rPr lang="en-ZA" sz="1200" b="1" i="0" u="none" strike="noStrike" dirty="0">
                          <a:solidFill>
                            <a:srgbClr val="000000"/>
                          </a:solidFill>
                          <a:effectLst/>
                          <a:latin typeface="Arial" panose="020B0604020202020204" pitchFamily="34" charset="0"/>
                          <a:cs typeface="Arial" panose="020B0604020202020204" pitchFamily="34" charset="0"/>
                        </a:rPr>
                      </a:br>
                      <a:endParaRPr lang="en-ZA" sz="1200" b="1" i="0" u="none" strike="noStrike" dirty="0">
                        <a:solidFill>
                          <a:srgbClr val="000000"/>
                        </a:solidFill>
                        <a:effectLst/>
                        <a:latin typeface="Arial" panose="020B0604020202020204" pitchFamily="34" charset="0"/>
                        <a:cs typeface="Arial" panose="020B0604020202020204" pitchFamily="34" charset="0"/>
                      </a:endParaRPr>
                    </a:p>
                  </a:txBody>
                  <a:tcPr marL="4472" marR="4472" marT="447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ctr" fontAlgn="t"/>
                      <a:r>
                        <a:rPr lang="en-ZA" sz="1200" b="1" i="0" u="none" strike="noStrike" dirty="0">
                          <a:solidFill>
                            <a:srgbClr val="000000"/>
                          </a:solidFill>
                          <a:effectLst/>
                          <a:latin typeface="Arial" panose="020B0604020202020204" pitchFamily="34" charset="0"/>
                          <a:cs typeface="Arial" panose="020B0604020202020204" pitchFamily="34" charset="0"/>
                        </a:rPr>
                        <a:t>Robot Status </a:t>
                      </a:r>
                    </a:p>
                  </a:txBody>
                  <a:tcPr marL="4472" marR="4472" marT="447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extLst>
                  <a:ext uri="{0D108BD9-81ED-4DB2-BD59-A6C34878D82A}">
                    <a16:rowId xmlns:a16="http://schemas.microsoft.com/office/drawing/2014/main" xmlns="" val="502219025"/>
                  </a:ext>
                </a:extLst>
              </a:tr>
              <a:tr h="2440637">
                <a:tc>
                  <a:txBody>
                    <a:bodyPr/>
                    <a:lstStyle/>
                    <a:p>
                      <a:pPr algn="l" fontAlgn="t"/>
                      <a:r>
                        <a:rPr lang="en-US" sz="1200" b="0" i="0" u="none" strike="noStrike" dirty="0">
                          <a:solidFill>
                            <a:srgbClr val="000000"/>
                          </a:solidFill>
                          <a:effectLst/>
                          <a:latin typeface="Arial" panose="020B0604020202020204" pitchFamily="34" charset="0"/>
                          <a:cs typeface="Arial" panose="020B0604020202020204" pitchFamily="34" charset="0"/>
                        </a:rPr>
                        <a:t>% Reduction in occupational fatalities compared to prior year</a:t>
                      </a:r>
                    </a:p>
                  </a:txBody>
                  <a:tcPr marL="4472" marR="4472" marT="447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t"/>
                      <a:r>
                        <a:rPr lang="en-ZA" sz="1200" b="0" i="0" u="none" strike="noStrike" dirty="0">
                          <a:solidFill>
                            <a:srgbClr val="000000"/>
                          </a:solidFill>
                          <a:effectLst/>
                          <a:latin typeface="Arial" panose="020B0604020202020204" pitchFamily="34" charset="0"/>
                          <a:cs typeface="Arial" panose="020B0604020202020204" pitchFamily="34" charset="0"/>
                        </a:rPr>
                        <a:t>10%</a:t>
                      </a:r>
                    </a:p>
                  </a:txBody>
                  <a:tcPr marL="4472" marR="4472" marT="447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t"/>
                      <a:r>
                        <a:rPr lang="en-ZA" sz="1200" b="0" i="0" u="none" strike="noStrike" dirty="0">
                          <a:solidFill>
                            <a:srgbClr val="000000"/>
                          </a:solidFill>
                          <a:effectLst/>
                          <a:latin typeface="Arial" panose="020B0604020202020204" pitchFamily="34" charset="0"/>
                          <a:cs typeface="Arial" panose="020B0604020202020204" pitchFamily="34" charset="0"/>
                        </a:rPr>
                        <a:t>10%</a:t>
                      </a:r>
                    </a:p>
                  </a:txBody>
                  <a:tcPr marL="4472" marR="4472" marT="447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t"/>
                      <a:r>
                        <a:rPr lang="en-US" sz="1200" b="1" i="0" u="none" strike="noStrike" dirty="0">
                          <a:solidFill>
                            <a:srgbClr val="000000"/>
                          </a:solidFill>
                          <a:effectLst/>
                          <a:latin typeface="Arial" panose="020B0604020202020204" pitchFamily="34" charset="0"/>
                          <a:cs typeface="Arial" panose="020B0604020202020204" pitchFamily="34" charset="0"/>
                        </a:rPr>
                        <a:t>Not Achieved:</a:t>
                      </a:r>
                      <a:r>
                        <a:rPr lang="en-US" sz="1200" b="0" i="0" u="none" strike="noStrike" dirty="0">
                          <a:solidFill>
                            <a:srgbClr val="000000"/>
                          </a:solidFill>
                          <a:effectLst/>
                          <a:latin typeface="Arial" panose="020B0604020202020204" pitchFamily="34" charset="0"/>
                          <a:cs typeface="Arial" panose="020B0604020202020204" pitchFamily="34" charset="0"/>
                        </a:rPr>
                        <a:t> There were 25 fatalities from April to September 2022 compared to 26 fatalities in the same period of the previous financial year.     Calculation: (25– 26)/26) x 100% = -4%</a:t>
                      </a:r>
                    </a:p>
                  </a:txBody>
                  <a:tcPr marL="4472" marR="4472" marT="447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t"/>
                      <a:r>
                        <a:rPr lang="en-US" sz="1200" b="0" i="0" u="none" strike="noStrike" dirty="0">
                          <a:solidFill>
                            <a:srgbClr val="000000"/>
                          </a:solidFill>
                          <a:effectLst/>
                          <a:latin typeface="Arial" panose="020B0604020202020204" pitchFamily="34" charset="0"/>
                          <a:cs typeface="Arial" panose="020B0604020202020204" pitchFamily="34" charset="0"/>
                        </a:rPr>
                        <a:t>The reason for non achievement is due to increased number of subsequent deaths occurred in the second quarter of 2022/23 financial year.   There was less visibility of inspectors in some of the regions due to resignations of inspectors received by the Branch.</a:t>
                      </a:r>
                    </a:p>
                  </a:txBody>
                  <a:tcPr marL="4472" marR="4472" marT="447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t"/>
                      <a:r>
                        <a:rPr lang="en-US" sz="1200" b="0" i="0" u="none" strike="noStrike" dirty="0">
                          <a:solidFill>
                            <a:srgbClr val="000000"/>
                          </a:solidFill>
                          <a:effectLst/>
                          <a:latin typeface="Arial" panose="020B0604020202020204" pitchFamily="34" charset="0"/>
                          <a:cs typeface="Arial" panose="020B0604020202020204" pitchFamily="34" charset="0"/>
                        </a:rPr>
                        <a:t>More inspections and audits will be conducted in the third quarter to ensure compliance with the law in the mining industry. </a:t>
                      </a:r>
                    </a:p>
                  </a:txBody>
                  <a:tcPr marL="4472" marR="4472" marT="447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t"/>
                      <a:r>
                        <a:rPr lang="en-ZA" sz="1200" b="0" i="0" u="none" strike="noStrike" dirty="0">
                          <a:solidFill>
                            <a:srgbClr val="000000"/>
                          </a:solidFill>
                          <a:effectLst/>
                          <a:latin typeface="Arial" panose="020B0604020202020204" pitchFamily="34" charset="0"/>
                          <a:cs typeface="Arial" panose="020B0604020202020204" pitchFamily="34" charset="0"/>
                        </a:rPr>
                        <a:t> N/A</a:t>
                      </a:r>
                    </a:p>
                  </a:txBody>
                  <a:tcPr marL="4472" marR="4472" marT="447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t"/>
                      <a:r>
                        <a:rPr lang="en-ZA" sz="1200" b="0" i="0" u="none" strike="noStrike" dirty="0">
                          <a:solidFill>
                            <a:srgbClr val="000000"/>
                          </a:solidFill>
                          <a:effectLst/>
                          <a:latin typeface="Arial" panose="020B0604020202020204" pitchFamily="34" charset="0"/>
                          <a:cs typeface="Arial" panose="020B0604020202020204" pitchFamily="34" charset="0"/>
                        </a:rPr>
                        <a:t> </a:t>
                      </a:r>
                    </a:p>
                  </a:txBody>
                  <a:tcPr marL="4472" marR="4472" marT="447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extLst>
                  <a:ext uri="{0D108BD9-81ED-4DB2-BD59-A6C34878D82A}">
                    <a16:rowId xmlns:a16="http://schemas.microsoft.com/office/drawing/2014/main" xmlns="" val="4240993709"/>
                  </a:ext>
                </a:extLst>
              </a:tr>
              <a:tr h="2134314">
                <a:tc>
                  <a:txBody>
                    <a:bodyPr/>
                    <a:lstStyle/>
                    <a:p>
                      <a:pPr algn="l" fontAlgn="t"/>
                      <a:r>
                        <a:rPr lang="en-US" sz="1200" b="0" i="0" u="none" strike="noStrike" dirty="0">
                          <a:solidFill>
                            <a:srgbClr val="000000"/>
                          </a:solidFill>
                          <a:effectLst/>
                          <a:latin typeface="Arial" panose="020B0604020202020204" pitchFamily="34" charset="0"/>
                          <a:cs typeface="Arial" panose="020B0604020202020204" pitchFamily="34" charset="0"/>
                        </a:rPr>
                        <a:t>% Reduction in occupational injuries compared to prior year</a:t>
                      </a:r>
                    </a:p>
                  </a:txBody>
                  <a:tcPr marL="4472" marR="4472" marT="447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t"/>
                      <a:r>
                        <a:rPr lang="en-ZA" sz="1200" b="0" i="0" u="none" strike="noStrike" dirty="0">
                          <a:solidFill>
                            <a:srgbClr val="000000"/>
                          </a:solidFill>
                          <a:effectLst/>
                          <a:latin typeface="Arial" panose="020B0604020202020204" pitchFamily="34" charset="0"/>
                          <a:cs typeface="Arial" panose="020B0604020202020204" pitchFamily="34" charset="0"/>
                        </a:rPr>
                        <a:t>5%</a:t>
                      </a:r>
                    </a:p>
                  </a:txBody>
                  <a:tcPr marL="4472" marR="4472" marT="447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t"/>
                      <a:r>
                        <a:rPr lang="en-ZA" sz="1200" b="0" i="0" u="none" strike="noStrike" dirty="0">
                          <a:solidFill>
                            <a:srgbClr val="000000"/>
                          </a:solidFill>
                          <a:effectLst/>
                          <a:latin typeface="Arial" panose="020B0604020202020204" pitchFamily="34" charset="0"/>
                          <a:cs typeface="Arial" panose="020B0604020202020204" pitchFamily="34" charset="0"/>
                        </a:rPr>
                        <a:t>5%</a:t>
                      </a:r>
                    </a:p>
                  </a:txBody>
                  <a:tcPr marL="4472" marR="4472" marT="447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t"/>
                      <a:r>
                        <a:rPr lang="en-US" sz="1200" b="1" i="0" u="none" strike="noStrike" dirty="0">
                          <a:solidFill>
                            <a:srgbClr val="000000"/>
                          </a:solidFill>
                          <a:effectLst/>
                          <a:latin typeface="Arial" panose="020B0604020202020204" pitchFamily="34" charset="0"/>
                          <a:cs typeface="Arial" panose="020B0604020202020204" pitchFamily="34" charset="0"/>
                        </a:rPr>
                        <a:t>Achieved</a:t>
                      </a:r>
                      <a:r>
                        <a:rPr lang="en-US" sz="1200" b="0" i="0" u="none" strike="noStrike" dirty="0">
                          <a:solidFill>
                            <a:srgbClr val="000000"/>
                          </a:solidFill>
                          <a:effectLst/>
                          <a:latin typeface="Arial" panose="020B0604020202020204" pitchFamily="34" charset="0"/>
                          <a:cs typeface="Arial" panose="020B0604020202020204" pitchFamily="34" charset="0"/>
                        </a:rPr>
                        <a:t>: There were 1011  injuries from April to September 2022 compared to 1144 injuries in the same period of the previous financial year.     Calculation: (1011 – 1144)/1144) x 100% = -12%</a:t>
                      </a:r>
                    </a:p>
                  </a:txBody>
                  <a:tcPr marL="4472" marR="4472" marT="447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t"/>
                      <a:r>
                        <a:rPr lang="en-US" sz="1200" b="0" i="0" u="none" strike="noStrike" dirty="0">
                          <a:solidFill>
                            <a:srgbClr val="000000"/>
                          </a:solidFill>
                          <a:effectLst/>
                          <a:latin typeface="Arial" panose="020B0604020202020204" pitchFamily="34" charset="0"/>
                          <a:cs typeface="Arial" panose="020B0604020202020204" pitchFamily="34" charset="0"/>
                        </a:rPr>
                        <a:t>The reason for over achievement is due to more inspections and audits conducted during the first and second quarter of 2022/23 which yield  positive results in reducing accident. </a:t>
                      </a:r>
                    </a:p>
                  </a:txBody>
                  <a:tcPr marL="4472" marR="4472" marT="447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t"/>
                      <a:r>
                        <a:rPr lang="en-ZA" sz="1200" b="0" i="0" u="none" strike="noStrike" dirty="0">
                          <a:solidFill>
                            <a:srgbClr val="000000"/>
                          </a:solidFill>
                          <a:effectLst/>
                          <a:latin typeface="Arial" panose="020B0604020202020204" pitchFamily="34" charset="0"/>
                          <a:cs typeface="Arial" panose="020B0604020202020204" pitchFamily="34" charset="0"/>
                        </a:rPr>
                        <a:t>N/A</a:t>
                      </a:r>
                    </a:p>
                  </a:txBody>
                  <a:tcPr marL="4472" marR="4472" marT="447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t"/>
                      <a:r>
                        <a:rPr lang="en-US" sz="1200" b="0" i="0" u="none" strike="noStrike" dirty="0">
                          <a:solidFill>
                            <a:srgbClr val="000000"/>
                          </a:solidFill>
                          <a:effectLst/>
                          <a:latin typeface="Arial" panose="020B0604020202020204" pitchFamily="34" charset="0"/>
                          <a:cs typeface="Arial" panose="020B0604020202020204" pitchFamily="34" charset="0"/>
                        </a:rPr>
                        <a:t>N/A</a:t>
                      </a:r>
                    </a:p>
                  </a:txBody>
                  <a:tcPr marL="4472" marR="4472" marT="447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t"/>
                      <a:r>
                        <a:rPr lang="en-ZA" sz="1200" b="0" i="0" u="none" strike="noStrike" dirty="0">
                          <a:solidFill>
                            <a:srgbClr val="000000"/>
                          </a:solidFill>
                          <a:effectLst/>
                          <a:latin typeface="Arial" panose="020B0604020202020204" pitchFamily="34" charset="0"/>
                          <a:cs typeface="Arial" panose="020B0604020202020204" pitchFamily="34" charset="0"/>
                        </a:rPr>
                        <a:t> </a:t>
                      </a:r>
                    </a:p>
                  </a:txBody>
                  <a:tcPr marL="4472" marR="4472" marT="447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extLst>
                  <a:ext uri="{0D108BD9-81ED-4DB2-BD59-A6C34878D82A}">
                    <a16:rowId xmlns:a16="http://schemas.microsoft.com/office/drawing/2014/main" xmlns="" val="1190756184"/>
                  </a:ext>
                </a:extLst>
              </a:tr>
            </a:tbl>
          </a:graphicData>
        </a:graphic>
      </p:graphicFrame>
    </p:spTree>
    <p:extLst>
      <p:ext uri="{BB962C8B-B14F-4D97-AF65-F5344CB8AC3E}">
        <p14:creationId xmlns:p14="http://schemas.microsoft.com/office/powerpoint/2010/main" xmlns="" val="220695932"/>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F94395A-0AFB-4002-9F36-5498B613BDBB}"/>
              </a:ext>
            </a:extLst>
          </p:cNvPr>
          <p:cNvSpPr>
            <a:spLocks noGrp="1"/>
          </p:cNvSpPr>
          <p:nvPr>
            <p:ph type="title"/>
          </p:nvPr>
        </p:nvSpPr>
        <p:spPr>
          <a:xfrm>
            <a:off x="2690133" y="-22179"/>
            <a:ext cx="8248650" cy="685800"/>
          </a:xfrm>
        </p:spPr>
        <p:txBody>
          <a:bodyPr>
            <a:normAutofit fontScale="90000"/>
          </a:bodyPr>
          <a:lstStyle/>
          <a:p>
            <a:pPr algn="ctr"/>
            <a:r>
              <a:rPr lang="en-ZA" sz="5800" b="1" dirty="0"/>
              <a:t/>
            </a:r>
            <a:br>
              <a:rPr lang="en-ZA" sz="5800" b="1" dirty="0"/>
            </a:br>
            <a:r>
              <a:rPr lang="en-ZA" sz="4900" dirty="0"/>
              <a:t> </a:t>
            </a:r>
          </a:p>
        </p:txBody>
      </p:sp>
      <p:sp>
        <p:nvSpPr>
          <p:cNvPr id="5" name="Rectangle 4"/>
          <p:cNvSpPr/>
          <p:nvPr/>
        </p:nvSpPr>
        <p:spPr>
          <a:xfrm>
            <a:off x="116732" y="0"/>
            <a:ext cx="12003931" cy="369332"/>
          </a:xfrm>
          <a:prstGeom prst="rect">
            <a:avLst/>
          </a:prstGeom>
        </p:spPr>
        <p:txBody>
          <a:bodyPr wrap="square">
            <a:spAutoFit/>
          </a:bodyPr>
          <a:lstStyle/>
          <a:p>
            <a:pPr lvl="0" algn="ctr" fontAlgn="t"/>
            <a:r>
              <a:rPr lang="en-US" b="1" dirty="0">
                <a:solidFill>
                  <a:srgbClr val="000000"/>
                </a:solidFill>
                <a:latin typeface="Arial" panose="020B0604020202020204" pitchFamily="34" charset="0"/>
                <a:cs typeface="Arial" panose="020B0604020202020204" pitchFamily="34" charset="0"/>
              </a:rPr>
              <a:t>MINE HEALTH AND SAFETY INSPECTORATE, (QUARTER 2)</a:t>
            </a:r>
          </a:p>
        </p:txBody>
      </p:sp>
      <p:graphicFrame>
        <p:nvGraphicFramePr>
          <p:cNvPr id="4" name="Table 3">
            <a:extLst>
              <a:ext uri="{FF2B5EF4-FFF2-40B4-BE49-F238E27FC236}">
                <a16:creationId xmlns:a16="http://schemas.microsoft.com/office/drawing/2014/main" xmlns="" id="{76BB7843-2611-40F8-8961-2984DD01F29D}"/>
              </a:ext>
            </a:extLst>
          </p:cNvPr>
          <p:cNvGraphicFramePr>
            <a:graphicFrameLocks noGrp="1"/>
          </p:cNvGraphicFramePr>
          <p:nvPr/>
        </p:nvGraphicFramePr>
        <p:xfrm>
          <a:off x="1630017" y="314325"/>
          <a:ext cx="10561982" cy="5507116"/>
        </p:xfrm>
        <a:graphic>
          <a:graphicData uri="http://schemas.openxmlformats.org/drawingml/2006/table">
            <a:tbl>
              <a:tblPr/>
              <a:tblGrid>
                <a:gridCol w="1060174">
                  <a:extLst>
                    <a:ext uri="{9D8B030D-6E8A-4147-A177-3AD203B41FA5}">
                      <a16:colId xmlns:a16="http://schemas.microsoft.com/office/drawing/2014/main" xmlns="" val="1582062621"/>
                    </a:ext>
                  </a:extLst>
                </a:gridCol>
                <a:gridCol w="1205948">
                  <a:extLst>
                    <a:ext uri="{9D8B030D-6E8A-4147-A177-3AD203B41FA5}">
                      <a16:colId xmlns:a16="http://schemas.microsoft.com/office/drawing/2014/main" xmlns="" val="1111977145"/>
                    </a:ext>
                  </a:extLst>
                </a:gridCol>
                <a:gridCol w="1126435">
                  <a:extLst>
                    <a:ext uri="{9D8B030D-6E8A-4147-A177-3AD203B41FA5}">
                      <a16:colId xmlns:a16="http://schemas.microsoft.com/office/drawing/2014/main" xmlns="" val="3031737114"/>
                    </a:ext>
                  </a:extLst>
                </a:gridCol>
                <a:gridCol w="1683026">
                  <a:extLst>
                    <a:ext uri="{9D8B030D-6E8A-4147-A177-3AD203B41FA5}">
                      <a16:colId xmlns:a16="http://schemas.microsoft.com/office/drawing/2014/main" xmlns="" val="3893410702"/>
                    </a:ext>
                  </a:extLst>
                </a:gridCol>
                <a:gridCol w="1961322">
                  <a:extLst>
                    <a:ext uri="{9D8B030D-6E8A-4147-A177-3AD203B41FA5}">
                      <a16:colId xmlns:a16="http://schemas.microsoft.com/office/drawing/2014/main" xmlns="" val="3809799487"/>
                    </a:ext>
                  </a:extLst>
                </a:gridCol>
                <a:gridCol w="1696278">
                  <a:extLst>
                    <a:ext uri="{9D8B030D-6E8A-4147-A177-3AD203B41FA5}">
                      <a16:colId xmlns:a16="http://schemas.microsoft.com/office/drawing/2014/main" xmlns="" val="3294747984"/>
                    </a:ext>
                  </a:extLst>
                </a:gridCol>
                <a:gridCol w="1073426">
                  <a:extLst>
                    <a:ext uri="{9D8B030D-6E8A-4147-A177-3AD203B41FA5}">
                      <a16:colId xmlns:a16="http://schemas.microsoft.com/office/drawing/2014/main" xmlns="" val="1437252663"/>
                    </a:ext>
                  </a:extLst>
                </a:gridCol>
                <a:gridCol w="755373">
                  <a:extLst>
                    <a:ext uri="{9D8B030D-6E8A-4147-A177-3AD203B41FA5}">
                      <a16:colId xmlns:a16="http://schemas.microsoft.com/office/drawing/2014/main" xmlns="" val="1339783479"/>
                    </a:ext>
                  </a:extLst>
                </a:gridCol>
              </a:tblGrid>
              <a:tr h="533875">
                <a:tc>
                  <a:txBody>
                    <a:bodyPr/>
                    <a:lstStyle/>
                    <a:p>
                      <a:pPr algn="ctr" fontAlgn="t"/>
                      <a:r>
                        <a:rPr lang="en-ZA" sz="1200" b="1" i="0" u="none" strike="noStrike" dirty="0">
                          <a:solidFill>
                            <a:srgbClr val="000000"/>
                          </a:solidFill>
                          <a:effectLst/>
                          <a:latin typeface="Arial" panose="020B0604020202020204" pitchFamily="34" charset="0"/>
                          <a:cs typeface="Arial" panose="020B0604020202020204" pitchFamily="34" charset="0"/>
                        </a:rPr>
                        <a:t>Output Indicator</a:t>
                      </a:r>
                    </a:p>
                  </a:txBody>
                  <a:tcPr marL="5179" marR="5179" marT="517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ctr" fontAlgn="t"/>
                      <a:r>
                        <a:rPr lang="en-ZA" sz="1200" b="1" i="0" u="none" strike="noStrike" dirty="0">
                          <a:solidFill>
                            <a:srgbClr val="000000"/>
                          </a:solidFill>
                          <a:effectLst/>
                          <a:latin typeface="Arial" panose="020B0604020202020204" pitchFamily="34" charset="0"/>
                          <a:cs typeface="Arial" panose="020B0604020202020204" pitchFamily="34" charset="0"/>
                        </a:rPr>
                        <a:t>2022/23</a:t>
                      </a:r>
                      <a:br>
                        <a:rPr lang="en-ZA" sz="1200" b="1" i="0" u="none" strike="noStrike" dirty="0">
                          <a:solidFill>
                            <a:srgbClr val="000000"/>
                          </a:solidFill>
                          <a:effectLst/>
                          <a:latin typeface="Arial" panose="020B0604020202020204" pitchFamily="34" charset="0"/>
                          <a:cs typeface="Arial" panose="020B0604020202020204" pitchFamily="34" charset="0"/>
                        </a:rPr>
                      </a:br>
                      <a:r>
                        <a:rPr lang="en-ZA" sz="1200" b="1" i="0" u="none" strike="noStrike" dirty="0">
                          <a:solidFill>
                            <a:srgbClr val="000000"/>
                          </a:solidFill>
                          <a:effectLst/>
                          <a:latin typeface="Arial" panose="020B0604020202020204" pitchFamily="34" charset="0"/>
                          <a:cs typeface="Arial" panose="020B0604020202020204" pitchFamily="34" charset="0"/>
                        </a:rPr>
                        <a:t>Annual Target</a:t>
                      </a:r>
                    </a:p>
                  </a:txBody>
                  <a:tcPr marL="5179" marR="5179" marT="517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ctr" fontAlgn="t"/>
                      <a:r>
                        <a:rPr lang="en-ZA" sz="1200" b="1" i="0" u="none" strike="noStrike" dirty="0">
                          <a:solidFill>
                            <a:srgbClr val="000000"/>
                          </a:solidFill>
                          <a:effectLst/>
                          <a:latin typeface="Arial" panose="020B0604020202020204" pitchFamily="34" charset="0"/>
                          <a:cs typeface="Arial" panose="020B0604020202020204" pitchFamily="34" charset="0"/>
                        </a:rPr>
                        <a:t>2022/23</a:t>
                      </a:r>
                      <a:br>
                        <a:rPr lang="en-ZA" sz="1200" b="1" i="0" u="none" strike="noStrike" dirty="0">
                          <a:solidFill>
                            <a:srgbClr val="000000"/>
                          </a:solidFill>
                          <a:effectLst/>
                          <a:latin typeface="Arial" panose="020B0604020202020204" pitchFamily="34" charset="0"/>
                          <a:cs typeface="Arial" panose="020B0604020202020204" pitchFamily="34" charset="0"/>
                        </a:rPr>
                      </a:br>
                      <a:r>
                        <a:rPr lang="en-ZA" sz="1200" b="1" i="0" u="none" strike="noStrike" dirty="0">
                          <a:solidFill>
                            <a:srgbClr val="000000"/>
                          </a:solidFill>
                          <a:effectLst/>
                          <a:latin typeface="Arial" panose="020B0604020202020204" pitchFamily="34" charset="0"/>
                          <a:cs typeface="Arial" panose="020B0604020202020204" pitchFamily="34" charset="0"/>
                        </a:rPr>
                        <a:t>Quarterly Target</a:t>
                      </a:r>
                    </a:p>
                  </a:txBody>
                  <a:tcPr marL="5179" marR="5179" marT="517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ctr" fontAlgn="t"/>
                      <a:r>
                        <a:rPr lang="en-US" sz="1200" b="1" i="0" u="none" strike="noStrike" dirty="0">
                          <a:solidFill>
                            <a:srgbClr val="000000"/>
                          </a:solidFill>
                          <a:effectLst/>
                          <a:latin typeface="Arial" panose="020B0604020202020204" pitchFamily="34" charset="0"/>
                          <a:cs typeface="Arial" panose="020B0604020202020204" pitchFamily="34" charset="0"/>
                        </a:rPr>
                        <a:t>Actual output</a:t>
                      </a:r>
                      <a:br>
                        <a:rPr lang="en-US" sz="1200" b="1" i="0" u="none" strike="noStrike" dirty="0">
                          <a:solidFill>
                            <a:srgbClr val="000000"/>
                          </a:solidFill>
                          <a:effectLst/>
                          <a:latin typeface="Arial" panose="020B0604020202020204" pitchFamily="34" charset="0"/>
                          <a:cs typeface="Arial" panose="020B0604020202020204" pitchFamily="34" charset="0"/>
                        </a:rPr>
                      </a:br>
                      <a:endParaRPr lang="en-US" sz="1200" b="1" i="0" u="none" strike="noStrike" dirty="0">
                        <a:solidFill>
                          <a:srgbClr val="000000"/>
                        </a:solidFill>
                        <a:effectLst/>
                        <a:latin typeface="Arial" panose="020B0604020202020204" pitchFamily="34" charset="0"/>
                        <a:cs typeface="Arial" panose="020B0604020202020204" pitchFamily="34" charset="0"/>
                      </a:endParaRPr>
                    </a:p>
                  </a:txBody>
                  <a:tcPr marL="5179" marR="5179" marT="517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ctr" fontAlgn="t"/>
                      <a:r>
                        <a:rPr lang="en-ZA" sz="1200" b="1" i="0" u="none" strike="noStrike" dirty="0">
                          <a:solidFill>
                            <a:srgbClr val="000000"/>
                          </a:solidFill>
                          <a:effectLst/>
                          <a:latin typeface="Arial" panose="020B0604020202020204" pitchFamily="34" charset="0"/>
                          <a:cs typeface="Arial" panose="020B0604020202020204" pitchFamily="34" charset="0"/>
                        </a:rPr>
                        <a:t>Reason for</a:t>
                      </a:r>
                      <a:br>
                        <a:rPr lang="en-ZA" sz="1200" b="1" i="0" u="none" strike="noStrike" dirty="0">
                          <a:solidFill>
                            <a:srgbClr val="000000"/>
                          </a:solidFill>
                          <a:effectLst/>
                          <a:latin typeface="Arial" panose="020B0604020202020204" pitchFamily="34" charset="0"/>
                          <a:cs typeface="Arial" panose="020B0604020202020204" pitchFamily="34" charset="0"/>
                        </a:rPr>
                      </a:br>
                      <a:r>
                        <a:rPr lang="en-ZA" sz="1200" b="1" i="0" u="none" strike="noStrike" dirty="0">
                          <a:solidFill>
                            <a:srgbClr val="000000"/>
                          </a:solidFill>
                          <a:effectLst/>
                          <a:latin typeface="Arial" panose="020B0604020202020204" pitchFamily="34" charset="0"/>
                          <a:cs typeface="Arial" panose="020B0604020202020204" pitchFamily="34" charset="0"/>
                        </a:rPr>
                        <a:t>Deviation</a:t>
                      </a:r>
                      <a:br>
                        <a:rPr lang="en-ZA" sz="1200" b="1" i="0" u="none" strike="noStrike" dirty="0">
                          <a:solidFill>
                            <a:srgbClr val="000000"/>
                          </a:solidFill>
                          <a:effectLst/>
                          <a:latin typeface="Arial" panose="020B0604020202020204" pitchFamily="34" charset="0"/>
                          <a:cs typeface="Arial" panose="020B0604020202020204" pitchFamily="34" charset="0"/>
                        </a:rPr>
                      </a:br>
                      <a:endParaRPr lang="en-ZA" sz="1200" b="1" i="0" u="none" strike="noStrike" dirty="0">
                        <a:solidFill>
                          <a:srgbClr val="000000"/>
                        </a:solidFill>
                        <a:effectLst/>
                        <a:latin typeface="Arial" panose="020B0604020202020204" pitchFamily="34" charset="0"/>
                        <a:cs typeface="Arial" panose="020B0604020202020204" pitchFamily="34" charset="0"/>
                      </a:endParaRPr>
                    </a:p>
                  </a:txBody>
                  <a:tcPr marL="5179" marR="5179" marT="517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ctr" fontAlgn="t"/>
                      <a:r>
                        <a:rPr lang="en-ZA" sz="1200" b="1" i="0" u="none" strike="noStrike">
                          <a:solidFill>
                            <a:srgbClr val="000000"/>
                          </a:solidFill>
                          <a:effectLst/>
                          <a:latin typeface="Arial" panose="020B0604020202020204" pitchFamily="34" charset="0"/>
                          <a:cs typeface="Arial" panose="020B0604020202020204" pitchFamily="34" charset="0"/>
                        </a:rPr>
                        <a:t>Corrective</a:t>
                      </a:r>
                      <a:br>
                        <a:rPr lang="en-ZA" sz="1200" b="1" i="0" u="none" strike="noStrike">
                          <a:solidFill>
                            <a:srgbClr val="000000"/>
                          </a:solidFill>
                          <a:effectLst/>
                          <a:latin typeface="Arial" panose="020B0604020202020204" pitchFamily="34" charset="0"/>
                          <a:cs typeface="Arial" panose="020B0604020202020204" pitchFamily="34" charset="0"/>
                        </a:rPr>
                      </a:br>
                      <a:r>
                        <a:rPr lang="en-ZA" sz="1200" b="1" i="0" u="none" strike="noStrike">
                          <a:solidFill>
                            <a:srgbClr val="000000"/>
                          </a:solidFill>
                          <a:effectLst/>
                          <a:latin typeface="Arial" panose="020B0604020202020204" pitchFamily="34" charset="0"/>
                          <a:cs typeface="Arial" panose="020B0604020202020204" pitchFamily="34" charset="0"/>
                        </a:rPr>
                        <a:t>Measures</a:t>
                      </a:r>
                      <a:br>
                        <a:rPr lang="en-ZA" sz="1200" b="1" i="0" u="none" strike="noStrike">
                          <a:solidFill>
                            <a:srgbClr val="000000"/>
                          </a:solidFill>
                          <a:effectLst/>
                          <a:latin typeface="Arial" panose="020B0604020202020204" pitchFamily="34" charset="0"/>
                          <a:cs typeface="Arial" panose="020B0604020202020204" pitchFamily="34" charset="0"/>
                        </a:rPr>
                      </a:br>
                      <a:endParaRPr lang="en-ZA" sz="1200" b="1" i="0" u="none" strike="noStrike" dirty="0">
                        <a:solidFill>
                          <a:srgbClr val="000000"/>
                        </a:solidFill>
                        <a:effectLst/>
                        <a:latin typeface="Arial" panose="020B0604020202020204" pitchFamily="34" charset="0"/>
                        <a:cs typeface="Arial" panose="020B0604020202020204" pitchFamily="34" charset="0"/>
                      </a:endParaRPr>
                    </a:p>
                  </a:txBody>
                  <a:tcPr marL="5179" marR="5179" marT="517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ctr" fontAlgn="t"/>
                      <a:r>
                        <a:rPr lang="en-ZA" sz="1200" b="1" i="0" u="none" strike="noStrike" dirty="0">
                          <a:solidFill>
                            <a:srgbClr val="000000"/>
                          </a:solidFill>
                          <a:effectLst/>
                          <a:latin typeface="Arial" panose="020B0604020202020204" pitchFamily="34" charset="0"/>
                          <a:cs typeface="Arial" panose="020B0604020202020204" pitchFamily="34" charset="0"/>
                        </a:rPr>
                        <a:t>Comments for</a:t>
                      </a:r>
                      <a:br>
                        <a:rPr lang="en-ZA" sz="1200" b="1" i="0" u="none" strike="noStrike" dirty="0">
                          <a:solidFill>
                            <a:srgbClr val="000000"/>
                          </a:solidFill>
                          <a:effectLst/>
                          <a:latin typeface="Arial" panose="020B0604020202020204" pitchFamily="34" charset="0"/>
                          <a:cs typeface="Arial" panose="020B0604020202020204" pitchFamily="34" charset="0"/>
                        </a:rPr>
                      </a:br>
                      <a:r>
                        <a:rPr lang="en-ZA" sz="1200" b="1" i="0" u="none" strike="noStrike" dirty="0">
                          <a:solidFill>
                            <a:srgbClr val="000000"/>
                          </a:solidFill>
                          <a:effectLst/>
                          <a:latin typeface="Arial" panose="020B0604020202020204" pitchFamily="34" charset="0"/>
                          <a:cs typeface="Arial" panose="020B0604020202020204" pitchFamily="34" charset="0"/>
                        </a:rPr>
                        <a:t>Quarter 2</a:t>
                      </a:r>
                      <a:br>
                        <a:rPr lang="en-ZA" sz="1200" b="1" i="0" u="none" strike="noStrike" dirty="0">
                          <a:solidFill>
                            <a:srgbClr val="000000"/>
                          </a:solidFill>
                          <a:effectLst/>
                          <a:latin typeface="Arial" panose="020B0604020202020204" pitchFamily="34" charset="0"/>
                          <a:cs typeface="Arial" panose="020B0604020202020204" pitchFamily="34" charset="0"/>
                        </a:rPr>
                      </a:br>
                      <a:endParaRPr lang="en-ZA" sz="1200" b="1" i="0" u="none" strike="noStrike" dirty="0">
                        <a:solidFill>
                          <a:srgbClr val="000000"/>
                        </a:solidFill>
                        <a:effectLst/>
                        <a:latin typeface="Arial" panose="020B0604020202020204" pitchFamily="34" charset="0"/>
                        <a:cs typeface="Arial" panose="020B0604020202020204" pitchFamily="34" charset="0"/>
                      </a:endParaRPr>
                    </a:p>
                  </a:txBody>
                  <a:tcPr marL="5179" marR="5179" marT="517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ctr" fontAlgn="t"/>
                      <a:r>
                        <a:rPr lang="en-ZA" sz="1200" b="1" i="0" u="none" strike="noStrike" dirty="0">
                          <a:solidFill>
                            <a:srgbClr val="000000"/>
                          </a:solidFill>
                          <a:effectLst/>
                          <a:latin typeface="Arial" panose="020B0604020202020204" pitchFamily="34" charset="0"/>
                          <a:cs typeface="Arial" panose="020B0604020202020204" pitchFamily="34" charset="0"/>
                        </a:rPr>
                        <a:t>Robot Status </a:t>
                      </a:r>
                    </a:p>
                  </a:txBody>
                  <a:tcPr marL="5179" marR="5179" marT="517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extLst>
                  <a:ext uri="{0D108BD9-81ED-4DB2-BD59-A6C34878D82A}">
                    <a16:rowId xmlns:a16="http://schemas.microsoft.com/office/drawing/2014/main" xmlns="" val="1972468996"/>
                  </a:ext>
                </a:extLst>
              </a:tr>
              <a:tr h="2296816">
                <a:tc>
                  <a:txBody>
                    <a:bodyPr/>
                    <a:lstStyle/>
                    <a:p>
                      <a:pPr algn="l" fontAlgn="t"/>
                      <a:r>
                        <a:rPr lang="en-US" sz="1200" b="0" i="0" u="none" strike="noStrike" dirty="0">
                          <a:solidFill>
                            <a:srgbClr val="000000"/>
                          </a:solidFill>
                          <a:effectLst/>
                          <a:latin typeface="Arial" panose="020B0604020202020204" pitchFamily="34" charset="0"/>
                          <a:cs typeface="Arial" panose="020B0604020202020204" pitchFamily="34" charset="0"/>
                        </a:rPr>
                        <a:t>% Reduction in occupational diseases (Including TB) compared to prior year</a:t>
                      </a:r>
                    </a:p>
                  </a:txBody>
                  <a:tcPr marL="5179" marR="5179" marT="517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t"/>
                      <a:r>
                        <a:rPr lang="en-ZA" sz="1200" b="0" i="0" u="none" strike="noStrike" dirty="0">
                          <a:solidFill>
                            <a:srgbClr val="000000"/>
                          </a:solidFill>
                          <a:effectLst/>
                          <a:latin typeface="Arial" panose="020B0604020202020204" pitchFamily="34" charset="0"/>
                          <a:cs typeface="Arial" panose="020B0604020202020204" pitchFamily="34" charset="0"/>
                        </a:rPr>
                        <a:t>10%</a:t>
                      </a:r>
                    </a:p>
                  </a:txBody>
                  <a:tcPr marL="5179" marR="5179" marT="517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t"/>
                      <a:r>
                        <a:rPr lang="en-ZA" sz="1200" b="0" i="0" u="none" strike="noStrike" dirty="0">
                          <a:solidFill>
                            <a:srgbClr val="000000"/>
                          </a:solidFill>
                          <a:effectLst/>
                          <a:latin typeface="Arial" panose="020B0604020202020204" pitchFamily="34" charset="0"/>
                          <a:cs typeface="Arial" panose="020B0604020202020204" pitchFamily="34" charset="0"/>
                        </a:rPr>
                        <a:t>10%</a:t>
                      </a:r>
                    </a:p>
                  </a:txBody>
                  <a:tcPr marL="5179" marR="5179" marT="517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t"/>
                      <a:r>
                        <a:rPr lang="en-US" sz="1200" b="1" i="0" u="none" strike="noStrike" dirty="0">
                          <a:solidFill>
                            <a:srgbClr val="000000"/>
                          </a:solidFill>
                          <a:effectLst/>
                          <a:latin typeface="Arial" panose="020B0604020202020204" pitchFamily="34" charset="0"/>
                          <a:cs typeface="Arial" panose="020B0604020202020204" pitchFamily="34" charset="0"/>
                        </a:rPr>
                        <a:t>Not Achieved</a:t>
                      </a:r>
                      <a:r>
                        <a:rPr lang="en-US" sz="1200" b="0" i="0" u="none" strike="noStrike" dirty="0">
                          <a:solidFill>
                            <a:srgbClr val="000000"/>
                          </a:solidFill>
                          <a:effectLst/>
                          <a:latin typeface="Arial" panose="020B0604020202020204" pitchFamily="34" charset="0"/>
                          <a:cs typeface="Arial" panose="020B0604020202020204" pitchFamily="34" charset="0"/>
                        </a:rPr>
                        <a:t>: During April - September 2022/23, a total of 725 occupational diseases were reported  compared to 580 cases reported during the same period in 2021/22.                  Calculation: (725 - 580) / 580 x 100 = 25%</a:t>
                      </a:r>
                    </a:p>
                  </a:txBody>
                  <a:tcPr marL="5179" marR="5179" marT="517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t"/>
                      <a:r>
                        <a:rPr lang="en-US" sz="1200" b="0" i="0" u="none" strike="noStrike" dirty="0">
                          <a:solidFill>
                            <a:srgbClr val="000000"/>
                          </a:solidFill>
                          <a:effectLst/>
                          <a:latin typeface="Arial" panose="020B0604020202020204" pitchFamily="34" charset="0"/>
                          <a:cs typeface="Arial" panose="020B0604020202020204" pitchFamily="34" charset="0"/>
                        </a:rPr>
                        <a:t>The reason for non achievement is due to less cases reported in the previous year due to national lockdown and Covid-19 restrictions  during the first two quarters of 2021/22 compared to the first and second quarter of 2022/23 financial year. </a:t>
                      </a:r>
                    </a:p>
                  </a:txBody>
                  <a:tcPr marL="5179" marR="5179" marT="517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t"/>
                      <a:r>
                        <a:rPr lang="en-US" sz="1200" b="0" i="0" u="none" strike="noStrike">
                          <a:solidFill>
                            <a:srgbClr val="000000"/>
                          </a:solidFill>
                          <a:effectLst/>
                          <a:latin typeface="Arial" panose="020B0604020202020204" pitchFamily="34" charset="0"/>
                          <a:cs typeface="Arial" panose="020B0604020202020204" pitchFamily="34" charset="0"/>
                        </a:rPr>
                        <a:t>The mines are required to continually comply with the legislative requirements pertaining to medical surveillance and reporting of occupational diseases over and above the implementation of initiatives towards the prevention, mitigation, and management of COVID-19.</a:t>
                      </a:r>
                      <a:endParaRPr lang="en-US" sz="1200" b="0" i="0" u="none" strike="noStrike" dirty="0">
                        <a:solidFill>
                          <a:srgbClr val="000000"/>
                        </a:solidFill>
                        <a:effectLst/>
                        <a:latin typeface="Arial" panose="020B0604020202020204" pitchFamily="34" charset="0"/>
                        <a:cs typeface="Arial" panose="020B0604020202020204" pitchFamily="34" charset="0"/>
                      </a:endParaRPr>
                    </a:p>
                  </a:txBody>
                  <a:tcPr marL="5179" marR="5179" marT="517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t"/>
                      <a:r>
                        <a:rPr lang="en-US" sz="1200" b="0" i="0" u="none" strike="noStrike" dirty="0">
                          <a:solidFill>
                            <a:srgbClr val="000000"/>
                          </a:solidFill>
                          <a:effectLst/>
                          <a:latin typeface="Arial" panose="020B0604020202020204" pitchFamily="34" charset="0"/>
                          <a:cs typeface="Arial" panose="020B0604020202020204" pitchFamily="34" charset="0"/>
                        </a:rPr>
                        <a:t>N/A</a:t>
                      </a:r>
                    </a:p>
                  </a:txBody>
                  <a:tcPr marL="5179" marR="5179" marT="517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t"/>
                      <a:r>
                        <a:rPr lang="en-ZA" sz="1200" b="0" i="0" u="none" strike="noStrike" dirty="0">
                          <a:solidFill>
                            <a:srgbClr val="000000"/>
                          </a:solidFill>
                          <a:effectLst/>
                          <a:latin typeface="Arial" panose="020B0604020202020204" pitchFamily="34" charset="0"/>
                          <a:cs typeface="Arial" panose="020B0604020202020204" pitchFamily="34" charset="0"/>
                        </a:rPr>
                        <a:t> </a:t>
                      </a:r>
                    </a:p>
                  </a:txBody>
                  <a:tcPr marL="5179" marR="5179" marT="517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extLst>
                  <a:ext uri="{0D108BD9-81ED-4DB2-BD59-A6C34878D82A}">
                    <a16:rowId xmlns:a16="http://schemas.microsoft.com/office/drawing/2014/main" xmlns="" val="2605595849"/>
                  </a:ext>
                </a:extLst>
              </a:tr>
              <a:tr h="1248107">
                <a:tc>
                  <a:txBody>
                    <a:bodyPr/>
                    <a:lstStyle/>
                    <a:p>
                      <a:pPr algn="l" fontAlgn="t"/>
                      <a:r>
                        <a:rPr lang="en-US" sz="1200" b="0" i="0" u="none" strike="noStrike" dirty="0">
                          <a:solidFill>
                            <a:srgbClr val="000000"/>
                          </a:solidFill>
                          <a:effectLst/>
                          <a:latin typeface="Arial" panose="020B0604020202020204" pitchFamily="34" charset="0"/>
                          <a:cs typeface="Arial" panose="020B0604020202020204" pitchFamily="34" charset="0"/>
                        </a:rPr>
                        <a:t>% of investigations completed (Initiated vs Completed) </a:t>
                      </a:r>
                    </a:p>
                  </a:txBody>
                  <a:tcPr marL="5179" marR="5179" marT="517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t"/>
                      <a:r>
                        <a:rPr lang="en-ZA" sz="1200" b="0" i="0" u="none" strike="noStrike" dirty="0">
                          <a:solidFill>
                            <a:srgbClr val="000000"/>
                          </a:solidFill>
                          <a:effectLst/>
                          <a:latin typeface="Arial" panose="020B0604020202020204" pitchFamily="34" charset="0"/>
                          <a:cs typeface="Arial" panose="020B0604020202020204" pitchFamily="34" charset="0"/>
                        </a:rPr>
                        <a:t>80%</a:t>
                      </a:r>
                    </a:p>
                  </a:txBody>
                  <a:tcPr marL="5179" marR="5179" marT="517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t"/>
                      <a:r>
                        <a:rPr lang="en-ZA" sz="1200" b="0" i="0" u="none" strike="noStrike" dirty="0">
                          <a:solidFill>
                            <a:srgbClr val="000000"/>
                          </a:solidFill>
                          <a:effectLst/>
                          <a:latin typeface="Arial" panose="020B0604020202020204" pitchFamily="34" charset="0"/>
                          <a:cs typeface="Arial" panose="020B0604020202020204" pitchFamily="34" charset="0"/>
                        </a:rPr>
                        <a:t>80%</a:t>
                      </a:r>
                    </a:p>
                  </a:txBody>
                  <a:tcPr marL="5179" marR="5179" marT="517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t"/>
                      <a:r>
                        <a:rPr lang="en-US" sz="1200" b="1" i="0" u="none" strike="noStrike" dirty="0">
                          <a:solidFill>
                            <a:srgbClr val="000000"/>
                          </a:solidFill>
                          <a:effectLst/>
                          <a:latin typeface="Arial" panose="020B0604020202020204" pitchFamily="34" charset="0"/>
                          <a:cs typeface="Arial" panose="020B0604020202020204" pitchFamily="34" charset="0"/>
                        </a:rPr>
                        <a:t>Achieved:</a:t>
                      </a:r>
                      <a:r>
                        <a:rPr lang="en-US" sz="1200" b="0" i="0" u="none" strike="noStrike" dirty="0">
                          <a:solidFill>
                            <a:srgbClr val="000000"/>
                          </a:solidFill>
                          <a:effectLst/>
                          <a:latin typeface="Arial" panose="020B0604020202020204" pitchFamily="34" charset="0"/>
                          <a:cs typeface="Arial" panose="020B0604020202020204" pitchFamily="34" charset="0"/>
                        </a:rPr>
                        <a:t> A total of 251 accident-initiated investigations and 251 were completed from April 2022 to September 2022.  Calculation (251/251)*100 = 100%</a:t>
                      </a:r>
                    </a:p>
                  </a:txBody>
                  <a:tcPr marL="5179" marR="5179" marT="517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t"/>
                      <a:r>
                        <a:rPr lang="en-US" sz="1200" b="0" i="0" u="none" strike="noStrike" dirty="0">
                          <a:solidFill>
                            <a:srgbClr val="000000"/>
                          </a:solidFill>
                          <a:effectLst/>
                          <a:latin typeface="Arial" panose="020B0604020202020204" pitchFamily="34" charset="0"/>
                          <a:cs typeface="Arial" panose="020B0604020202020204" pitchFamily="34" charset="0"/>
                        </a:rPr>
                        <a:t>The reason for over achievement was due to strictly monitoring of accidents files allocated to inspectors and ensure investigations are completed timely. </a:t>
                      </a:r>
                    </a:p>
                  </a:txBody>
                  <a:tcPr marL="5179" marR="5179" marT="517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t"/>
                      <a:r>
                        <a:rPr lang="en-ZA" sz="1200" b="0" i="0" u="none" strike="noStrike" dirty="0">
                          <a:solidFill>
                            <a:srgbClr val="000000"/>
                          </a:solidFill>
                          <a:effectLst/>
                          <a:latin typeface="Arial" panose="020B0604020202020204" pitchFamily="34" charset="0"/>
                          <a:cs typeface="Arial" panose="020B0604020202020204" pitchFamily="34" charset="0"/>
                        </a:rPr>
                        <a:t>N/A</a:t>
                      </a:r>
                    </a:p>
                  </a:txBody>
                  <a:tcPr marL="5179" marR="5179" marT="517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t"/>
                      <a:r>
                        <a:rPr lang="en-US" sz="1200" b="0" i="0" u="none" strike="noStrike" dirty="0">
                          <a:solidFill>
                            <a:srgbClr val="000000"/>
                          </a:solidFill>
                          <a:effectLst/>
                          <a:latin typeface="Arial" panose="020B0604020202020204" pitchFamily="34" charset="0"/>
                          <a:cs typeface="Arial" panose="020B0604020202020204" pitchFamily="34" charset="0"/>
                        </a:rPr>
                        <a:t>N/A</a:t>
                      </a:r>
                    </a:p>
                  </a:txBody>
                  <a:tcPr marL="5179" marR="5179" marT="517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t"/>
                      <a:r>
                        <a:rPr lang="en-ZA" sz="1200" b="0" i="0" u="none" strike="noStrike" dirty="0">
                          <a:solidFill>
                            <a:srgbClr val="000000"/>
                          </a:solidFill>
                          <a:effectLst/>
                          <a:latin typeface="Arial" panose="020B0604020202020204" pitchFamily="34" charset="0"/>
                          <a:cs typeface="Arial" panose="020B0604020202020204" pitchFamily="34" charset="0"/>
                        </a:rPr>
                        <a:t> </a:t>
                      </a:r>
                    </a:p>
                  </a:txBody>
                  <a:tcPr marL="5179" marR="5179" marT="517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extLst>
                  <a:ext uri="{0D108BD9-81ED-4DB2-BD59-A6C34878D82A}">
                    <a16:rowId xmlns:a16="http://schemas.microsoft.com/office/drawing/2014/main" xmlns="" val="4041525595"/>
                  </a:ext>
                </a:extLst>
              </a:tr>
              <a:tr h="1239051">
                <a:tc>
                  <a:txBody>
                    <a:bodyPr/>
                    <a:lstStyle/>
                    <a:p>
                      <a:pPr algn="l" fontAlgn="t"/>
                      <a:r>
                        <a:rPr lang="en-US" sz="1200" b="0" i="0" u="none" strike="noStrike" dirty="0">
                          <a:solidFill>
                            <a:srgbClr val="000000"/>
                          </a:solidFill>
                          <a:effectLst/>
                          <a:latin typeface="Arial" panose="020B0604020202020204" pitchFamily="34" charset="0"/>
                          <a:cs typeface="Arial" panose="020B0604020202020204" pitchFamily="34" charset="0"/>
                        </a:rPr>
                        <a:t>% of inquiries completed (Initiated v/s completed)</a:t>
                      </a:r>
                    </a:p>
                  </a:txBody>
                  <a:tcPr marL="5179" marR="5179" marT="517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t"/>
                      <a:r>
                        <a:rPr lang="en-ZA" sz="1200" b="0" i="0" u="none" strike="noStrike" dirty="0">
                          <a:solidFill>
                            <a:srgbClr val="000000"/>
                          </a:solidFill>
                          <a:effectLst/>
                          <a:latin typeface="Arial" panose="020B0604020202020204" pitchFamily="34" charset="0"/>
                          <a:cs typeface="Arial" panose="020B0604020202020204" pitchFamily="34" charset="0"/>
                        </a:rPr>
                        <a:t>80%</a:t>
                      </a:r>
                    </a:p>
                  </a:txBody>
                  <a:tcPr marL="5179" marR="5179" marT="517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t"/>
                      <a:r>
                        <a:rPr lang="en-ZA" sz="1200" b="0" i="0" u="none" strike="noStrike" dirty="0">
                          <a:solidFill>
                            <a:srgbClr val="000000"/>
                          </a:solidFill>
                          <a:effectLst/>
                          <a:latin typeface="Arial" panose="020B0604020202020204" pitchFamily="34" charset="0"/>
                          <a:cs typeface="Arial" panose="020B0604020202020204" pitchFamily="34" charset="0"/>
                        </a:rPr>
                        <a:t>80%</a:t>
                      </a:r>
                    </a:p>
                  </a:txBody>
                  <a:tcPr marL="5179" marR="5179" marT="517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t"/>
                      <a:r>
                        <a:rPr lang="en-US" sz="1200" b="1" i="0" u="none" strike="noStrike" dirty="0">
                          <a:solidFill>
                            <a:srgbClr val="000000"/>
                          </a:solidFill>
                          <a:effectLst/>
                          <a:latin typeface="Arial" panose="020B0604020202020204" pitchFamily="34" charset="0"/>
                          <a:cs typeface="Arial" panose="020B0604020202020204" pitchFamily="34" charset="0"/>
                        </a:rPr>
                        <a:t>Achieved:</a:t>
                      </a:r>
                      <a:r>
                        <a:rPr lang="en-US" sz="1200" b="0" i="0" u="none" strike="noStrike" dirty="0">
                          <a:solidFill>
                            <a:srgbClr val="000000"/>
                          </a:solidFill>
                          <a:effectLst/>
                          <a:latin typeface="Arial" panose="020B0604020202020204" pitchFamily="34" charset="0"/>
                          <a:cs typeface="Arial" panose="020B0604020202020204" pitchFamily="34" charset="0"/>
                        </a:rPr>
                        <a:t> A total of 24 accident-initiated inquiries and 20 were completed from April 2022 to June 2022.  Calculation (20/24)*100 = 83%</a:t>
                      </a:r>
                    </a:p>
                  </a:txBody>
                  <a:tcPr marL="5179" marR="5179" marT="517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t"/>
                      <a:r>
                        <a:rPr lang="en-US" sz="1200" b="0" i="0" u="none" strike="noStrike" dirty="0">
                          <a:solidFill>
                            <a:srgbClr val="000000"/>
                          </a:solidFill>
                          <a:effectLst/>
                          <a:latin typeface="Arial" panose="020B0604020202020204" pitchFamily="34" charset="0"/>
                          <a:cs typeface="Arial" panose="020B0604020202020204" pitchFamily="34" charset="0"/>
                        </a:rPr>
                        <a:t>More witnesses and legal representatives were available for inquiries to be completed timely.</a:t>
                      </a:r>
                    </a:p>
                  </a:txBody>
                  <a:tcPr marL="5179" marR="5179" marT="517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t"/>
                      <a:r>
                        <a:rPr lang="en-ZA" sz="1200" b="0" i="0" u="none" strike="noStrike" dirty="0">
                          <a:solidFill>
                            <a:srgbClr val="000000"/>
                          </a:solidFill>
                          <a:effectLst/>
                          <a:latin typeface="Arial" panose="020B0604020202020204" pitchFamily="34" charset="0"/>
                          <a:cs typeface="Arial" panose="020B0604020202020204" pitchFamily="34" charset="0"/>
                        </a:rPr>
                        <a:t>N/A</a:t>
                      </a:r>
                    </a:p>
                  </a:txBody>
                  <a:tcPr marL="5179" marR="5179" marT="517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t"/>
                      <a:r>
                        <a:rPr lang="en-US" sz="1200" b="0" i="0" u="none" strike="noStrike" dirty="0">
                          <a:solidFill>
                            <a:srgbClr val="000000"/>
                          </a:solidFill>
                          <a:effectLst/>
                          <a:latin typeface="Arial" panose="020B0604020202020204" pitchFamily="34" charset="0"/>
                          <a:cs typeface="Arial" panose="020B0604020202020204" pitchFamily="34" charset="0"/>
                        </a:rPr>
                        <a:t>N/A</a:t>
                      </a:r>
                    </a:p>
                  </a:txBody>
                  <a:tcPr marL="5179" marR="5179" marT="517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t"/>
                      <a:r>
                        <a:rPr lang="en-ZA" sz="1200" b="0" i="0" u="none" strike="noStrike" dirty="0">
                          <a:solidFill>
                            <a:srgbClr val="000000"/>
                          </a:solidFill>
                          <a:effectLst/>
                          <a:latin typeface="Arial" panose="020B0604020202020204" pitchFamily="34" charset="0"/>
                          <a:cs typeface="Arial" panose="020B0604020202020204" pitchFamily="34" charset="0"/>
                        </a:rPr>
                        <a:t> </a:t>
                      </a:r>
                    </a:p>
                  </a:txBody>
                  <a:tcPr marL="5179" marR="5179" marT="517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extLst>
                  <a:ext uri="{0D108BD9-81ED-4DB2-BD59-A6C34878D82A}">
                    <a16:rowId xmlns:a16="http://schemas.microsoft.com/office/drawing/2014/main" xmlns="" val="3656556159"/>
                  </a:ext>
                </a:extLst>
              </a:tr>
            </a:tbl>
          </a:graphicData>
        </a:graphic>
      </p:graphicFrame>
    </p:spTree>
    <p:extLst>
      <p:ext uri="{BB962C8B-B14F-4D97-AF65-F5344CB8AC3E}">
        <p14:creationId xmlns:p14="http://schemas.microsoft.com/office/powerpoint/2010/main" xmlns="" val="3730134687"/>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F94395A-0AFB-4002-9F36-5498B613BDBB}"/>
              </a:ext>
            </a:extLst>
          </p:cNvPr>
          <p:cNvSpPr>
            <a:spLocks noGrp="1"/>
          </p:cNvSpPr>
          <p:nvPr>
            <p:ph type="title"/>
          </p:nvPr>
        </p:nvSpPr>
        <p:spPr>
          <a:xfrm>
            <a:off x="2690133" y="-22179"/>
            <a:ext cx="8248650" cy="685800"/>
          </a:xfrm>
        </p:spPr>
        <p:txBody>
          <a:bodyPr>
            <a:normAutofit fontScale="90000"/>
          </a:bodyPr>
          <a:lstStyle/>
          <a:p>
            <a:pPr algn="ctr"/>
            <a:r>
              <a:rPr lang="en-ZA" sz="5800" b="1" dirty="0"/>
              <a:t/>
            </a:r>
            <a:br>
              <a:rPr lang="en-ZA" sz="5800" b="1" dirty="0"/>
            </a:br>
            <a:r>
              <a:rPr lang="en-ZA" sz="4900" dirty="0"/>
              <a:t> </a:t>
            </a:r>
          </a:p>
        </p:txBody>
      </p:sp>
      <p:sp>
        <p:nvSpPr>
          <p:cNvPr id="5" name="Rectangle 4"/>
          <p:cNvSpPr/>
          <p:nvPr/>
        </p:nvSpPr>
        <p:spPr>
          <a:xfrm>
            <a:off x="116732" y="0"/>
            <a:ext cx="12003931" cy="369332"/>
          </a:xfrm>
          <a:prstGeom prst="rect">
            <a:avLst/>
          </a:prstGeom>
        </p:spPr>
        <p:txBody>
          <a:bodyPr wrap="square">
            <a:spAutoFit/>
          </a:bodyPr>
          <a:lstStyle/>
          <a:p>
            <a:pPr lvl="0" algn="ctr" fontAlgn="t"/>
            <a:r>
              <a:rPr lang="en-US" b="1" dirty="0">
                <a:solidFill>
                  <a:srgbClr val="000000"/>
                </a:solidFill>
                <a:latin typeface="Arial" panose="020B0604020202020204" pitchFamily="34" charset="0"/>
                <a:cs typeface="Arial" panose="020B0604020202020204" pitchFamily="34" charset="0"/>
              </a:rPr>
              <a:t>MINE HEALTH AND SAFETY INSPECTORATE, (QUARTER 2)  </a:t>
            </a:r>
          </a:p>
        </p:txBody>
      </p:sp>
      <p:graphicFrame>
        <p:nvGraphicFramePr>
          <p:cNvPr id="3" name="Table 2">
            <a:extLst>
              <a:ext uri="{FF2B5EF4-FFF2-40B4-BE49-F238E27FC236}">
                <a16:creationId xmlns:a16="http://schemas.microsoft.com/office/drawing/2014/main" xmlns="" id="{ABAFD546-91D9-4FC9-BB24-A9961BBF5ED9}"/>
              </a:ext>
            </a:extLst>
          </p:cNvPr>
          <p:cNvGraphicFramePr>
            <a:graphicFrameLocks noGrp="1"/>
          </p:cNvGraphicFramePr>
          <p:nvPr/>
        </p:nvGraphicFramePr>
        <p:xfrm>
          <a:off x="1743075" y="342899"/>
          <a:ext cx="10296526" cy="5090490"/>
        </p:xfrm>
        <a:graphic>
          <a:graphicData uri="http://schemas.openxmlformats.org/drawingml/2006/table">
            <a:tbl>
              <a:tblPr/>
              <a:tblGrid>
                <a:gridCol w="1205066">
                  <a:extLst>
                    <a:ext uri="{9D8B030D-6E8A-4147-A177-3AD203B41FA5}">
                      <a16:colId xmlns:a16="http://schemas.microsoft.com/office/drawing/2014/main" xmlns="" val="3543369026"/>
                    </a:ext>
                  </a:extLst>
                </a:gridCol>
                <a:gridCol w="1205066">
                  <a:extLst>
                    <a:ext uri="{9D8B030D-6E8A-4147-A177-3AD203B41FA5}">
                      <a16:colId xmlns:a16="http://schemas.microsoft.com/office/drawing/2014/main" xmlns="" val="1574926651"/>
                    </a:ext>
                  </a:extLst>
                </a:gridCol>
                <a:gridCol w="1387128">
                  <a:extLst>
                    <a:ext uri="{9D8B030D-6E8A-4147-A177-3AD203B41FA5}">
                      <a16:colId xmlns:a16="http://schemas.microsoft.com/office/drawing/2014/main" xmlns="" val="2237229492"/>
                    </a:ext>
                  </a:extLst>
                </a:gridCol>
                <a:gridCol w="1387128">
                  <a:extLst>
                    <a:ext uri="{9D8B030D-6E8A-4147-A177-3AD203B41FA5}">
                      <a16:colId xmlns:a16="http://schemas.microsoft.com/office/drawing/2014/main" xmlns="" val="542752499"/>
                    </a:ext>
                  </a:extLst>
                </a:gridCol>
                <a:gridCol w="1491161">
                  <a:extLst>
                    <a:ext uri="{9D8B030D-6E8A-4147-A177-3AD203B41FA5}">
                      <a16:colId xmlns:a16="http://schemas.microsoft.com/office/drawing/2014/main" xmlns="" val="2606915956"/>
                    </a:ext>
                  </a:extLst>
                </a:gridCol>
                <a:gridCol w="1595194">
                  <a:extLst>
                    <a:ext uri="{9D8B030D-6E8A-4147-A177-3AD203B41FA5}">
                      <a16:colId xmlns:a16="http://schemas.microsoft.com/office/drawing/2014/main" xmlns="" val="2794144557"/>
                    </a:ext>
                  </a:extLst>
                </a:gridCol>
                <a:gridCol w="1517171">
                  <a:extLst>
                    <a:ext uri="{9D8B030D-6E8A-4147-A177-3AD203B41FA5}">
                      <a16:colId xmlns:a16="http://schemas.microsoft.com/office/drawing/2014/main" xmlns="" val="3054398649"/>
                    </a:ext>
                  </a:extLst>
                </a:gridCol>
                <a:gridCol w="508612">
                  <a:extLst>
                    <a:ext uri="{9D8B030D-6E8A-4147-A177-3AD203B41FA5}">
                      <a16:colId xmlns:a16="http://schemas.microsoft.com/office/drawing/2014/main" xmlns="" val="1271026576"/>
                    </a:ext>
                  </a:extLst>
                </a:gridCol>
              </a:tblGrid>
              <a:tr h="590879">
                <a:tc>
                  <a:txBody>
                    <a:bodyPr/>
                    <a:lstStyle/>
                    <a:p>
                      <a:pPr algn="ctr" fontAlgn="t"/>
                      <a:r>
                        <a:rPr lang="en-ZA" sz="1200" b="1" i="0" u="none" strike="noStrike" dirty="0">
                          <a:solidFill>
                            <a:srgbClr val="000000"/>
                          </a:solidFill>
                          <a:effectLst/>
                          <a:latin typeface="Arial" panose="020B0604020202020204" pitchFamily="34" charset="0"/>
                          <a:cs typeface="Arial" panose="020B0604020202020204" pitchFamily="34" charset="0"/>
                        </a:rPr>
                        <a:t>Output Indicator</a:t>
                      </a:r>
                    </a:p>
                  </a:txBody>
                  <a:tcPr marL="6129" marR="6129" marT="612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ctr" fontAlgn="t"/>
                      <a:r>
                        <a:rPr lang="en-ZA" sz="1200" b="1" i="0" u="none" strike="noStrike" dirty="0">
                          <a:solidFill>
                            <a:srgbClr val="000000"/>
                          </a:solidFill>
                          <a:effectLst/>
                          <a:latin typeface="Arial" panose="020B0604020202020204" pitchFamily="34" charset="0"/>
                          <a:cs typeface="Arial" panose="020B0604020202020204" pitchFamily="34" charset="0"/>
                        </a:rPr>
                        <a:t>2022/23</a:t>
                      </a:r>
                      <a:br>
                        <a:rPr lang="en-ZA" sz="1200" b="1" i="0" u="none" strike="noStrike" dirty="0">
                          <a:solidFill>
                            <a:srgbClr val="000000"/>
                          </a:solidFill>
                          <a:effectLst/>
                          <a:latin typeface="Arial" panose="020B0604020202020204" pitchFamily="34" charset="0"/>
                          <a:cs typeface="Arial" panose="020B0604020202020204" pitchFamily="34" charset="0"/>
                        </a:rPr>
                      </a:br>
                      <a:r>
                        <a:rPr lang="en-ZA" sz="1200" b="1" i="0" u="none" strike="noStrike" dirty="0">
                          <a:solidFill>
                            <a:srgbClr val="000000"/>
                          </a:solidFill>
                          <a:effectLst/>
                          <a:latin typeface="Arial" panose="020B0604020202020204" pitchFamily="34" charset="0"/>
                          <a:cs typeface="Arial" panose="020B0604020202020204" pitchFamily="34" charset="0"/>
                        </a:rPr>
                        <a:t>Annual Target</a:t>
                      </a:r>
                    </a:p>
                  </a:txBody>
                  <a:tcPr marL="6129" marR="6129" marT="612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ctr" fontAlgn="t"/>
                      <a:r>
                        <a:rPr lang="en-ZA" sz="1200" b="1" i="0" u="none" strike="noStrike" dirty="0">
                          <a:solidFill>
                            <a:srgbClr val="000000"/>
                          </a:solidFill>
                          <a:effectLst/>
                          <a:latin typeface="Arial" panose="020B0604020202020204" pitchFamily="34" charset="0"/>
                          <a:cs typeface="Arial" panose="020B0604020202020204" pitchFamily="34" charset="0"/>
                        </a:rPr>
                        <a:t>2022/23</a:t>
                      </a:r>
                      <a:br>
                        <a:rPr lang="en-ZA" sz="1200" b="1" i="0" u="none" strike="noStrike" dirty="0">
                          <a:solidFill>
                            <a:srgbClr val="000000"/>
                          </a:solidFill>
                          <a:effectLst/>
                          <a:latin typeface="Arial" panose="020B0604020202020204" pitchFamily="34" charset="0"/>
                          <a:cs typeface="Arial" panose="020B0604020202020204" pitchFamily="34" charset="0"/>
                        </a:rPr>
                      </a:br>
                      <a:r>
                        <a:rPr lang="en-ZA" sz="1200" b="1" i="0" u="none" strike="noStrike" dirty="0">
                          <a:solidFill>
                            <a:srgbClr val="000000"/>
                          </a:solidFill>
                          <a:effectLst/>
                          <a:latin typeface="Arial" panose="020B0604020202020204" pitchFamily="34" charset="0"/>
                          <a:cs typeface="Arial" panose="020B0604020202020204" pitchFamily="34" charset="0"/>
                        </a:rPr>
                        <a:t>Quarterly Target</a:t>
                      </a:r>
                    </a:p>
                  </a:txBody>
                  <a:tcPr marL="6129" marR="6129" marT="612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ctr" fontAlgn="t"/>
                      <a:r>
                        <a:rPr lang="en-US" sz="1200" b="1" i="0" u="none" strike="noStrike" dirty="0">
                          <a:solidFill>
                            <a:srgbClr val="000000"/>
                          </a:solidFill>
                          <a:effectLst/>
                          <a:latin typeface="Arial" panose="020B0604020202020204" pitchFamily="34" charset="0"/>
                          <a:cs typeface="Arial" panose="020B0604020202020204" pitchFamily="34" charset="0"/>
                        </a:rPr>
                        <a:t>Actual output</a:t>
                      </a:r>
                      <a:br>
                        <a:rPr lang="en-US" sz="1200" b="1" i="0" u="none" strike="noStrike" dirty="0">
                          <a:solidFill>
                            <a:srgbClr val="000000"/>
                          </a:solidFill>
                          <a:effectLst/>
                          <a:latin typeface="Arial" panose="020B0604020202020204" pitchFamily="34" charset="0"/>
                          <a:cs typeface="Arial" panose="020B0604020202020204" pitchFamily="34" charset="0"/>
                        </a:rPr>
                      </a:br>
                      <a:endParaRPr lang="en-US" sz="1200" b="1" i="0" u="none" strike="noStrike" dirty="0">
                        <a:solidFill>
                          <a:srgbClr val="000000"/>
                        </a:solidFill>
                        <a:effectLst/>
                        <a:latin typeface="Arial" panose="020B0604020202020204" pitchFamily="34" charset="0"/>
                        <a:cs typeface="Arial" panose="020B0604020202020204" pitchFamily="34" charset="0"/>
                      </a:endParaRPr>
                    </a:p>
                  </a:txBody>
                  <a:tcPr marL="6129" marR="6129" marT="612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ctr" fontAlgn="t"/>
                      <a:r>
                        <a:rPr lang="en-ZA" sz="1200" b="1" i="0" u="none" strike="noStrike" dirty="0">
                          <a:solidFill>
                            <a:srgbClr val="000000"/>
                          </a:solidFill>
                          <a:effectLst/>
                          <a:latin typeface="Arial" panose="020B0604020202020204" pitchFamily="34" charset="0"/>
                          <a:cs typeface="Arial" panose="020B0604020202020204" pitchFamily="34" charset="0"/>
                        </a:rPr>
                        <a:t>Reason for</a:t>
                      </a:r>
                      <a:br>
                        <a:rPr lang="en-ZA" sz="1200" b="1" i="0" u="none" strike="noStrike" dirty="0">
                          <a:solidFill>
                            <a:srgbClr val="000000"/>
                          </a:solidFill>
                          <a:effectLst/>
                          <a:latin typeface="Arial" panose="020B0604020202020204" pitchFamily="34" charset="0"/>
                          <a:cs typeface="Arial" panose="020B0604020202020204" pitchFamily="34" charset="0"/>
                        </a:rPr>
                      </a:br>
                      <a:r>
                        <a:rPr lang="en-ZA" sz="1200" b="1" i="0" u="none" strike="noStrike" dirty="0">
                          <a:solidFill>
                            <a:srgbClr val="000000"/>
                          </a:solidFill>
                          <a:effectLst/>
                          <a:latin typeface="Arial" panose="020B0604020202020204" pitchFamily="34" charset="0"/>
                          <a:cs typeface="Arial" panose="020B0604020202020204" pitchFamily="34" charset="0"/>
                        </a:rPr>
                        <a:t>Deviation</a:t>
                      </a:r>
                      <a:br>
                        <a:rPr lang="en-ZA" sz="1200" b="1" i="0" u="none" strike="noStrike" dirty="0">
                          <a:solidFill>
                            <a:srgbClr val="000000"/>
                          </a:solidFill>
                          <a:effectLst/>
                          <a:latin typeface="Arial" panose="020B0604020202020204" pitchFamily="34" charset="0"/>
                          <a:cs typeface="Arial" panose="020B0604020202020204" pitchFamily="34" charset="0"/>
                        </a:rPr>
                      </a:br>
                      <a:endParaRPr lang="en-ZA" sz="1200" b="1" i="0" u="none" strike="noStrike" dirty="0">
                        <a:solidFill>
                          <a:srgbClr val="000000"/>
                        </a:solidFill>
                        <a:effectLst/>
                        <a:latin typeface="Arial" panose="020B0604020202020204" pitchFamily="34" charset="0"/>
                        <a:cs typeface="Arial" panose="020B0604020202020204" pitchFamily="34" charset="0"/>
                      </a:endParaRPr>
                    </a:p>
                  </a:txBody>
                  <a:tcPr marL="6129" marR="6129" marT="612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ctr" fontAlgn="t"/>
                      <a:r>
                        <a:rPr lang="en-ZA" sz="1200" b="1" i="0" u="none" strike="noStrike" dirty="0">
                          <a:solidFill>
                            <a:srgbClr val="000000"/>
                          </a:solidFill>
                          <a:effectLst/>
                          <a:latin typeface="Arial" panose="020B0604020202020204" pitchFamily="34" charset="0"/>
                          <a:cs typeface="Arial" panose="020B0604020202020204" pitchFamily="34" charset="0"/>
                        </a:rPr>
                        <a:t>Corrective</a:t>
                      </a:r>
                      <a:br>
                        <a:rPr lang="en-ZA" sz="1200" b="1" i="0" u="none" strike="noStrike" dirty="0">
                          <a:solidFill>
                            <a:srgbClr val="000000"/>
                          </a:solidFill>
                          <a:effectLst/>
                          <a:latin typeface="Arial" panose="020B0604020202020204" pitchFamily="34" charset="0"/>
                          <a:cs typeface="Arial" panose="020B0604020202020204" pitchFamily="34" charset="0"/>
                        </a:rPr>
                      </a:br>
                      <a:r>
                        <a:rPr lang="en-ZA" sz="1200" b="1" i="0" u="none" strike="noStrike" dirty="0">
                          <a:solidFill>
                            <a:srgbClr val="000000"/>
                          </a:solidFill>
                          <a:effectLst/>
                          <a:latin typeface="Arial" panose="020B0604020202020204" pitchFamily="34" charset="0"/>
                          <a:cs typeface="Arial" panose="020B0604020202020204" pitchFamily="34" charset="0"/>
                        </a:rPr>
                        <a:t>Measures</a:t>
                      </a:r>
                      <a:br>
                        <a:rPr lang="en-ZA" sz="1200" b="1" i="0" u="none" strike="noStrike" dirty="0">
                          <a:solidFill>
                            <a:srgbClr val="000000"/>
                          </a:solidFill>
                          <a:effectLst/>
                          <a:latin typeface="Arial" panose="020B0604020202020204" pitchFamily="34" charset="0"/>
                          <a:cs typeface="Arial" panose="020B0604020202020204" pitchFamily="34" charset="0"/>
                        </a:rPr>
                      </a:br>
                      <a:endParaRPr lang="en-ZA" sz="1200" b="1" i="0" u="none" strike="noStrike" dirty="0">
                        <a:solidFill>
                          <a:srgbClr val="000000"/>
                        </a:solidFill>
                        <a:effectLst/>
                        <a:latin typeface="Arial" panose="020B0604020202020204" pitchFamily="34" charset="0"/>
                        <a:cs typeface="Arial" panose="020B0604020202020204" pitchFamily="34" charset="0"/>
                      </a:endParaRPr>
                    </a:p>
                  </a:txBody>
                  <a:tcPr marL="6129" marR="6129" marT="612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ctr" fontAlgn="t"/>
                      <a:r>
                        <a:rPr lang="en-ZA" sz="1200" b="1" i="0" u="none" strike="noStrike" dirty="0">
                          <a:solidFill>
                            <a:srgbClr val="000000"/>
                          </a:solidFill>
                          <a:effectLst/>
                          <a:latin typeface="Arial" panose="020B0604020202020204" pitchFamily="34" charset="0"/>
                          <a:cs typeface="Arial" panose="020B0604020202020204" pitchFamily="34" charset="0"/>
                        </a:rPr>
                        <a:t>Comments for</a:t>
                      </a:r>
                      <a:br>
                        <a:rPr lang="en-ZA" sz="1200" b="1" i="0" u="none" strike="noStrike" dirty="0">
                          <a:solidFill>
                            <a:srgbClr val="000000"/>
                          </a:solidFill>
                          <a:effectLst/>
                          <a:latin typeface="Arial" panose="020B0604020202020204" pitchFamily="34" charset="0"/>
                          <a:cs typeface="Arial" panose="020B0604020202020204" pitchFamily="34" charset="0"/>
                        </a:rPr>
                      </a:br>
                      <a:r>
                        <a:rPr lang="en-ZA" sz="1200" b="1" i="0" u="none" strike="noStrike" dirty="0">
                          <a:solidFill>
                            <a:srgbClr val="000000"/>
                          </a:solidFill>
                          <a:effectLst/>
                          <a:latin typeface="Arial" panose="020B0604020202020204" pitchFamily="34" charset="0"/>
                          <a:cs typeface="Arial" panose="020B0604020202020204" pitchFamily="34" charset="0"/>
                        </a:rPr>
                        <a:t>Quarter 2</a:t>
                      </a:r>
                      <a:br>
                        <a:rPr lang="en-ZA" sz="1200" b="1" i="0" u="none" strike="noStrike" dirty="0">
                          <a:solidFill>
                            <a:srgbClr val="000000"/>
                          </a:solidFill>
                          <a:effectLst/>
                          <a:latin typeface="Arial" panose="020B0604020202020204" pitchFamily="34" charset="0"/>
                          <a:cs typeface="Arial" panose="020B0604020202020204" pitchFamily="34" charset="0"/>
                        </a:rPr>
                      </a:br>
                      <a:endParaRPr lang="en-ZA" sz="1200" b="1" i="0" u="none" strike="noStrike" dirty="0">
                        <a:solidFill>
                          <a:srgbClr val="000000"/>
                        </a:solidFill>
                        <a:effectLst/>
                        <a:latin typeface="Arial" panose="020B0604020202020204" pitchFamily="34" charset="0"/>
                        <a:cs typeface="Arial" panose="020B0604020202020204" pitchFamily="34" charset="0"/>
                      </a:endParaRPr>
                    </a:p>
                  </a:txBody>
                  <a:tcPr marL="6129" marR="6129" marT="612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ctr" fontAlgn="t"/>
                      <a:r>
                        <a:rPr lang="en-ZA" sz="1200" b="1" i="0" u="none" strike="noStrike" dirty="0">
                          <a:solidFill>
                            <a:srgbClr val="000000"/>
                          </a:solidFill>
                          <a:effectLst/>
                          <a:latin typeface="Arial" panose="020B0604020202020204" pitchFamily="34" charset="0"/>
                          <a:cs typeface="Arial" panose="020B0604020202020204" pitchFamily="34" charset="0"/>
                        </a:rPr>
                        <a:t>Robot Status </a:t>
                      </a:r>
                    </a:p>
                  </a:txBody>
                  <a:tcPr marL="6129" marR="6129" marT="612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extLst>
                  <a:ext uri="{0D108BD9-81ED-4DB2-BD59-A6C34878D82A}">
                    <a16:rowId xmlns:a16="http://schemas.microsoft.com/office/drawing/2014/main" xmlns="" val="3851764529"/>
                  </a:ext>
                </a:extLst>
              </a:tr>
              <a:tr h="1564798">
                <a:tc>
                  <a:txBody>
                    <a:bodyPr/>
                    <a:lstStyle/>
                    <a:p>
                      <a:pPr algn="l" fontAlgn="t"/>
                      <a:r>
                        <a:rPr lang="en-US" sz="1200" b="0" i="0" u="none" strike="noStrike" dirty="0">
                          <a:solidFill>
                            <a:srgbClr val="000000"/>
                          </a:solidFill>
                          <a:effectLst/>
                          <a:latin typeface="Arial" panose="020B0604020202020204" pitchFamily="34" charset="0"/>
                          <a:cs typeface="Arial" panose="020B0604020202020204" pitchFamily="34" charset="0"/>
                        </a:rPr>
                        <a:t>Number of qualitative inspections conducted (cumulative, including individual and group audits) </a:t>
                      </a:r>
                    </a:p>
                  </a:txBody>
                  <a:tcPr marL="6129" marR="6129" marT="612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t"/>
                      <a:r>
                        <a:rPr lang="en-ZA" sz="1200" b="0" i="0" u="none" strike="noStrike" dirty="0">
                          <a:solidFill>
                            <a:srgbClr val="000000"/>
                          </a:solidFill>
                          <a:effectLst/>
                          <a:latin typeface="Arial" panose="020B0604020202020204" pitchFamily="34" charset="0"/>
                          <a:cs typeface="Arial" panose="020B0604020202020204" pitchFamily="34" charset="0"/>
                        </a:rPr>
                        <a:t>8 000</a:t>
                      </a:r>
                    </a:p>
                  </a:txBody>
                  <a:tcPr marL="6129" marR="6129" marT="612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t"/>
                      <a:r>
                        <a:rPr lang="en-ZA" sz="1200" b="0" i="0" u="none" strike="noStrike" dirty="0">
                          <a:solidFill>
                            <a:srgbClr val="000000"/>
                          </a:solidFill>
                          <a:effectLst/>
                          <a:latin typeface="Arial" panose="020B0604020202020204" pitchFamily="34" charset="0"/>
                          <a:cs typeface="Arial" panose="020B0604020202020204" pitchFamily="34" charset="0"/>
                        </a:rPr>
                        <a:t>2000</a:t>
                      </a:r>
                    </a:p>
                  </a:txBody>
                  <a:tcPr marL="6129" marR="6129" marT="612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t"/>
                      <a:r>
                        <a:rPr lang="en-US" sz="1200" b="1" i="0" u="none" strike="noStrike" dirty="0">
                          <a:solidFill>
                            <a:srgbClr val="000000"/>
                          </a:solidFill>
                          <a:effectLst/>
                          <a:latin typeface="Arial" panose="020B0604020202020204" pitchFamily="34" charset="0"/>
                          <a:cs typeface="Arial" panose="020B0604020202020204" pitchFamily="34" charset="0"/>
                        </a:rPr>
                        <a:t>Achieved</a:t>
                      </a:r>
                      <a:r>
                        <a:rPr lang="en-US" sz="1200" b="0" i="0" u="none" strike="noStrike" dirty="0">
                          <a:solidFill>
                            <a:srgbClr val="000000"/>
                          </a:solidFill>
                          <a:effectLst/>
                          <a:latin typeface="Arial" panose="020B0604020202020204" pitchFamily="34" charset="0"/>
                          <a:cs typeface="Arial" panose="020B0604020202020204" pitchFamily="34" charset="0"/>
                        </a:rPr>
                        <a:t>: 4529 inspections and audits were conducted in the first and second quarter instead of 4000.</a:t>
                      </a:r>
                    </a:p>
                  </a:txBody>
                  <a:tcPr marL="6129" marR="6129" marT="612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t"/>
                      <a:r>
                        <a:rPr lang="en-US" sz="1200" b="0" i="0" u="none" strike="noStrike" dirty="0">
                          <a:solidFill>
                            <a:srgbClr val="000000"/>
                          </a:solidFill>
                          <a:effectLst/>
                          <a:latin typeface="Arial" panose="020B0604020202020204" pitchFamily="34" charset="0"/>
                          <a:cs typeface="Arial" panose="020B0604020202020204" pitchFamily="34" charset="0"/>
                        </a:rPr>
                        <a:t>The reason for over achievement is due to more inspections and audits conducted when the country state of disaster ended.</a:t>
                      </a:r>
                    </a:p>
                  </a:txBody>
                  <a:tcPr marL="6129" marR="6129" marT="612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t"/>
                      <a:r>
                        <a:rPr lang="en-ZA" sz="1200" b="0" i="0" u="none" strike="noStrike" dirty="0">
                          <a:solidFill>
                            <a:srgbClr val="000000"/>
                          </a:solidFill>
                          <a:effectLst/>
                          <a:latin typeface="Arial" panose="020B0604020202020204" pitchFamily="34" charset="0"/>
                          <a:cs typeface="Arial" panose="020B0604020202020204" pitchFamily="34" charset="0"/>
                        </a:rPr>
                        <a:t>N/A</a:t>
                      </a:r>
                    </a:p>
                  </a:txBody>
                  <a:tcPr marL="6129" marR="6129" marT="612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t"/>
                      <a:r>
                        <a:rPr lang="en-US" sz="1200" b="0" i="0" u="none" strike="noStrike" dirty="0">
                          <a:solidFill>
                            <a:srgbClr val="000000"/>
                          </a:solidFill>
                          <a:effectLst/>
                          <a:latin typeface="Arial" panose="020B0604020202020204" pitchFamily="34" charset="0"/>
                          <a:cs typeface="Arial" panose="020B0604020202020204" pitchFamily="34" charset="0"/>
                        </a:rPr>
                        <a:t>N/A</a:t>
                      </a:r>
                    </a:p>
                  </a:txBody>
                  <a:tcPr marL="6129" marR="6129" marT="612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t"/>
                      <a:r>
                        <a:rPr lang="en-ZA" sz="1200" b="0" i="0" u="none" strike="noStrike" dirty="0">
                          <a:solidFill>
                            <a:srgbClr val="000000"/>
                          </a:solidFill>
                          <a:effectLst/>
                          <a:latin typeface="Arial" panose="020B0604020202020204" pitchFamily="34" charset="0"/>
                          <a:cs typeface="Arial" panose="020B0604020202020204" pitchFamily="34" charset="0"/>
                        </a:rPr>
                        <a:t> </a:t>
                      </a:r>
                    </a:p>
                  </a:txBody>
                  <a:tcPr marL="6129" marR="6129" marT="612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extLst>
                  <a:ext uri="{0D108BD9-81ED-4DB2-BD59-A6C34878D82A}">
                    <a16:rowId xmlns:a16="http://schemas.microsoft.com/office/drawing/2014/main" xmlns="" val="2292658119"/>
                  </a:ext>
                </a:extLst>
              </a:tr>
              <a:tr h="1175231">
                <a:tc>
                  <a:txBody>
                    <a:bodyPr/>
                    <a:lstStyle/>
                    <a:p>
                      <a:pPr algn="l" fontAlgn="t"/>
                      <a:r>
                        <a:rPr lang="en-US" sz="1200" b="0" i="0" u="none" strike="noStrike" dirty="0">
                          <a:solidFill>
                            <a:srgbClr val="000000"/>
                          </a:solidFill>
                          <a:effectLst/>
                          <a:latin typeface="Arial" panose="020B0604020202020204" pitchFamily="34" charset="0"/>
                          <a:cs typeface="Arial" panose="020B0604020202020204" pitchFamily="34" charset="0"/>
                        </a:rPr>
                        <a:t>% of identified necessary SLAs entered to improve health and safety in mining</a:t>
                      </a:r>
                    </a:p>
                  </a:txBody>
                  <a:tcPr marL="6129" marR="6129" marT="612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t"/>
                      <a:r>
                        <a:rPr lang="en-ZA" sz="1200" b="0" i="0" u="none" strike="noStrike" dirty="0">
                          <a:solidFill>
                            <a:srgbClr val="000000"/>
                          </a:solidFill>
                          <a:effectLst/>
                          <a:latin typeface="Arial" panose="020B0604020202020204" pitchFamily="34" charset="0"/>
                          <a:cs typeface="Arial" panose="020B0604020202020204" pitchFamily="34" charset="0"/>
                        </a:rPr>
                        <a:t>100%</a:t>
                      </a:r>
                    </a:p>
                  </a:txBody>
                  <a:tcPr marL="6129" marR="6129" marT="612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t"/>
                      <a:r>
                        <a:rPr lang="en-ZA" sz="1200" b="0" i="0" u="none" strike="noStrike" dirty="0">
                          <a:solidFill>
                            <a:srgbClr val="000000"/>
                          </a:solidFill>
                          <a:effectLst/>
                          <a:latin typeface="Arial" panose="020B0604020202020204" pitchFamily="34" charset="0"/>
                          <a:cs typeface="Arial" panose="020B0604020202020204" pitchFamily="34" charset="0"/>
                        </a:rPr>
                        <a:t>100%</a:t>
                      </a:r>
                    </a:p>
                  </a:txBody>
                  <a:tcPr marL="6129" marR="6129" marT="612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t"/>
                      <a:r>
                        <a:rPr lang="en-US" sz="1200" b="1" i="0" u="none" strike="noStrike" dirty="0">
                          <a:solidFill>
                            <a:srgbClr val="000000"/>
                          </a:solidFill>
                          <a:effectLst/>
                          <a:latin typeface="Arial" panose="020B0604020202020204" pitchFamily="34" charset="0"/>
                          <a:cs typeface="Arial" panose="020B0604020202020204" pitchFamily="34" charset="0"/>
                        </a:rPr>
                        <a:t>Achieved</a:t>
                      </a:r>
                      <a:r>
                        <a:rPr lang="en-US" sz="1200" b="0" i="0" u="none" strike="noStrike" dirty="0">
                          <a:solidFill>
                            <a:srgbClr val="000000"/>
                          </a:solidFill>
                          <a:effectLst/>
                          <a:latin typeface="Arial" panose="020B0604020202020204" pitchFamily="34" charset="0"/>
                          <a:cs typeface="Arial" panose="020B0604020202020204" pitchFamily="34" charset="0"/>
                        </a:rPr>
                        <a:t>: SLA with Mine Rescue was used and honored.  Calculation: (1/1)*100=100%</a:t>
                      </a:r>
                    </a:p>
                  </a:txBody>
                  <a:tcPr marL="6129" marR="6129" marT="612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t"/>
                      <a:r>
                        <a:rPr lang="en-ZA" sz="1200" b="0" i="0" u="none" strike="noStrike" dirty="0">
                          <a:solidFill>
                            <a:srgbClr val="000000"/>
                          </a:solidFill>
                          <a:effectLst/>
                          <a:latin typeface="Arial" panose="020B0604020202020204" pitchFamily="34" charset="0"/>
                          <a:cs typeface="Arial" panose="020B0604020202020204" pitchFamily="34" charset="0"/>
                        </a:rPr>
                        <a:t>Not applicable</a:t>
                      </a:r>
                    </a:p>
                  </a:txBody>
                  <a:tcPr marL="6129" marR="6129" marT="612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t"/>
                      <a:r>
                        <a:rPr lang="en-ZA" sz="1200" b="0" i="0" u="none" strike="noStrike" dirty="0">
                          <a:solidFill>
                            <a:srgbClr val="000000"/>
                          </a:solidFill>
                          <a:effectLst/>
                          <a:latin typeface="Arial" panose="020B0604020202020204" pitchFamily="34" charset="0"/>
                          <a:cs typeface="Arial" panose="020B0604020202020204" pitchFamily="34" charset="0"/>
                        </a:rPr>
                        <a:t>N/A</a:t>
                      </a:r>
                    </a:p>
                  </a:txBody>
                  <a:tcPr marL="6129" marR="6129" marT="612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t"/>
                      <a:r>
                        <a:rPr lang="en-ZA" sz="1200" b="0" i="0" u="none" strike="noStrike" dirty="0">
                          <a:solidFill>
                            <a:srgbClr val="000000"/>
                          </a:solidFill>
                          <a:effectLst/>
                          <a:latin typeface="Arial" panose="020B0604020202020204" pitchFamily="34" charset="0"/>
                          <a:cs typeface="Arial" panose="020B0604020202020204" pitchFamily="34" charset="0"/>
                        </a:rPr>
                        <a:t>N/A</a:t>
                      </a:r>
                    </a:p>
                  </a:txBody>
                  <a:tcPr marL="6129" marR="6129" marT="612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t"/>
                      <a:r>
                        <a:rPr lang="en-ZA" sz="1200" b="0" i="0" u="none" strike="noStrike" dirty="0">
                          <a:solidFill>
                            <a:srgbClr val="000000"/>
                          </a:solidFill>
                          <a:effectLst/>
                          <a:latin typeface="Arial" panose="020B0604020202020204" pitchFamily="34" charset="0"/>
                          <a:cs typeface="Arial" panose="020B0604020202020204" pitchFamily="34" charset="0"/>
                        </a:rPr>
                        <a:t> </a:t>
                      </a:r>
                    </a:p>
                  </a:txBody>
                  <a:tcPr marL="6129" marR="6129" marT="612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extLst>
                  <a:ext uri="{0D108BD9-81ED-4DB2-BD59-A6C34878D82A}">
                    <a16:rowId xmlns:a16="http://schemas.microsoft.com/office/drawing/2014/main" xmlns="" val="1948582302"/>
                  </a:ext>
                </a:extLst>
              </a:tr>
              <a:tr h="1759582">
                <a:tc>
                  <a:txBody>
                    <a:bodyPr/>
                    <a:lstStyle/>
                    <a:p>
                      <a:pPr algn="l" fontAlgn="t"/>
                      <a:r>
                        <a:rPr lang="en-US" sz="1200" b="0" i="0" u="none" strike="noStrike" dirty="0">
                          <a:solidFill>
                            <a:srgbClr val="000000"/>
                          </a:solidFill>
                          <a:effectLst/>
                          <a:latin typeface="Arial" panose="020B0604020202020204" pitchFamily="34" charset="0"/>
                          <a:cs typeface="Arial" panose="020B0604020202020204" pitchFamily="34" charset="0"/>
                        </a:rPr>
                        <a:t>% Adherence to prescribed timeframes for Chief Inspector of Mines appeals</a:t>
                      </a:r>
                    </a:p>
                  </a:txBody>
                  <a:tcPr marL="6129" marR="6129" marT="612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t"/>
                      <a:r>
                        <a:rPr lang="en-ZA" sz="1200" b="0" i="0" u="none" strike="noStrike" dirty="0">
                          <a:solidFill>
                            <a:srgbClr val="000000"/>
                          </a:solidFill>
                          <a:effectLst/>
                          <a:latin typeface="Arial" panose="020B0604020202020204" pitchFamily="34" charset="0"/>
                          <a:cs typeface="Arial" panose="020B0604020202020204" pitchFamily="34" charset="0"/>
                        </a:rPr>
                        <a:t>100%</a:t>
                      </a:r>
                    </a:p>
                  </a:txBody>
                  <a:tcPr marL="6129" marR="6129" marT="612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t"/>
                      <a:r>
                        <a:rPr lang="en-ZA" sz="1200" b="0" i="0" u="none" strike="noStrike" dirty="0">
                          <a:solidFill>
                            <a:srgbClr val="000000"/>
                          </a:solidFill>
                          <a:effectLst/>
                          <a:latin typeface="Arial" panose="020B0604020202020204" pitchFamily="34" charset="0"/>
                          <a:cs typeface="Arial" panose="020B0604020202020204" pitchFamily="34" charset="0"/>
                        </a:rPr>
                        <a:t>100%</a:t>
                      </a:r>
                    </a:p>
                  </a:txBody>
                  <a:tcPr marL="6129" marR="6129" marT="612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t"/>
                      <a:r>
                        <a:rPr lang="en-US" sz="1200" b="1" i="0" u="none" strike="noStrike" dirty="0">
                          <a:solidFill>
                            <a:srgbClr val="000000"/>
                          </a:solidFill>
                          <a:effectLst/>
                          <a:latin typeface="Arial" panose="020B0604020202020204" pitchFamily="34" charset="0"/>
                          <a:cs typeface="Arial" panose="020B0604020202020204" pitchFamily="34" charset="0"/>
                        </a:rPr>
                        <a:t>Achieved:</a:t>
                      </a:r>
                      <a:r>
                        <a:rPr lang="en-US" sz="1200" b="0" i="0" u="none" strike="noStrike" dirty="0">
                          <a:solidFill>
                            <a:srgbClr val="000000"/>
                          </a:solidFill>
                          <a:effectLst/>
                          <a:latin typeface="Arial" panose="020B0604020202020204" pitchFamily="34" charset="0"/>
                          <a:cs typeface="Arial" panose="020B0604020202020204" pitchFamily="34" charset="0"/>
                        </a:rPr>
                        <a:t> There were 3 CIOM's appeal received in the 2nd quarter and completed within the prescribed timeframe. Calculation: (3/3)*100=100%</a:t>
                      </a:r>
                    </a:p>
                  </a:txBody>
                  <a:tcPr marL="6129" marR="6129" marT="612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t"/>
                      <a:r>
                        <a:rPr lang="en-ZA" sz="1200" b="0" i="0" u="none" strike="noStrike" dirty="0">
                          <a:solidFill>
                            <a:srgbClr val="000000"/>
                          </a:solidFill>
                          <a:effectLst/>
                          <a:latin typeface="Arial" panose="020B0604020202020204" pitchFamily="34" charset="0"/>
                          <a:cs typeface="Arial" panose="020B0604020202020204" pitchFamily="34" charset="0"/>
                        </a:rPr>
                        <a:t>Not applicable</a:t>
                      </a:r>
                    </a:p>
                  </a:txBody>
                  <a:tcPr marL="6129" marR="6129" marT="612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t"/>
                      <a:r>
                        <a:rPr lang="en-ZA" sz="1200" b="0" i="0" u="none" strike="noStrike" dirty="0">
                          <a:solidFill>
                            <a:srgbClr val="000000"/>
                          </a:solidFill>
                          <a:effectLst/>
                          <a:latin typeface="Arial" panose="020B0604020202020204" pitchFamily="34" charset="0"/>
                          <a:cs typeface="Arial" panose="020B0604020202020204" pitchFamily="34" charset="0"/>
                        </a:rPr>
                        <a:t>N/A</a:t>
                      </a:r>
                    </a:p>
                  </a:txBody>
                  <a:tcPr marL="6129" marR="6129" marT="612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t"/>
                      <a:r>
                        <a:rPr lang="en-ZA" sz="1200" b="0" i="0" u="none" strike="noStrike" dirty="0">
                          <a:solidFill>
                            <a:srgbClr val="000000"/>
                          </a:solidFill>
                          <a:effectLst/>
                          <a:latin typeface="Arial" panose="020B0604020202020204" pitchFamily="34" charset="0"/>
                          <a:cs typeface="Arial" panose="020B0604020202020204" pitchFamily="34" charset="0"/>
                        </a:rPr>
                        <a:t>N/A</a:t>
                      </a:r>
                    </a:p>
                  </a:txBody>
                  <a:tcPr marL="6129" marR="6129" marT="612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t"/>
                      <a:r>
                        <a:rPr lang="en-ZA" sz="1200" b="0" i="0" u="none" strike="noStrike" dirty="0">
                          <a:solidFill>
                            <a:srgbClr val="000000"/>
                          </a:solidFill>
                          <a:effectLst/>
                          <a:latin typeface="Arial" panose="020B0604020202020204" pitchFamily="34" charset="0"/>
                          <a:cs typeface="Arial" panose="020B0604020202020204" pitchFamily="34" charset="0"/>
                        </a:rPr>
                        <a:t> </a:t>
                      </a:r>
                    </a:p>
                  </a:txBody>
                  <a:tcPr marL="6129" marR="6129" marT="612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extLst>
                  <a:ext uri="{0D108BD9-81ED-4DB2-BD59-A6C34878D82A}">
                    <a16:rowId xmlns:a16="http://schemas.microsoft.com/office/drawing/2014/main" xmlns="" val="1148321870"/>
                  </a:ext>
                </a:extLst>
              </a:tr>
            </a:tbl>
          </a:graphicData>
        </a:graphic>
      </p:graphicFrame>
    </p:spTree>
    <p:extLst>
      <p:ext uri="{BB962C8B-B14F-4D97-AF65-F5344CB8AC3E}">
        <p14:creationId xmlns:p14="http://schemas.microsoft.com/office/powerpoint/2010/main" xmlns="" val="3861786438"/>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F94395A-0AFB-4002-9F36-5498B613BDBB}"/>
              </a:ext>
            </a:extLst>
          </p:cNvPr>
          <p:cNvSpPr>
            <a:spLocks noGrp="1"/>
          </p:cNvSpPr>
          <p:nvPr>
            <p:ph type="title"/>
          </p:nvPr>
        </p:nvSpPr>
        <p:spPr>
          <a:xfrm>
            <a:off x="2690133" y="-22179"/>
            <a:ext cx="8248650" cy="685800"/>
          </a:xfrm>
        </p:spPr>
        <p:txBody>
          <a:bodyPr>
            <a:normAutofit fontScale="90000"/>
          </a:bodyPr>
          <a:lstStyle/>
          <a:p>
            <a:pPr algn="ctr"/>
            <a:r>
              <a:rPr lang="en-ZA" sz="5800" b="1" dirty="0"/>
              <a:t/>
            </a:r>
            <a:br>
              <a:rPr lang="en-ZA" sz="5800" b="1" dirty="0"/>
            </a:br>
            <a:r>
              <a:rPr lang="en-ZA" sz="4900" dirty="0"/>
              <a:t> </a:t>
            </a:r>
          </a:p>
        </p:txBody>
      </p:sp>
      <p:sp>
        <p:nvSpPr>
          <p:cNvPr id="5" name="Rectangle 4"/>
          <p:cNvSpPr/>
          <p:nvPr/>
        </p:nvSpPr>
        <p:spPr>
          <a:xfrm>
            <a:off x="116732" y="0"/>
            <a:ext cx="12003931" cy="369332"/>
          </a:xfrm>
          <a:prstGeom prst="rect">
            <a:avLst/>
          </a:prstGeom>
        </p:spPr>
        <p:txBody>
          <a:bodyPr wrap="square">
            <a:spAutoFit/>
          </a:bodyPr>
          <a:lstStyle/>
          <a:p>
            <a:pPr lvl="0" algn="ctr" fontAlgn="t"/>
            <a:r>
              <a:rPr lang="en-US" b="1" dirty="0">
                <a:solidFill>
                  <a:srgbClr val="000000"/>
                </a:solidFill>
                <a:latin typeface="Arial" panose="020B0604020202020204" pitchFamily="34" charset="0"/>
                <a:cs typeface="Arial" panose="020B0604020202020204" pitchFamily="34" charset="0"/>
              </a:rPr>
              <a:t>MINE HEALTH AND SAFETY INSPECTORATE, (QUARTER 2) </a:t>
            </a:r>
          </a:p>
        </p:txBody>
      </p:sp>
      <p:graphicFrame>
        <p:nvGraphicFramePr>
          <p:cNvPr id="4" name="Table 3">
            <a:extLst>
              <a:ext uri="{FF2B5EF4-FFF2-40B4-BE49-F238E27FC236}">
                <a16:creationId xmlns:a16="http://schemas.microsoft.com/office/drawing/2014/main" xmlns="" id="{85069429-3F6B-43DE-B239-800797A1420C}"/>
              </a:ext>
            </a:extLst>
          </p:cNvPr>
          <p:cNvGraphicFramePr>
            <a:graphicFrameLocks noGrp="1"/>
          </p:cNvGraphicFramePr>
          <p:nvPr/>
        </p:nvGraphicFramePr>
        <p:xfrm>
          <a:off x="1630016" y="333377"/>
          <a:ext cx="10561984" cy="5226851"/>
        </p:xfrm>
        <a:graphic>
          <a:graphicData uri="http://schemas.openxmlformats.org/drawingml/2006/table">
            <a:tbl>
              <a:tblPr/>
              <a:tblGrid>
                <a:gridCol w="1236134">
                  <a:extLst>
                    <a:ext uri="{9D8B030D-6E8A-4147-A177-3AD203B41FA5}">
                      <a16:colId xmlns:a16="http://schemas.microsoft.com/office/drawing/2014/main" xmlns="" val="3445263687"/>
                    </a:ext>
                  </a:extLst>
                </a:gridCol>
                <a:gridCol w="1043241">
                  <a:extLst>
                    <a:ext uri="{9D8B030D-6E8A-4147-A177-3AD203B41FA5}">
                      <a16:colId xmlns:a16="http://schemas.microsoft.com/office/drawing/2014/main" xmlns="" val="1871655687"/>
                    </a:ext>
                  </a:extLst>
                </a:gridCol>
                <a:gridCol w="1495828">
                  <a:extLst>
                    <a:ext uri="{9D8B030D-6E8A-4147-A177-3AD203B41FA5}">
                      <a16:colId xmlns:a16="http://schemas.microsoft.com/office/drawing/2014/main" xmlns="" val="4274692922"/>
                    </a:ext>
                  </a:extLst>
                </a:gridCol>
                <a:gridCol w="1542843">
                  <a:extLst>
                    <a:ext uri="{9D8B030D-6E8A-4147-A177-3AD203B41FA5}">
                      <a16:colId xmlns:a16="http://schemas.microsoft.com/office/drawing/2014/main" xmlns="" val="529057594"/>
                    </a:ext>
                  </a:extLst>
                </a:gridCol>
                <a:gridCol w="1467068">
                  <a:extLst>
                    <a:ext uri="{9D8B030D-6E8A-4147-A177-3AD203B41FA5}">
                      <a16:colId xmlns:a16="http://schemas.microsoft.com/office/drawing/2014/main" xmlns="" val="3821524388"/>
                    </a:ext>
                  </a:extLst>
                </a:gridCol>
                <a:gridCol w="1698860">
                  <a:extLst>
                    <a:ext uri="{9D8B030D-6E8A-4147-A177-3AD203B41FA5}">
                      <a16:colId xmlns:a16="http://schemas.microsoft.com/office/drawing/2014/main" xmlns="" val="3315598084"/>
                    </a:ext>
                  </a:extLst>
                </a:gridCol>
                <a:gridCol w="1556285">
                  <a:extLst>
                    <a:ext uri="{9D8B030D-6E8A-4147-A177-3AD203B41FA5}">
                      <a16:colId xmlns:a16="http://schemas.microsoft.com/office/drawing/2014/main" xmlns="" val="655514486"/>
                    </a:ext>
                  </a:extLst>
                </a:gridCol>
                <a:gridCol w="521725">
                  <a:extLst>
                    <a:ext uri="{9D8B030D-6E8A-4147-A177-3AD203B41FA5}">
                      <a16:colId xmlns:a16="http://schemas.microsoft.com/office/drawing/2014/main" xmlns="" val="268993564"/>
                    </a:ext>
                  </a:extLst>
                </a:gridCol>
              </a:tblGrid>
              <a:tr h="520717">
                <a:tc>
                  <a:txBody>
                    <a:bodyPr/>
                    <a:lstStyle/>
                    <a:p>
                      <a:pPr algn="ctr" fontAlgn="t"/>
                      <a:r>
                        <a:rPr lang="en-ZA" sz="1200" b="1" i="0" u="none" strike="noStrike" dirty="0">
                          <a:solidFill>
                            <a:srgbClr val="000000"/>
                          </a:solidFill>
                          <a:effectLst/>
                          <a:latin typeface="Arial" panose="020B0604020202020204" pitchFamily="34" charset="0"/>
                          <a:cs typeface="Arial" panose="020B0604020202020204" pitchFamily="34" charset="0"/>
                        </a:rPr>
                        <a:t>Output Indicator</a:t>
                      </a:r>
                    </a:p>
                  </a:txBody>
                  <a:tcPr marL="4808" marR="4808" marT="4808"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ctr" fontAlgn="t"/>
                      <a:r>
                        <a:rPr lang="en-ZA" sz="1200" b="1" i="0" u="none" strike="noStrike" dirty="0">
                          <a:solidFill>
                            <a:srgbClr val="000000"/>
                          </a:solidFill>
                          <a:effectLst/>
                          <a:latin typeface="Arial" panose="020B0604020202020204" pitchFamily="34" charset="0"/>
                          <a:cs typeface="Arial" panose="020B0604020202020204" pitchFamily="34" charset="0"/>
                        </a:rPr>
                        <a:t>2022/23</a:t>
                      </a:r>
                      <a:br>
                        <a:rPr lang="en-ZA" sz="1200" b="1" i="0" u="none" strike="noStrike" dirty="0">
                          <a:solidFill>
                            <a:srgbClr val="000000"/>
                          </a:solidFill>
                          <a:effectLst/>
                          <a:latin typeface="Arial" panose="020B0604020202020204" pitchFamily="34" charset="0"/>
                          <a:cs typeface="Arial" panose="020B0604020202020204" pitchFamily="34" charset="0"/>
                        </a:rPr>
                      </a:br>
                      <a:r>
                        <a:rPr lang="en-ZA" sz="1200" b="1" i="0" u="none" strike="noStrike" dirty="0">
                          <a:solidFill>
                            <a:srgbClr val="000000"/>
                          </a:solidFill>
                          <a:effectLst/>
                          <a:latin typeface="Arial" panose="020B0604020202020204" pitchFamily="34" charset="0"/>
                          <a:cs typeface="Arial" panose="020B0604020202020204" pitchFamily="34" charset="0"/>
                        </a:rPr>
                        <a:t>Annual Target</a:t>
                      </a:r>
                    </a:p>
                  </a:txBody>
                  <a:tcPr marL="4808" marR="4808" marT="4808"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ctr" fontAlgn="t"/>
                      <a:r>
                        <a:rPr lang="en-ZA" sz="1200" b="1" i="0" u="none" strike="noStrike" dirty="0">
                          <a:solidFill>
                            <a:srgbClr val="000000"/>
                          </a:solidFill>
                          <a:effectLst/>
                          <a:latin typeface="Arial" panose="020B0604020202020204" pitchFamily="34" charset="0"/>
                          <a:cs typeface="Arial" panose="020B0604020202020204" pitchFamily="34" charset="0"/>
                        </a:rPr>
                        <a:t>2022/23</a:t>
                      </a:r>
                      <a:br>
                        <a:rPr lang="en-ZA" sz="1200" b="1" i="0" u="none" strike="noStrike" dirty="0">
                          <a:solidFill>
                            <a:srgbClr val="000000"/>
                          </a:solidFill>
                          <a:effectLst/>
                          <a:latin typeface="Arial" panose="020B0604020202020204" pitchFamily="34" charset="0"/>
                          <a:cs typeface="Arial" panose="020B0604020202020204" pitchFamily="34" charset="0"/>
                        </a:rPr>
                      </a:br>
                      <a:r>
                        <a:rPr lang="en-ZA" sz="1200" b="1" i="0" u="none" strike="noStrike" dirty="0">
                          <a:solidFill>
                            <a:srgbClr val="000000"/>
                          </a:solidFill>
                          <a:effectLst/>
                          <a:latin typeface="Arial" panose="020B0604020202020204" pitchFamily="34" charset="0"/>
                          <a:cs typeface="Arial" panose="020B0604020202020204" pitchFamily="34" charset="0"/>
                        </a:rPr>
                        <a:t>Quarterly Target</a:t>
                      </a:r>
                    </a:p>
                  </a:txBody>
                  <a:tcPr marL="4808" marR="4808" marT="4808"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ctr" fontAlgn="t"/>
                      <a:r>
                        <a:rPr lang="en-US" sz="1200" b="1" i="0" u="none" strike="noStrike" dirty="0">
                          <a:solidFill>
                            <a:srgbClr val="000000"/>
                          </a:solidFill>
                          <a:effectLst/>
                          <a:latin typeface="Arial" panose="020B0604020202020204" pitchFamily="34" charset="0"/>
                          <a:cs typeface="Arial" panose="020B0604020202020204" pitchFamily="34" charset="0"/>
                        </a:rPr>
                        <a:t>Actual output</a:t>
                      </a:r>
                      <a:br>
                        <a:rPr lang="en-US" sz="1200" b="1" i="0" u="none" strike="noStrike" dirty="0">
                          <a:solidFill>
                            <a:srgbClr val="000000"/>
                          </a:solidFill>
                          <a:effectLst/>
                          <a:latin typeface="Arial" panose="020B0604020202020204" pitchFamily="34" charset="0"/>
                          <a:cs typeface="Arial" panose="020B0604020202020204" pitchFamily="34" charset="0"/>
                        </a:rPr>
                      </a:br>
                      <a:endParaRPr lang="en-US" sz="1200" b="1" i="0" u="none" strike="noStrike" dirty="0">
                        <a:solidFill>
                          <a:srgbClr val="000000"/>
                        </a:solidFill>
                        <a:effectLst/>
                        <a:latin typeface="Arial" panose="020B0604020202020204" pitchFamily="34" charset="0"/>
                        <a:cs typeface="Arial" panose="020B0604020202020204" pitchFamily="34" charset="0"/>
                      </a:endParaRPr>
                    </a:p>
                  </a:txBody>
                  <a:tcPr marL="4808" marR="4808" marT="4808"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ctr" fontAlgn="t"/>
                      <a:r>
                        <a:rPr lang="en-ZA" sz="1200" b="1" i="0" u="none" strike="noStrike" dirty="0">
                          <a:solidFill>
                            <a:srgbClr val="000000"/>
                          </a:solidFill>
                          <a:effectLst/>
                          <a:latin typeface="Arial" panose="020B0604020202020204" pitchFamily="34" charset="0"/>
                          <a:cs typeface="Arial" panose="020B0604020202020204" pitchFamily="34" charset="0"/>
                        </a:rPr>
                        <a:t>Reason for</a:t>
                      </a:r>
                      <a:br>
                        <a:rPr lang="en-ZA" sz="1200" b="1" i="0" u="none" strike="noStrike" dirty="0">
                          <a:solidFill>
                            <a:srgbClr val="000000"/>
                          </a:solidFill>
                          <a:effectLst/>
                          <a:latin typeface="Arial" panose="020B0604020202020204" pitchFamily="34" charset="0"/>
                          <a:cs typeface="Arial" panose="020B0604020202020204" pitchFamily="34" charset="0"/>
                        </a:rPr>
                      </a:br>
                      <a:r>
                        <a:rPr lang="en-ZA" sz="1200" b="1" i="0" u="none" strike="noStrike" dirty="0">
                          <a:solidFill>
                            <a:srgbClr val="000000"/>
                          </a:solidFill>
                          <a:effectLst/>
                          <a:latin typeface="Arial" panose="020B0604020202020204" pitchFamily="34" charset="0"/>
                          <a:cs typeface="Arial" panose="020B0604020202020204" pitchFamily="34" charset="0"/>
                        </a:rPr>
                        <a:t>Deviation</a:t>
                      </a:r>
                      <a:br>
                        <a:rPr lang="en-ZA" sz="1200" b="1" i="0" u="none" strike="noStrike" dirty="0">
                          <a:solidFill>
                            <a:srgbClr val="000000"/>
                          </a:solidFill>
                          <a:effectLst/>
                          <a:latin typeface="Arial" panose="020B0604020202020204" pitchFamily="34" charset="0"/>
                          <a:cs typeface="Arial" panose="020B0604020202020204" pitchFamily="34" charset="0"/>
                        </a:rPr>
                      </a:br>
                      <a:endParaRPr lang="en-ZA" sz="1200" b="1" i="0" u="none" strike="noStrike" dirty="0">
                        <a:solidFill>
                          <a:srgbClr val="000000"/>
                        </a:solidFill>
                        <a:effectLst/>
                        <a:latin typeface="Arial" panose="020B0604020202020204" pitchFamily="34" charset="0"/>
                        <a:cs typeface="Arial" panose="020B0604020202020204" pitchFamily="34" charset="0"/>
                      </a:endParaRPr>
                    </a:p>
                  </a:txBody>
                  <a:tcPr marL="4808" marR="4808" marT="4808"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ctr" fontAlgn="t"/>
                      <a:r>
                        <a:rPr lang="en-ZA" sz="1200" b="1" i="0" u="none" strike="noStrike" dirty="0">
                          <a:solidFill>
                            <a:srgbClr val="000000"/>
                          </a:solidFill>
                          <a:effectLst/>
                          <a:latin typeface="Arial" panose="020B0604020202020204" pitchFamily="34" charset="0"/>
                          <a:cs typeface="Arial" panose="020B0604020202020204" pitchFamily="34" charset="0"/>
                        </a:rPr>
                        <a:t>Corrective</a:t>
                      </a:r>
                      <a:br>
                        <a:rPr lang="en-ZA" sz="1200" b="1" i="0" u="none" strike="noStrike" dirty="0">
                          <a:solidFill>
                            <a:srgbClr val="000000"/>
                          </a:solidFill>
                          <a:effectLst/>
                          <a:latin typeface="Arial" panose="020B0604020202020204" pitchFamily="34" charset="0"/>
                          <a:cs typeface="Arial" panose="020B0604020202020204" pitchFamily="34" charset="0"/>
                        </a:rPr>
                      </a:br>
                      <a:r>
                        <a:rPr lang="en-ZA" sz="1200" b="1" i="0" u="none" strike="noStrike" dirty="0">
                          <a:solidFill>
                            <a:srgbClr val="000000"/>
                          </a:solidFill>
                          <a:effectLst/>
                          <a:latin typeface="Arial" panose="020B0604020202020204" pitchFamily="34" charset="0"/>
                          <a:cs typeface="Arial" panose="020B0604020202020204" pitchFamily="34" charset="0"/>
                        </a:rPr>
                        <a:t>Measures</a:t>
                      </a:r>
                      <a:br>
                        <a:rPr lang="en-ZA" sz="1200" b="1" i="0" u="none" strike="noStrike" dirty="0">
                          <a:solidFill>
                            <a:srgbClr val="000000"/>
                          </a:solidFill>
                          <a:effectLst/>
                          <a:latin typeface="Arial" panose="020B0604020202020204" pitchFamily="34" charset="0"/>
                          <a:cs typeface="Arial" panose="020B0604020202020204" pitchFamily="34" charset="0"/>
                        </a:rPr>
                      </a:br>
                      <a:endParaRPr lang="en-ZA" sz="1200" b="1" i="0" u="none" strike="noStrike" dirty="0">
                        <a:solidFill>
                          <a:srgbClr val="000000"/>
                        </a:solidFill>
                        <a:effectLst/>
                        <a:latin typeface="Arial" panose="020B0604020202020204" pitchFamily="34" charset="0"/>
                        <a:cs typeface="Arial" panose="020B0604020202020204" pitchFamily="34" charset="0"/>
                      </a:endParaRPr>
                    </a:p>
                  </a:txBody>
                  <a:tcPr marL="4808" marR="4808" marT="4808"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ctr" fontAlgn="t"/>
                      <a:r>
                        <a:rPr lang="en-ZA" sz="1200" b="1" i="0" u="none" strike="noStrike" dirty="0">
                          <a:solidFill>
                            <a:srgbClr val="000000"/>
                          </a:solidFill>
                          <a:effectLst/>
                          <a:latin typeface="Arial" panose="020B0604020202020204" pitchFamily="34" charset="0"/>
                          <a:cs typeface="Arial" panose="020B0604020202020204" pitchFamily="34" charset="0"/>
                        </a:rPr>
                        <a:t>Comments for</a:t>
                      </a:r>
                      <a:br>
                        <a:rPr lang="en-ZA" sz="1200" b="1" i="0" u="none" strike="noStrike" dirty="0">
                          <a:solidFill>
                            <a:srgbClr val="000000"/>
                          </a:solidFill>
                          <a:effectLst/>
                          <a:latin typeface="Arial" panose="020B0604020202020204" pitchFamily="34" charset="0"/>
                          <a:cs typeface="Arial" panose="020B0604020202020204" pitchFamily="34" charset="0"/>
                        </a:rPr>
                      </a:br>
                      <a:r>
                        <a:rPr lang="en-ZA" sz="1200" b="1" i="0" u="none" strike="noStrike" dirty="0">
                          <a:solidFill>
                            <a:srgbClr val="000000"/>
                          </a:solidFill>
                          <a:effectLst/>
                          <a:latin typeface="Arial" panose="020B0604020202020204" pitchFamily="34" charset="0"/>
                          <a:cs typeface="Arial" panose="020B0604020202020204" pitchFamily="34" charset="0"/>
                        </a:rPr>
                        <a:t>Quarter 2</a:t>
                      </a:r>
                      <a:br>
                        <a:rPr lang="en-ZA" sz="1200" b="1" i="0" u="none" strike="noStrike" dirty="0">
                          <a:solidFill>
                            <a:srgbClr val="000000"/>
                          </a:solidFill>
                          <a:effectLst/>
                          <a:latin typeface="Arial" panose="020B0604020202020204" pitchFamily="34" charset="0"/>
                          <a:cs typeface="Arial" panose="020B0604020202020204" pitchFamily="34" charset="0"/>
                        </a:rPr>
                      </a:br>
                      <a:endParaRPr lang="en-ZA" sz="1200" b="1" i="0" u="none" strike="noStrike" dirty="0">
                        <a:solidFill>
                          <a:srgbClr val="000000"/>
                        </a:solidFill>
                        <a:effectLst/>
                        <a:latin typeface="Arial" panose="020B0604020202020204" pitchFamily="34" charset="0"/>
                        <a:cs typeface="Arial" panose="020B0604020202020204" pitchFamily="34" charset="0"/>
                      </a:endParaRPr>
                    </a:p>
                  </a:txBody>
                  <a:tcPr marL="4808" marR="4808" marT="4808"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ctr" fontAlgn="t"/>
                      <a:r>
                        <a:rPr lang="en-ZA" sz="1200" b="1" i="0" u="none" strike="noStrike" dirty="0">
                          <a:solidFill>
                            <a:srgbClr val="000000"/>
                          </a:solidFill>
                          <a:effectLst/>
                          <a:latin typeface="Arial" panose="020B0604020202020204" pitchFamily="34" charset="0"/>
                          <a:cs typeface="Arial" panose="020B0604020202020204" pitchFamily="34" charset="0"/>
                        </a:rPr>
                        <a:t>Robot Status </a:t>
                      </a:r>
                    </a:p>
                  </a:txBody>
                  <a:tcPr marL="4808" marR="4808" marT="4808"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extLst>
                  <a:ext uri="{0D108BD9-81ED-4DB2-BD59-A6C34878D82A}">
                    <a16:rowId xmlns:a16="http://schemas.microsoft.com/office/drawing/2014/main" xmlns="" val="2832397815"/>
                  </a:ext>
                </a:extLst>
              </a:tr>
              <a:tr h="1553104">
                <a:tc>
                  <a:txBody>
                    <a:bodyPr/>
                    <a:lstStyle/>
                    <a:p>
                      <a:pPr algn="l" fontAlgn="t"/>
                      <a:r>
                        <a:rPr lang="en-US" sz="1200" b="0" i="0" u="none" strike="noStrike" dirty="0">
                          <a:solidFill>
                            <a:srgbClr val="000000"/>
                          </a:solidFill>
                          <a:effectLst/>
                          <a:latin typeface="Arial" panose="020B0604020202020204" pitchFamily="34" charset="0"/>
                          <a:cs typeface="Arial" panose="020B0604020202020204" pitchFamily="34" charset="0"/>
                        </a:rPr>
                        <a:t>% Adherence to prescribed timeframes for medical appeals</a:t>
                      </a:r>
                    </a:p>
                  </a:txBody>
                  <a:tcPr marL="4808" marR="4808" marT="4808"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t"/>
                      <a:r>
                        <a:rPr lang="en-ZA" sz="1200" b="0" i="0" u="none" strike="noStrike" dirty="0">
                          <a:solidFill>
                            <a:srgbClr val="000000"/>
                          </a:solidFill>
                          <a:effectLst/>
                          <a:latin typeface="Arial" panose="020B0604020202020204" pitchFamily="34" charset="0"/>
                          <a:cs typeface="Arial" panose="020B0604020202020204" pitchFamily="34" charset="0"/>
                        </a:rPr>
                        <a:t>80%</a:t>
                      </a:r>
                    </a:p>
                  </a:txBody>
                  <a:tcPr marL="4808" marR="4808" marT="4808"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t"/>
                      <a:r>
                        <a:rPr lang="en-ZA" sz="1200" b="0" i="0" u="none" strike="noStrike" dirty="0">
                          <a:solidFill>
                            <a:srgbClr val="000000"/>
                          </a:solidFill>
                          <a:effectLst/>
                          <a:latin typeface="Arial" panose="020B0604020202020204" pitchFamily="34" charset="0"/>
                          <a:cs typeface="Arial" panose="020B0604020202020204" pitchFamily="34" charset="0"/>
                        </a:rPr>
                        <a:t>80%</a:t>
                      </a:r>
                    </a:p>
                  </a:txBody>
                  <a:tcPr marL="4808" marR="4808" marT="4808"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t"/>
                      <a:r>
                        <a:rPr lang="en-US" sz="1200" b="1" i="0" u="none" strike="noStrike" dirty="0">
                          <a:solidFill>
                            <a:srgbClr val="000000"/>
                          </a:solidFill>
                          <a:effectLst/>
                          <a:latin typeface="Arial" panose="020B0604020202020204" pitchFamily="34" charset="0"/>
                          <a:cs typeface="Arial" panose="020B0604020202020204" pitchFamily="34" charset="0"/>
                        </a:rPr>
                        <a:t>Achieved</a:t>
                      </a:r>
                      <a:r>
                        <a:rPr lang="en-US" sz="1200" b="0" i="0" u="none" strike="noStrike" dirty="0">
                          <a:solidFill>
                            <a:srgbClr val="000000"/>
                          </a:solidFill>
                          <a:effectLst/>
                          <a:latin typeface="Arial" panose="020B0604020202020204" pitchFamily="34" charset="0"/>
                          <a:cs typeface="Arial" panose="020B0604020202020204" pitchFamily="34" charset="0"/>
                        </a:rPr>
                        <a:t>:   33 appeals received and 30 were completed.  Calculation: (30/33)*90= 91%. </a:t>
                      </a:r>
                    </a:p>
                  </a:txBody>
                  <a:tcPr marL="4808" marR="4808" marT="4808"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t"/>
                      <a:r>
                        <a:rPr lang="en-US" sz="1200" b="0" i="0" u="none" strike="noStrike" dirty="0">
                          <a:solidFill>
                            <a:srgbClr val="000000"/>
                          </a:solidFill>
                          <a:effectLst/>
                          <a:latin typeface="Arial" panose="020B0604020202020204" pitchFamily="34" charset="0"/>
                          <a:cs typeface="Arial" panose="020B0604020202020204" pitchFamily="34" charset="0"/>
                        </a:rPr>
                        <a:t>The  reason for over achievement is that all the required documents were available to process the medical appeals.  More appeals investigations were concluded</a:t>
                      </a:r>
                    </a:p>
                  </a:txBody>
                  <a:tcPr marL="4808" marR="4808" marT="4808"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t"/>
                      <a:r>
                        <a:rPr lang="en-US" sz="1200" b="0" i="0" u="none" strike="noStrike" dirty="0">
                          <a:solidFill>
                            <a:srgbClr val="000000"/>
                          </a:solidFill>
                          <a:effectLst/>
                          <a:latin typeface="Arial" panose="020B0604020202020204" pitchFamily="34" charset="0"/>
                          <a:cs typeface="Arial" panose="020B0604020202020204" pitchFamily="34" charset="0"/>
                        </a:rPr>
                        <a:t>OMPs sent outstanding medical reports, allowing us to conclude more appeals</a:t>
                      </a:r>
                      <a:endParaRPr lang="en-ZA" sz="1200" b="0" i="0" u="none" strike="noStrike" dirty="0">
                        <a:solidFill>
                          <a:srgbClr val="000000"/>
                        </a:solidFill>
                        <a:effectLst/>
                        <a:latin typeface="Arial" panose="020B0604020202020204" pitchFamily="34" charset="0"/>
                        <a:cs typeface="Arial" panose="020B0604020202020204" pitchFamily="34" charset="0"/>
                      </a:endParaRPr>
                    </a:p>
                  </a:txBody>
                  <a:tcPr marL="4808" marR="4808" marT="4808"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t"/>
                      <a:r>
                        <a:rPr lang="en-US" sz="1200" b="0" i="0" u="none" strike="noStrike" dirty="0">
                          <a:solidFill>
                            <a:srgbClr val="000000"/>
                          </a:solidFill>
                          <a:effectLst/>
                          <a:latin typeface="Arial" panose="020B0604020202020204" pitchFamily="34" charset="0"/>
                          <a:cs typeface="Arial" panose="020B0604020202020204" pitchFamily="34" charset="0"/>
                        </a:rPr>
                        <a:t>N/A</a:t>
                      </a:r>
                    </a:p>
                  </a:txBody>
                  <a:tcPr marL="4808" marR="4808" marT="4808"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t"/>
                      <a:r>
                        <a:rPr lang="en-ZA" sz="1200" b="0" i="0" u="none" strike="noStrike" dirty="0">
                          <a:solidFill>
                            <a:srgbClr val="000000"/>
                          </a:solidFill>
                          <a:effectLst/>
                          <a:latin typeface="Arial" panose="020B0604020202020204" pitchFamily="34" charset="0"/>
                          <a:cs typeface="Arial" panose="020B0604020202020204" pitchFamily="34" charset="0"/>
                        </a:rPr>
                        <a:t> </a:t>
                      </a:r>
                    </a:p>
                  </a:txBody>
                  <a:tcPr marL="4808" marR="4808" marT="4808"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extLst>
                  <a:ext uri="{0D108BD9-81ED-4DB2-BD59-A6C34878D82A}">
                    <a16:rowId xmlns:a16="http://schemas.microsoft.com/office/drawing/2014/main" xmlns="" val="4025366191"/>
                  </a:ext>
                </a:extLst>
              </a:tr>
              <a:tr h="1208975">
                <a:tc>
                  <a:txBody>
                    <a:bodyPr/>
                    <a:lstStyle/>
                    <a:p>
                      <a:pPr algn="l" fontAlgn="t"/>
                      <a:r>
                        <a:rPr lang="en-US" sz="1200" b="0" i="0" u="none" strike="noStrike" dirty="0">
                          <a:solidFill>
                            <a:srgbClr val="000000"/>
                          </a:solidFill>
                          <a:effectLst/>
                          <a:latin typeface="Arial" panose="020B0604020202020204" pitchFamily="34" charset="0"/>
                          <a:cs typeface="Arial" panose="020B0604020202020204" pitchFamily="34" charset="0"/>
                        </a:rPr>
                        <a:t>% Adherence to prescribed timeframes for MPRDA applications</a:t>
                      </a:r>
                    </a:p>
                  </a:txBody>
                  <a:tcPr marL="4808" marR="4808" marT="4808"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t"/>
                      <a:r>
                        <a:rPr lang="en-ZA" sz="1200" b="0" i="0" u="none" strike="noStrike" dirty="0">
                          <a:solidFill>
                            <a:srgbClr val="000000"/>
                          </a:solidFill>
                          <a:effectLst/>
                          <a:latin typeface="Arial" panose="020B0604020202020204" pitchFamily="34" charset="0"/>
                          <a:cs typeface="Arial" panose="020B0604020202020204" pitchFamily="34" charset="0"/>
                        </a:rPr>
                        <a:t>80%</a:t>
                      </a:r>
                    </a:p>
                  </a:txBody>
                  <a:tcPr marL="4808" marR="4808" marT="4808"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t"/>
                      <a:r>
                        <a:rPr lang="en-ZA" sz="1200" b="0" i="0" u="none" strike="noStrike" dirty="0">
                          <a:solidFill>
                            <a:srgbClr val="000000"/>
                          </a:solidFill>
                          <a:effectLst/>
                          <a:latin typeface="Arial" panose="020B0604020202020204" pitchFamily="34" charset="0"/>
                          <a:cs typeface="Arial" panose="020B0604020202020204" pitchFamily="34" charset="0"/>
                        </a:rPr>
                        <a:t>80%</a:t>
                      </a:r>
                    </a:p>
                  </a:txBody>
                  <a:tcPr marL="4808" marR="4808" marT="4808"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t"/>
                      <a:r>
                        <a:rPr lang="en-US" sz="1200" b="1" i="0" u="none" strike="noStrike" dirty="0">
                          <a:solidFill>
                            <a:srgbClr val="000000"/>
                          </a:solidFill>
                          <a:effectLst/>
                          <a:latin typeface="Arial" panose="020B0604020202020204" pitchFamily="34" charset="0"/>
                          <a:cs typeface="Arial" panose="020B0604020202020204" pitchFamily="34" charset="0"/>
                        </a:rPr>
                        <a:t>Achieved</a:t>
                      </a:r>
                      <a:r>
                        <a:rPr lang="en-US" sz="1200" b="0" i="0" u="none" strike="noStrike" dirty="0">
                          <a:solidFill>
                            <a:srgbClr val="000000"/>
                          </a:solidFill>
                          <a:effectLst/>
                          <a:latin typeface="Arial" panose="020B0604020202020204" pitchFamily="34" charset="0"/>
                          <a:cs typeface="Arial" panose="020B0604020202020204" pitchFamily="34" charset="0"/>
                        </a:rPr>
                        <a:t>: There were 997 applications received and 972 were completed.   Calculation: (972/997)*100=97%.  </a:t>
                      </a:r>
                    </a:p>
                  </a:txBody>
                  <a:tcPr marL="4808" marR="4808" marT="4808"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t"/>
                      <a:r>
                        <a:rPr lang="en-US" sz="1200" b="0" i="0" u="none" strike="noStrike" dirty="0">
                          <a:solidFill>
                            <a:srgbClr val="000000"/>
                          </a:solidFill>
                          <a:effectLst/>
                          <a:latin typeface="Arial" panose="020B0604020202020204" pitchFamily="34" charset="0"/>
                          <a:cs typeface="Arial" panose="020B0604020202020204" pitchFamily="34" charset="0"/>
                        </a:rPr>
                        <a:t>The reason for over achievement is due to more applications processed as the department is operating with 100% employees.</a:t>
                      </a:r>
                    </a:p>
                  </a:txBody>
                  <a:tcPr marL="4808" marR="4808" marT="4808"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t"/>
                      <a:r>
                        <a:rPr lang="en-ZA" sz="1200" b="0" i="0" u="none" strike="noStrike" dirty="0">
                          <a:solidFill>
                            <a:srgbClr val="000000"/>
                          </a:solidFill>
                          <a:effectLst/>
                          <a:latin typeface="Arial" panose="020B0604020202020204" pitchFamily="34" charset="0"/>
                          <a:cs typeface="Arial" panose="020B0604020202020204" pitchFamily="34" charset="0"/>
                        </a:rPr>
                        <a:t>N/A</a:t>
                      </a:r>
                    </a:p>
                  </a:txBody>
                  <a:tcPr marL="4808" marR="4808" marT="4808"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t"/>
                      <a:r>
                        <a:rPr lang="en-US" sz="1200" b="0" i="0" u="none" strike="noStrike" dirty="0">
                          <a:solidFill>
                            <a:srgbClr val="000000"/>
                          </a:solidFill>
                          <a:effectLst/>
                          <a:latin typeface="Arial" panose="020B0604020202020204" pitchFamily="34" charset="0"/>
                          <a:cs typeface="Arial" panose="020B0604020202020204" pitchFamily="34" charset="0"/>
                        </a:rPr>
                        <a:t>N/A</a:t>
                      </a:r>
                    </a:p>
                  </a:txBody>
                  <a:tcPr marL="4808" marR="4808" marT="4808"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t"/>
                      <a:r>
                        <a:rPr lang="en-ZA" sz="1200" b="0" i="0" u="none" strike="noStrike" dirty="0">
                          <a:solidFill>
                            <a:srgbClr val="FF0000"/>
                          </a:solidFill>
                          <a:effectLst/>
                          <a:latin typeface="Arial" panose="020B0604020202020204" pitchFamily="34" charset="0"/>
                          <a:cs typeface="Arial" panose="020B0604020202020204" pitchFamily="34" charset="0"/>
                        </a:rPr>
                        <a:t> </a:t>
                      </a:r>
                    </a:p>
                  </a:txBody>
                  <a:tcPr marL="4808" marR="4808" marT="4808"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extLst>
                  <a:ext uri="{0D108BD9-81ED-4DB2-BD59-A6C34878D82A}">
                    <a16:rowId xmlns:a16="http://schemas.microsoft.com/office/drawing/2014/main" xmlns="" val="2314661702"/>
                  </a:ext>
                </a:extLst>
              </a:tr>
              <a:tr h="1737707">
                <a:tc>
                  <a:txBody>
                    <a:bodyPr/>
                    <a:lstStyle/>
                    <a:p>
                      <a:pPr algn="l" fontAlgn="t"/>
                      <a:r>
                        <a:rPr lang="en-US" sz="1200" b="0" i="0" u="none" strike="noStrike" dirty="0">
                          <a:solidFill>
                            <a:srgbClr val="000000"/>
                          </a:solidFill>
                          <a:effectLst/>
                          <a:latin typeface="Arial" panose="020B0604020202020204" pitchFamily="34" charset="0"/>
                          <a:cs typeface="Arial" panose="020B0604020202020204" pitchFamily="34" charset="0"/>
                        </a:rPr>
                        <a:t>% of administration of Government Certificate of Competency (GCC) exams policy. </a:t>
                      </a:r>
                    </a:p>
                  </a:txBody>
                  <a:tcPr marL="4808" marR="4808" marT="4808"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t"/>
                      <a:r>
                        <a:rPr lang="en-ZA" sz="1200" b="0" i="0" u="none" strike="noStrike" dirty="0">
                          <a:solidFill>
                            <a:srgbClr val="000000"/>
                          </a:solidFill>
                          <a:effectLst/>
                          <a:latin typeface="Arial" panose="020B0604020202020204" pitchFamily="34" charset="0"/>
                          <a:cs typeface="Arial" panose="020B0604020202020204" pitchFamily="34" charset="0"/>
                        </a:rPr>
                        <a:t>100%</a:t>
                      </a:r>
                    </a:p>
                  </a:txBody>
                  <a:tcPr marL="4808" marR="4808" marT="4808"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t"/>
                      <a:r>
                        <a:rPr lang="en-ZA" sz="1200" b="0" i="0" u="none" strike="noStrike" dirty="0">
                          <a:solidFill>
                            <a:srgbClr val="000000"/>
                          </a:solidFill>
                          <a:effectLst/>
                          <a:latin typeface="Arial" panose="020B0604020202020204" pitchFamily="34" charset="0"/>
                          <a:cs typeface="Arial" panose="020B0604020202020204" pitchFamily="34" charset="0"/>
                        </a:rPr>
                        <a:t>100%</a:t>
                      </a:r>
                    </a:p>
                  </a:txBody>
                  <a:tcPr marL="4808" marR="4808" marT="4808"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t"/>
                      <a:r>
                        <a:rPr lang="en-US" sz="1200" b="1" i="0" u="none" strike="noStrike" dirty="0">
                          <a:solidFill>
                            <a:srgbClr val="000000"/>
                          </a:solidFill>
                          <a:effectLst/>
                          <a:latin typeface="Arial" panose="020B0604020202020204" pitchFamily="34" charset="0"/>
                          <a:cs typeface="Arial" panose="020B0604020202020204" pitchFamily="34" charset="0"/>
                        </a:rPr>
                        <a:t>Achieved</a:t>
                      </a:r>
                      <a:endParaRPr lang="en-US" sz="1200" b="0" i="0" u="none" strike="noStrike" dirty="0">
                        <a:solidFill>
                          <a:srgbClr val="000000"/>
                        </a:solidFill>
                        <a:effectLst/>
                        <a:latin typeface="Arial" panose="020B0604020202020204" pitchFamily="34" charset="0"/>
                        <a:cs typeface="Arial" panose="020B0604020202020204" pitchFamily="34" charset="0"/>
                      </a:endParaRPr>
                    </a:p>
                  </a:txBody>
                  <a:tcPr marL="4808" marR="4808" marT="4808"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t"/>
                      <a:r>
                        <a:rPr lang="en-ZA" sz="1200" b="0" i="0" u="none" strike="noStrike" dirty="0">
                          <a:solidFill>
                            <a:srgbClr val="000000"/>
                          </a:solidFill>
                          <a:effectLst/>
                          <a:latin typeface="Arial" panose="020B0604020202020204" pitchFamily="34" charset="0"/>
                          <a:cs typeface="Arial" panose="020B0604020202020204" pitchFamily="34" charset="0"/>
                        </a:rPr>
                        <a:t>Not applicable</a:t>
                      </a:r>
                    </a:p>
                  </a:txBody>
                  <a:tcPr marL="4808" marR="4808" marT="4808"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t"/>
                      <a:r>
                        <a:rPr lang="en-ZA" sz="1200" b="0" i="0" u="none" strike="noStrike" dirty="0">
                          <a:solidFill>
                            <a:srgbClr val="000000"/>
                          </a:solidFill>
                          <a:effectLst/>
                          <a:latin typeface="Arial" panose="020B0604020202020204" pitchFamily="34" charset="0"/>
                          <a:cs typeface="Arial" panose="020B0604020202020204" pitchFamily="34" charset="0"/>
                        </a:rPr>
                        <a:t>All the 5 steps for the certificate of Competency model have been implemented. </a:t>
                      </a:r>
                    </a:p>
                  </a:txBody>
                  <a:tcPr marL="4808" marR="4808" marT="4808"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t"/>
                      <a:r>
                        <a:rPr lang="en-ZA" sz="1200" b="0" i="0" u="none" strike="noStrike" dirty="0">
                          <a:solidFill>
                            <a:srgbClr val="000000"/>
                          </a:solidFill>
                          <a:effectLst/>
                          <a:latin typeface="Arial" panose="020B0604020202020204" pitchFamily="34" charset="0"/>
                          <a:cs typeface="Arial" panose="020B0604020202020204" pitchFamily="34" charset="0"/>
                        </a:rPr>
                        <a:t>These consists of the following steps: 1. set the papers, 2. write the exam, 3. mark the exam, 4. moderate the results, 5. release the results. Calculation 5/5*100=100%N/A</a:t>
                      </a:r>
                    </a:p>
                  </a:txBody>
                  <a:tcPr marL="4808" marR="4808" marT="4808"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t"/>
                      <a:r>
                        <a:rPr lang="en-ZA" sz="1200" b="0" i="0" u="none" strike="noStrike" dirty="0">
                          <a:solidFill>
                            <a:srgbClr val="000000"/>
                          </a:solidFill>
                          <a:effectLst/>
                          <a:latin typeface="Arial" panose="020B0604020202020204" pitchFamily="34" charset="0"/>
                          <a:cs typeface="Arial" panose="020B0604020202020204" pitchFamily="34" charset="0"/>
                        </a:rPr>
                        <a:t> </a:t>
                      </a:r>
                    </a:p>
                  </a:txBody>
                  <a:tcPr marL="4808" marR="4808" marT="4808"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extLst>
                  <a:ext uri="{0D108BD9-81ED-4DB2-BD59-A6C34878D82A}">
                    <a16:rowId xmlns:a16="http://schemas.microsoft.com/office/drawing/2014/main" xmlns="" val="3455334500"/>
                  </a:ext>
                </a:extLst>
              </a:tr>
            </a:tbl>
          </a:graphicData>
        </a:graphic>
      </p:graphicFrame>
    </p:spTree>
    <p:extLst>
      <p:ext uri="{BB962C8B-B14F-4D97-AF65-F5344CB8AC3E}">
        <p14:creationId xmlns:p14="http://schemas.microsoft.com/office/powerpoint/2010/main" xmlns="" val="2803339564"/>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a:extLst>
              <a:ext uri="{FF2B5EF4-FFF2-40B4-BE49-F238E27FC236}">
                <a16:creationId xmlns:a16="http://schemas.microsoft.com/office/drawing/2014/main" xmlns="" id="{E97666A3-464D-4C4D-8392-B2CA29F9E33B}"/>
              </a:ext>
            </a:extLst>
          </p:cNvPr>
          <p:cNvGraphicFramePr>
            <a:graphicFrameLocks noGrp="1"/>
          </p:cNvGraphicFramePr>
          <p:nvPr/>
        </p:nvGraphicFramePr>
        <p:xfrm>
          <a:off x="1685924" y="352426"/>
          <a:ext cx="10506074" cy="5120722"/>
        </p:xfrm>
        <a:graphic>
          <a:graphicData uri="http://schemas.openxmlformats.org/drawingml/2006/table">
            <a:tbl>
              <a:tblPr/>
              <a:tblGrid>
                <a:gridCol w="1099656">
                  <a:extLst>
                    <a:ext uri="{9D8B030D-6E8A-4147-A177-3AD203B41FA5}">
                      <a16:colId xmlns:a16="http://schemas.microsoft.com/office/drawing/2014/main" xmlns="" val="2164987663"/>
                    </a:ext>
                  </a:extLst>
                </a:gridCol>
                <a:gridCol w="1418749">
                  <a:extLst>
                    <a:ext uri="{9D8B030D-6E8A-4147-A177-3AD203B41FA5}">
                      <a16:colId xmlns:a16="http://schemas.microsoft.com/office/drawing/2014/main" xmlns="" val="1948603392"/>
                    </a:ext>
                  </a:extLst>
                </a:gridCol>
                <a:gridCol w="1569047">
                  <a:extLst>
                    <a:ext uri="{9D8B030D-6E8A-4147-A177-3AD203B41FA5}">
                      <a16:colId xmlns:a16="http://schemas.microsoft.com/office/drawing/2014/main" xmlns="" val="2525124165"/>
                    </a:ext>
                  </a:extLst>
                </a:gridCol>
                <a:gridCol w="1890778">
                  <a:extLst>
                    <a:ext uri="{9D8B030D-6E8A-4147-A177-3AD203B41FA5}">
                      <a16:colId xmlns:a16="http://schemas.microsoft.com/office/drawing/2014/main" xmlns="" val="1666124252"/>
                    </a:ext>
                  </a:extLst>
                </a:gridCol>
                <a:gridCol w="1371274">
                  <a:extLst>
                    <a:ext uri="{9D8B030D-6E8A-4147-A177-3AD203B41FA5}">
                      <a16:colId xmlns:a16="http://schemas.microsoft.com/office/drawing/2014/main" xmlns="" val="1086597696"/>
                    </a:ext>
                  </a:extLst>
                </a:gridCol>
                <a:gridCol w="1371274">
                  <a:extLst>
                    <a:ext uri="{9D8B030D-6E8A-4147-A177-3AD203B41FA5}">
                      <a16:colId xmlns:a16="http://schemas.microsoft.com/office/drawing/2014/main" xmlns="" val="4272311486"/>
                    </a:ext>
                  </a:extLst>
                </a:gridCol>
                <a:gridCol w="1321172">
                  <a:extLst>
                    <a:ext uri="{9D8B030D-6E8A-4147-A177-3AD203B41FA5}">
                      <a16:colId xmlns:a16="http://schemas.microsoft.com/office/drawing/2014/main" xmlns="" val="3552725236"/>
                    </a:ext>
                  </a:extLst>
                </a:gridCol>
                <a:gridCol w="464124">
                  <a:extLst>
                    <a:ext uri="{9D8B030D-6E8A-4147-A177-3AD203B41FA5}">
                      <a16:colId xmlns:a16="http://schemas.microsoft.com/office/drawing/2014/main" xmlns="" val="1651548671"/>
                    </a:ext>
                  </a:extLst>
                </a:gridCol>
              </a:tblGrid>
              <a:tr h="1004630">
                <a:tc>
                  <a:txBody>
                    <a:bodyPr/>
                    <a:lstStyle/>
                    <a:p>
                      <a:pPr algn="ctr" fontAlgn="t"/>
                      <a:r>
                        <a:rPr lang="en-ZA" sz="1200" b="1" i="0" u="none" strike="noStrike" dirty="0">
                          <a:solidFill>
                            <a:srgbClr val="000000"/>
                          </a:solidFill>
                          <a:effectLst/>
                          <a:latin typeface="Arial" panose="020B0604020202020204" pitchFamily="34" charset="0"/>
                          <a:cs typeface="Arial" panose="020B0604020202020204" pitchFamily="34" charset="0"/>
                        </a:rPr>
                        <a:t>Output Indicator</a:t>
                      </a:r>
                    </a:p>
                  </a:txBody>
                  <a:tcPr marL="5107" marR="5107" marT="510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ctr" fontAlgn="t"/>
                      <a:r>
                        <a:rPr lang="en-ZA" sz="1200" b="1" i="0" u="none" strike="noStrike" dirty="0">
                          <a:solidFill>
                            <a:srgbClr val="000000"/>
                          </a:solidFill>
                          <a:effectLst/>
                          <a:latin typeface="Arial" panose="020B0604020202020204" pitchFamily="34" charset="0"/>
                          <a:cs typeface="Arial" panose="020B0604020202020204" pitchFamily="34" charset="0"/>
                        </a:rPr>
                        <a:t>2022/23</a:t>
                      </a:r>
                      <a:br>
                        <a:rPr lang="en-ZA" sz="1200" b="1" i="0" u="none" strike="noStrike" dirty="0">
                          <a:solidFill>
                            <a:srgbClr val="000000"/>
                          </a:solidFill>
                          <a:effectLst/>
                          <a:latin typeface="Arial" panose="020B0604020202020204" pitchFamily="34" charset="0"/>
                          <a:cs typeface="Arial" panose="020B0604020202020204" pitchFamily="34" charset="0"/>
                        </a:rPr>
                      </a:br>
                      <a:r>
                        <a:rPr lang="en-ZA" sz="1200" b="1" i="0" u="none" strike="noStrike" dirty="0">
                          <a:solidFill>
                            <a:srgbClr val="000000"/>
                          </a:solidFill>
                          <a:effectLst/>
                          <a:latin typeface="Arial" panose="020B0604020202020204" pitchFamily="34" charset="0"/>
                          <a:cs typeface="Arial" panose="020B0604020202020204" pitchFamily="34" charset="0"/>
                        </a:rPr>
                        <a:t>Annual Target</a:t>
                      </a:r>
                    </a:p>
                  </a:txBody>
                  <a:tcPr marL="5107" marR="5107" marT="510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ctr" fontAlgn="t"/>
                      <a:r>
                        <a:rPr lang="en-ZA" sz="1200" b="1" i="0" u="none" strike="noStrike" dirty="0">
                          <a:solidFill>
                            <a:srgbClr val="000000"/>
                          </a:solidFill>
                          <a:effectLst/>
                          <a:latin typeface="Arial" panose="020B0604020202020204" pitchFamily="34" charset="0"/>
                          <a:cs typeface="Arial" panose="020B0604020202020204" pitchFamily="34" charset="0"/>
                        </a:rPr>
                        <a:t>2022/23</a:t>
                      </a:r>
                      <a:br>
                        <a:rPr lang="en-ZA" sz="1200" b="1" i="0" u="none" strike="noStrike" dirty="0">
                          <a:solidFill>
                            <a:srgbClr val="000000"/>
                          </a:solidFill>
                          <a:effectLst/>
                          <a:latin typeface="Arial" panose="020B0604020202020204" pitchFamily="34" charset="0"/>
                          <a:cs typeface="Arial" panose="020B0604020202020204" pitchFamily="34" charset="0"/>
                        </a:rPr>
                      </a:br>
                      <a:r>
                        <a:rPr lang="en-ZA" sz="1200" b="1" i="0" u="none" strike="noStrike" dirty="0">
                          <a:solidFill>
                            <a:srgbClr val="000000"/>
                          </a:solidFill>
                          <a:effectLst/>
                          <a:latin typeface="Arial" panose="020B0604020202020204" pitchFamily="34" charset="0"/>
                          <a:cs typeface="Arial" panose="020B0604020202020204" pitchFamily="34" charset="0"/>
                        </a:rPr>
                        <a:t>Quarterly Target</a:t>
                      </a:r>
                    </a:p>
                  </a:txBody>
                  <a:tcPr marL="5107" marR="5107" marT="510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ctr" fontAlgn="t"/>
                      <a:r>
                        <a:rPr lang="en-US" sz="1200" b="1" i="0" u="none" strike="noStrike" dirty="0">
                          <a:solidFill>
                            <a:srgbClr val="000000"/>
                          </a:solidFill>
                          <a:effectLst/>
                          <a:latin typeface="Arial" panose="020B0604020202020204" pitchFamily="34" charset="0"/>
                          <a:cs typeface="Arial" panose="020B0604020202020204" pitchFamily="34" charset="0"/>
                        </a:rPr>
                        <a:t>Actual output</a:t>
                      </a:r>
                      <a:br>
                        <a:rPr lang="en-US" sz="1200" b="1" i="0" u="none" strike="noStrike" dirty="0">
                          <a:solidFill>
                            <a:srgbClr val="000000"/>
                          </a:solidFill>
                          <a:effectLst/>
                          <a:latin typeface="Arial" panose="020B0604020202020204" pitchFamily="34" charset="0"/>
                          <a:cs typeface="Arial" panose="020B0604020202020204" pitchFamily="34" charset="0"/>
                        </a:rPr>
                      </a:br>
                      <a:endParaRPr lang="en-US" sz="1200" b="1" i="0" u="none" strike="noStrike" dirty="0">
                        <a:solidFill>
                          <a:srgbClr val="000000"/>
                        </a:solidFill>
                        <a:effectLst/>
                        <a:latin typeface="Arial" panose="020B0604020202020204" pitchFamily="34" charset="0"/>
                        <a:cs typeface="Arial" panose="020B0604020202020204" pitchFamily="34" charset="0"/>
                      </a:endParaRPr>
                    </a:p>
                  </a:txBody>
                  <a:tcPr marL="5107" marR="5107" marT="510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ctr" fontAlgn="t"/>
                      <a:r>
                        <a:rPr lang="en-ZA" sz="1200" b="1" i="0" u="none" strike="noStrike" dirty="0">
                          <a:solidFill>
                            <a:srgbClr val="000000"/>
                          </a:solidFill>
                          <a:effectLst/>
                          <a:latin typeface="Arial" panose="020B0604020202020204" pitchFamily="34" charset="0"/>
                          <a:cs typeface="Arial" panose="020B0604020202020204" pitchFamily="34" charset="0"/>
                        </a:rPr>
                        <a:t>Reason for</a:t>
                      </a:r>
                      <a:br>
                        <a:rPr lang="en-ZA" sz="1200" b="1" i="0" u="none" strike="noStrike" dirty="0">
                          <a:solidFill>
                            <a:srgbClr val="000000"/>
                          </a:solidFill>
                          <a:effectLst/>
                          <a:latin typeface="Arial" panose="020B0604020202020204" pitchFamily="34" charset="0"/>
                          <a:cs typeface="Arial" panose="020B0604020202020204" pitchFamily="34" charset="0"/>
                        </a:rPr>
                      </a:br>
                      <a:r>
                        <a:rPr lang="en-ZA" sz="1200" b="1" i="0" u="none" strike="noStrike" dirty="0">
                          <a:solidFill>
                            <a:srgbClr val="000000"/>
                          </a:solidFill>
                          <a:effectLst/>
                          <a:latin typeface="Arial" panose="020B0604020202020204" pitchFamily="34" charset="0"/>
                          <a:cs typeface="Arial" panose="020B0604020202020204" pitchFamily="34" charset="0"/>
                        </a:rPr>
                        <a:t>Deviation</a:t>
                      </a:r>
                      <a:br>
                        <a:rPr lang="en-ZA" sz="1200" b="1" i="0" u="none" strike="noStrike" dirty="0">
                          <a:solidFill>
                            <a:srgbClr val="000000"/>
                          </a:solidFill>
                          <a:effectLst/>
                          <a:latin typeface="Arial" panose="020B0604020202020204" pitchFamily="34" charset="0"/>
                          <a:cs typeface="Arial" panose="020B0604020202020204" pitchFamily="34" charset="0"/>
                        </a:rPr>
                      </a:br>
                      <a:endParaRPr lang="en-ZA" sz="1200" b="1" i="0" u="none" strike="noStrike" dirty="0">
                        <a:solidFill>
                          <a:srgbClr val="000000"/>
                        </a:solidFill>
                        <a:effectLst/>
                        <a:latin typeface="Arial" panose="020B0604020202020204" pitchFamily="34" charset="0"/>
                        <a:cs typeface="Arial" panose="020B0604020202020204" pitchFamily="34" charset="0"/>
                      </a:endParaRPr>
                    </a:p>
                  </a:txBody>
                  <a:tcPr marL="5107" marR="5107" marT="510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ctr" fontAlgn="t"/>
                      <a:r>
                        <a:rPr lang="en-ZA" sz="1200" b="1" i="0" u="none" strike="noStrike" dirty="0">
                          <a:solidFill>
                            <a:srgbClr val="000000"/>
                          </a:solidFill>
                          <a:effectLst/>
                          <a:latin typeface="Arial" panose="020B0604020202020204" pitchFamily="34" charset="0"/>
                          <a:cs typeface="Arial" panose="020B0604020202020204" pitchFamily="34" charset="0"/>
                        </a:rPr>
                        <a:t>Corrective</a:t>
                      </a:r>
                      <a:br>
                        <a:rPr lang="en-ZA" sz="1200" b="1" i="0" u="none" strike="noStrike" dirty="0">
                          <a:solidFill>
                            <a:srgbClr val="000000"/>
                          </a:solidFill>
                          <a:effectLst/>
                          <a:latin typeface="Arial" panose="020B0604020202020204" pitchFamily="34" charset="0"/>
                          <a:cs typeface="Arial" panose="020B0604020202020204" pitchFamily="34" charset="0"/>
                        </a:rPr>
                      </a:br>
                      <a:r>
                        <a:rPr lang="en-ZA" sz="1200" b="1" i="0" u="none" strike="noStrike" dirty="0">
                          <a:solidFill>
                            <a:srgbClr val="000000"/>
                          </a:solidFill>
                          <a:effectLst/>
                          <a:latin typeface="Arial" panose="020B0604020202020204" pitchFamily="34" charset="0"/>
                          <a:cs typeface="Arial" panose="020B0604020202020204" pitchFamily="34" charset="0"/>
                        </a:rPr>
                        <a:t>Measures</a:t>
                      </a:r>
                      <a:br>
                        <a:rPr lang="en-ZA" sz="1200" b="1" i="0" u="none" strike="noStrike" dirty="0">
                          <a:solidFill>
                            <a:srgbClr val="000000"/>
                          </a:solidFill>
                          <a:effectLst/>
                          <a:latin typeface="Arial" panose="020B0604020202020204" pitchFamily="34" charset="0"/>
                          <a:cs typeface="Arial" panose="020B0604020202020204" pitchFamily="34" charset="0"/>
                        </a:rPr>
                      </a:br>
                      <a:endParaRPr lang="en-ZA" sz="1200" b="1" i="0" u="none" strike="noStrike" dirty="0">
                        <a:solidFill>
                          <a:srgbClr val="000000"/>
                        </a:solidFill>
                        <a:effectLst/>
                        <a:latin typeface="Arial" panose="020B0604020202020204" pitchFamily="34" charset="0"/>
                        <a:cs typeface="Arial" panose="020B0604020202020204" pitchFamily="34" charset="0"/>
                      </a:endParaRPr>
                    </a:p>
                  </a:txBody>
                  <a:tcPr marL="5107" marR="5107" marT="510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ctr" fontAlgn="t"/>
                      <a:r>
                        <a:rPr lang="en-ZA" sz="1200" b="1" i="0" u="none" strike="noStrike" dirty="0">
                          <a:solidFill>
                            <a:srgbClr val="000000"/>
                          </a:solidFill>
                          <a:effectLst/>
                          <a:latin typeface="Arial" panose="020B0604020202020204" pitchFamily="34" charset="0"/>
                          <a:cs typeface="Arial" panose="020B0604020202020204" pitchFamily="34" charset="0"/>
                        </a:rPr>
                        <a:t>Comments for</a:t>
                      </a:r>
                      <a:br>
                        <a:rPr lang="en-ZA" sz="1200" b="1" i="0" u="none" strike="noStrike" dirty="0">
                          <a:solidFill>
                            <a:srgbClr val="000000"/>
                          </a:solidFill>
                          <a:effectLst/>
                          <a:latin typeface="Arial" panose="020B0604020202020204" pitchFamily="34" charset="0"/>
                          <a:cs typeface="Arial" panose="020B0604020202020204" pitchFamily="34" charset="0"/>
                        </a:rPr>
                      </a:br>
                      <a:r>
                        <a:rPr lang="en-ZA" sz="1200" b="1" i="0" u="none" strike="noStrike" dirty="0">
                          <a:solidFill>
                            <a:srgbClr val="000000"/>
                          </a:solidFill>
                          <a:effectLst/>
                          <a:latin typeface="Arial" panose="020B0604020202020204" pitchFamily="34" charset="0"/>
                          <a:cs typeface="Arial" panose="020B0604020202020204" pitchFamily="34" charset="0"/>
                        </a:rPr>
                        <a:t>Quarter 2</a:t>
                      </a:r>
                      <a:br>
                        <a:rPr lang="en-ZA" sz="1200" b="1" i="0" u="none" strike="noStrike" dirty="0">
                          <a:solidFill>
                            <a:srgbClr val="000000"/>
                          </a:solidFill>
                          <a:effectLst/>
                          <a:latin typeface="Arial" panose="020B0604020202020204" pitchFamily="34" charset="0"/>
                          <a:cs typeface="Arial" panose="020B0604020202020204" pitchFamily="34" charset="0"/>
                        </a:rPr>
                      </a:br>
                      <a:endParaRPr lang="en-ZA" sz="1200" b="1" i="0" u="none" strike="noStrike" dirty="0">
                        <a:solidFill>
                          <a:srgbClr val="000000"/>
                        </a:solidFill>
                        <a:effectLst/>
                        <a:latin typeface="Arial" panose="020B0604020202020204" pitchFamily="34" charset="0"/>
                        <a:cs typeface="Arial" panose="020B0604020202020204" pitchFamily="34" charset="0"/>
                      </a:endParaRPr>
                    </a:p>
                  </a:txBody>
                  <a:tcPr marL="5107" marR="5107" marT="510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ctr" fontAlgn="t"/>
                      <a:r>
                        <a:rPr lang="en-ZA" sz="1200" b="1" i="0" u="none" strike="noStrike" dirty="0">
                          <a:solidFill>
                            <a:srgbClr val="000000"/>
                          </a:solidFill>
                          <a:effectLst/>
                          <a:latin typeface="Arial" panose="020B0604020202020204" pitchFamily="34" charset="0"/>
                          <a:cs typeface="Arial" panose="020B0604020202020204" pitchFamily="34" charset="0"/>
                        </a:rPr>
                        <a:t>Robot Status </a:t>
                      </a:r>
                    </a:p>
                  </a:txBody>
                  <a:tcPr marL="5107" marR="5107" marT="510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extLst>
                  <a:ext uri="{0D108BD9-81ED-4DB2-BD59-A6C34878D82A}">
                    <a16:rowId xmlns:a16="http://schemas.microsoft.com/office/drawing/2014/main" xmlns="" val="1094758768"/>
                  </a:ext>
                </a:extLst>
              </a:tr>
              <a:tr h="2058046">
                <a:tc rowSpan="2">
                  <a:txBody>
                    <a:bodyPr/>
                    <a:lstStyle/>
                    <a:p>
                      <a:pPr algn="l" fontAlgn="t"/>
                      <a:r>
                        <a:rPr lang="en-US" sz="1200" b="0" i="0" u="none" strike="noStrike" dirty="0">
                          <a:solidFill>
                            <a:srgbClr val="000000"/>
                          </a:solidFill>
                          <a:effectLst/>
                          <a:latin typeface="Arial" panose="020B0604020202020204" pitchFamily="34" charset="0"/>
                          <a:cs typeface="Arial" panose="020B0604020202020204" pitchFamily="34" charset="0"/>
                        </a:rPr>
                        <a:t>Request for Proposals (RFP) to Procure additional capacity from renewable energy issued</a:t>
                      </a:r>
                    </a:p>
                  </a:txBody>
                  <a:tcPr marL="5107" marR="5107" marT="510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t"/>
                      <a:r>
                        <a:rPr lang="en-US" sz="1200" b="0" i="0" u="none" strike="noStrike" dirty="0">
                          <a:solidFill>
                            <a:srgbClr val="000000"/>
                          </a:solidFill>
                          <a:effectLst/>
                          <a:latin typeface="Arial" panose="020B0604020202020204" pitchFamily="34" charset="0"/>
                          <a:cs typeface="Arial" panose="020B0604020202020204" pitchFamily="34" charset="0"/>
                        </a:rPr>
                        <a:t>Request for Proposals (RFP) for 513 MW from Storage issued</a:t>
                      </a:r>
                    </a:p>
                  </a:txBody>
                  <a:tcPr marL="5107" marR="5107" marT="510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t"/>
                      <a:r>
                        <a:rPr lang="en-US" sz="1200" b="0" i="0" u="none" strike="noStrike" dirty="0">
                          <a:solidFill>
                            <a:srgbClr val="000000"/>
                          </a:solidFill>
                          <a:effectLst/>
                          <a:latin typeface="Arial" panose="020B0604020202020204" pitchFamily="34" charset="0"/>
                          <a:cs typeface="Arial" panose="020B0604020202020204" pitchFamily="34" charset="0"/>
                        </a:rPr>
                        <a:t>Request for</a:t>
                      </a:r>
                      <a:br>
                        <a:rPr lang="en-US" sz="1200" b="0" i="0" u="none" strike="noStrike" dirty="0">
                          <a:solidFill>
                            <a:srgbClr val="000000"/>
                          </a:solidFill>
                          <a:effectLst/>
                          <a:latin typeface="Arial" panose="020B0604020202020204" pitchFamily="34" charset="0"/>
                          <a:cs typeface="Arial" panose="020B0604020202020204" pitchFamily="34" charset="0"/>
                        </a:rPr>
                      </a:br>
                      <a:r>
                        <a:rPr lang="en-US" sz="1200" b="0" i="0" u="none" strike="noStrike" dirty="0">
                          <a:solidFill>
                            <a:srgbClr val="000000"/>
                          </a:solidFill>
                          <a:effectLst/>
                          <a:latin typeface="Arial" panose="020B0604020202020204" pitchFamily="34" charset="0"/>
                          <a:cs typeface="Arial" panose="020B0604020202020204" pitchFamily="34" charset="0"/>
                        </a:rPr>
                        <a:t>Proposals (RFP)</a:t>
                      </a:r>
                      <a:br>
                        <a:rPr lang="en-US" sz="1200" b="0" i="0" u="none" strike="noStrike" dirty="0">
                          <a:solidFill>
                            <a:srgbClr val="000000"/>
                          </a:solidFill>
                          <a:effectLst/>
                          <a:latin typeface="Arial" panose="020B0604020202020204" pitchFamily="34" charset="0"/>
                          <a:cs typeface="Arial" panose="020B0604020202020204" pitchFamily="34" charset="0"/>
                        </a:rPr>
                      </a:br>
                      <a:r>
                        <a:rPr lang="en-US" sz="1200" b="0" i="0" u="none" strike="noStrike" dirty="0">
                          <a:solidFill>
                            <a:srgbClr val="000000"/>
                          </a:solidFill>
                          <a:effectLst/>
                          <a:latin typeface="Arial" panose="020B0604020202020204" pitchFamily="34" charset="0"/>
                          <a:cs typeface="Arial" panose="020B0604020202020204" pitchFamily="34" charset="0"/>
                        </a:rPr>
                        <a:t>for 513 MW</a:t>
                      </a:r>
                      <a:br>
                        <a:rPr lang="en-US" sz="1200" b="0" i="0" u="none" strike="noStrike" dirty="0">
                          <a:solidFill>
                            <a:srgbClr val="000000"/>
                          </a:solidFill>
                          <a:effectLst/>
                          <a:latin typeface="Arial" panose="020B0604020202020204" pitchFamily="34" charset="0"/>
                          <a:cs typeface="Arial" panose="020B0604020202020204" pitchFamily="34" charset="0"/>
                        </a:rPr>
                      </a:br>
                      <a:r>
                        <a:rPr lang="en-US" sz="1200" b="0" i="0" u="none" strike="noStrike" dirty="0">
                          <a:solidFill>
                            <a:srgbClr val="000000"/>
                          </a:solidFill>
                          <a:effectLst/>
                          <a:latin typeface="Arial" panose="020B0604020202020204" pitchFamily="34" charset="0"/>
                          <a:cs typeface="Arial" panose="020B0604020202020204" pitchFamily="34" charset="0"/>
                        </a:rPr>
                        <a:t>from Storage</a:t>
                      </a:r>
                      <a:br>
                        <a:rPr lang="en-US" sz="1200" b="0" i="0" u="none" strike="noStrike" dirty="0">
                          <a:solidFill>
                            <a:srgbClr val="000000"/>
                          </a:solidFill>
                          <a:effectLst/>
                          <a:latin typeface="Arial" panose="020B0604020202020204" pitchFamily="34" charset="0"/>
                          <a:cs typeface="Arial" panose="020B0604020202020204" pitchFamily="34" charset="0"/>
                        </a:rPr>
                      </a:br>
                      <a:r>
                        <a:rPr lang="en-US" sz="1200" b="0" i="0" u="none" strike="noStrike" dirty="0">
                          <a:solidFill>
                            <a:srgbClr val="000000"/>
                          </a:solidFill>
                          <a:effectLst/>
                          <a:latin typeface="Arial" panose="020B0604020202020204" pitchFamily="34" charset="0"/>
                          <a:cs typeface="Arial" panose="020B0604020202020204" pitchFamily="34" charset="0"/>
                        </a:rPr>
                        <a:t>issued</a:t>
                      </a:r>
                    </a:p>
                  </a:txBody>
                  <a:tcPr marL="5107" marR="5107" marT="510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t"/>
                      <a:r>
                        <a:rPr lang="en-US" sz="1200" b="1" i="0" u="none" strike="noStrike" dirty="0">
                          <a:solidFill>
                            <a:srgbClr val="000000"/>
                          </a:solidFill>
                          <a:effectLst/>
                          <a:latin typeface="Arial" panose="020B0604020202020204" pitchFamily="34" charset="0"/>
                          <a:cs typeface="Arial" panose="020B0604020202020204" pitchFamily="34" charset="0"/>
                        </a:rPr>
                        <a:t>Not achieved</a:t>
                      </a:r>
                      <a:endParaRPr lang="en-US" sz="1200" b="0" i="0" u="none" strike="noStrike" dirty="0">
                        <a:solidFill>
                          <a:srgbClr val="000000"/>
                        </a:solidFill>
                        <a:effectLst/>
                        <a:latin typeface="Arial" panose="020B0604020202020204" pitchFamily="34" charset="0"/>
                        <a:cs typeface="Arial" panose="020B0604020202020204" pitchFamily="34" charset="0"/>
                      </a:endParaRPr>
                    </a:p>
                  </a:txBody>
                  <a:tcPr marL="5107" marR="5107" marT="510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t"/>
                      <a:r>
                        <a:rPr lang="en-ZA" sz="1200" b="0" i="0" u="none" strike="noStrike" dirty="0">
                          <a:solidFill>
                            <a:srgbClr val="000000"/>
                          </a:solidFill>
                          <a:effectLst/>
                          <a:latin typeface="Arial" panose="020B0604020202020204" pitchFamily="34" charset="0"/>
                          <a:cs typeface="Arial" panose="020B0604020202020204" pitchFamily="34" charset="0"/>
                        </a:rPr>
                        <a:t>Release of RFP delayed.</a:t>
                      </a:r>
                    </a:p>
                  </a:txBody>
                  <a:tcPr marL="5107" marR="5107" marT="510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t"/>
                      <a:r>
                        <a:rPr lang="en-ZA" sz="1200" b="0" i="0" u="none" strike="noStrike" dirty="0">
                          <a:solidFill>
                            <a:srgbClr val="000000"/>
                          </a:solidFill>
                          <a:effectLst/>
                          <a:latin typeface="Arial" panose="020B0604020202020204" pitchFamily="34" charset="0"/>
                          <a:cs typeface="Arial" panose="020B0604020202020204" pitchFamily="34" charset="0"/>
                        </a:rPr>
                        <a:t> The Energy Storage Request for Proposal (RFP) is scheduled for release to the market within the month of October 2022.</a:t>
                      </a:r>
                    </a:p>
                  </a:txBody>
                  <a:tcPr marL="5107" marR="5107" marT="510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t"/>
                      <a:r>
                        <a:rPr lang="en-ZA" sz="1200" b="0" i="0" u="none" strike="noStrike" dirty="0">
                          <a:solidFill>
                            <a:srgbClr val="000000"/>
                          </a:solidFill>
                          <a:effectLst/>
                          <a:latin typeface="Arial" panose="020B0604020202020204" pitchFamily="34" charset="0"/>
                          <a:cs typeface="Arial" panose="020B0604020202020204" pitchFamily="34" charset="0"/>
                        </a:rPr>
                        <a:t>N/A</a:t>
                      </a:r>
                    </a:p>
                  </a:txBody>
                  <a:tcPr marL="5107" marR="5107" marT="510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t"/>
                      <a:r>
                        <a:rPr lang="en-ZA" sz="1200" b="0" i="0" u="none" strike="noStrike" dirty="0">
                          <a:solidFill>
                            <a:srgbClr val="000000"/>
                          </a:solidFill>
                          <a:effectLst/>
                          <a:latin typeface="Arial" panose="020B0604020202020204" pitchFamily="34" charset="0"/>
                          <a:cs typeface="Arial" panose="020B0604020202020204" pitchFamily="34" charset="0"/>
                        </a:rPr>
                        <a:t> </a:t>
                      </a:r>
                    </a:p>
                  </a:txBody>
                  <a:tcPr marL="5107" marR="5107" marT="510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extLst>
                  <a:ext uri="{0D108BD9-81ED-4DB2-BD59-A6C34878D82A}">
                    <a16:rowId xmlns:a16="http://schemas.microsoft.com/office/drawing/2014/main" xmlns="" val="3631018192"/>
                  </a:ext>
                </a:extLst>
              </a:tr>
              <a:tr h="2058046">
                <a:tc vMerge="1">
                  <a:txBody>
                    <a:bodyPr/>
                    <a:lstStyle/>
                    <a:p>
                      <a:endParaRPr lang="en-ZA"/>
                    </a:p>
                  </a:txBody>
                  <a:tcPr/>
                </a:tc>
                <a:tc>
                  <a:txBody>
                    <a:bodyPr/>
                    <a:lstStyle/>
                    <a:p>
                      <a:pPr algn="l" fontAlgn="t"/>
                      <a:r>
                        <a:rPr lang="en-US" sz="1200" b="0" i="0" u="none" strike="noStrike" dirty="0">
                          <a:solidFill>
                            <a:srgbClr val="000000"/>
                          </a:solidFill>
                          <a:effectLst/>
                          <a:latin typeface="Arial" panose="020B0604020202020204" pitchFamily="34" charset="0"/>
                          <a:cs typeface="Arial" panose="020B0604020202020204" pitchFamily="34" charset="0"/>
                        </a:rPr>
                        <a:t>Request for Proposals (RFP) 2 600 MW (BW 6) from renewable energy issued</a:t>
                      </a:r>
                    </a:p>
                  </a:txBody>
                  <a:tcPr marL="5107" marR="5107" marT="510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t"/>
                      <a:r>
                        <a:rPr lang="en-US" sz="1200" b="0" i="0" u="none" strike="noStrike" dirty="0">
                          <a:solidFill>
                            <a:srgbClr val="000000"/>
                          </a:solidFill>
                          <a:effectLst/>
                          <a:latin typeface="Arial" panose="020B0604020202020204" pitchFamily="34" charset="0"/>
                          <a:cs typeface="Arial" panose="020B0604020202020204" pitchFamily="34" charset="0"/>
                        </a:rPr>
                        <a:t>Request for</a:t>
                      </a:r>
                      <a:br>
                        <a:rPr lang="en-US" sz="1200" b="0" i="0" u="none" strike="noStrike" dirty="0">
                          <a:solidFill>
                            <a:srgbClr val="000000"/>
                          </a:solidFill>
                          <a:effectLst/>
                          <a:latin typeface="Arial" panose="020B0604020202020204" pitchFamily="34" charset="0"/>
                          <a:cs typeface="Arial" panose="020B0604020202020204" pitchFamily="34" charset="0"/>
                        </a:rPr>
                      </a:br>
                      <a:r>
                        <a:rPr lang="en-US" sz="1200" b="0" i="0" u="none" strike="noStrike" dirty="0">
                          <a:solidFill>
                            <a:srgbClr val="000000"/>
                          </a:solidFill>
                          <a:effectLst/>
                          <a:latin typeface="Arial" panose="020B0604020202020204" pitchFamily="34" charset="0"/>
                          <a:cs typeface="Arial" panose="020B0604020202020204" pitchFamily="34" charset="0"/>
                        </a:rPr>
                        <a:t>Proposals (RFP)</a:t>
                      </a:r>
                      <a:br>
                        <a:rPr lang="en-US" sz="1200" b="0" i="0" u="none" strike="noStrike" dirty="0">
                          <a:solidFill>
                            <a:srgbClr val="000000"/>
                          </a:solidFill>
                          <a:effectLst/>
                          <a:latin typeface="Arial" panose="020B0604020202020204" pitchFamily="34" charset="0"/>
                          <a:cs typeface="Arial" panose="020B0604020202020204" pitchFamily="34" charset="0"/>
                        </a:rPr>
                      </a:br>
                      <a:r>
                        <a:rPr lang="en-US" sz="1200" b="0" i="0" u="none" strike="noStrike" dirty="0">
                          <a:solidFill>
                            <a:srgbClr val="000000"/>
                          </a:solidFill>
                          <a:effectLst/>
                          <a:latin typeface="Arial" panose="020B0604020202020204" pitchFamily="34" charset="0"/>
                          <a:cs typeface="Arial" panose="020B0604020202020204" pitchFamily="34" charset="0"/>
                        </a:rPr>
                        <a:t>2 600 MW</a:t>
                      </a:r>
                      <a:br>
                        <a:rPr lang="en-US" sz="1200" b="0" i="0" u="none" strike="noStrike" dirty="0">
                          <a:solidFill>
                            <a:srgbClr val="000000"/>
                          </a:solidFill>
                          <a:effectLst/>
                          <a:latin typeface="Arial" panose="020B0604020202020204" pitchFamily="34" charset="0"/>
                          <a:cs typeface="Arial" panose="020B0604020202020204" pitchFamily="34" charset="0"/>
                        </a:rPr>
                      </a:br>
                      <a:r>
                        <a:rPr lang="en-US" sz="1200" b="0" i="0" u="none" strike="noStrike" dirty="0">
                          <a:solidFill>
                            <a:srgbClr val="000000"/>
                          </a:solidFill>
                          <a:effectLst/>
                          <a:latin typeface="Arial" panose="020B0604020202020204" pitchFamily="34" charset="0"/>
                          <a:cs typeface="Arial" panose="020B0604020202020204" pitchFamily="34" charset="0"/>
                        </a:rPr>
                        <a:t>(BW 6) from</a:t>
                      </a:r>
                      <a:br>
                        <a:rPr lang="en-US" sz="1200" b="0" i="0" u="none" strike="noStrike" dirty="0">
                          <a:solidFill>
                            <a:srgbClr val="000000"/>
                          </a:solidFill>
                          <a:effectLst/>
                          <a:latin typeface="Arial" panose="020B0604020202020204" pitchFamily="34" charset="0"/>
                          <a:cs typeface="Arial" panose="020B0604020202020204" pitchFamily="34" charset="0"/>
                        </a:rPr>
                      </a:br>
                      <a:r>
                        <a:rPr lang="en-US" sz="1200" b="0" i="0" u="none" strike="noStrike" dirty="0">
                          <a:solidFill>
                            <a:srgbClr val="000000"/>
                          </a:solidFill>
                          <a:effectLst/>
                          <a:latin typeface="Arial" panose="020B0604020202020204" pitchFamily="34" charset="0"/>
                          <a:cs typeface="Arial" panose="020B0604020202020204" pitchFamily="34" charset="0"/>
                        </a:rPr>
                        <a:t>renewable</a:t>
                      </a:r>
                      <a:br>
                        <a:rPr lang="en-US" sz="1200" b="0" i="0" u="none" strike="noStrike" dirty="0">
                          <a:solidFill>
                            <a:srgbClr val="000000"/>
                          </a:solidFill>
                          <a:effectLst/>
                          <a:latin typeface="Arial" panose="020B0604020202020204" pitchFamily="34" charset="0"/>
                          <a:cs typeface="Arial" panose="020B0604020202020204" pitchFamily="34" charset="0"/>
                        </a:rPr>
                      </a:br>
                      <a:r>
                        <a:rPr lang="en-US" sz="1200" b="0" i="0" u="none" strike="noStrike" dirty="0">
                          <a:solidFill>
                            <a:srgbClr val="000000"/>
                          </a:solidFill>
                          <a:effectLst/>
                          <a:latin typeface="Arial" panose="020B0604020202020204" pitchFamily="34" charset="0"/>
                          <a:cs typeface="Arial" panose="020B0604020202020204" pitchFamily="34" charset="0"/>
                        </a:rPr>
                        <a:t>energy issued</a:t>
                      </a:r>
                    </a:p>
                  </a:txBody>
                  <a:tcPr marL="5107" marR="5107" marT="510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t"/>
                      <a:r>
                        <a:rPr lang="en-ZA" sz="1200" b="1" i="0" u="none" strike="noStrike" dirty="0">
                          <a:solidFill>
                            <a:srgbClr val="000000"/>
                          </a:solidFill>
                          <a:effectLst/>
                          <a:latin typeface="Arial" panose="020B0604020202020204" pitchFamily="34" charset="0"/>
                          <a:cs typeface="Arial" panose="020B0604020202020204" pitchFamily="34" charset="0"/>
                        </a:rPr>
                        <a:t>Achieved </a:t>
                      </a:r>
                    </a:p>
                  </a:txBody>
                  <a:tcPr marL="5107" marR="5107" marT="510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t"/>
                      <a:r>
                        <a:rPr lang="en-US" sz="1200" b="0" i="0" u="none" strike="noStrike" dirty="0">
                          <a:solidFill>
                            <a:srgbClr val="000000"/>
                          </a:solidFill>
                          <a:effectLst/>
                          <a:latin typeface="Arial" panose="020B0604020202020204" pitchFamily="34" charset="0"/>
                          <a:cs typeface="Arial" panose="020B0604020202020204" pitchFamily="34" charset="0"/>
                        </a:rPr>
                        <a:t>RFP Released to the market</a:t>
                      </a:r>
                    </a:p>
                  </a:txBody>
                  <a:tcPr marL="5107" marR="5107" marT="510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t"/>
                      <a:r>
                        <a:rPr lang="en-ZA" sz="1200" b="0" i="0" u="none" strike="noStrike" dirty="0">
                          <a:solidFill>
                            <a:srgbClr val="000000"/>
                          </a:solidFill>
                          <a:effectLst/>
                          <a:latin typeface="Arial" panose="020B0604020202020204" pitchFamily="34" charset="0"/>
                          <a:cs typeface="Arial" panose="020B0604020202020204" pitchFamily="34" charset="0"/>
                        </a:rPr>
                        <a:t> N/A</a:t>
                      </a:r>
                    </a:p>
                  </a:txBody>
                  <a:tcPr marL="5107" marR="5107" marT="510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t"/>
                      <a:r>
                        <a:rPr lang="en-ZA" sz="1200" b="0" i="0" u="none" strike="noStrike" dirty="0">
                          <a:solidFill>
                            <a:srgbClr val="000000"/>
                          </a:solidFill>
                          <a:effectLst/>
                          <a:latin typeface="Arial" panose="020B0604020202020204" pitchFamily="34" charset="0"/>
                          <a:cs typeface="Arial" panose="020B0604020202020204" pitchFamily="34" charset="0"/>
                        </a:rPr>
                        <a:t> N/A</a:t>
                      </a:r>
                    </a:p>
                  </a:txBody>
                  <a:tcPr marL="5107" marR="5107" marT="510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t"/>
                      <a:r>
                        <a:rPr lang="en-ZA" sz="1200" b="0" i="0" u="none" strike="noStrike" dirty="0">
                          <a:solidFill>
                            <a:srgbClr val="000000"/>
                          </a:solidFill>
                          <a:effectLst/>
                          <a:latin typeface="Arial" panose="020B0604020202020204" pitchFamily="34" charset="0"/>
                          <a:cs typeface="Arial" panose="020B0604020202020204" pitchFamily="34" charset="0"/>
                        </a:rPr>
                        <a:t> </a:t>
                      </a:r>
                    </a:p>
                  </a:txBody>
                  <a:tcPr marL="5107" marR="5107" marT="510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extLst>
                  <a:ext uri="{0D108BD9-81ED-4DB2-BD59-A6C34878D82A}">
                    <a16:rowId xmlns:a16="http://schemas.microsoft.com/office/drawing/2014/main" xmlns="" val="3603228850"/>
                  </a:ext>
                </a:extLst>
              </a:tr>
            </a:tbl>
          </a:graphicData>
        </a:graphic>
      </p:graphicFrame>
      <p:sp>
        <p:nvSpPr>
          <p:cNvPr id="6" name="TextBox 5">
            <a:extLst>
              <a:ext uri="{FF2B5EF4-FFF2-40B4-BE49-F238E27FC236}">
                <a16:creationId xmlns:a16="http://schemas.microsoft.com/office/drawing/2014/main" xmlns="" id="{82FF1B10-9D58-456B-A51B-C263AF61FE13}"/>
              </a:ext>
            </a:extLst>
          </p:cNvPr>
          <p:cNvSpPr txBox="1"/>
          <p:nvPr/>
        </p:nvSpPr>
        <p:spPr>
          <a:xfrm>
            <a:off x="1685925" y="0"/>
            <a:ext cx="9734550" cy="369332"/>
          </a:xfrm>
          <a:prstGeom prst="rect">
            <a:avLst/>
          </a:prstGeom>
          <a:noFill/>
        </p:spPr>
        <p:txBody>
          <a:bodyPr wrap="square">
            <a:spAutoFit/>
          </a:bodyPr>
          <a:lstStyle/>
          <a:p>
            <a:pPr algn="ctr"/>
            <a:r>
              <a:rPr lang="en-US" b="1" dirty="0">
                <a:latin typeface="Arial" panose="020B0604020202020204" pitchFamily="34" charset="0"/>
                <a:cs typeface="Arial" panose="020B0604020202020204" pitchFamily="34" charset="0"/>
              </a:rPr>
              <a:t>MINERAL AND ENERGY RESOURCES PROGRAMMES AND PROJECTS, (QUARTER 2)   </a:t>
            </a:r>
            <a:endParaRPr lang="en-ZA"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xmlns="" val="1552051497"/>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a:extLst>
              <a:ext uri="{FF2B5EF4-FFF2-40B4-BE49-F238E27FC236}">
                <a16:creationId xmlns:a16="http://schemas.microsoft.com/office/drawing/2014/main" xmlns="" id="{266157F2-6A52-4E0F-9996-F13B80FF0BCB}"/>
              </a:ext>
            </a:extLst>
          </p:cNvPr>
          <p:cNvGraphicFramePr>
            <a:graphicFrameLocks noGrp="1"/>
          </p:cNvGraphicFramePr>
          <p:nvPr/>
        </p:nvGraphicFramePr>
        <p:xfrm>
          <a:off x="1590261" y="374922"/>
          <a:ext cx="10458867" cy="5071721"/>
        </p:xfrm>
        <a:graphic>
          <a:graphicData uri="http://schemas.openxmlformats.org/drawingml/2006/table">
            <a:tbl>
              <a:tblPr/>
              <a:tblGrid>
                <a:gridCol w="1210142">
                  <a:extLst>
                    <a:ext uri="{9D8B030D-6E8A-4147-A177-3AD203B41FA5}">
                      <a16:colId xmlns:a16="http://schemas.microsoft.com/office/drawing/2014/main" xmlns="" val="3849094707"/>
                    </a:ext>
                  </a:extLst>
                </a:gridCol>
                <a:gridCol w="1210142">
                  <a:extLst>
                    <a:ext uri="{9D8B030D-6E8A-4147-A177-3AD203B41FA5}">
                      <a16:colId xmlns:a16="http://schemas.microsoft.com/office/drawing/2014/main" xmlns="" val="1319002411"/>
                    </a:ext>
                  </a:extLst>
                </a:gridCol>
                <a:gridCol w="1366837">
                  <a:extLst>
                    <a:ext uri="{9D8B030D-6E8A-4147-A177-3AD203B41FA5}">
                      <a16:colId xmlns:a16="http://schemas.microsoft.com/office/drawing/2014/main" xmlns="" val="2490980159"/>
                    </a:ext>
                  </a:extLst>
                </a:gridCol>
                <a:gridCol w="1566757">
                  <a:extLst>
                    <a:ext uri="{9D8B030D-6E8A-4147-A177-3AD203B41FA5}">
                      <a16:colId xmlns:a16="http://schemas.microsoft.com/office/drawing/2014/main" xmlns="" val="3395034075"/>
                    </a:ext>
                  </a:extLst>
                </a:gridCol>
                <a:gridCol w="1828800">
                  <a:extLst>
                    <a:ext uri="{9D8B030D-6E8A-4147-A177-3AD203B41FA5}">
                      <a16:colId xmlns:a16="http://schemas.microsoft.com/office/drawing/2014/main" xmlns="" val="2999001407"/>
                    </a:ext>
                  </a:extLst>
                </a:gridCol>
                <a:gridCol w="1698923">
                  <a:extLst>
                    <a:ext uri="{9D8B030D-6E8A-4147-A177-3AD203B41FA5}">
                      <a16:colId xmlns:a16="http://schemas.microsoft.com/office/drawing/2014/main" xmlns="" val="4100800510"/>
                    </a:ext>
                  </a:extLst>
                </a:gridCol>
                <a:gridCol w="1066512">
                  <a:extLst>
                    <a:ext uri="{9D8B030D-6E8A-4147-A177-3AD203B41FA5}">
                      <a16:colId xmlns:a16="http://schemas.microsoft.com/office/drawing/2014/main" xmlns="" val="1941818794"/>
                    </a:ext>
                  </a:extLst>
                </a:gridCol>
                <a:gridCol w="510754">
                  <a:extLst>
                    <a:ext uri="{9D8B030D-6E8A-4147-A177-3AD203B41FA5}">
                      <a16:colId xmlns:a16="http://schemas.microsoft.com/office/drawing/2014/main" xmlns="" val="1219883571"/>
                    </a:ext>
                  </a:extLst>
                </a:gridCol>
              </a:tblGrid>
              <a:tr h="664952">
                <a:tc>
                  <a:txBody>
                    <a:bodyPr/>
                    <a:lstStyle/>
                    <a:p>
                      <a:pPr algn="ctr" fontAlgn="t"/>
                      <a:r>
                        <a:rPr lang="en-ZA" sz="1200" b="1" i="0" u="none" strike="noStrike" dirty="0">
                          <a:solidFill>
                            <a:srgbClr val="000000"/>
                          </a:solidFill>
                          <a:effectLst/>
                          <a:latin typeface="Arial" panose="020B0604020202020204" pitchFamily="34" charset="0"/>
                          <a:cs typeface="Arial" panose="020B0604020202020204" pitchFamily="34" charset="0"/>
                        </a:rPr>
                        <a:t>Output Indicator</a:t>
                      </a:r>
                    </a:p>
                  </a:txBody>
                  <a:tcPr marL="4679" marR="4679" marT="467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ctr" fontAlgn="t"/>
                      <a:r>
                        <a:rPr lang="en-ZA" sz="1200" b="1" i="0" u="none" strike="noStrike" dirty="0">
                          <a:solidFill>
                            <a:srgbClr val="000000"/>
                          </a:solidFill>
                          <a:effectLst/>
                          <a:latin typeface="Arial" panose="020B0604020202020204" pitchFamily="34" charset="0"/>
                          <a:cs typeface="Arial" panose="020B0604020202020204" pitchFamily="34" charset="0"/>
                        </a:rPr>
                        <a:t>2022/23</a:t>
                      </a:r>
                      <a:br>
                        <a:rPr lang="en-ZA" sz="1200" b="1" i="0" u="none" strike="noStrike" dirty="0">
                          <a:solidFill>
                            <a:srgbClr val="000000"/>
                          </a:solidFill>
                          <a:effectLst/>
                          <a:latin typeface="Arial" panose="020B0604020202020204" pitchFamily="34" charset="0"/>
                          <a:cs typeface="Arial" panose="020B0604020202020204" pitchFamily="34" charset="0"/>
                        </a:rPr>
                      </a:br>
                      <a:r>
                        <a:rPr lang="en-ZA" sz="1200" b="1" i="0" u="none" strike="noStrike" dirty="0">
                          <a:solidFill>
                            <a:srgbClr val="000000"/>
                          </a:solidFill>
                          <a:effectLst/>
                          <a:latin typeface="Arial" panose="020B0604020202020204" pitchFamily="34" charset="0"/>
                          <a:cs typeface="Arial" panose="020B0604020202020204" pitchFamily="34" charset="0"/>
                        </a:rPr>
                        <a:t>Annual Target</a:t>
                      </a:r>
                    </a:p>
                  </a:txBody>
                  <a:tcPr marL="4679" marR="4679" marT="467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ctr" fontAlgn="t"/>
                      <a:r>
                        <a:rPr lang="en-ZA" sz="1200" b="1" i="0" u="none" strike="noStrike" dirty="0">
                          <a:solidFill>
                            <a:srgbClr val="000000"/>
                          </a:solidFill>
                          <a:effectLst/>
                          <a:latin typeface="Arial" panose="020B0604020202020204" pitchFamily="34" charset="0"/>
                          <a:cs typeface="Arial" panose="020B0604020202020204" pitchFamily="34" charset="0"/>
                        </a:rPr>
                        <a:t>2022/23</a:t>
                      </a:r>
                      <a:br>
                        <a:rPr lang="en-ZA" sz="1200" b="1" i="0" u="none" strike="noStrike" dirty="0">
                          <a:solidFill>
                            <a:srgbClr val="000000"/>
                          </a:solidFill>
                          <a:effectLst/>
                          <a:latin typeface="Arial" panose="020B0604020202020204" pitchFamily="34" charset="0"/>
                          <a:cs typeface="Arial" panose="020B0604020202020204" pitchFamily="34" charset="0"/>
                        </a:rPr>
                      </a:br>
                      <a:r>
                        <a:rPr lang="en-ZA" sz="1200" b="1" i="0" u="none" strike="noStrike" dirty="0">
                          <a:solidFill>
                            <a:srgbClr val="000000"/>
                          </a:solidFill>
                          <a:effectLst/>
                          <a:latin typeface="Arial" panose="020B0604020202020204" pitchFamily="34" charset="0"/>
                          <a:cs typeface="Arial" panose="020B0604020202020204" pitchFamily="34" charset="0"/>
                        </a:rPr>
                        <a:t>Quarterly Target</a:t>
                      </a:r>
                    </a:p>
                  </a:txBody>
                  <a:tcPr marL="4679" marR="4679" marT="467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ctr" fontAlgn="t"/>
                      <a:r>
                        <a:rPr lang="en-US" sz="1200" b="1" i="0" u="none" strike="noStrike" dirty="0">
                          <a:solidFill>
                            <a:srgbClr val="000000"/>
                          </a:solidFill>
                          <a:effectLst/>
                          <a:latin typeface="Arial" panose="020B0604020202020204" pitchFamily="34" charset="0"/>
                          <a:cs typeface="Arial" panose="020B0604020202020204" pitchFamily="34" charset="0"/>
                        </a:rPr>
                        <a:t>Actual output</a:t>
                      </a:r>
                      <a:br>
                        <a:rPr lang="en-US" sz="1200" b="1" i="0" u="none" strike="noStrike" dirty="0">
                          <a:solidFill>
                            <a:srgbClr val="000000"/>
                          </a:solidFill>
                          <a:effectLst/>
                          <a:latin typeface="Arial" panose="020B0604020202020204" pitchFamily="34" charset="0"/>
                          <a:cs typeface="Arial" panose="020B0604020202020204" pitchFamily="34" charset="0"/>
                        </a:rPr>
                      </a:br>
                      <a:endParaRPr lang="en-US" sz="1200" b="1" i="0" u="none" strike="noStrike" dirty="0">
                        <a:solidFill>
                          <a:srgbClr val="000000"/>
                        </a:solidFill>
                        <a:effectLst/>
                        <a:latin typeface="Arial" panose="020B0604020202020204" pitchFamily="34" charset="0"/>
                        <a:cs typeface="Arial" panose="020B0604020202020204" pitchFamily="34" charset="0"/>
                      </a:endParaRPr>
                    </a:p>
                  </a:txBody>
                  <a:tcPr marL="4679" marR="4679" marT="467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ctr" fontAlgn="t"/>
                      <a:r>
                        <a:rPr lang="en-ZA" sz="1200" b="1" i="0" u="none" strike="noStrike" dirty="0">
                          <a:solidFill>
                            <a:srgbClr val="000000"/>
                          </a:solidFill>
                          <a:effectLst/>
                          <a:latin typeface="Arial" panose="020B0604020202020204" pitchFamily="34" charset="0"/>
                          <a:cs typeface="Arial" panose="020B0604020202020204" pitchFamily="34" charset="0"/>
                        </a:rPr>
                        <a:t>Reason for</a:t>
                      </a:r>
                      <a:br>
                        <a:rPr lang="en-ZA" sz="1200" b="1" i="0" u="none" strike="noStrike" dirty="0">
                          <a:solidFill>
                            <a:srgbClr val="000000"/>
                          </a:solidFill>
                          <a:effectLst/>
                          <a:latin typeface="Arial" panose="020B0604020202020204" pitchFamily="34" charset="0"/>
                          <a:cs typeface="Arial" panose="020B0604020202020204" pitchFamily="34" charset="0"/>
                        </a:rPr>
                      </a:br>
                      <a:r>
                        <a:rPr lang="en-ZA" sz="1200" b="1" i="0" u="none" strike="noStrike" dirty="0">
                          <a:solidFill>
                            <a:srgbClr val="000000"/>
                          </a:solidFill>
                          <a:effectLst/>
                          <a:latin typeface="Arial" panose="020B0604020202020204" pitchFamily="34" charset="0"/>
                          <a:cs typeface="Arial" panose="020B0604020202020204" pitchFamily="34" charset="0"/>
                        </a:rPr>
                        <a:t>Deviation</a:t>
                      </a:r>
                      <a:br>
                        <a:rPr lang="en-ZA" sz="1200" b="1" i="0" u="none" strike="noStrike" dirty="0">
                          <a:solidFill>
                            <a:srgbClr val="000000"/>
                          </a:solidFill>
                          <a:effectLst/>
                          <a:latin typeface="Arial" panose="020B0604020202020204" pitchFamily="34" charset="0"/>
                          <a:cs typeface="Arial" panose="020B0604020202020204" pitchFamily="34" charset="0"/>
                        </a:rPr>
                      </a:br>
                      <a:endParaRPr lang="en-ZA" sz="1200" b="1" i="0" u="none" strike="noStrike" dirty="0">
                        <a:solidFill>
                          <a:srgbClr val="000000"/>
                        </a:solidFill>
                        <a:effectLst/>
                        <a:latin typeface="Arial" panose="020B0604020202020204" pitchFamily="34" charset="0"/>
                        <a:cs typeface="Arial" panose="020B0604020202020204" pitchFamily="34" charset="0"/>
                      </a:endParaRPr>
                    </a:p>
                  </a:txBody>
                  <a:tcPr marL="4679" marR="4679" marT="467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ctr" fontAlgn="t"/>
                      <a:r>
                        <a:rPr lang="en-ZA" sz="1200" b="1" i="0" u="none" strike="noStrike" dirty="0">
                          <a:solidFill>
                            <a:srgbClr val="000000"/>
                          </a:solidFill>
                          <a:effectLst/>
                          <a:latin typeface="Arial" panose="020B0604020202020204" pitchFamily="34" charset="0"/>
                          <a:cs typeface="Arial" panose="020B0604020202020204" pitchFamily="34" charset="0"/>
                        </a:rPr>
                        <a:t>Corrective</a:t>
                      </a:r>
                      <a:br>
                        <a:rPr lang="en-ZA" sz="1200" b="1" i="0" u="none" strike="noStrike" dirty="0">
                          <a:solidFill>
                            <a:srgbClr val="000000"/>
                          </a:solidFill>
                          <a:effectLst/>
                          <a:latin typeface="Arial" panose="020B0604020202020204" pitchFamily="34" charset="0"/>
                          <a:cs typeface="Arial" panose="020B0604020202020204" pitchFamily="34" charset="0"/>
                        </a:rPr>
                      </a:br>
                      <a:r>
                        <a:rPr lang="en-ZA" sz="1200" b="1" i="0" u="none" strike="noStrike" dirty="0">
                          <a:solidFill>
                            <a:srgbClr val="000000"/>
                          </a:solidFill>
                          <a:effectLst/>
                          <a:latin typeface="Arial" panose="020B0604020202020204" pitchFamily="34" charset="0"/>
                          <a:cs typeface="Arial" panose="020B0604020202020204" pitchFamily="34" charset="0"/>
                        </a:rPr>
                        <a:t>Measures</a:t>
                      </a:r>
                      <a:br>
                        <a:rPr lang="en-ZA" sz="1200" b="1" i="0" u="none" strike="noStrike" dirty="0">
                          <a:solidFill>
                            <a:srgbClr val="000000"/>
                          </a:solidFill>
                          <a:effectLst/>
                          <a:latin typeface="Arial" panose="020B0604020202020204" pitchFamily="34" charset="0"/>
                          <a:cs typeface="Arial" panose="020B0604020202020204" pitchFamily="34" charset="0"/>
                        </a:rPr>
                      </a:br>
                      <a:endParaRPr lang="en-ZA" sz="1200" b="1" i="0" u="none" strike="noStrike" dirty="0">
                        <a:solidFill>
                          <a:srgbClr val="000000"/>
                        </a:solidFill>
                        <a:effectLst/>
                        <a:latin typeface="Arial" panose="020B0604020202020204" pitchFamily="34" charset="0"/>
                        <a:cs typeface="Arial" panose="020B0604020202020204" pitchFamily="34" charset="0"/>
                      </a:endParaRPr>
                    </a:p>
                  </a:txBody>
                  <a:tcPr marL="4679" marR="4679" marT="467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ctr" fontAlgn="t"/>
                      <a:r>
                        <a:rPr lang="en-ZA" sz="1200" b="1" i="0" u="none" strike="noStrike" dirty="0">
                          <a:solidFill>
                            <a:srgbClr val="000000"/>
                          </a:solidFill>
                          <a:effectLst/>
                          <a:latin typeface="Arial" panose="020B0604020202020204" pitchFamily="34" charset="0"/>
                          <a:cs typeface="Arial" panose="020B0604020202020204" pitchFamily="34" charset="0"/>
                        </a:rPr>
                        <a:t>Comments for</a:t>
                      </a:r>
                      <a:br>
                        <a:rPr lang="en-ZA" sz="1200" b="1" i="0" u="none" strike="noStrike" dirty="0">
                          <a:solidFill>
                            <a:srgbClr val="000000"/>
                          </a:solidFill>
                          <a:effectLst/>
                          <a:latin typeface="Arial" panose="020B0604020202020204" pitchFamily="34" charset="0"/>
                          <a:cs typeface="Arial" panose="020B0604020202020204" pitchFamily="34" charset="0"/>
                        </a:rPr>
                      </a:br>
                      <a:r>
                        <a:rPr lang="en-ZA" sz="1200" b="1" i="0" u="none" strike="noStrike" dirty="0">
                          <a:solidFill>
                            <a:srgbClr val="000000"/>
                          </a:solidFill>
                          <a:effectLst/>
                          <a:latin typeface="Arial" panose="020B0604020202020204" pitchFamily="34" charset="0"/>
                          <a:cs typeface="Arial" panose="020B0604020202020204" pitchFamily="34" charset="0"/>
                        </a:rPr>
                        <a:t>Quarter 2</a:t>
                      </a:r>
                      <a:br>
                        <a:rPr lang="en-ZA" sz="1200" b="1" i="0" u="none" strike="noStrike" dirty="0">
                          <a:solidFill>
                            <a:srgbClr val="000000"/>
                          </a:solidFill>
                          <a:effectLst/>
                          <a:latin typeface="Arial" panose="020B0604020202020204" pitchFamily="34" charset="0"/>
                          <a:cs typeface="Arial" panose="020B0604020202020204" pitchFamily="34" charset="0"/>
                        </a:rPr>
                      </a:br>
                      <a:endParaRPr lang="en-ZA" sz="1200" b="1" i="0" u="none" strike="noStrike" dirty="0">
                        <a:solidFill>
                          <a:srgbClr val="000000"/>
                        </a:solidFill>
                        <a:effectLst/>
                        <a:latin typeface="Arial" panose="020B0604020202020204" pitchFamily="34" charset="0"/>
                        <a:cs typeface="Arial" panose="020B0604020202020204" pitchFamily="34" charset="0"/>
                      </a:endParaRPr>
                    </a:p>
                  </a:txBody>
                  <a:tcPr marL="4679" marR="4679" marT="467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ctr" fontAlgn="t"/>
                      <a:r>
                        <a:rPr lang="en-ZA" sz="1200" b="1" i="0" u="none" strike="noStrike" dirty="0">
                          <a:solidFill>
                            <a:srgbClr val="000000"/>
                          </a:solidFill>
                          <a:effectLst/>
                          <a:latin typeface="Arial" panose="020B0604020202020204" pitchFamily="34" charset="0"/>
                          <a:cs typeface="Arial" panose="020B0604020202020204" pitchFamily="34" charset="0"/>
                        </a:rPr>
                        <a:t>Robot Status </a:t>
                      </a:r>
                    </a:p>
                  </a:txBody>
                  <a:tcPr marL="4679" marR="4679" marT="467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extLst>
                  <a:ext uri="{0D108BD9-81ED-4DB2-BD59-A6C34878D82A}">
                    <a16:rowId xmlns:a16="http://schemas.microsoft.com/office/drawing/2014/main" xmlns="" val="686331549"/>
                  </a:ext>
                </a:extLst>
              </a:tr>
              <a:tr h="1544056">
                <a:tc>
                  <a:txBody>
                    <a:bodyPr/>
                    <a:lstStyle/>
                    <a:p>
                      <a:pPr algn="l" fontAlgn="t"/>
                      <a:r>
                        <a:rPr lang="en-US" sz="1200" b="0" i="0" u="none" strike="noStrike" dirty="0">
                          <a:solidFill>
                            <a:srgbClr val="000000"/>
                          </a:solidFill>
                          <a:effectLst/>
                          <a:latin typeface="Arial" panose="020B0604020202020204" pitchFamily="34" charset="0"/>
                          <a:cs typeface="Arial" panose="020B0604020202020204" pitchFamily="34" charset="0"/>
                        </a:rPr>
                        <a:t>Number of households electrified through non-grid technology</a:t>
                      </a:r>
                    </a:p>
                  </a:txBody>
                  <a:tcPr marL="4679" marR="4679" marT="467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t"/>
                      <a:r>
                        <a:rPr lang="en-US" sz="1200" b="0" i="0" u="none" strike="noStrike" dirty="0">
                          <a:solidFill>
                            <a:srgbClr val="000000"/>
                          </a:solidFill>
                          <a:effectLst/>
                          <a:latin typeface="Arial" panose="020B0604020202020204" pitchFamily="34" charset="0"/>
                          <a:cs typeface="Arial" panose="020B0604020202020204" pitchFamily="34" charset="0"/>
                        </a:rPr>
                        <a:t>15 000 Additional households electrified with non-grid electrification to achieve the 2022/23 target</a:t>
                      </a:r>
                    </a:p>
                  </a:txBody>
                  <a:tcPr marL="4679" marR="4679" marT="467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t"/>
                      <a:r>
                        <a:rPr lang="en-US" sz="1200" b="0" i="0" u="none" strike="noStrike" dirty="0">
                          <a:solidFill>
                            <a:srgbClr val="000000"/>
                          </a:solidFill>
                          <a:effectLst/>
                          <a:latin typeface="Arial" panose="020B0604020202020204" pitchFamily="34" charset="0"/>
                          <a:cs typeface="Arial" panose="020B0604020202020204" pitchFamily="34" charset="0"/>
                        </a:rPr>
                        <a:t>2 000 Additional</a:t>
                      </a:r>
                      <a:br>
                        <a:rPr lang="en-US" sz="1200" b="0" i="0" u="none" strike="noStrike" dirty="0">
                          <a:solidFill>
                            <a:srgbClr val="000000"/>
                          </a:solidFill>
                          <a:effectLst/>
                          <a:latin typeface="Arial" panose="020B0604020202020204" pitchFamily="34" charset="0"/>
                          <a:cs typeface="Arial" panose="020B0604020202020204" pitchFamily="34" charset="0"/>
                        </a:rPr>
                      </a:br>
                      <a:r>
                        <a:rPr lang="en-US" sz="1200" b="0" i="0" u="none" strike="noStrike" dirty="0">
                          <a:solidFill>
                            <a:srgbClr val="000000"/>
                          </a:solidFill>
                          <a:effectLst/>
                          <a:latin typeface="Arial" panose="020B0604020202020204" pitchFamily="34" charset="0"/>
                          <a:cs typeface="Arial" panose="020B0604020202020204" pitchFamily="34" charset="0"/>
                        </a:rPr>
                        <a:t>households</a:t>
                      </a:r>
                      <a:br>
                        <a:rPr lang="en-US" sz="1200" b="0" i="0" u="none" strike="noStrike" dirty="0">
                          <a:solidFill>
                            <a:srgbClr val="000000"/>
                          </a:solidFill>
                          <a:effectLst/>
                          <a:latin typeface="Arial" panose="020B0604020202020204" pitchFamily="34" charset="0"/>
                          <a:cs typeface="Arial" panose="020B0604020202020204" pitchFamily="34" charset="0"/>
                        </a:rPr>
                      </a:br>
                      <a:r>
                        <a:rPr lang="en-US" sz="1200" b="0" i="0" u="none" strike="noStrike" dirty="0">
                          <a:solidFill>
                            <a:srgbClr val="000000"/>
                          </a:solidFill>
                          <a:effectLst/>
                          <a:latin typeface="Arial" panose="020B0604020202020204" pitchFamily="34" charset="0"/>
                          <a:cs typeface="Arial" panose="020B0604020202020204" pitchFamily="34" charset="0"/>
                        </a:rPr>
                        <a:t>electrified</a:t>
                      </a:r>
                      <a:br>
                        <a:rPr lang="en-US" sz="1200" b="0" i="0" u="none" strike="noStrike" dirty="0">
                          <a:solidFill>
                            <a:srgbClr val="000000"/>
                          </a:solidFill>
                          <a:effectLst/>
                          <a:latin typeface="Arial" panose="020B0604020202020204" pitchFamily="34" charset="0"/>
                          <a:cs typeface="Arial" panose="020B0604020202020204" pitchFamily="34" charset="0"/>
                        </a:rPr>
                      </a:br>
                      <a:r>
                        <a:rPr lang="en-US" sz="1200" b="0" i="0" u="none" strike="noStrike" dirty="0">
                          <a:solidFill>
                            <a:srgbClr val="000000"/>
                          </a:solidFill>
                          <a:effectLst/>
                          <a:latin typeface="Arial" panose="020B0604020202020204" pitchFamily="34" charset="0"/>
                          <a:cs typeface="Arial" panose="020B0604020202020204" pitchFamily="34" charset="0"/>
                        </a:rPr>
                        <a:t>through non-grid</a:t>
                      </a:r>
                      <a:br>
                        <a:rPr lang="en-US" sz="1200" b="0" i="0" u="none" strike="noStrike" dirty="0">
                          <a:solidFill>
                            <a:srgbClr val="000000"/>
                          </a:solidFill>
                          <a:effectLst/>
                          <a:latin typeface="Arial" panose="020B0604020202020204" pitchFamily="34" charset="0"/>
                          <a:cs typeface="Arial" panose="020B0604020202020204" pitchFamily="34" charset="0"/>
                        </a:rPr>
                      </a:br>
                      <a:r>
                        <a:rPr lang="en-US" sz="1200" b="0" i="0" u="none" strike="noStrike" dirty="0">
                          <a:solidFill>
                            <a:srgbClr val="000000"/>
                          </a:solidFill>
                          <a:effectLst/>
                          <a:latin typeface="Arial" panose="020B0604020202020204" pitchFamily="34" charset="0"/>
                          <a:cs typeface="Arial" panose="020B0604020202020204" pitchFamily="34" charset="0"/>
                        </a:rPr>
                        <a:t>technology</a:t>
                      </a:r>
                    </a:p>
                  </a:txBody>
                  <a:tcPr marL="4679" marR="4679" marT="467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t"/>
                      <a:r>
                        <a:rPr lang="en-US" sz="1200" b="1" i="0" u="none" strike="noStrike" dirty="0">
                          <a:solidFill>
                            <a:srgbClr val="000000"/>
                          </a:solidFill>
                          <a:effectLst/>
                          <a:latin typeface="Arial" panose="020B0604020202020204" pitchFamily="34" charset="0"/>
                          <a:cs typeface="Arial" panose="020B0604020202020204" pitchFamily="34" charset="0"/>
                        </a:rPr>
                        <a:t>Not Achieved</a:t>
                      </a:r>
                      <a:endParaRPr lang="en-US" sz="1200" b="0" i="0" u="none" strike="noStrike" dirty="0">
                        <a:solidFill>
                          <a:srgbClr val="000000"/>
                        </a:solidFill>
                        <a:effectLst/>
                        <a:latin typeface="Arial" panose="020B0604020202020204" pitchFamily="34" charset="0"/>
                        <a:cs typeface="Arial" panose="020B0604020202020204" pitchFamily="34" charset="0"/>
                      </a:endParaRPr>
                    </a:p>
                  </a:txBody>
                  <a:tcPr marL="4679" marR="4679" marT="467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t"/>
                      <a:r>
                        <a:rPr lang="en-US" sz="1200" b="0" i="0" u="none" strike="noStrike" dirty="0">
                          <a:solidFill>
                            <a:srgbClr val="000000"/>
                          </a:solidFill>
                          <a:effectLst/>
                          <a:latin typeface="Arial" panose="020B0604020202020204" pitchFamily="34" charset="0"/>
                          <a:cs typeface="Arial" panose="020B0604020202020204" pitchFamily="34" charset="0"/>
                        </a:rPr>
                        <a:t>The </a:t>
                      </a:r>
                      <a:r>
                        <a:rPr lang="en-US" sz="1200" b="0" i="0" u="none" strike="noStrike" dirty="0" err="1">
                          <a:solidFill>
                            <a:srgbClr val="000000"/>
                          </a:solidFill>
                          <a:effectLst/>
                          <a:latin typeface="Arial" panose="020B0604020202020204" pitchFamily="34" charset="0"/>
                          <a:cs typeface="Arial" panose="020B0604020202020204" pitchFamily="34" charset="0"/>
                        </a:rPr>
                        <a:t>ToR</a:t>
                      </a:r>
                      <a:r>
                        <a:rPr lang="en-US" sz="1200" b="0" i="0" u="none" strike="noStrike" dirty="0">
                          <a:solidFill>
                            <a:srgbClr val="000000"/>
                          </a:solidFill>
                          <a:effectLst/>
                          <a:latin typeface="Arial" panose="020B0604020202020204" pitchFamily="34" charset="0"/>
                          <a:cs typeface="Arial" panose="020B0604020202020204" pitchFamily="34" charset="0"/>
                        </a:rPr>
                        <a:t> for the appointment of SPs for the installation of SHSs is scheduled to be tabled at the BSC of October. </a:t>
                      </a:r>
                      <a:endParaRPr lang="en-ZA" sz="1200" b="0" i="0" u="none" strike="noStrike" dirty="0">
                        <a:solidFill>
                          <a:srgbClr val="000000"/>
                        </a:solidFill>
                        <a:effectLst/>
                        <a:latin typeface="Arial" panose="020B0604020202020204" pitchFamily="34" charset="0"/>
                        <a:cs typeface="Arial" panose="020B0604020202020204" pitchFamily="34" charset="0"/>
                      </a:endParaRPr>
                    </a:p>
                  </a:txBody>
                  <a:tcPr marL="4679" marR="4679" marT="467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t"/>
                      <a:r>
                        <a:rPr lang="en-US" sz="1200" b="0" i="0" u="none" strike="noStrike" dirty="0">
                          <a:solidFill>
                            <a:srgbClr val="000000"/>
                          </a:solidFill>
                          <a:effectLst/>
                          <a:latin typeface="Arial" panose="020B0604020202020204" pitchFamily="34" charset="0"/>
                          <a:cs typeface="Arial" panose="020B0604020202020204" pitchFamily="34" charset="0"/>
                        </a:rPr>
                        <a:t>Thereafter, it will be served at the BAC of Nov 2022 to seek the BAC to recommend to DG to approve the advertisement.</a:t>
                      </a:r>
                      <a:endParaRPr lang="en-ZA" sz="1200" b="0" i="0" u="none" strike="noStrike" dirty="0">
                        <a:solidFill>
                          <a:srgbClr val="000000"/>
                        </a:solidFill>
                        <a:effectLst/>
                        <a:latin typeface="Arial" panose="020B0604020202020204" pitchFamily="34" charset="0"/>
                        <a:cs typeface="Arial" panose="020B0604020202020204" pitchFamily="34" charset="0"/>
                      </a:endParaRPr>
                    </a:p>
                  </a:txBody>
                  <a:tcPr marL="4679" marR="4679" marT="467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t"/>
                      <a:r>
                        <a:rPr lang="en-ZA" sz="1200" b="0" i="0" u="none" strike="noStrike" dirty="0">
                          <a:solidFill>
                            <a:srgbClr val="000000"/>
                          </a:solidFill>
                          <a:effectLst/>
                          <a:latin typeface="Arial" panose="020B0604020202020204" pitchFamily="34" charset="0"/>
                          <a:cs typeface="Arial" panose="020B0604020202020204" pitchFamily="34" charset="0"/>
                        </a:rPr>
                        <a:t> N/A</a:t>
                      </a:r>
                    </a:p>
                  </a:txBody>
                  <a:tcPr marL="4679" marR="4679" marT="467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t"/>
                      <a:r>
                        <a:rPr lang="en-ZA" sz="1200" b="0" i="0" u="none" strike="noStrike" dirty="0">
                          <a:solidFill>
                            <a:srgbClr val="000000"/>
                          </a:solidFill>
                          <a:effectLst/>
                          <a:latin typeface="Arial" panose="020B0604020202020204" pitchFamily="34" charset="0"/>
                          <a:cs typeface="Arial" panose="020B0604020202020204" pitchFamily="34" charset="0"/>
                        </a:rPr>
                        <a:t> </a:t>
                      </a:r>
                    </a:p>
                  </a:txBody>
                  <a:tcPr marL="4679" marR="4679" marT="467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extLst>
                  <a:ext uri="{0D108BD9-81ED-4DB2-BD59-A6C34878D82A}">
                    <a16:rowId xmlns:a16="http://schemas.microsoft.com/office/drawing/2014/main" xmlns="" val="3214059517"/>
                  </a:ext>
                </a:extLst>
              </a:tr>
              <a:tr h="2862713">
                <a:tc>
                  <a:txBody>
                    <a:bodyPr/>
                    <a:lstStyle/>
                    <a:p>
                      <a:pPr algn="l" fontAlgn="t"/>
                      <a:r>
                        <a:rPr lang="en-US" sz="1200" b="0" i="0" u="none" strike="noStrike" dirty="0">
                          <a:solidFill>
                            <a:srgbClr val="000000"/>
                          </a:solidFill>
                          <a:effectLst/>
                          <a:latin typeface="Arial" panose="020B0604020202020204" pitchFamily="34" charset="0"/>
                          <a:cs typeface="Arial" panose="020B0604020202020204" pitchFamily="34" charset="0"/>
                        </a:rPr>
                        <a:t>Number of quarterly reports on the planning, funding, implementation, monitoring and verification of grid electrification of households towards the national commitment in the MTSF</a:t>
                      </a:r>
                    </a:p>
                  </a:txBody>
                  <a:tcPr marL="4679" marR="4679" marT="467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t"/>
                      <a:r>
                        <a:rPr lang="en-US" sz="1200" b="0" i="0" u="none" strike="noStrike" dirty="0">
                          <a:solidFill>
                            <a:srgbClr val="000000"/>
                          </a:solidFill>
                          <a:effectLst/>
                          <a:latin typeface="Arial" panose="020B0604020202020204" pitchFamily="34" charset="0"/>
                          <a:cs typeface="Arial" panose="020B0604020202020204" pitchFamily="34" charset="0"/>
                        </a:rPr>
                        <a:t>4 Quarterly reports on the monitoring and verification of the implementation of the grid electrification of additional 200 000 households by Eskom and contracted municipalities </a:t>
                      </a:r>
                    </a:p>
                  </a:txBody>
                  <a:tcPr marL="4679" marR="4679" marT="467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t"/>
                      <a:r>
                        <a:rPr lang="en-US" sz="1200" b="0" i="0" u="none" strike="noStrike" dirty="0">
                          <a:solidFill>
                            <a:srgbClr val="000000"/>
                          </a:solidFill>
                          <a:effectLst/>
                          <a:latin typeface="Arial" panose="020B0604020202020204" pitchFamily="34" charset="0"/>
                          <a:cs typeface="Arial" panose="020B0604020202020204" pitchFamily="34" charset="0"/>
                        </a:rPr>
                        <a:t>Report on the</a:t>
                      </a:r>
                      <a:br>
                        <a:rPr lang="en-US" sz="1200" b="0" i="0" u="none" strike="noStrike" dirty="0">
                          <a:solidFill>
                            <a:srgbClr val="000000"/>
                          </a:solidFill>
                          <a:effectLst/>
                          <a:latin typeface="Arial" panose="020B0604020202020204" pitchFamily="34" charset="0"/>
                          <a:cs typeface="Arial" panose="020B0604020202020204" pitchFamily="34" charset="0"/>
                        </a:rPr>
                      </a:br>
                      <a:r>
                        <a:rPr lang="en-US" sz="1200" b="0" i="0" u="none" strike="noStrike" dirty="0">
                          <a:solidFill>
                            <a:srgbClr val="000000"/>
                          </a:solidFill>
                          <a:effectLst/>
                          <a:latin typeface="Arial" panose="020B0604020202020204" pitchFamily="34" charset="0"/>
                          <a:cs typeface="Arial" panose="020B0604020202020204" pitchFamily="34" charset="0"/>
                        </a:rPr>
                        <a:t>monitoring and</a:t>
                      </a:r>
                      <a:br>
                        <a:rPr lang="en-US" sz="1200" b="0" i="0" u="none" strike="noStrike" dirty="0">
                          <a:solidFill>
                            <a:srgbClr val="000000"/>
                          </a:solidFill>
                          <a:effectLst/>
                          <a:latin typeface="Arial" panose="020B0604020202020204" pitchFamily="34" charset="0"/>
                          <a:cs typeface="Arial" panose="020B0604020202020204" pitchFamily="34" charset="0"/>
                        </a:rPr>
                      </a:br>
                      <a:r>
                        <a:rPr lang="en-US" sz="1200" b="0" i="0" u="none" strike="noStrike" dirty="0">
                          <a:solidFill>
                            <a:srgbClr val="000000"/>
                          </a:solidFill>
                          <a:effectLst/>
                          <a:latin typeface="Arial" panose="020B0604020202020204" pitchFamily="34" charset="0"/>
                          <a:cs typeface="Arial" panose="020B0604020202020204" pitchFamily="34" charset="0"/>
                        </a:rPr>
                        <a:t>verification of the</a:t>
                      </a:r>
                      <a:br>
                        <a:rPr lang="en-US" sz="1200" b="0" i="0" u="none" strike="noStrike" dirty="0">
                          <a:solidFill>
                            <a:srgbClr val="000000"/>
                          </a:solidFill>
                          <a:effectLst/>
                          <a:latin typeface="Arial" panose="020B0604020202020204" pitchFamily="34" charset="0"/>
                          <a:cs typeface="Arial" panose="020B0604020202020204" pitchFamily="34" charset="0"/>
                        </a:rPr>
                      </a:br>
                      <a:r>
                        <a:rPr lang="en-US" sz="1200" b="0" i="0" u="none" strike="noStrike" dirty="0">
                          <a:solidFill>
                            <a:srgbClr val="000000"/>
                          </a:solidFill>
                          <a:effectLst/>
                          <a:latin typeface="Arial" panose="020B0604020202020204" pitchFamily="34" charset="0"/>
                          <a:cs typeface="Arial" panose="020B0604020202020204" pitchFamily="34" charset="0"/>
                        </a:rPr>
                        <a:t>implementation</a:t>
                      </a:r>
                      <a:br>
                        <a:rPr lang="en-US" sz="1200" b="0" i="0" u="none" strike="noStrike" dirty="0">
                          <a:solidFill>
                            <a:srgbClr val="000000"/>
                          </a:solidFill>
                          <a:effectLst/>
                          <a:latin typeface="Arial" panose="020B0604020202020204" pitchFamily="34" charset="0"/>
                          <a:cs typeface="Arial" panose="020B0604020202020204" pitchFamily="34" charset="0"/>
                        </a:rPr>
                      </a:br>
                      <a:r>
                        <a:rPr lang="en-US" sz="1200" b="0" i="0" u="none" strike="noStrike" dirty="0">
                          <a:solidFill>
                            <a:srgbClr val="000000"/>
                          </a:solidFill>
                          <a:effectLst/>
                          <a:latin typeface="Arial" panose="020B0604020202020204" pitchFamily="34" charset="0"/>
                          <a:cs typeface="Arial" panose="020B0604020202020204" pitchFamily="34" charset="0"/>
                        </a:rPr>
                        <a:t>of the grid</a:t>
                      </a:r>
                      <a:br>
                        <a:rPr lang="en-US" sz="1200" b="0" i="0" u="none" strike="noStrike" dirty="0">
                          <a:solidFill>
                            <a:srgbClr val="000000"/>
                          </a:solidFill>
                          <a:effectLst/>
                          <a:latin typeface="Arial" panose="020B0604020202020204" pitchFamily="34" charset="0"/>
                          <a:cs typeface="Arial" panose="020B0604020202020204" pitchFamily="34" charset="0"/>
                        </a:rPr>
                      </a:br>
                      <a:r>
                        <a:rPr lang="en-US" sz="1200" b="0" i="0" u="none" strike="noStrike" dirty="0">
                          <a:solidFill>
                            <a:srgbClr val="000000"/>
                          </a:solidFill>
                          <a:effectLst/>
                          <a:latin typeface="Arial" panose="020B0604020202020204" pitchFamily="34" charset="0"/>
                          <a:cs typeface="Arial" panose="020B0604020202020204" pitchFamily="34" charset="0"/>
                        </a:rPr>
                        <a:t>electrification of</a:t>
                      </a:r>
                      <a:br>
                        <a:rPr lang="en-US" sz="1200" b="0" i="0" u="none" strike="noStrike" dirty="0">
                          <a:solidFill>
                            <a:srgbClr val="000000"/>
                          </a:solidFill>
                          <a:effectLst/>
                          <a:latin typeface="Arial" panose="020B0604020202020204" pitchFamily="34" charset="0"/>
                          <a:cs typeface="Arial" panose="020B0604020202020204" pitchFamily="34" charset="0"/>
                        </a:rPr>
                      </a:br>
                      <a:r>
                        <a:rPr lang="en-US" sz="1200" b="0" i="0" u="none" strike="noStrike" dirty="0">
                          <a:solidFill>
                            <a:srgbClr val="000000"/>
                          </a:solidFill>
                          <a:effectLst/>
                          <a:latin typeface="Arial" panose="020B0604020202020204" pitchFamily="34" charset="0"/>
                          <a:cs typeface="Arial" panose="020B0604020202020204" pitchFamily="34" charset="0"/>
                        </a:rPr>
                        <a:t>additional 45 000</a:t>
                      </a:r>
                      <a:br>
                        <a:rPr lang="en-US" sz="1200" b="0" i="0" u="none" strike="noStrike" dirty="0">
                          <a:solidFill>
                            <a:srgbClr val="000000"/>
                          </a:solidFill>
                          <a:effectLst/>
                          <a:latin typeface="Arial" panose="020B0604020202020204" pitchFamily="34" charset="0"/>
                          <a:cs typeface="Arial" panose="020B0604020202020204" pitchFamily="34" charset="0"/>
                        </a:rPr>
                      </a:br>
                      <a:r>
                        <a:rPr lang="en-US" sz="1200" b="0" i="0" u="none" strike="noStrike" dirty="0">
                          <a:solidFill>
                            <a:srgbClr val="000000"/>
                          </a:solidFill>
                          <a:effectLst/>
                          <a:latin typeface="Arial" panose="020B0604020202020204" pitchFamily="34" charset="0"/>
                          <a:cs typeface="Arial" panose="020B0604020202020204" pitchFamily="34" charset="0"/>
                        </a:rPr>
                        <a:t>households</a:t>
                      </a:r>
                      <a:br>
                        <a:rPr lang="en-US" sz="1200" b="0" i="0" u="none" strike="noStrike" dirty="0">
                          <a:solidFill>
                            <a:srgbClr val="000000"/>
                          </a:solidFill>
                          <a:effectLst/>
                          <a:latin typeface="Arial" panose="020B0604020202020204" pitchFamily="34" charset="0"/>
                          <a:cs typeface="Arial" panose="020B0604020202020204" pitchFamily="34" charset="0"/>
                        </a:rPr>
                      </a:br>
                      <a:r>
                        <a:rPr lang="en-US" sz="1200" b="0" i="0" u="none" strike="noStrike" dirty="0">
                          <a:solidFill>
                            <a:srgbClr val="000000"/>
                          </a:solidFill>
                          <a:effectLst/>
                          <a:latin typeface="Arial" panose="020B0604020202020204" pitchFamily="34" charset="0"/>
                          <a:cs typeface="Arial" panose="020B0604020202020204" pitchFamily="34" charset="0"/>
                        </a:rPr>
                        <a:t>by Eskom and</a:t>
                      </a:r>
                      <a:br>
                        <a:rPr lang="en-US" sz="1200" b="0" i="0" u="none" strike="noStrike" dirty="0">
                          <a:solidFill>
                            <a:srgbClr val="000000"/>
                          </a:solidFill>
                          <a:effectLst/>
                          <a:latin typeface="Arial" panose="020B0604020202020204" pitchFamily="34" charset="0"/>
                          <a:cs typeface="Arial" panose="020B0604020202020204" pitchFamily="34" charset="0"/>
                        </a:rPr>
                      </a:br>
                      <a:r>
                        <a:rPr lang="en-US" sz="1200" b="0" i="0" u="none" strike="noStrike" dirty="0">
                          <a:solidFill>
                            <a:srgbClr val="000000"/>
                          </a:solidFill>
                          <a:effectLst/>
                          <a:latin typeface="Arial" panose="020B0604020202020204" pitchFamily="34" charset="0"/>
                          <a:cs typeface="Arial" panose="020B0604020202020204" pitchFamily="34" charset="0"/>
                        </a:rPr>
                        <a:t>contracted</a:t>
                      </a:r>
                      <a:br>
                        <a:rPr lang="en-US" sz="1200" b="0" i="0" u="none" strike="noStrike" dirty="0">
                          <a:solidFill>
                            <a:srgbClr val="000000"/>
                          </a:solidFill>
                          <a:effectLst/>
                          <a:latin typeface="Arial" panose="020B0604020202020204" pitchFamily="34" charset="0"/>
                          <a:cs typeface="Arial" panose="020B0604020202020204" pitchFamily="34" charset="0"/>
                        </a:rPr>
                      </a:br>
                      <a:r>
                        <a:rPr lang="en-US" sz="1200" b="0" i="0" u="none" strike="noStrike" dirty="0">
                          <a:solidFill>
                            <a:srgbClr val="000000"/>
                          </a:solidFill>
                          <a:effectLst/>
                          <a:latin typeface="Arial" panose="020B0604020202020204" pitchFamily="34" charset="0"/>
                          <a:cs typeface="Arial" panose="020B0604020202020204" pitchFamily="34" charset="0"/>
                        </a:rPr>
                        <a:t>municipalities</a:t>
                      </a:r>
                    </a:p>
                  </a:txBody>
                  <a:tcPr marL="4679" marR="4679" marT="467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t"/>
                      <a:r>
                        <a:rPr lang="en-US" sz="1200" b="1" i="0" u="none" strike="noStrike" dirty="0">
                          <a:solidFill>
                            <a:srgbClr val="000000"/>
                          </a:solidFill>
                          <a:effectLst/>
                          <a:latin typeface="Arial" panose="020B0604020202020204" pitchFamily="34" charset="0"/>
                          <a:cs typeface="Arial" panose="020B0604020202020204" pitchFamily="34" charset="0"/>
                        </a:rPr>
                        <a:t>Achieved </a:t>
                      </a:r>
                      <a:r>
                        <a:rPr lang="en-US" sz="1200" b="0" i="0" u="none" strike="noStrike" dirty="0">
                          <a:solidFill>
                            <a:srgbClr val="000000"/>
                          </a:solidFill>
                          <a:effectLst/>
                          <a:latin typeface="Arial" panose="020B0604020202020204" pitchFamily="34" charset="0"/>
                          <a:cs typeface="Arial" panose="020B0604020202020204" pitchFamily="34" charset="0"/>
                        </a:rPr>
                        <a:t>                                               Additional 10 314 households have been connected to grid by end of August 2022 towards the 200 000-year-end target for 2022/23 financial year.</a:t>
                      </a:r>
                    </a:p>
                  </a:txBody>
                  <a:tcPr marL="4679" marR="4679" marT="467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t"/>
                      <a:r>
                        <a:rPr lang="en-US" sz="1200" b="0" i="0" u="none" strike="noStrike" dirty="0">
                          <a:solidFill>
                            <a:srgbClr val="000000"/>
                          </a:solidFill>
                          <a:effectLst/>
                          <a:latin typeface="Arial" panose="020B0604020202020204" pitchFamily="34" charset="0"/>
                          <a:cs typeface="Arial" panose="020B0604020202020204" pitchFamily="34" charset="0"/>
                        </a:rPr>
                        <a:t>July to August connections. September numbers will be available towards end of October 2022</a:t>
                      </a:r>
                    </a:p>
                  </a:txBody>
                  <a:tcPr marL="4679" marR="4679" marT="467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t"/>
                      <a:r>
                        <a:rPr lang="en-ZA" sz="1200" b="0" i="0" u="none" strike="noStrike" dirty="0">
                          <a:solidFill>
                            <a:srgbClr val="000000"/>
                          </a:solidFill>
                          <a:effectLst/>
                          <a:latin typeface="Arial" panose="020B0604020202020204" pitchFamily="34" charset="0"/>
                          <a:cs typeface="Arial" panose="020B0604020202020204" pitchFamily="34" charset="0"/>
                        </a:rPr>
                        <a:t>N/A</a:t>
                      </a:r>
                    </a:p>
                  </a:txBody>
                  <a:tcPr marL="4679" marR="4679" marT="467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t"/>
                      <a:r>
                        <a:rPr lang="en-ZA" sz="1200" b="0" i="0" u="none" strike="noStrike" dirty="0">
                          <a:solidFill>
                            <a:srgbClr val="000000"/>
                          </a:solidFill>
                          <a:effectLst/>
                          <a:latin typeface="Arial" panose="020B0604020202020204" pitchFamily="34" charset="0"/>
                          <a:cs typeface="Arial" panose="020B0604020202020204" pitchFamily="34" charset="0"/>
                        </a:rPr>
                        <a:t>N/A</a:t>
                      </a:r>
                    </a:p>
                  </a:txBody>
                  <a:tcPr marL="4679" marR="4679" marT="467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t"/>
                      <a:r>
                        <a:rPr lang="en-ZA" sz="1200" b="0" i="0" u="none" strike="noStrike" dirty="0">
                          <a:solidFill>
                            <a:srgbClr val="000000"/>
                          </a:solidFill>
                          <a:effectLst/>
                          <a:latin typeface="Arial" panose="020B0604020202020204" pitchFamily="34" charset="0"/>
                          <a:cs typeface="Arial" panose="020B0604020202020204" pitchFamily="34" charset="0"/>
                        </a:rPr>
                        <a:t> </a:t>
                      </a:r>
                    </a:p>
                  </a:txBody>
                  <a:tcPr marL="4679" marR="4679" marT="467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extLst>
                  <a:ext uri="{0D108BD9-81ED-4DB2-BD59-A6C34878D82A}">
                    <a16:rowId xmlns:a16="http://schemas.microsoft.com/office/drawing/2014/main" xmlns="" val="1090417811"/>
                  </a:ext>
                </a:extLst>
              </a:tr>
            </a:tbl>
          </a:graphicData>
        </a:graphic>
      </p:graphicFrame>
      <p:sp>
        <p:nvSpPr>
          <p:cNvPr id="6" name="TextBox 5">
            <a:extLst>
              <a:ext uri="{FF2B5EF4-FFF2-40B4-BE49-F238E27FC236}">
                <a16:creationId xmlns:a16="http://schemas.microsoft.com/office/drawing/2014/main" xmlns="" id="{4CA7E6B7-2DAF-4A93-A0B9-509ADC8F46AA}"/>
              </a:ext>
            </a:extLst>
          </p:cNvPr>
          <p:cNvSpPr txBox="1"/>
          <p:nvPr/>
        </p:nvSpPr>
        <p:spPr>
          <a:xfrm>
            <a:off x="1276350" y="0"/>
            <a:ext cx="10039350" cy="369332"/>
          </a:xfrm>
          <a:prstGeom prst="rect">
            <a:avLst/>
          </a:prstGeom>
          <a:noFill/>
        </p:spPr>
        <p:txBody>
          <a:bodyPr wrap="square">
            <a:spAutoFit/>
          </a:bodyPr>
          <a:lstStyle/>
          <a:p>
            <a:pPr algn="ctr"/>
            <a:r>
              <a:rPr lang="en-US" b="1" dirty="0">
                <a:latin typeface="Arial" panose="020B0604020202020204" pitchFamily="34" charset="0"/>
                <a:cs typeface="Arial" panose="020B0604020202020204" pitchFamily="34" charset="0"/>
              </a:rPr>
              <a:t>MINERAL AND ENERGY RESOURCES PROGRAMMES AND PROJECTS, (QUARTER 2)  </a:t>
            </a:r>
            <a:endParaRPr lang="en-ZA"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xmlns="" val="2229052485"/>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a:extLst>
              <a:ext uri="{FF2B5EF4-FFF2-40B4-BE49-F238E27FC236}">
                <a16:creationId xmlns:a16="http://schemas.microsoft.com/office/drawing/2014/main" xmlns="" id="{7BA962BE-EEB6-48A6-817F-9D2D6C3994AA}"/>
              </a:ext>
            </a:extLst>
          </p:cNvPr>
          <p:cNvGraphicFramePr>
            <a:graphicFrameLocks noGrp="1"/>
          </p:cNvGraphicFramePr>
          <p:nvPr/>
        </p:nvGraphicFramePr>
        <p:xfrm>
          <a:off x="1603512" y="342900"/>
          <a:ext cx="10588483" cy="5884734"/>
        </p:xfrm>
        <a:graphic>
          <a:graphicData uri="http://schemas.openxmlformats.org/drawingml/2006/table">
            <a:tbl>
              <a:tblPr/>
              <a:tblGrid>
                <a:gridCol w="1225138">
                  <a:extLst>
                    <a:ext uri="{9D8B030D-6E8A-4147-A177-3AD203B41FA5}">
                      <a16:colId xmlns:a16="http://schemas.microsoft.com/office/drawing/2014/main" xmlns="" val="2282998278"/>
                    </a:ext>
                  </a:extLst>
                </a:gridCol>
                <a:gridCol w="1359037">
                  <a:extLst>
                    <a:ext uri="{9D8B030D-6E8A-4147-A177-3AD203B41FA5}">
                      <a16:colId xmlns:a16="http://schemas.microsoft.com/office/drawing/2014/main" xmlns="" val="1684214697"/>
                    </a:ext>
                  </a:extLst>
                </a:gridCol>
                <a:gridCol w="1696278">
                  <a:extLst>
                    <a:ext uri="{9D8B030D-6E8A-4147-A177-3AD203B41FA5}">
                      <a16:colId xmlns:a16="http://schemas.microsoft.com/office/drawing/2014/main" xmlns="" val="3243833094"/>
                    </a:ext>
                  </a:extLst>
                </a:gridCol>
                <a:gridCol w="1881809">
                  <a:extLst>
                    <a:ext uri="{9D8B030D-6E8A-4147-A177-3AD203B41FA5}">
                      <a16:colId xmlns:a16="http://schemas.microsoft.com/office/drawing/2014/main" xmlns="" val="3087655634"/>
                    </a:ext>
                  </a:extLst>
                </a:gridCol>
                <a:gridCol w="1192696">
                  <a:extLst>
                    <a:ext uri="{9D8B030D-6E8A-4147-A177-3AD203B41FA5}">
                      <a16:colId xmlns:a16="http://schemas.microsoft.com/office/drawing/2014/main" xmlns="" val="1972230410"/>
                    </a:ext>
                  </a:extLst>
                </a:gridCol>
                <a:gridCol w="1086678">
                  <a:extLst>
                    <a:ext uri="{9D8B030D-6E8A-4147-A177-3AD203B41FA5}">
                      <a16:colId xmlns:a16="http://schemas.microsoft.com/office/drawing/2014/main" xmlns="" val="396728584"/>
                    </a:ext>
                  </a:extLst>
                </a:gridCol>
                <a:gridCol w="1629762">
                  <a:extLst>
                    <a:ext uri="{9D8B030D-6E8A-4147-A177-3AD203B41FA5}">
                      <a16:colId xmlns:a16="http://schemas.microsoft.com/office/drawing/2014/main" xmlns="" val="3896312256"/>
                    </a:ext>
                  </a:extLst>
                </a:gridCol>
                <a:gridCol w="517085">
                  <a:extLst>
                    <a:ext uri="{9D8B030D-6E8A-4147-A177-3AD203B41FA5}">
                      <a16:colId xmlns:a16="http://schemas.microsoft.com/office/drawing/2014/main" xmlns="" val="4258926527"/>
                    </a:ext>
                  </a:extLst>
                </a:gridCol>
              </a:tblGrid>
              <a:tr h="283366">
                <a:tc>
                  <a:txBody>
                    <a:bodyPr/>
                    <a:lstStyle/>
                    <a:p>
                      <a:pPr algn="ctr" fontAlgn="t"/>
                      <a:r>
                        <a:rPr lang="en-ZA" sz="1200" b="1" i="0" u="none" strike="noStrike" dirty="0">
                          <a:solidFill>
                            <a:srgbClr val="000000"/>
                          </a:solidFill>
                          <a:effectLst/>
                          <a:latin typeface="Arial" panose="020B0604020202020204" pitchFamily="34" charset="0"/>
                          <a:cs typeface="Arial" panose="020B0604020202020204" pitchFamily="34" charset="0"/>
                        </a:rPr>
                        <a:t>Output Indicator</a:t>
                      </a:r>
                    </a:p>
                  </a:txBody>
                  <a:tcPr marL="5579" marR="5579" marT="557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ctr" fontAlgn="t"/>
                      <a:r>
                        <a:rPr lang="en-ZA" sz="1200" b="1" i="0" u="none" strike="noStrike" dirty="0">
                          <a:solidFill>
                            <a:srgbClr val="000000"/>
                          </a:solidFill>
                          <a:effectLst/>
                          <a:latin typeface="Arial" panose="020B0604020202020204" pitchFamily="34" charset="0"/>
                          <a:cs typeface="Arial" panose="020B0604020202020204" pitchFamily="34" charset="0"/>
                        </a:rPr>
                        <a:t>2022/23</a:t>
                      </a:r>
                      <a:br>
                        <a:rPr lang="en-ZA" sz="1200" b="1" i="0" u="none" strike="noStrike" dirty="0">
                          <a:solidFill>
                            <a:srgbClr val="000000"/>
                          </a:solidFill>
                          <a:effectLst/>
                          <a:latin typeface="Arial" panose="020B0604020202020204" pitchFamily="34" charset="0"/>
                          <a:cs typeface="Arial" panose="020B0604020202020204" pitchFamily="34" charset="0"/>
                        </a:rPr>
                      </a:br>
                      <a:r>
                        <a:rPr lang="en-ZA" sz="1200" b="1" i="0" u="none" strike="noStrike" dirty="0">
                          <a:solidFill>
                            <a:srgbClr val="000000"/>
                          </a:solidFill>
                          <a:effectLst/>
                          <a:latin typeface="Arial" panose="020B0604020202020204" pitchFamily="34" charset="0"/>
                          <a:cs typeface="Arial" panose="020B0604020202020204" pitchFamily="34" charset="0"/>
                        </a:rPr>
                        <a:t>Annual Target</a:t>
                      </a:r>
                    </a:p>
                  </a:txBody>
                  <a:tcPr marL="5579" marR="5579" marT="557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ctr" fontAlgn="t"/>
                      <a:r>
                        <a:rPr lang="en-ZA" sz="1200" b="1" i="0" u="none" strike="noStrike" dirty="0">
                          <a:solidFill>
                            <a:srgbClr val="000000"/>
                          </a:solidFill>
                          <a:effectLst/>
                          <a:latin typeface="Arial" panose="020B0604020202020204" pitchFamily="34" charset="0"/>
                          <a:cs typeface="Arial" panose="020B0604020202020204" pitchFamily="34" charset="0"/>
                        </a:rPr>
                        <a:t>2022/23</a:t>
                      </a:r>
                      <a:br>
                        <a:rPr lang="en-ZA" sz="1200" b="1" i="0" u="none" strike="noStrike" dirty="0">
                          <a:solidFill>
                            <a:srgbClr val="000000"/>
                          </a:solidFill>
                          <a:effectLst/>
                          <a:latin typeface="Arial" panose="020B0604020202020204" pitchFamily="34" charset="0"/>
                          <a:cs typeface="Arial" panose="020B0604020202020204" pitchFamily="34" charset="0"/>
                        </a:rPr>
                      </a:br>
                      <a:r>
                        <a:rPr lang="en-ZA" sz="1200" b="1" i="0" u="none" strike="noStrike" dirty="0">
                          <a:solidFill>
                            <a:srgbClr val="000000"/>
                          </a:solidFill>
                          <a:effectLst/>
                          <a:latin typeface="Arial" panose="020B0604020202020204" pitchFamily="34" charset="0"/>
                          <a:cs typeface="Arial" panose="020B0604020202020204" pitchFamily="34" charset="0"/>
                        </a:rPr>
                        <a:t>Quarterly Target</a:t>
                      </a:r>
                    </a:p>
                  </a:txBody>
                  <a:tcPr marL="5579" marR="5579" marT="557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ctr" fontAlgn="t"/>
                      <a:r>
                        <a:rPr lang="en-US" sz="1200" b="1" i="0" u="none" strike="noStrike" dirty="0">
                          <a:solidFill>
                            <a:srgbClr val="000000"/>
                          </a:solidFill>
                          <a:effectLst/>
                          <a:latin typeface="Arial" panose="020B0604020202020204" pitchFamily="34" charset="0"/>
                          <a:cs typeface="Arial" panose="020B0604020202020204" pitchFamily="34" charset="0"/>
                        </a:rPr>
                        <a:t>Actual output</a:t>
                      </a:r>
                      <a:br>
                        <a:rPr lang="en-US" sz="1200" b="1" i="0" u="none" strike="noStrike" dirty="0">
                          <a:solidFill>
                            <a:srgbClr val="000000"/>
                          </a:solidFill>
                          <a:effectLst/>
                          <a:latin typeface="Arial" panose="020B0604020202020204" pitchFamily="34" charset="0"/>
                          <a:cs typeface="Arial" panose="020B0604020202020204" pitchFamily="34" charset="0"/>
                        </a:rPr>
                      </a:br>
                      <a:endParaRPr lang="en-US" sz="1200" b="1" i="0" u="none" strike="noStrike" dirty="0">
                        <a:solidFill>
                          <a:srgbClr val="000000"/>
                        </a:solidFill>
                        <a:effectLst/>
                        <a:latin typeface="Arial" panose="020B0604020202020204" pitchFamily="34" charset="0"/>
                        <a:cs typeface="Arial" panose="020B0604020202020204" pitchFamily="34" charset="0"/>
                      </a:endParaRPr>
                    </a:p>
                  </a:txBody>
                  <a:tcPr marL="5579" marR="5579" marT="557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ctr" fontAlgn="t"/>
                      <a:r>
                        <a:rPr lang="en-ZA" sz="1200" b="1" i="0" u="none" strike="noStrike" dirty="0">
                          <a:solidFill>
                            <a:srgbClr val="000000"/>
                          </a:solidFill>
                          <a:effectLst/>
                          <a:latin typeface="Arial" panose="020B0604020202020204" pitchFamily="34" charset="0"/>
                          <a:cs typeface="Arial" panose="020B0604020202020204" pitchFamily="34" charset="0"/>
                        </a:rPr>
                        <a:t>Reason for</a:t>
                      </a:r>
                      <a:br>
                        <a:rPr lang="en-ZA" sz="1200" b="1" i="0" u="none" strike="noStrike" dirty="0">
                          <a:solidFill>
                            <a:srgbClr val="000000"/>
                          </a:solidFill>
                          <a:effectLst/>
                          <a:latin typeface="Arial" panose="020B0604020202020204" pitchFamily="34" charset="0"/>
                          <a:cs typeface="Arial" panose="020B0604020202020204" pitchFamily="34" charset="0"/>
                        </a:rPr>
                      </a:br>
                      <a:r>
                        <a:rPr lang="en-ZA" sz="1200" b="1" i="0" u="none" strike="noStrike" dirty="0">
                          <a:solidFill>
                            <a:srgbClr val="000000"/>
                          </a:solidFill>
                          <a:effectLst/>
                          <a:latin typeface="Arial" panose="020B0604020202020204" pitchFamily="34" charset="0"/>
                          <a:cs typeface="Arial" panose="020B0604020202020204" pitchFamily="34" charset="0"/>
                        </a:rPr>
                        <a:t>Deviation</a:t>
                      </a:r>
                      <a:br>
                        <a:rPr lang="en-ZA" sz="1200" b="1" i="0" u="none" strike="noStrike" dirty="0">
                          <a:solidFill>
                            <a:srgbClr val="000000"/>
                          </a:solidFill>
                          <a:effectLst/>
                          <a:latin typeface="Arial" panose="020B0604020202020204" pitchFamily="34" charset="0"/>
                          <a:cs typeface="Arial" panose="020B0604020202020204" pitchFamily="34" charset="0"/>
                        </a:rPr>
                      </a:br>
                      <a:endParaRPr lang="en-ZA" sz="1200" b="1" i="0" u="none" strike="noStrike" dirty="0">
                        <a:solidFill>
                          <a:srgbClr val="000000"/>
                        </a:solidFill>
                        <a:effectLst/>
                        <a:latin typeface="Arial" panose="020B0604020202020204" pitchFamily="34" charset="0"/>
                        <a:cs typeface="Arial" panose="020B0604020202020204" pitchFamily="34" charset="0"/>
                      </a:endParaRPr>
                    </a:p>
                  </a:txBody>
                  <a:tcPr marL="5579" marR="5579" marT="557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ctr" fontAlgn="t"/>
                      <a:r>
                        <a:rPr lang="en-ZA" sz="1200" b="1" i="0" u="none" strike="noStrike" dirty="0">
                          <a:solidFill>
                            <a:srgbClr val="000000"/>
                          </a:solidFill>
                          <a:effectLst/>
                          <a:latin typeface="Arial" panose="020B0604020202020204" pitchFamily="34" charset="0"/>
                          <a:cs typeface="Arial" panose="020B0604020202020204" pitchFamily="34" charset="0"/>
                        </a:rPr>
                        <a:t>Corrective</a:t>
                      </a:r>
                      <a:br>
                        <a:rPr lang="en-ZA" sz="1200" b="1" i="0" u="none" strike="noStrike" dirty="0">
                          <a:solidFill>
                            <a:srgbClr val="000000"/>
                          </a:solidFill>
                          <a:effectLst/>
                          <a:latin typeface="Arial" panose="020B0604020202020204" pitchFamily="34" charset="0"/>
                          <a:cs typeface="Arial" panose="020B0604020202020204" pitchFamily="34" charset="0"/>
                        </a:rPr>
                      </a:br>
                      <a:r>
                        <a:rPr lang="en-ZA" sz="1200" b="1" i="0" u="none" strike="noStrike" dirty="0">
                          <a:solidFill>
                            <a:srgbClr val="000000"/>
                          </a:solidFill>
                          <a:effectLst/>
                          <a:latin typeface="Arial" panose="020B0604020202020204" pitchFamily="34" charset="0"/>
                          <a:cs typeface="Arial" panose="020B0604020202020204" pitchFamily="34" charset="0"/>
                        </a:rPr>
                        <a:t>Measures</a:t>
                      </a:r>
                      <a:br>
                        <a:rPr lang="en-ZA" sz="1200" b="1" i="0" u="none" strike="noStrike" dirty="0">
                          <a:solidFill>
                            <a:srgbClr val="000000"/>
                          </a:solidFill>
                          <a:effectLst/>
                          <a:latin typeface="Arial" panose="020B0604020202020204" pitchFamily="34" charset="0"/>
                          <a:cs typeface="Arial" panose="020B0604020202020204" pitchFamily="34" charset="0"/>
                        </a:rPr>
                      </a:br>
                      <a:endParaRPr lang="en-ZA" sz="1200" b="1" i="0" u="none" strike="noStrike" dirty="0">
                        <a:solidFill>
                          <a:srgbClr val="000000"/>
                        </a:solidFill>
                        <a:effectLst/>
                        <a:latin typeface="Arial" panose="020B0604020202020204" pitchFamily="34" charset="0"/>
                        <a:cs typeface="Arial" panose="020B0604020202020204" pitchFamily="34" charset="0"/>
                      </a:endParaRPr>
                    </a:p>
                  </a:txBody>
                  <a:tcPr marL="5579" marR="5579" marT="557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ctr" fontAlgn="t"/>
                      <a:r>
                        <a:rPr lang="en-ZA" sz="1200" b="1" i="0" u="none" strike="noStrike" dirty="0">
                          <a:solidFill>
                            <a:srgbClr val="000000"/>
                          </a:solidFill>
                          <a:effectLst/>
                          <a:latin typeface="Arial" panose="020B0604020202020204" pitchFamily="34" charset="0"/>
                          <a:cs typeface="Arial" panose="020B0604020202020204" pitchFamily="34" charset="0"/>
                        </a:rPr>
                        <a:t>Comments for</a:t>
                      </a:r>
                      <a:br>
                        <a:rPr lang="en-ZA" sz="1200" b="1" i="0" u="none" strike="noStrike" dirty="0">
                          <a:solidFill>
                            <a:srgbClr val="000000"/>
                          </a:solidFill>
                          <a:effectLst/>
                          <a:latin typeface="Arial" panose="020B0604020202020204" pitchFamily="34" charset="0"/>
                          <a:cs typeface="Arial" panose="020B0604020202020204" pitchFamily="34" charset="0"/>
                        </a:rPr>
                      </a:br>
                      <a:r>
                        <a:rPr lang="en-ZA" sz="1200" b="1" i="0" u="none" strike="noStrike" dirty="0">
                          <a:solidFill>
                            <a:srgbClr val="000000"/>
                          </a:solidFill>
                          <a:effectLst/>
                          <a:latin typeface="Arial" panose="020B0604020202020204" pitchFamily="34" charset="0"/>
                          <a:cs typeface="Arial" panose="020B0604020202020204" pitchFamily="34" charset="0"/>
                        </a:rPr>
                        <a:t>Quarter 2</a:t>
                      </a:r>
                      <a:br>
                        <a:rPr lang="en-ZA" sz="1200" b="1" i="0" u="none" strike="noStrike" dirty="0">
                          <a:solidFill>
                            <a:srgbClr val="000000"/>
                          </a:solidFill>
                          <a:effectLst/>
                          <a:latin typeface="Arial" panose="020B0604020202020204" pitchFamily="34" charset="0"/>
                          <a:cs typeface="Arial" panose="020B0604020202020204" pitchFamily="34" charset="0"/>
                        </a:rPr>
                      </a:br>
                      <a:endParaRPr lang="en-ZA" sz="1200" b="1" i="0" u="none" strike="noStrike" dirty="0">
                        <a:solidFill>
                          <a:srgbClr val="000000"/>
                        </a:solidFill>
                        <a:effectLst/>
                        <a:latin typeface="Arial" panose="020B0604020202020204" pitchFamily="34" charset="0"/>
                        <a:cs typeface="Arial" panose="020B0604020202020204" pitchFamily="34" charset="0"/>
                      </a:endParaRPr>
                    </a:p>
                  </a:txBody>
                  <a:tcPr marL="5579" marR="5579" marT="557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ctr" fontAlgn="t"/>
                      <a:r>
                        <a:rPr lang="en-ZA" sz="1200" b="1" i="0" u="none" strike="noStrike" dirty="0">
                          <a:solidFill>
                            <a:srgbClr val="000000"/>
                          </a:solidFill>
                          <a:effectLst/>
                          <a:latin typeface="Arial" panose="020B0604020202020204" pitchFamily="34" charset="0"/>
                          <a:cs typeface="Arial" panose="020B0604020202020204" pitchFamily="34" charset="0"/>
                        </a:rPr>
                        <a:t>Robot Status </a:t>
                      </a:r>
                    </a:p>
                  </a:txBody>
                  <a:tcPr marL="5579" marR="5579" marT="557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extLst>
                  <a:ext uri="{0D108BD9-81ED-4DB2-BD59-A6C34878D82A}">
                    <a16:rowId xmlns:a16="http://schemas.microsoft.com/office/drawing/2014/main" xmlns="" val="927949163"/>
                  </a:ext>
                </a:extLst>
              </a:tr>
              <a:tr h="861686">
                <a:tc>
                  <a:txBody>
                    <a:bodyPr/>
                    <a:lstStyle/>
                    <a:p>
                      <a:pPr algn="l" fontAlgn="t"/>
                      <a:r>
                        <a:rPr lang="en-US" sz="1200" b="0" i="0" u="none" strike="noStrike" dirty="0">
                          <a:solidFill>
                            <a:srgbClr val="000000"/>
                          </a:solidFill>
                          <a:effectLst/>
                          <a:latin typeface="Arial" panose="020B0604020202020204" pitchFamily="34" charset="0"/>
                          <a:cs typeface="Arial" panose="020B0604020202020204" pitchFamily="34" charset="0"/>
                        </a:rPr>
                        <a:t>Number of Electrification Masterplans developed </a:t>
                      </a:r>
                    </a:p>
                  </a:txBody>
                  <a:tcPr marL="5579" marR="5579" marT="557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t"/>
                      <a:r>
                        <a:rPr lang="en-ZA" sz="1200" b="0" i="0" u="none" strike="noStrike" dirty="0">
                          <a:solidFill>
                            <a:srgbClr val="000000"/>
                          </a:solidFill>
                          <a:effectLst/>
                          <a:latin typeface="Arial" panose="020B0604020202020204" pitchFamily="34" charset="0"/>
                          <a:cs typeface="Arial" panose="020B0604020202020204" pitchFamily="34" charset="0"/>
                        </a:rPr>
                        <a:t>6 Electrification Masterplans developed</a:t>
                      </a:r>
                    </a:p>
                  </a:txBody>
                  <a:tcPr marL="5579" marR="5579" marT="557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t"/>
                      <a:r>
                        <a:rPr lang="en-US" sz="1200" b="0" i="0" u="none" strike="noStrike" dirty="0">
                          <a:solidFill>
                            <a:srgbClr val="000000"/>
                          </a:solidFill>
                          <a:effectLst/>
                          <a:latin typeface="Arial" panose="020B0604020202020204" pitchFamily="34" charset="0"/>
                          <a:cs typeface="Arial" panose="020B0604020202020204" pitchFamily="34" charset="0"/>
                        </a:rPr>
                        <a:t>Status Quo</a:t>
                      </a:r>
                      <a:br>
                        <a:rPr lang="en-US" sz="1200" b="0" i="0" u="none" strike="noStrike" dirty="0">
                          <a:solidFill>
                            <a:srgbClr val="000000"/>
                          </a:solidFill>
                          <a:effectLst/>
                          <a:latin typeface="Arial" panose="020B0604020202020204" pitchFamily="34" charset="0"/>
                          <a:cs typeface="Arial" panose="020B0604020202020204" pitchFamily="34" charset="0"/>
                        </a:rPr>
                      </a:br>
                      <a:r>
                        <a:rPr lang="en-US" sz="1200" b="0" i="0" u="none" strike="noStrike" dirty="0">
                          <a:solidFill>
                            <a:srgbClr val="000000"/>
                          </a:solidFill>
                          <a:effectLst/>
                          <a:latin typeface="Arial" panose="020B0604020202020204" pitchFamily="34" charset="0"/>
                          <a:cs typeface="Arial" panose="020B0604020202020204" pitchFamily="34" charset="0"/>
                        </a:rPr>
                        <a:t>reports for GP,</a:t>
                      </a:r>
                      <a:br>
                        <a:rPr lang="en-US" sz="1200" b="0" i="0" u="none" strike="noStrike" dirty="0">
                          <a:solidFill>
                            <a:srgbClr val="000000"/>
                          </a:solidFill>
                          <a:effectLst/>
                          <a:latin typeface="Arial" panose="020B0604020202020204" pitchFamily="34" charset="0"/>
                          <a:cs typeface="Arial" panose="020B0604020202020204" pitchFamily="34" charset="0"/>
                        </a:rPr>
                      </a:br>
                      <a:r>
                        <a:rPr lang="en-US" sz="1200" b="0" i="0" u="none" strike="noStrike" dirty="0">
                          <a:solidFill>
                            <a:srgbClr val="000000"/>
                          </a:solidFill>
                          <a:effectLst/>
                          <a:latin typeface="Arial" panose="020B0604020202020204" pitchFamily="34" charset="0"/>
                          <a:cs typeface="Arial" panose="020B0604020202020204" pitchFamily="34" charset="0"/>
                        </a:rPr>
                        <a:t>EC, LIM, MP,</a:t>
                      </a:r>
                      <a:br>
                        <a:rPr lang="en-US" sz="1200" b="0" i="0" u="none" strike="noStrike" dirty="0">
                          <a:solidFill>
                            <a:srgbClr val="000000"/>
                          </a:solidFill>
                          <a:effectLst/>
                          <a:latin typeface="Arial" panose="020B0604020202020204" pitchFamily="34" charset="0"/>
                          <a:cs typeface="Arial" panose="020B0604020202020204" pitchFamily="34" charset="0"/>
                        </a:rPr>
                      </a:br>
                      <a:r>
                        <a:rPr lang="en-US" sz="1200" b="0" i="0" u="none" strike="noStrike" dirty="0">
                          <a:solidFill>
                            <a:srgbClr val="000000"/>
                          </a:solidFill>
                          <a:effectLst/>
                          <a:latin typeface="Arial" panose="020B0604020202020204" pitchFamily="34" charset="0"/>
                          <a:cs typeface="Arial" panose="020B0604020202020204" pitchFamily="34" charset="0"/>
                        </a:rPr>
                        <a:t>KZN and NW</a:t>
                      </a:r>
                      <a:br>
                        <a:rPr lang="en-US" sz="1200" b="0" i="0" u="none" strike="noStrike" dirty="0">
                          <a:solidFill>
                            <a:srgbClr val="000000"/>
                          </a:solidFill>
                          <a:effectLst/>
                          <a:latin typeface="Arial" panose="020B0604020202020204" pitchFamily="34" charset="0"/>
                          <a:cs typeface="Arial" panose="020B0604020202020204" pitchFamily="34" charset="0"/>
                        </a:rPr>
                      </a:br>
                      <a:r>
                        <a:rPr lang="en-US" sz="1200" b="0" i="0" u="none" strike="noStrike" dirty="0">
                          <a:solidFill>
                            <a:srgbClr val="000000"/>
                          </a:solidFill>
                          <a:effectLst/>
                          <a:latin typeface="Arial" panose="020B0604020202020204" pitchFamily="34" charset="0"/>
                          <a:cs typeface="Arial" panose="020B0604020202020204" pitchFamily="34" charset="0"/>
                        </a:rPr>
                        <a:t>provinces</a:t>
                      </a:r>
                    </a:p>
                  </a:txBody>
                  <a:tcPr marL="5579" marR="5579" marT="557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t"/>
                      <a:r>
                        <a:rPr lang="en-US" sz="1200" b="1" i="0" u="none" strike="noStrike" dirty="0">
                          <a:solidFill>
                            <a:srgbClr val="000000"/>
                          </a:solidFill>
                          <a:effectLst/>
                          <a:latin typeface="Arial" panose="020B0604020202020204" pitchFamily="34" charset="0"/>
                          <a:cs typeface="Arial" panose="020B0604020202020204" pitchFamily="34" charset="0"/>
                        </a:rPr>
                        <a:t>Achieved  </a:t>
                      </a:r>
                      <a:r>
                        <a:rPr lang="en-US" sz="1200" b="0" i="0" u="none" strike="noStrike" dirty="0">
                          <a:solidFill>
                            <a:srgbClr val="000000"/>
                          </a:solidFill>
                          <a:effectLst/>
                          <a:latin typeface="Arial" panose="020B0604020202020204" pitchFamily="34" charset="0"/>
                          <a:cs typeface="Arial" panose="020B0604020202020204" pitchFamily="34" charset="0"/>
                        </a:rPr>
                        <a:t>                                              The Status Quo reports for 6 provinces (KZN, EC, MP, LIM, NW &amp; GP) have been supported by the Steerco and are enroute to be approved by the ADDG. </a:t>
                      </a:r>
                    </a:p>
                  </a:txBody>
                  <a:tcPr marL="5579" marR="5579" marT="557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t"/>
                      <a:r>
                        <a:rPr lang="en-ZA" sz="1200" b="0" i="0" u="none" strike="noStrike" dirty="0">
                          <a:solidFill>
                            <a:srgbClr val="000000"/>
                          </a:solidFill>
                          <a:effectLst/>
                          <a:latin typeface="Arial" panose="020B0604020202020204" pitchFamily="34" charset="0"/>
                          <a:cs typeface="Arial" panose="020B0604020202020204" pitchFamily="34" charset="0"/>
                        </a:rPr>
                        <a:t>N/A</a:t>
                      </a:r>
                    </a:p>
                  </a:txBody>
                  <a:tcPr marL="5579" marR="5579" marT="557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t"/>
                      <a:r>
                        <a:rPr lang="en-ZA" sz="1200" b="0" i="0" u="none" strike="noStrike" dirty="0">
                          <a:solidFill>
                            <a:srgbClr val="000000"/>
                          </a:solidFill>
                          <a:effectLst/>
                          <a:latin typeface="Arial" panose="020B0604020202020204" pitchFamily="34" charset="0"/>
                          <a:cs typeface="Arial" panose="020B0604020202020204" pitchFamily="34" charset="0"/>
                        </a:rPr>
                        <a:t>N/A</a:t>
                      </a:r>
                    </a:p>
                  </a:txBody>
                  <a:tcPr marL="5579" marR="5579" marT="557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t"/>
                      <a:r>
                        <a:rPr lang="en-ZA" sz="1200" b="0" i="0" u="none" strike="noStrike" dirty="0">
                          <a:solidFill>
                            <a:srgbClr val="000000"/>
                          </a:solidFill>
                          <a:effectLst/>
                          <a:latin typeface="Arial" panose="020B0604020202020204" pitchFamily="34" charset="0"/>
                          <a:cs typeface="Arial" panose="020B0604020202020204" pitchFamily="34" charset="0"/>
                        </a:rPr>
                        <a:t>N/A</a:t>
                      </a:r>
                    </a:p>
                  </a:txBody>
                  <a:tcPr marL="5579" marR="5579" marT="557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t"/>
                      <a:r>
                        <a:rPr lang="en-ZA" sz="1200" b="0" i="0" u="none" strike="noStrike" dirty="0">
                          <a:solidFill>
                            <a:srgbClr val="000000"/>
                          </a:solidFill>
                          <a:effectLst/>
                          <a:latin typeface="Arial" panose="020B0604020202020204" pitchFamily="34" charset="0"/>
                          <a:cs typeface="Arial" panose="020B0604020202020204" pitchFamily="34" charset="0"/>
                        </a:rPr>
                        <a:t> </a:t>
                      </a:r>
                    </a:p>
                  </a:txBody>
                  <a:tcPr marL="5579" marR="5579" marT="557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extLst>
                  <a:ext uri="{0D108BD9-81ED-4DB2-BD59-A6C34878D82A}">
                    <a16:rowId xmlns:a16="http://schemas.microsoft.com/office/drawing/2014/main" xmlns="" val="4195419771"/>
                  </a:ext>
                </a:extLst>
              </a:tr>
              <a:tr h="1108420">
                <a:tc>
                  <a:txBody>
                    <a:bodyPr/>
                    <a:lstStyle/>
                    <a:p>
                      <a:pPr algn="l" fontAlgn="t"/>
                      <a:r>
                        <a:rPr lang="en-ZA" sz="1200" b="0" i="0" u="none" strike="noStrike" dirty="0">
                          <a:solidFill>
                            <a:srgbClr val="000000"/>
                          </a:solidFill>
                          <a:effectLst/>
                          <a:latin typeface="Arial" panose="020B0604020202020204" pitchFamily="34" charset="0"/>
                          <a:cs typeface="Arial" panose="020B0604020202020204" pitchFamily="34" charset="0"/>
                        </a:rPr>
                        <a:t>Approved Renewable Energy Sector Master Plan </a:t>
                      </a:r>
                    </a:p>
                  </a:txBody>
                  <a:tcPr marL="4679" marR="4679" marT="467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t"/>
                      <a:r>
                        <a:rPr lang="en-ZA" sz="1200" b="0" i="0" u="none" strike="noStrike" dirty="0">
                          <a:solidFill>
                            <a:srgbClr val="000000"/>
                          </a:solidFill>
                          <a:effectLst/>
                          <a:latin typeface="Arial" panose="020B0604020202020204" pitchFamily="34" charset="0"/>
                          <a:cs typeface="Arial" panose="020B0604020202020204" pitchFamily="34" charset="0"/>
                        </a:rPr>
                        <a:t>Approved Renewable Energy Sector Master Plan </a:t>
                      </a:r>
                    </a:p>
                  </a:txBody>
                  <a:tcPr marL="4679" marR="4679" marT="467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t"/>
                      <a:r>
                        <a:rPr lang="en-ZA" sz="1200" b="0" i="0" u="none" strike="noStrike" dirty="0">
                          <a:solidFill>
                            <a:srgbClr val="000000"/>
                          </a:solidFill>
                          <a:effectLst/>
                          <a:latin typeface="Arial" panose="020B0604020202020204" pitchFamily="34" charset="0"/>
                          <a:cs typeface="Arial" panose="020B0604020202020204" pitchFamily="34" charset="0"/>
                        </a:rPr>
                        <a:t>Progress</a:t>
                      </a:r>
                      <a:br>
                        <a:rPr lang="en-ZA" sz="1200" b="0" i="0" u="none" strike="noStrike" dirty="0">
                          <a:solidFill>
                            <a:srgbClr val="000000"/>
                          </a:solidFill>
                          <a:effectLst/>
                          <a:latin typeface="Arial" panose="020B0604020202020204" pitchFamily="34" charset="0"/>
                          <a:cs typeface="Arial" panose="020B0604020202020204" pitchFamily="34" charset="0"/>
                        </a:rPr>
                      </a:br>
                      <a:r>
                        <a:rPr lang="en-ZA" sz="1200" b="0" i="0" u="none" strike="noStrike" dirty="0">
                          <a:solidFill>
                            <a:srgbClr val="000000"/>
                          </a:solidFill>
                          <a:effectLst/>
                          <a:latin typeface="Arial" panose="020B0604020202020204" pitchFamily="34" charset="0"/>
                          <a:cs typeface="Arial" panose="020B0604020202020204" pitchFamily="34" charset="0"/>
                        </a:rPr>
                        <a:t>Report on</a:t>
                      </a:r>
                      <a:br>
                        <a:rPr lang="en-ZA" sz="1200" b="0" i="0" u="none" strike="noStrike" dirty="0">
                          <a:solidFill>
                            <a:srgbClr val="000000"/>
                          </a:solidFill>
                          <a:effectLst/>
                          <a:latin typeface="Arial" panose="020B0604020202020204" pitchFamily="34" charset="0"/>
                          <a:cs typeface="Arial" panose="020B0604020202020204" pitchFamily="34" charset="0"/>
                        </a:rPr>
                      </a:br>
                      <a:r>
                        <a:rPr lang="en-ZA" sz="1200" b="0" i="0" u="none" strike="noStrike" dirty="0">
                          <a:solidFill>
                            <a:srgbClr val="000000"/>
                          </a:solidFill>
                          <a:effectLst/>
                          <a:latin typeface="Arial" panose="020B0604020202020204" pitchFamily="34" charset="0"/>
                          <a:cs typeface="Arial" panose="020B0604020202020204" pitchFamily="34" charset="0"/>
                        </a:rPr>
                        <a:t>implementation</a:t>
                      </a:r>
                      <a:br>
                        <a:rPr lang="en-ZA" sz="1200" b="0" i="0" u="none" strike="noStrike" dirty="0">
                          <a:solidFill>
                            <a:srgbClr val="000000"/>
                          </a:solidFill>
                          <a:effectLst/>
                          <a:latin typeface="Arial" panose="020B0604020202020204" pitchFamily="34" charset="0"/>
                          <a:cs typeface="Arial" panose="020B0604020202020204" pitchFamily="34" charset="0"/>
                        </a:rPr>
                      </a:br>
                      <a:r>
                        <a:rPr lang="en-ZA" sz="1200" b="0" i="0" u="none" strike="noStrike" dirty="0">
                          <a:solidFill>
                            <a:srgbClr val="000000"/>
                          </a:solidFill>
                          <a:effectLst/>
                          <a:latin typeface="Arial" panose="020B0604020202020204" pitchFamily="34" charset="0"/>
                          <a:cs typeface="Arial" panose="020B0604020202020204" pitchFamily="34" charset="0"/>
                        </a:rPr>
                        <a:t>renewable</a:t>
                      </a:r>
                      <a:br>
                        <a:rPr lang="en-ZA" sz="1200" b="0" i="0" u="none" strike="noStrike" dirty="0">
                          <a:solidFill>
                            <a:srgbClr val="000000"/>
                          </a:solidFill>
                          <a:effectLst/>
                          <a:latin typeface="Arial" panose="020B0604020202020204" pitchFamily="34" charset="0"/>
                          <a:cs typeface="Arial" panose="020B0604020202020204" pitchFamily="34" charset="0"/>
                        </a:rPr>
                      </a:br>
                      <a:r>
                        <a:rPr lang="en-ZA" sz="1200" b="0" i="0" u="none" strike="noStrike" dirty="0">
                          <a:solidFill>
                            <a:srgbClr val="000000"/>
                          </a:solidFill>
                          <a:effectLst/>
                          <a:latin typeface="Arial" panose="020B0604020202020204" pitchFamily="34" charset="0"/>
                          <a:cs typeface="Arial" panose="020B0604020202020204" pitchFamily="34" charset="0"/>
                        </a:rPr>
                        <a:t>energy master</a:t>
                      </a:r>
                      <a:br>
                        <a:rPr lang="en-ZA" sz="1200" b="0" i="0" u="none" strike="noStrike" dirty="0">
                          <a:solidFill>
                            <a:srgbClr val="000000"/>
                          </a:solidFill>
                          <a:effectLst/>
                          <a:latin typeface="Arial" panose="020B0604020202020204" pitchFamily="34" charset="0"/>
                          <a:cs typeface="Arial" panose="020B0604020202020204" pitchFamily="34" charset="0"/>
                        </a:rPr>
                      </a:br>
                      <a:r>
                        <a:rPr lang="en-ZA" sz="1200" b="0" i="0" u="none" strike="noStrike" dirty="0">
                          <a:solidFill>
                            <a:srgbClr val="000000"/>
                          </a:solidFill>
                          <a:effectLst/>
                          <a:latin typeface="Arial" panose="020B0604020202020204" pitchFamily="34" charset="0"/>
                          <a:cs typeface="Arial" panose="020B0604020202020204" pitchFamily="34" charset="0"/>
                        </a:rPr>
                        <a:t>plan</a:t>
                      </a:r>
                    </a:p>
                  </a:txBody>
                  <a:tcPr marL="4679" marR="4679" marT="467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t"/>
                      <a:r>
                        <a:rPr lang="en-US" sz="1200" b="1" i="0" u="none" strike="noStrike" dirty="0">
                          <a:solidFill>
                            <a:srgbClr val="000000"/>
                          </a:solidFill>
                          <a:effectLst/>
                          <a:latin typeface="Arial" panose="020B0604020202020204" pitchFamily="34" charset="0"/>
                          <a:cs typeface="Arial" panose="020B0604020202020204" pitchFamily="34" charset="0"/>
                        </a:rPr>
                        <a:t>Not Achieved.</a:t>
                      </a:r>
                      <a:r>
                        <a:rPr lang="en-US" sz="1200" b="0" i="0" u="none" strike="noStrike" dirty="0">
                          <a:solidFill>
                            <a:srgbClr val="000000"/>
                          </a:solidFill>
                          <a:effectLst/>
                          <a:latin typeface="Arial" panose="020B0604020202020204" pitchFamily="34" charset="0"/>
                          <a:cs typeface="Arial" panose="020B0604020202020204" pitchFamily="34" charset="0"/>
                        </a:rPr>
                        <a:t>                                                                                                                                          </a:t>
                      </a:r>
                    </a:p>
                  </a:txBody>
                  <a:tcPr marL="4679" marR="4679" marT="467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t"/>
                      <a:r>
                        <a:rPr lang="en-US" sz="1200" b="0" i="0" u="none" strike="noStrike" dirty="0">
                          <a:solidFill>
                            <a:srgbClr val="000000"/>
                          </a:solidFill>
                          <a:effectLst/>
                          <a:latin typeface="Arial" panose="020B0604020202020204" pitchFamily="34" charset="0"/>
                          <a:cs typeface="Arial" panose="020B0604020202020204" pitchFamily="34" charset="0"/>
                        </a:rPr>
                        <a:t>The draft Masterplan was delayed, and stress test recommended.  </a:t>
                      </a:r>
                    </a:p>
                  </a:txBody>
                  <a:tcPr marL="4679" marR="4679" marT="467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t"/>
                      <a:r>
                        <a:rPr lang="en-US" sz="1200" b="0" i="0" u="none" strike="noStrike" dirty="0">
                          <a:solidFill>
                            <a:srgbClr val="000000"/>
                          </a:solidFill>
                          <a:effectLst/>
                          <a:latin typeface="Arial" panose="020B0604020202020204" pitchFamily="34" charset="0"/>
                          <a:cs typeface="Arial" panose="020B0604020202020204" pitchFamily="34" charset="0"/>
                        </a:rPr>
                        <a:t>TIPS has started the stress test and the plan is to provide a report in October</a:t>
                      </a:r>
                    </a:p>
                  </a:txBody>
                  <a:tcPr marL="4679" marR="4679" marT="467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t"/>
                      <a:r>
                        <a:rPr lang="en-US" sz="1200" b="0" i="0" u="none" strike="noStrike" dirty="0">
                          <a:solidFill>
                            <a:srgbClr val="000000"/>
                          </a:solidFill>
                          <a:effectLst/>
                          <a:latin typeface="Arial" panose="020B0604020202020204" pitchFamily="34" charset="0"/>
                          <a:cs typeface="Arial" panose="020B0604020202020204" pitchFamily="34" charset="0"/>
                        </a:rPr>
                        <a:t>The Project Committee supported by Green Cape will be consulting developers and financiers so as to reach agreement on the targets for the sector.</a:t>
                      </a:r>
                    </a:p>
                  </a:txBody>
                  <a:tcPr marL="4679" marR="4679" marT="467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t"/>
                      <a:r>
                        <a:rPr lang="en-ZA" sz="1200" b="0" i="0" u="none" strike="noStrike" dirty="0">
                          <a:solidFill>
                            <a:srgbClr val="000000"/>
                          </a:solidFill>
                          <a:effectLst/>
                          <a:latin typeface="Arial" panose="020B0604020202020204" pitchFamily="34" charset="0"/>
                          <a:cs typeface="Arial" panose="020B0604020202020204" pitchFamily="34" charset="0"/>
                        </a:rPr>
                        <a:t> </a:t>
                      </a:r>
                    </a:p>
                  </a:txBody>
                  <a:tcPr marL="4679" marR="4679" marT="467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extLst>
                  <a:ext uri="{0D108BD9-81ED-4DB2-BD59-A6C34878D82A}">
                    <a16:rowId xmlns:a16="http://schemas.microsoft.com/office/drawing/2014/main" xmlns="" val="234312374"/>
                  </a:ext>
                </a:extLst>
              </a:tr>
              <a:tr h="951427">
                <a:tc>
                  <a:txBody>
                    <a:bodyPr/>
                    <a:lstStyle/>
                    <a:p>
                      <a:pPr algn="l" fontAlgn="t"/>
                      <a:r>
                        <a:rPr lang="en-US" sz="1200" b="0" i="0" u="none" strike="noStrike" dirty="0">
                          <a:solidFill>
                            <a:srgbClr val="000000"/>
                          </a:solidFill>
                          <a:effectLst/>
                          <a:latin typeface="Arial" panose="020B0604020202020204" pitchFamily="34" charset="0"/>
                          <a:cs typeface="Arial" panose="020B0604020202020204" pitchFamily="34" charset="0"/>
                        </a:rPr>
                        <a:t>Number of ingress control measures implemented</a:t>
                      </a:r>
                    </a:p>
                  </a:txBody>
                  <a:tcPr marL="5579" marR="5579" marT="557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t"/>
                      <a:r>
                        <a:rPr lang="en-US" sz="1200" b="0" i="0" u="none" strike="noStrike" dirty="0">
                          <a:solidFill>
                            <a:srgbClr val="000000"/>
                          </a:solidFill>
                          <a:effectLst/>
                          <a:latin typeface="Arial" panose="020B0604020202020204" pitchFamily="34" charset="0"/>
                          <a:cs typeface="Arial" panose="020B0604020202020204" pitchFamily="34" charset="0"/>
                        </a:rPr>
                        <a:t>1 Ingress control measure implemented </a:t>
                      </a:r>
                    </a:p>
                  </a:txBody>
                  <a:tcPr marL="5579" marR="5579" marT="557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t"/>
                      <a:r>
                        <a:rPr lang="en-US" sz="1200" b="0" i="0" u="none" strike="noStrike" dirty="0">
                          <a:solidFill>
                            <a:srgbClr val="000000"/>
                          </a:solidFill>
                          <a:effectLst/>
                          <a:latin typeface="Arial" panose="020B0604020202020204" pitchFamily="34" charset="0"/>
                          <a:cs typeface="Arial" panose="020B0604020202020204" pitchFamily="34" charset="0"/>
                        </a:rPr>
                        <a:t>Progress</a:t>
                      </a:r>
                      <a:br>
                        <a:rPr lang="en-US" sz="1200" b="0" i="0" u="none" strike="noStrike" dirty="0">
                          <a:solidFill>
                            <a:srgbClr val="000000"/>
                          </a:solidFill>
                          <a:effectLst/>
                          <a:latin typeface="Arial" panose="020B0604020202020204" pitchFamily="34" charset="0"/>
                          <a:cs typeface="Arial" panose="020B0604020202020204" pitchFamily="34" charset="0"/>
                        </a:rPr>
                      </a:br>
                      <a:r>
                        <a:rPr lang="en-US" sz="1200" b="0" i="0" u="none" strike="noStrike" dirty="0">
                          <a:solidFill>
                            <a:srgbClr val="000000"/>
                          </a:solidFill>
                          <a:effectLst/>
                          <a:latin typeface="Arial" panose="020B0604020202020204" pitchFamily="34" charset="0"/>
                          <a:cs typeface="Arial" panose="020B0604020202020204" pitchFamily="34" charset="0"/>
                        </a:rPr>
                        <a:t>Report on the</a:t>
                      </a:r>
                      <a:br>
                        <a:rPr lang="en-US" sz="1200" b="0" i="0" u="none" strike="noStrike" dirty="0">
                          <a:solidFill>
                            <a:srgbClr val="000000"/>
                          </a:solidFill>
                          <a:effectLst/>
                          <a:latin typeface="Arial" panose="020B0604020202020204" pitchFamily="34" charset="0"/>
                          <a:cs typeface="Arial" panose="020B0604020202020204" pitchFamily="34" charset="0"/>
                        </a:rPr>
                      </a:br>
                      <a:r>
                        <a:rPr lang="en-US" sz="1200" b="0" i="0" u="none" strike="noStrike" dirty="0">
                          <a:solidFill>
                            <a:srgbClr val="000000"/>
                          </a:solidFill>
                          <a:effectLst/>
                          <a:latin typeface="Arial" panose="020B0604020202020204" pitchFamily="34" charset="0"/>
                          <a:cs typeface="Arial" panose="020B0604020202020204" pitchFamily="34" charset="0"/>
                        </a:rPr>
                        <a:t>performance</a:t>
                      </a:r>
                      <a:br>
                        <a:rPr lang="en-US" sz="1200" b="0" i="0" u="none" strike="noStrike" dirty="0">
                          <a:solidFill>
                            <a:srgbClr val="000000"/>
                          </a:solidFill>
                          <a:effectLst/>
                          <a:latin typeface="Arial" panose="020B0604020202020204" pitchFamily="34" charset="0"/>
                          <a:cs typeface="Arial" panose="020B0604020202020204" pitchFamily="34" charset="0"/>
                        </a:rPr>
                      </a:br>
                      <a:r>
                        <a:rPr lang="en-US" sz="1200" b="0" i="0" u="none" strike="noStrike" dirty="0">
                          <a:solidFill>
                            <a:srgbClr val="000000"/>
                          </a:solidFill>
                          <a:effectLst/>
                          <a:latin typeface="Arial" panose="020B0604020202020204" pitchFamily="34" charset="0"/>
                          <a:cs typeface="Arial" panose="020B0604020202020204" pitchFamily="34" charset="0"/>
                        </a:rPr>
                        <a:t>monitoring of</a:t>
                      </a:r>
                      <a:br>
                        <a:rPr lang="en-US" sz="1200" b="0" i="0" u="none" strike="noStrike" dirty="0">
                          <a:solidFill>
                            <a:srgbClr val="000000"/>
                          </a:solidFill>
                          <a:effectLst/>
                          <a:latin typeface="Arial" panose="020B0604020202020204" pitchFamily="34" charset="0"/>
                          <a:cs typeface="Arial" panose="020B0604020202020204" pitchFamily="34" charset="0"/>
                        </a:rPr>
                      </a:br>
                      <a:r>
                        <a:rPr lang="en-US" sz="1200" b="0" i="0" u="none" strike="noStrike" dirty="0">
                          <a:solidFill>
                            <a:srgbClr val="000000"/>
                          </a:solidFill>
                          <a:effectLst/>
                          <a:latin typeface="Arial" panose="020B0604020202020204" pitchFamily="34" charset="0"/>
                          <a:cs typeface="Arial" panose="020B0604020202020204" pitchFamily="34" charset="0"/>
                        </a:rPr>
                        <a:t>passive treatment</a:t>
                      </a:r>
                    </a:p>
                  </a:txBody>
                  <a:tcPr marL="5579" marR="5579" marT="557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t"/>
                      <a:r>
                        <a:rPr lang="en-ZA" sz="1200" b="1" i="0" u="none" strike="noStrike" dirty="0">
                          <a:solidFill>
                            <a:srgbClr val="000000"/>
                          </a:solidFill>
                          <a:effectLst/>
                          <a:latin typeface="Arial" panose="020B0604020202020204" pitchFamily="34" charset="0"/>
                          <a:cs typeface="Arial" panose="020B0604020202020204" pitchFamily="34" charset="0"/>
                        </a:rPr>
                        <a:t>Achieved </a:t>
                      </a:r>
                    </a:p>
                  </a:txBody>
                  <a:tcPr marL="5579" marR="5579" marT="557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t"/>
                      <a:r>
                        <a:rPr lang="en-ZA" sz="1200" b="0" i="0" u="none" strike="noStrike" dirty="0">
                          <a:solidFill>
                            <a:srgbClr val="000000"/>
                          </a:solidFill>
                          <a:effectLst/>
                          <a:latin typeface="Arial" panose="020B0604020202020204" pitchFamily="34" charset="0"/>
                          <a:cs typeface="Arial" panose="020B0604020202020204" pitchFamily="34" charset="0"/>
                        </a:rPr>
                        <a:t>N/A</a:t>
                      </a:r>
                    </a:p>
                  </a:txBody>
                  <a:tcPr marL="5579" marR="5579" marT="557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t"/>
                      <a:r>
                        <a:rPr lang="en-ZA" sz="1200" b="0" i="0" u="none" strike="noStrike" dirty="0">
                          <a:solidFill>
                            <a:srgbClr val="000000"/>
                          </a:solidFill>
                          <a:effectLst/>
                          <a:latin typeface="Arial" panose="020B0604020202020204" pitchFamily="34" charset="0"/>
                          <a:cs typeface="Arial" panose="020B0604020202020204" pitchFamily="34" charset="0"/>
                        </a:rPr>
                        <a:t>N/A</a:t>
                      </a:r>
                    </a:p>
                  </a:txBody>
                  <a:tcPr marL="5579" marR="5579" marT="557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t"/>
                      <a:r>
                        <a:rPr lang="en-ZA" sz="1200" b="0" i="0" u="none" strike="noStrike" dirty="0">
                          <a:solidFill>
                            <a:srgbClr val="000000"/>
                          </a:solidFill>
                          <a:effectLst/>
                          <a:latin typeface="Arial" panose="020B0604020202020204" pitchFamily="34" charset="0"/>
                          <a:cs typeface="Arial" panose="020B0604020202020204" pitchFamily="34" charset="0"/>
                        </a:rPr>
                        <a:t>One Asbestos rehabilitation site has been completed.  The second is 50% complete and the third is 25% complete</a:t>
                      </a:r>
                    </a:p>
                  </a:txBody>
                  <a:tcPr marL="5579" marR="5579" marT="557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t"/>
                      <a:r>
                        <a:rPr lang="en-ZA" sz="1200" b="0" i="0" u="none" strike="noStrike" dirty="0">
                          <a:solidFill>
                            <a:srgbClr val="000000"/>
                          </a:solidFill>
                          <a:effectLst/>
                          <a:latin typeface="Arial" panose="020B0604020202020204" pitchFamily="34" charset="0"/>
                          <a:cs typeface="Arial" panose="020B0604020202020204" pitchFamily="34" charset="0"/>
                        </a:rPr>
                        <a:t> </a:t>
                      </a:r>
                    </a:p>
                  </a:txBody>
                  <a:tcPr marL="5579" marR="5579" marT="557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extLst>
                  <a:ext uri="{0D108BD9-81ED-4DB2-BD59-A6C34878D82A}">
                    <a16:rowId xmlns:a16="http://schemas.microsoft.com/office/drawing/2014/main" xmlns="" val="3568045484"/>
                  </a:ext>
                </a:extLst>
              </a:tr>
              <a:tr h="635889">
                <a:tc>
                  <a:txBody>
                    <a:bodyPr/>
                    <a:lstStyle/>
                    <a:p>
                      <a:pPr algn="l" fontAlgn="t"/>
                      <a:r>
                        <a:rPr lang="en-US" sz="1200" b="0" i="0" u="none" strike="noStrike" dirty="0">
                          <a:solidFill>
                            <a:srgbClr val="000000"/>
                          </a:solidFill>
                          <a:effectLst/>
                          <a:latin typeface="Arial" panose="020B0604020202020204" pitchFamily="34" charset="0"/>
                          <a:cs typeface="Arial" panose="020B0604020202020204" pitchFamily="34" charset="0"/>
                        </a:rPr>
                        <a:t>Number of derelict and ownerless mine sites rehabilitated</a:t>
                      </a:r>
                    </a:p>
                  </a:txBody>
                  <a:tcPr marL="5579" marR="5579" marT="557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t"/>
                      <a:r>
                        <a:rPr lang="en-US" sz="1200" b="0" i="0" u="none" strike="noStrike" dirty="0">
                          <a:solidFill>
                            <a:srgbClr val="000000"/>
                          </a:solidFill>
                          <a:effectLst/>
                          <a:latin typeface="Arial" panose="020B0604020202020204" pitchFamily="34" charset="0"/>
                          <a:cs typeface="Arial" panose="020B0604020202020204" pitchFamily="34" charset="0"/>
                        </a:rPr>
                        <a:t>3 Derelict and ownerless mine sites rehabilitated</a:t>
                      </a:r>
                    </a:p>
                  </a:txBody>
                  <a:tcPr marL="5579" marR="5579" marT="557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t"/>
                      <a:r>
                        <a:rPr lang="en-US" sz="1200" b="0" i="0" u="none" strike="noStrike" dirty="0">
                          <a:solidFill>
                            <a:srgbClr val="000000"/>
                          </a:solidFill>
                          <a:effectLst/>
                          <a:latin typeface="Arial" panose="020B0604020202020204" pitchFamily="34" charset="0"/>
                          <a:cs typeface="Arial" panose="020B0604020202020204" pitchFamily="34" charset="0"/>
                        </a:rPr>
                        <a:t>Progress Report</a:t>
                      </a:r>
                      <a:br>
                        <a:rPr lang="en-US" sz="1200" b="0" i="0" u="none" strike="noStrike" dirty="0">
                          <a:solidFill>
                            <a:srgbClr val="000000"/>
                          </a:solidFill>
                          <a:effectLst/>
                          <a:latin typeface="Arial" panose="020B0604020202020204" pitchFamily="34" charset="0"/>
                          <a:cs typeface="Arial" panose="020B0604020202020204" pitchFamily="34" charset="0"/>
                        </a:rPr>
                      </a:br>
                      <a:r>
                        <a:rPr lang="en-US" sz="1200" b="0" i="0" u="none" strike="noStrike" dirty="0">
                          <a:solidFill>
                            <a:srgbClr val="000000"/>
                          </a:solidFill>
                          <a:effectLst/>
                          <a:latin typeface="Arial" panose="020B0604020202020204" pitchFamily="34" charset="0"/>
                          <a:cs typeface="Arial" panose="020B0604020202020204" pitchFamily="34" charset="0"/>
                        </a:rPr>
                        <a:t>on rehabilitation</a:t>
                      </a:r>
                      <a:br>
                        <a:rPr lang="en-US" sz="1200" b="0" i="0" u="none" strike="noStrike" dirty="0">
                          <a:solidFill>
                            <a:srgbClr val="000000"/>
                          </a:solidFill>
                          <a:effectLst/>
                          <a:latin typeface="Arial" panose="020B0604020202020204" pitchFamily="34" charset="0"/>
                          <a:cs typeface="Arial" panose="020B0604020202020204" pitchFamily="34" charset="0"/>
                        </a:rPr>
                      </a:br>
                      <a:r>
                        <a:rPr lang="en-US" sz="1200" b="0" i="0" u="none" strike="noStrike" dirty="0">
                          <a:solidFill>
                            <a:srgbClr val="000000"/>
                          </a:solidFill>
                          <a:effectLst/>
                          <a:latin typeface="Arial" panose="020B0604020202020204" pitchFamily="34" charset="0"/>
                          <a:cs typeface="Arial" panose="020B0604020202020204" pitchFamily="34" charset="0"/>
                        </a:rPr>
                        <a:t>of derelict and</a:t>
                      </a:r>
                      <a:br>
                        <a:rPr lang="en-US" sz="1200" b="0" i="0" u="none" strike="noStrike" dirty="0">
                          <a:solidFill>
                            <a:srgbClr val="000000"/>
                          </a:solidFill>
                          <a:effectLst/>
                          <a:latin typeface="Arial" panose="020B0604020202020204" pitchFamily="34" charset="0"/>
                          <a:cs typeface="Arial" panose="020B0604020202020204" pitchFamily="34" charset="0"/>
                        </a:rPr>
                      </a:br>
                      <a:r>
                        <a:rPr lang="en-US" sz="1200" b="0" i="0" u="none" strike="noStrike" dirty="0">
                          <a:solidFill>
                            <a:srgbClr val="000000"/>
                          </a:solidFill>
                          <a:effectLst/>
                          <a:latin typeface="Arial" panose="020B0604020202020204" pitchFamily="34" charset="0"/>
                          <a:cs typeface="Arial" panose="020B0604020202020204" pitchFamily="34" charset="0"/>
                        </a:rPr>
                        <a:t>ownerless mine</a:t>
                      </a:r>
                    </a:p>
                  </a:txBody>
                  <a:tcPr marL="5579" marR="5579" marT="557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t"/>
                      <a:r>
                        <a:rPr lang="en-US" sz="1200" b="1" i="0" u="none" strike="noStrike" dirty="0">
                          <a:solidFill>
                            <a:srgbClr val="000000"/>
                          </a:solidFill>
                          <a:effectLst/>
                          <a:latin typeface="Arial" panose="020B0604020202020204" pitchFamily="34" charset="0"/>
                          <a:cs typeface="Arial" panose="020B0604020202020204" pitchFamily="34" charset="0"/>
                        </a:rPr>
                        <a:t>Achieved</a:t>
                      </a:r>
                      <a:endParaRPr lang="en-US" sz="1200" b="0" i="0" u="none" strike="noStrike" dirty="0">
                        <a:solidFill>
                          <a:srgbClr val="000000"/>
                        </a:solidFill>
                        <a:effectLst/>
                        <a:latin typeface="Arial" panose="020B0604020202020204" pitchFamily="34" charset="0"/>
                        <a:cs typeface="Arial" panose="020B0604020202020204" pitchFamily="34" charset="0"/>
                      </a:endParaRPr>
                    </a:p>
                  </a:txBody>
                  <a:tcPr marL="5579" marR="5579" marT="557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t"/>
                      <a:r>
                        <a:rPr lang="en-ZA" sz="1200" b="0" i="0" u="none" strike="noStrike" dirty="0">
                          <a:solidFill>
                            <a:srgbClr val="000000"/>
                          </a:solidFill>
                          <a:effectLst/>
                          <a:latin typeface="Arial" panose="020B0604020202020204" pitchFamily="34" charset="0"/>
                          <a:cs typeface="Arial" panose="020B0604020202020204" pitchFamily="34" charset="0"/>
                        </a:rPr>
                        <a:t>N/A</a:t>
                      </a:r>
                    </a:p>
                  </a:txBody>
                  <a:tcPr marL="5579" marR="5579" marT="557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t"/>
                      <a:r>
                        <a:rPr lang="en-ZA" sz="1200" b="0" i="0" u="none" strike="noStrike" dirty="0">
                          <a:solidFill>
                            <a:srgbClr val="000000"/>
                          </a:solidFill>
                          <a:effectLst/>
                          <a:latin typeface="Arial" panose="020B0604020202020204" pitchFamily="34" charset="0"/>
                          <a:cs typeface="Arial" panose="020B0604020202020204" pitchFamily="34" charset="0"/>
                        </a:rPr>
                        <a:t>N/A</a:t>
                      </a:r>
                    </a:p>
                  </a:txBody>
                  <a:tcPr marL="5579" marR="5579" marT="557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t"/>
                      <a:r>
                        <a:rPr lang="en-ZA" sz="1200" b="0" i="0" u="none" strike="noStrike" dirty="0">
                          <a:solidFill>
                            <a:srgbClr val="000000"/>
                          </a:solidFill>
                          <a:effectLst/>
                          <a:latin typeface="Arial" panose="020B0604020202020204" pitchFamily="34" charset="0"/>
                          <a:cs typeface="Arial" panose="020B0604020202020204" pitchFamily="34" charset="0"/>
                        </a:rPr>
                        <a:t>N/A</a:t>
                      </a:r>
                    </a:p>
                  </a:txBody>
                  <a:tcPr marL="5579" marR="5579" marT="557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t"/>
                      <a:r>
                        <a:rPr lang="en-ZA" sz="1200" b="0" i="0" u="none" strike="noStrike" dirty="0">
                          <a:solidFill>
                            <a:srgbClr val="000000"/>
                          </a:solidFill>
                          <a:effectLst/>
                          <a:latin typeface="Arial" panose="020B0604020202020204" pitchFamily="34" charset="0"/>
                          <a:cs typeface="Arial" panose="020B0604020202020204" pitchFamily="34" charset="0"/>
                        </a:rPr>
                        <a:t> </a:t>
                      </a:r>
                    </a:p>
                  </a:txBody>
                  <a:tcPr marL="5579" marR="5579" marT="557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extLst>
                  <a:ext uri="{0D108BD9-81ED-4DB2-BD59-A6C34878D82A}">
                    <a16:rowId xmlns:a16="http://schemas.microsoft.com/office/drawing/2014/main" xmlns="" val="1711655793"/>
                  </a:ext>
                </a:extLst>
              </a:tr>
              <a:tr h="793658">
                <a:tc>
                  <a:txBody>
                    <a:bodyPr/>
                    <a:lstStyle/>
                    <a:p>
                      <a:pPr algn="l" fontAlgn="t"/>
                      <a:r>
                        <a:rPr lang="en-US" sz="1200" b="0" i="0" u="none" strike="noStrike" dirty="0">
                          <a:solidFill>
                            <a:srgbClr val="000000"/>
                          </a:solidFill>
                          <a:effectLst/>
                          <a:latin typeface="Arial" panose="020B0604020202020204" pitchFamily="34" charset="0"/>
                          <a:cs typeface="Arial" panose="020B0604020202020204" pitchFamily="34" charset="0"/>
                        </a:rPr>
                        <a:t>Number of unsafe mine shafts sealed off</a:t>
                      </a:r>
                    </a:p>
                  </a:txBody>
                  <a:tcPr marL="5579" marR="5579" marT="557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t"/>
                      <a:r>
                        <a:rPr lang="en-US" sz="1200" b="0" i="0" u="none" strike="noStrike" dirty="0">
                          <a:solidFill>
                            <a:srgbClr val="000000"/>
                          </a:solidFill>
                          <a:effectLst/>
                          <a:latin typeface="Arial" panose="020B0604020202020204" pitchFamily="34" charset="0"/>
                          <a:cs typeface="Arial" panose="020B0604020202020204" pitchFamily="34" charset="0"/>
                        </a:rPr>
                        <a:t>40 Unsafe mine shafts sealed off</a:t>
                      </a:r>
                    </a:p>
                  </a:txBody>
                  <a:tcPr marL="5579" marR="5579" marT="557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t"/>
                      <a:r>
                        <a:rPr lang="en-US" sz="1200" b="0" i="0" u="none" strike="noStrike" dirty="0">
                          <a:solidFill>
                            <a:srgbClr val="000000"/>
                          </a:solidFill>
                          <a:effectLst/>
                          <a:latin typeface="Arial" panose="020B0604020202020204" pitchFamily="34" charset="0"/>
                          <a:cs typeface="Arial" panose="020B0604020202020204" pitchFamily="34" charset="0"/>
                        </a:rPr>
                        <a:t>10 Unsafe mine</a:t>
                      </a:r>
                      <a:br>
                        <a:rPr lang="en-US" sz="1200" b="0" i="0" u="none" strike="noStrike" dirty="0">
                          <a:solidFill>
                            <a:srgbClr val="000000"/>
                          </a:solidFill>
                          <a:effectLst/>
                          <a:latin typeface="Arial" panose="020B0604020202020204" pitchFamily="34" charset="0"/>
                          <a:cs typeface="Arial" panose="020B0604020202020204" pitchFamily="34" charset="0"/>
                        </a:rPr>
                      </a:br>
                      <a:r>
                        <a:rPr lang="en-US" sz="1200" b="0" i="0" u="none" strike="noStrike" dirty="0">
                          <a:solidFill>
                            <a:srgbClr val="000000"/>
                          </a:solidFill>
                          <a:effectLst/>
                          <a:latin typeface="Arial" panose="020B0604020202020204" pitchFamily="34" charset="0"/>
                          <a:cs typeface="Arial" panose="020B0604020202020204" pitchFamily="34" charset="0"/>
                        </a:rPr>
                        <a:t>shafts sealed off</a:t>
                      </a:r>
                    </a:p>
                  </a:txBody>
                  <a:tcPr marL="5579" marR="5579" marT="557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t"/>
                      <a:r>
                        <a:rPr lang="en-ZA" sz="1200" b="1" i="0" u="none" strike="noStrike" dirty="0">
                          <a:solidFill>
                            <a:srgbClr val="000000"/>
                          </a:solidFill>
                          <a:effectLst/>
                          <a:latin typeface="Arial" panose="020B0604020202020204" pitchFamily="34" charset="0"/>
                          <a:cs typeface="Arial" panose="020B0604020202020204" pitchFamily="34" charset="0"/>
                        </a:rPr>
                        <a:t>Not achieved </a:t>
                      </a:r>
                      <a:r>
                        <a:rPr lang="en-ZA" sz="1200" b="0" i="0" u="none" strike="noStrike" dirty="0">
                          <a:solidFill>
                            <a:srgbClr val="000000"/>
                          </a:solidFill>
                          <a:effectLst/>
                          <a:latin typeface="Arial" panose="020B0604020202020204" pitchFamily="34" charset="0"/>
                          <a:cs typeface="Arial" panose="020B0604020202020204" pitchFamily="34" charset="0"/>
                        </a:rPr>
                        <a:t>                                            </a:t>
                      </a:r>
                    </a:p>
                  </a:txBody>
                  <a:tcPr marL="5579" marR="5579" marT="557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t"/>
                      <a:r>
                        <a:rPr lang="en-ZA" sz="1200" b="0" i="0" u="none" strike="noStrike" dirty="0">
                          <a:solidFill>
                            <a:srgbClr val="000000"/>
                          </a:solidFill>
                          <a:effectLst/>
                          <a:latin typeface="Arial" panose="020B0604020202020204" pitchFamily="34" charset="0"/>
                          <a:cs typeface="Arial" panose="020B0604020202020204" pitchFamily="34" charset="0"/>
                        </a:rPr>
                        <a:t>Delays in supply chain processes</a:t>
                      </a:r>
                    </a:p>
                  </a:txBody>
                  <a:tcPr marL="5579" marR="5579" marT="557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t"/>
                      <a:r>
                        <a:rPr lang="en-US" sz="1200" b="0" i="0" u="none" strike="noStrike" dirty="0">
                          <a:solidFill>
                            <a:srgbClr val="000000"/>
                          </a:solidFill>
                          <a:effectLst/>
                          <a:latin typeface="Arial" panose="020B0604020202020204" pitchFamily="34" charset="0"/>
                          <a:cs typeface="Arial" panose="020B0604020202020204" pitchFamily="34" charset="0"/>
                        </a:rPr>
                        <a:t>A tender for 26 shafts has been finalised and awaiting evaluation</a:t>
                      </a:r>
                    </a:p>
                  </a:txBody>
                  <a:tcPr marL="5579" marR="5579" marT="557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t"/>
                      <a:r>
                        <a:rPr lang="en-ZA" sz="1200" b="0" i="0" u="none" strike="noStrike" dirty="0">
                          <a:solidFill>
                            <a:srgbClr val="000000"/>
                          </a:solidFill>
                          <a:effectLst/>
                          <a:latin typeface="Arial" panose="020B0604020202020204" pitchFamily="34" charset="0"/>
                          <a:cs typeface="Arial" panose="020B0604020202020204" pitchFamily="34" charset="0"/>
                        </a:rPr>
                        <a:t>N/A</a:t>
                      </a:r>
                    </a:p>
                  </a:txBody>
                  <a:tcPr marL="5579" marR="5579" marT="557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t"/>
                      <a:r>
                        <a:rPr lang="en-ZA" sz="1200" b="0" i="0" u="none" strike="noStrike" dirty="0">
                          <a:solidFill>
                            <a:srgbClr val="000000"/>
                          </a:solidFill>
                          <a:effectLst/>
                          <a:latin typeface="Arial" panose="020B0604020202020204" pitchFamily="34" charset="0"/>
                          <a:cs typeface="Arial" panose="020B0604020202020204" pitchFamily="34" charset="0"/>
                        </a:rPr>
                        <a:t> </a:t>
                      </a:r>
                    </a:p>
                  </a:txBody>
                  <a:tcPr marL="5579" marR="5579" marT="557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extLst>
                  <a:ext uri="{0D108BD9-81ED-4DB2-BD59-A6C34878D82A}">
                    <a16:rowId xmlns:a16="http://schemas.microsoft.com/office/drawing/2014/main" xmlns="" val="3428983941"/>
                  </a:ext>
                </a:extLst>
              </a:tr>
            </a:tbl>
          </a:graphicData>
        </a:graphic>
      </p:graphicFrame>
      <p:sp>
        <p:nvSpPr>
          <p:cNvPr id="6" name="TextBox 5">
            <a:extLst>
              <a:ext uri="{FF2B5EF4-FFF2-40B4-BE49-F238E27FC236}">
                <a16:creationId xmlns:a16="http://schemas.microsoft.com/office/drawing/2014/main" xmlns="" id="{3449F0C7-B322-4B4C-A453-1814CE3E20D9}"/>
              </a:ext>
            </a:extLst>
          </p:cNvPr>
          <p:cNvSpPr txBox="1"/>
          <p:nvPr/>
        </p:nvSpPr>
        <p:spPr>
          <a:xfrm>
            <a:off x="1038225" y="0"/>
            <a:ext cx="10810875" cy="369332"/>
          </a:xfrm>
          <a:prstGeom prst="rect">
            <a:avLst/>
          </a:prstGeom>
          <a:noFill/>
        </p:spPr>
        <p:txBody>
          <a:bodyPr wrap="square">
            <a:spAutoFit/>
          </a:bodyPr>
          <a:lstStyle/>
          <a:p>
            <a:pPr algn="ctr"/>
            <a:r>
              <a:rPr lang="en-US" b="1" dirty="0">
                <a:latin typeface="Arial" panose="020B0604020202020204" pitchFamily="34" charset="0"/>
                <a:cs typeface="Arial" panose="020B0604020202020204" pitchFamily="34" charset="0"/>
              </a:rPr>
              <a:t>MINERAL AND ENERGY RESOURCES PROGRAMMES AND PROJECTS, (QUARTER 2)   </a:t>
            </a:r>
            <a:endParaRPr lang="en-ZA"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xmlns="" val="3403727793"/>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a:extLst>
              <a:ext uri="{FF2B5EF4-FFF2-40B4-BE49-F238E27FC236}">
                <a16:creationId xmlns:a16="http://schemas.microsoft.com/office/drawing/2014/main" xmlns="" id="{F3298665-925A-4B36-9B56-43FE8AF961DF}"/>
              </a:ext>
            </a:extLst>
          </p:cNvPr>
          <p:cNvGraphicFramePr>
            <a:graphicFrameLocks noGrp="1"/>
          </p:cNvGraphicFramePr>
          <p:nvPr/>
        </p:nvGraphicFramePr>
        <p:xfrm>
          <a:off x="1600200" y="314325"/>
          <a:ext cx="10591800" cy="5511752"/>
        </p:xfrm>
        <a:graphic>
          <a:graphicData uri="http://schemas.openxmlformats.org/drawingml/2006/table">
            <a:tbl>
              <a:tblPr/>
              <a:tblGrid>
                <a:gridCol w="1108629">
                  <a:extLst>
                    <a:ext uri="{9D8B030D-6E8A-4147-A177-3AD203B41FA5}">
                      <a16:colId xmlns:a16="http://schemas.microsoft.com/office/drawing/2014/main" xmlns="" val="2538978758"/>
                    </a:ext>
                  </a:extLst>
                </a:gridCol>
                <a:gridCol w="1450065">
                  <a:extLst>
                    <a:ext uri="{9D8B030D-6E8A-4147-A177-3AD203B41FA5}">
                      <a16:colId xmlns:a16="http://schemas.microsoft.com/office/drawing/2014/main" xmlns="" val="3302637381"/>
                    </a:ext>
                  </a:extLst>
                </a:gridCol>
                <a:gridCol w="1562112">
                  <a:extLst>
                    <a:ext uri="{9D8B030D-6E8A-4147-A177-3AD203B41FA5}">
                      <a16:colId xmlns:a16="http://schemas.microsoft.com/office/drawing/2014/main" xmlns="" val="2029301663"/>
                    </a:ext>
                  </a:extLst>
                </a:gridCol>
                <a:gridCol w="1906204">
                  <a:extLst>
                    <a:ext uri="{9D8B030D-6E8A-4147-A177-3AD203B41FA5}">
                      <a16:colId xmlns:a16="http://schemas.microsoft.com/office/drawing/2014/main" xmlns="" val="2155408522"/>
                    </a:ext>
                  </a:extLst>
                </a:gridCol>
                <a:gridCol w="1382465">
                  <a:extLst>
                    <a:ext uri="{9D8B030D-6E8A-4147-A177-3AD203B41FA5}">
                      <a16:colId xmlns:a16="http://schemas.microsoft.com/office/drawing/2014/main" xmlns="" val="2851288069"/>
                    </a:ext>
                  </a:extLst>
                </a:gridCol>
                <a:gridCol w="1210177">
                  <a:extLst>
                    <a:ext uri="{9D8B030D-6E8A-4147-A177-3AD203B41FA5}">
                      <a16:colId xmlns:a16="http://schemas.microsoft.com/office/drawing/2014/main" xmlns="" val="1770968164"/>
                    </a:ext>
                  </a:extLst>
                </a:gridCol>
                <a:gridCol w="1504237">
                  <a:extLst>
                    <a:ext uri="{9D8B030D-6E8A-4147-A177-3AD203B41FA5}">
                      <a16:colId xmlns:a16="http://schemas.microsoft.com/office/drawing/2014/main" xmlns="" val="3387374915"/>
                    </a:ext>
                  </a:extLst>
                </a:gridCol>
                <a:gridCol w="467911">
                  <a:extLst>
                    <a:ext uri="{9D8B030D-6E8A-4147-A177-3AD203B41FA5}">
                      <a16:colId xmlns:a16="http://schemas.microsoft.com/office/drawing/2014/main" xmlns="" val="194325928"/>
                    </a:ext>
                  </a:extLst>
                </a:gridCol>
              </a:tblGrid>
              <a:tr h="532785">
                <a:tc>
                  <a:txBody>
                    <a:bodyPr/>
                    <a:lstStyle/>
                    <a:p>
                      <a:pPr algn="ctr" fontAlgn="t"/>
                      <a:r>
                        <a:rPr lang="en-ZA" sz="1200" b="1" i="0" u="none" strike="noStrike" dirty="0">
                          <a:solidFill>
                            <a:srgbClr val="000000"/>
                          </a:solidFill>
                          <a:effectLst/>
                          <a:latin typeface="Arial" panose="020B0604020202020204" pitchFamily="34" charset="0"/>
                          <a:cs typeface="Arial" panose="020B0604020202020204" pitchFamily="34" charset="0"/>
                        </a:rPr>
                        <a:t>Output Indicator</a:t>
                      </a:r>
                    </a:p>
                  </a:txBody>
                  <a:tcPr marL="6338" marR="6338" marT="6338"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ctr" fontAlgn="t"/>
                      <a:r>
                        <a:rPr lang="en-ZA" sz="1200" b="1" i="0" u="none" strike="noStrike" dirty="0">
                          <a:solidFill>
                            <a:srgbClr val="000000"/>
                          </a:solidFill>
                          <a:effectLst/>
                          <a:latin typeface="Arial" panose="020B0604020202020204" pitchFamily="34" charset="0"/>
                          <a:cs typeface="Arial" panose="020B0604020202020204" pitchFamily="34" charset="0"/>
                        </a:rPr>
                        <a:t>2022/23</a:t>
                      </a:r>
                      <a:br>
                        <a:rPr lang="en-ZA" sz="1200" b="1" i="0" u="none" strike="noStrike" dirty="0">
                          <a:solidFill>
                            <a:srgbClr val="000000"/>
                          </a:solidFill>
                          <a:effectLst/>
                          <a:latin typeface="Arial" panose="020B0604020202020204" pitchFamily="34" charset="0"/>
                          <a:cs typeface="Arial" panose="020B0604020202020204" pitchFamily="34" charset="0"/>
                        </a:rPr>
                      </a:br>
                      <a:r>
                        <a:rPr lang="en-ZA" sz="1200" b="1" i="0" u="none" strike="noStrike" dirty="0">
                          <a:solidFill>
                            <a:srgbClr val="000000"/>
                          </a:solidFill>
                          <a:effectLst/>
                          <a:latin typeface="Arial" panose="020B0604020202020204" pitchFamily="34" charset="0"/>
                          <a:cs typeface="Arial" panose="020B0604020202020204" pitchFamily="34" charset="0"/>
                        </a:rPr>
                        <a:t>Annual Target</a:t>
                      </a:r>
                    </a:p>
                  </a:txBody>
                  <a:tcPr marL="6338" marR="6338" marT="6338"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ctr" fontAlgn="t"/>
                      <a:r>
                        <a:rPr lang="en-ZA" sz="1200" b="1" i="0" u="none" strike="noStrike" dirty="0">
                          <a:solidFill>
                            <a:srgbClr val="000000"/>
                          </a:solidFill>
                          <a:effectLst/>
                          <a:latin typeface="Arial" panose="020B0604020202020204" pitchFamily="34" charset="0"/>
                          <a:cs typeface="Arial" panose="020B0604020202020204" pitchFamily="34" charset="0"/>
                        </a:rPr>
                        <a:t>2022/23</a:t>
                      </a:r>
                      <a:br>
                        <a:rPr lang="en-ZA" sz="1200" b="1" i="0" u="none" strike="noStrike" dirty="0">
                          <a:solidFill>
                            <a:srgbClr val="000000"/>
                          </a:solidFill>
                          <a:effectLst/>
                          <a:latin typeface="Arial" panose="020B0604020202020204" pitchFamily="34" charset="0"/>
                          <a:cs typeface="Arial" panose="020B0604020202020204" pitchFamily="34" charset="0"/>
                        </a:rPr>
                      </a:br>
                      <a:r>
                        <a:rPr lang="en-ZA" sz="1200" b="1" i="0" u="none" strike="noStrike" dirty="0">
                          <a:solidFill>
                            <a:srgbClr val="000000"/>
                          </a:solidFill>
                          <a:effectLst/>
                          <a:latin typeface="Arial" panose="020B0604020202020204" pitchFamily="34" charset="0"/>
                          <a:cs typeface="Arial" panose="020B0604020202020204" pitchFamily="34" charset="0"/>
                        </a:rPr>
                        <a:t>Quarterly Target</a:t>
                      </a:r>
                    </a:p>
                  </a:txBody>
                  <a:tcPr marL="6338" marR="6338" marT="6338"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ctr" fontAlgn="t"/>
                      <a:r>
                        <a:rPr lang="en-US" sz="1200" b="1" i="0" u="none" strike="noStrike" dirty="0">
                          <a:solidFill>
                            <a:srgbClr val="000000"/>
                          </a:solidFill>
                          <a:effectLst/>
                          <a:latin typeface="Arial" panose="020B0604020202020204" pitchFamily="34" charset="0"/>
                          <a:cs typeface="Arial" panose="020B0604020202020204" pitchFamily="34" charset="0"/>
                        </a:rPr>
                        <a:t>Actual output</a:t>
                      </a:r>
                      <a:br>
                        <a:rPr lang="en-US" sz="1200" b="1" i="0" u="none" strike="noStrike" dirty="0">
                          <a:solidFill>
                            <a:srgbClr val="000000"/>
                          </a:solidFill>
                          <a:effectLst/>
                          <a:latin typeface="Arial" panose="020B0604020202020204" pitchFamily="34" charset="0"/>
                          <a:cs typeface="Arial" panose="020B0604020202020204" pitchFamily="34" charset="0"/>
                        </a:rPr>
                      </a:br>
                      <a:endParaRPr lang="en-US" sz="1200" b="1" i="0" u="none" strike="noStrike" dirty="0">
                        <a:solidFill>
                          <a:srgbClr val="000000"/>
                        </a:solidFill>
                        <a:effectLst/>
                        <a:latin typeface="Arial" panose="020B0604020202020204" pitchFamily="34" charset="0"/>
                        <a:cs typeface="Arial" panose="020B0604020202020204" pitchFamily="34" charset="0"/>
                      </a:endParaRPr>
                    </a:p>
                  </a:txBody>
                  <a:tcPr marL="6338" marR="6338" marT="6338"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ctr" fontAlgn="t"/>
                      <a:r>
                        <a:rPr lang="en-ZA" sz="1200" b="1" i="0" u="none" strike="noStrike" dirty="0">
                          <a:solidFill>
                            <a:srgbClr val="000000"/>
                          </a:solidFill>
                          <a:effectLst/>
                          <a:latin typeface="Arial" panose="020B0604020202020204" pitchFamily="34" charset="0"/>
                          <a:cs typeface="Arial" panose="020B0604020202020204" pitchFamily="34" charset="0"/>
                        </a:rPr>
                        <a:t>Reason for</a:t>
                      </a:r>
                      <a:br>
                        <a:rPr lang="en-ZA" sz="1200" b="1" i="0" u="none" strike="noStrike" dirty="0">
                          <a:solidFill>
                            <a:srgbClr val="000000"/>
                          </a:solidFill>
                          <a:effectLst/>
                          <a:latin typeface="Arial" panose="020B0604020202020204" pitchFamily="34" charset="0"/>
                          <a:cs typeface="Arial" panose="020B0604020202020204" pitchFamily="34" charset="0"/>
                        </a:rPr>
                      </a:br>
                      <a:r>
                        <a:rPr lang="en-ZA" sz="1200" b="1" i="0" u="none" strike="noStrike" dirty="0">
                          <a:solidFill>
                            <a:srgbClr val="000000"/>
                          </a:solidFill>
                          <a:effectLst/>
                          <a:latin typeface="Arial" panose="020B0604020202020204" pitchFamily="34" charset="0"/>
                          <a:cs typeface="Arial" panose="020B0604020202020204" pitchFamily="34" charset="0"/>
                        </a:rPr>
                        <a:t>Deviation</a:t>
                      </a:r>
                      <a:br>
                        <a:rPr lang="en-ZA" sz="1200" b="1" i="0" u="none" strike="noStrike" dirty="0">
                          <a:solidFill>
                            <a:srgbClr val="000000"/>
                          </a:solidFill>
                          <a:effectLst/>
                          <a:latin typeface="Arial" panose="020B0604020202020204" pitchFamily="34" charset="0"/>
                          <a:cs typeface="Arial" panose="020B0604020202020204" pitchFamily="34" charset="0"/>
                        </a:rPr>
                      </a:br>
                      <a:endParaRPr lang="en-ZA" sz="1200" b="1" i="0" u="none" strike="noStrike" dirty="0">
                        <a:solidFill>
                          <a:srgbClr val="000000"/>
                        </a:solidFill>
                        <a:effectLst/>
                        <a:latin typeface="Arial" panose="020B0604020202020204" pitchFamily="34" charset="0"/>
                        <a:cs typeface="Arial" panose="020B0604020202020204" pitchFamily="34" charset="0"/>
                      </a:endParaRPr>
                    </a:p>
                  </a:txBody>
                  <a:tcPr marL="6338" marR="6338" marT="6338"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ctr" fontAlgn="t"/>
                      <a:r>
                        <a:rPr lang="en-ZA" sz="1200" b="1" i="0" u="none" strike="noStrike" dirty="0">
                          <a:solidFill>
                            <a:srgbClr val="000000"/>
                          </a:solidFill>
                          <a:effectLst/>
                          <a:latin typeface="Arial" panose="020B0604020202020204" pitchFamily="34" charset="0"/>
                          <a:cs typeface="Arial" panose="020B0604020202020204" pitchFamily="34" charset="0"/>
                        </a:rPr>
                        <a:t>Corrective</a:t>
                      </a:r>
                      <a:br>
                        <a:rPr lang="en-ZA" sz="1200" b="1" i="0" u="none" strike="noStrike" dirty="0">
                          <a:solidFill>
                            <a:srgbClr val="000000"/>
                          </a:solidFill>
                          <a:effectLst/>
                          <a:latin typeface="Arial" panose="020B0604020202020204" pitchFamily="34" charset="0"/>
                          <a:cs typeface="Arial" panose="020B0604020202020204" pitchFamily="34" charset="0"/>
                        </a:rPr>
                      </a:br>
                      <a:r>
                        <a:rPr lang="en-ZA" sz="1200" b="1" i="0" u="none" strike="noStrike" dirty="0">
                          <a:solidFill>
                            <a:srgbClr val="000000"/>
                          </a:solidFill>
                          <a:effectLst/>
                          <a:latin typeface="Arial" panose="020B0604020202020204" pitchFamily="34" charset="0"/>
                          <a:cs typeface="Arial" panose="020B0604020202020204" pitchFamily="34" charset="0"/>
                        </a:rPr>
                        <a:t>Measures</a:t>
                      </a:r>
                      <a:br>
                        <a:rPr lang="en-ZA" sz="1200" b="1" i="0" u="none" strike="noStrike" dirty="0">
                          <a:solidFill>
                            <a:srgbClr val="000000"/>
                          </a:solidFill>
                          <a:effectLst/>
                          <a:latin typeface="Arial" panose="020B0604020202020204" pitchFamily="34" charset="0"/>
                          <a:cs typeface="Arial" panose="020B0604020202020204" pitchFamily="34" charset="0"/>
                        </a:rPr>
                      </a:br>
                      <a:endParaRPr lang="en-ZA" sz="1200" b="1" i="0" u="none" strike="noStrike" dirty="0">
                        <a:solidFill>
                          <a:srgbClr val="000000"/>
                        </a:solidFill>
                        <a:effectLst/>
                        <a:latin typeface="Arial" panose="020B0604020202020204" pitchFamily="34" charset="0"/>
                        <a:cs typeface="Arial" panose="020B0604020202020204" pitchFamily="34" charset="0"/>
                      </a:endParaRPr>
                    </a:p>
                  </a:txBody>
                  <a:tcPr marL="6338" marR="6338" marT="6338"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ctr" fontAlgn="t"/>
                      <a:r>
                        <a:rPr lang="en-ZA" sz="1200" b="1" i="0" u="none" strike="noStrike" dirty="0">
                          <a:solidFill>
                            <a:srgbClr val="000000"/>
                          </a:solidFill>
                          <a:effectLst/>
                          <a:latin typeface="Arial" panose="020B0604020202020204" pitchFamily="34" charset="0"/>
                          <a:cs typeface="Arial" panose="020B0604020202020204" pitchFamily="34" charset="0"/>
                        </a:rPr>
                        <a:t>Comments for</a:t>
                      </a:r>
                      <a:br>
                        <a:rPr lang="en-ZA" sz="1200" b="1" i="0" u="none" strike="noStrike" dirty="0">
                          <a:solidFill>
                            <a:srgbClr val="000000"/>
                          </a:solidFill>
                          <a:effectLst/>
                          <a:latin typeface="Arial" panose="020B0604020202020204" pitchFamily="34" charset="0"/>
                          <a:cs typeface="Arial" panose="020B0604020202020204" pitchFamily="34" charset="0"/>
                        </a:rPr>
                      </a:br>
                      <a:r>
                        <a:rPr lang="en-ZA" sz="1200" b="1" i="0" u="none" strike="noStrike" dirty="0">
                          <a:solidFill>
                            <a:srgbClr val="000000"/>
                          </a:solidFill>
                          <a:effectLst/>
                          <a:latin typeface="Arial" panose="020B0604020202020204" pitchFamily="34" charset="0"/>
                          <a:cs typeface="Arial" panose="020B0604020202020204" pitchFamily="34" charset="0"/>
                        </a:rPr>
                        <a:t>Quarter 2</a:t>
                      </a:r>
                      <a:br>
                        <a:rPr lang="en-ZA" sz="1200" b="1" i="0" u="none" strike="noStrike" dirty="0">
                          <a:solidFill>
                            <a:srgbClr val="000000"/>
                          </a:solidFill>
                          <a:effectLst/>
                          <a:latin typeface="Arial" panose="020B0604020202020204" pitchFamily="34" charset="0"/>
                          <a:cs typeface="Arial" panose="020B0604020202020204" pitchFamily="34" charset="0"/>
                        </a:rPr>
                      </a:br>
                      <a:endParaRPr lang="en-ZA" sz="1200" b="1" i="0" u="none" strike="noStrike" dirty="0">
                        <a:solidFill>
                          <a:srgbClr val="000000"/>
                        </a:solidFill>
                        <a:effectLst/>
                        <a:latin typeface="Arial" panose="020B0604020202020204" pitchFamily="34" charset="0"/>
                        <a:cs typeface="Arial" panose="020B0604020202020204" pitchFamily="34" charset="0"/>
                      </a:endParaRPr>
                    </a:p>
                  </a:txBody>
                  <a:tcPr marL="6338" marR="6338" marT="6338"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ctr" fontAlgn="t"/>
                      <a:r>
                        <a:rPr lang="en-ZA" sz="1200" b="1" i="0" u="none" strike="noStrike" dirty="0">
                          <a:solidFill>
                            <a:srgbClr val="000000"/>
                          </a:solidFill>
                          <a:effectLst/>
                          <a:latin typeface="Arial" panose="020B0604020202020204" pitchFamily="34" charset="0"/>
                          <a:cs typeface="Arial" panose="020B0604020202020204" pitchFamily="34" charset="0"/>
                        </a:rPr>
                        <a:t>Robot Status </a:t>
                      </a:r>
                    </a:p>
                  </a:txBody>
                  <a:tcPr marL="6338" marR="6338" marT="6338"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extLst>
                  <a:ext uri="{0D108BD9-81ED-4DB2-BD59-A6C34878D82A}">
                    <a16:rowId xmlns:a16="http://schemas.microsoft.com/office/drawing/2014/main" xmlns="" val="1553022380"/>
                  </a:ext>
                </a:extLst>
              </a:tr>
              <a:tr h="1586187">
                <a:tc rowSpan="2">
                  <a:txBody>
                    <a:bodyPr/>
                    <a:lstStyle/>
                    <a:p>
                      <a:pPr algn="l" fontAlgn="t"/>
                      <a:r>
                        <a:rPr lang="en-US" sz="1200" b="0" i="0" u="none" strike="noStrike" dirty="0">
                          <a:solidFill>
                            <a:srgbClr val="000000"/>
                          </a:solidFill>
                          <a:effectLst/>
                          <a:latin typeface="Arial" panose="020B0604020202020204" pitchFamily="34" charset="0"/>
                          <a:cs typeface="Arial" panose="020B0604020202020204" pitchFamily="34" charset="0"/>
                        </a:rPr>
                        <a:t>Number of energy savings (TWh) realized and verified from Energy Efficiency Demand Side Management (EEDSM) projects </a:t>
                      </a:r>
                    </a:p>
                  </a:txBody>
                  <a:tcPr marL="6338" marR="6338" marT="6338"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t"/>
                      <a:r>
                        <a:rPr lang="en-US" sz="1200" b="0" i="0" u="none" strike="noStrike" dirty="0">
                          <a:solidFill>
                            <a:srgbClr val="000000"/>
                          </a:solidFill>
                          <a:effectLst/>
                          <a:latin typeface="Arial" panose="020B0604020202020204" pitchFamily="34" charset="0"/>
                          <a:cs typeface="Arial" panose="020B0604020202020204" pitchFamily="34" charset="0"/>
                        </a:rPr>
                        <a:t>Quarterly reports on the planning, implementation and monitoring of EEDSM projects in industry, buildings or residential sector to achieved 0.5 TWh savings </a:t>
                      </a:r>
                    </a:p>
                  </a:txBody>
                  <a:tcPr marL="6338" marR="6338" marT="6338"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t"/>
                      <a:r>
                        <a:rPr lang="en-US" sz="1200" b="0" i="0" u="none" strike="noStrike" dirty="0">
                          <a:solidFill>
                            <a:srgbClr val="000000"/>
                          </a:solidFill>
                          <a:effectLst/>
                          <a:latin typeface="Arial" panose="020B0604020202020204" pitchFamily="34" charset="0"/>
                          <a:cs typeface="Arial" panose="020B0604020202020204" pitchFamily="34" charset="0"/>
                        </a:rPr>
                        <a:t>Report on</a:t>
                      </a:r>
                      <a:br>
                        <a:rPr lang="en-US" sz="1200" b="0" i="0" u="none" strike="noStrike" dirty="0">
                          <a:solidFill>
                            <a:srgbClr val="000000"/>
                          </a:solidFill>
                          <a:effectLst/>
                          <a:latin typeface="Arial" panose="020B0604020202020204" pitchFamily="34" charset="0"/>
                          <a:cs typeface="Arial" panose="020B0604020202020204" pitchFamily="34" charset="0"/>
                        </a:rPr>
                      </a:br>
                      <a:r>
                        <a:rPr lang="en-US" sz="1200" b="0" i="0" u="none" strike="noStrike" dirty="0">
                          <a:solidFill>
                            <a:srgbClr val="000000"/>
                          </a:solidFill>
                          <a:effectLst/>
                          <a:latin typeface="Arial" panose="020B0604020202020204" pitchFamily="34" charset="0"/>
                          <a:cs typeface="Arial" panose="020B0604020202020204" pitchFamily="34" charset="0"/>
                        </a:rPr>
                        <a:t>the energy</a:t>
                      </a:r>
                      <a:br>
                        <a:rPr lang="en-US" sz="1200" b="0" i="0" u="none" strike="noStrike" dirty="0">
                          <a:solidFill>
                            <a:srgbClr val="000000"/>
                          </a:solidFill>
                          <a:effectLst/>
                          <a:latin typeface="Arial" panose="020B0604020202020204" pitchFamily="34" charset="0"/>
                          <a:cs typeface="Arial" panose="020B0604020202020204" pitchFamily="34" charset="0"/>
                        </a:rPr>
                      </a:br>
                      <a:r>
                        <a:rPr lang="en-US" sz="1200" b="0" i="0" u="none" strike="noStrike" dirty="0">
                          <a:solidFill>
                            <a:srgbClr val="000000"/>
                          </a:solidFill>
                          <a:effectLst/>
                          <a:latin typeface="Arial" panose="020B0604020202020204" pitchFamily="34" charset="0"/>
                          <a:cs typeface="Arial" panose="020B0604020202020204" pitchFamily="34" charset="0"/>
                        </a:rPr>
                        <a:t>consumption</a:t>
                      </a:r>
                      <a:br>
                        <a:rPr lang="en-US" sz="1200" b="0" i="0" u="none" strike="noStrike" dirty="0">
                          <a:solidFill>
                            <a:srgbClr val="000000"/>
                          </a:solidFill>
                          <a:effectLst/>
                          <a:latin typeface="Arial" panose="020B0604020202020204" pitchFamily="34" charset="0"/>
                          <a:cs typeface="Arial" panose="020B0604020202020204" pitchFamily="34" charset="0"/>
                        </a:rPr>
                      </a:br>
                      <a:r>
                        <a:rPr lang="en-US" sz="1200" b="0" i="0" u="none" strike="noStrike" dirty="0">
                          <a:solidFill>
                            <a:srgbClr val="000000"/>
                          </a:solidFill>
                          <a:effectLst/>
                          <a:latin typeface="Arial" panose="020B0604020202020204" pitchFamily="34" charset="0"/>
                          <a:cs typeface="Arial" panose="020B0604020202020204" pitchFamily="34" charset="0"/>
                        </a:rPr>
                        <a:t>baselines and</a:t>
                      </a:r>
                      <a:br>
                        <a:rPr lang="en-US" sz="1200" b="0" i="0" u="none" strike="noStrike" dirty="0">
                          <a:solidFill>
                            <a:srgbClr val="000000"/>
                          </a:solidFill>
                          <a:effectLst/>
                          <a:latin typeface="Arial" panose="020B0604020202020204" pitchFamily="34" charset="0"/>
                          <a:cs typeface="Arial" panose="020B0604020202020204" pitchFamily="34" charset="0"/>
                        </a:rPr>
                      </a:br>
                      <a:r>
                        <a:rPr lang="en-US" sz="1200" b="0" i="0" u="none" strike="noStrike" dirty="0">
                          <a:solidFill>
                            <a:srgbClr val="000000"/>
                          </a:solidFill>
                          <a:effectLst/>
                          <a:latin typeface="Arial" panose="020B0604020202020204" pitchFamily="34" charset="0"/>
                          <a:cs typeface="Arial" panose="020B0604020202020204" pitchFamily="34" charset="0"/>
                        </a:rPr>
                        <a:t>EEDSM project</a:t>
                      </a:r>
                      <a:br>
                        <a:rPr lang="en-US" sz="1200" b="0" i="0" u="none" strike="noStrike" dirty="0">
                          <a:solidFill>
                            <a:srgbClr val="000000"/>
                          </a:solidFill>
                          <a:effectLst/>
                          <a:latin typeface="Arial" panose="020B0604020202020204" pitchFamily="34" charset="0"/>
                          <a:cs typeface="Arial" panose="020B0604020202020204" pitchFamily="34" charset="0"/>
                        </a:rPr>
                      </a:br>
                      <a:r>
                        <a:rPr lang="en-US" sz="1200" b="0" i="0" u="none" strike="noStrike" dirty="0">
                          <a:solidFill>
                            <a:srgbClr val="000000"/>
                          </a:solidFill>
                          <a:effectLst/>
                          <a:latin typeface="Arial" panose="020B0604020202020204" pitchFamily="34" charset="0"/>
                          <a:cs typeface="Arial" panose="020B0604020202020204" pitchFamily="34" charset="0"/>
                        </a:rPr>
                        <a:t>plans in industry,</a:t>
                      </a:r>
                      <a:br>
                        <a:rPr lang="en-US" sz="1200" b="0" i="0" u="none" strike="noStrike" dirty="0">
                          <a:solidFill>
                            <a:srgbClr val="000000"/>
                          </a:solidFill>
                          <a:effectLst/>
                          <a:latin typeface="Arial" panose="020B0604020202020204" pitchFamily="34" charset="0"/>
                          <a:cs typeface="Arial" panose="020B0604020202020204" pitchFamily="34" charset="0"/>
                        </a:rPr>
                      </a:br>
                      <a:r>
                        <a:rPr lang="en-US" sz="1200" b="0" i="0" u="none" strike="noStrike" dirty="0">
                          <a:solidFill>
                            <a:srgbClr val="000000"/>
                          </a:solidFill>
                          <a:effectLst/>
                          <a:latin typeface="Arial" panose="020B0604020202020204" pitchFamily="34" charset="0"/>
                          <a:cs typeface="Arial" panose="020B0604020202020204" pitchFamily="34" charset="0"/>
                        </a:rPr>
                        <a:t>buildings or</a:t>
                      </a:r>
                      <a:br>
                        <a:rPr lang="en-US" sz="1200" b="0" i="0" u="none" strike="noStrike" dirty="0">
                          <a:solidFill>
                            <a:srgbClr val="000000"/>
                          </a:solidFill>
                          <a:effectLst/>
                          <a:latin typeface="Arial" panose="020B0604020202020204" pitchFamily="34" charset="0"/>
                          <a:cs typeface="Arial" panose="020B0604020202020204" pitchFamily="34" charset="0"/>
                        </a:rPr>
                      </a:br>
                      <a:r>
                        <a:rPr lang="en-US" sz="1200" b="0" i="0" u="none" strike="noStrike" dirty="0">
                          <a:solidFill>
                            <a:srgbClr val="000000"/>
                          </a:solidFill>
                          <a:effectLst/>
                          <a:latin typeface="Arial" panose="020B0604020202020204" pitchFamily="34" charset="0"/>
                          <a:cs typeface="Arial" panose="020B0604020202020204" pitchFamily="34" charset="0"/>
                        </a:rPr>
                        <a:t>residential sector</a:t>
                      </a:r>
                    </a:p>
                  </a:txBody>
                  <a:tcPr marL="6338" marR="6338" marT="6338"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t"/>
                      <a:r>
                        <a:rPr lang="en-US" sz="1200" b="1" i="0" u="none" strike="noStrike" dirty="0">
                          <a:solidFill>
                            <a:srgbClr val="000000"/>
                          </a:solidFill>
                          <a:effectLst/>
                          <a:latin typeface="Arial" panose="020B0604020202020204" pitchFamily="34" charset="0"/>
                          <a:cs typeface="Arial" panose="020B0604020202020204" pitchFamily="34" charset="0"/>
                        </a:rPr>
                        <a:t>Achieved.                                     </a:t>
                      </a:r>
                      <a:r>
                        <a:rPr lang="en-US" sz="1200" b="0" i="0" u="none" strike="noStrike" dirty="0">
                          <a:solidFill>
                            <a:srgbClr val="000000"/>
                          </a:solidFill>
                          <a:effectLst/>
                          <a:latin typeface="Arial" panose="020B0604020202020204" pitchFamily="34" charset="0"/>
                          <a:cs typeface="Arial" panose="020B0604020202020204" pitchFamily="34" charset="0"/>
                        </a:rPr>
                        <a:t> </a:t>
                      </a:r>
                    </a:p>
                  </a:txBody>
                  <a:tcPr marL="6338" marR="6338" marT="6338"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t"/>
                      <a:r>
                        <a:rPr lang="en-ZA" sz="1200" b="0" i="0" u="none" strike="noStrike" dirty="0">
                          <a:solidFill>
                            <a:srgbClr val="000000"/>
                          </a:solidFill>
                          <a:effectLst/>
                          <a:latin typeface="Arial" panose="020B0604020202020204" pitchFamily="34" charset="0"/>
                          <a:cs typeface="Arial" panose="020B0604020202020204" pitchFamily="34" charset="0"/>
                        </a:rPr>
                        <a:t>N/A</a:t>
                      </a:r>
                    </a:p>
                  </a:txBody>
                  <a:tcPr marL="6338" marR="6338" marT="6338"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t"/>
                      <a:r>
                        <a:rPr lang="en-ZA" sz="1200" b="0" i="0" u="none" strike="noStrike" dirty="0">
                          <a:solidFill>
                            <a:srgbClr val="000000"/>
                          </a:solidFill>
                          <a:effectLst/>
                          <a:latin typeface="Arial" panose="020B0604020202020204" pitchFamily="34" charset="0"/>
                          <a:cs typeface="Arial" panose="020B0604020202020204" pitchFamily="34" charset="0"/>
                        </a:rPr>
                        <a:t>N/A</a:t>
                      </a:r>
                    </a:p>
                  </a:txBody>
                  <a:tcPr marL="6338" marR="6338" marT="6338"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t"/>
                      <a:r>
                        <a:rPr lang="en-ZA" sz="1200" b="0" i="0" u="none" strike="noStrike" dirty="0">
                          <a:solidFill>
                            <a:srgbClr val="000000"/>
                          </a:solidFill>
                          <a:effectLst/>
                          <a:latin typeface="Arial" panose="020B0604020202020204" pitchFamily="34" charset="0"/>
                          <a:cs typeface="Arial" panose="020B0604020202020204" pitchFamily="34" charset="0"/>
                        </a:rPr>
                        <a:t>energy savings of 0.414 </a:t>
                      </a:r>
                      <a:r>
                        <a:rPr lang="en-ZA" sz="1200" b="0" i="0" u="none" strike="noStrike" dirty="0" err="1">
                          <a:solidFill>
                            <a:srgbClr val="000000"/>
                          </a:solidFill>
                          <a:effectLst/>
                          <a:latin typeface="Arial" panose="020B0604020202020204" pitchFamily="34" charset="0"/>
                          <a:cs typeface="Arial" panose="020B0604020202020204" pitchFamily="34" charset="0"/>
                        </a:rPr>
                        <a:t>TWh</a:t>
                      </a:r>
                      <a:r>
                        <a:rPr lang="en-ZA" sz="1200" b="0" i="0" u="none" strike="noStrike" dirty="0">
                          <a:solidFill>
                            <a:srgbClr val="000000"/>
                          </a:solidFill>
                          <a:effectLst/>
                          <a:latin typeface="Arial" panose="020B0604020202020204" pitchFamily="34" charset="0"/>
                          <a:cs typeface="Arial" panose="020B0604020202020204" pitchFamily="34" charset="0"/>
                        </a:rPr>
                        <a:t>  mainly from EEDSM projects being implemented through 12L Tax Incentive and EEDSM grant </a:t>
                      </a:r>
                      <a:endParaRPr lang="en-US" sz="1200" b="0" i="0" u="none" strike="noStrike" dirty="0">
                        <a:solidFill>
                          <a:srgbClr val="000000"/>
                        </a:solidFill>
                        <a:effectLst/>
                        <a:latin typeface="Arial" panose="020B0604020202020204" pitchFamily="34" charset="0"/>
                        <a:cs typeface="Arial" panose="020B0604020202020204" pitchFamily="34" charset="0"/>
                      </a:endParaRPr>
                    </a:p>
                  </a:txBody>
                  <a:tcPr marL="6338" marR="6338" marT="6338"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t"/>
                      <a:r>
                        <a:rPr lang="en-ZA" sz="1200" b="0" i="0" u="none" strike="noStrike" dirty="0">
                          <a:solidFill>
                            <a:srgbClr val="000000"/>
                          </a:solidFill>
                          <a:effectLst/>
                          <a:latin typeface="Arial" panose="020B0604020202020204" pitchFamily="34" charset="0"/>
                          <a:cs typeface="Arial" panose="020B0604020202020204" pitchFamily="34" charset="0"/>
                        </a:rPr>
                        <a:t> </a:t>
                      </a:r>
                    </a:p>
                  </a:txBody>
                  <a:tcPr marL="6338" marR="6338" marT="6338"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extLst>
                  <a:ext uri="{0D108BD9-81ED-4DB2-BD59-A6C34878D82A}">
                    <a16:rowId xmlns:a16="http://schemas.microsoft.com/office/drawing/2014/main" xmlns="" val="1299901252"/>
                  </a:ext>
                </a:extLst>
              </a:tr>
              <a:tr h="1507290">
                <a:tc vMerge="1">
                  <a:txBody>
                    <a:bodyPr/>
                    <a:lstStyle/>
                    <a:p>
                      <a:endParaRPr lang="en-ZA"/>
                    </a:p>
                  </a:txBody>
                  <a:tcPr/>
                </a:tc>
                <a:tc>
                  <a:txBody>
                    <a:bodyPr/>
                    <a:lstStyle/>
                    <a:p>
                      <a:pPr algn="l" fontAlgn="t"/>
                      <a:r>
                        <a:rPr lang="en-US" sz="1200" b="0" i="0" u="none" strike="noStrike" dirty="0">
                          <a:solidFill>
                            <a:srgbClr val="000000"/>
                          </a:solidFill>
                          <a:effectLst/>
                          <a:latin typeface="Arial" panose="020B0604020202020204" pitchFamily="34" charset="0"/>
                          <a:cs typeface="Arial" panose="020B0604020202020204" pitchFamily="34" charset="0"/>
                        </a:rPr>
                        <a:t>Quarterly reports on the planning, implementation, monitoring and achievement of 0.0196 TWh savings by EEDSM grant participating municipalities</a:t>
                      </a:r>
                    </a:p>
                  </a:txBody>
                  <a:tcPr marL="6338" marR="6338" marT="6338"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t"/>
                      <a:r>
                        <a:rPr lang="en-US" sz="1200" b="0" i="0" u="none" strike="noStrike" dirty="0">
                          <a:solidFill>
                            <a:srgbClr val="000000"/>
                          </a:solidFill>
                          <a:effectLst/>
                          <a:latin typeface="Arial" panose="020B0604020202020204" pitchFamily="34" charset="0"/>
                          <a:cs typeface="Arial" panose="020B0604020202020204" pitchFamily="34" charset="0"/>
                        </a:rPr>
                        <a:t>Report on the</a:t>
                      </a:r>
                      <a:br>
                        <a:rPr lang="en-US" sz="1200" b="0" i="0" u="none" strike="noStrike" dirty="0">
                          <a:solidFill>
                            <a:srgbClr val="000000"/>
                          </a:solidFill>
                          <a:effectLst/>
                          <a:latin typeface="Arial" panose="020B0604020202020204" pitchFamily="34" charset="0"/>
                          <a:cs typeface="Arial" panose="020B0604020202020204" pitchFamily="34" charset="0"/>
                        </a:rPr>
                      </a:br>
                      <a:r>
                        <a:rPr lang="en-US" sz="1200" b="0" i="0" u="none" strike="noStrike" dirty="0">
                          <a:solidFill>
                            <a:srgbClr val="000000"/>
                          </a:solidFill>
                          <a:effectLst/>
                          <a:latin typeface="Arial" panose="020B0604020202020204" pitchFamily="34" charset="0"/>
                          <a:cs typeface="Arial" panose="020B0604020202020204" pitchFamily="34" charset="0"/>
                        </a:rPr>
                        <a:t>consultation with</a:t>
                      </a:r>
                      <a:br>
                        <a:rPr lang="en-US" sz="1200" b="0" i="0" u="none" strike="noStrike" dirty="0">
                          <a:solidFill>
                            <a:srgbClr val="000000"/>
                          </a:solidFill>
                          <a:effectLst/>
                          <a:latin typeface="Arial" panose="020B0604020202020204" pitchFamily="34" charset="0"/>
                          <a:cs typeface="Arial" panose="020B0604020202020204" pitchFamily="34" charset="0"/>
                        </a:rPr>
                      </a:br>
                      <a:r>
                        <a:rPr lang="en-US" sz="1200" b="0" i="0" u="none" strike="noStrike" dirty="0">
                          <a:solidFill>
                            <a:srgbClr val="000000"/>
                          </a:solidFill>
                          <a:effectLst/>
                          <a:latin typeface="Arial" panose="020B0604020202020204" pitchFamily="34" charset="0"/>
                          <a:cs typeface="Arial" panose="020B0604020202020204" pitchFamily="34" charset="0"/>
                        </a:rPr>
                        <a:t>municipalities</a:t>
                      </a:r>
                      <a:br>
                        <a:rPr lang="en-US" sz="1200" b="0" i="0" u="none" strike="noStrike" dirty="0">
                          <a:solidFill>
                            <a:srgbClr val="000000"/>
                          </a:solidFill>
                          <a:effectLst/>
                          <a:latin typeface="Arial" panose="020B0604020202020204" pitchFamily="34" charset="0"/>
                          <a:cs typeface="Arial" panose="020B0604020202020204" pitchFamily="34" charset="0"/>
                        </a:rPr>
                      </a:br>
                      <a:r>
                        <a:rPr lang="en-US" sz="1200" b="0" i="0" u="none" strike="noStrike" dirty="0">
                          <a:solidFill>
                            <a:srgbClr val="000000"/>
                          </a:solidFill>
                          <a:effectLst/>
                          <a:latin typeface="Arial" panose="020B0604020202020204" pitchFamily="34" charset="0"/>
                          <a:cs typeface="Arial" panose="020B0604020202020204" pitchFamily="34" charset="0"/>
                        </a:rPr>
                        <a:t>on their</a:t>
                      </a:r>
                      <a:br>
                        <a:rPr lang="en-US" sz="1200" b="0" i="0" u="none" strike="noStrike" dirty="0">
                          <a:solidFill>
                            <a:srgbClr val="000000"/>
                          </a:solidFill>
                          <a:effectLst/>
                          <a:latin typeface="Arial" panose="020B0604020202020204" pitchFamily="34" charset="0"/>
                          <a:cs typeface="Arial" panose="020B0604020202020204" pitchFamily="34" charset="0"/>
                        </a:rPr>
                      </a:br>
                      <a:r>
                        <a:rPr lang="en-US" sz="1200" b="0" i="0" u="none" strike="noStrike" dirty="0">
                          <a:solidFill>
                            <a:srgbClr val="000000"/>
                          </a:solidFill>
                          <a:effectLst/>
                          <a:latin typeface="Arial" panose="020B0604020202020204" pitchFamily="34" charset="0"/>
                          <a:cs typeface="Arial" panose="020B0604020202020204" pitchFamily="34" charset="0"/>
                        </a:rPr>
                        <a:t>submitted energy</a:t>
                      </a:r>
                      <a:br>
                        <a:rPr lang="en-US" sz="1200" b="0" i="0" u="none" strike="noStrike" dirty="0">
                          <a:solidFill>
                            <a:srgbClr val="000000"/>
                          </a:solidFill>
                          <a:effectLst/>
                          <a:latin typeface="Arial" panose="020B0604020202020204" pitchFamily="34" charset="0"/>
                          <a:cs typeface="Arial" panose="020B0604020202020204" pitchFamily="34" charset="0"/>
                        </a:rPr>
                      </a:br>
                      <a:r>
                        <a:rPr lang="en-US" sz="1200" b="0" i="0" u="none" strike="noStrike" dirty="0">
                          <a:solidFill>
                            <a:srgbClr val="000000"/>
                          </a:solidFill>
                          <a:effectLst/>
                          <a:latin typeface="Arial" panose="020B0604020202020204" pitchFamily="34" charset="0"/>
                          <a:cs typeface="Arial" panose="020B0604020202020204" pitchFamily="34" charset="0"/>
                        </a:rPr>
                        <a:t>consumption</a:t>
                      </a:r>
                      <a:br>
                        <a:rPr lang="en-US" sz="1200" b="0" i="0" u="none" strike="noStrike" dirty="0">
                          <a:solidFill>
                            <a:srgbClr val="000000"/>
                          </a:solidFill>
                          <a:effectLst/>
                          <a:latin typeface="Arial" panose="020B0604020202020204" pitchFamily="34" charset="0"/>
                          <a:cs typeface="Arial" panose="020B0604020202020204" pitchFamily="34" charset="0"/>
                        </a:rPr>
                      </a:br>
                      <a:r>
                        <a:rPr lang="en-US" sz="1200" b="0" i="0" u="none" strike="noStrike" dirty="0">
                          <a:solidFill>
                            <a:srgbClr val="000000"/>
                          </a:solidFill>
                          <a:effectLst/>
                          <a:latin typeface="Arial" panose="020B0604020202020204" pitchFamily="34" charset="0"/>
                          <a:cs typeface="Arial" panose="020B0604020202020204" pitchFamily="34" charset="0"/>
                        </a:rPr>
                        <a:t>baselines and</a:t>
                      </a:r>
                      <a:br>
                        <a:rPr lang="en-US" sz="1200" b="0" i="0" u="none" strike="noStrike" dirty="0">
                          <a:solidFill>
                            <a:srgbClr val="000000"/>
                          </a:solidFill>
                          <a:effectLst/>
                          <a:latin typeface="Arial" panose="020B0604020202020204" pitchFamily="34" charset="0"/>
                          <a:cs typeface="Arial" panose="020B0604020202020204" pitchFamily="34" charset="0"/>
                        </a:rPr>
                      </a:br>
                      <a:r>
                        <a:rPr lang="en-US" sz="1200" b="0" i="0" u="none" strike="noStrike" dirty="0">
                          <a:solidFill>
                            <a:srgbClr val="000000"/>
                          </a:solidFill>
                          <a:effectLst/>
                          <a:latin typeface="Arial" panose="020B0604020202020204" pitchFamily="34" charset="0"/>
                          <a:cs typeface="Arial" panose="020B0604020202020204" pitchFamily="34" charset="0"/>
                        </a:rPr>
                        <a:t>EEDSM project</a:t>
                      </a:r>
                      <a:br>
                        <a:rPr lang="en-US" sz="1200" b="0" i="0" u="none" strike="noStrike" dirty="0">
                          <a:solidFill>
                            <a:srgbClr val="000000"/>
                          </a:solidFill>
                          <a:effectLst/>
                          <a:latin typeface="Arial" panose="020B0604020202020204" pitchFamily="34" charset="0"/>
                          <a:cs typeface="Arial" panose="020B0604020202020204" pitchFamily="34" charset="0"/>
                        </a:rPr>
                      </a:br>
                      <a:r>
                        <a:rPr lang="en-US" sz="1200" b="0" i="0" u="none" strike="noStrike" dirty="0">
                          <a:solidFill>
                            <a:srgbClr val="000000"/>
                          </a:solidFill>
                          <a:effectLst/>
                          <a:latin typeface="Arial" panose="020B0604020202020204" pitchFamily="34" charset="0"/>
                          <a:cs typeface="Arial" panose="020B0604020202020204" pitchFamily="34" charset="0"/>
                        </a:rPr>
                        <a:t>plans</a:t>
                      </a:r>
                    </a:p>
                  </a:txBody>
                  <a:tcPr marL="6338" marR="6338" marT="6338"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t"/>
                      <a:r>
                        <a:rPr lang="en-US" sz="1200" b="1" i="0" u="none" strike="noStrike" dirty="0">
                          <a:solidFill>
                            <a:srgbClr val="000000"/>
                          </a:solidFill>
                          <a:effectLst/>
                          <a:latin typeface="Arial" panose="020B0604020202020204" pitchFamily="34" charset="0"/>
                          <a:cs typeface="Arial" panose="020B0604020202020204" pitchFamily="34" charset="0"/>
                        </a:rPr>
                        <a:t>Achieved</a:t>
                      </a:r>
                      <a:r>
                        <a:rPr lang="en-US" sz="1200" b="0" i="0" u="none" strike="noStrike" dirty="0">
                          <a:solidFill>
                            <a:srgbClr val="000000"/>
                          </a:solidFill>
                          <a:effectLst/>
                          <a:latin typeface="Arial" panose="020B0604020202020204" pitchFamily="34" charset="0"/>
                          <a:cs typeface="Arial" panose="020B0604020202020204" pitchFamily="34" charset="0"/>
                        </a:rPr>
                        <a:t>.                                     Report compiled reflecting on 7 x provincial consultation workshops on energy consumption baselines and EEDSM projects plans submitted by municipalities. </a:t>
                      </a:r>
                    </a:p>
                  </a:txBody>
                  <a:tcPr marL="6338" marR="6338" marT="6338"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t"/>
                      <a:r>
                        <a:rPr lang="en-ZA" sz="1200" b="0" i="0" u="none" strike="noStrike" dirty="0">
                          <a:solidFill>
                            <a:srgbClr val="000000"/>
                          </a:solidFill>
                          <a:effectLst/>
                          <a:latin typeface="Arial" panose="020B0604020202020204" pitchFamily="34" charset="0"/>
                          <a:cs typeface="Arial" panose="020B0604020202020204" pitchFamily="34" charset="0"/>
                        </a:rPr>
                        <a:t>N/A</a:t>
                      </a:r>
                    </a:p>
                  </a:txBody>
                  <a:tcPr marL="6338" marR="6338" marT="6338"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t"/>
                      <a:r>
                        <a:rPr lang="en-ZA" sz="1200" b="0" i="0" u="none" strike="noStrike" dirty="0">
                          <a:solidFill>
                            <a:srgbClr val="000000"/>
                          </a:solidFill>
                          <a:effectLst/>
                          <a:latin typeface="Arial" panose="020B0604020202020204" pitchFamily="34" charset="0"/>
                          <a:cs typeface="Arial" panose="020B0604020202020204" pitchFamily="34" charset="0"/>
                        </a:rPr>
                        <a:t>N/A</a:t>
                      </a:r>
                    </a:p>
                  </a:txBody>
                  <a:tcPr marL="6338" marR="6338" marT="6338"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t"/>
                      <a:r>
                        <a:rPr lang="en-US" sz="1200" b="0" i="0" u="none" strike="noStrike" dirty="0">
                          <a:solidFill>
                            <a:srgbClr val="000000"/>
                          </a:solidFill>
                          <a:effectLst/>
                          <a:latin typeface="Arial" panose="020B0604020202020204" pitchFamily="34" charset="0"/>
                          <a:cs typeface="Arial" panose="020B0604020202020204" pitchFamily="34" charset="0"/>
                        </a:rPr>
                        <a:t>Only 0.0104 TWh from the first quarter has been reported by participating  municipalities. </a:t>
                      </a:r>
                    </a:p>
                  </a:txBody>
                  <a:tcPr marL="6338" marR="6338" marT="6338"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t"/>
                      <a:r>
                        <a:rPr lang="en-ZA" sz="1200" b="0" i="0" u="none" strike="noStrike" dirty="0">
                          <a:solidFill>
                            <a:srgbClr val="000000"/>
                          </a:solidFill>
                          <a:effectLst/>
                          <a:latin typeface="Arial" panose="020B0604020202020204" pitchFamily="34" charset="0"/>
                          <a:cs typeface="Arial" panose="020B0604020202020204" pitchFamily="34" charset="0"/>
                        </a:rPr>
                        <a:t> </a:t>
                      </a:r>
                    </a:p>
                  </a:txBody>
                  <a:tcPr marL="6338" marR="6338" marT="6338"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extLst>
                  <a:ext uri="{0D108BD9-81ED-4DB2-BD59-A6C34878D82A}">
                    <a16:rowId xmlns:a16="http://schemas.microsoft.com/office/drawing/2014/main" xmlns="" val="3740507979"/>
                  </a:ext>
                </a:extLst>
              </a:tr>
              <a:tr h="1586187">
                <a:tc>
                  <a:txBody>
                    <a:bodyPr/>
                    <a:lstStyle/>
                    <a:p>
                      <a:pPr algn="l" fontAlgn="t"/>
                      <a:r>
                        <a:rPr lang="en-US" sz="1200" b="0" i="0" u="none" strike="noStrike" dirty="0">
                          <a:solidFill>
                            <a:srgbClr val="000000"/>
                          </a:solidFill>
                          <a:effectLst/>
                          <a:latin typeface="Arial" panose="020B0604020202020204" pitchFamily="34" charset="0"/>
                          <a:cs typeface="Arial" panose="020B0604020202020204" pitchFamily="34" charset="0"/>
                        </a:rPr>
                        <a:t>Draft Mining Sector Women Empowerment and Gender Equality Strategy and implementation plan</a:t>
                      </a:r>
                    </a:p>
                  </a:txBody>
                  <a:tcPr marL="6338" marR="6338" marT="6338"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t"/>
                      <a:r>
                        <a:rPr lang="en-US" sz="1200" b="0" i="0" u="none" strike="noStrike" dirty="0">
                          <a:solidFill>
                            <a:srgbClr val="000000"/>
                          </a:solidFill>
                          <a:effectLst/>
                          <a:latin typeface="Arial" panose="020B0604020202020204" pitchFamily="34" charset="0"/>
                          <a:cs typeface="Arial" panose="020B0604020202020204" pitchFamily="34" charset="0"/>
                        </a:rPr>
                        <a:t>Mining Sector Women Empowerment and Gender Equality Strategy and Implementation plan drafted</a:t>
                      </a:r>
                    </a:p>
                  </a:txBody>
                  <a:tcPr marL="6338" marR="6338" marT="6338"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t"/>
                      <a:r>
                        <a:rPr lang="en-US" sz="1200" b="0" i="0" u="none" strike="noStrike" dirty="0">
                          <a:solidFill>
                            <a:srgbClr val="000000"/>
                          </a:solidFill>
                          <a:effectLst/>
                          <a:latin typeface="Arial" panose="020B0604020202020204" pitchFamily="34" charset="0"/>
                          <a:cs typeface="Arial" panose="020B0604020202020204" pitchFamily="34" charset="0"/>
                        </a:rPr>
                        <a:t>Stakeholder</a:t>
                      </a:r>
                      <a:br>
                        <a:rPr lang="en-US" sz="1200" b="0" i="0" u="none" strike="noStrike" dirty="0">
                          <a:solidFill>
                            <a:srgbClr val="000000"/>
                          </a:solidFill>
                          <a:effectLst/>
                          <a:latin typeface="Arial" panose="020B0604020202020204" pitchFamily="34" charset="0"/>
                          <a:cs typeface="Arial" panose="020B0604020202020204" pitchFamily="34" charset="0"/>
                        </a:rPr>
                      </a:br>
                      <a:r>
                        <a:rPr lang="en-US" sz="1200" b="0" i="0" u="none" strike="noStrike" dirty="0">
                          <a:solidFill>
                            <a:srgbClr val="000000"/>
                          </a:solidFill>
                          <a:effectLst/>
                          <a:latin typeface="Arial" panose="020B0604020202020204" pitchFamily="34" charset="0"/>
                          <a:cs typeface="Arial" panose="020B0604020202020204" pitchFamily="34" charset="0"/>
                        </a:rPr>
                        <a:t>Consultation</a:t>
                      </a:r>
                      <a:br>
                        <a:rPr lang="en-US" sz="1200" b="0" i="0" u="none" strike="noStrike" dirty="0">
                          <a:solidFill>
                            <a:srgbClr val="000000"/>
                          </a:solidFill>
                          <a:effectLst/>
                          <a:latin typeface="Arial" panose="020B0604020202020204" pitchFamily="34" charset="0"/>
                          <a:cs typeface="Arial" panose="020B0604020202020204" pitchFamily="34" charset="0"/>
                        </a:rPr>
                      </a:br>
                      <a:r>
                        <a:rPr lang="en-US" sz="1200" b="0" i="0" u="none" strike="noStrike" dirty="0">
                          <a:solidFill>
                            <a:srgbClr val="000000"/>
                          </a:solidFill>
                          <a:effectLst/>
                          <a:latin typeface="Arial" panose="020B0604020202020204" pitchFamily="34" charset="0"/>
                          <a:cs typeface="Arial" panose="020B0604020202020204" pitchFamily="34" charset="0"/>
                        </a:rPr>
                        <a:t>on Mining</a:t>
                      </a:r>
                      <a:br>
                        <a:rPr lang="en-US" sz="1200" b="0" i="0" u="none" strike="noStrike" dirty="0">
                          <a:solidFill>
                            <a:srgbClr val="000000"/>
                          </a:solidFill>
                          <a:effectLst/>
                          <a:latin typeface="Arial" panose="020B0604020202020204" pitchFamily="34" charset="0"/>
                          <a:cs typeface="Arial" panose="020B0604020202020204" pitchFamily="34" charset="0"/>
                        </a:rPr>
                      </a:br>
                      <a:r>
                        <a:rPr lang="en-US" sz="1200" b="0" i="0" u="none" strike="noStrike" dirty="0">
                          <a:solidFill>
                            <a:srgbClr val="000000"/>
                          </a:solidFill>
                          <a:effectLst/>
                          <a:latin typeface="Arial" panose="020B0604020202020204" pitchFamily="34" charset="0"/>
                          <a:cs typeface="Arial" panose="020B0604020202020204" pitchFamily="34" charset="0"/>
                        </a:rPr>
                        <a:t>Sector Women</a:t>
                      </a:r>
                      <a:br>
                        <a:rPr lang="en-US" sz="1200" b="0" i="0" u="none" strike="noStrike" dirty="0">
                          <a:solidFill>
                            <a:srgbClr val="000000"/>
                          </a:solidFill>
                          <a:effectLst/>
                          <a:latin typeface="Arial" panose="020B0604020202020204" pitchFamily="34" charset="0"/>
                          <a:cs typeface="Arial" panose="020B0604020202020204" pitchFamily="34" charset="0"/>
                        </a:rPr>
                      </a:br>
                      <a:r>
                        <a:rPr lang="en-US" sz="1200" b="0" i="0" u="none" strike="noStrike" dirty="0">
                          <a:solidFill>
                            <a:srgbClr val="000000"/>
                          </a:solidFill>
                          <a:effectLst/>
                          <a:latin typeface="Arial" panose="020B0604020202020204" pitchFamily="34" charset="0"/>
                          <a:cs typeface="Arial" panose="020B0604020202020204" pitchFamily="34" charset="0"/>
                        </a:rPr>
                        <a:t>Empowerment</a:t>
                      </a:r>
                      <a:br>
                        <a:rPr lang="en-US" sz="1200" b="0" i="0" u="none" strike="noStrike" dirty="0">
                          <a:solidFill>
                            <a:srgbClr val="000000"/>
                          </a:solidFill>
                          <a:effectLst/>
                          <a:latin typeface="Arial" panose="020B0604020202020204" pitchFamily="34" charset="0"/>
                          <a:cs typeface="Arial" panose="020B0604020202020204" pitchFamily="34" charset="0"/>
                        </a:rPr>
                      </a:br>
                      <a:r>
                        <a:rPr lang="en-US" sz="1200" b="0" i="0" u="none" strike="noStrike" dirty="0">
                          <a:solidFill>
                            <a:srgbClr val="000000"/>
                          </a:solidFill>
                          <a:effectLst/>
                          <a:latin typeface="Arial" panose="020B0604020202020204" pitchFamily="34" charset="0"/>
                          <a:cs typeface="Arial" panose="020B0604020202020204" pitchFamily="34" charset="0"/>
                        </a:rPr>
                        <a:t>and Gender</a:t>
                      </a:r>
                      <a:br>
                        <a:rPr lang="en-US" sz="1200" b="0" i="0" u="none" strike="noStrike" dirty="0">
                          <a:solidFill>
                            <a:srgbClr val="000000"/>
                          </a:solidFill>
                          <a:effectLst/>
                          <a:latin typeface="Arial" panose="020B0604020202020204" pitchFamily="34" charset="0"/>
                          <a:cs typeface="Arial" panose="020B0604020202020204" pitchFamily="34" charset="0"/>
                        </a:rPr>
                      </a:br>
                      <a:r>
                        <a:rPr lang="en-US" sz="1200" b="0" i="0" u="none" strike="noStrike" dirty="0">
                          <a:solidFill>
                            <a:srgbClr val="000000"/>
                          </a:solidFill>
                          <a:effectLst/>
                          <a:latin typeface="Arial" panose="020B0604020202020204" pitchFamily="34" charset="0"/>
                          <a:cs typeface="Arial" panose="020B0604020202020204" pitchFamily="34" charset="0"/>
                        </a:rPr>
                        <a:t>Equality Strategy</a:t>
                      </a:r>
                      <a:br>
                        <a:rPr lang="en-US" sz="1200" b="0" i="0" u="none" strike="noStrike" dirty="0">
                          <a:solidFill>
                            <a:srgbClr val="000000"/>
                          </a:solidFill>
                          <a:effectLst/>
                          <a:latin typeface="Arial" panose="020B0604020202020204" pitchFamily="34" charset="0"/>
                          <a:cs typeface="Arial" panose="020B0604020202020204" pitchFamily="34" charset="0"/>
                        </a:rPr>
                      </a:br>
                      <a:r>
                        <a:rPr lang="en-US" sz="1200" b="0" i="0" u="none" strike="noStrike" dirty="0">
                          <a:solidFill>
                            <a:srgbClr val="000000"/>
                          </a:solidFill>
                          <a:effectLst/>
                          <a:latin typeface="Arial" panose="020B0604020202020204" pitchFamily="34" charset="0"/>
                          <a:cs typeface="Arial" panose="020B0604020202020204" pitchFamily="34" charset="0"/>
                        </a:rPr>
                        <a:t>(Discussion</a:t>
                      </a:r>
                      <a:br>
                        <a:rPr lang="en-US" sz="1200" b="0" i="0" u="none" strike="noStrike" dirty="0">
                          <a:solidFill>
                            <a:srgbClr val="000000"/>
                          </a:solidFill>
                          <a:effectLst/>
                          <a:latin typeface="Arial" panose="020B0604020202020204" pitchFamily="34" charset="0"/>
                          <a:cs typeface="Arial" panose="020B0604020202020204" pitchFamily="34" charset="0"/>
                        </a:rPr>
                      </a:br>
                      <a:r>
                        <a:rPr lang="en-US" sz="1200" b="0" i="0" u="none" strike="noStrike" dirty="0">
                          <a:solidFill>
                            <a:srgbClr val="000000"/>
                          </a:solidFill>
                          <a:effectLst/>
                          <a:latin typeface="Arial" panose="020B0604020202020204" pitchFamily="34" charset="0"/>
                          <a:cs typeface="Arial" panose="020B0604020202020204" pitchFamily="34" charset="0"/>
                        </a:rPr>
                        <a:t>document)</a:t>
                      </a:r>
                    </a:p>
                  </a:txBody>
                  <a:tcPr marL="6338" marR="6338" marT="6338"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t"/>
                      <a:r>
                        <a:rPr lang="en-US" sz="1200" b="1" i="0" u="none" strike="noStrike" dirty="0">
                          <a:solidFill>
                            <a:srgbClr val="000000"/>
                          </a:solidFill>
                          <a:effectLst/>
                          <a:latin typeface="Arial" panose="020B0604020202020204" pitchFamily="34" charset="0"/>
                          <a:cs typeface="Arial" panose="020B0604020202020204" pitchFamily="34" charset="0"/>
                        </a:rPr>
                        <a:t>Not achieved. </a:t>
                      </a:r>
                      <a:r>
                        <a:rPr lang="en-US" sz="1200" b="0" i="0" u="none" strike="noStrike" dirty="0">
                          <a:solidFill>
                            <a:srgbClr val="000000"/>
                          </a:solidFill>
                          <a:effectLst/>
                          <a:latin typeface="Arial" panose="020B0604020202020204" pitchFamily="34" charset="0"/>
                          <a:cs typeface="Arial" panose="020B0604020202020204" pitchFamily="34" charset="0"/>
                        </a:rPr>
                        <a:t>                          </a:t>
                      </a:r>
                    </a:p>
                  </a:txBody>
                  <a:tcPr marL="6338" marR="6338" marT="6338"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t"/>
                      <a:r>
                        <a:rPr lang="en-US" sz="1200" b="0" i="0" u="none" strike="noStrike" dirty="0">
                          <a:solidFill>
                            <a:srgbClr val="000000"/>
                          </a:solidFill>
                          <a:effectLst/>
                          <a:latin typeface="Arial" panose="020B0604020202020204" pitchFamily="34" charset="0"/>
                          <a:cs typeface="Arial" panose="020B0604020202020204" pitchFamily="34" charset="0"/>
                        </a:rPr>
                        <a:t>The first draft/discussion document has not yet been completed hence consultations have not begun.</a:t>
                      </a:r>
                    </a:p>
                  </a:txBody>
                  <a:tcPr marL="6338" marR="6338" marT="6338"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t"/>
                      <a:r>
                        <a:rPr lang="en-US" sz="1200" b="0" i="0" u="none" strike="noStrike" dirty="0">
                          <a:solidFill>
                            <a:srgbClr val="000000"/>
                          </a:solidFill>
                          <a:effectLst/>
                          <a:latin typeface="Arial" panose="020B0604020202020204" pitchFamily="34" charset="0"/>
                          <a:cs typeface="Arial" panose="020B0604020202020204" pitchFamily="34" charset="0"/>
                        </a:rPr>
                        <a:t>Complete discussion document and commence with consultation in the 3rd quarter</a:t>
                      </a:r>
                    </a:p>
                  </a:txBody>
                  <a:tcPr marL="6338" marR="6338" marT="6338"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t"/>
                      <a:r>
                        <a:rPr lang="en-US" sz="1200" b="0" i="0" u="none" strike="noStrike" dirty="0">
                          <a:solidFill>
                            <a:srgbClr val="000000"/>
                          </a:solidFill>
                          <a:effectLst/>
                          <a:latin typeface="Arial" panose="020B0604020202020204" pitchFamily="34" charset="0"/>
                          <a:cs typeface="Arial" panose="020B0604020202020204" pitchFamily="34" charset="0"/>
                        </a:rPr>
                        <a:t>Consultation will  begin on the 3rd quarter</a:t>
                      </a:r>
                    </a:p>
                  </a:txBody>
                  <a:tcPr marL="6338" marR="6338" marT="6338"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t"/>
                      <a:r>
                        <a:rPr lang="en-ZA" sz="1200" b="0" i="0" u="none" strike="noStrike" dirty="0">
                          <a:solidFill>
                            <a:srgbClr val="000000"/>
                          </a:solidFill>
                          <a:effectLst/>
                          <a:latin typeface="Arial" panose="020B0604020202020204" pitchFamily="34" charset="0"/>
                          <a:cs typeface="Arial" panose="020B0604020202020204" pitchFamily="34" charset="0"/>
                        </a:rPr>
                        <a:t> </a:t>
                      </a:r>
                    </a:p>
                  </a:txBody>
                  <a:tcPr marL="6338" marR="6338" marT="6338"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extLst>
                  <a:ext uri="{0D108BD9-81ED-4DB2-BD59-A6C34878D82A}">
                    <a16:rowId xmlns:a16="http://schemas.microsoft.com/office/drawing/2014/main" xmlns="" val="976494123"/>
                  </a:ext>
                </a:extLst>
              </a:tr>
            </a:tbl>
          </a:graphicData>
        </a:graphic>
      </p:graphicFrame>
      <p:sp>
        <p:nvSpPr>
          <p:cNvPr id="6" name="TextBox 5">
            <a:extLst>
              <a:ext uri="{FF2B5EF4-FFF2-40B4-BE49-F238E27FC236}">
                <a16:creationId xmlns:a16="http://schemas.microsoft.com/office/drawing/2014/main" xmlns="" id="{5303FD0C-8851-40EC-9122-38C564B67F1C}"/>
              </a:ext>
            </a:extLst>
          </p:cNvPr>
          <p:cNvSpPr txBox="1"/>
          <p:nvPr/>
        </p:nvSpPr>
        <p:spPr>
          <a:xfrm>
            <a:off x="1600200" y="-75516"/>
            <a:ext cx="10420350" cy="369332"/>
          </a:xfrm>
          <a:prstGeom prst="rect">
            <a:avLst/>
          </a:prstGeom>
          <a:noFill/>
        </p:spPr>
        <p:txBody>
          <a:bodyPr wrap="square">
            <a:spAutoFit/>
          </a:bodyPr>
          <a:lstStyle/>
          <a:p>
            <a:r>
              <a:rPr lang="en-US" b="1" dirty="0">
                <a:latin typeface="Arial" panose="020B0604020202020204" pitchFamily="34" charset="0"/>
                <a:cs typeface="Arial" panose="020B0604020202020204" pitchFamily="34" charset="0"/>
              </a:rPr>
              <a:t>MINERAL AND ENERGY RESOURCES PROGRAMMES AND PROJECTS, (QUARTER 2) </a:t>
            </a:r>
            <a:endParaRPr lang="en-ZA"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xmlns="" val="219331421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xmlns="" id="{F5E9652B-ACE0-416F-AA98-CB7F711400D7}"/>
              </a:ext>
            </a:extLst>
          </p:cNvPr>
          <p:cNvSpPr txBox="1"/>
          <p:nvPr/>
        </p:nvSpPr>
        <p:spPr>
          <a:xfrm>
            <a:off x="1630017" y="92764"/>
            <a:ext cx="10561983" cy="5009064"/>
          </a:xfrm>
          <a:prstGeom prst="rect">
            <a:avLst/>
          </a:prstGeom>
          <a:solidFill>
            <a:schemeClr val="bg1"/>
          </a:solidFill>
        </p:spPr>
        <p:txBody>
          <a:bodyPr wrap="square">
            <a:spAutoFit/>
          </a:bodyPr>
          <a:lstStyle/>
          <a:p>
            <a:pPr algn="just">
              <a:lnSpc>
                <a:spcPct val="150000"/>
              </a:lnSpc>
              <a:spcAft>
                <a:spcPts val="1000"/>
              </a:spcAft>
            </a:pPr>
            <a:endParaRPr lang="en-ZA" b="1" dirty="0">
              <a:effectLst/>
              <a:latin typeface="Arial" panose="020B0604020202020204" pitchFamily="34" charset="0"/>
              <a:ea typeface="Calibri" panose="020F0502020204030204" pitchFamily="34" charset="0"/>
              <a:cs typeface="Arial" panose="020B0604020202020204" pitchFamily="34" charset="0"/>
            </a:endParaRPr>
          </a:p>
          <a:p>
            <a:pPr algn="just">
              <a:lnSpc>
                <a:spcPct val="150000"/>
              </a:lnSpc>
              <a:spcAft>
                <a:spcPts val="1000"/>
              </a:spcAft>
            </a:pPr>
            <a:r>
              <a:rPr lang="en-ZA" b="1" dirty="0">
                <a:effectLst/>
                <a:latin typeface="Arial" panose="020B0604020202020204" pitchFamily="34" charset="0"/>
                <a:ea typeface="Calibri" panose="020F0502020204030204" pitchFamily="34" charset="0"/>
                <a:cs typeface="Arial" panose="020B0604020202020204" pitchFamily="34" charset="0"/>
              </a:rPr>
              <a:t>Empowerment </a:t>
            </a:r>
            <a:endParaRPr lang="en-ZA" dirty="0">
              <a:effectLst/>
              <a:latin typeface="Arial" panose="020B0604020202020204" pitchFamily="34" charset="0"/>
              <a:ea typeface="Calibri" panose="020F0502020204030204" pitchFamily="34" charset="0"/>
              <a:cs typeface="Arial" panose="020B0604020202020204" pitchFamily="34" charset="0"/>
            </a:endParaRPr>
          </a:p>
          <a:p>
            <a:pPr marL="171450" indent="-171450" algn="just">
              <a:lnSpc>
                <a:spcPts val="2160"/>
              </a:lnSpc>
              <a:spcAft>
                <a:spcPts val="1000"/>
              </a:spcAft>
              <a:buFont typeface="Wingdings" panose="05000000000000000000" pitchFamily="2" charset="2"/>
              <a:buChar char="v"/>
            </a:pPr>
            <a:r>
              <a:rPr lang="en-ZA" dirty="0">
                <a:effectLst/>
                <a:latin typeface="Arial" panose="020B0604020202020204" pitchFamily="34" charset="0"/>
                <a:ea typeface="Calibri" panose="020F0502020204030204" pitchFamily="34" charset="0"/>
                <a:cs typeface="Arial" panose="020B0604020202020204" pitchFamily="34" charset="0"/>
              </a:rPr>
              <a:t>395 invoices </a:t>
            </a:r>
            <a:r>
              <a:rPr lang="en-ZA" dirty="0">
                <a:latin typeface="Arial" panose="020B0604020202020204" pitchFamily="34" charset="0"/>
                <a:ea typeface="Calibri" panose="020F0502020204030204" pitchFamily="34" charset="0"/>
                <a:cs typeface="Arial" panose="020B0604020202020204" pitchFamily="34" charset="0"/>
              </a:rPr>
              <a:t>were </a:t>
            </a:r>
            <a:r>
              <a:rPr lang="en-ZA" dirty="0">
                <a:effectLst/>
                <a:latin typeface="Arial" panose="020B0604020202020204" pitchFamily="34" charset="0"/>
                <a:ea typeface="Calibri" panose="020F0502020204030204" pitchFamily="34" charset="0"/>
                <a:cs typeface="Arial" panose="020B0604020202020204" pitchFamily="34" charset="0"/>
              </a:rPr>
              <a:t>received, 389 (98%) invoices were paid to service providers within 30 days</a:t>
            </a:r>
            <a:r>
              <a:rPr lang="en-ZA" dirty="0">
                <a:latin typeface="Arial" panose="020B0604020202020204" pitchFamily="34" charset="0"/>
                <a:ea typeface="Calibri" panose="020F0502020204030204" pitchFamily="34" charset="0"/>
                <a:cs typeface="Arial" panose="020B0604020202020204" pitchFamily="34" charset="0"/>
              </a:rPr>
              <a:t>.</a:t>
            </a:r>
            <a:endParaRPr lang="en-ZA" dirty="0">
              <a:effectLst/>
              <a:latin typeface="Arial" panose="020B0604020202020204" pitchFamily="34" charset="0"/>
              <a:ea typeface="Calibri" panose="020F0502020204030204" pitchFamily="34" charset="0"/>
              <a:cs typeface="Arial" panose="020B0604020202020204" pitchFamily="34" charset="0"/>
            </a:endParaRPr>
          </a:p>
          <a:p>
            <a:pPr marL="171450" indent="-171450" algn="just">
              <a:lnSpc>
                <a:spcPts val="2160"/>
              </a:lnSpc>
              <a:spcAft>
                <a:spcPts val="1000"/>
              </a:spcAft>
              <a:buFont typeface="Wingdings" panose="05000000000000000000" pitchFamily="2" charset="2"/>
              <a:buChar char="v"/>
            </a:pPr>
            <a:r>
              <a:rPr lang="en-ZA" dirty="0">
                <a:effectLst/>
                <a:latin typeface="Arial" panose="020B0604020202020204" pitchFamily="34" charset="0"/>
                <a:ea typeface="Calibri" panose="020F0502020204030204" pitchFamily="34" charset="0"/>
                <a:cs typeface="Arial" panose="020B0604020202020204" pitchFamily="34" charset="0"/>
              </a:rPr>
              <a:t>30 SLP development projects were completed.</a:t>
            </a:r>
          </a:p>
          <a:p>
            <a:pPr marL="171450" indent="-171450" algn="just">
              <a:lnSpc>
                <a:spcPts val="2160"/>
              </a:lnSpc>
              <a:spcAft>
                <a:spcPts val="1000"/>
              </a:spcAft>
              <a:buFont typeface="Wingdings" panose="05000000000000000000" pitchFamily="2" charset="2"/>
              <a:buChar char="v"/>
            </a:pPr>
            <a:r>
              <a:rPr lang="en-ZA" dirty="0">
                <a:latin typeface="Arial" panose="020B0604020202020204" pitchFamily="34" charset="0"/>
                <a:ea typeface="Calibri" panose="020F0502020204030204" pitchFamily="34" charset="0"/>
                <a:cs typeface="Arial" panose="020B0604020202020204" pitchFamily="34" charset="0"/>
              </a:rPr>
              <a:t>Q</a:t>
            </a:r>
            <a:r>
              <a:rPr lang="en-ZA" dirty="0">
                <a:effectLst/>
                <a:latin typeface="Arial" panose="020B0604020202020204" pitchFamily="34" charset="0"/>
                <a:ea typeface="Calibri" panose="020F0502020204030204" pitchFamily="34" charset="0"/>
                <a:cs typeface="Arial" panose="020B0604020202020204" pitchFamily="34" charset="0"/>
              </a:rPr>
              <a:t>uarterly reports on the implementation of Energy Sector WEGE Strategy, Gender Policies and Frameworks were produced.</a:t>
            </a:r>
          </a:p>
          <a:p>
            <a:pPr marL="171450" indent="-171450" algn="just">
              <a:lnSpc>
                <a:spcPts val="2160"/>
              </a:lnSpc>
              <a:spcAft>
                <a:spcPts val="1000"/>
              </a:spcAft>
              <a:buFont typeface="Wingdings" panose="05000000000000000000" pitchFamily="2" charset="2"/>
              <a:buChar char="v"/>
            </a:pPr>
            <a:r>
              <a:rPr lang="en-ZA" dirty="0">
                <a:effectLst/>
                <a:latin typeface="Arial" panose="020B0604020202020204" pitchFamily="34" charset="0"/>
                <a:ea typeface="Calibri" panose="020F0502020204030204" pitchFamily="34" charset="0"/>
                <a:cs typeface="Arial" panose="020B0604020202020204" pitchFamily="34" charset="0"/>
              </a:rPr>
              <a:t>Report on Mining Sector Youth Strategy and Implementation Plan was produced.</a:t>
            </a:r>
          </a:p>
          <a:p>
            <a:pPr marL="171450" indent="-171450" algn="just">
              <a:lnSpc>
                <a:spcPts val="2160"/>
              </a:lnSpc>
              <a:spcAft>
                <a:spcPts val="1000"/>
              </a:spcAft>
              <a:buFont typeface="Wingdings" panose="05000000000000000000" pitchFamily="2" charset="2"/>
              <a:buChar char="v"/>
            </a:pPr>
            <a:endParaRPr lang="en-ZA" dirty="0">
              <a:effectLst/>
              <a:latin typeface="Arial" panose="020B0604020202020204" pitchFamily="34" charset="0"/>
              <a:ea typeface="Calibri" panose="020F0502020204030204" pitchFamily="34" charset="0"/>
              <a:cs typeface="Arial" panose="020B0604020202020204" pitchFamily="34" charset="0"/>
            </a:endParaRPr>
          </a:p>
          <a:p>
            <a:pPr algn="just">
              <a:lnSpc>
                <a:spcPts val="2160"/>
              </a:lnSpc>
              <a:spcAft>
                <a:spcPts val="1000"/>
              </a:spcAft>
            </a:pPr>
            <a:r>
              <a:rPr lang="en-US" b="1" dirty="0">
                <a:effectLst/>
                <a:latin typeface="Arial" panose="020B0604020202020204" pitchFamily="34" charset="0"/>
                <a:ea typeface="Calibri" panose="020F0502020204030204" pitchFamily="34" charset="0"/>
                <a:cs typeface="Arial" panose="020B0604020202020204" pitchFamily="34" charset="0"/>
              </a:rPr>
              <a:t>Mine Health and Safety </a:t>
            </a:r>
          </a:p>
          <a:p>
            <a:pPr marL="171450" indent="-171450" algn="just">
              <a:lnSpc>
                <a:spcPts val="2160"/>
              </a:lnSpc>
              <a:spcAft>
                <a:spcPts val="1000"/>
              </a:spcAft>
              <a:buFont typeface="Wingdings" panose="05000000000000000000" pitchFamily="2" charset="2"/>
              <a:buChar char="v"/>
            </a:pPr>
            <a:r>
              <a:rPr lang="en-US" dirty="0">
                <a:effectLst/>
                <a:latin typeface="Arial" panose="020B0604020202020204" pitchFamily="34" charset="0"/>
                <a:ea typeface="Calibri" panose="020F0502020204030204" pitchFamily="34" charset="0"/>
                <a:cs typeface="Arial" panose="020B0604020202020204" pitchFamily="34" charset="0"/>
              </a:rPr>
              <a:t>10 fatalities compared to 14 fatalities in the same period of the previous financial year.</a:t>
            </a:r>
          </a:p>
          <a:p>
            <a:pPr marL="171450" indent="-171450" algn="just">
              <a:lnSpc>
                <a:spcPts val="2160"/>
              </a:lnSpc>
              <a:spcAft>
                <a:spcPts val="1000"/>
              </a:spcAft>
              <a:buFont typeface="Wingdings" panose="05000000000000000000" pitchFamily="2" charset="2"/>
              <a:buChar char="v"/>
            </a:pPr>
            <a:r>
              <a:rPr lang="en-US" dirty="0">
                <a:effectLst/>
                <a:latin typeface="Arial" panose="020B0604020202020204" pitchFamily="34" charset="0"/>
                <a:ea typeface="Calibri" panose="020F0502020204030204" pitchFamily="34" charset="0"/>
                <a:cs typeface="Arial" panose="020B0604020202020204" pitchFamily="34" charset="0"/>
              </a:rPr>
              <a:t>463 injuries compared to 510 injuries in the same period of the previous financial year.</a:t>
            </a:r>
          </a:p>
          <a:p>
            <a:pPr marL="171450" indent="-171450" algn="just">
              <a:lnSpc>
                <a:spcPts val="2160"/>
              </a:lnSpc>
              <a:spcAft>
                <a:spcPts val="1000"/>
              </a:spcAft>
              <a:buFont typeface="Wingdings" panose="05000000000000000000" pitchFamily="2" charset="2"/>
              <a:buChar char="v"/>
            </a:pPr>
            <a:r>
              <a:rPr lang="en-US" dirty="0">
                <a:effectLst/>
                <a:latin typeface="Arial" panose="020B0604020202020204" pitchFamily="34" charset="0"/>
                <a:ea typeface="Calibri" panose="020F0502020204030204" pitchFamily="34" charset="0"/>
                <a:cs typeface="Arial" panose="020B0604020202020204" pitchFamily="34" charset="0"/>
              </a:rPr>
              <a:t>112 accident-initiated investigations were completed.</a:t>
            </a:r>
          </a:p>
        </p:txBody>
      </p:sp>
      <p:sp>
        <p:nvSpPr>
          <p:cNvPr id="9" name="TextBox 8">
            <a:extLst>
              <a:ext uri="{FF2B5EF4-FFF2-40B4-BE49-F238E27FC236}">
                <a16:creationId xmlns:a16="http://schemas.microsoft.com/office/drawing/2014/main" xmlns="" id="{891E112B-3C67-47D6-93FA-1B0A25003599}"/>
              </a:ext>
            </a:extLst>
          </p:cNvPr>
          <p:cNvSpPr txBox="1"/>
          <p:nvPr/>
        </p:nvSpPr>
        <p:spPr>
          <a:xfrm>
            <a:off x="3724275" y="0"/>
            <a:ext cx="6400800" cy="707886"/>
          </a:xfrm>
          <a:prstGeom prst="rect">
            <a:avLst/>
          </a:prstGeom>
          <a:noFill/>
        </p:spPr>
        <p:txBody>
          <a:bodyPr wrap="square">
            <a:spAutoFit/>
          </a:bodyPr>
          <a:lstStyle/>
          <a:p>
            <a:r>
              <a:rPr lang="en-ZA" sz="2000" b="1" dirty="0">
                <a:latin typeface="Arial" panose="020B0604020202020204" pitchFamily="34" charset="0"/>
                <a:cs typeface="Arial" panose="020B0604020202020204" pitchFamily="34" charset="0"/>
              </a:rPr>
              <a:t>    Summary of  Achievements (Q1) </a:t>
            </a:r>
            <a:br>
              <a:rPr lang="en-ZA" sz="2000" b="1" dirty="0">
                <a:latin typeface="Arial" panose="020B0604020202020204" pitchFamily="34" charset="0"/>
                <a:cs typeface="Arial" panose="020B0604020202020204" pitchFamily="34" charset="0"/>
              </a:rPr>
            </a:br>
            <a:r>
              <a:rPr lang="en-ZA" sz="2000" b="1" dirty="0">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xmlns="" val="3066669144"/>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a:extLst>
              <a:ext uri="{FF2B5EF4-FFF2-40B4-BE49-F238E27FC236}">
                <a16:creationId xmlns:a16="http://schemas.microsoft.com/office/drawing/2014/main" xmlns="" id="{D1F3EA9D-FE35-41D4-A0BF-87C16DBDFE18}"/>
              </a:ext>
            </a:extLst>
          </p:cNvPr>
          <p:cNvGraphicFramePr>
            <a:graphicFrameLocks noGrp="1"/>
          </p:cNvGraphicFramePr>
          <p:nvPr/>
        </p:nvGraphicFramePr>
        <p:xfrm>
          <a:off x="1571625" y="400050"/>
          <a:ext cx="10620374" cy="6057704"/>
        </p:xfrm>
        <a:graphic>
          <a:graphicData uri="http://schemas.openxmlformats.org/drawingml/2006/table">
            <a:tbl>
              <a:tblPr/>
              <a:tblGrid>
                <a:gridCol w="1444715">
                  <a:extLst>
                    <a:ext uri="{9D8B030D-6E8A-4147-A177-3AD203B41FA5}">
                      <a16:colId xmlns:a16="http://schemas.microsoft.com/office/drawing/2014/main" xmlns="" val="417992101"/>
                    </a:ext>
                  </a:extLst>
                </a:gridCol>
                <a:gridCol w="1608669">
                  <a:extLst>
                    <a:ext uri="{9D8B030D-6E8A-4147-A177-3AD203B41FA5}">
                      <a16:colId xmlns:a16="http://schemas.microsoft.com/office/drawing/2014/main" xmlns="" val="1456494233"/>
                    </a:ext>
                  </a:extLst>
                </a:gridCol>
                <a:gridCol w="1616765">
                  <a:extLst>
                    <a:ext uri="{9D8B030D-6E8A-4147-A177-3AD203B41FA5}">
                      <a16:colId xmlns:a16="http://schemas.microsoft.com/office/drawing/2014/main" xmlns="" val="3300774668"/>
                    </a:ext>
                  </a:extLst>
                </a:gridCol>
                <a:gridCol w="1364974">
                  <a:extLst>
                    <a:ext uri="{9D8B030D-6E8A-4147-A177-3AD203B41FA5}">
                      <a16:colId xmlns:a16="http://schemas.microsoft.com/office/drawing/2014/main" xmlns="" val="686924450"/>
                    </a:ext>
                  </a:extLst>
                </a:gridCol>
                <a:gridCol w="1484243">
                  <a:extLst>
                    <a:ext uri="{9D8B030D-6E8A-4147-A177-3AD203B41FA5}">
                      <a16:colId xmlns:a16="http://schemas.microsoft.com/office/drawing/2014/main" xmlns="" val="1166971276"/>
                    </a:ext>
                  </a:extLst>
                </a:gridCol>
                <a:gridCol w="1232452">
                  <a:extLst>
                    <a:ext uri="{9D8B030D-6E8A-4147-A177-3AD203B41FA5}">
                      <a16:colId xmlns:a16="http://schemas.microsoft.com/office/drawing/2014/main" xmlns="" val="3740524603"/>
                    </a:ext>
                  </a:extLst>
                </a:gridCol>
                <a:gridCol w="1349915">
                  <a:extLst>
                    <a:ext uri="{9D8B030D-6E8A-4147-A177-3AD203B41FA5}">
                      <a16:colId xmlns:a16="http://schemas.microsoft.com/office/drawing/2014/main" xmlns="" val="1465639500"/>
                    </a:ext>
                  </a:extLst>
                </a:gridCol>
                <a:gridCol w="518641">
                  <a:extLst>
                    <a:ext uri="{9D8B030D-6E8A-4147-A177-3AD203B41FA5}">
                      <a16:colId xmlns:a16="http://schemas.microsoft.com/office/drawing/2014/main" xmlns="" val="1203132698"/>
                    </a:ext>
                  </a:extLst>
                </a:gridCol>
              </a:tblGrid>
              <a:tr h="505440">
                <a:tc>
                  <a:txBody>
                    <a:bodyPr/>
                    <a:lstStyle/>
                    <a:p>
                      <a:pPr algn="ctr" fontAlgn="t"/>
                      <a:r>
                        <a:rPr lang="en-ZA" sz="1200" b="1" i="0" u="none" strike="noStrike" dirty="0">
                          <a:solidFill>
                            <a:srgbClr val="000000"/>
                          </a:solidFill>
                          <a:effectLst/>
                          <a:latin typeface="Arial" panose="020B0604020202020204" pitchFamily="34" charset="0"/>
                          <a:cs typeface="Arial" panose="020B0604020202020204" pitchFamily="34" charset="0"/>
                        </a:rPr>
                        <a:t>Output Indicator</a:t>
                      </a:r>
                    </a:p>
                  </a:txBody>
                  <a:tcPr marL="5666" marR="5666" marT="5666"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ctr" fontAlgn="t"/>
                      <a:r>
                        <a:rPr lang="en-ZA" sz="1200" b="1" i="0" u="none" strike="noStrike" dirty="0">
                          <a:solidFill>
                            <a:srgbClr val="000000"/>
                          </a:solidFill>
                          <a:effectLst/>
                          <a:latin typeface="Arial" panose="020B0604020202020204" pitchFamily="34" charset="0"/>
                          <a:cs typeface="Arial" panose="020B0604020202020204" pitchFamily="34" charset="0"/>
                        </a:rPr>
                        <a:t>2022/23</a:t>
                      </a:r>
                      <a:br>
                        <a:rPr lang="en-ZA" sz="1200" b="1" i="0" u="none" strike="noStrike" dirty="0">
                          <a:solidFill>
                            <a:srgbClr val="000000"/>
                          </a:solidFill>
                          <a:effectLst/>
                          <a:latin typeface="Arial" panose="020B0604020202020204" pitchFamily="34" charset="0"/>
                          <a:cs typeface="Arial" panose="020B0604020202020204" pitchFamily="34" charset="0"/>
                        </a:rPr>
                      </a:br>
                      <a:r>
                        <a:rPr lang="en-ZA" sz="1200" b="1" i="0" u="none" strike="noStrike" dirty="0">
                          <a:solidFill>
                            <a:srgbClr val="000000"/>
                          </a:solidFill>
                          <a:effectLst/>
                          <a:latin typeface="Arial" panose="020B0604020202020204" pitchFamily="34" charset="0"/>
                          <a:cs typeface="Arial" panose="020B0604020202020204" pitchFamily="34" charset="0"/>
                        </a:rPr>
                        <a:t>Annual Target</a:t>
                      </a:r>
                    </a:p>
                  </a:txBody>
                  <a:tcPr marL="5666" marR="5666" marT="5666"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ctr" fontAlgn="t"/>
                      <a:r>
                        <a:rPr lang="en-ZA" sz="1200" b="1" i="0" u="none" strike="noStrike" dirty="0">
                          <a:solidFill>
                            <a:srgbClr val="000000"/>
                          </a:solidFill>
                          <a:effectLst/>
                          <a:latin typeface="Arial" panose="020B0604020202020204" pitchFamily="34" charset="0"/>
                          <a:cs typeface="Arial" panose="020B0604020202020204" pitchFamily="34" charset="0"/>
                        </a:rPr>
                        <a:t>2022/23</a:t>
                      </a:r>
                      <a:br>
                        <a:rPr lang="en-ZA" sz="1200" b="1" i="0" u="none" strike="noStrike" dirty="0">
                          <a:solidFill>
                            <a:srgbClr val="000000"/>
                          </a:solidFill>
                          <a:effectLst/>
                          <a:latin typeface="Arial" panose="020B0604020202020204" pitchFamily="34" charset="0"/>
                          <a:cs typeface="Arial" panose="020B0604020202020204" pitchFamily="34" charset="0"/>
                        </a:rPr>
                      </a:br>
                      <a:r>
                        <a:rPr lang="en-ZA" sz="1200" b="1" i="0" u="none" strike="noStrike" dirty="0">
                          <a:solidFill>
                            <a:srgbClr val="000000"/>
                          </a:solidFill>
                          <a:effectLst/>
                          <a:latin typeface="Arial" panose="020B0604020202020204" pitchFamily="34" charset="0"/>
                          <a:cs typeface="Arial" panose="020B0604020202020204" pitchFamily="34" charset="0"/>
                        </a:rPr>
                        <a:t>Quarterly Target</a:t>
                      </a:r>
                    </a:p>
                  </a:txBody>
                  <a:tcPr marL="5666" marR="5666" marT="5666"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ctr" fontAlgn="t"/>
                      <a:r>
                        <a:rPr lang="en-US" sz="1200" b="1" i="0" u="none" strike="noStrike" dirty="0">
                          <a:solidFill>
                            <a:srgbClr val="000000"/>
                          </a:solidFill>
                          <a:effectLst/>
                          <a:latin typeface="Arial" panose="020B0604020202020204" pitchFamily="34" charset="0"/>
                          <a:cs typeface="Arial" panose="020B0604020202020204" pitchFamily="34" charset="0"/>
                        </a:rPr>
                        <a:t>Actual output</a:t>
                      </a:r>
                      <a:br>
                        <a:rPr lang="en-US" sz="1200" b="1" i="0" u="none" strike="noStrike" dirty="0">
                          <a:solidFill>
                            <a:srgbClr val="000000"/>
                          </a:solidFill>
                          <a:effectLst/>
                          <a:latin typeface="Arial" panose="020B0604020202020204" pitchFamily="34" charset="0"/>
                          <a:cs typeface="Arial" panose="020B0604020202020204" pitchFamily="34" charset="0"/>
                        </a:rPr>
                      </a:br>
                      <a:endParaRPr lang="en-US" sz="1200" b="1" i="0" u="none" strike="noStrike" dirty="0">
                        <a:solidFill>
                          <a:srgbClr val="000000"/>
                        </a:solidFill>
                        <a:effectLst/>
                        <a:latin typeface="Arial" panose="020B0604020202020204" pitchFamily="34" charset="0"/>
                        <a:cs typeface="Arial" panose="020B0604020202020204" pitchFamily="34" charset="0"/>
                      </a:endParaRPr>
                    </a:p>
                  </a:txBody>
                  <a:tcPr marL="5666" marR="5666" marT="5666"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ctr" fontAlgn="t"/>
                      <a:r>
                        <a:rPr lang="en-ZA" sz="1200" b="1" i="0" u="none" strike="noStrike" dirty="0">
                          <a:solidFill>
                            <a:srgbClr val="000000"/>
                          </a:solidFill>
                          <a:effectLst/>
                          <a:latin typeface="Arial" panose="020B0604020202020204" pitchFamily="34" charset="0"/>
                          <a:cs typeface="Arial" panose="020B0604020202020204" pitchFamily="34" charset="0"/>
                        </a:rPr>
                        <a:t>Reason for</a:t>
                      </a:r>
                      <a:br>
                        <a:rPr lang="en-ZA" sz="1200" b="1" i="0" u="none" strike="noStrike" dirty="0">
                          <a:solidFill>
                            <a:srgbClr val="000000"/>
                          </a:solidFill>
                          <a:effectLst/>
                          <a:latin typeface="Arial" panose="020B0604020202020204" pitchFamily="34" charset="0"/>
                          <a:cs typeface="Arial" panose="020B0604020202020204" pitchFamily="34" charset="0"/>
                        </a:rPr>
                      </a:br>
                      <a:r>
                        <a:rPr lang="en-ZA" sz="1200" b="1" i="0" u="none" strike="noStrike" dirty="0">
                          <a:solidFill>
                            <a:srgbClr val="000000"/>
                          </a:solidFill>
                          <a:effectLst/>
                          <a:latin typeface="Arial" panose="020B0604020202020204" pitchFamily="34" charset="0"/>
                          <a:cs typeface="Arial" panose="020B0604020202020204" pitchFamily="34" charset="0"/>
                        </a:rPr>
                        <a:t>Deviation</a:t>
                      </a:r>
                      <a:br>
                        <a:rPr lang="en-ZA" sz="1200" b="1" i="0" u="none" strike="noStrike" dirty="0">
                          <a:solidFill>
                            <a:srgbClr val="000000"/>
                          </a:solidFill>
                          <a:effectLst/>
                          <a:latin typeface="Arial" panose="020B0604020202020204" pitchFamily="34" charset="0"/>
                          <a:cs typeface="Arial" panose="020B0604020202020204" pitchFamily="34" charset="0"/>
                        </a:rPr>
                      </a:br>
                      <a:endParaRPr lang="en-ZA" sz="1200" b="1" i="0" u="none" strike="noStrike" dirty="0">
                        <a:solidFill>
                          <a:srgbClr val="000000"/>
                        </a:solidFill>
                        <a:effectLst/>
                        <a:latin typeface="Arial" panose="020B0604020202020204" pitchFamily="34" charset="0"/>
                        <a:cs typeface="Arial" panose="020B0604020202020204" pitchFamily="34" charset="0"/>
                      </a:endParaRPr>
                    </a:p>
                  </a:txBody>
                  <a:tcPr marL="5666" marR="5666" marT="5666"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ctr" fontAlgn="t"/>
                      <a:r>
                        <a:rPr lang="en-ZA" sz="1200" b="1" i="0" u="none" strike="noStrike" dirty="0">
                          <a:solidFill>
                            <a:srgbClr val="000000"/>
                          </a:solidFill>
                          <a:effectLst/>
                          <a:latin typeface="Arial" panose="020B0604020202020204" pitchFamily="34" charset="0"/>
                          <a:cs typeface="Arial" panose="020B0604020202020204" pitchFamily="34" charset="0"/>
                        </a:rPr>
                        <a:t>Corrective</a:t>
                      </a:r>
                      <a:br>
                        <a:rPr lang="en-ZA" sz="1200" b="1" i="0" u="none" strike="noStrike" dirty="0">
                          <a:solidFill>
                            <a:srgbClr val="000000"/>
                          </a:solidFill>
                          <a:effectLst/>
                          <a:latin typeface="Arial" panose="020B0604020202020204" pitchFamily="34" charset="0"/>
                          <a:cs typeface="Arial" panose="020B0604020202020204" pitchFamily="34" charset="0"/>
                        </a:rPr>
                      </a:br>
                      <a:r>
                        <a:rPr lang="en-ZA" sz="1200" b="1" i="0" u="none" strike="noStrike" dirty="0">
                          <a:solidFill>
                            <a:srgbClr val="000000"/>
                          </a:solidFill>
                          <a:effectLst/>
                          <a:latin typeface="Arial" panose="020B0604020202020204" pitchFamily="34" charset="0"/>
                          <a:cs typeface="Arial" panose="020B0604020202020204" pitchFamily="34" charset="0"/>
                        </a:rPr>
                        <a:t>Measures</a:t>
                      </a:r>
                      <a:br>
                        <a:rPr lang="en-ZA" sz="1200" b="1" i="0" u="none" strike="noStrike" dirty="0">
                          <a:solidFill>
                            <a:srgbClr val="000000"/>
                          </a:solidFill>
                          <a:effectLst/>
                          <a:latin typeface="Arial" panose="020B0604020202020204" pitchFamily="34" charset="0"/>
                          <a:cs typeface="Arial" panose="020B0604020202020204" pitchFamily="34" charset="0"/>
                        </a:rPr>
                      </a:br>
                      <a:endParaRPr lang="en-ZA" sz="1200" b="1" i="0" u="none" strike="noStrike" dirty="0">
                        <a:solidFill>
                          <a:srgbClr val="000000"/>
                        </a:solidFill>
                        <a:effectLst/>
                        <a:latin typeface="Arial" panose="020B0604020202020204" pitchFamily="34" charset="0"/>
                        <a:cs typeface="Arial" panose="020B0604020202020204" pitchFamily="34" charset="0"/>
                      </a:endParaRPr>
                    </a:p>
                  </a:txBody>
                  <a:tcPr marL="5666" marR="5666" marT="5666"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ctr" fontAlgn="t"/>
                      <a:r>
                        <a:rPr lang="en-ZA" sz="1200" b="1" i="0" u="none" strike="noStrike" dirty="0">
                          <a:solidFill>
                            <a:srgbClr val="000000"/>
                          </a:solidFill>
                          <a:effectLst/>
                          <a:latin typeface="Arial" panose="020B0604020202020204" pitchFamily="34" charset="0"/>
                          <a:cs typeface="Arial" panose="020B0604020202020204" pitchFamily="34" charset="0"/>
                        </a:rPr>
                        <a:t>Comments for</a:t>
                      </a:r>
                      <a:br>
                        <a:rPr lang="en-ZA" sz="1200" b="1" i="0" u="none" strike="noStrike" dirty="0">
                          <a:solidFill>
                            <a:srgbClr val="000000"/>
                          </a:solidFill>
                          <a:effectLst/>
                          <a:latin typeface="Arial" panose="020B0604020202020204" pitchFamily="34" charset="0"/>
                          <a:cs typeface="Arial" panose="020B0604020202020204" pitchFamily="34" charset="0"/>
                        </a:rPr>
                      </a:br>
                      <a:r>
                        <a:rPr lang="en-ZA" sz="1200" b="1" i="0" u="none" strike="noStrike" dirty="0">
                          <a:solidFill>
                            <a:srgbClr val="000000"/>
                          </a:solidFill>
                          <a:effectLst/>
                          <a:latin typeface="Arial" panose="020B0604020202020204" pitchFamily="34" charset="0"/>
                          <a:cs typeface="Arial" panose="020B0604020202020204" pitchFamily="34" charset="0"/>
                        </a:rPr>
                        <a:t>Quarter 2</a:t>
                      </a:r>
                      <a:br>
                        <a:rPr lang="en-ZA" sz="1200" b="1" i="0" u="none" strike="noStrike" dirty="0">
                          <a:solidFill>
                            <a:srgbClr val="000000"/>
                          </a:solidFill>
                          <a:effectLst/>
                          <a:latin typeface="Arial" panose="020B0604020202020204" pitchFamily="34" charset="0"/>
                          <a:cs typeface="Arial" panose="020B0604020202020204" pitchFamily="34" charset="0"/>
                        </a:rPr>
                      </a:br>
                      <a:endParaRPr lang="en-ZA" sz="1200" b="1" i="0" u="none" strike="noStrike" dirty="0">
                        <a:solidFill>
                          <a:srgbClr val="000000"/>
                        </a:solidFill>
                        <a:effectLst/>
                        <a:latin typeface="Arial" panose="020B0604020202020204" pitchFamily="34" charset="0"/>
                        <a:cs typeface="Arial" panose="020B0604020202020204" pitchFamily="34" charset="0"/>
                      </a:endParaRPr>
                    </a:p>
                  </a:txBody>
                  <a:tcPr marL="5666" marR="5666" marT="5666"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ctr" fontAlgn="t"/>
                      <a:r>
                        <a:rPr lang="en-ZA" sz="1200" b="1" i="0" u="none" strike="noStrike" dirty="0">
                          <a:solidFill>
                            <a:srgbClr val="000000"/>
                          </a:solidFill>
                          <a:effectLst/>
                          <a:latin typeface="Arial" panose="020B0604020202020204" pitchFamily="34" charset="0"/>
                          <a:cs typeface="Arial" panose="020B0604020202020204" pitchFamily="34" charset="0"/>
                        </a:rPr>
                        <a:t>Robot Status </a:t>
                      </a:r>
                    </a:p>
                  </a:txBody>
                  <a:tcPr marL="5666" marR="5666" marT="5666"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extLst>
                  <a:ext uri="{0D108BD9-81ED-4DB2-BD59-A6C34878D82A}">
                    <a16:rowId xmlns:a16="http://schemas.microsoft.com/office/drawing/2014/main" xmlns="" val="1155383456"/>
                  </a:ext>
                </a:extLst>
              </a:tr>
              <a:tr h="1672744">
                <a:tc>
                  <a:txBody>
                    <a:bodyPr/>
                    <a:lstStyle/>
                    <a:p>
                      <a:pPr algn="l" fontAlgn="t"/>
                      <a:r>
                        <a:rPr lang="en-US" sz="1200" b="0" i="0" u="none" strike="noStrike" dirty="0">
                          <a:solidFill>
                            <a:srgbClr val="000000"/>
                          </a:solidFill>
                          <a:effectLst/>
                          <a:latin typeface="Arial" panose="020B0604020202020204" pitchFamily="34" charset="0"/>
                          <a:cs typeface="Arial" panose="020B0604020202020204" pitchFamily="34" charset="0"/>
                        </a:rPr>
                        <a:t>Number of Quarterly reports on implementation of Energy Sector Women Empowerment and Gender Equality Strategy and Gender policies and Frameworks</a:t>
                      </a:r>
                    </a:p>
                  </a:txBody>
                  <a:tcPr marL="5666" marR="5666" marT="5666"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t"/>
                      <a:r>
                        <a:rPr lang="en-US" sz="1200" b="0" i="0" u="none" strike="noStrike" dirty="0">
                          <a:solidFill>
                            <a:srgbClr val="000000"/>
                          </a:solidFill>
                          <a:effectLst/>
                          <a:latin typeface="Arial" panose="020B0604020202020204" pitchFamily="34" charset="0"/>
                          <a:cs typeface="Arial" panose="020B0604020202020204" pitchFamily="34" charset="0"/>
                        </a:rPr>
                        <a:t>4 Quarterly reports on implementation of Energy Sector Women Empowerment and Gender Equality Strategy and Gender policies and Frameworks quarterly</a:t>
                      </a:r>
                    </a:p>
                  </a:txBody>
                  <a:tcPr marL="5666" marR="5666" marT="5666"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t"/>
                      <a:r>
                        <a:rPr lang="en-US" sz="1200" b="0" i="0" u="none" strike="noStrike" dirty="0">
                          <a:solidFill>
                            <a:srgbClr val="000000"/>
                          </a:solidFill>
                          <a:effectLst/>
                          <a:latin typeface="Arial" panose="020B0604020202020204" pitchFamily="34" charset="0"/>
                          <a:cs typeface="Arial" panose="020B0604020202020204" pitchFamily="34" charset="0"/>
                        </a:rPr>
                        <a:t>Quarterly</a:t>
                      </a:r>
                      <a:br>
                        <a:rPr lang="en-US" sz="1200" b="0" i="0" u="none" strike="noStrike" dirty="0">
                          <a:solidFill>
                            <a:srgbClr val="000000"/>
                          </a:solidFill>
                          <a:effectLst/>
                          <a:latin typeface="Arial" panose="020B0604020202020204" pitchFamily="34" charset="0"/>
                          <a:cs typeface="Arial" panose="020B0604020202020204" pitchFamily="34" charset="0"/>
                        </a:rPr>
                      </a:br>
                      <a:r>
                        <a:rPr lang="en-US" sz="1200" b="0" i="0" u="none" strike="noStrike" dirty="0">
                          <a:solidFill>
                            <a:srgbClr val="000000"/>
                          </a:solidFill>
                          <a:effectLst/>
                          <a:latin typeface="Arial" panose="020B0604020202020204" pitchFamily="34" charset="0"/>
                          <a:cs typeface="Arial" panose="020B0604020202020204" pitchFamily="34" charset="0"/>
                        </a:rPr>
                        <a:t>reports on</a:t>
                      </a:r>
                      <a:br>
                        <a:rPr lang="en-US" sz="1200" b="0" i="0" u="none" strike="noStrike" dirty="0">
                          <a:solidFill>
                            <a:srgbClr val="000000"/>
                          </a:solidFill>
                          <a:effectLst/>
                          <a:latin typeface="Arial" panose="020B0604020202020204" pitchFamily="34" charset="0"/>
                          <a:cs typeface="Arial" panose="020B0604020202020204" pitchFamily="34" charset="0"/>
                        </a:rPr>
                      </a:br>
                      <a:r>
                        <a:rPr lang="en-US" sz="1200" b="0" i="0" u="none" strike="noStrike" dirty="0">
                          <a:solidFill>
                            <a:srgbClr val="000000"/>
                          </a:solidFill>
                          <a:effectLst/>
                          <a:latin typeface="Arial" panose="020B0604020202020204" pitchFamily="34" charset="0"/>
                          <a:cs typeface="Arial" panose="020B0604020202020204" pitchFamily="34" charset="0"/>
                        </a:rPr>
                        <a:t>implementation of Energy Sector Women</a:t>
                      </a:r>
                      <a:br>
                        <a:rPr lang="en-US" sz="1200" b="0" i="0" u="none" strike="noStrike" dirty="0">
                          <a:solidFill>
                            <a:srgbClr val="000000"/>
                          </a:solidFill>
                          <a:effectLst/>
                          <a:latin typeface="Arial" panose="020B0604020202020204" pitchFamily="34" charset="0"/>
                          <a:cs typeface="Arial" panose="020B0604020202020204" pitchFamily="34" charset="0"/>
                        </a:rPr>
                      </a:br>
                      <a:r>
                        <a:rPr lang="en-US" sz="1200" b="0" i="0" u="none" strike="noStrike" dirty="0">
                          <a:solidFill>
                            <a:srgbClr val="000000"/>
                          </a:solidFill>
                          <a:effectLst/>
                          <a:latin typeface="Arial" panose="020B0604020202020204" pitchFamily="34" charset="0"/>
                          <a:cs typeface="Arial" panose="020B0604020202020204" pitchFamily="34" charset="0"/>
                        </a:rPr>
                        <a:t>Empowerment and Gender Equality Strategy and Gender</a:t>
                      </a:r>
                      <a:br>
                        <a:rPr lang="en-US" sz="1200" b="0" i="0" u="none" strike="noStrike" dirty="0">
                          <a:solidFill>
                            <a:srgbClr val="000000"/>
                          </a:solidFill>
                          <a:effectLst/>
                          <a:latin typeface="Arial" panose="020B0604020202020204" pitchFamily="34" charset="0"/>
                          <a:cs typeface="Arial" panose="020B0604020202020204" pitchFamily="34" charset="0"/>
                        </a:rPr>
                      </a:br>
                      <a:r>
                        <a:rPr lang="en-US" sz="1200" b="0" i="0" u="none" strike="noStrike" dirty="0">
                          <a:solidFill>
                            <a:srgbClr val="000000"/>
                          </a:solidFill>
                          <a:effectLst/>
                          <a:latin typeface="Arial" panose="020B0604020202020204" pitchFamily="34" charset="0"/>
                          <a:cs typeface="Arial" panose="020B0604020202020204" pitchFamily="34" charset="0"/>
                        </a:rPr>
                        <a:t>policies and</a:t>
                      </a:r>
                      <a:br>
                        <a:rPr lang="en-US" sz="1200" b="0" i="0" u="none" strike="noStrike" dirty="0">
                          <a:solidFill>
                            <a:srgbClr val="000000"/>
                          </a:solidFill>
                          <a:effectLst/>
                          <a:latin typeface="Arial" panose="020B0604020202020204" pitchFamily="34" charset="0"/>
                          <a:cs typeface="Arial" panose="020B0604020202020204" pitchFamily="34" charset="0"/>
                        </a:rPr>
                      </a:br>
                      <a:r>
                        <a:rPr lang="en-US" sz="1200" b="0" i="0" u="none" strike="noStrike" dirty="0">
                          <a:solidFill>
                            <a:srgbClr val="000000"/>
                          </a:solidFill>
                          <a:effectLst/>
                          <a:latin typeface="Arial" panose="020B0604020202020204" pitchFamily="34" charset="0"/>
                          <a:cs typeface="Arial" panose="020B0604020202020204" pitchFamily="34" charset="0"/>
                        </a:rPr>
                        <a:t>Frameworks</a:t>
                      </a:r>
                    </a:p>
                  </a:txBody>
                  <a:tcPr marL="5666" marR="5666" marT="5666"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t"/>
                      <a:r>
                        <a:rPr lang="en-US" sz="1200" b="1" i="0" u="none" strike="noStrike" dirty="0">
                          <a:solidFill>
                            <a:srgbClr val="000000"/>
                          </a:solidFill>
                          <a:effectLst/>
                          <a:latin typeface="Arial" panose="020B0604020202020204" pitchFamily="34" charset="0"/>
                          <a:cs typeface="Arial" panose="020B0604020202020204" pitchFamily="34" charset="0"/>
                        </a:rPr>
                        <a:t>Achieved.  </a:t>
                      </a:r>
                      <a:r>
                        <a:rPr lang="en-US" sz="1200" b="0" i="0" u="none" strike="noStrike" dirty="0">
                          <a:solidFill>
                            <a:srgbClr val="000000"/>
                          </a:solidFill>
                          <a:effectLst/>
                          <a:latin typeface="Arial" panose="020B0604020202020204" pitchFamily="34" charset="0"/>
                          <a:cs typeface="Arial" panose="020B0604020202020204" pitchFamily="34" charset="0"/>
                        </a:rPr>
                        <a:t>                                  Implementation of WEGE strategy is ongoing basis.</a:t>
                      </a:r>
                    </a:p>
                  </a:txBody>
                  <a:tcPr marL="5666" marR="5666" marT="5666"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t"/>
                      <a:r>
                        <a:rPr lang="en-ZA" sz="1200" b="0" i="0" u="none" strike="noStrike" dirty="0">
                          <a:solidFill>
                            <a:srgbClr val="000000"/>
                          </a:solidFill>
                          <a:effectLst/>
                          <a:latin typeface="Arial" panose="020B0604020202020204" pitchFamily="34" charset="0"/>
                          <a:cs typeface="Arial" panose="020B0604020202020204" pitchFamily="34" charset="0"/>
                        </a:rPr>
                        <a:t>N/A</a:t>
                      </a:r>
                    </a:p>
                  </a:txBody>
                  <a:tcPr marL="5666" marR="5666" marT="5666"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t"/>
                      <a:r>
                        <a:rPr lang="en-ZA" sz="1200" b="0" i="0" u="none" strike="noStrike" dirty="0">
                          <a:solidFill>
                            <a:srgbClr val="000000"/>
                          </a:solidFill>
                          <a:effectLst/>
                          <a:latin typeface="Arial" panose="020B0604020202020204" pitchFamily="34" charset="0"/>
                          <a:cs typeface="Arial" panose="020B0604020202020204" pitchFamily="34" charset="0"/>
                        </a:rPr>
                        <a:t>N/A</a:t>
                      </a:r>
                    </a:p>
                  </a:txBody>
                  <a:tcPr marL="5666" marR="5666" marT="5666"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t"/>
                      <a:r>
                        <a:rPr lang="en-ZA" sz="1200" b="0" i="0" u="none" strike="noStrike" dirty="0">
                          <a:solidFill>
                            <a:srgbClr val="000000"/>
                          </a:solidFill>
                          <a:effectLst/>
                          <a:latin typeface="Arial" panose="020B0604020202020204" pitchFamily="34" charset="0"/>
                          <a:cs typeface="Arial" panose="020B0604020202020204" pitchFamily="34" charset="0"/>
                        </a:rPr>
                        <a:t>N/A</a:t>
                      </a:r>
                    </a:p>
                  </a:txBody>
                  <a:tcPr marL="5666" marR="5666" marT="5666"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t"/>
                      <a:r>
                        <a:rPr lang="en-ZA" sz="1200" b="0" i="0" u="none" strike="noStrike" dirty="0">
                          <a:solidFill>
                            <a:srgbClr val="000000"/>
                          </a:solidFill>
                          <a:effectLst/>
                          <a:latin typeface="Arial" panose="020B0604020202020204" pitchFamily="34" charset="0"/>
                          <a:cs typeface="Arial" panose="020B0604020202020204" pitchFamily="34" charset="0"/>
                        </a:rPr>
                        <a:t> </a:t>
                      </a:r>
                    </a:p>
                  </a:txBody>
                  <a:tcPr marL="5666" marR="5666" marT="5666"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extLst>
                  <a:ext uri="{0D108BD9-81ED-4DB2-BD59-A6C34878D82A}">
                    <a16:rowId xmlns:a16="http://schemas.microsoft.com/office/drawing/2014/main" xmlns="" val="474626492"/>
                  </a:ext>
                </a:extLst>
              </a:tr>
              <a:tr h="2339775">
                <a:tc>
                  <a:txBody>
                    <a:bodyPr/>
                    <a:lstStyle/>
                    <a:p>
                      <a:pPr algn="l" fontAlgn="t"/>
                      <a:r>
                        <a:rPr lang="en-US" sz="1200" b="0" i="0" u="none" strike="noStrike" dirty="0">
                          <a:solidFill>
                            <a:srgbClr val="000000"/>
                          </a:solidFill>
                          <a:effectLst/>
                          <a:latin typeface="Arial" panose="020B0604020202020204" pitchFamily="34" charset="0"/>
                          <a:cs typeface="Arial" panose="020B0604020202020204" pitchFamily="34" charset="0"/>
                        </a:rPr>
                        <a:t>Percentage of Preferential procurement to qualifying Women, Youth and People with Disabilities (PWDs) owned businesses/ entities from allocated project budgets of INEP, Energy Efficiency, Derelict and Ownerless Mines Programmes </a:t>
                      </a:r>
                    </a:p>
                  </a:txBody>
                  <a:tcPr marL="5666" marR="5666" marT="5666"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t"/>
                      <a:r>
                        <a:rPr lang="en-US" sz="1200" b="0" i="0" u="none" strike="noStrike" dirty="0">
                          <a:solidFill>
                            <a:srgbClr val="000000"/>
                          </a:solidFill>
                          <a:effectLst/>
                          <a:latin typeface="Arial" panose="020B0604020202020204" pitchFamily="34" charset="0"/>
                          <a:cs typeface="Arial" panose="020B0604020202020204" pitchFamily="34" charset="0"/>
                        </a:rPr>
                        <a:t>20% of Preferential procurement to qualifying Women, Youth and PWDs owned businesses/entities from allocated project budgets of INEP, Energy Efficiency, Derelict and Ownerless Mines Programmes </a:t>
                      </a:r>
                    </a:p>
                  </a:txBody>
                  <a:tcPr marL="5666" marR="5666" marT="5666"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t"/>
                      <a:r>
                        <a:rPr lang="en-US" sz="1200" b="0" i="0" u="none" strike="noStrike" dirty="0">
                          <a:solidFill>
                            <a:srgbClr val="000000"/>
                          </a:solidFill>
                          <a:effectLst/>
                          <a:latin typeface="Arial" panose="020B0604020202020204" pitchFamily="34" charset="0"/>
                          <a:cs typeface="Arial" panose="020B0604020202020204" pitchFamily="34" charset="0"/>
                        </a:rPr>
                        <a:t>Quarterly report on 20% of Preferential</a:t>
                      </a:r>
                      <a:br>
                        <a:rPr lang="en-US" sz="1200" b="0" i="0" u="none" strike="noStrike" dirty="0">
                          <a:solidFill>
                            <a:srgbClr val="000000"/>
                          </a:solidFill>
                          <a:effectLst/>
                          <a:latin typeface="Arial" panose="020B0604020202020204" pitchFamily="34" charset="0"/>
                          <a:cs typeface="Arial" panose="020B0604020202020204" pitchFamily="34" charset="0"/>
                        </a:rPr>
                      </a:br>
                      <a:r>
                        <a:rPr lang="en-US" sz="1200" b="0" i="0" u="none" strike="noStrike" dirty="0">
                          <a:solidFill>
                            <a:srgbClr val="000000"/>
                          </a:solidFill>
                          <a:effectLst/>
                          <a:latin typeface="Arial" panose="020B0604020202020204" pitchFamily="34" charset="0"/>
                          <a:cs typeface="Arial" panose="020B0604020202020204" pitchFamily="34" charset="0"/>
                        </a:rPr>
                        <a:t>procurement to qualifying Women,</a:t>
                      </a:r>
                      <a:br>
                        <a:rPr lang="en-US" sz="1200" b="0" i="0" u="none" strike="noStrike" dirty="0">
                          <a:solidFill>
                            <a:srgbClr val="000000"/>
                          </a:solidFill>
                          <a:effectLst/>
                          <a:latin typeface="Arial" panose="020B0604020202020204" pitchFamily="34" charset="0"/>
                          <a:cs typeface="Arial" panose="020B0604020202020204" pitchFamily="34" charset="0"/>
                        </a:rPr>
                      </a:br>
                      <a:r>
                        <a:rPr lang="en-US" sz="1200" b="0" i="0" u="none" strike="noStrike" dirty="0">
                          <a:solidFill>
                            <a:srgbClr val="000000"/>
                          </a:solidFill>
                          <a:effectLst/>
                          <a:latin typeface="Arial" panose="020B0604020202020204" pitchFamily="34" charset="0"/>
                          <a:cs typeface="Arial" panose="020B0604020202020204" pitchFamily="34" charset="0"/>
                        </a:rPr>
                        <a:t>Youth and PWDs owned</a:t>
                      </a:r>
                      <a:br>
                        <a:rPr lang="en-US" sz="1200" b="0" i="0" u="none" strike="noStrike" dirty="0">
                          <a:solidFill>
                            <a:srgbClr val="000000"/>
                          </a:solidFill>
                          <a:effectLst/>
                          <a:latin typeface="Arial" panose="020B0604020202020204" pitchFamily="34" charset="0"/>
                          <a:cs typeface="Arial" panose="020B0604020202020204" pitchFamily="34" charset="0"/>
                        </a:rPr>
                      </a:br>
                      <a:r>
                        <a:rPr lang="en-US" sz="1200" b="0" i="0" u="none" strike="noStrike" dirty="0">
                          <a:solidFill>
                            <a:srgbClr val="000000"/>
                          </a:solidFill>
                          <a:effectLst/>
                          <a:latin typeface="Arial" panose="020B0604020202020204" pitchFamily="34" charset="0"/>
                          <a:cs typeface="Arial" panose="020B0604020202020204" pitchFamily="34" charset="0"/>
                        </a:rPr>
                        <a:t>businesses/ entities from allocated project</a:t>
                      </a:r>
                      <a:br>
                        <a:rPr lang="en-US" sz="1200" b="0" i="0" u="none" strike="noStrike" dirty="0">
                          <a:solidFill>
                            <a:srgbClr val="000000"/>
                          </a:solidFill>
                          <a:effectLst/>
                          <a:latin typeface="Arial" panose="020B0604020202020204" pitchFamily="34" charset="0"/>
                          <a:cs typeface="Arial" panose="020B0604020202020204" pitchFamily="34" charset="0"/>
                        </a:rPr>
                      </a:br>
                      <a:r>
                        <a:rPr lang="en-US" sz="1200" b="0" i="0" u="none" strike="noStrike" dirty="0">
                          <a:solidFill>
                            <a:srgbClr val="000000"/>
                          </a:solidFill>
                          <a:effectLst/>
                          <a:latin typeface="Arial" panose="020B0604020202020204" pitchFamily="34" charset="0"/>
                          <a:cs typeface="Arial" panose="020B0604020202020204" pitchFamily="34" charset="0"/>
                        </a:rPr>
                        <a:t>budgets of INEP,</a:t>
                      </a:r>
                      <a:br>
                        <a:rPr lang="en-US" sz="1200" b="0" i="0" u="none" strike="noStrike" dirty="0">
                          <a:solidFill>
                            <a:srgbClr val="000000"/>
                          </a:solidFill>
                          <a:effectLst/>
                          <a:latin typeface="Arial" panose="020B0604020202020204" pitchFamily="34" charset="0"/>
                          <a:cs typeface="Arial" panose="020B0604020202020204" pitchFamily="34" charset="0"/>
                        </a:rPr>
                      </a:br>
                      <a:r>
                        <a:rPr lang="en-US" sz="1200" b="0" i="0" u="none" strike="noStrike" dirty="0">
                          <a:solidFill>
                            <a:srgbClr val="000000"/>
                          </a:solidFill>
                          <a:effectLst/>
                          <a:latin typeface="Arial" panose="020B0604020202020204" pitchFamily="34" charset="0"/>
                          <a:cs typeface="Arial" panose="020B0604020202020204" pitchFamily="34" charset="0"/>
                        </a:rPr>
                        <a:t>Energy Efficiency,</a:t>
                      </a:r>
                      <a:br>
                        <a:rPr lang="en-US" sz="1200" b="0" i="0" u="none" strike="noStrike" dirty="0">
                          <a:solidFill>
                            <a:srgbClr val="000000"/>
                          </a:solidFill>
                          <a:effectLst/>
                          <a:latin typeface="Arial" panose="020B0604020202020204" pitchFamily="34" charset="0"/>
                          <a:cs typeface="Arial" panose="020B0604020202020204" pitchFamily="34" charset="0"/>
                        </a:rPr>
                      </a:br>
                      <a:r>
                        <a:rPr lang="en-US" sz="1200" b="0" i="0" u="none" strike="noStrike" dirty="0">
                          <a:solidFill>
                            <a:srgbClr val="000000"/>
                          </a:solidFill>
                          <a:effectLst/>
                          <a:latin typeface="Arial" panose="020B0604020202020204" pitchFamily="34" charset="0"/>
                          <a:cs typeface="Arial" panose="020B0604020202020204" pitchFamily="34" charset="0"/>
                        </a:rPr>
                        <a:t>Derelict and</a:t>
                      </a:r>
                      <a:br>
                        <a:rPr lang="en-US" sz="1200" b="0" i="0" u="none" strike="noStrike" dirty="0">
                          <a:solidFill>
                            <a:srgbClr val="000000"/>
                          </a:solidFill>
                          <a:effectLst/>
                          <a:latin typeface="Arial" panose="020B0604020202020204" pitchFamily="34" charset="0"/>
                          <a:cs typeface="Arial" panose="020B0604020202020204" pitchFamily="34" charset="0"/>
                        </a:rPr>
                      </a:br>
                      <a:r>
                        <a:rPr lang="en-US" sz="1200" b="0" i="0" u="none" strike="noStrike" dirty="0">
                          <a:solidFill>
                            <a:srgbClr val="000000"/>
                          </a:solidFill>
                          <a:effectLst/>
                          <a:latin typeface="Arial" panose="020B0604020202020204" pitchFamily="34" charset="0"/>
                          <a:cs typeface="Arial" panose="020B0604020202020204" pitchFamily="34" charset="0"/>
                        </a:rPr>
                        <a:t>Ownerless Mines</a:t>
                      </a:r>
                      <a:br>
                        <a:rPr lang="en-US" sz="1200" b="0" i="0" u="none" strike="noStrike" dirty="0">
                          <a:solidFill>
                            <a:srgbClr val="000000"/>
                          </a:solidFill>
                          <a:effectLst/>
                          <a:latin typeface="Arial" panose="020B0604020202020204" pitchFamily="34" charset="0"/>
                          <a:cs typeface="Arial" panose="020B0604020202020204" pitchFamily="34" charset="0"/>
                        </a:rPr>
                      </a:br>
                      <a:r>
                        <a:rPr lang="en-US" sz="1200" b="0" i="0" u="none" strike="noStrike" dirty="0">
                          <a:solidFill>
                            <a:srgbClr val="000000"/>
                          </a:solidFill>
                          <a:effectLst/>
                          <a:latin typeface="Arial" panose="020B0604020202020204" pitchFamily="34" charset="0"/>
                          <a:cs typeface="Arial" panose="020B0604020202020204" pitchFamily="34" charset="0"/>
                        </a:rPr>
                        <a:t>Programmes</a:t>
                      </a:r>
                    </a:p>
                  </a:txBody>
                  <a:tcPr marL="5666" marR="5666" marT="5666"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t"/>
                      <a:r>
                        <a:rPr lang="en-ZA" sz="1200" b="1" i="0" u="none" strike="noStrike" dirty="0">
                          <a:solidFill>
                            <a:srgbClr val="000000"/>
                          </a:solidFill>
                          <a:effectLst/>
                          <a:latin typeface="Arial" panose="020B0604020202020204" pitchFamily="34" charset="0"/>
                          <a:cs typeface="Arial" panose="020B0604020202020204" pitchFamily="34" charset="0"/>
                        </a:rPr>
                        <a:t>Not achieved. </a:t>
                      </a:r>
                    </a:p>
                  </a:txBody>
                  <a:tcPr marL="5666" marR="5666" marT="5666"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t"/>
                      <a:r>
                        <a:rPr lang="en-US" sz="1200" b="0" i="0" u="none" strike="noStrike" dirty="0">
                          <a:solidFill>
                            <a:srgbClr val="000000"/>
                          </a:solidFill>
                          <a:effectLst/>
                          <a:latin typeface="Arial" panose="020B0604020202020204" pitchFamily="34" charset="0"/>
                          <a:cs typeface="Arial" panose="020B0604020202020204" pitchFamily="34" charset="0"/>
                        </a:rPr>
                        <a:t>Lack of engagement between relevant internal stakeholders.</a:t>
                      </a:r>
                    </a:p>
                  </a:txBody>
                  <a:tcPr marL="5666" marR="5666" marT="5666"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t"/>
                      <a:r>
                        <a:rPr lang="en-US" sz="1200" b="0" i="0" u="none" strike="noStrike" dirty="0">
                          <a:solidFill>
                            <a:srgbClr val="000000"/>
                          </a:solidFill>
                          <a:effectLst/>
                          <a:latin typeface="Arial" panose="020B0604020202020204" pitchFamily="34" charset="0"/>
                          <a:cs typeface="Arial" panose="020B0604020202020204" pitchFamily="34" charset="0"/>
                        </a:rPr>
                        <a:t>Engagement with relevant internal stakeholders to discuss the implementation of this target.</a:t>
                      </a:r>
                    </a:p>
                  </a:txBody>
                  <a:tcPr marL="5666" marR="5666" marT="5666"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t"/>
                      <a:r>
                        <a:rPr lang="en-US" sz="1200" b="0" i="0" u="none" strike="noStrike" dirty="0">
                          <a:solidFill>
                            <a:srgbClr val="000000"/>
                          </a:solidFill>
                          <a:effectLst/>
                          <a:latin typeface="Arial" panose="020B0604020202020204" pitchFamily="34" charset="0"/>
                          <a:cs typeface="Arial" panose="020B0604020202020204" pitchFamily="34" charset="0"/>
                        </a:rPr>
                        <a:t>This target is dependent on the data received from the relevant internal stakeholders.</a:t>
                      </a:r>
                    </a:p>
                  </a:txBody>
                  <a:tcPr marL="5666" marR="5666" marT="5666"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t"/>
                      <a:r>
                        <a:rPr lang="en-ZA" sz="1200" b="0" i="0" u="none" strike="noStrike" dirty="0">
                          <a:solidFill>
                            <a:srgbClr val="000000"/>
                          </a:solidFill>
                          <a:effectLst/>
                          <a:latin typeface="Arial" panose="020B0604020202020204" pitchFamily="34" charset="0"/>
                          <a:cs typeface="Arial" panose="020B0604020202020204" pitchFamily="34" charset="0"/>
                        </a:rPr>
                        <a:t> </a:t>
                      </a:r>
                    </a:p>
                  </a:txBody>
                  <a:tcPr marL="5666" marR="5666" marT="5666"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extLst>
                  <a:ext uri="{0D108BD9-81ED-4DB2-BD59-A6C34878D82A}">
                    <a16:rowId xmlns:a16="http://schemas.microsoft.com/office/drawing/2014/main" xmlns="" val="1428445470"/>
                  </a:ext>
                </a:extLst>
              </a:tr>
              <a:tr h="1005713">
                <a:tc>
                  <a:txBody>
                    <a:bodyPr/>
                    <a:lstStyle/>
                    <a:p>
                      <a:pPr algn="l" fontAlgn="t"/>
                      <a:r>
                        <a:rPr lang="en-US" sz="1200" b="0" i="0" u="none" strike="noStrike" dirty="0">
                          <a:solidFill>
                            <a:srgbClr val="000000"/>
                          </a:solidFill>
                          <a:effectLst/>
                          <a:latin typeface="Arial" panose="020B0604020202020204" pitchFamily="34" charset="0"/>
                          <a:cs typeface="Arial" panose="020B0604020202020204" pitchFamily="34" charset="0"/>
                        </a:rPr>
                        <a:t>Number of small-scale miners supported </a:t>
                      </a:r>
                    </a:p>
                  </a:txBody>
                  <a:tcPr marL="5666" marR="5666" marT="5666"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t"/>
                      <a:r>
                        <a:rPr lang="en-ZA" sz="1200" b="0" i="0" u="none" strike="noStrike" dirty="0">
                          <a:solidFill>
                            <a:srgbClr val="000000"/>
                          </a:solidFill>
                          <a:effectLst/>
                          <a:latin typeface="Arial" panose="020B0604020202020204" pitchFamily="34" charset="0"/>
                          <a:cs typeface="Arial" panose="020B0604020202020204" pitchFamily="34" charset="0"/>
                        </a:rPr>
                        <a:t>30 small-scale miners supported</a:t>
                      </a:r>
                    </a:p>
                  </a:txBody>
                  <a:tcPr marL="5666" marR="5666" marT="5666"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t"/>
                      <a:r>
                        <a:rPr lang="en-ZA" sz="1200" b="0" i="0" u="none" strike="noStrike" dirty="0">
                          <a:solidFill>
                            <a:srgbClr val="000000"/>
                          </a:solidFill>
                          <a:effectLst/>
                          <a:latin typeface="Arial" panose="020B0604020202020204" pitchFamily="34" charset="0"/>
                          <a:cs typeface="Arial" panose="020B0604020202020204" pitchFamily="34" charset="0"/>
                        </a:rPr>
                        <a:t>8</a:t>
                      </a:r>
                    </a:p>
                  </a:txBody>
                  <a:tcPr marL="5666" marR="5666" marT="5666"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t"/>
                      <a:r>
                        <a:rPr lang="en-US" sz="1200" b="1" i="0" u="none" strike="noStrike" dirty="0">
                          <a:solidFill>
                            <a:srgbClr val="000000"/>
                          </a:solidFill>
                          <a:effectLst/>
                          <a:latin typeface="Arial" panose="020B0604020202020204" pitchFamily="34" charset="0"/>
                          <a:cs typeface="Arial" panose="020B0604020202020204" pitchFamily="34" charset="0"/>
                        </a:rPr>
                        <a:t>Not achieved.</a:t>
                      </a:r>
                      <a:r>
                        <a:rPr lang="en-US" sz="1200" b="0" i="0" u="none" strike="noStrike" dirty="0">
                          <a:solidFill>
                            <a:srgbClr val="000000"/>
                          </a:solidFill>
                          <a:effectLst/>
                          <a:latin typeface="Arial" panose="020B0604020202020204" pitchFamily="34" charset="0"/>
                          <a:cs typeface="Arial" panose="020B0604020202020204" pitchFamily="34" charset="0"/>
                        </a:rPr>
                        <a:t>                                MOA between DMRE and IDC is yet to be finalized.</a:t>
                      </a:r>
                    </a:p>
                  </a:txBody>
                  <a:tcPr marL="5666" marR="5666" marT="5666"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t"/>
                      <a:r>
                        <a:rPr lang="en-US" sz="1200" b="0" i="0" u="none" strike="noStrike" dirty="0">
                          <a:solidFill>
                            <a:srgbClr val="000000"/>
                          </a:solidFill>
                          <a:effectLst/>
                          <a:latin typeface="Arial" panose="020B0604020202020204" pitchFamily="34" charset="0"/>
                          <a:cs typeface="Arial" panose="020B0604020202020204" pitchFamily="34" charset="0"/>
                        </a:rPr>
                        <a:t>The MOA between DMRE and IDC is not finalized.</a:t>
                      </a:r>
                    </a:p>
                  </a:txBody>
                  <a:tcPr marL="5666" marR="5666" marT="5666"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t"/>
                      <a:r>
                        <a:rPr lang="en-US" sz="1200" b="0" i="0" u="none" strike="noStrike" dirty="0">
                          <a:solidFill>
                            <a:srgbClr val="000000"/>
                          </a:solidFill>
                          <a:effectLst/>
                          <a:latin typeface="Arial" panose="020B0604020202020204" pitchFamily="34" charset="0"/>
                          <a:cs typeface="Arial" panose="020B0604020202020204" pitchFamily="34" charset="0"/>
                        </a:rPr>
                        <a:t>More efforts including stakeholder engagement will commence in the third quarter.</a:t>
                      </a:r>
                    </a:p>
                  </a:txBody>
                  <a:tcPr marL="5666" marR="5666" marT="5666"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t"/>
                      <a:r>
                        <a:rPr lang="en-US" sz="1200" b="0" i="0" u="none" strike="noStrike" dirty="0">
                          <a:solidFill>
                            <a:srgbClr val="000000"/>
                          </a:solidFill>
                          <a:effectLst/>
                          <a:latin typeface="Arial" panose="020B0604020202020204" pitchFamily="34" charset="0"/>
                          <a:cs typeface="Arial" panose="020B0604020202020204" pitchFamily="34" charset="0"/>
                        </a:rPr>
                        <a:t>This target is dependent on the finalization of the MOA.</a:t>
                      </a:r>
                    </a:p>
                  </a:txBody>
                  <a:tcPr marL="5666" marR="5666" marT="5666"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t"/>
                      <a:r>
                        <a:rPr lang="en-ZA" sz="1200" b="0" i="0" u="none" strike="noStrike" dirty="0">
                          <a:solidFill>
                            <a:srgbClr val="000000"/>
                          </a:solidFill>
                          <a:effectLst/>
                          <a:latin typeface="Arial" panose="020B0604020202020204" pitchFamily="34" charset="0"/>
                          <a:cs typeface="Arial" panose="020B0604020202020204" pitchFamily="34" charset="0"/>
                        </a:rPr>
                        <a:t> </a:t>
                      </a:r>
                    </a:p>
                  </a:txBody>
                  <a:tcPr marL="5666" marR="5666" marT="5666"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extLst>
                  <a:ext uri="{0D108BD9-81ED-4DB2-BD59-A6C34878D82A}">
                    <a16:rowId xmlns:a16="http://schemas.microsoft.com/office/drawing/2014/main" xmlns="" val="2996077761"/>
                  </a:ext>
                </a:extLst>
              </a:tr>
            </a:tbl>
          </a:graphicData>
        </a:graphic>
      </p:graphicFrame>
      <p:sp>
        <p:nvSpPr>
          <p:cNvPr id="6" name="TextBox 5">
            <a:extLst>
              <a:ext uri="{FF2B5EF4-FFF2-40B4-BE49-F238E27FC236}">
                <a16:creationId xmlns:a16="http://schemas.microsoft.com/office/drawing/2014/main" xmlns="" id="{6F8ECE73-E631-43B7-9F4E-D1D27B539657}"/>
              </a:ext>
            </a:extLst>
          </p:cNvPr>
          <p:cNvSpPr txBox="1"/>
          <p:nvPr/>
        </p:nvSpPr>
        <p:spPr>
          <a:xfrm>
            <a:off x="1571625" y="0"/>
            <a:ext cx="9810749" cy="369332"/>
          </a:xfrm>
          <a:prstGeom prst="rect">
            <a:avLst/>
          </a:prstGeom>
          <a:noFill/>
        </p:spPr>
        <p:txBody>
          <a:bodyPr wrap="square">
            <a:spAutoFit/>
          </a:bodyPr>
          <a:lstStyle/>
          <a:p>
            <a:r>
              <a:rPr lang="en-US" b="1" dirty="0">
                <a:latin typeface="Arial" panose="020B0604020202020204" pitchFamily="34" charset="0"/>
                <a:cs typeface="Arial" panose="020B0604020202020204" pitchFamily="34" charset="0"/>
              </a:rPr>
              <a:t> MINERAL AND ENERGY RESOURCES PROGRAMMES AND PROJECTS, (QUARTER 2)  </a:t>
            </a:r>
            <a:endParaRPr lang="en-ZA"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xmlns="" val="792683105"/>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a:extLst>
              <a:ext uri="{FF2B5EF4-FFF2-40B4-BE49-F238E27FC236}">
                <a16:creationId xmlns:a16="http://schemas.microsoft.com/office/drawing/2014/main" xmlns="" id="{89F710FF-CB1B-44E8-9118-B6907B99D296}"/>
              </a:ext>
            </a:extLst>
          </p:cNvPr>
          <p:cNvGraphicFramePr>
            <a:graphicFrameLocks noGrp="1"/>
          </p:cNvGraphicFramePr>
          <p:nvPr/>
        </p:nvGraphicFramePr>
        <p:xfrm>
          <a:off x="1609724" y="314325"/>
          <a:ext cx="10582274" cy="5127046"/>
        </p:xfrm>
        <a:graphic>
          <a:graphicData uri="http://schemas.openxmlformats.org/drawingml/2006/table">
            <a:tbl>
              <a:tblPr/>
              <a:tblGrid>
                <a:gridCol w="1224420">
                  <a:extLst>
                    <a:ext uri="{9D8B030D-6E8A-4147-A177-3AD203B41FA5}">
                      <a16:colId xmlns:a16="http://schemas.microsoft.com/office/drawing/2014/main" xmlns="" val="2518997071"/>
                    </a:ext>
                  </a:extLst>
                </a:gridCol>
                <a:gridCol w="1224420">
                  <a:extLst>
                    <a:ext uri="{9D8B030D-6E8A-4147-A177-3AD203B41FA5}">
                      <a16:colId xmlns:a16="http://schemas.microsoft.com/office/drawing/2014/main" xmlns="" val="375994447"/>
                    </a:ext>
                  </a:extLst>
                </a:gridCol>
                <a:gridCol w="1414001">
                  <a:extLst>
                    <a:ext uri="{9D8B030D-6E8A-4147-A177-3AD203B41FA5}">
                      <a16:colId xmlns:a16="http://schemas.microsoft.com/office/drawing/2014/main" xmlns="" val="2680589199"/>
                    </a:ext>
                  </a:extLst>
                </a:gridCol>
                <a:gridCol w="1889289">
                  <a:extLst>
                    <a:ext uri="{9D8B030D-6E8A-4147-A177-3AD203B41FA5}">
                      <a16:colId xmlns:a16="http://schemas.microsoft.com/office/drawing/2014/main" xmlns="" val="2445624675"/>
                    </a:ext>
                  </a:extLst>
                </a:gridCol>
                <a:gridCol w="1315443">
                  <a:extLst>
                    <a:ext uri="{9D8B030D-6E8A-4147-A177-3AD203B41FA5}">
                      <a16:colId xmlns:a16="http://schemas.microsoft.com/office/drawing/2014/main" xmlns="" val="1311757111"/>
                    </a:ext>
                  </a:extLst>
                </a:gridCol>
                <a:gridCol w="1526854">
                  <a:extLst>
                    <a:ext uri="{9D8B030D-6E8A-4147-A177-3AD203B41FA5}">
                      <a16:colId xmlns:a16="http://schemas.microsoft.com/office/drawing/2014/main" xmlns="" val="1902391720"/>
                    </a:ext>
                  </a:extLst>
                </a:gridCol>
                <a:gridCol w="1471065">
                  <a:extLst>
                    <a:ext uri="{9D8B030D-6E8A-4147-A177-3AD203B41FA5}">
                      <a16:colId xmlns:a16="http://schemas.microsoft.com/office/drawing/2014/main" xmlns="" val="347787721"/>
                    </a:ext>
                  </a:extLst>
                </a:gridCol>
                <a:gridCol w="516782">
                  <a:extLst>
                    <a:ext uri="{9D8B030D-6E8A-4147-A177-3AD203B41FA5}">
                      <a16:colId xmlns:a16="http://schemas.microsoft.com/office/drawing/2014/main" xmlns="" val="570915469"/>
                    </a:ext>
                  </a:extLst>
                </a:gridCol>
              </a:tblGrid>
              <a:tr h="454301">
                <a:tc>
                  <a:txBody>
                    <a:bodyPr/>
                    <a:lstStyle/>
                    <a:p>
                      <a:pPr algn="ctr" fontAlgn="t"/>
                      <a:r>
                        <a:rPr lang="en-ZA" sz="1200" b="1" i="0" u="none" strike="noStrike" dirty="0">
                          <a:solidFill>
                            <a:srgbClr val="000000"/>
                          </a:solidFill>
                          <a:effectLst/>
                          <a:latin typeface="Arial" panose="020B0604020202020204" pitchFamily="34" charset="0"/>
                          <a:cs typeface="Arial" panose="020B0604020202020204" pitchFamily="34" charset="0"/>
                        </a:rPr>
                        <a:t>Output Indicator</a:t>
                      </a:r>
                    </a:p>
                  </a:txBody>
                  <a:tcPr marL="6842" marR="6842" marT="684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ctr" fontAlgn="t"/>
                      <a:r>
                        <a:rPr lang="en-ZA" sz="1200" b="1" i="0" u="none" strike="noStrike" dirty="0">
                          <a:solidFill>
                            <a:srgbClr val="000000"/>
                          </a:solidFill>
                          <a:effectLst/>
                          <a:latin typeface="Arial" panose="020B0604020202020204" pitchFamily="34" charset="0"/>
                          <a:cs typeface="Arial" panose="020B0604020202020204" pitchFamily="34" charset="0"/>
                        </a:rPr>
                        <a:t>2022/23</a:t>
                      </a:r>
                      <a:br>
                        <a:rPr lang="en-ZA" sz="1200" b="1" i="0" u="none" strike="noStrike" dirty="0">
                          <a:solidFill>
                            <a:srgbClr val="000000"/>
                          </a:solidFill>
                          <a:effectLst/>
                          <a:latin typeface="Arial" panose="020B0604020202020204" pitchFamily="34" charset="0"/>
                          <a:cs typeface="Arial" panose="020B0604020202020204" pitchFamily="34" charset="0"/>
                        </a:rPr>
                      </a:br>
                      <a:r>
                        <a:rPr lang="en-ZA" sz="1200" b="1" i="0" u="none" strike="noStrike" dirty="0">
                          <a:solidFill>
                            <a:srgbClr val="000000"/>
                          </a:solidFill>
                          <a:effectLst/>
                          <a:latin typeface="Arial" panose="020B0604020202020204" pitchFamily="34" charset="0"/>
                          <a:cs typeface="Arial" panose="020B0604020202020204" pitchFamily="34" charset="0"/>
                        </a:rPr>
                        <a:t>Annual Target</a:t>
                      </a:r>
                    </a:p>
                  </a:txBody>
                  <a:tcPr marL="6842" marR="6842" marT="684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ctr" fontAlgn="t"/>
                      <a:r>
                        <a:rPr lang="en-ZA" sz="1200" b="1" i="0" u="none" strike="noStrike" dirty="0">
                          <a:solidFill>
                            <a:srgbClr val="000000"/>
                          </a:solidFill>
                          <a:effectLst/>
                          <a:latin typeface="Arial" panose="020B0604020202020204" pitchFamily="34" charset="0"/>
                          <a:cs typeface="Arial" panose="020B0604020202020204" pitchFamily="34" charset="0"/>
                        </a:rPr>
                        <a:t>2022/23</a:t>
                      </a:r>
                      <a:br>
                        <a:rPr lang="en-ZA" sz="1200" b="1" i="0" u="none" strike="noStrike" dirty="0">
                          <a:solidFill>
                            <a:srgbClr val="000000"/>
                          </a:solidFill>
                          <a:effectLst/>
                          <a:latin typeface="Arial" panose="020B0604020202020204" pitchFamily="34" charset="0"/>
                          <a:cs typeface="Arial" panose="020B0604020202020204" pitchFamily="34" charset="0"/>
                        </a:rPr>
                      </a:br>
                      <a:r>
                        <a:rPr lang="en-ZA" sz="1200" b="1" i="0" u="none" strike="noStrike" dirty="0">
                          <a:solidFill>
                            <a:srgbClr val="000000"/>
                          </a:solidFill>
                          <a:effectLst/>
                          <a:latin typeface="Arial" panose="020B0604020202020204" pitchFamily="34" charset="0"/>
                          <a:cs typeface="Arial" panose="020B0604020202020204" pitchFamily="34" charset="0"/>
                        </a:rPr>
                        <a:t>Quarterly Target</a:t>
                      </a:r>
                    </a:p>
                  </a:txBody>
                  <a:tcPr marL="6842" marR="6842" marT="684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ctr" fontAlgn="t"/>
                      <a:r>
                        <a:rPr lang="en-US" sz="1200" b="1" i="0" u="none" strike="noStrike" dirty="0">
                          <a:solidFill>
                            <a:srgbClr val="000000"/>
                          </a:solidFill>
                          <a:effectLst/>
                          <a:latin typeface="Arial" panose="020B0604020202020204" pitchFamily="34" charset="0"/>
                          <a:cs typeface="Arial" panose="020B0604020202020204" pitchFamily="34" charset="0"/>
                        </a:rPr>
                        <a:t>Actual output</a:t>
                      </a:r>
                      <a:br>
                        <a:rPr lang="en-US" sz="1200" b="1" i="0" u="none" strike="noStrike" dirty="0">
                          <a:solidFill>
                            <a:srgbClr val="000000"/>
                          </a:solidFill>
                          <a:effectLst/>
                          <a:latin typeface="Arial" panose="020B0604020202020204" pitchFamily="34" charset="0"/>
                          <a:cs typeface="Arial" panose="020B0604020202020204" pitchFamily="34" charset="0"/>
                        </a:rPr>
                      </a:br>
                      <a:endParaRPr lang="en-US" sz="1200" b="1" i="0" u="none" strike="noStrike" dirty="0">
                        <a:solidFill>
                          <a:srgbClr val="000000"/>
                        </a:solidFill>
                        <a:effectLst/>
                        <a:latin typeface="Arial" panose="020B0604020202020204" pitchFamily="34" charset="0"/>
                        <a:cs typeface="Arial" panose="020B0604020202020204" pitchFamily="34" charset="0"/>
                      </a:endParaRPr>
                    </a:p>
                  </a:txBody>
                  <a:tcPr marL="6842" marR="6842" marT="684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ctr" fontAlgn="t"/>
                      <a:r>
                        <a:rPr lang="en-ZA" sz="1200" b="1" i="0" u="none" strike="noStrike" dirty="0">
                          <a:solidFill>
                            <a:srgbClr val="000000"/>
                          </a:solidFill>
                          <a:effectLst/>
                          <a:latin typeface="Arial" panose="020B0604020202020204" pitchFamily="34" charset="0"/>
                          <a:cs typeface="Arial" panose="020B0604020202020204" pitchFamily="34" charset="0"/>
                        </a:rPr>
                        <a:t>Reason for</a:t>
                      </a:r>
                      <a:br>
                        <a:rPr lang="en-ZA" sz="1200" b="1" i="0" u="none" strike="noStrike" dirty="0">
                          <a:solidFill>
                            <a:srgbClr val="000000"/>
                          </a:solidFill>
                          <a:effectLst/>
                          <a:latin typeface="Arial" panose="020B0604020202020204" pitchFamily="34" charset="0"/>
                          <a:cs typeface="Arial" panose="020B0604020202020204" pitchFamily="34" charset="0"/>
                        </a:rPr>
                      </a:br>
                      <a:r>
                        <a:rPr lang="en-ZA" sz="1200" b="1" i="0" u="none" strike="noStrike" dirty="0">
                          <a:solidFill>
                            <a:srgbClr val="000000"/>
                          </a:solidFill>
                          <a:effectLst/>
                          <a:latin typeface="Arial" panose="020B0604020202020204" pitchFamily="34" charset="0"/>
                          <a:cs typeface="Arial" panose="020B0604020202020204" pitchFamily="34" charset="0"/>
                        </a:rPr>
                        <a:t>Deviation</a:t>
                      </a:r>
                      <a:br>
                        <a:rPr lang="en-ZA" sz="1200" b="1" i="0" u="none" strike="noStrike" dirty="0">
                          <a:solidFill>
                            <a:srgbClr val="000000"/>
                          </a:solidFill>
                          <a:effectLst/>
                          <a:latin typeface="Arial" panose="020B0604020202020204" pitchFamily="34" charset="0"/>
                          <a:cs typeface="Arial" panose="020B0604020202020204" pitchFamily="34" charset="0"/>
                        </a:rPr>
                      </a:br>
                      <a:endParaRPr lang="en-ZA" sz="1200" b="1" i="0" u="none" strike="noStrike" dirty="0">
                        <a:solidFill>
                          <a:srgbClr val="000000"/>
                        </a:solidFill>
                        <a:effectLst/>
                        <a:latin typeface="Arial" panose="020B0604020202020204" pitchFamily="34" charset="0"/>
                        <a:cs typeface="Arial" panose="020B0604020202020204" pitchFamily="34" charset="0"/>
                      </a:endParaRPr>
                    </a:p>
                  </a:txBody>
                  <a:tcPr marL="6842" marR="6842" marT="684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ctr" fontAlgn="t"/>
                      <a:r>
                        <a:rPr lang="en-ZA" sz="1200" b="1" i="0" u="none" strike="noStrike" dirty="0">
                          <a:solidFill>
                            <a:srgbClr val="000000"/>
                          </a:solidFill>
                          <a:effectLst/>
                          <a:latin typeface="Arial" panose="020B0604020202020204" pitchFamily="34" charset="0"/>
                          <a:cs typeface="Arial" panose="020B0604020202020204" pitchFamily="34" charset="0"/>
                        </a:rPr>
                        <a:t>Corrective</a:t>
                      </a:r>
                      <a:br>
                        <a:rPr lang="en-ZA" sz="1200" b="1" i="0" u="none" strike="noStrike" dirty="0">
                          <a:solidFill>
                            <a:srgbClr val="000000"/>
                          </a:solidFill>
                          <a:effectLst/>
                          <a:latin typeface="Arial" panose="020B0604020202020204" pitchFamily="34" charset="0"/>
                          <a:cs typeface="Arial" panose="020B0604020202020204" pitchFamily="34" charset="0"/>
                        </a:rPr>
                      </a:br>
                      <a:r>
                        <a:rPr lang="en-ZA" sz="1200" b="1" i="0" u="none" strike="noStrike" dirty="0">
                          <a:solidFill>
                            <a:srgbClr val="000000"/>
                          </a:solidFill>
                          <a:effectLst/>
                          <a:latin typeface="Arial" panose="020B0604020202020204" pitchFamily="34" charset="0"/>
                          <a:cs typeface="Arial" panose="020B0604020202020204" pitchFamily="34" charset="0"/>
                        </a:rPr>
                        <a:t>Measures</a:t>
                      </a:r>
                      <a:br>
                        <a:rPr lang="en-ZA" sz="1200" b="1" i="0" u="none" strike="noStrike" dirty="0">
                          <a:solidFill>
                            <a:srgbClr val="000000"/>
                          </a:solidFill>
                          <a:effectLst/>
                          <a:latin typeface="Arial" panose="020B0604020202020204" pitchFamily="34" charset="0"/>
                          <a:cs typeface="Arial" panose="020B0604020202020204" pitchFamily="34" charset="0"/>
                        </a:rPr>
                      </a:br>
                      <a:endParaRPr lang="en-ZA" sz="1200" b="1" i="0" u="none" strike="noStrike" dirty="0">
                        <a:solidFill>
                          <a:srgbClr val="000000"/>
                        </a:solidFill>
                        <a:effectLst/>
                        <a:latin typeface="Arial" panose="020B0604020202020204" pitchFamily="34" charset="0"/>
                        <a:cs typeface="Arial" panose="020B0604020202020204" pitchFamily="34" charset="0"/>
                      </a:endParaRPr>
                    </a:p>
                  </a:txBody>
                  <a:tcPr marL="6842" marR="6842" marT="684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ctr" fontAlgn="t"/>
                      <a:r>
                        <a:rPr lang="en-ZA" sz="1200" b="1" i="0" u="none" strike="noStrike" dirty="0">
                          <a:solidFill>
                            <a:srgbClr val="000000"/>
                          </a:solidFill>
                          <a:effectLst/>
                          <a:latin typeface="Arial" panose="020B0604020202020204" pitchFamily="34" charset="0"/>
                          <a:cs typeface="Arial" panose="020B0604020202020204" pitchFamily="34" charset="0"/>
                        </a:rPr>
                        <a:t>Comments for</a:t>
                      </a:r>
                      <a:br>
                        <a:rPr lang="en-ZA" sz="1200" b="1" i="0" u="none" strike="noStrike" dirty="0">
                          <a:solidFill>
                            <a:srgbClr val="000000"/>
                          </a:solidFill>
                          <a:effectLst/>
                          <a:latin typeface="Arial" panose="020B0604020202020204" pitchFamily="34" charset="0"/>
                          <a:cs typeface="Arial" panose="020B0604020202020204" pitchFamily="34" charset="0"/>
                        </a:rPr>
                      </a:br>
                      <a:r>
                        <a:rPr lang="en-ZA" sz="1200" b="1" i="0" u="none" strike="noStrike" dirty="0">
                          <a:solidFill>
                            <a:srgbClr val="000000"/>
                          </a:solidFill>
                          <a:effectLst/>
                          <a:latin typeface="Arial" panose="020B0604020202020204" pitchFamily="34" charset="0"/>
                          <a:cs typeface="Arial" panose="020B0604020202020204" pitchFamily="34" charset="0"/>
                        </a:rPr>
                        <a:t>Quarter 2</a:t>
                      </a:r>
                      <a:br>
                        <a:rPr lang="en-ZA" sz="1200" b="1" i="0" u="none" strike="noStrike" dirty="0">
                          <a:solidFill>
                            <a:srgbClr val="000000"/>
                          </a:solidFill>
                          <a:effectLst/>
                          <a:latin typeface="Arial" panose="020B0604020202020204" pitchFamily="34" charset="0"/>
                          <a:cs typeface="Arial" panose="020B0604020202020204" pitchFamily="34" charset="0"/>
                        </a:rPr>
                      </a:br>
                      <a:endParaRPr lang="en-ZA" sz="1200" b="1" i="0" u="none" strike="noStrike" dirty="0">
                        <a:solidFill>
                          <a:srgbClr val="000000"/>
                        </a:solidFill>
                        <a:effectLst/>
                        <a:latin typeface="Arial" panose="020B0604020202020204" pitchFamily="34" charset="0"/>
                        <a:cs typeface="Arial" panose="020B0604020202020204" pitchFamily="34" charset="0"/>
                      </a:endParaRPr>
                    </a:p>
                  </a:txBody>
                  <a:tcPr marL="6842" marR="6842" marT="684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ctr" fontAlgn="t"/>
                      <a:r>
                        <a:rPr lang="en-ZA" sz="1200" b="1" i="0" u="none" strike="noStrike" dirty="0">
                          <a:solidFill>
                            <a:srgbClr val="000000"/>
                          </a:solidFill>
                          <a:effectLst/>
                          <a:latin typeface="Arial" panose="020B0604020202020204" pitchFamily="34" charset="0"/>
                          <a:cs typeface="Arial" panose="020B0604020202020204" pitchFamily="34" charset="0"/>
                        </a:rPr>
                        <a:t>Robot Status </a:t>
                      </a:r>
                    </a:p>
                  </a:txBody>
                  <a:tcPr marL="6842" marR="6842" marT="684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extLst>
                  <a:ext uri="{0D108BD9-81ED-4DB2-BD59-A6C34878D82A}">
                    <a16:rowId xmlns:a16="http://schemas.microsoft.com/office/drawing/2014/main" xmlns="" val="1009667591"/>
                  </a:ext>
                </a:extLst>
              </a:tr>
              <a:tr h="620630">
                <a:tc>
                  <a:txBody>
                    <a:bodyPr/>
                    <a:lstStyle/>
                    <a:p>
                      <a:pPr algn="l" fontAlgn="t"/>
                      <a:r>
                        <a:rPr lang="en-US" sz="1200" b="0" i="0" u="none" strike="noStrike" dirty="0">
                          <a:solidFill>
                            <a:srgbClr val="000000"/>
                          </a:solidFill>
                          <a:effectLst/>
                          <a:latin typeface="Arial" panose="020B0604020202020204" pitchFamily="34" charset="0"/>
                          <a:cs typeface="Arial" panose="020B0604020202020204" pitchFamily="34" charset="0"/>
                        </a:rPr>
                        <a:t>Number of Women Small-Scale Miners supported financially</a:t>
                      </a:r>
                    </a:p>
                  </a:txBody>
                  <a:tcPr marL="6842" marR="6842" marT="684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t"/>
                      <a:r>
                        <a:rPr lang="en-US" sz="1200" b="0" i="0" u="none" strike="noStrike" dirty="0">
                          <a:solidFill>
                            <a:srgbClr val="000000"/>
                          </a:solidFill>
                          <a:effectLst/>
                          <a:latin typeface="Arial" panose="020B0604020202020204" pitchFamily="34" charset="0"/>
                          <a:cs typeface="Arial" panose="020B0604020202020204" pitchFamily="34" charset="0"/>
                        </a:rPr>
                        <a:t>10 women owned small-scale miners supported</a:t>
                      </a:r>
                    </a:p>
                  </a:txBody>
                  <a:tcPr marL="6842" marR="6842" marT="684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t"/>
                      <a:r>
                        <a:rPr lang="en-ZA" sz="1200" b="0" i="0" u="none" strike="noStrike" dirty="0">
                          <a:solidFill>
                            <a:srgbClr val="000000"/>
                          </a:solidFill>
                          <a:effectLst/>
                          <a:latin typeface="Arial" panose="020B0604020202020204" pitchFamily="34" charset="0"/>
                          <a:cs typeface="Arial" panose="020B0604020202020204" pitchFamily="34" charset="0"/>
                        </a:rPr>
                        <a:t>3</a:t>
                      </a:r>
                    </a:p>
                  </a:txBody>
                  <a:tcPr marL="6842" marR="6842" marT="684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t"/>
                      <a:r>
                        <a:rPr lang="en-US" sz="1200" b="1" i="0" u="none" strike="noStrike" dirty="0">
                          <a:solidFill>
                            <a:srgbClr val="000000"/>
                          </a:solidFill>
                          <a:effectLst/>
                          <a:latin typeface="Arial" panose="020B0604020202020204" pitchFamily="34" charset="0"/>
                          <a:cs typeface="Arial" panose="020B0604020202020204" pitchFamily="34" charset="0"/>
                        </a:rPr>
                        <a:t>Not achieved.  </a:t>
                      </a:r>
                      <a:endParaRPr lang="en-US" sz="1200" b="0" i="0" u="none" strike="noStrike" dirty="0">
                        <a:solidFill>
                          <a:srgbClr val="000000"/>
                        </a:solidFill>
                        <a:effectLst/>
                        <a:latin typeface="Arial" panose="020B0604020202020204" pitchFamily="34" charset="0"/>
                        <a:cs typeface="Arial" panose="020B0604020202020204" pitchFamily="34" charset="0"/>
                      </a:endParaRPr>
                    </a:p>
                  </a:txBody>
                  <a:tcPr marL="6842" marR="6842" marT="684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t"/>
                      <a:r>
                        <a:rPr lang="en-US" sz="1200" b="0" i="0" u="none" strike="noStrike" dirty="0">
                          <a:solidFill>
                            <a:srgbClr val="000000"/>
                          </a:solidFill>
                          <a:effectLst/>
                          <a:latin typeface="Arial" panose="020B0604020202020204" pitchFamily="34" charset="0"/>
                          <a:cs typeface="Arial" panose="020B0604020202020204" pitchFamily="34" charset="0"/>
                        </a:rPr>
                        <a:t>The MOA between DMRE and IDC is not finalized.</a:t>
                      </a:r>
                    </a:p>
                  </a:txBody>
                  <a:tcPr marL="6842" marR="6842" marT="684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t"/>
                      <a:r>
                        <a:rPr lang="en-US" sz="1200" b="0" i="0" u="none" strike="noStrike" dirty="0">
                          <a:solidFill>
                            <a:srgbClr val="000000"/>
                          </a:solidFill>
                          <a:effectLst/>
                          <a:latin typeface="Arial" panose="020B0604020202020204" pitchFamily="34" charset="0"/>
                          <a:cs typeface="Arial" panose="020B0604020202020204" pitchFamily="34" charset="0"/>
                        </a:rPr>
                        <a:t>More efforts including stakeholder engagement will commence in the third quarter.</a:t>
                      </a:r>
                    </a:p>
                  </a:txBody>
                  <a:tcPr marL="6842" marR="6842" marT="684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t"/>
                      <a:r>
                        <a:rPr lang="en-US" sz="1200" b="0" i="0" u="none" strike="noStrike" dirty="0">
                          <a:solidFill>
                            <a:srgbClr val="000000"/>
                          </a:solidFill>
                          <a:effectLst/>
                          <a:latin typeface="Arial" panose="020B0604020202020204" pitchFamily="34" charset="0"/>
                          <a:cs typeface="Arial" panose="020B0604020202020204" pitchFamily="34" charset="0"/>
                        </a:rPr>
                        <a:t>This target is dependent on the finalization of the MOA.</a:t>
                      </a:r>
                    </a:p>
                  </a:txBody>
                  <a:tcPr marL="6842" marR="6842" marT="684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t"/>
                      <a:r>
                        <a:rPr lang="en-ZA" sz="1200" b="0" i="0" u="none" strike="noStrike" dirty="0">
                          <a:solidFill>
                            <a:srgbClr val="000000"/>
                          </a:solidFill>
                          <a:effectLst/>
                          <a:latin typeface="Arial" panose="020B0604020202020204" pitchFamily="34" charset="0"/>
                          <a:cs typeface="Arial" panose="020B0604020202020204" pitchFamily="34" charset="0"/>
                        </a:rPr>
                        <a:t> </a:t>
                      </a:r>
                    </a:p>
                  </a:txBody>
                  <a:tcPr marL="6842" marR="6842" marT="684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extLst>
                  <a:ext uri="{0D108BD9-81ED-4DB2-BD59-A6C34878D82A}">
                    <a16:rowId xmlns:a16="http://schemas.microsoft.com/office/drawing/2014/main" xmlns="" val="3634729817"/>
                  </a:ext>
                </a:extLst>
              </a:tr>
              <a:tr h="1594712">
                <a:tc>
                  <a:txBody>
                    <a:bodyPr/>
                    <a:lstStyle/>
                    <a:p>
                      <a:pPr algn="l" fontAlgn="t"/>
                      <a:r>
                        <a:rPr lang="en-US" sz="1200" b="0" i="0" u="none" strike="noStrike" dirty="0">
                          <a:solidFill>
                            <a:srgbClr val="000000"/>
                          </a:solidFill>
                          <a:effectLst/>
                          <a:latin typeface="Arial" panose="020B0604020202020204" pitchFamily="34" charset="0"/>
                          <a:cs typeface="Arial" panose="020B0604020202020204" pitchFamily="34" charset="0"/>
                        </a:rPr>
                        <a:t>Draft Mining Sector Youth Strategy and Implementation Plan </a:t>
                      </a:r>
                    </a:p>
                  </a:txBody>
                  <a:tcPr marL="6842" marR="6842" marT="684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t"/>
                      <a:r>
                        <a:rPr lang="en-US" sz="1200" b="0" i="0" u="none" strike="noStrike" dirty="0">
                          <a:solidFill>
                            <a:srgbClr val="000000"/>
                          </a:solidFill>
                          <a:effectLst/>
                          <a:latin typeface="Arial" panose="020B0604020202020204" pitchFamily="34" charset="0"/>
                          <a:cs typeface="Arial" panose="020B0604020202020204" pitchFamily="34" charset="0"/>
                        </a:rPr>
                        <a:t>Draft Mining Sector Youth Strategy and Implementation Plan approved</a:t>
                      </a:r>
                    </a:p>
                  </a:txBody>
                  <a:tcPr marL="6842" marR="6842" marT="684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t"/>
                      <a:r>
                        <a:rPr lang="en-US" sz="1200" b="0" i="0" u="none" strike="noStrike" dirty="0">
                          <a:solidFill>
                            <a:srgbClr val="000000"/>
                          </a:solidFill>
                          <a:effectLst/>
                          <a:latin typeface="Arial" panose="020B0604020202020204" pitchFamily="34" charset="0"/>
                          <a:cs typeface="Arial" panose="020B0604020202020204" pitchFamily="34" charset="0"/>
                        </a:rPr>
                        <a:t>Stakeholder</a:t>
                      </a:r>
                      <a:br>
                        <a:rPr lang="en-US" sz="1200" b="0" i="0" u="none" strike="noStrike" dirty="0">
                          <a:solidFill>
                            <a:srgbClr val="000000"/>
                          </a:solidFill>
                          <a:effectLst/>
                          <a:latin typeface="Arial" panose="020B0604020202020204" pitchFamily="34" charset="0"/>
                          <a:cs typeface="Arial" panose="020B0604020202020204" pitchFamily="34" charset="0"/>
                        </a:rPr>
                      </a:br>
                      <a:r>
                        <a:rPr lang="en-US" sz="1200" b="0" i="0" u="none" strike="noStrike" dirty="0">
                          <a:solidFill>
                            <a:srgbClr val="000000"/>
                          </a:solidFill>
                          <a:effectLst/>
                          <a:latin typeface="Arial" panose="020B0604020202020204" pitchFamily="34" charset="0"/>
                          <a:cs typeface="Arial" panose="020B0604020202020204" pitchFamily="34" charset="0"/>
                        </a:rPr>
                        <a:t>Consultation</a:t>
                      </a:r>
                      <a:br>
                        <a:rPr lang="en-US" sz="1200" b="0" i="0" u="none" strike="noStrike" dirty="0">
                          <a:solidFill>
                            <a:srgbClr val="000000"/>
                          </a:solidFill>
                          <a:effectLst/>
                          <a:latin typeface="Arial" panose="020B0604020202020204" pitchFamily="34" charset="0"/>
                          <a:cs typeface="Arial" panose="020B0604020202020204" pitchFamily="34" charset="0"/>
                        </a:rPr>
                      </a:br>
                      <a:r>
                        <a:rPr lang="en-US" sz="1200" b="0" i="0" u="none" strike="noStrike" dirty="0">
                          <a:solidFill>
                            <a:srgbClr val="000000"/>
                          </a:solidFill>
                          <a:effectLst/>
                          <a:latin typeface="Arial" panose="020B0604020202020204" pitchFamily="34" charset="0"/>
                          <a:cs typeface="Arial" panose="020B0604020202020204" pitchFamily="34" charset="0"/>
                        </a:rPr>
                        <a:t>on Mining</a:t>
                      </a:r>
                      <a:br>
                        <a:rPr lang="en-US" sz="1200" b="0" i="0" u="none" strike="noStrike" dirty="0">
                          <a:solidFill>
                            <a:srgbClr val="000000"/>
                          </a:solidFill>
                          <a:effectLst/>
                          <a:latin typeface="Arial" panose="020B0604020202020204" pitchFamily="34" charset="0"/>
                          <a:cs typeface="Arial" panose="020B0604020202020204" pitchFamily="34" charset="0"/>
                        </a:rPr>
                      </a:br>
                      <a:r>
                        <a:rPr lang="en-US" sz="1200" b="0" i="0" u="none" strike="noStrike" dirty="0">
                          <a:solidFill>
                            <a:srgbClr val="000000"/>
                          </a:solidFill>
                          <a:effectLst/>
                          <a:latin typeface="Arial" panose="020B0604020202020204" pitchFamily="34" charset="0"/>
                          <a:cs typeface="Arial" panose="020B0604020202020204" pitchFamily="34" charset="0"/>
                        </a:rPr>
                        <a:t>Sector Youth</a:t>
                      </a:r>
                      <a:br>
                        <a:rPr lang="en-US" sz="1200" b="0" i="0" u="none" strike="noStrike" dirty="0">
                          <a:solidFill>
                            <a:srgbClr val="000000"/>
                          </a:solidFill>
                          <a:effectLst/>
                          <a:latin typeface="Arial" panose="020B0604020202020204" pitchFamily="34" charset="0"/>
                          <a:cs typeface="Arial" panose="020B0604020202020204" pitchFamily="34" charset="0"/>
                        </a:rPr>
                      </a:br>
                      <a:r>
                        <a:rPr lang="en-US" sz="1200" b="0" i="0" u="none" strike="noStrike" dirty="0">
                          <a:solidFill>
                            <a:srgbClr val="000000"/>
                          </a:solidFill>
                          <a:effectLst/>
                          <a:latin typeface="Arial" panose="020B0604020202020204" pitchFamily="34" charset="0"/>
                          <a:cs typeface="Arial" panose="020B0604020202020204" pitchFamily="34" charset="0"/>
                        </a:rPr>
                        <a:t>Strategy and</a:t>
                      </a:r>
                      <a:br>
                        <a:rPr lang="en-US" sz="1200" b="0" i="0" u="none" strike="noStrike" dirty="0">
                          <a:solidFill>
                            <a:srgbClr val="000000"/>
                          </a:solidFill>
                          <a:effectLst/>
                          <a:latin typeface="Arial" panose="020B0604020202020204" pitchFamily="34" charset="0"/>
                          <a:cs typeface="Arial" panose="020B0604020202020204" pitchFamily="34" charset="0"/>
                        </a:rPr>
                      </a:br>
                      <a:r>
                        <a:rPr lang="en-US" sz="1200" b="0" i="0" u="none" strike="noStrike" dirty="0">
                          <a:solidFill>
                            <a:srgbClr val="000000"/>
                          </a:solidFill>
                          <a:effectLst/>
                          <a:latin typeface="Arial" panose="020B0604020202020204" pitchFamily="34" charset="0"/>
                          <a:cs typeface="Arial" panose="020B0604020202020204" pitchFamily="34" charset="0"/>
                        </a:rPr>
                        <a:t>Implementation</a:t>
                      </a:r>
                      <a:br>
                        <a:rPr lang="en-US" sz="1200" b="0" i="0" u="none" strike="noStrike" dirty="0">
                          <a:solidFill>
                            <a:srgbClr val="000000"/>
                          </a:solidFill>
                          <a:effectLst/>
                          <a:latin typeface="Arial" panose="020B0604020202020204" pitchFamily="34" charset="0"/>
                          <a:cs typeface="Arial" panose="020B0604020202020204" pitchFamily="34" charset="0"/>
                        </a:rPr>
                      </a:br>
                      <a:r>
                        <a:rPr lang="en-US" sz="1200" b="0" i="0" u="none" strike="noStrike" dirty="0">
                          <a:solidFill>
                            <a:srgbClr val="000000"/>
                          </a:solidFill>
                          <a:effectLst/>
                          <a:latin typeface="Arial" panose="020B0604020202020204" pitchFamily="34" charset="0"/>
                          <a:cs typeface="Arial" panose="020B0604020202020204" pitchFamily="34" charset="0"/>
                        </a:rPr>
                        <a:t>Plan (discussion</a:t>
                      </a:r>
                      <a:br>
                        <a:rPr lang="en-US" sz="1200" b="0" i="0" u="none" strike="noStrike" dirty="0">
                          <a:solidFill>
                            <a:srgbClr val="000000"/>
                          </a:solidFill>
                          <a:effectLst/>
                          <a:latin typeface="Arial" panose="020B0604020202020204" pitchFamily="34" charset="0"/>
                          <a:cs typeface="Arial" panose="020B0604020202020204" pitchFamily="34" charset="0"/>
                        </a:rPr>
                      </a:br>
                      <a:r>
                        <a:rPr lang="en-US" sz="1200" b="0" i="0" u="none" strike="noStrike" dirty="0">
                          <a:solidFill>
                            <a:srgbClr val="000000"/>
                          </a:solidFill>
                          <a:effectLst/>
                          <a:latin typeface="Arial" panose="020B0604020202020204" pitchFamily="34" charset="0"/>
                          <a:cs typeface="Arial" panose="020B0604020202020204" pitchFamily="34" charset="0"/>
                        </a:rPr>
                        <a:t>document)</a:t>
                      </a:r>
                    </a:p>
                  </a:txBody>
                  <a:tcPr marL="6842" marR="6842" marT="684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t"/>
                      <a:r>
                        <a:rPr lang="en-US" sz="1200" b="1" i="0" u="none" strike="noStrike" dirty="0">
                          <a:solidFill>
                            <a:srgbClr val="000000"/>
                          </a:solidFill>
                          <a:effectLst/>
                          <a:latin typeface="Arial" panose="020B0604020202020204" pitchFamily="34" charset="0"/>
                          <a:cs typeface="Arial" panose="020B0604020202020204" pitchFamily="34" charset="0"/>
                        </a:rPr>
                        <a:t>Not achieved. </a:t>
                      </a:r>
                      <a:endParaRPr lang="en-US" sz="1200" b="0" i="0" u="none" strike="noStrike" dirty="0">
                        <a:solidFill>
                          <a:srgbClr val="000000"/>
                        </a:solidFill>
                        <a:effectLst/>
                        <a:latin typeface="Arial" panose="020B0604020202020204" pitchFamily="34" charset="0"/>
                        <a:cs typeface="Arial" panose="020B0604020202020204" pitchFamily="34" charset="0"/>
                      </a:endParaRPr>
                    </a:p>
                  </a:txBody>
                  <a:tcPr marL="6842" marR="6842" marT="684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t"/>
                      <a:r>
                        <a:rPr lang="en-US" sz="1200" b="0" i="0" u="none" strike="noStrike" dirty="0">
                          <a:solidFill>
                            <a:srgbClr val="000000"/>
                          </a:solidFill>
                          <a:effectLst/>
                          <a:latin typeface="Arial" panose="020B0604020202020204" pitchFamily="34" charset="0"/>
                          <a:cs typeface="Arial" panose="020B0604020202020204" pitchFamily="34" charset="0"/>
                        </a:rPr>
                        <a:t>The first draft/discussion document t has not yet been completed hence consultations have not begun.</a:t>
                      </a:r>
                    </a:p>
                  </a:txBody>
                  <a:tcPr marL="6842" marR="6842" marT="684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t"/>
                      <a:r>
                        <a:rPr lang="en-US" sz="1200" b="0" i="0" u="none" strike="noStrike" dirty="0">
                          <a:solidFill>
                            <a:srgbClr val="000000"/>
                          </a:solidFill>
                          <a:effectLst/>
                          <a:latin typeface="Arial" panose="020B0604020202020204" pitchFamily="34" charset="0"/>
                          <a:cs typeface="Arial" panose="020B0604020202020204" pitchFamily="34" charset="0"/>
                        </a:rPr>
                        <a:t>Complete discussion document and commence with consultations in the 3rd quarter</a:t>
                      </a:r>
                    </a:p>
                  </a:txBody>
                  <a:tcPr marL="6842" marR="6842" marT="684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t"/>
                      <a:r>
                        <a:rPr lang="en-US" sz="1200" b="0" i="0" u="none" strike="noStrike" dirty="0">
                          <a:solidFill>
                            <a:srgbClr val="000000"/>
                          </a:solidFill>
                          <a:effectLst/>
                          <a:latin typeface="Arial" panose="020B0604020202020204" pitchFamily="34" charset="0"/>
                          <a:cs typeface="Arial" panose="020B0604020202020204" pitchFamily="34" charset="0"/>
                        </a:rPr>
                        <a:t>Consultation will  begin on the 3rd quarter</a:t>
                      </a:r>
                    </a:p>
                  </a:txBody>
                  <a:tcPr marL="6842" marR="6842" marT="684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t"/>
                      <a:r>
                        <a:rPr lang="en-ZA" sz="1200" b="0" i="0" u="none" strike="noStrike" dirty="0">
                          <a:solidFill>
                            <a:srgbClr val="000000"/>
                          </a:solidFill>
                          <a:effectLst/>
                          <a:latin typeface="Arial" panose="020B0604020202020204" pitchFamily="34" charset="0"/>
                          <a:cs typeface="Arial" panose="020B0604020202020204" pitchFamily="34" charset="0"/>
                        </a:rPr>
                        <a:t> </a:t>
                      </a:r>
                    </a:p>
                  </a:txBody>
                  <a:tcPr marL="6842" marR="6842" marT="684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extLst>
                  <a:ext uri="{0D108BD9-81ED-4DB2-BD59-A6C34878D82A}">
                    <a16:rowId xmlns:a16="http://schemas.microsoft.com/office/drawing/2014/main" xmlns="" val="621420251"/>
                  </a:ext>
                </a:extLst>
              </a:tr>
              <a:tr h="2055610">
                <a:tc>
                  <a:txBody>
                    <a:bodyPr/>
                    <a:lstStyle/>
                    <a:p>
                      <a:pPr algn="l" fontAlgn="t"/>
                      <a:r>
                        <a:rPr lang="en-US" sz="1200" b="0" i="0" u="none" strike="noStrike" dirty="0">
                          <a:solidFill>
                            <a:srgbClr val="000000"/>
                          </a:solidFill>
                          <a:effectLst/>
                          <a:latin typeface="Arial" panose="020B0604020202020204" pitchFamily="34" charset="0"/>
                          <a:cs typeface="Arial" panose="020B0604020202020204" pitchFamily="34" charset="0"/>
                        </a:rPr>
                        <a:t>Draft Youth Energy Sector Strategy and Implementation plan </a:t>
                      </a:r>
                    </a:p>
                  </a:txBody>
                  <a:tcPr marL="6842" marR="6842" marT="684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t"/>
                      <a:r>
                        <a:rPr lang="en-US" sz="1200" b="0" i="0" u="none" strike="noStrike" dirty="0">
                          <a:solidFill>
                            <a:srgbClr val="000000"/>
                          </a:solidFill>
                          <a:effectLst/>
                          <a:latin typeface="Arial" panose="020B0604020202020204" pitchFamily="34" charset="0"/>
                          <a:cs typeface="Arial" panose="020B0604020202020204" pitchFamily="34" charset="0"/>
                        </a:rPr>
                        <a:t>Draft Youth Energy Sector Strategy and Implementation plan approved</a:t>
                      </a:r>
                    </a:p>
                  </a:txBody>
                  <a:tcPr marL="6842" marR="6842" marT="684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t"/>
                      <a:r>
                        <a:rPr lang="en-US" sz="1200" b="0" i="0" u="none" strike="noStrike" dirty="0">
                          <a:solidFill>
                            <a:srgbClr val="000000"/>
                          </a:solidFill>
                          <a:effectLst/>
                          <a:latin typeface="Arial" panose="020B0604020202020204" pitchFamily="34" charset="0"/>
                          <a:cs typeface="Arial" panose="020B0604020202020204" pitchFamily="34" charset="0"/>
                        </a:rPr>
                        <a:t>Stakeholder</a:t>
                      </a:r>
                      <a:br>
                        <a:rPr lang="en-US" sz="1200" b="0" i="0" u="none" strike="noStrike" dirty="0">
                          <a:solidFill>
                            <a:srgbClr val="000000"/>
                          </a:solidFill>
                          <a:effectLst/>
                          <a:latin typeface="Arial" panose="020B0604020202020204" pitchFamily="34" charset="0"/>
                          <a:cs typeface="Arial" panose="020B0604020202020204" pitchFamily="34" charset="0"/>
                        </a:rPr>
                      </a:br>
                      <a:r>
                        <a:rPr lang="en-US" sz="1200" b="0" i="0" u="none" strike="noStrike" dirty="0">
                          <a:solidFill>
                            <a:srgbClr val="000000"/>
                          </a:solidFill>
                          <a:effectLst/>
                          <a:latin typeface="Arial" panose="020B0604020202020204" pitchFamily="34" charset="0"/>
                          <a:cs typeface="Arial" panose="020B0604020202020204" pitchFamily="34" charset="0"/>
                        </a:rPr>
                        <a:t>Consultation</a:t>
                      </a:r>
                      <a:br>
                        <a:rPr lang="en-US" sz="1200" b="0" i="0" u="none" strike="noStrike" dirty="0">
                          <a:solidFill>
                            <a:srgbClr val="000000"/>
                          </a:solidFill>
                          <a:effectLst/>
                          <a:latin typeface="Arial" panose="020B0604020202020204" pitchFamily="34" charset="0"/>
                          <a:cs typeface="Arial" panose="020B0604020202020204" pitchFamily="34" charset="0"/>
                        </a:rPr>
                      </a:br>
                      <a:r>
                        <a:rPr lang="en-US" sz="1200" b="0" i="0" u="none" strike="noStrike" dirty="0">
                          <a:solidFill>
                            <a:srgbClr val="000000"/>
                          </a:solidFill>
                          <a:effectLst/>
                          <a:latin typeface="Arial" panose="020B0604020202020204" pitchFamily="34" charset="0"/>
                          <a:cs typeface="Arial" panose="020B0604020202020204" pitchFamily="34" charset="0"/>
                        </a:rPr>
                        <a:t>on Youth in</a:t>
                      </a:r>
                      <a:br>
                        <a:rPr lang="en-US" sz="1200" b="0" i="0" u="none" strike="noStrike" dirty="0">
                          <a:solidFill>
                            <a:srgbClr val="000000"/>
                          </a:solidFill>
                          <a:effectLst/>
                          <a:latin typeface="Arial" panose="020B0604020202020204" pitchFamily="34" charset="0"/>
                          <a:cs typeface="Arial" panose="020B0604020202020204" pitchFamily="34" charset="0"/>
                        </a:rPr>
                      </a:br>
                      <a:r>
                        <a:rPr lang="en-US" sz="1200" b="0" i="0" u="none" strike="noStrike" dirty="0">
                          <a:solidFill>
                            <a:srgbClr val="000000"/>
                          </a:solidFill>
                          <a:effectLst/>
                          <a:latin typeface="Arial" panose="020B0604020202020204" pitchFamily="34" charset="0"/>
                          <a:cs typeface="Arial" panose="020B0604020202020204" pitchFamily="34" charset="0"/>
                        </a:rPr>
                        <a:t>Energy Sector</a:t>
                      </a:r>
                      <a:br>
                        <a:rPr lang="en-US" sz="1200" b="0" i="0" u="none" strike="noStrike" dirty="0">
                          <a:solidFill>
                            <a:srgbClr val="000000"/>
                          </a:solidFill>
                          <a:effectLst/>
                          <a:latin typeface="Arial" panose="020B0604020202020204" pitchFamily="34" charset="0"/>
                          <a:cs typeface="Arial" panose="020B0604020202020204" pitchFamily="34" charset="0"/>
                        </a:rPr>
                      </a:br>
                      <a:r>
                        <a:rPr lang="en-US" sz="1200" b="0" i="0" u="none" strike="noStrike" dirty="0">
                          <a:solidFill>
                            <a:srgbClr val="000000"/>
                          </a:solidFill>
                          <a:effectLst/>
                          <a:latin typeface="Arial" panose="020B0604020202020204" pitchFamily="34" charset="0"/>
                          <a:cs typeface="Arial" panose="020B0604020202020204" pitchFamily="34" charset="0"/>
                        </a:rPr>
                        <a:t>Strategy and</a:t>
                      </a:r>
                      <a:br>
                        <a:rPr lang="en-US" sz="1200" b="0" i="0" u="none" strike="noStrike" dirty="0">
                          <a:solidFill>
                            <a:srgbClr val="000000"/>
                          </a:solidFill>
                          <a:effectLst/>
                          <a:latin typeface="Arial" panose="020B0604020202020204" pitchFamily="34" charset="0"/>
                          <a:cs typeface="Arial" panose="020B0604020202020204" pitchFamily="34" charset="0"/>
                        </a:rPr>
                      </a:br>
                      <a:r>
                        <a:rPr lang="en-US" sz="1200" b="0" i="0" u="none" strike="noStrike" dirty="0">
                          <a:solidFill>
                            <a:srgbClr val="000000"/>
                          </a:solidFill>
                          <a:effectLst/>
                          <a:latin typeface="Arial" panose="020B0604020202020204" pitchFamily="34" charset="0"/>
                          <a:cs typeface="Arial" panose="020B0604020202020204" pitchFamily="34" charset="0"/>
                        </a:rPr>
                        <a:t>Implementation</a:t>
                      </a:r>
                      <a:br>
                        <a:rPr lang="en-US" sz="1200" b="0" i="0" u="none" strike="noStrike" dirty="0">
                          <a:solidFill>
                            <a:srgbClr val="000000"/>
                          </a:solidFill>
                          <a:effectLst/>
                          <a:latin typeface="Arial" panose="020B0604020202020204" pitchFamily="34" charset="0"/>
                          <a:cs typeface="Arial" panose="020B0604020202020204" pitchFamily="34" charset="0"/>
                        </a:rPr>
                      </a:br>
                      <a:r>
                        <a:rPr lang="en-US" sz="1200" b="0" i="0" u="none" strike="noStrike" dirty="0">
                          <a:solidFill>
                            <a:srgbClr val="000000"/>
                          </a:solidFill>
                          <a:effectLst/>
                          <a:latin typeface="Arial" panose="020B0604020202020204" pitchFamily="34" charset="0"/>
                          <a:cs typeface="Arial" panose="020B0604020202020204" pitchFamily="34" charset="0"/>
                        </a:rPr>
                        <a:t>Plan (discussion</a:t>
                      </a:r>
                      <a:br>
                        <a:rPr lang="en-US" sz="1200" b="0" i="0" u="none" strike="noStrike" dirty="0">
                          <a:solidFill>
                            <a:srgbClr val="000000"/>
                          </a:solidFill>
                          <a:effectLst/>
                          <a:latin typeface="Arial" panose="020B0604020202020204" pitchFamily="34" charset="0"/>
                          <a:cs typeface="Arial" panose="020B0604020202020204" pitchFamily="34" charset="0"/>
                        </a:rPr>
                      </a:br>
                      <a:r>
                        <a:rPr lang="en-US" sz="1200" b="0" i="0" u="none" strike="noStrike" dirty="0">
                          <a:solidFill>
                            <a:srgbClr val="000000"/>
                          </a:solidFill>
                          <a:effectLst/>
                          <a:latin typeface="Arial" panose="020B0604020202020204" pitchFamily="34" charset="0"/>
                          <a:cs typeface="Arial" panose="020B0604020202020204" pitchFamily="34" charset="0"/>
                        </a:rPr>
                        <a:t>document)</a:t>
                      </a:r>
                    </a:p>
                  </a:txBody>
                  <a:tcPr marL="6842" marR="6842" marT="684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t"/>
                      <a:r>
                        <a:rPr lang="en-US" sz="1200" b="1" i="0" u="none" strike="noStrike" dirty="0">
                          <a:solidFill>
                            <a:srgbClr val="000000"/>
                          </a:solidFill>
                          <a:effectLst/>
                          <a:latin typeface="Arial" panose="020B0604020202020204" pitchFamily="34" charset="0"/>
                          <a:cs typeface="Arial" panose="020B0604020202020204" pitchFamily="34" charset="0"/>
                        </a:rPr>
                        <a:t>Achieved:</a:t>
                      </a:r>
                      <a:endParaRPr lang="en-US" sz="1200" b="0" i="0" u="none" strike="noStrike" dirty="0">
                        <a:solidFill>
                          <a:srgbClr val="000000"/>
                        </a:solidFill>
                        <a:effectLst/>
                        <a:latin typeface="Arial" panose="020B0604020202020204" pitchFamily="34" charset="0"/>
                        <a:cs typeface="Arial" panose="020B0604020202020204" pitchFamily="34" charset="0"/>
                      </a:endParaRPr>
                    </a:p>
                  </a:txBody>
                  <a:tcPr marL="6842" marR="6842" marT="684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t"/>
                      <a:r>
                        <a:rPr lang="en-ZA" sz="1200" b="0" i="0" u="none" strike="noStrike" dirty="0">
                          <a:solidFill>
                            <a:srgbClr val="000000"/>
                          </a:solidFill>
                          <a:effectLst/>
                          <a:latin typeface="Arial" panose="020B0604020202020204" pitchFamily="34" charset="0"/>
                          <a:cs typeface="Arial" panose="020B0604020202020204" pitchFamily="34" charset="0"/>
                        </a:rPr>
                        <a:t>N/A</a:t>
                      </a:r>
                    </a:p>
                  </a:txBody>
                  <a:tcPr marL="6842" marR="6842" marT="684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t"/>
                      <a:r>
                        <a:rPr lang="en-ZA" sz="1200" b="0" i="0" u="none" strike="noStrike" dirty="0">
                          <a:solidFill>
                            <a:srgbClr val="000000"/>
                          </a:solidFill>
                          <a:effectLst/>
                          <a:latin typeface="Arial" panose="020B0604020202020204" pitchFamily="34" charset="0"/>
                          <a:cs typeface="Arial" panose="020B0604020202020204" pitchFamily="34" charset="0"/>
                        </a:rPr>
                        <a:t>N/A</a:t>
                      </a:r>
                    </a:p>
                  </a:txBody>
                  <a:tcPr marL="6842" marR="6842" marT="684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t"/>
                      <a:r>
                        <a:rPr lang="en-ZA" sz="1200" b="0" i="0" u="none" strike="noStrike" dirty="0">
                          <a:solidFill>
                            <a:srgbClr val="000000"/>
                          </a:solidFill>
                          <a:effectLst/>
                          <a:latin typeface="Arial" panose="020B0604020202020204" pitchFamily="34" charset="0"/>
                          <a:cs typeface="Arial" panose="020B0604020202020204" pitchFamily="34" charset="0"/>
                        </a:rPr>
                        <a:t>N/A</a:t>
                      </a:r>
                    </a:p>
                  </a:txBody>
                  <a:tcPr marL="6842" marR="6842" marT="684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t"/>
                      <a:r>
                        <a:rPr lang="en-ZA" sz="1200" b="0" i="0" u="none" strike="noStrike" dirty="0">
                          <a:solidFill>
                            <a:srgbClr val="000000"/>
                          </a:solidFill>
                          <a:effectLst/>
                          <a:latin typeface="Arial" panose="020B0604020202020204" pitchFamily="34" charset="0"/>
                          <a:cs typeface="Arial" panose="020B0604020202020204" pitchFamily="34" charset="0"/>
                        </a:rPr>
                        <a:t> </a:t>
                      </a:r>
                    </a:p>
                  </a:txBody>
                  <a:tcPr marL="6842" marR="6842" marT="684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extLst>
                  <a:ext uri="{0D108BD9-81ED-4DB2-BD59-A6C34878D82A}">
                    <a16:rowId xmlns:a16="http://schemas.microsoft.com/office/drawing/2014/main" xmlns="" val="315781020"/>
                  </a:ext>
                </a:extLst>
              </a:tr>
            </a:tbl>
          </a:graphicData>
        </a:graphic>
      </p:graphicFrame>
      <p:sp>
        <p:nvSpPr>
          <p:cNvPr id="6" name="TextBox 5">
            <a:extLst>
              <a:ext uri="{FF2B5EF4-FFF2-40B4-BE49-F238E27FC236}">
                <a16:creationId xmlns:a16="http://schemas.microsoft.com/office/drawing/2014/main" xmlns="" id="{D620C8D0-BF6D-48CF-9EBE-FCF3A31D4C27}"/>
              </a:ext>
            </a:extLst>
          </p:cNvPr>
          <p:cNvSpPr txBox="1"/>
          <p:nvPr/>
        </p:nvSpPr>
        <p:spPr>
          <a:xfrm>
            <a:off x="1609725" y="-1"/>
            <a:ext cx="9686925" cy="369332"/>
          </a:xfrm>
          <a:prstGeom prst="rect">
            <a:avLst/>
          </a:prstGeom>
          <a:noFill/>
        </p:spPr>
        <p:txBody>
          <a:bodyPr wrap="square">
            <a:spAutoFit/>
          </a:bodyPr>
          <a:lstStyle/>
          <a:p>
            <a:r>
              <a:rPr lang="en-US" b="1" dirty="0">
                <a:latin typeface="Arial" panose="020B0604020202020204" pitchFamily="34" charset="0"/>
                <a:cs typeface="Arial" panose="020B0604020202020204" pitchFamily="34" charset="0"/>
              </a:rPr>
              <a:t>  MINERAL AND ENERGY RESOURCES PROGRAMMES AND PROJECTS, (QUARTER 2) </a:t>
            </a:r>
            <a:endParaRPr lang="en-ZA"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xmlns="" val="1173503332"/>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a:extLst>
              <a:ext uri="{FF2B5EF4-FFF2-40B4-BE49-F238E27FC236}">
                <a16:creationId xmlns:a16="http://schemas.microsoft.com/office/drawing/2014/main" xmlns="" id="{FA75791E-D6FD-4E2A-A964-2D2775948668}"/>
              </a:ext>
            </a:extLst>
          </p:cNvPr>
          <p:cNvGraphicFramePr>
            <a:graphicFrameLocks noGrp="1"/>
          </p:cNvGraphicFramePr>
          <p:nvPr/>
        </p:nvGraphicFramePr>
        <p:xfrm>
          <a:off x="1603513" y="323851"/>
          <a:ext cx="10588488" cy="5175801"/>
        </p:xfrm>
        <a:graphic>
          <a:graphicData uri="http://schemas.openxmlformats.org/drawingml/2006/table">
            <a:tbl>
              <a:tblPr/>
              <a:tblGrid>
                <a:gridCol w="1212021">
                  <a:extLst>
                    <a:ext uri="{9D8B030D-6E8A-4147-A177-3AD203B41FA5}">
                      <a16:colId xmlns:a16="http://schemas.microsoft.com/office/drawing/2014/main" xmlns="" val="4103616977"/>
                    </a:ext>
                  </a:extLst>
                </a:gridCol>
                <a:gridCol w="1356472">
                  <a:extLst>
                    <a:ext uri="{9D8B030D-6E8A-4147-A177-3AD203B41FA5}">
                      <a16:colId xmlns:a16="http://schemas.microsoft.com/office/drawing/2014/main" xmlns="" val="656788180"/>
                    </a:ext>
                  </a:extLst>
                </a:gridCol>
                <a:gridCol w="1766554">
                  <a:extLst>
                    <a:ext uri="{9D8B030D-6E8A-4147-A177-3AD203B41FA5}">
                      <a16:colId xmlns:a16="http://schemas.microsoft.com/office/drawing/2014/main" xmlns="" val="3300052727"/>
                    </a:ext>
                  </a:extLst>
                </a:gridCol>
                <a:gridCol w="1476332">
                  <a:extLst>
                    <a:ext uri="{9D8B030D-6E8A-4147-A177-3AD203B41FA5}">
                      <a16:colId xmlns:a16="http://schemas.microsoft.com/office/drawing/2014/main" xmlns="" val="3895479079"/>
                    </a:ext>
                  </a:extLst>
                </a:gridCol>
                <a:gridCol w="1556860">
                  <a:extLst>
                    <a:ext uri="{9D8B030D-6E8A-4147-A177-3AD203B41FA5}">
                      <a16:colId xmlns:a16="http://schemas.microsoft.com/office/drawing/2014/main" xmlns="" val="2095226124"/>
                    </a:ext>
                  </a:extLst>
                </a:gridCol>
                <a:gridCol w="1291967">
                  <a:extLst>
                    <a:ext uri="{9D8B030D-6E8A-4147-A177-3AD203B41FA5}">
                      <a16:colId xmlns:a16="http://schemas.microsoft.com/office/drawing/2014/main" xmlns="" val="3569780620"/>
                    </a:ext>
                  </a:extLst>
                </a:gridCol>
                <a:gridCol w="1428358">
                  <a:extLst>
                    <a:ext uri="{9D8B030D-6E8A-4147-A177-3AD203B41FA5}">
                      <a16:colId xmlns:a16="http://schemas.microsoft.com/office/drawing/2014/main" xmlns="" val="3218892752"/>
                    </a:ext>
                  </a:extLst>
                </a:gridCol>
                <a:gridCol w="499924">
                  <a:extLst>
                    <a:ext uri="{9D8B030D-6E8A-4147-A177-3AD203B41FA5}">
                      <a16:colId xmlns:a16="http://schemas.microsoft.com/office/drawing/2014/main" xmlns="" val="1529937222"/>
                    </a:ext>
                  </a:extLst>
                </a:gridCol>
              </a:tblGrid>
              <a:tr h="780163">
                <a:tc>
                  <a:txBody>
                    <a:bodyPr/>
                    <a:lstStyle/>
                    <a:p>
                      <a:pPr algn="ctr" fontAlgn="t"/>
                      <a:r>
                        <a:rPr lang="en-ZA" sz="1200" b="1" i="0" u="none" strike="noStrike" dirty="0">
                          <a:solidFill>
                            <a:srgbClr val="000000"/>
                          </a:solidFill>
                          <a:effectLst/>
                          <a:latin typeface="Arial" panose="020B0604020202020204" pitchFamily="34" charset="0"/>
                          <a:cs typeface="Arial" panose="020B0604020202020204" pitchFamily="34" charset="0"/>
                        </a:rPr>
                        <a:t>Output Indicator</a:t>
                      </a:r>
                    </a:p>
                  </a:txBody>
                  <a:tcPr marL="4893" marR="4893" marT="489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ctr" fontAlgn="t"/>
                      <a:r>
                        <a:rPr lang="en-ZA" sz="1200" b="1" i="0" u="none" strike="noStrike" dirty="0">
                          <a:solidFill>
                            <a:srgbClr val="000000"/>
                          </a:solidFill>
                          <a:effectLst/>
                          <a:latin typeface="Arial" panose="020B0604020202020204" pitchFamily="34" charset="0"/>
                          <a:cs typeface="Arial" panose="020B0604020202020204" pitchFamily="34" charset="0"/>
                        </a:rPr>
                        <a:t>2022/23</a:t>
                      </a:r>
                      <a:br>
                        <a:rPr lang="en-ZA" sz="1200" b="1" i="0" u="none" strike="noStrike" dirty="0">
                          <a:solidFill>
                            <a:srgbClr val="000000"/>
                          </a:solidFill>
                          <a:effectLst/>
                          <a:latin typeface="Arial" panose="020B0604020202020204" pitchFamily="34" charset="0"/>
                          <a:cs typeface="Arial" panose="020B0604020202020204" pitchFamily="34" charset="0"/>
                        </a:rPr>
                      </a:br>
                      <a:r>
                        <a:rPr lang="en-ZA" sz="1200" b="1" i="0" u="none" strike="noStrike" dirty="0">
                          <a:solidFill>
                            <a:srgbClr val="000000"/>
                          </a:solidFill>
                          <a:effectLst/>
                          <a:latin typeface="Arial" panose="020B0604020202020204" pitchFamily="34" charset="0"/>
                          <a:cs typeface="Arial" panose="020B0604020202020204" pitchFamily="34" charset="0"/>
                        </a:rPr>
                        <a:t>Annual Target</a:t>
                      </a:r>
                    </a:p>
                  </a:txBody>
                  <a:tcPr marL="4893" marR="4893" marT="489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ctr" fontAlgn="t"/>
                      <a:r>
                        <a:rPr lang="en-ZA" sz="1200" b="1" i="0" u="none" strike="noStrike" dirty="0">
                          <a:solidFill>
                            <a:srgbClr val="000000"/>
                          </a:solidFill>
                          <a:effectLst/>
                          <a:latin typeface="Arial" panose="020B0604020202020204" pitchFamily="34" charset="0"/>
                          <a:cs typeface="Arial" panose="020B0604020202020204" pitchFamily="34" charset="0"/>
                        </a:rPr>
                        <a:t>2022/23</a:t>
                      </a:r>
                      <a:br>
                        <a:rPr lang="en-ZA" sz="1200" b="1" i="0" u="none" strike="noStrike" dirty="0">
                          <a:solidFill>
                            <a:srgbClr val="000000"/>
                          </a:solidFill>
                          <a:effectLst/>
                          <a:latin typeface="Arial" panose="020B0604020202020204" pitchFamily="34" charset="0"/>
                          <a:cs typeface="Arial" panose="020B0604020202020204" pitchFamily="34" charset="0"/>
                        </a:rPr>
                      </a:br>
                      <a:r>
                        <a:rPr lang="en-ZA" sz="1200" b="1" i="0" u="none" strike="noStrike" dirty="0">
                          <a:solidFill>
                            <a:srgbClr val="000000"/>
                          </a:solidFill>
                          <a:effectLst/>
                          <a:latin typeface="Arial" panose="020B0604020202020204" pitchFamily="34" charset="0"/>
                          <a:cs typeface="Arial" panose="020B0604020202020204" pitchFamily="34" charset="0"/>
                        </a:rPr>
                        <a:t>Quarterly Target</a:t>
                      </a:r>
                    </a:p>
                  </a:txBody>
                  <a:tcPr marL="4893" marR="4893" marT="489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ctr" fontAlgn="t"/>
                      <a:r>
                        <a:rPr lang="en-US" sz="1200" b="1" i="0" u="none" strike="noStrike" dirty="0">
                          <a:solidFill>
                            <a:srgbClr val="000000"/>
                          </a:solidFill>
                          <a:effectLst/>
                          <a:latin typeface="Arial" panose="020B0604020202020204" pitchFamily="34" charset="0"/>
                          <a:cs typeface="Arial" panose="020B0604020202020204" pitchFamily="34" charset="0"/>
                        </a:rPr>
                        <a:t>Actual output</a:t>
                      </a:r>
                      <a:br>
                        <a:rPr lang="en-US" sz="1200" b="1" i="0" u="none" strike="noStrike" dirty="0">
                          <a:solidFill>
                            <a:srgbClr val="000000"/>
                          </a:solidFill>
                          <a:effectLst/>
                          <a:latin typeface="Arial" panose="020B0604020202020204" pitchFamily="34" charset="0"/>
                          <a:cs typeface="Arial" panose="020B0604020202020204" pitchFamily="34" charset="0"/>
                        </a:rPr>
                      </a:br>
                      <a:endParaRPr lang="en-US" sz="1200" b="1" i="0" u="none" strike="noStrike" dirty="0">
                        <a:solidFill>
                          <a:srgbClr val="000000"/>
                        </a:solidFill>
                        <a:effectLst/>
                        <a:latin typeface="Arial" panose="020B0604020202020204" pitchFamily="34" charset="0"/>
                        <a:cs typeface="Arial" panose="020B0604020202020204" pitchFamily="34" charset="0"/>
                      </a:endParaRPr>
                    </a:p>
                  </a:txBody>
                  <a:tcPr marL="4893" marR="4893" marT="489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ctr" fontAlgn="t"/>
                      <a:r>
                        <a:rPr lang="en-ZA" sz="1200" b="1" i="0" u="none" strike="noStrike" dirty="0">
                          <a:solidFill>
                            <a:srgbClr val="000000"/>
                          </a:solidFill>
                          <a:effectLst/>
                          <a:latin typeface="Arial" panose="020B0604020202020204" pitchFamily="34" charset="0"/>
                          <a:cs typeface="Arial" panose="020B0604020202020204" pitchFamily="34" charset="0"/>
                        </a:rPr>
                        <a:t>Reason for</a:t>
                      </a:r>
                      <a:br>
                        <a:rPr lang="en-ZA" sz="1200" b="1" i="0" u="none" strike="noStrike" dirty="0">
                          <a:solidFill>
                            <a:srgbClr val="000000"/>
                          </a:solidFill>
                          <a:effectLst/>
                          <a:latin typeface="Arial" panose="020B0604020202020204" pitchFamily="34" charset="0"/>
                          <a:cs typeface="Arial" panose="020B0604020202020204" pitchFamily="34" charset="0"/>
                        </a:rPr>
                      </a:br>
                      <a:r>
                        <a:rPr lang="en-ZA" sz="1200" b="1" i="0" u="none" strike="noStrike" dirty="0">
                          <a:solidFill>
                            <a:srgbClr val="000000"/>
                          </a:solidFill>
                          <a:effectLst/>
                          <a:latin typeface="Arial" panose="020B0604020202020204" pitchFamily="34" charset="0"/>
                          <a:cs typeface="Arial" panose="020B0604020202020204" pitchFamily="34" charset="0"/>
                        </a:rPr>
                        <a:t>Deviation</a:t>
                      </a:r>
                      <a:br>
                        <a:rPr lang="en-ZA" sz="1200" b="1" i="0" u="none" strike="noStrike" dirty="0">
                          <a:solidFill>
                            <a:srgbClr val="000000"/>
                          </a:solidFill>
                          <a:effectLst/>
                          <a:latin typeface="Arial" panose="020B0604020202020204" pitchFamily="34" charset="0"/>
                          <a:cs typeface="Arial" panose="020B0604020202020204" pitchFamily="34" charset="0"/>
                        </a:rPr>
                      </a:br>
                      <a:endParaRPr lang="en-ZA" sz="1200" b="1" i="0" u="none" strike="noStrike" dirty="0">
                        <a:solidFill>
                          <a:srgbClr val="000000"/>
                        </a:solidFill>
                        <a:effectLst/>
                        <a:latin typeface="Arial" panose="020B0604020202020204" pitchFamily="34" charset="0"/>
                        <a:cs typeface="Arial" panose="020B0604020202020204" pitchFamily="34" charset="0"/>
                      </a:endParaRPr>
                    </a:p>
                  </a:txBody>
                  <a:tcPr marL="4893" marR="4893" marT="489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ctr" fontAlgn="t"/>
                      <a:r>
                        <a:rPr lang="en-ZA" sz="1200" b="1" i="0" u="none" strike="noStrike" dirty="0">
                          <a:solidFill>
                            <a:srgbClr val="000000"/>
                          </a:solidFill>
                          <a:effectLst/>
                          <a:latin typeface="Arial" panose="020B0604020202020204" pitchFamily="34" charset="0"/>
                          <a:cs typeface="Arial" panose="020B0604020202020204" pitchFamily="34" charset="0"/>
                        </a:rPr>
                        <a:t>Corrective</a:t>
                      </a:r>
                      <a:br>
                        <a:rPr lang="en-ZA" sz="1200" b="1" i="0" u="none" strike="noStrike" dirty="0">
                          <a:solidFill>
                            <a:srgbClr val="000000"/>
                          </a:solidFill>
                          <a:effectLst/>
                          <a:latin typeface="Arial" panose="020B0604020202020204" pitchFamily="34" charset="0"/>
                          <a:cs typeface="Arial" panose="020B0604020202020204" pitchFamily="34" charset="0"/>
                        </a:rPr>
                      </a:br>
                      <a:r>
                        <a:rPr lang="en-ZA" sz="1200" b="1" i="0" u="none" strike="noStrike" dirty="0">
                          <a:solidFill>
                            <a:srgbClr val="000000"/>
                          </a:solidFill>
                          <a:effectLst/>
                          <a:latin typeface="Arial" panose="020B0604020202020204" pitchFamily="34" charset="0"/>
                          <a:cs typeface="Arial" panose="020B0604020202020204" pitchFamily="34" charset="0"/>
                        </a:rPr>
                        <a:t>Measures</a:t>
                      </a:r>
                      <a:br>
                        <a:rPr lang="en-ZA" sz="1200" b="1" i="0" u="none" strike="noStrike" dirty="0">
                          <a:solidFill>
                            <a:srgbClr val="000000"/>
                          </a:solidFill>
                          <a:effectLst/>
                          <a:latin typeface="Arial" panose="020B0604020202020204" pitchFamily="34" charset="0"/>
                          <a:cs typeface="Arial" panose="020B0604020202020204" pitchFamily="34" charset="0"/>
                        </a:rPr>
                      </a:br>
                      <a:endParaRPr lang="en-ZA" sz="1200" b="1" i="0" u="none" strike="noStrike" dirty="0">
                        <a:solidFill>
                          <a:srgbClr val="000000"/>
                        </a:solidFill>
                        <a:effectLst/>
                        <a:latin typeface="Arial" panose="020B0604020202020204" pitchFamily="34" charset="0"/>
                        <a:cs typeface="Arial" panose="020B0604020202020204" pitchFamily="34" charset="0"/>
                      </a:endParaRPr>
                    </a:p>
                  </a:txBody>
                  <a:tcPr marL="4893" marR="4893" marT="489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ctr" fontAlgn="t"/>
                      <a:r>
                        <a:rPr lang="en-ZA" sz="1200" b="1" i="0" u="none" strike="noStrike" dirty="0">
                          <a:solidFill>
                            <a:srgbClr val="000000"/>
                          </a:solidFill>
                          <a:effectLst/>
                          <a:latin typeface="Arial" panose="020B0604020202020204" pitchFamily="34" charset="0"/>
                          <a:cs typeface="Arial" panose="020B0604020202020204" pitchFamily="34" charset="0"/>
                        </a:rPr>
                        <a:t>Comments for</a:t>
                      </a:r>
                      <a:br>
                        <a:rPr lang="en-ZA" sz="1200" b="1" i="0" u="none" strike="noStrike" dirty="0">
                          <a:solidFill>
                            <a:srgbClr val="000000"/>
                          </a:solidFill>
                          <a:effectLst/>
                          <a:latin typeface="Arial" panose="020B0604020202020204" pitchFamily="34" charset="0"/>
                          <a:cs typeface="Arial" panose="020B0604020202020204" pitchFamily="34" charset="0"/>
                        </a:rPr>
                      </a:br>
                      <a:r>
                        <a:rPr lang="en-ZA" sz="1200" b="1" i="0" u="none" strike="noStrike" dirty="0">
                          <a:solidFill>
                            <a:srgbClr val="000000"/>
                          </a:solidFill>
                          <a:effectLst/>
                          <a:latin typeface="Arial" panose="020B0604020202020204" pitchFamily="34" charset="0"/>
                          <a:cs typeface="Arial" panose="020B0604020202020204" pitchFamily="34" charset="0"/>
                        </a:rPr>
                        <a:t>Quarter 2</a:t>
                      </a:r>
                      <a:br>
                        <a:rPr lang="en-ZA" sz="1200" b="1" i="0" u="none" strike="noStrike" dirty="0">
                          <a:solidFill>
                            <a:srgbClr val="000000"/>
                          </a:solidFill>
                          <a:effectLst/>
                          <a:latin typeface="Arial" panose="020B0604020202020204" pitchFamily="34" charset="0"/>
                          <a:cs typeface="Arial" panose="020B0604020202020204" pitchFamily="34" charset="0"/>
                        </a:rPr>
                      </a:br>
                      <a:endParaRPr lang="en-ZA" sz="1200" b="1" i="0" u="none" strike="noStrike" dirty="0">
                        <a:solidFill>
                          <a:srgbClr val="000000"/>
                        </a:solidFill>
                        <a:effectLst/>
                        <a:latin typeface="Arial" panose="020B0604020202020204" pitchFamily="34" charset="0"/>
                        <a:cs typeface="Arial" panose="020B0604020202020204" pitchFamily="34" charset="0"/>
                      </a:endParaRPr>
                    </a:p>
                  </a:txBody>
                  <a:tcPr marL="4893" marR="4893" marT="489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ctr" fontAlgn="t"/>
                      <a:r>
                        <a:rPr lang="en-ZA" sz="1200" b="1" i="0" u="none" strike="noStrike" dirty="0">
                          <a:solidFill>
                            <a:srgbClr val="000000"/>
                          </a:solidFill>
                          <a:effectLst/>
                          <a:latin typeface="Arial" panose="020B0604020202020204" pitchFamily="34" charset="0"/>
                          <a:cs typeface="Arial" panose="020B0604020202020204" pitchFamily="34" charset="0"/>
                        </a:rPr>
                        <a:t>Robot Status </a:t>
                      </a:r>
                    </a:p>
                  </a:txBody>
                  <a:tcPr marL="4893" marR="4893" marT="489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extLst>
                  <a:ext uri="{0D108BD9-81ED-4DB2-BD59-A6C34878D82A}">
                    <a16:rowId xmlns:a16="http://schemas.microsoft.com/office/drawing/2014/main" xmlns="" val="154177837"/>
                  </a:ext>
                </a:extLst>
              </a:tr>
              <a:tr h="1811186">
                <a:tc>
                  <a:txBody>
                    <a:bodyPr/>
                    <a:lstStyle/>
                    <a:p>
                      <a:pPr algn="l" fontAlgn="t"/>
                      <a:r>
                        <a:rPr lang="en-US" sz="1200" b="0" i="0" u="none" strike="noStrike" dirty="0">
                          <a:solidFill>
                            <a:srgbClr val="000000"/>
                          </a:solidFill>
                          <a:effectLst/>
                          <a:latin typeface="Arial" panose="020B0604020202020204" pitchFamily="34" charset="0"/>
                          <a:cs typeface="Arial" panose="020B0604020202020204" pitchFamily="34" charset="0"/>
                        </a:rPr>
                        <a:t>Request for Proposal for procurement of 2 500 MW Nuclear Programme issued</a:t>
                      </a:r>
                    </a:p>
                  </a:txBody>
                  <a:tcPr marL="4893" marR="4893" marT="489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t"/>
                      <a:r>
                        <a:rPr lang="en-US" sz="1200" b="0" i="0" u="none" strike="noStrike" dirty="0">
                          <a:solidFill>
                            <a:srgbClr val="000000"/>
                          </a:solidFill>
                          <a:effectLst/>
                          <a:latin typeface="Arial" panose="020B0604020202020204" pitchFamily="34" charset="0"/>
                          <a:cs typeface="Arial" panose="020B0604020202020204" pitchFamily="34" charset="0"/>
                        </a:rPr>
                        <a:t>Request for Proposal for procurement of 2 500 MW Nuclear Programme issued</a:t>
                      </a:r>
                    </a:p>
                  </a:txBody>
                  <a:tcPr marL="4893" marR="4893" marT="489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t"/>
                      <a:r>
                        <a:rPr lang="en-US" sz="1200" b="0" i="0" u="none" strike="noStrike" dirty="0">
                          <a:solidFill>
                            <a:srgbClr val="000000"/>
                          </a:solidFill>
                          <a:effectLst/>
                          <a:latin typeface="Arial" panose="020B0604020202020204" pitchFamily="34" charset="0"/>
                          <a:cs typeface="Arial" panose="020B0604020202020204" pitchFamily="34" charset="0"/>
                        </a:rPr>
                        <a:t>Established</a:t>
                      </a:r>
                      <a:br>
                        <a:rPr lang="en-US" sz="1200" b="0" i="0" u="none" strike="noStrike" dirty="0">
                          <a:solidFill>
                            <a:srgbClr val="000000"/>
                          </a:solidFill>
                          <a:effectLst/>
                          <a:latin typeface="Arial" panose="020B0604020202020204" pitchFamily="34" charset="0"/>
                          <a:cs typeface="Arial" panose="020B0604020202020204" pitchFamily="34" charset="0"/>
                        </a:rPr>
                      </a:br>
                      <a:r>
                        <a:rPr lang="en-US" sz="1200" b="0" i="0" u="none" strike="noStrike" dirty="0">
                          <a:solidFill>
                            <a:srgbClr val="000000"/>
                          </a:solidFill>
                          <a:effectLst/>
                          <a:latin typeface="Arial" panose="020B0604020202020204" pitchFamily="34" charset="0"/>
                          <a:cs typeface="Arial" panose="020B0604020202020204" pitchFamily="34" charset="0"/>
                        </a:rPr>
                        <a:t>Project</a:t>
                      </a:r>
                      <a:br>
                        <a:rPr lang="en-US" sz="1200" b="0" i="0" u="none" strike="noStrike" dirty="0">
                          <a:solidFill>
                            <a:srgbClr val="000000"/>
                          </a:solidFill>
                          <a:effectLst/>
                          <a:latin typeface="Arial" panose="020B0604020202020204" pitchFamily="34" charset="0"/>
                          <a:cs typeface="Arial" panose="020B0604020202020204" pitchFamily="34" charset="0"/>
                        </a:rPr>
                      </a:br>
                      <a:r>
                        <a:rPr lang="en-US" sz="1200" b="0" i="0" u="none" strike="noStrike" dirty="0">
                          <a:solidFill>
                            <a:srgbClr val="000000"/>
                          </a:solidFill>
                          <a:effectLst/>
                          <a:latin typeface="Arial" panose="020B0604020202020204" pitchFamily="34" charset="0"/>
                          <a:cs typeface="Arial" panose="020B0604020202020204" pitchFamily="34" charset="0"/>
                        </a:rPr>
                        <a:t>Management</a:t>
                      </a:r>
                      <a:br>
                        <a:rPr lang="en-US" sz="1200" b="0" i="0" u="none" strike="noStrike" dirty="0">
                          <a:solidFill>
                            <a:srgbClr val="000000"/>
                          </a:solidFill>
                          <a:effectLst/>
                          <a:latin typeface="Arial" panose="020B0604020202020204" pitchFamily="34" charset="0"/>
                          <a:cs typeface="Arial" panose="020B0604020202020204" pitchFamily="34" charset="0"/>
                        </a:rPr>
                      </a:br>
                      <a:r>
                        <a:rPr lang="en-US" sz="1200" b="0" i="0" u="none" strike="noStrike" dirty="0">
                          <a:solidFill>
                            <a:srgbClr val="000000"/>
                          </a:solidFill>
                          <a:effectLst/>
                          <a:latin typeface="Arial" panose="020B0604020202020204" pitchFamily="34" charset="0"/>
                          <a:cs typeface="Arial" panose="020B0604020202020204" pitchFamily="34" charset="0"/>
                        </a:rPr>
                        <a:t>Office (PMO)</a:t>
                      </a:r>
                    </a:p>
                  </a:txBody>
                  <a:tcPr marL="4893" marR="4893" marT="489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t"/>
                      <a:r>
                        <a:rPr lang="en-ZA" sz="1200" b="1" i="0" u="none" strike="noStrike" dirty="0">
                          <a:solidFill>
                            <a:srgbClr val="000000"/>
                          </a:solidFill>
                          <a:effectLst/>
                          <a:latin typeface="Arial" panose="020B0604020202020204" pitchFamily="34" charset="0"/>
                          <a:cs typeface="Arial" panose="020B0604020202020204" pitchFamily="34" charset="0"/>
                        </a:rPr>
                        <a:t>Not achieved</a:t>
                      </a:r>
                    </a:p>
                  </a:txBody>
                  <a:tcPr marL="4893" marR="4893" marT="489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t"/>
                      <a:r>
                        <a:rPr lang="en-US" sz="1200" b="0" i="0" u="none" strike="noStrike" dirty="0">
                          <a:solidFill>
                            <a:srgbClr val="000000"/>
                          </a:solidFill>
                          <a:effectLst/>
                          <a:latin typeface="Arial" panose="020B0604020202020204" pitchFamily="34" charset="0"/>
                          <a:cs typeface="Arial" panose="020B0604020202020204" pitchFamily="34" charset="0"/>
                        </a:rPr>
                        <a:t>Pending Unconditional Concurrence from Nersa on section 34 Determination to procure the 2500MW Nuclear power</a:t>
                      </a:r>
                    </a:p>
                  </a:txBody>
                  <a:tcPr marL="4893" marR="4893" marT="489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t"/>
                      <a:r>
                        <a:rPr lang="en-US" sz="1200" b="0" i="0" u="none" strike="noStrike" dirty="0">
                          <a:solidFill>
                            <a:srgbClr val="000000"/>
                          </a:solidFill>
                          <a:effectLst/>
                          <a:latin typeface="Arial" panose="020B0604020202020204" pitchFamily="34" charset="0"/>
                          <a:cs typeface="Arial" panose="020B0604020202020204" pitchFamily="34" charset="0"/>
                        </a:rPr>
                        <a:t>Expedite report to address suspensive conditions for Nersa to grant unconditional concurrence. </a:t>
                      </a:r>
                    </a:p>
                  </a:txBody>
                  <a:tcPr marL="4893" marR="4893" marT="489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t"/>
                      <a:r>
                        <a:rPr lang="en-ZA" sz="1200" b="0" i="0" u="none" strike="noStrike" dirty="0">
                          <a:solidFill>
                            <a:srgbClr val="000000"/>
                          </a:solidFill>
                          <a:effectLst/>
                          <a:latin typeface="Arial" panose="020B0604020202020204" pitchFamily="34" charset="0"/>
                          <a:cs typeface="Arial" panose="020B0604020202020204" pitchFamily="34" charset="0"/>
                        </a:rPr>
                        <a:t> N/A</a:t>
                      </a:r>
                    </a:p>
                  </a:txBody>
                  <a:tcPr marL="4893" marR="4893" marT="489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t"/>
                      <a:r>
                        <a:rPr lang="en-ZA" sz="1200" b="0" i="0" u="none" strike="noStrike" dirty="0">
                          <a:solidFill>
                            <a:srgbClr val="000000"/>
                          </a:solidFill>
                          <a:effectLst/>
                          <a:latin typeface="Arial" panose="020B0604020202020204" pitchFamily="34" charset="0"/>
                          <a:cs typeface="Arial" panose="020B0604020202020204" pitchFamily="34" charset="0"/>
                        </a:rPr>
                        <a:t> </a:t>
                      </a:r>
                    </a:p>
                  </a:txBody>
                  <a:tcPr marL="4893" marR="4893" marT="489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extLst>
                  <a:ext uri="{0D108BD9-81ED-4DB2-BD59-A6C34878D82A}">
                    <a16:rowId xmlns:a16="http://schemas.microsoft.com/office/drawing/2014/main" xmlns="" val="2536199177"/>
                  </a:ext>
                </a:extLst>
              </a:tr>
              <a:tr h="2584452">
                <a:tc>
                  <a:txBody>
                    <a:bodyPr/>
                    <a:lstStyle/>
                    <a:p>
                      <a:pPr algn="l" fontAlgn="t"/>
                      <a:r>
                        <a:rPr lang="en-US" sz="1200" b="0" i="0" u="none" strike="noStrike" dirty="0">
                          <a:solidFill>
                            <a:srgbClr val="000000"/>
                          </a:solidFill>
                          <a:effectLst/>
                          <a:latin typeface="Arial" panose="020B0604020202020204" pitchFamily="34" charset="0"/>
                          <a:cs typeface="Arial" panose="020B0604020202020204" pitchFamily="34" charset="0"/>
                        </a:rPr>
                        <a:t>Number of quarterly monitoring reports on Koeberg Nuclear Power Plant Long Term Operation Programme (LTO)</a:t>
                      </a:r>
                    </a:p>
                  </a:txBody>
                  <a:tcPr marL="4893" marR="4893" marT="489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t"/>
                      <a:r>
                        <a:rPr lang="en-US" sz="1200" b="0" i="0" u="none" strike="noStrike" dirty="0">
                          <a:solidFill>
                            <a:srgbClr val="000000"/>
                          </a:solidFill>
                          <a:effectLst/>
                          <a:latin typeface="Arial" panose="020B0604020202020204" pitchFamily="34" charset="0"/>
                          <a:cs typeface="Arial" panose="020B0604020202020204" pitchFamily="34" charset="0"/>
                        </a:rPr>
                        <a:t>4 Quarterly Monitoring Report of Koeberg Nuclear Power Plant Long Term Operation Program through established Technical Oversight Committee meetings</a:t>
                      </a:r>
                    </a:p>
                  </a:txBody>
                  <a:tcPr marL="4893" marR="4893" marT="489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t"/>
                      <a:r>
                        <a:rPr lang="en-US" sz="1200" b="0" i="0" u="none" strike="noStrike" dirty="0">
                          <a:solidFill>
                            <a:srgbClr val="000000"/>
                          </a:solidFill>
                          <a:effectLst/>
                          <a:latin typeface="Arial" panose="020B0604020202020204" pitchFamily="34" charset="0"/>
                          <a:cs typeface="Arial" panose="020B0604020202020204" pitchFamily="34" charset="0"/>
                        </a:rPr>
                        <a:t>Report on the</a:t>
                      </a:r>
                      <a:br>
                        <a:rPr lang="en-US" sz="1200" b="0" i="0" u="none" strike="noStrike" dirty="0">
                          <a:solidFill>
                            <a:srgbClr val="000000"/>
                          </a:solidFill>
                          <a:effectLst/>
                          <a:latin typeface="Arial" panose="020B0604020202020204" pitchFamily="34" charset="0"/>
                          <a:cs typeface="Arial" panose="020B0604020202020204" pitchFamily="34" charset="0"/>
                        </a:rPr>
                      </a:br>
                      <a:r>
                        <a:rPr lang="en-US" sz="1200" b="0" i="0" u="none" strike="noStrike" dirty="0">
                          <a:solidFill>
                            <a:srgbClr val="000000"/>
                          </a:solidFill>
                          <a:effectLst/>
                          <a:latin typeface="Arial" panose="020B0604020202020204" pitchFamily="34" charset="0"/>
                          <a:cs typeface="Arial" panose="020B0604020202020204" pitchFamily="34" charset="0"/>
                        </a:rPr>
                        <a:t>monitoring of Koeberg Nuclear Power Plant Long Term Operation Programme</a:t>
                      </a:r>
                      <a:br>
                        <a:rPr lang="en-US" sz="1200" b="0" i="0" u="none" strike="noStrike" dirty="0">
                          <a:solidFill>
                            <a:srgbClr val="000000"/>
                          </a:solidFill>
                          <a:effectLst/>
                          <a:latin typeface="Arial" panose="020B0604020202020204" pitchFamily="34" charset="0"/>
                          <a:cs typeface="Arial" panose="020B0604020202020204" pitchFamily="34" charset="0"/>
                        </a:rPr>
                      </a:br>
                      <a:r>
                        <a:rPr lang="en-US" sz="1200" b="0" i="0" u="none" strike="noStrike" dirty="0">
                          <a:solidFill>
                            <a:srgbClr val="000000"/>
                          </a:solidFill>
                          <a:effectLst/>
                          <a:latin typeface="Arial" panose="020B0604020202020204" pitchFamily="34" charset="0"/>
                          <a:cs typeface="Arial" panose="020B0604020202020204" pitchFamily="34" charset="0"/>
                        </a:rPr>
                        <a:t>through established</a:t>
                      </a:r>
                      <a:br>
                        <a:rPr lang="en-US" sz="1200" b="0" i="0" u="none" strike="noStrike" dirty="0">
                          <a:solidFill>
                            <a:srgbClr val="000000"/>
                          </a:solidFill>
                          <a:effectLst/>
                          <a:latin typeface="Arial" panose="020B0604020202020204" pitchFamily="34" charset="0"/>
                          <a:cs typeface="Arial" panose="020B0604020202020204" pitchFamily="34" charset="0"/>
                        </a:rPr>
                      </a:br>
                      <a:r>
                        <a:rPr lang="en-US" sz="1200" b="0" i="0" u="none" strike="noStrike" dirty="0">
                          <a:solidFill>
                            <a:srgbClr val="000000"/>
                          </a:solidFill>
                          <a:effectLst/>
                          <a:latin typeface="Arial" panose="020B0604020202020204" pitchFamily="34" charset="0"/>
                          <a:cs typeface="Arial" panose="020B0604020202020204" pitchFamily="34" charset="0"/>
                        </a:rPr>
                        <a:t>Technical Oversight</a:t>
                      </a:r>
                      <a:br>
                        <a:rPr lang="en-US" sz="1200" b="0" i="0" u="none" strike="noStrike" dirty="0">
                          <a:solidFill>
                            <a:srgbClr val="000000"/>
                          </a:solidFill>
                          <a:effectLst/>
                          <a:latin typeface="Arial" panose="020B0604020202020204" pitchFamily="34" charset="0"/>
                          <a:cs typeface="Arial" panose="020B0604020202020204" pitchFamily="34" charset="0"/>
                        </a:rPr>
                      </a:br>
                      <a:r>
                        <a:rPr lang="en-US" sz="1200" b="0" i="0" u="none" strike="noStrike" dirty="0">
                          <a:solidFill>
                            <a:srgbClr val="000000"/>
                          </a:solidFill>
                          <a:effectLst/>
                          <a:latin typeface="Arial" panose="020B0604020202020204" pitchFamily="34" charset="0"/>
                          <a:cs typeface="Arial" panose="020B0604020202020204" pitchFamily="34" charset="0"/>
                        </a:rPr>
                        <a:t>Committee meetings</a:t>
                      </a:r>
                    </a:p>
                  </a:txBody>
                  <a:tcPr marL="4893" marR="4893" marT="489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t"/>
                      <a:r>
                        <a:rPr lang="en-US" sz="1200" b="1" i="0" u="none" strike="noStrike" dirty="0">
                          <a:solidFill>
                            <a:srgbClr val="000000"/>
                          </a:solidFill>
                          <a:effectLst/>
                          <a:latin typeface="Arial" panose="020B0604020202020204" pitchFamily="34" charset="0"/>
                          <a:cs typeface="Arial" panose="020B0604020202020204" pitchFamily="34" charset="0"/>
                        </a:rPr>
                        <a:t>Achieved:</a:t>
                      </a:r>
                    </a:p>
                  </a:txBody>
                  <a:tcPr marL="4893" marR="4893" marT="489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t"/>
                      <a:r>
                        <a:rPr lang="en-ZA" sz="1200" b="0" i="0" u="none" strike="noStrike" dirty="0">
                          <a:solidFill>
                            <a:srgbClr val="000000"/>
                          </a:solidFill>
                          <a:effectLst/>
                          <a:latin typeface="Arial" panose="020B0604020202020204" pitchFamily="34" charset="0"/>
                          <a:cs typeface="Arial" panose="020B0604020202020204" pitchFamily="34" charset="0"/>
                        </a:rPr>
                        <a:t>N/A</a:t>
                      </a:r>
                    </a:p>
                  </a:txBody>
                  <a:tcPr marL="4893" marR="4893" marT="489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t"/>
                      <a:r>
                        <a:rPr lang="en-ZA" sz="1200" b="0" i="0" u="none" strike="noStrike" dirty="0">
                          <a:solidFill>
                            <a:srgbClr val="000000"/>
                          </a:solidFill>
                          <a:effectLst/>
                          <a:latin typeface="Arial" panose="020B0604020202020204" pitchFamily="34" charset="0"/>
                          <a:cs typeface="Arial" panose="020B0604020202020204" pitchFamily="34" charset="0"/>
                        </a:rPr>
                        <a:t>N/A</a:t>
                      </a:r>
                    </a:p>
                  </a:txBody>
                  <a:tcPr marL="4893" marR="4893" marT="489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t"/>
                      <a:r>
                        <a:rPr lang="en-ZA" sz="1200" b="0" i="0" u="none" strike="noStrike" dirty="0">
                          <a:solidFill>
                            <a:srgbClr val="000000"/>
                          </a:solidFill>
                          <a:effectLst/>
                          <a:latin typeface="Arial" panose="020B0604020202020204" pitchFamily="34" charset="0"/>
                          <a:cs typeface="Arial" panose="020B0604020202020204" pitchFamily="34" charset="0"/>
                        </a:rPr>
                        <a:t>N/A</a:t>
                      </a:r>
                    </a:p>
                  </a:txBody>
                  <a:tcPr marL="4893" marR="4893" marT="489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t"/>
                      <a:r>
                        <a:rPr lang="en-ZA" sz="1200" b="0" i="0" u="none" strike="noStrike" dirty="0">
                          <a:solidFill>
                            <a:srgbClr val="000000"/>
                          </a:solidFill>
                          <a:effectLst/>
                          <a:latin typeface="Arial" panose="020B0604020202020204" pitchFamily="34" charset="0"/>
                          <a:cs typeface="Arial" panose="020B0604020202020204" pitchFamily="34" charset="0"/>
                        </a:rPr>
                        <a:t> </a:t>
                      </a:r>
                    </a:p>
                  </a:txBody>
                  <a:tcPr marL="4893" marR="4893" marT="489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extLst>
                  <a:ext uri="{0D108BD9-81ED-4DB2-BD59-A6C34878D82A}">
                    <a16:rowId xmlns:a16="http://schemas.microsoft.com/office/drawing/2014/main" xmlns="" val="69949626"/>
                  </a:ext>
                </a:extLst>
              </a:tr>
            </a:tbl>
          </a:graphicData>
        </a:graphic>
      </p:graphicFrame>
      <p:sp>
        <p:nvSpPr>
          <p:cNvPr id="6" name="TextBox 5">
            <a:extLst>
              <a:ext uri="{FF2B5EF4-FFF2-40B4-BE49-F238E27FC236}">
                <a16:creationId xmlns:a16="http://schemas.microsoft.com/office/drawing/2014/main" xmlns="" id="{79CBA376-9F46-482C-9094-CF2364290F0A}"/>
              </a:ext>
            </a:extLst>
          </p:cNvPr>
          <p:cNvSpPr txBox="1"/>
          <p:nvPr/>
        </p:nvSpPr>
        <p:spPr>
          <a:xfrm>
            <a:off x="2286001" y="0"/>
            <a:ext cx="8877300" cy="369332"/>
          </a:xfrm>
          <a:prstGeom prst="rect">
            <a:avLst/>
          </a:prstGeom>
          <a:noFill/>
        </p:spPr>
        <p:txBody>
          <a:bodyPr wrap="square">
            <a:spAutoFit/>
          </a:bodyPr>
          <a:lstStyle/>
          <a:p>
            <a:r>
              <a:rPr lang="en-US" b="1" dirty="0">
                <a:latin typeface="Arial" panose="020B0604020202020204" pitchFamily="34" charset="0"/>
                <a:cs typeface="Arial" panose="020B0604020202020204" pitchFamily="34" charset="0"/>
              </a:rPr>
              <a:t>NUCLEAR ENERGY REGULATION AND MANAGEMENT, (QUARTER 2)  </a:t>
            </a:r>
            <a:endParaRPr lang="en-ZA"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xmlns="" val="4053293418"/>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a:extLst>
              <a:ext uri="{FF2B5EF4-FFF2-40B4-BE49-F238E27FC236}">
                <a16:creationId xmlns:a16="http://schemas.microsoft.com/office/drawing/2014/main" xmlns="" id="{FA75791E-D6FD-4E2A-A964-2D2775948668}"/>
              </a:ext>
            </a:extLst>
          </p:cNvPr>
          <p:cNvGraphicFramePr>
            <a:graphicFrameLocks noGrp="1"/>
          </p:cNvGraphicFramePr>
          <p:nvPr/>
        </p:nvGraphicFramePr>
        <p:xfrm>
          <a:off x="1603513" y="323851"/>
          <a:ext cx="10588488" cy="5149297"/>
        </p:xfrm>
        <a:graphic>
          <a:graphicData uri="http://schemas.openxmlformats.org/drawingml/2006/table">
            <a:tbl>
              <a:tblPr/>
              <a:tblGrid>
                <a:gridCol w="1212021">
                  <a:extLst>
                    <a:ext uri="{9D8B030D-6E8A-4147-A177-3AD203B41FA5}">
                      <a16:colId xmlns:a16="http://schemas.microsoft.com/office/drawing/2014/main" xmlns="" val="4103616977"/>
                    </a:ext>
                  </a:extLst>
                </a:gridCol>
                <a:gridCol w="1356472">
                  <a:extLst>
                    <a:ext uri="{9D8B030D-6E8A-4147-A177-3AD203B41FA5}">
                      <a16:colId xmlns:a16="http://schemas.microsoft.com/office/drawing/2014/main" xmlns="" val="656788180"/>
                    </a:ext>
                  </a:extLst>
                </a:gridCol>
                <a:gridCol w="1766554">
                  <a:extLst>
                    <a:ext uri="{9D8B030D-6E8A-4147-A177-3AD203B41FA5}">
                      <a16:colId xmlns:a16="http://schemas.microsoft.com/office/drawing/2014/main" xmlns="" val="3300052727"/>
                    </a:ext>
                  </a:extLst>
                </a:gridCol>
                <a:gridCol w="1476332">
                  <a:extLst>
                    <a:ext uri="{9D8B030D-6E8A-4147-A177-3AD203B41FA5}">
                      <a16:colId xmlns:a16="http://schemas.microsoft.com/office/drawing/2014/main" xmlns="" val="3895479079"/>
                    </a:ext>
                  </a:extLst>
                </a:gridCol>
                <a:gridCol w="1556860">
                  <a:extLst>
                    <a:ext uri="{9D8B030D-6E8A-4147-A177-3AD203B41FA5}">
                      <a16:colId xmlns:a16="http://schemas.microsoft.com/office/drawing/2014/main" xmlns="" val="2095226124"/>
                    </a:ext>
                  </a:extLst>
                </a:gridCol>
                <a:gridCol w="1291967">
                  <a:extLst>
                    <a:ext uri="{9D8B030D-6E8A-4147-A177-3AD203B41FA5}">
                      <a16:colId xmlns:a16="http://schemas.microsoft.com/office/drawing/2014/main" xmlns="" val="3569780620"/>
                    </a:ext>
                  </a:extLst>
                </a:gridCol>
                <a:gridCol w="1428358">
                  <a:extLst>
                    <a:ext uri="{9D8B030D-6E8A-4147-A177-3AD203B41FA5}">
                      <a16:colId xmlns:a16="http://schemas.microsoft.com/office/drawing/2014/main" xmlns="" val="3218892752"/>
                    </a:ext>
                  </a:extLst>
                </a:gridCol>
                <a:gridCol w="499924">
                  <a:extLst>
                    <a:ext uri="{9D8B030D-6E8A-4147-A177-3AD203B41FA5}">
                      <a16:colId xmlns:a16="http://schemas.microsoft.com/office/drawing/2014/main" xmlns="" val="1529937222"/>
                    </a:ext>
                  </a:extLst>
                </a:gridCol>
              </a:tblGrid>
              <a:tr h="705864">
                <a:tc>
                  <a:txBody>
                    <a:bodyPr/>
                    <a:lstStyle/>
                    <a:p>
                      <a:pPr algn="ctr" fontAlgn="t"/>
                      <a:r>
                        <a:rPr lang="en-ZA" sz="1200" b="1" i="0" u="none" strike="noStrike" dirty="0">
                          <a:solidFill>
                            <a:srgbClr val="000000"/>
                          </a:solidFill>
                          <a:effectLst/>
                          <a:latin typeface="Arial" panose="020B0604020202020204" pitchFamily="34" charset="0"/>
                          <a:cs typeface="Arial" panose="020B0604020202020204" pitchFamily="34" charset="0"/>
                        </a:rPr>
                        <a:t>Output Indicator</a:t>
                      </a:r>
                    </a:p>
                  </a:txBody>
                  <a:tcPr marL="4893" marR="4893" marT="489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ctr" fontAlgn="t"/>
                      <a:r>
                        <a:rPr lang="en-ZA" sz="1200" b="1" i="0" u="none" strike="noStrike" dirty="0">
                          <a:solidFill>
                            <a:srgbClr val="000000"/>
                          </a:solidFill>
                          <a:effectLst/>
                          <a:latin typeface="Arial" panose="020B0604020202020204" pitchFamily="34" charset="0"/>
                          <a:cs typeface="Arial" panose="020B0604020202020204" pitchFamily="34" charset="0"/>
                        </a:rPr>
                        <a:t>2022/23</a:t>
                      </a:r>
                      <a:br>
                        <a:rPr lang="en-ZA" sz="1200" b="1" i="0" u="none" strike="noStrike" dirty="0">
                          <a:solidFill>
                            <a:srgbClr val="000000"/>
                          </a:solidFill>
                          <a:effectLst/>
                          <a:latin typeface="Arial" panose="020B0604020202020204" pitchFamily="34" charset="0"/>
                          <a:cs typeface="Arial" panose="020B0604020202020204" pitchFamily="34" charset="0"/>
                        </a:rPr>
                      </a:br>
                      <a:r>
                        <a:rPr lang="en-ZA" sz="1200" b="1" i="0" u="none" strike="noStrike" dirty="0">
                          <a:solidFill>
                            <a:srgbClr val="000000"/>
                          </a:solidFill>
                          <a:effectLst/>
                          <a:latin typeface="Arial" panose="020B0604020202020204" pitchFamily="34" charset="0"/>
                          <a:cs typeface="Arial" panose="020B0604020202020204" pitchFamily="34" charset="0"/>
                        </a:rPr>
                        <a:t>Annual Target</a:t>
                      </a:r>
                    </a:p>
                  </a:txBody>
                  <a:tcPr marL="4893" marR="4893" marT="489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ctr" fontAlgn="t"/>
                      <a:r>
                        <a:rPr lang="en-ZA" sz="1200" b="1" i="0" u="none" strike="noStrike" dirty="0">
                          <a:solidFill>
                            <a:srgbClr val="000000"/>
                          </a:solidFill>
                          <a:effectLst/>
                          <a:latin typeface="Arial" panose="020B0604020202020204" pitchFamily="34" charset="0"/>
                          <a:cs typeface="Arial" panose="020B0604020202020204" pitchFamily="34" charset="0"/>
                        </a:rPr>
                        <a:t>2022/23</a:t>
                      </a:r>
                      <a:br>
                        <a:rPr lang="en-ZA" sz="1200" b="1" i="0" u="none" strike="noStrike" dirty="0">
                          <a:solidFill>
                            <a:srgbClr val="000000"/>
                          </a:solidFill>
                          <a:effectLst/>
                          <a:latin typeface="Arial" panose="020B0604020202020204" pitchFamily="34" charset="0"/>
                          <a:cs typeface="Arial" panose="020B0604020202020204" pitchFamily="34" charset="0"/>
                        </a:rPr>
                      </a:br>
                      <a:r>
                        <a:rPr lang="en-ZA" sz="1200" b="1" i="0" u="none" strike="noStrike" dirty="0">
                          <a:solidFill>
                            <a:srgbClr val="000000"/>
                          </a:solidFill>
                          <a:effectLst/>
                          <a:latin typeface="Arial" panose="020B0604020202020204" pitchFamily="34" charset="0"/>
                          <a:cs typeface="Arial" panose="020B0604020202020204" pitchFamily="34" charset="0"/>
                        </a:rPr>
                        <a:t>Quarterly Target</a:t>
                      </a:r>
                    </a:p>
                  </a:txBody>
                  <a:tcPr marL="4893" marR="4893" marT="489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ctr" fontAlgn="t"/>
                      <a:r>
                        <a:rPr lang="en-US" sz="1200" b="1" i="0" u="none" strike="noStrike" dirty="0">
                          <a:solidFill>
                            <a:srgbClr val="000000"/>
                          </a:solidFill>
                          <a:effectLst/>
                          <a:latin typeface="Arial" panose="020B0604020202020204" pitchFamily="34" charset="0"/>
                          <a:cs typeface="Arial" panose="020B0604020202020204" pitchFamily="34" charset="0"/>
                        </a:rPr>
                        <a:t>Actual output</a:t>
                      </a:r>
                      <a:br>
                        <a:rPr lang="en-US" sz="1200" b="1" i="0" u="none" strike="noStrike" dirty="0">
                          <a:solidFill>
                            <a:srgbClr val="000000"/>
                          </a:solidFill>
                          <a:effectLst/>
                          <a:latin typeface="Arial" panose="020B0604020202020204" pitchFamily="34" charset="0"/>
                          <a:cs typeface="Arial" panose="020B0604020202020204" pitchFamily="34" charset="0"/>
                        </a:rPr>
                      </a:br>
                      <a:endParaRPr lang="en-US" sz="1200" b="1" i="0" u="none" strike="noStrike" dirty="0">
                        <a:solidFill>
                          <a:srgbClr val="000000"/>
                        </a:solidFill>
                        <a:effectLst/>
                        <a:latin typeface="Arial" panose="020B0604020202020204" pitchFamily="34" charset="0"/>
                        <a:cs typeface="Arial" panose="020B0604020202020204" pitchFamily="34" charset="0"/>
                      </a:endParaRPr>
                    </a:p>
                  </a:txBody>
                  <a:tcPr marL="4893" marR="4893" marT="489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ctr" fontAlgn="t"/>
                      <a:r>
                        <a:rPr lang="en-ZA" sz="1200" b="1" i="0" u="none" strike="noStrike" dirty="0">
                          <a:solidFill>
                            <a:srgbClr val="000000"/>
                          </a:solidFill>
                          <a:effectLst/>
                          <a:latin typeface="Arial" panose="020B0604020202020204" pitchFamily="34" charset="0"/>
                          <a:cs typeface="Arial" panose="020B0604020202020204" pitchFamily="34" charset="0"/>
                        </a:rPr>
                        <a:t>Reason for</a:t>
                      </a:r>
                      <a:br>
                        <a:rPr lang="en-ZA" sz="1200" b="1" i="0" u="none" strike="noStrike" dirty="0">
                          <a:solidFill>
                            <a:srgbClr val="000000"/>
                          </a:solidFill>
                          <a:effectLst/>
                          <a:latin typeface="Arial" panose="020B0604020202020204" pitchFamily="34" charset="0"/>
                          <a:cs typeface="Arial" panose="020B0604020202020204" pitchFamily="34" charset="0"/>
                        </a:rPr>
                      </a:br>
                      <a:r>
                        <a:rPr lang="en-ZA" sz="1200" b="1" i="0" u="none" strike="noStrike" dirty="0">
                          <a:solidFill>
                            <a:srgbClr val="000000"/>
                          </a:solidFill>
                          <a:effectLst/>
                          <a:latin typeface="Arial" panose="020B0604020202020204" pitchFamily="34" charset="0"/>
                          <a:cs typeface="Arial" panose="020B0604020202020204" pitchFamily="34" charset="0"/>
                        </a:rPr>
                        <a:t>Deviation</a:t>
                      </a:r>
                      <a:br>
                        <a:rPr lang="en-ZA" sz="1200" b="1" i="0" u="none" strike="noStrike" dirty="0">
                          <a:solidFill>
                            <a:srgbClr val="000000"/>
                          </a:solidFill>
                          <a:effectLst/>
                          <a:latin typeface="Arial" panose="020B0604020202020204" pitchFamily="34" charset="0"/>
                          <a:cs typeface="Arial" panose="020B0604020202020204" pitchFamily="34" charset="0"/>
                        </a:rPr>
                      </a:br>
                      <a:endParaRPr lang="en-ZA" sz="1200" b="1" i="0" u="none" strike="noStrike" dirty="0">
                        <a:solidFill>
                          <a:srgbClr val="000000"/>
                        </a:solidFill>
                        <a:effectLst/>
                        <a:latin typeface="Arial" panose="020B0604020202020204" pitchFamily="34" charset="0"/>
                        <a:cs typeface="Arial" panose="020B0604020202020204" pitchFamily="34" charset="0"/>
                      </a:endParaRPr>
                    </a:p>
                  </a:txBody>
                  <a:tcPr marL="4893" marR="4893" marT="489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ctr" fontAlgn="t"/>
                      <a:r>
                        <a:rPr lang="en-ZA" sz="1200" b="1" i="0" u="none" strike="noStrike" dirty="0">
                          <a:solidFill>
                            <a:srgbClr val="000000"/>
                          </a:solidFill>
                          <a:effectLst/>
                          <a:latin typeface="Arial" panose="020B0604020202020204" pitchFamily="34" charset="0"/>
                          <a:cs typeface="Arial" panose="020B0604020202020204" pitchFamily="34" charset="0"/>
                        </a:rPr>
                        <a:t>Corrective</a:t>
                      </a:r>
                      <a:br>
                        <a:rPr lang="en-ZA" sz="1200" b="1" i="0" u="none" strike="noStrike" dirty="0">
                          <a:solidFill>
                            <a:srgbClr val="000000"/>
                          </a:solidFill>
                          <a:effectLst/>
                          <a:latin typeface="Arial" panose="020B0604020202020204" pitchFamily="34" charset="0"/>
                          <a:cs typeface="Arial" panose="020B0604020202020204" pitchFamily="34" charset="0"/>
                        </a:rPr>
                      </a:br>
                      <a:r>
                        <a:rPr lang="en-ZA" sz="1200" b="1" i="0" u="none" strike="noStrike" dirty="0">
                          <a:solidFill>
                            <a:srgbClr val="000000"/>
                          </a:solidFill>
                          <a:effectLst/>
                          <a:latin typeface="Arial" panose="020B0604020202020204" pitchFamily="34" charset="0"/>
                          <a:cs typeface="Arial" panose="020B0604020202020204" pitchFamily="34" charset="0"/>
                        </a:rPr>
                        <a:t>Measures</a:t>
                      </a:r>
                      <a:br>
                        <a:rPr lang="en-ZA" sz="1200" b="1" i="0" u="none" strike="noStrike" dirty="0">
                          <a:solidFill>
                            <a:srgbClr val="000000"/>
                          </a:solidFill>
                          <a:effectLst/>
                          <a:latin typeface="Arial" panose="020B0604020202020204" pitchFamily="34" charset="0"/>
                          <a:cs typeface="Arial" panose="020B0604020202020204" pitchFamily="34" charset="0"/>
                        </a:rPr>
                      </a:br>
                      <a:endParaRPr lang="en-ZA" sz="1200" b="1" i="0" u="none" strike="noStrike" dirty="0">
                        <a:solidFill>
                          <a:srgbClr val="000000"/>
                        </a:solidFill>
                        <a:effectLst/>
                        <a:latin typeface="Arial" panose="020B0604020202020204" pitchFamily="34" charset="0"/>
                        <a:cs typeface="Arial" panose="020B0604020202020204" pitchFamily="34" charset="0"/>
                      </a:endParaRPr>
                    </a:p>
                  </a:txBody>
                  <a:tcPr marL="4893" marR="4893" marT="489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ctr" fontAlgn="t"/>
                      <a:r>
                        <a:rPr lang="en-ZA" sz="1200" b="1" i="0" u="none" strike="noStrike" dirty="0">
                          <a:solidFill>
                            <a:srgbClr val="000000"/>
                          </a:solidFill>
                          <a:effectLst/>
                          <a:latin typeface="Arial" panose="020B0604020202020204" pitchFamily="34" charset="0"/>
                          <a:cs typeface="Arial" panose="020B0604020202020204" pitchFamily="34" charset="0"/>
                        </a:rPr>
                        <a:t>Comments for</a:t>
                      </a:r>
                      <a:br>
                        <a:rPr lang="en-ZA" sz="1200" b="1" i="0" u="none" strike="noStrike" dirty="0">
                          <a:solidFill>
                            <a:srgbClr val="000000"/>
                          </a:solidFill>
                          <a:effectLst/>
                          <a:latin typeface="Arial" panose="020B0604020202020204" pitchFamily="34" charset="0"/>
                          <a:cs typeface="Arial" panose="020B0604020202020204" pitchFamily="34" charset="0"/>
                        </a:rPr>
                      </a:br>
                      <a:r>
                        <a:rPr lang="en-ZA" sz="1200" b="1" i="0" u="none" strike="noStrike" dirty="0">
                          <a:solidFill>
                            <a:srgbClr val="000000"/>
                          </a:solidFill>
                          <a:effectLst/>
                          <a:latin typeface="Arial" panose="020B0604020202020204" pitchFamily="34" charset="0"/>
                          <a:cs typeface="Arial" panose="020B0604020202020204" pitchFamily="34" charset="0"/>
                        </a:rPr>
                        <a:t>Quarter 2</a:t>
                      </a:r>
                      <a:br>
                        <a:rPr lang="en-ZA" sz="1200" b="1" i="0" u="none" strike="noStrike" dirty="0">
                          <a:solidFill>
                            <a:srgbClr val="000000"/>
                          </a:solidFill>
                          <a:effectLst/>
                          <a:latin typeface="Arial" panose="020B0604020202020204" pitchFamily="34" charset="0"/>
                          <a:cs typeface="Arial" panose="020B0604020202020204" pitchFamily="34" charset="0"/>
                        </a:rPr>
                      </a:br>
                      <a:endParaRPr lang="en-ZA" sz="1200" b="1" i="0" u="none" strike="noStrike" dirty="0">
                        <a:solidFill>
                          <a:srgbClr val="000000"/>
                        </a:solidFill>
                        <a:effectLst/>
                        <a:latin typeface="Arial" panose="020B0604020202020204" pitchFamily="34" charset="0"/>
                        <a:cs typeface="Arial" panose="020B0604020202020204" pitchFamily="34" charset="0"/>
                      </a:endParaRPr>
                    </a:p>
                  </a:txBody>
                  <a:tcPr marL="4893" marR="4893" marT="489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ctr" fontAlgn="t"/>
                      <a:r>
                        <a:rPr lang="en-ZA" sz="1200" b="1" i="0" u="none" strike="noStrike" dirty="0">
                          <a:solidFill>
                            <a:srgbClr val="000000"/>
                          </a:solidFill>
                          <a:effectLst/>
                          <a:latin typeface="Arial" panose="020B0604020202020204" pitchFamily="34" charset="0"/>
                          <a:cs typeface="Arial" panose="020B0604020202020204" pitchFamily="34" charset="0"/>
                        </a:rPr>
                        <a:t>Robot Status </a:t>
                      </a:r>
                    </a:p>
                  </a:txBody>
                  <a:tcPr marL="4893" marR="4893" marT="489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extLst>
                  <a:ext uri="{0D108BD9-81ED-4DB2-BD59-A6C34878D82A}">
                    <a16:rowId xmlns:a16="http://schemas.microsoft.com/office/drawing/2014/main" xmlns="" val="154177837"/>
                  </a:ext>
                </a:extLst>
              </a:tr>
              <a:tr h="1871904">
                <a:tc>
                  <a:txBody>
                    <a:bodyPr/>
                    <a:lstStyle/>
                    <a:p>
                      <a:pPr algn="l" fontAlgn="t"/>
                      <a:r>
                        <a:rPr lang="en-US" sz="1200" b="0" i="0" u="none" strike="noStrike" dirty="0">
                          <a:solidFill>
                            <a:srgbClr val="000000"/>
                          </a:solidFill>
                          <a:effectLst/>
                          <a:latin typeface="Arial" panose="020B0604020202020204" pitchFamily="34" charset="0"/>
                          <a:cs typeface="Arial" panose="020B0604020202020204" pitchFamily="34" charset="0"/>
                        </a:rPr>
                        <a:t>Feasibility study for Central Interim Storage Facility (CISF) completed</a:t>
                      </a:r>
                    </a:p>
                  </a:txBody>
                  <a:tcPr marL="4893" marR="4893" marT="489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t"/>
                      <a:r>
                        <a:rPr lang="en-US" sz="1200" b="0" i="0" u="none" strike="noStrike" dirty="0">
                          <a:solidFill>
                            <a:srgbClr val="000000"/>
                          </a:solidFill>
                          <a:effectLst/>
                          <a:latin typeface="Arial" panose="020B0604020202020204" pitchFamily="34" charset="0"/>
                          <a:cs typeface="Arial" panose="020B0604020202020204" pitchFamily="34" charset="0"/>
                        </a:rPr>
                        <a:t>Feasibility study for Central Interim Storage Facility (CISF) completed and submitted to Cabinet for approval</a:t>
                      </a:r>
                    </a:p>
                  </a:txBody>
                  <a:tcPr marL="4893" marR="4893" marT="489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t"/>
                      <a:r>
                        <a:rPr lang="en-US" sz="1200" b="0" i="0" u="none" strike="noStrike" dirty="0">
                          <a:solidFill>
                            <a:srgbClr val="000000"/>
                          </a:solidFill>
                          <a:effectLst/>
                          <a:latin typeface="Arial" panose="020B0604020202020204" pitchFamily="34" charset="0"/>
                          <a:cs typeface="Arial" panose="020B0604020202020204" pitchFamily="34" charset="0"/>
                        </a:rPr>
                        <a:t>Address of</a:t>
                      </a:r>
                      <a:br>
                        <a:rPr lang="en-US" sz="1200" b="0" i="0" u="none" strike="noStrike" dirty="0">
                          <a:solidFill>
                            <a:srgbClr val="000000"/>
                          </a:solidFill>
                          <a:effectLst/>
                          <a:latin typeface="Arial" panose="020B0604020202020204" pitchFamily="34" charset="0"/>
                          <a:cs typeface="Arial" panose="020B0604020202020204" pitchFamily="34" charset="0"/>
                        </a:rPr>
                      </a:br>
                      <a:r>
                        <a:rPr lang="en-US" sz="1200" b="0" i="0" u="none" strike="noStrike" dirty="0">
                          <a:solidFill>
                            <a:srgbClr val="000000"/>
                          </a:solidFill>
                          <a:effectLst/>
                          <a:latin typeface="Arial" panose="020B0604020202020204" pitchFamily="34" charset="0"/>
                          <a:cs typeface="Arial" panose="020B0604020202020204" pitchFamily="34" charset="0"/>
                        </a:rPr>
                        <a:t>comments from</a:t>
                      </a:r>
                      <a:br>
                        <a:rPr lang="en-US" sz="1200" b="0" i="0" u="none" strike="noStrike" dirty="0">
                          <a:solidFill>
                            <a:srgbClr val="000000"/>
                          </a:solidFill>
                          <a:effectLst/>
                          <a:latin typeface="Arial" panose="020B0604020202020204" pitchFamily="34" charset="0"/>
                          <a:cs typeface="Arial" panose="020B0604020202020204" pitchFamily="34" charset="0"/>
                        </a:rPr>
                      </a:br>
                      <a:r>
                        <a:rPr lang="en-US" sz="1200" b="0" i="0" u="none" strike="noStrike" dirty="0">
                          <a:solidFill>
                            <a:srgbClr val="000000"/>
                          </a:solidFill>
                          <a:effectLst/>
                          <a:latin typeface="Arial" panose="020B0604020202020204" pitchFamily="34" charset="0"/>
                          <a:cs typeface="Arial" panose="020B0604020202020204" pitchFamily="34" charset="0"/>
                        </a:rPr>
                        <a:t>the Gateway</a:t>
                      </a:r>
                      <a:br>
                        <a:rPr lang="en-US" sz="1200" b="0" i="0" u="none" strike="noStrike" dirty="0">
                          <a:solidFill>
                            <a:srgbClr val="000000"/>
                          </a:solidFill>
                          <a:effectLst/>
                          <a:latin typeface="Arial" panose="020B0604020202020204" pitchFamily="34" charset="0"/>
                          <a:cs typeface="Arial" panose="020B0604020202020204" pitchFamily="34" charset="0"/>
                        </a:rPr>
                      </a:br>
                      <a:r>
                        <a:rPr lang="en-US" sz="1200" b="0" i="0" u="none" strike="noStrike" dirty="0">
                          <a:solidFill>
                            <a:srgbClr val="000000"/>
                          </a:solidFill>
                          <a:effectLst/>
                          <a:latin typeface="Arial" panose="020B0604020202020204" pitchFamily="34" charset="0"/>
                          <a:cs typeface="Arial" panose="020B0604020202020204" pitchFamily="34" charset="0"/>
                        </a:rPr>
                        <a:t>Review by the</a:t>
                      </a:r>
                      <a:br>
                        <a:rPr lang="en-US" sz="1200" b="0" i="0" u="none" strike="noStrike" dirty="0">
                          <a:solidFill>
                            <a:srgbClr val="000000"/>
                          </a:solidFill>
                          <a:effectLst/>
                          <a:latin typeface="Arial" panose="020B0604020202020204" pitchFamily="34" charset="0"/>
                          <a:cs typeface="Arial" panose="020B0604020202020204" pitchFamily="34" charset="0"/>
                        </a:rPr>
                      </a:br>
                      <a:r>
                        <a:rPr lang="en-US" sz="1200" b="0" i="0" u="none" strike="noStrike" dirty="0">
                          <a:solidFill>
                            <a:srgbClr val="000000"/>
                          </a:solidFill>
                          <a:effectLst/>
                          <a:latin typeface="Arial" panose="020B0604020202020204" pitchFamily="34" charset="0"/>
                          <a:cs typeface="Arial" panose="020B0604020202020204" pitchFamily="34" charset="0"/>
                        </a:rPr>
                        <a:t>CISF Ministerial</a:t>
                      </a:r>
                      <a:br>
                        <a:rPr lang="en-US" sz="1200" b="0" i="0" u="none" strike="noStrike" dirty="0">
                          <a:solidFill>
                            <a:srgbClr val="000000"/>
                          </a:solidFill>
                          <a:effectLst/>
                          <a:latin typeface="Arial" panose="020B0604020202020204" pitchFamily="34" charset="0"/>
                          <a:cs typeface="Arial" panose="020B0604020202020204" pitchFamily="34" charset="0"/>
                        </a:rPr>
                      </a:br>
                      <a:r>
                        <a:rPr lang="en-US" sz="1200" b="0" i="0" u="none" strike="noStrike" dirty="0">
                          <a:solidFill>
                            <a:srgbClr val="000000"/>
                          </a:solidFill>
                          <a:effectLst/>
                          <a:latin typeface="Arial" panose="020B0604020202020204" pitchFamily="34" charset="0"/>
                          <a:cs typeface="Arial" panose="020B0604020202020204" pitchFamily="34" charset="0"/>
                        </a:rPr>
                        <a:t>Task Team</a:t>
                      </a:r>
                    </a:p>
                  </a:txBody>
                  <a:tcPr marL="4893" marR="4893" marT="489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t"/>
                      <a:r>
                        <a:rPr lang="en-ZA" sz="1200" b="1" i="0" u="none" strike="noStrike" dirty="0">
                          <a:solidFill>
                            <a:srgbClr val="000000"/>
                          </a:solidFill>
                          <a:effectLst/>
                          <a:latin typeface="Arial" panose="020B0604020202020204" pitchFamily="34" charset="0"/>
                          <a:cs typeface="Arial" panose="020B0604020202020204" pitchFamily="34" charset="0"/>
                        </a:rPr>
                        <a:t>Not achieved</a:t>
                      </a:r>
                    </a:p>
                  </a:txBody>
                  <a:tcPr marL="4893" marR="4893" marT="489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t"/>
                      <a:r>
                        <a:rPr lang="en-US" sz="1200" b="0" i="0" u="none" strike="noStrike" dirty="0">
                          <a:solidFill>
                            <a:srgbClr val="000000"/>
                          </a:solidFill>
                          <a:effectLst/>
                          <a:latin typeface="Arial" panose="020B0604020202020204" pitchFamily="34" charset="0"/>
                          <a:cs typeface="Arial" panose="020B0604020202020204" pitchFamily="34" charset="0"/>
                        </a:rPr>
                        <a:t>Delayed procurement processes. The BAC recommendation for approval for the appointment of the service provider was granted in September 2022. </a:t>
                      </a:r>
                    </a:p>
                  </a:txBody>
                  <a:tcPr marL="4893" marR="4893" marT="489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t"/>
                      <a:r>
                        <a:rPr lang="en-US" sz="1200" b="0" i="0" u="none" strike="noStrike" dirty="0">
                          <a:solidFill>
                            <a:srgbClr val="000000"/>
                          </a:solidFill>
                          <a:effectLst/>
                          <a:latin typeface="Arial" panose="020B0604020202020204" pitchFamily="34" charset="0"/>
                          <a:cs typeface="Arial" panose="020B0604020202020204" pitchFamily="34" charset="0"/>
                        </a:rPr>
                        <a:t>Expedite the process for the appointment of the service provider and the project initiation meeting </a:t>
                      </a:r>
                    </a:p>
                  </a:txBody>
                  <a:tcPr marL="4893" marR="4893" marT="489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t"/>
                      <a:r>
                        <a:rPr lang="en-US" sz="1200" b="0" i="0" u="none" strike="noStrike" dirty="0">
                          <a:solidFill>
                            <a:srgbClr val="000000"/>
                          </a:solidFill>
                          <a:effectLst/>
                          <a:latin typeface="Arial" panose="020B0604020202020204" pitchFamily="34" charset="0"/>
                          <a:cs typeface="Arial" panose="020B0604020202020204" pitchFamily="34" charset="0"/>
                        </a:rPr>
                        <a:t>It is anticipated that the Gateway Review will commence in October 2022. The project is expected to be completed by Feb 2023.</a:t>
                      </a:r>
                    </a:p>
                  </a:txBody>
                  <a:tcPr marL="4893" marR="4893" marT="489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t"/>
                      <a:r>
                        <a:rPr lang="en-ZA" sz="1200" b="0" i="0" u="none" strike="noStrike" dirty="0">
                          <a:solidFill>
                            <a:srgbClr val="000000"/>
                          </a:solidFill>
                          <a:effectLst/>
                          <a:latin typeface="Arial" panose="020B0604020202020204" pitchFamily="34" charset="0"/>
                          <a:cs typeface="Arial" panose="020B0604020202020204" pitchFamily="34" charset="0"/>
                        </a:rPr>
                        <a:t> </a:t>
                      </a:r>
                    </a:p>
                  </a:txBody>
                  <a:tcPr marL="4893" marR="4893" marT="489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extLst>
                  <a:ext uri="{0D108BD9-81ED-4DB2-BD59-A6C34878D82A}">
                    <a16:rowId xmlns:a16="http://schemas.microsoft.com/office/drawing/2014/main" xmlns="" val="3262690511"/>
                  </a:ext>
                </a:extLst>
              </a:tr>
              <a:tr h="2571529">
                <a:tc>
                  <a:txBody>
                    <a:bodyPr/>
                    <a:lstStyle/>
                    <a:p>
                      <a:pPr algn="l" fontAlgn="t"/>
                      <a:r>
                        <a:rPr lang="en-US" sz="1200" b="0" i="0" u="none" strike="noStrike" dirty="0">
                          <a:solidFill>
                            <a:srgbClr val="000000"/>
                          </a:solidFill>
                          <a:effectLst/>
                          <a:latin typeface="Arial" panose="020B0604020202020204" pitchFamily="34" charset="0"/>
                          <a:cs typeface="Arial" panose="020B0604020202020204" pitchFamily="34" charset="0"/>
                        </a:rPr>
                        <a:t>Draft Feasibility Report for MPR completed </a:t>
                      </a:r>
                    </a:p>
                  </a:txBody>
                  <a:tcPr marL="4893" marR="4893" marT="489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t"/>
                      <a:r>
                        <a:rPr lang="en-US" sz="1200" b="0" i="0" u="none" strike="noStrike" dirty="0">
                          <a:solidFill>
                            <a:srgbClr val="000000"/>
                          </a:solidFill>
                          <a:effectLst/>
                          <a:latin typeface="Arial" panose="020B0604020202020204" pitchFamily="34" charset="0"/>
                          <a:cs typeface="Arial" panose="020B0604020202020204" pitchFamily="34" charset="0"/>
                        </a:rPr>
                        <a:t>Draft Feasibility study on MPR completed and submitted for Gateway Review</a:t>
                      </a:r>
                    </a:p>
                  </a:txBody>
                  <a:tcPr marL="4893" marR="4893" marT="489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t"/>
                      <a:r>
                        <a:rPr lang="en-US" sz="1200" b="0" i="0" u="none" strike="noStrike" dirty="0">
                          <a:solidFill>
                            <a:srgbClr val="000000"/>
                          </a:solidFill>
                          <a:effectLst/>
                          <a:latin typeface="Arial" panose="020B0604020202020204" pitchFamily="34" charset="0"/>
                          <a:cs typeface="Arial" panose="020B0604020202020204" pitchFamily="34" charset="0"/>
                        </a:rPr>
                        <a:t>Appointment</a:t>
                      </a:r>
                      <a:br>
                        <a:rPr lang="en-US" sz="1200" b="0" i="0" u="none" strike="noStrike" dirty="0">
                          <a:solidFill>
                            <a:srgbClr val="000000"/>
                          </a:solidFill>
                          <a:effectLst/>
                          <a:latin typeface="Arial" panose="020B0604020202020204" pitchFamily="34" charset="0"/>
                          <a:cs typeface="Arial" panose="020B0604020202020204" pitchFamily="34" charset="0"/>
                        </a:rPr>
                      </a:br>
                      <a:r>
                        <a:rPr lang="en-US" sz="1200" b="0" i="0" u="none" strike="noStrike" dirty="0">
                          <a:solidFill>
                            <a:srgbClr val="000000"/>
                          </a:solidFill>
                          <a:effectLst/>
                          <a:latin typeface="Arial" panose="020B0604020202020204" pitchFamily="34" charset="0"/>
                          <a:cs typeface="Arial" panose="020B0604020202020204" pitchFamily="34" charset="0"/>
                        </a:rPr>
                        <a:t>of Engineering</a:t>
                      </a:r>
                      <a:br>
                        <a:rPr lang="en-US" sz="1200" b="0" i="0" u="none" strike="noStrike" dirty="0">
                          <a:solidFill>
                            <a:srgbClr val="000000"/>
                          </a:solidFill>
                          <a:effectLst/>
                          <a:latin typeface="Arial" panose="020B0604020202020204" pitchFamily="34" charset="0"/>
                          <a:cs typeface="Arial" panose="020B0604020202020204" pitchFamily="34" charset="0"/>
                        </a:rPr>
                      </a:br>
                      <a:r>
                        <a:rPr lang="en-US" sz="1200" b="0" i="0" u="none" strike="noStrike" dirty="0">
                          <a:solidFill>
                            <a:srgbClr val="000000"/>
                          </a:solidFill>
                          <a:effectLst/>
                          <a:latin typeface="Arial" panose="020B0604020202020204" pitchFamily="34" charset="0"/>
                          <a:cs typeface="Arial" panose="020B0604020202020204" pitchFamily="34" charset="0"/>
                        </a:rPr>
                        <a:t>Procurement</a:t>
                      </a:r>
                      <a:br>
                        <a:rPr lang="en-US" sz="1200" b="0" i="0" u="none" strike="noStrike" dirty="0">
                          <a:solidFill>
                            <a:srgbClr val="000000"/>
                          </a:solidFill>
                          <a:effectLst/>
                          <a:latin typeface="Arial" panose="020B0604020202020204" pitchFamily="34" charset="0"/>
                          <a:cs typeface="Arial" panose="020B0604020202020204" pitchFamily="34" charset="0"/>
                        </a:rPr>
                      </a:br>
                      <a:r>
                        <a:rPr lang="en-US" sz="1200" b="0" i="0" u="none" strike="noStrike" dirty="0">
                          <a:solidFill>
                            <a:srgbClr val="000000"/>
                          </a:solidFill>
                          <a:effectLst/>
                          <a:latin typeface="Arial" panose="020B0604020202020204" pitchFamily="34" charset="0"/>
                          <a:cs typeface="Arial" panose="020B0604020202020204" pitchFamily="34" charset="0"/>
                        </a:rPr>
                        <a:t>and Construction</a:t>
                      </a:r>
                      <a:br>
                        <a:rPr lang="en-US" sz="1200" b="0" i="0" u="none" strike="noStrike" dirty="0">
                          <a:solidFill>
                            <a:srgbClr val="000000"/>
                          </a:solidFill>
                          <a:effectLst/>
                          <a:latin typeface="Arial" panose="020B0604020202020204" pitchFamily="34" charset="0"/>
                          <a:cs typeface="Arial" panose="020B0604020202020204" pitchFamily="34" charset="0"/>
                        </a:rPr>
                      </a:br>
                      <a:r>
                        <a:rPr lang="en-US" sz="1200" b="0" i="0" u="none" strike="noStrike" dirty="0">
                          <a:solidFill>
                            <a:srgbClr val="000000"/>
                          </a:solidFill>
                          <a:effectLst/>
                          <a:latin typeface="Arial" panose="020B0604020202020204" pitchFamily="34" charset="0"/>
                          <a:cs typeface="Arial" panose="020B0604020202020204" pitchFamily="34" charset="0"/>
                        </a:rPr>
                        <a:t>Management</a:t>
                      </a:r>
                      <a:br>
                        <a:rPr lang="en-US" sz="1200" b="0" i="0" u="none" strike="noStrike" dirty="0">
                          <a:solidFill>
                            <a:srgbClr val="000000"/>
                          </a:solidFill>
                          <a:effectLst/>
                          <a:latin typeface="Arial" panose="020B0604020202020204" pitchFamily="34" charset="0"/>
                          <a:cs typeface="Arial" panose="020B0604020202020204" pitchFamily="34" charset="0"/>
                        </a:rPr>
                      </a:br>
                      <a:r>
                        <a:rPr lang="en-US" sz="1200" b="0" i="0" u="none" strike="noStrike" dirty="0">
                          <a:solidFill>
                            <a:srgbClr val="000000"/>
                          </a:solidFill>
                          <a:effectLst/>
                          <a:latin typeface="Arial" panose="020B0604020202020204" pitchFamily="34" charset="0"/>
                          <a:cs typeface="Arial" panose="020B0604020202020204" pitchFamily="34" charset="0"/>
                        </a:rPr>
                        <a:t>(EPCM)/Owners</a:t>
                      </a:r>
                      <a:br>
                        <a:rPr lang="en-US" sz="1200" b="0" i="0" u="none" strike="noStrike" dirty="0">
                          <a:solidFill>
                            <a:srgbClr val="000000"/>
                          </a:solidFill>
                          <a:effectLst/>
                          <a:latin typeface="Arial" panose="020B0604020202020204" pitchFamily="34" charset="0"/>
                          <a:cs typeface="Arial" panose="020B0604020202020204" pitchFamily="34" charset="0"/>
                        </a:rPr>
                      </a:br>
                      <a:r>
                        <a:rPr lang="en-US" sz="1200" b="0" i="0" u="none" strike="noStrike" dirty="0">
                          <a:solidFill>
                            <a:srgbClr val="000000"/>
                          </a:solidFill>
                          <a:effectLst/>
                          <a:latin typeface="Arial" panose="020B0604020202020204" pitchFamily="34" charset="0"/>
                          <a:cs typeface="Arial" panose="020B0604020202020204" pitchFamily="34" charset="0"/>
                        </a:rPr>
                        <a:t>Engineers</a:t>
                      </a:r>
                      <a:br>
                        <a:rPr lang="en-US" sz="1200" b="0" i="0" u="none" strike="noStrike" dirty="0">
                          <a:solidFill>
                            <a:srgbClr val="000000"/>
                          </a:solidFill>
                          <a:effectLst/>
                          <a:latin typeface="Arial" panose="020B0604020202020204" pitchFamily="34" charset="0"/>
                          <a:cs typeface="Arial" panose="020B0604020202020204" pitchFamily="34" charset="0"/>
                        </a:rPr>
                      </a:br>
                      <a:r>
                        <a:rPr lang="en-US" sz="1200" b="0" i="0" u="none" strike="noStrike" dirty="0">
                          <a:solidFill>
                            <a:srgbClr val="000000"/>
                          </a:solidFill>
                          <a:effectLst/>
                          <a:latin typeface="Arial" panose="020B0604020202020204" pitchFamily="34" charset="0"/>
                          <a:cs typeface="Arial" panose="020B0604020202020204" pitchFamily="34" charset="0"/>
                        </a:rPr>
                        <a:t>completed</a:t>
                      </a:r>
                    </a:p>
                  </a:txBody>
                  <a:tcPr marL="4893" marR="4893" marT="489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t"/>
                      <a:r>
                        <a:rPr lang="en-ZA" sz="1200" b="1" i="0" u="none" strike="noStrike" dirty="0">
                          <a:solidFill>
                            <a:srgbClr val="000000"/>
                          </a:solidFill>
                          <a:effectLst/>
                          <a:latin typeface="Arial" panose="020B0604020202020204" pitchFamily="34" charset="0"/>
                          <a:cs typeface="Arial" panose="020B0604020202020204" pitchFamily="34" charset="0"/>
                        </a:rPr>
                        <a:t>Not Achieved</a:t>
                      </a:r>
                    </a:p>
                  </a:txBody>
                  <a:tcPr marL="4893" marR="4893" marT="489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t"/>
                      <a:r>
                        <a:rPr lang="en-US" sz="1200" b="0" i="0" u="none" strike="noStrike" dirty="0">
                          <a:solidFill>
                            <a:srgbClr val="000000"/>
                          </a:solidFill>
                          <a:effectLst/>
                          <a:latin typeface="Arial" panose="020B0604020202020204" pitchFamily="34" charset="0"/>
                          <a:cs typeface="Arial" panose="020B0604020202020204" pitchFamily="34" charset="0"/>
                        </a:rPr>
                        <a:t>Necsa took the view that the project should take a different route and is pursuing an EPC approach. </a:t>
                      </a:r>
                    </a:p>
                  </a:txBody>
                  <a:tcPr marL="4893" marR="4893" marT="489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t"/>
                      <a:r>
                        <a:rPr lang="en-US" sz="1200" b="0" i="0" u="none" strike="noStrike" dirty="0">
                          <a:solidFill>
                            <a:srgbClr val="000000"/>
                          </a:solidFill>
                          <a:effectLst/>
                          <a:latin typeface="Arial" panose="020B0604020202020204" pitchFamily="34" charset="0"/>
                          <a:cs typeface="Arial" panose="020B0604020202020204" pitchFamily="34" charset="0"/>
                        </a:rPr>
                        <a:t>The Department had a discussion with Necsa and assurance was provided that risk to be managed. </a:t>
                      </a:r>
                    </a:p>
                  </a:txBody>
                  <a:tcPr marL="4893" marR="4893" marT="489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t"/>
                      <a:r>
                        <a:rPr lang="en-US" sz="1200" b="0" i="0" u="none" strike="noStrike" dirty="0">
                          <a:solidFill>
                            <a:srgbClr val="000000"/>
                          </a:solidFill>
                          <a:effectLst/>
                          <a:latin typeface="Arial" panose="020B0604020202020204" pitchFamily="34" charset="0"/>
                          <a:cs typeface="Arial" panose="020B0604020202020204" pitchFamily="34" charset="0"/>
                        </a:rPr>
                        <a:t>Necsa committed to project manage the  risk and achieve annual target to complete MPR Draft Feasibility.  This target may be reviewed given the change in approach by Necsa on the contracting model. </a:t>
                      </a:r>
                    </a:p>
                  </a:txBody>
                  <a:tcPr marL="4893" marR="4893" marT="489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t"/>
                      <a:r>
                        <a:rPr lang="en-ZA" sz="1200" b="0" i="0" u="none" strike="noStrike" dirty="0">
                          <a:solidFill>
                            <a:srgbClr val="FF0000"/>
                          </a:solidFill>
                          <a:effectLst/>
                          <a:latin typeface="Arial" panose="020B0604020202020204" pitchFamily="34" charset="0"/>
                          <a:cs typeface="Arial" panose="020B0604020202020204" pitchFamily="34" charset="0"/>
                        </a:rPr>
                        <a:t> </a:t>
                      </a:r>
                    </a:p>
                  </a:txBody>
                  <a:tcPr marL="4893" marR="4893" marT="489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extLst>
                  <a:ext uri="{0D108BD9-81ED-4DB2-BD59-A6C34878D82A}">
                    <a16:rowId xmlns:a16="http://schemas.microsoft.com/office/drawing/2014/main" xmlns="" val="164412747"/>
                  </a:ext>
                </a:extLst>
              </a:tr>
            </a:tbl>
          </a:graphicData>
        </a:graphic>
      </p:graphicFrame>
      <p:sp>
        <p:nvSpPr>
          <p:cNvPr id="6" name="TextBox 5">
            <a:extLst>
              <a:ext uri="{FF2B5EF4-FFF2-40B4-BE49-F238E27FC236}">
                <a16:creationId xmlns:a16="http://schemas.microsoft.com/office/drawing/2014/main" xmlns="" id="{79CBA376-9F46-482C-9094-CF2364290F0A}"/>
              </a:ext>
            </a:extLst>
          </p:cNvPr>
          <p:cNvSpPr txBox="1"/>
          <p:nvPr/>
        </p:nvSpPr>
        <p:spPr>
          <a:xfrm>
            <a:off x="2286001" y="0"/>
            <a:ext cx="8877300" cy="369332"/>
          </a:xfrm>
          <a:prstGeom prst="rect">
            <a:avLst/>
          </a:prstGeom>
          <a:noFill/>
        </p:spPr>
        <p:txBody>
          <a:bodyPr wrap="square">
            <a:spAutoFit/>
          </a:bodyPr>
          <a:lstStyle/>
          <a:p>
            <a:r>
              <a:rPr lang="en-US" b="1" dirty="0">
                <a:latin typeface="Arial" panose="020B0604020202020204" pitchFamily="34" charset="0"/>
                <a:cs typeface="Arial" panose="020B0604020202020204" pitchFamily="34" charset="0"/>
              </a:rPr>
              <a:t>NUCLEAR ENERGY REGULATION AND MANAGEMENT, (QUARTER 2)  </a:t>
            </a:r>
            <a:endParaRPr lang="en-ZA"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xmlns="" val="28956663"/>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xmlns="" id="{2320D086-20E6-47ED-A65D-4D49503AF682}"/>
              </a:ext>
            </a:extLst>
          </p:cNvPr>
          <p:cNvSpPr txBox="1"/>
          <p:nvPr/>
        </p:nvSpPr>
        <p:spPr>
          <a:xfrm>
            <a:off x="2352675" y="0"/>
            <a:ext cx="8039100" cy="369332"/>
          </a:xfrm>
          <a:prstGeom prst="rect">
            <a:avLst/>
          </a:prstGeom>
          <a:noFill/>
        </p:spPr>
        <p:txBody>
          <a:bodyPr wrap="square">
            <a:spAutoFit/>
          </a:bodyPr>
          <a:lstStyle/>
          <a:p>
            <a:r>
              <a:rPr lang="en-US" b="1" dirty="0">
                <a:latin typeface="Arial" panose="020B0604020202020204" pitchFamily="34" charset="0"/>
                <a:cs typeface="Arial" panose="020B0604020202020204" pitchFamily="34" charset="0"/>
              </a:rPr>
              <a:t>NUCLEAR ENERGY REGULATION AND MANAGEMENT, (QUARTER 2) </a:t>
            </a:r>
            <a:endParaRPr lang="en-ZA" b="1" dirty="0">
              <a:latin typeface="Arial" panose="020B0604020202020204" pitchFamily="34" charset="0"/>
              <a:cs typeface="Arial" panose="020B0604020202020204" pitchFamily="34" charset="0"/>
            </a:endParaRPr>
          </a:p>
        </p:txBody>
      </p:sp>
      <p:graphicFrame>
        <p:nvGraphicFramePr>
          <p:cNvPr id="4" name="Table 3">
            <a:extLst>
              <a:ext uri="{FF2B5EF4-FFF2-40B4-BE49-F238E27FC236}">
                <a16:creationId xmlns:a16="http://schemas.microsoft.com/office/drawing/2014/main" xmlns="" id="{F20849F9-B7ED-49E0-B882-03CC0EA7E4FC}"/>
              </a:ext>
            </a:extLst>
          </p:cNvPr>
          <p:cNvGraphicFramePr>
            <a:graphicFrameLocks noGrp="1"/>
          </p:cNvGraphicFramePr>
          <p:nvPr/>
        </p:nvGraphicFramePr>
        <p:xfrm>
          <a:off x="1581150" y="352424"/>
          <a:ext cx="10610850" cy="5120724"/>
        </p:xfrm>
        <a:graphic>
          <a:graphicData uri="http://schemas.openxmlformats.org/drawingml/2006/table">
            <a:tbl>
              <a:tblPr/>
              <a:tblGrid>
                <a:gridCol w="1214582">
                  <a:extLst>
                    <a:ext uri="{9D8B030D-6E8A-4147-A177-3AD203B41FA5}">
                      <a16:colId xmlns:a16="http://schemas.microsoft.com/office/drawing/2014/main" xmlns="" val="2601744300"/>
                    </a:ext>
                  </a:extLst>
                </a:gridCol>
                <a:gridCol w="1214582">
                  <a:extLst>
                    <a:ext uri="{9D8B030D-6E8A-4147-A177-3AD203B41FA5}">
                      <a16:colId xmlns:a16="http://schemas.microsoft.com/office/drawing/2014/main" xmlns="" val="3494480314"/>
                    </a:ext>
                  </a:extLst>
                </a:gridCol>
                <a:gridCol w="1467912">
                  <a:extLst>
                    <a:ext uri="{9D8B030D-6E8A-4147-A177-3AD203B41FA5}">
                      <a16:colId xmlns:a16="http://schemas.microsoft.com/office/drawing/2014/main" xmlns="" val="1791062338"/>
                    </a:ext>
                  </a:extLst>
                </a:gridCol>
                <a:gridCol w="1200870">
                  <a:extLst>
                    <a:ext uri="{9D8B030D-6E8A-4147-A177-3AD203B41FA5}">
                      <a16:colId xmlns:a16="http://schemas.microsoft.com/office/drawing/2014/main" xmlns="" val="758385391"/>
                    </a:ext>
                  </a:extLst>
                </a:gridCol>
                <a:gridCol w="2133600">
                  <a:extLst>
                    <a:ext uri="{9D8B030D-6E8A-4147-A177-3AD203B41FA5}">
                      <a16:colId xmlns:a16="http://schemas.microsoft.com/office/drawing/2014/main" xmlns="" val="1816365979"/>
                    </a:ext>
                  </a:extLst>
                </a:gridCol>
                <a:gridCol w="1459706">
                  <a:extLst>
                    <a:ext uri="{9D8B030D-6E8A-4147-A177-3AD203B41FA5}">
                      <a16:colId xmlns:a16="http://schemas.microsoft.com/office/drawing/2014/main" xmlns="" val="4092832875"/>
                    </a:ext>
                  </a:extLst>
                </a:gridCol>
                <a:gridCol w="1418619">
                  <a:extLst>
                    <a:ext uri="{9D8B030D-6E8A-4147-A177-3AD203B41FA5}">
                      <a16:colId xmlns:a16="http://schemas.microsoft.com/office/drawing/2014/main" xmlns="" val="2379333366"/>
                    </a:ext>
                  </a:extLst>
                </a:gridCol>
                <a:gridCol w="500979">
                  <a:extLst>
                    <a:ext uri="{9D8B030D-6E8A-4147-A177-3AD203B41FA5}">
                      <a16:colId xmlns:a16="http://schemas.microsoft.com/office/drawing/2014/main" xmlns="" val="55024983"/>
                    </a:ext>
                  </a:extLst>
                </a:gridCol>
              </a:tblGrid>
              <a:tr h="618013">
                <a:tc>
                  <a:txBody>
                    <a:bodyPr/>
                    <a:lstStyle/>
                    <a:p>
                      <a:pPr algn="ctr" fontAlgn="t"/>
                      <a:r>
                        <a:rPr lang="en-ZA" sz="1200" b="1" i="0" u="none" strike="noStrike" dirty="0">
                          <a:solidFill>
                            <a:srgbClr val="000000"/>
                          </a:solidFill>
                          <a:effectLst/>
                          <a:latin typeface="Arial" panose="020B0604020202020204" pitchFamily="34" charset="0"/>
                          <a:cs typeface="Arial" panose="020B0604020202020204" pitchFamily="34" charset="0"/>
                        </a:rPr>
                        <a:t>Output Indicator</a:t>
                      </a:r>
                    </a:p>
                  </a:txBody>
                  <a:tcPr marL="6086" marR="6086" marT="6086"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ctr" fontAlgn="t"/>
                      <a:r>
                        <a:rPr lang="en-ZA" sz="1200" b="1" i="0" u="none" strike="noStrike" dirty="0">
                          <a:solidFill>
                            <a:srgbClr val="000000"/>
                          </a:solidFill>
                          <a:effectLst/>
                          <a:latin typeface="Arial" panose="020B0604020202020204" pitchFamily="34" charset="0"/>
                          <a:cs typeface="Arial" panose="020B0604020202020204" pitchFamily="34" charset="0"/>
                        </a:rPr>
                        <a:t>2022/23</a:t>
                      </a:r>
                      <a:br>
                        <a:rPr lang="en-ZA" sz="1200" b="1" i="0" u="none" strike="noStrike" dirty="0">
                          <a:solidFill>
                            <a:srgbClr val="000000"/>
                          </a:solidFill>
                          <a:effectLst/>
                          <a:latin typeface="Arial" panose="020B0604020202020204" pitchFamily="34" charset="0"/>
                          <a:cs typeface="Arial" panose="020B0604020202020204" pitchFamily="34" charset="0"/>
                        </a:rPr>
                      </a:br>
                      <a:r>
                        <a:rPr lang="en-ZA" sz="1200" b="1" i="0" u="none" strike="noStrike" dirty="0">
                          <a:solidFill>
                            <a:srgbClr val="000000"/>
                          </a:solidFill>
                          <a:effectLst/>
                          <a:latin typeface="Arial" panose="020B0604020202020204" pitchFamily="34" charset="0"/>
                          <a:cs typeface="Arial" panose="020B0604020202020204" pitchFamily="34" charset="0"/>
                        </a:rPr>
                        <a:t>Annual Target</a:t>
                      </a:r>
                    </a:p>
                  </a:txBody>
                  <a:tcPr marL="6086" marR="6086" marT="6086"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ctr" fontAlgn="t"/>
                      <a:r>
                        <a:rPr lang="en-ZA" sz="1200" b="1" i="0" u="none" strike="noStrike" dirty="0">
                          <a:solidFill>
                            <a:srgbClr val="000000"/>
                          </a:solidFill>
                          <a:effectLst/>
                          <a:latin typeface="Arial" panose="020B0604020202020204" pitchFamily="34" charset="0"/>
                          <a:cs typeface="Arial" panose="020B0604020202020204" pitchFamily="34" charset="0"/>
                        </a:rPr>
                        <a:t>2022/23</a:t>
                      </a:r>
                      <a:br>
                        <a:rPr lang="en-ZA" sz="1200" b="1" i="0" u="none" strike="noStrike" dirty="0">
                          <a:solidFill>
                            <a:srgbClr val="000000"/>
                          </a:solidFill>
                          <a:effectLst/>
                          <a:latin typeface="Arial" panose="020B0604020202020204" pitchFamily="34" charset="0"/>
                          <a:cs typeface="Arial" panose="020B0604020202020204" pitchFamily="34" charset="0"/>
                        </a:rPr>
                      </a:br>
                      <a:r>
                        <a:rPr lang="en-ZA" sz="1200" b="1" i="0" u="none" strike="noStrike" dirty="0">
                          <a:solidFill>
                            <a:srgbClr val="000000"/>
                          </a:solidFill>
                          <a:effectLst/>
                          <a:latin typeface="Arial" panose="020B0604020202020204" pitchFamily="34" charset="0"/>
                          <a:cs typeface="Arial" panose="020B0604020202020204" pitchFamily="34" charset="0"/>
                        </a:rPr>
                        <a:t>Quarterly Target</a:t>
                      </a:r>
                    </a:p>
                  </a:txBody>
                  <a:tcPr marL="6086" marR="6086" marT="6086"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ctr" fontAlgn="t"/>
                      <a:r>
                        <a:rPr lang="en-US" sz="1200" b="1" i="0" u="none" strike="noStrike" dirty="0">
                          <a:solidFill>
                            <a:srgbClr val="000000"/>
                          </a:solidFill>
                          <a:effectLst/>
                          <a:latin typeface="Arial" panose="020B0604020202020204" pitchFamily="34" charset="0"/>
                          <a:cs typeface="Arial" panose="020B0604020202020204" pitchFamily="34" charset="0"/>
                        </a:rPr>
                        <a:t>Actual output</a:t>
                      </a:r>
                      <a:br>
                        <a:rPr lang="en-US" sz="1200" b="1" i="0" u="none" strike="noStrike" dirty="0">
                          <a:solidFill>
                            <a:srgbClr val="000000"/>
                          </a:solidFill>
                          <a:effectLst/>
                          <a:latin typeface="Arial" panose="020B0604020202020204" pitchFamily="34" charset="0"/>
                          <a:cs typeface="Arial" panose="020B0604020202020204" pitchFamily="34" charset="0"/>
                        </a:rPr>
                      </a:br>
                      <a:endParaRPr lang="en-US" sz="1200" b="1" i="0" u="none" strike="noStrike" dirty="0">
                        <a:solidFill>
                          <a:srgbClr val="000000"/>
                        </a:solidFill>
                        <a:effectLst/>
                        <a:latin typeface="Arial" panose="020B0604020202020204" pitchFamily="34" charset="0"/>
                        <a:cs typeface="Arial" panose="020B0604020202020204" pitchFamily="34" charset="0"/>
                      </a:endParaRPr>
                    </a:p>
                  </a:txBody>
                  <a:tcPr marL="6086" marR="6086" marT="6086"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ctr" fontAlgn="t"/>
                      <a:r>
                        <a:rPr lang="en-ZA" sz="1200" b="1" i="0" u="none" strike="noStrike" dirty="0">
                          <a:solidFill>
                            <a:srgbClr val="000000"/>
                          </a:solidFill>
                          <a:effectLst/>
                          <a:latin typeface="Arial" panose="020B0604020202020204" pitchFamily="34" charset="0"/>
                          <a:cs typeface="Arial" panose="020B0604020202020204" pitchFamily="34" charset="0"/>
                        </a:rPr>
                        <a:t>Reason for</a:t>
                      </a:r>
                      <a:br>
                        <a:rPr lang="en-ZA" sz="1200" b="1" i="0" u="none" strike="noStrike" dirty="0">
                          <a:solidFill>
                            <a:srgbClr val="000000"/>
                          </a:solidFill>
                          <a:effectLst/>
                          <a:latin typeface="Arial" panose="020B0604020202020204" pitchFamily="34" charset="0"/>
                          <a:cs typeface="Arial" panose="020B0604020202020204" pitchFamily="34" charset="0"/>
                        </a:rPr>
                      </a:br>
                      <a:r>
                        <a:rPr lang="en-ZA" sz="1200" b="1" i="0" u="none" strike="noStrike" dirty="0">
                          <a:solidFill>
                            <a:srgbClr val="000000"/>
                          </a:solidFill>
                          <a:effectLst/>
                          <a:latin typeface="Arial" panose="020B0604020202020204" pitchFamily="34" charset="0"/>
                          <a:cs typeface="Arial" panose="020B0604020202020204" pitchFamily="34" charset="0"/>
                        </a:rPr>
                        <a:t>Deviation</a:t>
                      </a:r>
                      <a:br>
                        <a:rPr lang="en-ZA" sz="1200" b="1" i="0" u="none" strike="noStrike" dirty="0">
                          <a:solidFill>
                            <a:srgbClr val="000000"/>
                          </a:solidFill>
                          <a:effectLst/>
                          <a:latin typeface="Arial" panose="020B0604020202020204" pitchFamily="34" charset="0"/>
                          <a:cs typeface="Arial" panose="020B0604020202020204" pitchFamily="34" charset="0"/>
                        </a:rPr>
                      </a:br>
                      <a:endParaRPr lang="en-ZA" sz="1200" b="1" i="0" u="none" strike="noStrike" dirty="0">
                        <a:solidFill>
                          <a:srgbClr val="000000"/>
                        </a:solidFill>
                        <a:effectLst/>
                        <a:latin typeface="Arial" panose="020B0604020202020204" pitchFamily="34" charset="0"/>
                        <a:cs typeface="Arial" panose="020B0604020202020204" pitchFamily="34" charset="0"/>
                      </a:endParaRPr>
                    </a:p>
                  </a:txBody>
                  <a:tcPr marL="6086" marR="6086" marT="6086"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ctr" fontAlgn="t"/>
                      <a:r>
                        <a:rPr lang="en-ZA" sz="1200" b="1" i="0" u="none" strike="noStrike" dirty="0">
                          <a:solidFill>
                            <a:srgbClr val="000000"/>
                          </a:solidFill>
                          <a:effectLst/>
                          <a:latin typeface="Arial" panose="020B0604020202020204" pitchFamily="34" charset="0"/>
                          <a:cs typeface="Arial" panose="020B0604020202020204" pitchFamily="34" charset="0"/>
                        </a:rPr>
                        <a:t>Corrective</a:t>
                      </a:r>
                      <a:br>
                        <a:rPr lang="en-ZA" sz="1200" b="1" i="0" u="none" strike="noStrike" dirty="0">
                          <a:solidFill>
                            <a:srgbClr val="000000"/>
                          </a:solidFill>
                          <a:effectLst/>
                          <a:latin typeface="Arial" panose="020B0604020202020204" pitchFamily="34" charset="0"/>
                          <a:cs typeface="Arial" panose="020B0604020202020204" pitchFamily="34" charset="0"/>
                        </a:rPr>
                      </a:br>
                      <a:r>
                        <a:rPr lang="en-ZA" sz="1200" b="1" i="0" u="none" strike="noStrike" dirty="0">
                          <a:solidFill>
                            <a:srgbClr val="000000"/>
                          </a:solidFill>
                          <a:effectLst/>
                          <a:latin typeface="Arial" panose="020B0604020202020204" pitchFamily="34" charset="0"/>
                          <a:cs typeface="Arial" panose="020B0604020202020204" pitchFamily="34" charset="0"/>
                        </a:rPr>
                        <a:t>Measures</a:t>
                      </a:r>
                      <a:br>
                        <a:rPr lang="en-ZA" sz="1200" b="1" i="0" u="none" strike="noStrike" dirty="0">
                          <a:solidFill>
                            <a:srgbClr val="000000"/>
                          </a:solidFill>
                          <a:effectLst/>
                          <a:latin typeface="Arial" panose="020B0604020202020204" pitchFamily="34" charset="0"/>
                          <a:cs typeface="Arial" panose="020B0604020202020204" pitchFamily="34" charset="0"/>
                        </a:rPr>
                      </a:br>
                      <a:endParaRPr lang="en-ZA" sz="1200" b="1" i="0" u="none" strike="noStrike" dirty="0">
                        <a:solidFill>
                          <a:srgbClr val="000000"/>
                        </a:solidFill>
                        <a:effectLst/>
                        <a:latin typeface="Arial" panose="020B0604020202020204" pitchFamily="34" charset="0"/>
                        <a:cs typeface="Arial" panose="020B0604020202020204" pitchFamily="34" charset="0"/>
                      </a:endParaRPr>
                    </a:p>
                  </a:txBody>
                  <a:tcPr marL="6086" marR="6086" marT="6086"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ctr" fontAlgn="t"/>
                      <a:r>
                        <a:rPr lang="en-ZA" sz="1200" b="1" i="0" u="none" strike="noStrike" dirty="0">
                          <a:solidFill>
                            <a:srgbClr val="000000"/>
                          </a:solidFill>
                          <a:effectLst/>
                          <a:latin typeface="Arial" panose="020B0604020202020204" pitchFamily="34" charset="0"/>
                          <a:cs typeface="Arial" panose="020B0604020202020204" pitchFamily="34" charset="0"/>
                        </a:rPr>
                        <a:t>Comments for</a:t>
                      </a:r>
                      <a:br>
                        <a:rPr lang="en-ZA" sz="1200" b="1" i="0" u="none" strike="noStrike" dirty="0">
                          <a:solidFill>
                            <a:srgbClr val="000000"/>
                          </a:solidFill>
                          <a:effectLst/>
                          <a:latin typeface="Arial" panose="020B0604020202020204" pitchFamily="34" charset="0"/>
                          <a:cs typeface="Arial" panose="020B0604020202020204" pitchFamily="34" charset="0"/>
                        </a:rPr>
                      </a:br>
                      <a:r>
                        <a:rPr lang="en-ZA" sz="1200" b="1" i="0" u="none" strike="noStrike" dirty="0">
                          <a:solidFill>
                            <a:srgbClr val="000000"/>
                          </a:solidFill>
                          <a:effectLst/>
                          <a:latin typeface="Arial" panose="020B0604020202020204" pitchFamily="34" charset="0"/>
                          <a:cs typeface="Arial" panose="020B0604020202020204" pitchFamily="34" charset="0"/>
                        </a:rPr>
                        <a:t>Quarter 2</a:t>
                      </a:r>
                      <a:br>
                        <a:rPr lang="en-ZA" sz="1200" b="1" i="0" u="none" strike="noStrike" dirty="0">
                          <a:solidFill>
                            <a:srgbClr val="000000"/>
                          </a:solidFill>
                          <a:effectLst/>
                          <a:latin typeface="Arial" panose="020B0604020202020204" pitchFamily="34" charset="0"/>
                          <a:cs typeface="Arial" panose="020B0604020202020204" pitchFamily="34" charset="0"/>
                        </a:rPr>
                      </a:br>
                      <a:endParaRPr lang="en-ZA" sz="1200" b="1" i="0" u="none" strike="noStrike" dirty="0">
                        <a:solidFill>
                          <a:srgbClr val="000000"/>
                        </a:solidFill>
                        <a:effectLst/>
                        <a:latin typeface="Arial" panose="020B0604020202020204" pitchFamily="34" charset="0"/>
                        <a:cs typeface="Arial" panose="020B0604020202020204" pitchFamily="34" charset="0"/>
                      </a:endParaRPr>
                    </a:p>
                  </a:txBody>
                  <a:tcPr marL="6086" marR="6086" marT="6086"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ctr" fontAlgn="t"/>
                      <a:r>
                        <a:rPr lang="en-ZA" sz="1200" b="1" i="0" u="none" strike="noStrike" dirty="0">
                          <a:solidFill>
                            <a:srgbClr val="000000"/>
                          </a:solidFill>
                          <a:effectLst/>
                          <a:latin typeface="Arial" panose="020B0604020202020204" pitchFamily="34" charset="0"/>
                          <a:cs typeface="Arial" panose="020B0604020202020204" pitchFamily="34" charset="0"/>
                        </a:rPr>
                        <a:t>Robot Status </a:t>
                      </a:r>
                    </a:p>
                  </a:txBody>
                  <a:tcPr marL="6086" marR="6086" marT="6086"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extLst>
                  <a:ext uri="{0D108BD9-81ED-4DB2-BD59-A6C34878D82A}">
                    <a16:rowId xmlns:a16="http://schemas.microsoft.com/office/drawing/2014/main" xmlns="" val="1677375389"/>
                  </a:ext>
                </a:extLst>
              </a:tr>
              <a:tr h="2044221">
                <a:tc>
                  <a:txBody>
                    <a:bodyPr/>
                    <a:lstStyle/>
                    <a:p>
                      <a:pPr algn="l" fontAlgn="t"/>
                      <a:r>
                        <a:rPr lang="en-US" sz="1200" b="0" i="0" u="none" strike="noStrike" dirty="0">
                          <a:solidFill>
                            <a:srgbClr val="000000"/>
                          </a:solidFill>
                          <a:effectLst/>
                          <a:latin typeface="Arial" panose="020B0604020202020204" pitchFamily="34" charset="0"/>
                          <a:cs typeface="Arial" panose="020B0604020202020204" pitchFamily="34" charset="0"/>
                        </a:rPr>
                        <a:t>% of authorisation applications processed within the 8-week time period.</a:t>
                      </a:r>
                    </a:p>
                  </a:txBody>
                  <a:tcPr marL="6086" marR="6086" marT="6086"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t"/>
                      <a:r>
                        <a:rPr lang="en-US" sz="1200" b="0" i="0" u="none" strike="noStrike" dirty="0">
                          <a:solidFill>
                            <a:srgbClr val="000000"/>
                          </a:solidFill>
                          <a:effectLst/>
                          <a:latin typeface="Arial" panose="020B0604020202020204" pitchFamily="34" charset="0"/>
                          <a:cs typeface="Arial" panose="020B0604020202020204" pitchFamily="34" charset="0"/>
                        </a:rPr>
                        <a:t>70% of authorisation applications processed within the 8-week time period</a:t>
                      </a:r>
                    </a:p>
                  </a:txBody>
                  <a:tcPr marL="6086" marR="6086" marT="6086"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t"/>
                      <a:r>
                        <a:rPr lang="en-US" sz="1200" b="0" i="0" u="none" strike="noStrike" dirty="0">
                          <a:solidFill>
                            <a:srgbClr val="000000"/>
                          </a:solidFill>
                          <a:effectLst/>
                          <a:latin typeface="Arial" panose="020B0604020202020204" pitchFamily="34" charset="0"/>
                          <a:cs typeface="Arial" panose="020B0604020202020204" pitchFamily="34" charset="0"/>
                        </a:rPr>
                        <a:t>70% of</a:t>
                      </a:r>
                      <a:br>
                        <a:rPr lang="en-US" sz="1200" b="0" i="0" u="none" strike="noStrike" dirty="0">
                          <a:solidFill>
                            <a:srgbClr val="000000"/>
                          </a:solidFill>
                          <a:effectLst/>
                          <a:latin typeface="Arial" panose="020B0604020202020204" pitchFamily="34" charset="0"/>
                          <a:cs typeface="Arial" panose="020B0604020202020204" pitchFamily="34" charset="0"/>
                        </a:rPr>
                      </a:br>
                      <a:r>
                        <a:rPr lang="en-US" sz="1200" b="0" i="0" u="none" strike="noStrike" dirty="0">
                          <a:solidFill>
                            <a:srgbClr val="000000"/>
                          </a:solidFill>
                          <a:effectLst/>
                          <a:latin typeface="Arial" panose="020B0604020202020204" pitchFamily="34" charset="0"/>
                          <a:cs typeface="Arial" panose="020B0604020202020204" pitchFamily="34" charset="0"/>
                        </a:rPr>
                        <a:t>authorisation</a:t>
                      </a:r>
                      <a:br>
                        <a:rPr lang="en-US" sz="1200" b="0" i="0" u="none" strike="noStrike" dirty="0">
                          <a:solidFill>
                            <a:srgbClr val="000000"/>
                          </a:solidFill>
                          <a:effectLst/>
                          <a:latin typeface="Arial" panose="020B0604020202020204" pitchFamily="34" charset="0"/>
                          <a:cs typeface="Arial" panose="020B0604020202020204" pitchFamily="34" charset="0"/>
                        </a:rPr>
                      </a:br>
                      <a:r>
                        <a:rPr lang="en-US" sz="1200" b="0" i="0" u="none" strike="noStrike" dirty="0">
                          <a:solidFill>
                            <a:srgbClr val="000000"/>
                          </a:solidFill>
                          <a:effectLst/>
                          <a:latin typeface="Arial" panose="020B0604020202020204" pitchFamily="34" charset="0"/>
                          <a:cs typeface="Arial" panose="020B0604020202020204" pitchFamily="34" charset="0"/>
                        </a:rPr>
                        <a:t>applications</a:t>
                      </a:r>
                      <a:br>
                        <a:rPr lang="en-US" sz="1200" b="0" i="0" u="none" strike="noStrike" dirty="0">
                          <a:solidFill>
                            <a:srgbClr val="000000"/>
                          </a:solidFill>
                          <a:effectLst/>
                          <a:latin typeface="Arial" panose="020B0604020202020204" pitchFamily="34" charset="0"/>
                          <a:cs typeface="Arial" panose="020B0604020202020204" pitchFamily="34" charset="0"/>
                        </a:rPr>
                      </a:br>
                      <a:r>
                        <a:rPr lang="en-US" sz="1200" b="0" i="0" u="none" strike="noStrike" dirty="0">
                          <a:solidFill>
                            <a:srgbClr val="000000"/>
                          </a:solidFill>
                          <a:effectLst/>
                          <a:latin typeface="Arial" panose="020B0604020202020204" pitchFamily="34" charset="0"/>
                          <a:cs typeface="Arial" panose="020B0604020202020204" pitchFamily="34" charset="0"/>
                        </a:rPr>
                        <a:t>processed within</a:t>
                      </a:r>
                      <a:br>
                        <a:rPr lang="en-US" sz="1200" b="0" i="0" u="none" strike="noStrike" dirty="0">
                          <a:solidFill>
                            <a:srgbClr val="000000"/>
                          </a:solidFill>
                          <a:effectLst/>
                          <a:latin typeface="Arial" panose="020B0604020202020204" pitchFamily="34" charset="0"/>
                          <a:cs typeface="Arial" panose="020B0604020202020204" pitchFamily="34" charset="0"/>
                        </a:rPr>
                      </a:br>
                      <a:r>
                        <a:rPr lang="en-US" sz="1200" b="0" i="0" u="none" strike="noStrike" dirty="0">
                          <a:solidFill>
                            <a:srgbClr val="000000"/>
                          </a:solidFill>
                          <a:effectLst/>
                          <a:latin typeface="Arial" panose="020B0604020202020204" pitchFamily="34" charset="0"/>
                          <a:cs typeface="Arial" panose="020B0604020202020204" pitchFamily="34" charset="0"/>
                        </a:rPr>
                        <a:t>the 8-week time</a:t>
                      </a:r>
                      <a:br>
                        <a:rPr lang="en-US" sz="1200" b="0" i="0" u="none" strike="noStrike" dirty="0">
                          <a:solidFill>
                            <a:srgbClr val="000000"/>
                          </a:solidFill>
                          <a:effectLst/>
                          <a:latin typeface="Arial" panose="020B0604020202020204" pitchFamily="34" charset="0"/>
                          <a:cs typeface="Arial" panose="020B0604020202020204" pitchFamily="34" charset="0"/>
                        </a:rPr>
                      </a:br>
                      <a:r>
                        <a:rPr lang="en-US" sz="1200" b="0" i="0" u="none" strike="noStrike" dirty="0">
                          <a:solidFill>
                            <a:srgbClr val="000000"/>
                          </a:solidFill>
                          <a:effectLst/>
                          <a:latin typeface="Arial" panose="020B0604020202020204" pitchFamily="34" charset="0"/>
                          <a:cs typeface="Arial" panose="020B0604020202020204" pitchFamily="34" charset="0"/>
                        </a:rPr>
                        <a:t>period</a:t>
                      </a:r>
                    </a:p>
                  </a:txBody>
                  <a:tcPr marL="6086" marR="6086" marT="6086"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t"/>
                      <a:r>
                        <a:rPr lang="en-US" sz="1200" b="1" i="0" u="none" strike="noStrike" dirty="0">
                          <a:solidFill>
                            <a:srgbClr val="000000"/>
                          </a:solidFill>
                          <a:effectLst/>
                          <a:latin typeface="Arial" panose="020B0604020202020204" pitchFamily="34" charset="0"/>
                          <a:cs typeface="Arial" panose="020B0604020202020204" pitchFamily="34" charset="0"/>
                        </a:rPr>
                        <a:t>Achieved:</a:t>
                      </a:r>
                    </a:p>
                  </a:txBody>
                  <a:tcPr marL="6086" marR="6086" marT="6086"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t"/>
                      <a:r>
                        <a:rPr lang="en-ZA" sz="1200" b="0" i="0" u="none" strike="noStrike" dirty="0">
                          <a:solidFill>
                            <a:srgbClr val="000000"/>
                          </a:solidFill>
                          <a:effectLst/>
                          <a:latin typeface="Arial" panose="020B0604020202020204" pitchFamily="34" charset="0"/>
                          <a:cs typeface="Arial" panose="020B0604020202020204" pitchFamily="34" charset="0"/>
                        </a:rPr>
                        <a:t>N/A</a:t>
                      </a:r>
                    </a:p>
                  </a:txBody>
                  <a:tcPr marL="6086" marR="6086" marT="6086"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t"/>
                      <a:r>
                        <a:rPr lang="en-ZA" sz="1200" b="0" i="0" u="none" strike="noStrike" dirty="0">
                          <a:solidFill>
                            <a:srgbClr val="000000"/>
                          </a:solidFill>
                          <a:effectLst/>
                          <a:latin typeface="Arial" panose="020B0604020202020204" pitchFamily="34" charset="0"/>
                          <a:cs typeface="Arial" panose="020B0604020202020204" pitchFamily="34" charset="0"/>
                        </a:rPr>
                        <a:t>N/A</a:t>
                      </a:r>
                    </a:p>
                  </a:txBody>
                  <a:tcPr marL="6086" marR="6086" marT="6086"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t"/>
                      <a:r>
                        <a:rPr lang="en-ZA" sz="1200" b="0" i="0" u="none" strike="noStrike" dirty="0">
                          <a:solidFill>
                            <a:srgbClr val="000000"/>
                          </a:solidFill>
                          <a:effectLst/>
                          <a:latin typeface="Arial" panose="020B0604020202020204" pitchFamily="34" charset="0"/>
                          <a:cs typeface="Arial" panose="020B0604020202020204" pitchFamily="34" charset="0"/>
                        </a:rPr>
                        <a:t>15 Nuclear Authorisation applications received. 15 processed and approved.  12 met turnaround time and 3 did not meet the turnaround time. % performance is 80%</a:t>
                      </a:r>
                    </a:p>
                  </a:txBody>
                  <a:tcPr marL="6086" marR="6086" marT="6086"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t"/>
                      <a:r>
                        <a:rPr lang="en-ZA" sz="1200" b="0" i="0" u="none" strike="noStrike" dirty="0">
                          <a:solidFill>
                            <a:srgbClr val="000000"/>
                          </a:solidFill>
                          <a:effectLst/>
                          <a:latin typeface="Arial" panose="020B0604020202020204" pitchFamily="34" charset="0"/>
                          <a:cs typeface="Arial" panose="020B0604020202020204" pitchFamily="34" charset="0"/>
                        </a:rPr>
                        <a:t> </a:t>
                      </a:r>
                    </a:p>
                  </a:txBody>
                  <a:tcPr marL="6086" marR="6086" marT="6086"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extLst>
                  <a:ext uri="{0D108BD9-81ED-4DB2-BD59-A6C34878D82A}">
                    <a16:rowId xmlns:a16="http://schemas.microsoft.com/office/drawing/2014/main" xmlns="" val="4047210179"/>
                  </a:ext>
                </a:extLst>
              </a:tr>
              <a:tr h="1229245">
                <a:tc>
                  <a:txBody>
                    <a:bodyPr/>
                    <a:lstStyle/>
                    <a:p>
                      <a:pPr algn="l" fontAlgn="t"/>
                      <a:r>
                        <a:rPr lang="en-US" sz="1200" b="0" i="0" u="none" strike="noStrike" dirty="0">
                          <a:solidFill>
                            <a:srgbClr val="000000"/>
                          </a:solidFill>
                          <a:effectLst/>
                          <a:latin typeface="Arial" panose="020B0604020202020204" pitchFamily="34" charset="0"/>
                          <a:cs typeface="Arial" panose="020B0604020202020204" pitchFamily="34" charset="0"/>
                        </a:rPr>
                        <a:t>Number of nuclear Safeguards compliance inspections reports</a:t>
                      </a:r>
                    </a:p>
                  </a:txBody>
                  <a:tcPr marL="6086" marR="6086" marT="6086"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t"/>
                      <a:r>
                        <a:rPr lang="en-US" sz="1200" b="0" i="0" u="none" strike="noStrike" dirty="0">
                          <a:solidFill>
                            <a:srgbClr val="000000"/>
                          </a:solidFill>
                          <a:effectLst/>
                          <a:latin typeface="Arial" panose="020B0604020202020204" pitchFamily="34" charset="0"/>
                          <a:cs typeface="Arial" panose="020B0604020202020204" pitchFamily="34" charset="0"/>
                        </a:rPr>
                        <a:t>40 Nuclear Safeguards compliance inspections reports approved </a:t>
                      </a:r>
                    </a:p>
                  </a:txBody>
                  <a:tcPr marL="6086" marR="6086" marT="6086"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t"/>
                      <a:r>
                        <a:rPr lang="en-US" sz="1200" b="0" i="0" u="none" strike="noStrike" dirty="0">
                          <a:solidFill>
                            <a:srgbClr val="000000"/>
                          </a:solidFill>
                          <a:effectLst/>
                          <a:latin typeface="Arial" panose="020B0604020202020204" pitchFamily="34" charset="0"/>
                          <a:cs typeface="Arial" panose="020B0604020202020204" pitchFamily="34" charset="0"/>
                        </a:rPr>
                        <a:t>10 Nuclear</a:t>
                      </a:r>
                      <a:br>
                        <a:rPr lang="en-US" sz="1200" b="0" i="0" u="none" strike="noStrike" dirty="0">
                          <a:solidFill>
                            <a:srgbClr val="000000"/>
                          </a:solidFill>
                          <a:effectLst/>
                          <a:latin typeface="Arial" panose="020B0604020202020204" pitchFamily="34" charset="0"/>
                          <a:cs typeface="Arial" panose="020B0604020202020204" pitchFamily="34" charset="0"/>
                        </a:rPr>
                      </a:br>
                      <a:r>
                        <a:rPr lang="en-US" sz="1200" b="0" i="0" u="none" strike="noStrike" dirty="0">
                          <a:solidFill>
                            <a:srgbClr val="000000"/>
                          </a:solidFill>
                          <a:effectLst/>
                          <a:latin typeface="Arial" panose="020B0604020202020204" pitchFamily="34" charset="0"/>
                          <a:cs typeface="Arial" panose="020B0604020202020204" pitchFamily="34" charset="0"/>
                        </a:rPr>
                        <a:t>Safeguards</a:t>
                      </a:r>
                      <a:br>
                        <a:rPr lang="en-US" sz="1200" b="0" i="0" u="none" strike="noStrike" dirty="0">
                          <a:solidFill>
                            <a:srgbClr val="000000"/>
                          </a:solidFill>
                          <a:effectLst/>
                          <a:latin typeface="Arial" panose="020B0604020202020204" pitchFamily="34" charset="0"/>
                          <a:cs typeface="Arial" panose="020B0604020202020204" pitchFamily="34" charset="0"/>
                        </a:rPr>
                      </a:br>
                      <a:r>
                        <a:rPr lang="en-US" sz="1200" b="0" i="0" u="none" strike="noStrike" dirty="0">
                          <a:solidFill>
                            <a:srgbClr val="000000"/>
                          </a:solidFill>
                          <a:effectLst/>
                          <a:latin typeface="Arial" panose="020B0604020202020204" pitchFamily="34" charset="0"/>
                          <a:cs typeface="Arial" panose="020B0604020202020204" pitchFamily="34" charset="0"/>
                        </a:rPr>
                        <a:t>compliance</a:t>
                      </a:r>
                      <a:br>
                        <a:rPr lang="en-US" sz="1200" b="0" i="0" u="none" strike="noStrike" dirty="0">
                          <a:solidFill>
                            <a:srgbClr val="000000"/>
                          </a:solidFill>
                          <a:effectLst/>
                          <a:latin typeface="Arial" panose="020B0604020202020204" pitchFamily="34" charset="0"/>
                          <a:cs typeface="Arial" panose="020B0604020202020204" pitchFamily="34" charset="0"/>
                        </a:rPr>
                      </a:br>
                      <a:r>
                        <a:rPr lang="en-US" sz="1200" b="0" i="0" u="none" strike="noStrike" dirty="0">
                          <a:solidFill>
                            <a:srgbClr val="000000"/>
                          </a:solidFill>
                          <a:effectLst/>
                          <a:latin typeface="Arial" panose="020B0604020202020204" pitchFamily="34" charset="0"/>
                          <a:cs typeface="Arial" panose="020B0604020202020204" pitchFamily="34" charset="0"/>
                        </a:rPr>
                        <a:t>inspections</a:t>
                      </a:r>
                      <a:br>
                        <a:rPr lang="en-US" sz="1200" b="0" i="0" u="none" strike="noStrike" dirty="0">
                          <a:solidFill>
                            <a:srgbClr val="000000"/>
                          </a:solidFill>
                          <a:effectLst/>
                          <a:latin typeface="Arial" panose="020B0604020202020204" pitchFamily="34" charset="0"/>
                          <a:cs typeface="Arial" panose="020B0604020202020204" pitchFamily="34" charset="0"/>
                        </a:rPr>
                      </a:br>
                      <a:r>
                        <a:rPr lang="en-US" sz="1200" b="0" i="0" u="none" strike="noStrike" dirty="0">
                          <a:solidFill>
                            <a:srgbClr val="000000"/>
                          </a:solidFill>
                          <a:effectLst/>
                          <a:latin typeface="Arial" panose="020B0604020202020204" pitchFamily="34" charset="0"/>
                          <a:cs typeface="Arial" panose="020B0604020202020204" pitchFamily="34" charset="0"/>
                        </a:rPr>
                        <a:t>reports</a:t>
                      </a:r>
                      <a:br>
                        <a:rPr lang="en-US" sz="1200" b="0" i="0" u="none" strike="noStrike" dirty="0">
                          <a:solidFill>
                            <a:srgbClr val="000000"/>
                          </a:solidFill>
                          <a:effectLst/>
                          <a:latin typeface="Arial" panose="020B0604020202020204" pitchFamily="34" charset="0"/>
                          <a:cs typeface="Arial" panose="020B0604020202020204" pitchFamily="34" charset="0"/>
                        </a:rPr>
                      </a:br>
                      <a:r>
                        <a:rPr lang="en-US" sz="1200" b="0" i="0" u="none" strike="noStrike" dirty="0">
                          <a:solidFill>
                            <a:srgbClr val="000000"/>
                          </a:solidFill>
                          <a:effectLst/>
                          <a:latin typeface="Arial" panose="020B0604020202020204" pitchFamily="34" charset="0"/>
                          <a:cs typeface="Arial" panose="020B0604020202020204" pitchFamily="34" charset="0"/>
                        </a:rPr>
                        <a:t>approved</a:t>
                      </a:r>
                    </a:p>
                  </a:txBody>
                  <a:tcPr marL="6086" marR="6086" marT="6086"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t"/>
                      <a:r>
                        <a:rPr lang="en-US" sz="1200" b="1" i="0" u="none" strike="noStrike" dirty="0">
                          <a:solidFill>
                            <a:srgbClr val="000000"/>
                          </a:solidFill>
                          <a:effectLst/>
                          <a:latin typeface="Arial" panose="020B0604020202020204" pitchFamily="34" charset="0"/>
                          <a:cs typeface="Arial" panose="020B0604020202020204" pitchFamily="34" charset="0"/>
                        </a:rPr>
                        <a:t>Achieved:</a:t>
                      </a:r>
                    </a:p>
                  </a:txBody>
                  <a:tcPr marL="6086" marR="6086" marT="6086"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t"/>
                      <a:r>
                        <a:rPr lang="en-ZA" sz="1200" b="0" i="0" u="none" strike="noStrike" dirty="0">
                          <a:solidFill>
                            <a:srgbClr val="000000"/>
                          </a:solidFill>
                          <a:effectLst/>
                          <a:latin typeface="Arial" panose="020B0604020202020204" pitchFamily="34" charset="0"/>
                          <a:cs typeface="Arial" panose="020B0604020202020204" pitchFamily="34" charset="0"/>
                        </a:rPr>
                        <a:t>N/A</a:t>
                      </a:r>
                    </a:p>
                  </a:txBody>
                  <a:tcPr marL="6086" marR="6086" marT="6086"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t"/>
                      <a:r>
                        <a:rPr lang="en-ZA" sz="1200" b="0" i="0" u="none" strike="noStrike" dirty="0">
                          <a:solidFill>
                            <a:srgbClr val="000000"/>
                          </a:solidFill>
                          <a:effectLst/>
                          <a:latin typeface="Arial" panose="020B0604020202020204" pitchFamily="34" charset="0"/>
                          <a:cs typeface="Arial" panose="020B0604020202020204" pitchFamily="34" charset="0"/>
                        </a:rPr>
                        <a:t>N/A</a:t>
                      </a:r>
                    </a:p>
                  </a:txBody>
                  <a:tcPr marL="6086" marR="6086" marT="6086"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t"/>
                      <a:r>
                        <a:rPr lang="en-ZA" sz="1200" b="0" i="0" u="none" strike="noStrike" dirty="0">
                          <a:solidFill>
                            <a:srgbClr val="000000"/>
                          </a:solidFill>
                          <a:effectLst/>
                          <a:latin typeface="Arial" panose="020B0604020202020204" pitchFamily="34" charset="0"/>
                          <a:cs typeface="Arial" panose="020B0604020202020204" pitchFamily="34" charset="0"/>
                        </a:rPr>
                        <a:t>N/A</a:t>
                      </a:r>
                    </a:p>
                  </a:txBody>
                  <a:tcPr marL="6086" marR="6086" marT="6086"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t"/>
                      <a:r>
                        <a:rPr lang="en-ZA" sz="1200" b="0" i="0" u="none" strike="noStrike" dirty="0">
                          <a:solidFill>
                            <a:srgbClr val="000000"/>
                          </a:solidFill>
                          <a:effectLst/>
                          <a:latin typeface="Arial" panose="020B0604020202020204" pitchFamily="34" charset="0"/>
                          <a:cs typeface="Arial" panose="020B0604020202020204" pitchFamily="34" charset="0"/>
                        </a:rPr>
                        <a:t> </a:t>
                      </a:r>
                    </a:p>
                  </a:txBody>
                  <a:tcPr marL="6086" marR="6086" marT="6086"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extLst>
                  <a:ext uri="{0D108BD9-81ED-4DB2-BD59-A6C34878D82A}">
                    <a16:rowId xmlns:a16="http://schemas.microsoft.com/office/drawing/2014/main" xmlns="" val="2773262439"/>
                  </a:ext>
                </a:extLst>
              </a:tr>
              <a:tr h="1229245">
                <a:tc>
                  <a:txBody>
                    <a:bodyPr/>
                    <a:lstStyle/>
                    <a:p>
                      <a:pPr algn="l" fontAlgn="t"/>
                      <a:r>
                        <a:rPr lang="en-US" sz="1200" b="0" i="0" u="none" strike="noStrike" dirty="0">
                          <a:solidFill>
                            <a:srgbClr val="000000"/>
                          </a:solidFill>
                          <a:effectLst/>
                          <a:latin typeface="Arial" panose="020B0604020202020204" pitchFamily="34" charset="0"/>
                          <a:cs typeface="Arial" panose="020B0604020202020204" pitchFamily="34" charset="0"/>
                        </a:rPr>
                        <a:t>Number of Nuclear Security compliance inspections Reports </a:t>
                      </a:r>
                    </a:p>
                  </a:txBody>
                  <a:tcPr marL="6086" marR="6086" marT="6086"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t"/>
                      <a:r>
                        <a:rPr lang="en-US" sz="1200" b="0" i="0" u="none" strike="noStrike" dirty="0">
                          <a:solidFill>
                            <a:srgbClr val="000000"/>
                          </a:solidFill>
                          <a:effectLst/>
                          <a:latin typeface="Arial" panose="020B0604020202020204" pitchFamily="34" charset="0"/>
                          <a:cs typeface="Arial" panose="020B0604020202020204" pitchFamily="34" charset="0"/>
                        </a:rPr>
                        <a:t>20 Nuclear Security compliance inspections reports approved </a:t>
                      </a:r>
                    </a:p>
                  </a:txBody>
                  <a:tcPr marL="6086" marR="6086" marT="6086"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t"/>
                      <a:r>
                        <a:rPr lang="en-US" sz="1200" b="0" i="0" u="none" strike="noStrike" dirty="0">
                          <a:solidFill>
                            <a:srgbClr val="000000"/>
                          </a:solidFill>
                          <a:effectLst/>
                          <a:latin typeface="Arial" panose="020B0604020202020204" pitchFamily="34" charset="0"/>
                          <a:cs typeface="Arial" panose="020B0604020202020204" pitchFamily="34" charset="0"/>
                        </a:rPr>
                        <a:t>5 Nuclear</a:t>
                      </a:r>
                      <a:br>
                        <a:rPr lang="en-US" sz="1200" b="0" i="0" u="none" strike="noStrike" dirty="0">
                          <a:solidFill>
                            <a:srgbClr val="000000"/>
                          </a:solidFill>
                          <a:effectLst/>
                          <a:latin typeface="Arial" panose="020B0604020202020204" pitchFamily="34" charset="0"/>
                          <a:cs typeface="Arial" panose="020B0604020202020204" pitchFamily="34" charset="0"/>
                        </a:rPr>
                      </a:br>
                      <a:r>
                        <a:rPr lang="en-US" sz="1200" b="0" i="0" u="none" strike="noStrike" dirty="0">
                          <a:solidFill>
                            <a:srgbClr val="000000"/>
                          </a:solidFill>
                          <a:effectLst/>
                          <a:latin typeface="Arial" panose="020B0604020202020204" pitchFamily="34" charset="0"/>
                          <a:cs typeface="Arial" panose="020B0604020202020204" pitchFamily="34" charset="0"/>
                        </a:rPr>
                        <a:t>Security</a:t>
                      </a:r>
                      <a:br>
                        <a:rPr lang="en-US" sz="1200" b="0" i="0" u="none" strike="noStrike" dirty="0">
                          <a:solidFill>
                            <a:srgbClr val="000000"/>
                          </a:solidFill>
                          <a:effectLst/>
                          <a:latin typeface="Arial" panose="020B0604020202020204" pitchFamily="34" charset="0"/>
                          <a:cs typeface="Arial" panose="020B0604020202020204" pitchFamily="34" charset="0"/>
                        </a:rPr>
                      </a:br>
                      <a:r>
                        <a:rPr lang="en-US" sz="1200" b="0" i="0" u="none" strike="noStrike" dirty="0">
                          <a:solidFill>
                            <a:srgbClr val="000000"/>
                          </a:solidFill>
                          <a:effectLst/>
                          <a:latin typeface="Arial" panose="020B0604020202020204" pitchFamily="34" charset="0"/>
                          <a:cs typeface="Arial" panose="020B0604020202020204" pitchFamily="34" charset="0"/>
                        </a:rPr>
                        <a:t>compliance</a:t>
                      </a:r>
                      <a:br>
                        <a:rPr lang="en-US" sz="1200" b="0" i="0" u="none" strike="noStrike" dirty="0">
                          <a:solidFill>
                            <a:srgbClr val="000000"/>
                          </a:solidFill>
                          <a:effectLst/>
                          <a:latin typeface="Arial" panose="020B0604020202020204" pitchFamily="34" charset="0"/>
                          <a:cs typeface="Arial" panose="020B0604020202020204" pitchFamily="34" charset="0"/>
                        </a:rPr>
                      </a:br>
                      <a:r>
                        <a:rPr lang="en-US" sz="1200" b="0" i="0" u="none" strike="noStrike" dirty="0">
                          <a:solidFill>
                            <a:srgbClr val="000000"/>
                          </a:solidFill>
                          <a:effectLst/>
                          <a:latin typeface="Arial" panose="020B0604020202020204" pitchFamily="34" charset="0"/>
                          <a:cs typeface="Arial" panose="020B0604020202020204" pitchFamily="34" charset="0"/>
                        </a:rPr>
                        <a:t>inspections</a:t>
                      </a:r>
                      <a:br>
                        <a:rPr lang="en-US" sz="1200" b="0" i="0" u="none" strike="noStrike" dirty="0">
                          <a:solidFill>
                            <a:srgbClr val="000000"/>
                          </a:solidFill>
                          <a:effectLst/>
                          <a:latin typeface="Arial" panose="020B0604020202020204" pitchFamily="34" charset="0"/>
                          <a:cs typeface="Arial" panose="020B0604020202020204" pitchFamily="34" charset="0"/>
                        </a:rPr>
                      </a:br>
                      <a:r>
                        <a:rPr lang="en-US" sz="1200" b="0" i="0" u="none" strike="noStrike" dirty="0">
                          <a:solidFill>
                            <a:srgbClr val="000000"/>
                          </a:solidFill>
                          <a:effectLst/>
                          <a:latin typeface="Arial" panose="020B0604020202020204" pitchFamily="34" charset="0"/>
                          <a:cs typeface="Arial" panose="020B0604020202020204" pitchFamily="34" charset="0"/>
                        </a:rPr>
                        <a:t>reports</a:t>
                      </a:r>
                      <a:br>
                        <a:rPr lang="en-US" sz="1200" b="0" i="0" u="none" strike="noStrike" dirty="0">
                          <a:solidFill>
                            <a:srgbClr val="000000"/>
                          </a:solidFill>
                          <a:effectLst/>
                          <a:latin typeface="Arial" panose="020B0604020202020204" pitchFamily="34" charset="0"/>
                          <a:cs typeface="Arial" panose="020B0604020202020204" pitchFamily="34" charset="0"/>
                        </a:rPr>
                      </a:br>
                      <a:r>
                        <a:rPr lang="en-US" sz="1200" b="0" i="0" u="none" strike="noStrike" dirty="0">
                          <a:solidFill>
                            <a:srgbClr val="000000"/>
                          </a:solidFill>
                          <a:effectLst/>
                          <a:latin typeface="Arial" panose="020B0604020202020204" pitchFamily="34" charset="0"/>
                          <a:cs typeface="Arial" panose="020B0604020202020204" pitchFamily="34" charset="0"/>
                        </a:rPr>
                        <a:t>approved</a:t>
                      </a:r>
                    </a:p>
                  </a:txBody>
                  <a:tcPr marL="6086" marR="6086" marT="6086"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t"/>
                      <a:r>
                        <a:rPr lang="en-US" sz="1200" b="1" i="0" u="none" strike="noStrike" dirty="0">
                          <a:solidFill>
                            <a:srgbClr val="000000"/>
                          </a:solidFill>
                          <a:effectLst/>
                          <a:latin typeface="Arial" panose="020B0604020202020204" pitchFamily="34" charset="0"/>
                          <a:cs typeface="Arial" panose="020B0604020202020204" pitchFamily="34" charset="0"/>
                        </a:rPr>
                        <a:t>Achieved:</a:t>
                      </a:r>
                    </a:p>
                  </a:txBody>
                  <a:tcPr marL="6086" marR="6086" marT="6086"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t"/>
                      <a:r>
                        <a:rPr lang="en-ZA" sz="1200" b="0" i="0" u="none" strike="noStrike" dirty="0">
                          <a:solidFill>
                            <a:srgbClr val="000000"/>
                          </a:solidFill>
                          <a:effectLst/>
                          <a:latin typeface="Arial" panose="020B0604020202020204" pitchFamily="34" charset="0"/>
                          <a:cs typeface="Arial" panose="020B0604020202020204" pitchFamily="34" charset="0"/>
                        </a:rPr>
                        <a:t>N/A</a:t>
                      </a:r>
                    </a:p>
                  </a:txBody>
                  <a:tcPr marL="6086" marR="6086" marT="6086"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t"/>
                      <a:r>
                        <a:rPr lang="en-ZA" sz="1200" b="0" i="0" u="none" strike="noStrike" dirty="0">
                          <a:solidFill>
                            <a:srgbClr val="000000"/>
                          </a:solidFill>
                          <a:effectLst/>
                          <a:latin typeface="Arial" panose="020B0604020202020204" pitchFamily="34" charset="0"/>
                          <a:cs typeface="Arial" panose="020B0604020202020204" pitchFamily="34" charset="0"/>
                        </a:rPr>
                        <a:t>N/A</a:t>
                      </a:r>
                    </a:p>
                  </a:txBody>
                  <a:tcPr marL="6086" marR="6086" marT="6086"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t"/>
                      <a:r>
                        <a:rPr lang="en-ZA" sz="1200" b="0" i="0" u="none" strike="noStrike" dirty="0">
                          <a:solidFill>
                            <a:srgbClr val="000000"/>
                          </a:solidFill>
                          <a:effectLst/>
                          <a:latin typeface="Arial" panose="020B0604020202020204" pitchFamily="34" charset="0"/>
                          <a:cs typeface="Arial" panose="020B0604020202020204" pitchFamily="34" charset="0"/>
                        </a:rPr>
                        <a:t>N/A</a:t>
                      </a:r>
                    </a:p>
                  </a:txBody>
                  <a:tcPr marL="6086" marR="6086" marT="6086"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t"/>
                      <a:r>
                        <a:rPr lang="en-ZA" sz="1200" b="0" i="0" u="none" strike="noStrike" dirty="0">
                          <a:solidFill>
                            <a:srgbClr val="000000"/>
                          </a:solidFill>
                          <a:effectLst/>
                          <a:latin typeface="Arial" panose="020B0604020202020204" pitchFamily="34" charset="0"/>
                          <a:cs typeface="Arial" panose="020B0604020202020204" pitchFamily="34" charset="0"/>
                        </a:rPr>
                        <a:t> </a:t>
                      </a:r>
                    </a:p>
                  </a:txBody>
                  <a:tcPr marL="6086" marR="6086" marT="6086"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extLst>
                  <a:ext uri="{0D108BD9-81ED-4DB2-BD59-A6C34878D82A}">
                    <a16:rowId xmlns:a16="http://schemas.microsoft.com/office/drawing/2014/main" xmlns="" val="753511857"/>
                  </a:ext>
                </a:extLst>
              </a:tr>
            </a:tbl>
          </a:graphicData>
        </a:graphic>
      </p:graphicFrame>
    </p:spTree>
    <p:extLst>
      <p:ext uri="{BB962C8B-B14F-4D97-AF65-F5344CB8AC3E}">
        <p14:creationId xmlns:p14="http://schemas.microsoft.com/office/powerpoint/2010/main" xmlns="" val="3708756199"/>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xmlns="" id="{2320D086-20E6-47ED-A65D-4D49503AF682}"/>
              </a:ext>
            </a:extLst>
          </p:cNvPr>
          <p:cNvSpPr txBox="1"/>
          <p:nvPr/>
        </p:nvSpPr>
        <p:spPr>
          <a:xfrm>
            <a:off x="2324099" y="0"/>
            <a:ext cx="8201025" cy="369332"/>
          </a:xfrm>
          <a:prstGeom prst="rect">
            <a:avLst/>
          </a:prstGeom>
          <a:noFill/>
        </p:spPr>
        <p:txBody>
          <a:bodyPr wrap="square">
            <a:spAutoFit/>
          </a:bodyPr>
          <a:lstStyle/>
          <a:p>
            <a:r>
              <a:rPr lang="en-US" b="1" dirty="0">
                <a:latin typeface="Arial" panose="020B0604020202020204" pitchFamily="34" charset="0"/>
                <a:cs typeface="Arial" panose="020B0604020202020204" pitchFamily="34" charset="0"/>
              </a:rPr>
              <a:t>NUCLEAR ENERGY REGULATION AND MANAGEMENT, (QUARTER 2) </a:t>
            </a:r>
            <a:endParaRPr lang="en-ZA" b="1" dirty="0">
              <a:latin typeface="Arial" panose="020B0604020202020204" pitchFamily="34" charset="0"/>
              <a:cs typeface="Arial" panose="020B0604020202020204" pitchFamily="34" charset="0"/>
            </a:endParaRPr>
          </a:p>
        </p:txBody>
      </p:sp>
      <p:graphicFrame>
        <p:nvGraphicFramePr>
          <p:cNvPr id="2" name="Table 1">
            <a:extLst>
              <a:ext uri="{FF2B5EF4-FFF2-40B4-BE49-F238E27FC236}">
                <a16:creationId xmlns:a16="http://schemas.microsoft.com/office/drawing/2014/main" xmlns="" id="{1D68E5B4-26CF-412E-A2BE-64F85FBAF52A}"/>
              </a:ext>
            </a:extLst>
          </p:cNvPr>
          <p:cNvGraphicFramePr>
            <a:graphicFrameLocks noGrp="1"/>
          </p:cNvGraphicFramePr>
          <p:nvPr/>
        </p:nvGraphicFramePr>
        <p:xfrm>
          <a:off x="1704974" y="314325"/>
          <a:ext cx="10334624" cy="5211831"/>
        </p:xfrm>
        <a:graphic>
          <a:graphicData uri="http://schemas.openxmlformats.org/drawingml/2006/table">
            <a:tbl>
              <a:tblPr/>
              <a:tblGrid>
                <a:gridCol w="1182964">
                  <a:extLst>
                    <a:ext uri="{9D8B030D-6E8A-4147-A177-3AD203B41FA5}">
                      <a16:colId xmlns:a16="http://schemas.microsoft.com/office/drawing/2014/main" xmlns="" val="735373343"/>
                    </a:ext>
                  </a:extLst>
                </a:gridCol>
                <a:gridCol w="1182964">
                  <a:extLst>
                    <a:ext uri="{9D8B030D-6E8A-4147-A177-3AD203B41FA5}">
                      <a16:colId xmlns:a16="http://schemas.microsoft.com/office/drawing/2014/main" xmlns="" val="1650683688"/>
                    </a:ext>
                  </a:extLst>
                </a:gridCol>
                <a:gridCol w="1361685">
                  <a:extLst>
                    <a:ext uri="{9D8B030D-6E8A-4147-A177-3AD203B41FA5}">
                      <a16:colId xmlns:a16="http://schemas.microsoft.com/office/drawing/2014/main" xmlns="" val="3675245472"/>
                    </a:ext>
                  </a:extLst>
                </a:gridCol>
                <a:gridCol w="1361685">
                  <a:extLst>
                    <a:ext uri="{9D8B030D-6E8A-4147-A177-3AD203B41FA5}">
                      <a16:colId xmlns:a16="http://schemas.microsoft.com/office/drawing/2014/main" xmlns="" val="2000604588"/>
                    </a:ext>
                  </a:extLst>
                </a:gridCol>
                <a:gridCol w="1463812">
                  <a:extLst>
                    <a:ext uri="{9D8B030D-6E8A-4147-A177-3AD203B41FA5}">
                      <a16:colId xmlns:a16="http://schemas.microsoft.com/office/drawing/2014/main" xmlns="" val="1482445473"/>
                    </a:ext>
                  </a:extLst>
                </a:gridCol>
                <a:gridCol w="1557428">
                  <a:extLst>
                    <a:ext uri="{9D8B030D-6E8A-4147-A177-3AD203B41FA5}">
                      <a16:colId xmlns:a16="http://schemas.microsoft.com/office/drawing/2014/main" xmlns="" val="2427583314"/>
                    </a:ext>
                  </a:extLst>
                </a:gridCol>
                <a:gridCol w="1736149">
                  <a:extLst>
                    <a:ext uri="{9D8B030D-6E8A-4147-A177-3AD203B41FA5}">
                      <a16:colId xmlns:a16="http://schemas.microsoft.com/office/drawing/2014/main" xmlns="" val="63040613"/>
                    </a:ext>
                  </a:extLst>
                </a:gridCol>
                <a:gridCol w="487937">
                  <a:extLst>
                    <a:ext uri="{9D8B030D-6E8A-4147-A177-3AD203B41FA5}">
                      <a16:colId xmlns:a16="http://schemas.microsoft.com/office/drawing/2014/main" xmlns="" val="3663550215"/>
                    </a:ext>
                  </a:extLst>
                </a:gridCol>
              </a:tblGrid>
              <a:tr h="749767">
                <a:tc>
                  <a:txBody>
                    <a:bodyPr/>
                    <a:lstStyle/>
                    <a:p>
                      <a:pPr algn="ctr" fontAlgn="t"/>
                      <a:r>
                        <a:rPr lang="en-ZA" sz="1200" b="1" i="0" u="none" strike="noStrike" dirty="0">
                          <a:solidFill>
                            <a:srgbClr val="000000"/>
                          </a:solidFill>
                          <a:effectLst/>
                          <a:latin typeface="Arial" panose="020B0604020202020204" pitchFamily="34" charset="0"/>
                          <a:cs typeface="Arial" panose="020B0604020202020204" pitchFamily="34" charset="0"/>
                        </a:rPr>
                        <a:t>Output Indicator</a:t>
                      </a:r>
                    </a:p>
                  </a:txBody>
                  <a:tcPr marL="8667" marR="8667" marT="866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ctr" fontAlgn="t"/>
                      <a:r>
                        <a:rPr lang="en-ZA" sz="1200" b="1" i="0" u="none" strike="noStrike" dirty="0">
                          <a:solidFill>
                            <a:srgbClr val="000000"/>
                          </a:solidFill>
                          <a:effectLst/>
                          <a:latin typeface="Arial" panose="020B0604020202020204" pitchFamily="34" charset="0"/>
                          <a:cs typeface="Arial" panose="020B0604020202020204" pitchFamily="34" charset="0"/>
                        </a:rPr>
                        <a:t>2022/23</a:t>
                      </a:r>
                      <a:br>
                        <a:rPr lang="en-ZA" sz="1200" b="1" i="0" u="none" strike="noStrike" dirty="0">
                          <a:solidFill>
                            <a:srgbClr val="000000"/>
                          </a:solidFill>
                          <a:effectLst/>
                          <a:latin typeface="Arial" panose="020B0604020202020204" pitchFamily="34" charset="0"/>
                          <a:cs typeface="Arial" panose="020B0604020202020204" pitchFamily="34" charset="0"/>
                        </a:rPr>
                      </a:br>
                      <a:r>
                        <a:rPr lang="en-ZA" sz="1200" b="1" i="0" u="none" strike="noStrike" dirty="0">
                          <a:solidFill>
                            <a:srgbClr val="000000"/>
                          </a:solidFill>
                          <a:effectLst/>
                          <a:latin typeface="Arial" panose="020B0604020202020204" pitchFamily="34" charset="0"/>
                          <a:cs typeface="Arial" panose="020B0604020202020204" pitchFamily="34" charset="0"/>
                        </a:rPr>
                        <a:t>Annual Target</a:t>
                      </a:r>
                    </a:p>
                  </a:txBody>
                  <a:tcPr marL="8667" marR="8667" marT="866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ctr" fontAlgn="t"/>
                      <a:r>
                        <a:rPr lang="en-ZA" sz="1200" b="1" i="0" u="none" strike="noStrike" dirty="0">
                          <a:solidFill>
                            <a:srgbClr val="000000"/>
                          </a:solidFill>
                          <a:effectLst/>
                          <a:latin typeface="Arial" panose="020B0604020202020204" pitchFamily="34" charset="0"/>
                          <a:cs typeface="Arial" panose="020B0604020202020204" pitchFamily="34" charset="0"/>
                        </a:rPr>
                        <a:t>2022/23</a:t>
                      </a:r>
                      <a:br>
                        <a:rPr lang="en-ZA" sz="1200" b="1" i="0" u="none" strike="noStrike" dirty="0">
                          <a:solidFill>
                            <a:srgbClr val="000000"/>
                          </a:solidFill>
                          <a:effectLst/>
                          <a:latin typeface="Arial" panose="020B0604020202020204" pitchFamily="34" charset="0"/>
                          <a:cs typeface="Arial" panose="020B0604020202020204" pitchFamily="34" charset="0"/>
                        </a:rPr>
                      </a:br>
                      <a:r>
                        <a:rPr lang="en-ZA" sz="1200" b="1" i="0" u="none" strike="noStrike" dirty="0">
                          <a:solidFill>
                            <a:srgbClr val="000000"/>
                          </a:solidFill>
                          <a:effectLst/>
                          <a:latin typeface="Arial" panose="020B0604020202020204" pitchFamily="34" charset="0"/>
                          <a:cs typeface="Arial" panose="020B0604020202020204" pitchFamily="34" charset="0"/>
                        </a:rPr>
                        <a:t>Quarterly Target</a:t>
                      </a:r>
                    </a:p>
                  </a:txBody>
                  <a:tcPr marL="8667" marR="8667" marT="866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ctr" fontAlgn="t"/>
                      <a:r>
                        <a:rPr lang="en-US" sz="1200" b="1" i="0" u="none" strike="noStrike" dirty="0">
                          <a:solidFill>
                            <a:srgbClr val="000000"/>
                          </a:solidFill>
                          <a:effectLst/>
                          <a:latin typeface="Arial" panose="020B0604020202020204" pitchFamily="34" charset="0"/>
                          <a:cs typeface="Arial" panose="020B0604020202020204" pitchFamily="34" charset="0"/>
                        </a:rPr>
                        <a:t>Actual output</a:t>
                      </a:r>
                      <a:br>
                        <a:rPr lang="en-US" sz="1200" b="1" i="0" u="none" strike="noStrike" dirty="0">
                          <a:solidFill>
                            <a:srgbClr val="000000"/>
                          </a:solidFill>
                          <a:effectLst/>
                          <a:latin typeface="Arial" panose="020B0604020202020204" pitchFamily="34" charset="0"/>
                          <a:cs typeface="Arial" panose="020B0604020202020204" pitchFamily="34" charset="0"/>
                        </a:rPr>
                      </a:br>
                      <a:endParaRPr lang="en-US" sz="1200" b="1" i="0" u="none" strike="noStrike" dirty="0">
                        <a:solidFill>
                          <a:srgbClr val="000000"/>
                        </a:solidFill>
                        <a:effectLst/>
                        <a:latin typeface="Arial" panose="020B0604020202020204" pitchFamily="34" charset="0"/>
                        <a:cs typeface="Arial" panose="020B0604020202020204" pitchFamily="34" charset="0"/>
                      </a:endParaRPr>
                    </a:p>
                  </a:txBody>
                  <a:tcPr marL="8667" marR="8667" marT="866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ctr" fontAlgn="t"/>
                      <a:r>
                        <a:rPr lang="en-ZA" sz="1200" b="1" i="0" u="none" strike="noStrike" dirty="0">
                          <a:solidFill>
                            <a:srgbClr val="000000"/>
                          </a:solidFill>
                          <a:effectLst/>
                          <a:latin typeface="Arial" panose="020B0604020202020204" pitchFamily="34" charset="0"/>
                          <a:cs typeface="Arial" panose="020B0604020202020204" pitchFamily="34" charset="0"/>
                        </a:rPr>
                        <a:t>Reason for</a:t>
                      </a:r>
                      <a:br>
                        <a:rPr lang="en-ZA" sz="1200" b="1" i="0" u="none" strike="noStrike" dirty="0">
                          <a:solidFill>
                            <a:srgbClr val="000000"/>
                          </a:solidFill>
                          <a:effectLst/>
                          <a:latin typeface="Arial" panose="020B0604020202020204" pitchFamily="34" charset="0"/>
                          <a:cs typeface="Arial" panose="020B0604020202020204" pitchFamily="34" charset="0"/>
                        </a:rPr>
                      </a:br>
                      <a:r>
                        <a:rPr lang="en-ZA" sz="1200" b="1" i="0" u="none" strike="noStrike" dirty="0">
                          <a:solidFill>
                            <a:srgbClr val="000000"/>
                          </a:solidFill>
                          <a:effectLst/>
                          <a:latin typeface="Arial" panose="020B0604020202020204" pitchFamily="34" charset="0"/>
                          <a:cs typeface="Arial" panose="020B0604020202020204" pitchFamily="34" charset="0"/>
                        </a:rPr>
                        <a:t>Deviation</a:t>
                      </a:r>
                      <a:br>
                        <a:rPr lang="en-ZA" sz="1200" b="1" i="0" u="none" strike="noStrike" dirty="0">
                          <a:solidFill>
                            <a:srgbClr val="000000"/>
                          </a:solidFill>
                          <a:effectLst/>
                          <a:latin typeface="Arial" panose="020B0604020202020204" pitchFamily="34" charset="0"/>
                          <a:cs typeface="Arial" panose="020B0604020202020204" pitchFamily="34" charset="0"/>
                        </a:rPr>
                      </a:br>
                      <a:endParaRPr lang="en-ZA" sz="1200" b="1" i="0" u="none" strike="noStrike" dirty="0">
                        <a:solidFill>
                          <a:srgbClr val="000000"/>
                        </a:solidFill>
                        <a:effectLst/>
                        <a:latin typeface="Arial" panose="020B0604020202020204" pitchFamily="34" charset="0"/>
                        <a:cs typeface="Arial" panose="020B0604020202020204" pitchFamily="34" charset="0"/>
                      </a:endParaRPr>
                    </a:p>
                  </a:txBody>
                  <a:tcPr marL="8667" marR="8667" marT="866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ctr" fontAlgn="t"/>
                      <a:r>
                        <a:rPr lang="en-ZA" sz="1200" b="1" i="0" u="none" strike="noStrike" dirty="0">
                          <a:solidFill>
                            <a:srgbClr val="000000"/>
                          </a:solidFill>
                          <a:effectLst/>
                          <a:latin typeface="Arial" panose="020B0604020202020204" pitchFamily="34" charset="0"/>
                          <a:cs typeface="Arial" panose="020B0604020202020204" pitchFamily="34" charset="0"/>
                        </a:rPr>
                        <a:t>Corrective</a:t>
                      </a:r>
                      <a:br>
                        <a:rPr lang="en-ZA" sz="1200" b="1" i="0" u="none" strike="noStrike" dirty="0">
                          <a:solidFill>
                            <a:srgbClr val="000000"/>
                          </a:solidFill>
                          <a:effectLst/>
                          <a:latin typeface="Arial" panose="020B0604020202020204" pitchFamily="34" charset="0"/>
                          <a:cs typeface="Arial" panose="020B0604020202020204" pitchFamily="34" charset="0"/>
                        </a:rPr>
                      </a:br>
                      <a:r>
                        <a:rPr lang="en-ZA" sz="1200" b="1" i="0" u="none" strike="noStrike" dirty="0">
                          <a:solidFill>
                            <a:srgbClr val="000000"/>
                          </a:solidFill>
                          <a:effectLst/>
                          <a:latin typeface="Arial" panose="020B0604020202020204" pitchFamily="34" charset="0"/>
                          <a:cs typeface="Arial" panose="020B0604020202020204" pitchFamily="34" charset="0"/>
                        </a:rPr>
                        <a:t>Measures</a:t>
                      </a:r>
                      <a:br>
                        <a:rPr lang="en-ZA" sz="1200" b="1" i="0" u="none" strike="noStrike" dirty="0">
                          <a:solidFill>
                            <a:srgbClr val="000000"/>
                          </a:solidFill>
                          <a:effectLst/>
                          <a:latin typeface="Arial" panose="020B0604020202020204" pitchFamily="34" charset="0"/>
                          <a:cs typeface="Arial" panose="020B0604020202020204" pitchFamily="34" charset="0"/>
                        </a:rPr>
                      </a:br>
                      <a:endParaRPr lang="en-ZA" sz="1200" b="1" i="0" u="none" strike="noStrike" dirty="0">
                        <a:solidFill>
                          <a:srgbClr val="000000"/>
                        </a:solidFill>
                        <a:effectLst/>
                        <a:latin typeface="Arial" panose="020B0604020202020204" pitchFamily="34" charset="0"/>
                        <a:cs typeface="Arial" panose="020B0604020202020204" pitchFamily="34" charset="0"/>
                      </a:endParaRPr>
                    </a:p>
                  </a:txBody>
                  <a:tcPr marL="8667" marR="8667" marT="866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ctr" fontAlgn="t"/>
                      <a:r>
                        <a:rPr lang="en-ZA" sz="1200" b="1" i="0" u="none" strike="noStrike" dirty="0">
                          <a:solidFill>
                            <a:srgbClr val="000000"/>
                          </a:solidFill>
                          <a:effectLst/>
                          <a:latin typeface="Arial" panose="020B0604020202020204" pitchFamily="34" charset="0"/>
                          <a:cs typeface="Arial" panose="020B0604020202020204" pitchFamily="34" charset="0"/>
                        </a:rPr>
                        <a:t>Comments for</a:t>
                      </a:r>
                      <a:br>
                        <a:rPr lang="en-ZA" sz="1200" b="1" i="0" u="none" strike="noStrike" dirty="0">
                          <a:solidFill>
                            <a:srgbClr val="000000"/>
                          </a:solidFill>
                          <a:effectLst/>
                          <a:latin typeface="Arial" panose="020B0604020202020204" pitchFamily="34" charset="0"/>
                          <a:cs typeface="Arial" panose="020B0604020202020204" pitchFamily="34" charset="0"/>
                        </a:rPr>
                      </a:br>
                      <a:r>
                        <a:rPr lang="en-ZA" sz="1200" b="1" i="0" u="none" strike="noStrike" dirty="0">
                          <a:solidFill>
                            <a:srgbClr val="000000"/>
                          </a:solidFill>
                          <a:effectLst/>
                          <a:latin typeface="Arial" panose="020B0604020202020204" pitchFamily="34" charset="0"/>
                          <a:cs typeface="Arial" panose="020B0604020202020204" pitchFamily="34" charset="0"/>
                        </a:rPr>
                        <a:t>Quarter 2</a:t>
                      </a:r>
                      <a:br>
                        <a:rPr lang="en-ZA" sz="1200" b="1" i="0" u="none" strike="noStrike" dirty="0">
                          <a:solidFill>
                            <a:srgbClr val="000000"/>
                          </a:solidFill>
                          <a:effectLst/>
                          <a:latin typeface="Arial" panose="020B0604020202020204" pitchFamily="34" charset="0"/>
                          <a:cs typeface="Arial" panose="020B0604020202020204" pitchFamily="34" charset="0"/>
                        </a:rPr>
                      </a:br>
                      <a:endParaRPr lang="en-ZA" sz="1200" b="1" i="0" u="none" strike="noStrike" dirty="0">
                        <a:solidFill>
                          <a:srgbClr val="000000"/>
                        </a:solidFill>
                        <a:effectLst/>
                        <a:latin typeface="Arial" panose="020B0604020202020204" pitchFamily="34" charset="0"/>
                        <a:cs typeface="Arial" panose="020B0604020202020204" pitchFamily="34" charset="0"/>
                      </a:endParaRPr>
                    </a:p>
                  </a:txBody>
                  <a:tcPr marL="8667" marR="8667" marT="866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ctr" fontAlgn="t"/>
                      <a:r>
                        <a:rPr lang="en-ZA" sz="1200" b="1" i="0" u="none" strike="noStrike" dirty="0">
                          <a:solidFill>
                            <a:srgbClr val="000000"/>
                          </a:solidFill>
                          <a:effectLst/>
                          <a:latin typeface="Arial" panose="020B0604020202020204" pitchFamily="34" charset="0"/>
                          <a:cs typeface="Arial" panose="020B0604020202020204" pitchFamily="34" charset="0"/>
                        </a:rPr>
                        <a:t>Robot Status </a:t>
                      </a:r>
                    </a:p>
                  </a:txBody>
                  <a:tcPr marL="8667" marR="8667" marT="866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extLst>
                  <a:ext uri="{0D108BD9-81ED-4DB2-BD59-A6C34878D82A}">
                    <a16:rowId xmlns:a16="http://schemas.microsoft.com/office/drawing/2014/main" xmlns="" val="1659628228"/>
                  </a:ext>
                </a:extLst>
              </a:tr>
              <a:tr h="1577004">
                <a:tc>
                  <a:txBody>
                    <a:bodyPr/>
                    <a:lstStyle/>
                    <a:p>
                      <a:pPr algn="l" fontAlgn="t"/>
                      <a:r>
                        <a:rPr lang="en-US" sz="1200" b="0" i="0" u="none" strike="noStrike" dirty="0">
                          <a:solidFill>
                            <a:srgbClr val="000000"/>
                          </a:solidFill>
                          <a:effectLst/>
                          <a:latin typeface="Arial" panose="020B0604020202020204" pitchFamily="34" charset="0"/>
                          <a:cs typeface="Arial" panose="020B0604020202020204" pitchFamily="34" charset="0"/>
                        </a:rPr>
                        <a:t>IAEA 2024-2029 Country Programme Framework </a:t>
                      </a:r>
                    </a:p>
                  </a:txBody>
                  <a:tcPr marL="6086" marR="6086" marT="6086"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US" sz="1200" b="0" i="0" u="none" strike="noStrike" dirty="0">
                          <a:solidFill>
                            <a:srgbClr val="000000"/>
                          </a:solidFill>
                          <a:effectLst/>
                          <a:latin typeface="Arial" panose="020B0604020202020204" pitchFamily="34" charset="0"/>
                          <a:cs typeface="Arial" panose="020B0604020202020204" pitchFamily="34" charset="0"/>
                        </a:rPr>
                        <a:t>IAEA 2024-2029 Draft Country Programme Framework developed</a:t>
                      </a:r>
                    </a:p>
                  </a:txBody>
                  <a:tcPr marL="6086" marR="6086" marT="6086"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US" sz="1200" b="0" i="0" u="none" strike="noStrike" dirty="0">
                          <a:solidFill>
                            <a:srgbClr val="000000"/>
                          </a:solidFill>
                          <a:effectLst/>
                          <a:latin typeface="Arial" panose="020B0604020202020204" pitchFamily="34" charset="0"/>
                          <a:cs typeface="Arial" panose="020B0604020202020204" pitchFamily="34" charset="0"/>
                        </a:rPr>
                        <a:t>Consult with</a:t>
                      </a:r>
                      <a:br>
                        <a:rPr lang="en-US" sz="1200" b="0" i="0" u="none" strike="noStrike" dirty="0">
                          <a:solidFill>
                            <a:srgbClr val="000000"/>
                          </a:solidFill>
                          <a:effectLst/>
                          <a:latin typeface="Arial" panose="020B0604020202020204" pitchFamily="34" charset="0"/>
                          <a:cs typeface="Arial" panose="020B0604020202020204" pitchFamily="34" charset="0"/>
                        </a:rPr>
                      </a:br>
                      <a:r>
                        <a:rPr lang="en-US" sz="1200" b="0" i="0" u="none" strike="noStrike" dirty="0">
                          <a:solidFill>
                            <a:srgbClr val="000000"/>
                          </a:solidFill>
                          <a:effectLst/>
                          <a:latin typeface="Arial" panose="020B0604020202020204" pitchFamily="34" charset="0"/>
                          <a:cs typeface="Arial" panose="020B0604020202020204" pitchFamily="34" charset="0"/>
                        </a:rPr>
                        <a:t>Stakeholders on</a:t>
                      </a:r>
                      <a:br>
                        <a:rPr lang="en-US" sz="1200" b="0" i="0" u="none" strike="noStrike" dirty="0">
                          <a:solidFill>
                            <a:srgbClr val="000000"/>
                          </a:solidFill>
                          <a:effectLst/>
                          <a:latin typeface="Arial" panose="020B0604020202020204" pitchFamily="34" charset="0"/>
                          <a:cs typeface="Arial" panose="020B0604020202020204" pitchFamily="34" charset="0"/>
                        </a:rPr>
                      </a:br>
                      <a:r>
                        <a:rPr lang="en-US" sz="1200" b="0" i="0" u="none" strike="noStrike" dirty="0">
                          <a:solidFill>
                            <a:srgbClr val="000000"/>
                          </a:solidFill>
                          <a:effectLst/>
                          <a:latin typeface="Arial" panose="020B0604020202020204" pitchFamily="34" charset="0"/>
                          <a:cs typeface="Arial" panose="020B0604020202020204" pitchFamily="34" charset="0"/>
                        </a:rPr>
                        <a:t>the reviewed</a:t>
                      </a:r>
                      <a:br>
                        <a:rPr lang="en-US" sz="1200" b="0" i="0" u="none" strike="noStrike" dirty="0">
                          <a:solidFill>
                            <a:srgbClr val="000000"/>
                          </a:solidFill>
                          <a:effectLst/>
                          <a:latin typeface="Arial" panose="020B0604020202020204" pitchFamily="34" charset="0"/>
                          <a:cs typeface="Arial" panose="020B0604020202020204" pitchFamily="34" charset="0"/>
                        </a:rPr>
                      </a:br>
                      <a:r>
                        <a:rPr lang="en-US" sz="1200" b="0" i="0" u="none" strike="noStrike" dirty="0">
                          <a:solidFill>
                            <a:srgbClr val="000000"/>
                          </a:solidFill>
                          <a:effectLst/>
                          <a:latin typeface="Arial" panose="020B0604020202020204" pitchFamily="34" charset="0"/>
                          <a:cs typeface="Arial" panose="020B0604020202020204" pitchFamily="34" charset="0"/>
                        </a:rPr>
                        <a:t>CPF</a:t>
                      </a:r>
                    </a:p>
                  </a:txBody>
                  <a:tcPr marL="6086" marR="6086" marT="6086"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ZA" sz="1200" b="1" i="0" u="none" strike="noStrike" dirty="0">
                          <a:solidFill>
                            <a:srgbClr val="000000"/>
                          </a:solidFill>
                          <a:effectLst/>
                          <a:latin typeface="Arial" panose="020B0604020202020204" pitchFamily="34" charset="0"/>
                          <a:cs typeface="Arial" panose="020B0604020202020204" pitchFamily="34" charset="0"/>
                        </a:rPr>
                        <a:t>Not achieved</a:t>
                      </a:r>
                    </a:p>
                  </a:txBody>
                  <a:tcPr marL="6086" marR="6086" marT="6086"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US" sz="1200" b="0" i="0" u="none" strike="noStrike" dirty="0">
                          <a:solidFill>
                            <a:srgbClr val="000000"/>
                          </a:solidFill>
                          <a:effectLst/>
                          <a:latin typeface="Arial" panose="020B0604020202020204" pitchFamily="34" charset="0"/>
                          <a:cs typeface="Arial" panose="020B0604020202020204" pitchFamily="34" charset="0"/>
                        </a:rPr>
                        <a:t>Inadequate responses from stakeholders. Inputs from other thematic areas are outstanding.</a:t>
                      </a:r>
                    </a:p>
                  </a:txBody>
                  <a:tcPr marL="6086" marR="6086" marT="6086"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US" sz="1200" b="0" i="0" u="none" strike="noStrike" dirty="0">
                          <a:solidFill>
                            <a:srgbClr val="000000"/>
                          </a:solidFill>
                          <a:effectLst/>
                          <a:latin typeface="Arial" panose="020B0604020202020204" pitchFamily="34" charset="0"/>
                          <a:cs typeface="Arial" panose="020B0604020202020204" pitchFamily="34" charset="0"/>
                        </a:rPr>
                        <a:t>Further engagements will be held with remaining stakeholders in other thematic areas</a:t>
                      </a:r>
                    </a:p>
                  </a:txBody>
                  <a:tcPr marL="6086" marR="6086" marT="6086"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ZA" sz="1200" b="0" i="0" u="none" strike="noStrike" dirty="0">
                          <a:solidFill>
                            <a:srgbClr val="000000"/>
                          </a:solidFill>
                          <a:effectLst/>
                          <a:latin typeface="Arial" panose="020B0604020202020204" pitchFamily="34" charset="0"/>
                          <a:cs typeface="Arial" panose="020B0604020202020204" pitchFamily="34" charset="0"/>
                        </a:rPr>
                        <a:t>N/A</a:t>
                      </a:r>
                    </a:p>
                  </a:txBody>
                  <a:tcPr marL="6086" marR="6086" marT="6086"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ZA" sz="1200" b="0" i="0" u="none" strike="noStrike" dirty="0">
                          <a:solidFill>
                            <a:srgbClr val="000000"/>
                          </a:solidFill>
                          <a:effectLst/>
                          <a:latin typeface="Arial" panose="020B0604020202020204" pitchFamily="34" charset="0"/>
                          <a:cs typeface="Arial" panose="020B0604020202020204" pitchFamily="34" charset="0"/>
                        </a:rPr>
                        <a:t> </a:t>
                      </a:r>
                    </a:p>
                  </a:txBody>
                  <a:tcPr marL="6086" marR="6086" marT="6086"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extLst>
                  <a:ext uri="{0D108BD9-81ED-4DB2-BD59-A6C34878D82A}">
                    <a16:rowId xmlns:a16="http://schemas.microsoft.com/office/drawing/2014/main" xmlns="" val="3325566598"/>
                  </a:ext>
                </a:extLst>
              </a:tr>
              <a:tr h="1577004">
                <a:tc>
                  <a:txBody>
                    <a:bodyPr/>
                    <a:lstStyle/>
                    <a:p>
                      <a:pPr algn="l" fontAlgn="t"/>
                      <a:r>
                        <a:rPr lang="en-US" sz="1200" b="0" i="0" u="none" strike="noStrike" dirty="0">
                          <a:solidFill>
                            <a:srgbClr val="000000"/>
                          </a:solidFill>
                          <a:effectLst/>
                          <a:latin typeface="Arial" panose="020B0604020202020204" pitchFamily="34" charset="0"/>
                          <a:cs typeface="Arial" panose="020B0604020202020204" pitchFamily="34" charset="0"/>
                        </a:rPr>
                        <a:t>IAEA Monitoring report on Technical Cooperation Programme</a:t>
                      </a:r>
                    </a:p>
                  </a:txBody>
                  <a:tcPr marL="8667" marR="8667" marT="866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US" sz="1200" b="0" i="0" u="none" strike="noStrike" dirty="0">
                          <a:solidFill>
                            <a:srgbClr val="000000"/>
                          </a:solidFill>
                          <a:effectLst/>
                          <a:latin typeface="Arial" panose="020B0604020202020204" pitchFamily="34" charset="0"/>
                          <a:cs typeface="Arial" panose="020B0604020202020204" pitchFamily="34" charset="0"/>
                        </a:rPr>
                        <a:t>IAEA Annual report on the Technical Cooperation Programme produced</a:t>
                      </a:r>
                    </a:p>
                  </a:txBody>
                  <a:tcPr marL="8667" marR="8667" marT="866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US" sz="1200" b="0" i="0" u="none" strike="noStrike" dirty="0">
                          <a:solidFill>
                            <a:srgbClr val="000000"/>
                          </a:solidFill>
                          <a:effectLst/>
                          <a:latin typeface="Arial" panose="020B0604020202020204" pitchFamily="34" charset="0"/>
                          <a:cs typeface="Arial" panose="020B0604020202020204" pitchFamily="34" charset="0"/>
                        </a:rPr>
                        <a:t>IAEA General</a:t>
                      </a:r>
                      <a:br>
                        <a:rPr lang="en-US" sz="1200" b="0" i="0" u="none" strike="noStrike" dirty="0">
                          <a:solidFill>
                            <a:srgbClr val="000000"/>
                          </a:solidFill>
                          <a:effectLst/>
                          <a:latin typeface="Arial" panose="020B0604020202020204" pitchFamily="34" charset="0"/>
                          <a:cs typeface="Arial" panose="020B0604020202020204" pitchFamily="34" charset="0"/>
                        </a:rPr>
                      </a:br>
                      <a:r>
                        <a:rPr lang="en-US" sz="1200" b="0" i="0" u="none" strike="noStrike" dirty="0">
                          <a:solidFill>
                            <a:srgbClr val="000000"/>
                          </a:solidFill>
                          <a:effectLst/>
                          <a:latin typeface="Arial" panose="020B0604020202020204" pitchFamily="34" charset="0"/>
                          <a:cs typeface="Arial" panose="020B0604020202020204" pitchFamily="34" charset="0"/>
                        </a:rPr>
                        <a:t>Conference</a:t>
                      </a:r>
                      <a:br>
                        <a:rPr lang="en-US" sz="1200" b="0" i="0" u="none" strike="noStrike" dirty="0">
                          <a:solidFill>
                            <a:srgbClr val="000000"/>
                          </a:solidFill>
                          <a:effectLst/>
                          <a:latin typeface="Arial" panose="020B0604020202020204" pitchFamily="34" charset="0"/>
                          <a:cs typeface="Arial" panose="020B0604020202020204" pitchFamily="34" charset="0"/>
                        </a:rPr>
                      </a:br>
                      <a:r>
                        <a:rPr lang="en-US" sz="1200" b="0" i="0" u="none" strike="noStrike" dirty="0">
                          <a:solidFill>
                            <a:srgbClr val="000000"/>
                          </a:solidFill>
                          <a:effectLst/>
                          <a:latin typeface="Arial" panose="020B0604020202020204" pitchFamily="34" charset="0"/>
                          <a:cs typeface="Arial" panose="020B0604020202020204" pitchFamily="34" charset="0"/>
                        </a:rPr>
                        <a:t>activities</a:t>
                      </a:r>
                      <a:br>
                        <a:rPr lang="en-US" sz="1200" b="0" i="0" u="none" strike="noStrike" dirty="0">
                          <a:solidFill>
                            <a:srgbClr val="000000"/>
                          </a:solidFill>
                          <a:effectLst/>
                          <a:latin typeface="Arial" panose="020B0604020202020204" pitchFamily="34" charset="0"/>
                          <a:cs typeface="Arial" panose="020B0604020202020204" pitchFamily="34" charset="0"/>
                        </a:rPr>
                      </a:br>
                      <a:r>
                        <a:rPr lang="en-US" sz="1200" b="0" i="0" u="none" strike="noStrike" dirty="0">
                          <a:solidFill>
                            <a:srgbClr val="000000"/>
                          </a:solidFill>
                          <a:effectLst/>
                          <a:latin typeface="Arial" panose="020B0604020202020204" pitchFamily="34" charset="0"/>
                          <a:cs typeface="Arial" panose="020B0604020202020204" pitchFamily="34" charset="0"/>
                        </a:rPr>
                        <a:t>overseen</a:t>
                      </a:r>
                    </a:p>
                  </a:txBody>
                  <a:tcPr marL="8667" marR="8667" marT="866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ZA" sz="1200" b="1" i="0" u="none" strike="noStrike" dirty="0">
                          <a:solidFill>
                            <a:srgbClr val="000000"/>
                          </a:solidFill>
                          <a:effectLst/>
                          <a:latin typeface="Arial" panose="020B0604020202020204" pitchFamily="34" charset="0"/>
                          <a:cs typeface="Arial" panose="020B0604020202020204" pitchFamily="34" charset="0"/>
                        </a:rPr>
                        <a:t>Achieved</a:t>
                      </a:r>
                    </a:p>
                  </a:txBody>
                  <a:tcPr marL="8667" marR="8667" marT="866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ZA" sz="1200" b="0" i="0" u="none" strike="noStrike" dirty="0">
                          <a:solidFill>
                            <a:srgbClr val="000000"/>
                          </a:solidFill>
                          <a:effectLst/>
                          <a:latin typeface="Arial" panose="020B0604020202020204" pitchFamily="34" charset="0"/>
                          <a:cs typeface="Arial" panose="020B0604020202020204" pitchFamily="34" charset="0"/>
                        </a:rPr>
                        <a:t>N/A</a:t>
                      </a:r>
                    </a:p>
                  </a:txBody>
                  <a:tcPr marL="8667" marR="8667" marT="866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ZA" sz="1200" b="0" i="0" u="none" strike="noStrike" dirty="0">
                          <a:solidFill>
                            <a:srgbClr val="000000"/>
                          </a:solidFill>
                          <a:effectLst/>
                          <a:latin typeface="Arial" panose="020B0604020202020204" pitchFamily="34" charset="0"/>
                          <a:cs typeface="Arial" panose="020B0604020202020204" pitchFamily="34" charset="0"/>
                        </a:rPr>
                        <a:t>N/A</a:t>
                      </a:r>
                    </a:p>
                  </a:txBody>
                  <a:tcPr marL="8667" marR="8667" marT="866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ZA" sz="1200" b="0" i="0" u="none" strike="noStrike" dirty="0">
                          <a:solidFill>
                            <a:srgbClr val="000000"/>
                          </a:solidFill>
                          <a:effectLst/>
                          <a:latin typeface="Arial" panose="020B0604020202020204" pitchFamily="34" charset="0"/>
                          <a:cs typeface="Arial" panose="020B0604020202020204" pitchFamily="34" charset="0"/>
                        </a:rPr>
                        <a:t>N/A</a:t>
                      </a:r>
                    </a:p>
                  </a:txBody>
                  <a:tcPr marL="8667" marR="8667" marT="866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ZA" sz="1200" b="0" i="0" u="none" strike="noStrike" dirty="0">
                          <a:solidFill>
                            <a:srgbClr val="000000"/>
                          </a:solidFill>
                          <a:effectLst/>
                          <a:latin typeface="Arial" panose="020B0604020202020204" pitchFamily="34" charset="0"/>
                          <a:cs typeface="Arial" panose="020B0604020202020204" pitchFamily="34" charset="0"/>
                        </a:rPr>
                        <a:t> </a:t>
                      </a:r>
                    </a:p>
                  </a:txBody>
                  <a:tcPr marL="8667" marR="8667" marT="866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extLst>
                  <a:ext uri="{0D108BD9-81ED-4DB2-BD59-A6C34878D82A}">
                    <a16:rowId xmlns:a16="http://schemas.microsoft.com/office/drawing/2014/main" xmlns="" val="1542150172"/>
                  </a:ext>
                </a:extLst>
              </a:tr>
              <a:tr h="1308056">
                <a:tc>
                  <a:txBody>
                    <a:bodyPr/>
                    <a:lstStyle/>
                    <a:p>
                      <a:pPr algn="l" fontAlgn="t"/>
                      <a:r>
                        <a:rPr lang="en-US" sz="1200" b="0" i="0" u="none" strike="noStrike" dirty="0">
                          <a:solidFill>
                            <a:srgbClr val="000000"/>
                          </a:solidFill>
                          <a:effectLst/>
                          <a:latin typeface="Arial" panose="020B0604020202020204" pitchFamily="34" charset="0"/>
                          <a:cs typeface="Arial" panose="020B0604020202020204" pitchFamily="34" charset="0"/>
                        </a:rPr>
                        <a:t>Monitoring report on AFRA Programme </a:t>
                      </a:r>
                    </a:p>
                  </a:txBody>
                  <a:tcPr marL="8667" marR="8667" marT="866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US" sz="1200" b="0" i="0" u="none" strike="noStrike" dirty="0">
                          <a:solidFill>
                            <a:srgbClr val="000000"/>
                          </a:solidFill>
                          <a:effectLst/>
                          <a:latin typeface="Arial" panose="020B0604020202020204" pitchFamily="34" charset="0"/>
                          <a:cs typeface="Arial" panose="020B0604020202020204" pitchFamily="34" charset="0"/>
                        </a:rPr>
                        <a:t>Monitoring report on AFRA Programme produced</a:t>
                      </a:r>
                    </a:p>
                  </a:txBody>
                  <a:tcPr marL="8667" marR="8667" marT="866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US" sz="1200" b="0" i="0" u="none" strike="noStrike" dirty="0">
                          <a:solidFill>
                            <a:srgbClr val="000000"/>
                          </a:solidFill>
                          <a:effectLst/>
                          <a:latin typeface="Arial" panose="020B0604020202020204" pitchFamily="34" charset="0"/>
                          <a:cs typeface="Arial" panose="020B0604020202020204" pitchFamily="34" charset="0"/>
                        </a:rPr>
                        <a:t>Report on</a:t>
                      </a:r>
                      <a:br>
                        <a:rPr lang="en-US" sz="1200" b="0" i="0" u="none" strike="noStrike" dirty="0">
                          <a:solidFill>
                            <a:srgbClr val="000000"/>
                          </a:solidFill>
                          <a:effectLst/>
                          <a:latin typeface="Arial" panose="020B0604020202020204" pitchFamily="34" charset="0"/>
                          <a:cs typeface="Arial" panose="020B0604020202020204" pitchFamily="34" charset="0"/>
                        </a:rPr>
                      </a:br>
                      <a:r>
                        <a:rPr lang="en-US" sz="1200" b="0" i="0" u="none" strike="noStrike" dirty="0">
                          <a:solidFill>
                            <a:srgbClr val="000000"/>
                          </a:solidFill>
                          <a:effectLst/>
                          <a:latin typeface="Arial" panose="020B0604020202020204" pitchFamily="34" charset="0"/>
                          <a:cs typeface="Arial" panose="020B0604020202020204" pitchFamily="34" charset="0"/>
                        </a:rPr>
                        <a:t>AFRA Regional</a:t>
                      </a:r>
                      <a:br>
                        <a:rPr lang="en-US" sz="1200" b="0" i="0" u="none" strike="noStrike" dirty="0">
                          <a:solidFill>
                            <a:srgbClr val="000000"/>
                          </a:solidFill>
                          <a:effectLst/>
                          <a:latin typeface="Arial" panose="020B0604020202020204" pitchFamily="34" charset="0"/>
                          <a:cs typeface="Arial" panose="020B0604020202020204" pitchFamily="34" charset="0"/>
                        </a:rPr>
                      </a:br>
                      <a:r>
                        <a:rPr lang="en-US" sz="1200" b="0" i="0" u="none" strike="noStrike" dirty="0">
                          <a:solidFill>
                            <a:srgbClr val="000000"/>
                          </a:solidFill>
                          <a:effectLst/>
                          <a:latin typeface="Arial" panose="020B0604020202020204" pitchFamily="34" charset="0"/>
                          <a:cs typeface="Arial" panose="020B0604020202020204" pitchFamily="34" charset="0"/>
                        </a:rPr>
                        <a:t>Designated</a:t>
                      </a:r>
                      <a:br>
                        <a:rPr lang="en-US" sz="1200" b="0" i="0" u="none" strike="noStrike" dirty="0">
                          <a:solidFill>
                            <a:srgbClr val="000000"/>
                          </a:solidFill>
                          <a:effectLst/>
                          <a:latin typeface="Arial" panose="020B0604020202020204" pitchFamily="34" charset="0"/>
                          <a:cs typeface="Arial" panose="020B0604020202020204" pitchFamily="34" charset="0"/>
                        </a:rPr>
                      </a:br>
                      <a:r>
                        <a:rPr lang="en-US" sz="1200" b="0" i="0" u="none" strike="noStrike" dirty="0">
                          <a:solidFill>
                            <a:srgbClr val="000000"/>
                          </a:solidFill>
                          <a:effectLst/>
                          <a:latin typeface="Arial" panose="020B0604020202020204" pitchFamily="34" charset="0"/>
                          <a:cs typeface="Arial" panose="020B0604020202020204" pitchFamily="34" charset="0"/>
                        </a:rPr>
                        <a:t>Centers</a:t>
                      </a:r>
                      <a:br>
                        <a:rPr lang="en-US" sz="1200" b="0" i="0" u="none" strike="noStrike" dirty="0">
                          <a:solidFill>
                            <a:srgbClr val="000000"/>
                          </a:solidFill>
                          <a:effectLst/>
                          <a:latin typeface="Arial" panose="020B0604020202020204" pitchFamily="34" charset="0"/>
                          <a:cs typeface="Arial" panose="020B0604020202020204" pitchFamily="34" charset="0"/>
                        </a:rPr>
                      </a:br>
                      <a:r>
                        <a:rPr lang="en-US" sz="1200" b="0" i="0" u="none" strike="noStrike" dirty="0">
                          <a:solidFill>
                            <a:srgbClr val="000000"/>
                          </a:solidFill>
                          <a:effectLst/>
                          <a:latin typeface="Arial" panose="020B0604020202020204" pitchFamily="34" charset="0"/>
                          <a:cs typeface="Arial" panose="020B0604020202020204" pitchFamily="34" charset="0"/>
                        </a:rPr>
                        <a:t>produced</a:t>
                      </a:r>
                    </a:p>
                  </a:txBody>
                  <a:tcPr marL="8667" marR="8667" marT="866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ZA" sz="1200" b="1" i="0" u="none" strike="noStrike" dirty="0">
                          <a:solidFill>
                            <a:srgbClr val="000000"/>
                          </a:solidFill>
                          <a:effectLst/>
                          <a:latin typeface="Arial" panose="020B0604020202020204" pitchFamily="34" charset="0"/>
                          <a:cs typeface="Arial" panose="020B0604020202020204" pitchFamily="34" charset="0"/>
                        </a:rPr>
                        <a:t>Achieved</a:t>
                      </a:r>
                    </a:p>
                  </a:txBody>
                  <a:tcPr marL="8667" marR="8667" marT="866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ZA" sz="1200" b="0" i="0" u="none" strike="noStrike" dirty="0">
                          <a:solidFill>
                            <a:srgbClr val="000000"/>
                          </a:solidFill>
                          <a:effectLst/>
                          <a:latin typeface="Arial" panose="020B0604020202020204" pitchFamily="34" charset="0"/>
                          <a:cs typeface="Arial" panose="020B0604020202020204" pitchFamily="34" charset="0"/>
                        </a:rPr>
                        <a:t>N/A</a:t>
                      </a:r>
                    </a:p>
                  </a:txBody>
                  <a:tcPr marL="8667" marR="8667" marT="866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ZA" sz="1200" b="0" i="0" u="none" strike="noStrike" dirty="0">
                          <a:solidFill>
                            <a:srgbClr val="000000"/>
                          </a:solidFill>
                          <a:effectLst/>
                          <a:latin typeface="Arial" panose="020B0604020202020204" pitchFamily="34" charset="0"/>
                          <a:cs typeface="Arial" panose="020B0604020202020204" pitchFamily="34" charset="0"/>
                        </a:rPr>
                        <a:t>N/A</a:t>
                      </a:r>
                    </a:p>
                  </a:txBody>
                  <a:tcPr marL="8667" marR="8667" marT="866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ZA" sz="1200" b="0" i="0" u="none" strike="noStrike" dirty="0">
                          <a:solidFill>
                            <a:srgbClr val="000000"/>
                          </a:solidFill>
                          <a:effectLst/>
                          <a:latin typeface="Arial" panose="020B0604020202020204" pitchFamily="34" charset="0"/>
                          <a:cs typeface="Arial" panose="020B0604020202020204" pitchFamily="34" charset="0"/>
                        </a:rPr>
                        <a:t>N/A</a:t>
                      </a:r>
                    </a:p>
                  </a:txBody>
                  <a:tcPr marL="8667" marR="8667" marT="866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ZA" sz="1200" b="0" i="0" u="none" strike="noStrike" dirty="0">
                          <a:solidFill>
                            <a:srgbClr val="000000"/>
                          </a:solidFill>
                          <a:effectLst/>
                          <a:latin typeface="Arial" panose="020B0604020202020204" pitchFamily="34" charset="0"/>
                          <a:cs typeface="Arial" panose="020B0604020202020204" pitchFamily="34" charset="0"/>
                        </a:rPr>
                        <a:t> </a:t>
                      </a:r>
                    </a:p>
                  </a:txBody>
                  <a:tcPr marL="8667" marR="8667" marT="866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extLst>
                  <a:ext uri="{0D108BD9-81ED-4DB2-BD59-A6C34878D82A}">
                    <a16:rowId xmlns:a16="http://schemas.microsoft.com/office/drawing/2014/main" xmlns="" val="4162512046"/>
                  </a:ext>
                </a:extLst>
              </a:tr>
            </a:tbl>
          </a:graphicData>
        </a:graphic>
      </p:graphicFrame>
    </p:spTree>
    <p:extLst>
      <p:ext uri="{BB962C8B-B14F-4D97-AF65-F5344CB8AC3E}">
        <p14:creationId xmlns:p14="http://schemas.microsoft.com/office/powerpoint/2010/main" xmlns="" val="549117664"/>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68E76CE2-87C9-4DEB-A2F5-2B07674CD6A7}"/>
              </a:ext>
            </a:extLst>
          </p:cNvPr>
          <p:cNvSpPr>
            <a:spLocks noGrp="1"/>
          </p:cNvSpPr>
          <p:nvPr>
            <p:ph type="title"/>
          </p:nvPr>
        </p:nvSpPr>
        <p:spPr>
          <a:xfrm>
            <a:off x="147917" y="2122998"/>
            <a:ext cx="11896165" cy="1088382"/>
          </a:xfrm>
        </p:spPr>
        <p:txBody>
          <a:bodyPr/>
          <a:lstStyle/>
          <a:p>
            <a:pPr algn="ctr"/>
            <a:r>
              <a:rPr lang="en-US" b="1" dirty="0"/>
              <a:t>Thank you</a:t>
            </a:r>
          </a:p>
        </p:txBody>
      </p:sp>
    </p:spTree>
    <p:extLst>
      <p:ext uri="{BB962C8B-B14F-4D97-AF65-F5344CB8AC3E}">
        <p14:creationId xmlns:p14="http://schemas.microsoft.com/office/powerpoint/2010/main" xmlns="" val="242940796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DFE4500FAA32734392D7DC7CEBC1B432" ma:contentTypeVersion="14" ma:contentTypeDescription="Create a new document." ma:contentTypeScope="" ma:versionID="771817500ef814e775a1fe1130cad847">
  <xsd:schema xmlns:xsd="http://www.w3.org/2001/XMLSchema" xmlns:xs="http://www.w3.org/2001/XMLSchema" xmlns:p="http://schemas.microsoft.com/office/2006/metadata/properties" xmlns:ns3="a0952a05-08aa-48f1-bf56-ba0fc9f63e9d" xmlns:ns4="07a03e47-c52d-4489-9fdd-2f06a74cb0fc" targetNamespace="http://schemas.microsoft.com/office/2006/metadata/properties" ma:root="true" ma:fieldsID="e9d1a2e48c210073184b00d7c56b7b51" ns3:_="" ns4:_="">
    <xsd:import namespace="a0952a05-08aa-48f1-bf56-ba0fc9f63e9d"/>
    <xsd:import namespace="07a03e47-c52d-4489-9fdd-2f06a74cb0fc"/>
    <xsd:element name="properties">
      <xsd:complexType>
        <xsd:sequence>
          <xsd:element name="documentManagement">
            <xsd:complexType>
              <xsd:all>
                <xsd:element ref="ns3:SharedWithUsers" minOccurs="0"/>
                <xsd:element ref="ns3:SharedWithDetails" minOccurs="0"/>
                <xsd:element ref="ns3:SharingHintHash" minOccurs="0"/>
                <xsd:element ref="ns4:MediaServiceMetadata" minOccurs="0"/>
                <xsd:element ref="ns4:MediaServiceFastMetadata" minOccurs="0"/>
                <xsd:element ref="ns4:MediaServiceAutoKeyPoints" minOccurs="0"/>
                <xsd:element ref="ns4:MediaServiceKeyPoints" minOccurs="0"/>
                <xsd:element ref="ns4:MediaServiceAutoTags" minOccurs="0"/>
                <xsd:element ref="ns4:MediaServiceGenerationTime" minOccurs="0"/>
                <xsd:element ref="ns4:MediaServiceEventHashCode" minOccurs="0"/>
                <xsd:element ref="ns4:MediaServiceDateTaken" minOccurs="0"/>
                <xsd:element ref="ns4:MediaServiceLocation" minOccurs="0"/>
                <xsd:element ref="ns4:MediaServiceOCR" minOccurs="0"/>
                <xsd:element ref="ns4: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0952a05-08aa-48f1-bf56-ba0fc9f63e9d"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element name="SharingHintHash" ma:index="10" nillable="true" ma:displayName="Sharing Hint Hash" ma:hidden="true" ma:internalName="SharingHintHash"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07a03e47-c52d-4489-9fdd-2f06a74cb0fc" elementFormDefault="qualified">
    <xsd:import namespace="http://schemas.microsoft.com/office/2006/documentManagement/types"/>
    <xsd:import namespace="http://schemas.microsoft.com/office/infopath/2007/PartnerControls"/>
    <xsd:element name="MediaServiceMetadata" ma:index="11" nillable="true" ma:displayName="MediaServiceMetadata" ma:hidden="true" ma:internalName="MediaServiceMetadata" ma:readOnly="true">
      <xsd:simpleType>
        <xsd:restriction base="dms:Note"/>
      </xsd:simpleType>
    </xsd:element>
    <xsd:element name="MediaServiceFastMetadata" ma:index="12" nillable="true" ma:displayName="MediaServiceFastMetadata" ma:hidden="true" ma:internalName="MediaServiceFastMetadata" ma:readOnly="true">
      <xsd:simpleType>
        <xsd:restriction base="dms:Note"/>
      </xsd:simpleType>
    </xsd:element>
    <xsd:element name="MediaServiceAutoKeyPoints" ma:index="13" nillable="true" ma:displayName="MediaServiceAutoKeyPoints" ma:hidden="true" ma:internalName="MediaServiceAutoKeyPoints" ma:readOnly="true">
      <xsd:simpleType>
        <xsd:restriction base="dms:Note"/>
      </xsd:simpleType>
    </xsd:element>
    <xsd:element name="MediaServiceKeyPoints" ma:index="14" nillable="true" ma:displayName="KeyPoints" ma:internalName="MediaServiceKeyPoints" ma:readOnly="true">
      <xsd:simpleType>
        <xsd:restriction base="dms:Note">
          <xsd:maxLength value="255"/>
        </xsd:restriction>
      </xsd:simpleType>
    </xsd:element>
    <xsd:element name="MediaServiceAutoTags" ma:index="15" nillable="true" ma:displayName="Tags" ma:internalName="MediaServiceAutoTags" ma:readOnly="true">
      <xsd:simpleType>
        <xsd:restriction base="dms:Text"/>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DateTaken" ma:index="18" nillable="true" ma:displayName="MediaServiceDateTaken" ma:hidden="true" ma:internalName="MediaServiceDateTaken" ma:readOnly="true">
      <xsd:simpleType>
        <xsd:restriction base="dms:Text"/>
      </xsd:simpleType>
    </xsd:element>
    <xsd:element name="MediaServiceLocation" ma:index="19" nillable="true" ma:displayName="Location" ma:internalName="MediaServiceLocation" ma:readOnly="true">
      <xsd:simpleType>
        <xsd:restriction base="dms:Text"/>
      </xsd:simpleType>
    </xsd:element>
    <xsd:element name="MediaServiceOCR" ma:index="20" nillable="true" ma:displayName="Extracted Text" ma:internalName="MediaServiceOCR" ma:readOnly="true">
      <xsd:simpleType>
        <xsd:restriction base="dms:Note">
          <xsd:maxLength value="255"/>
        </xsd:restriction>
      </xsd:simpleType>
    </xsd:element>
    <xsd:element name="MediaLengthInSeconds" ma:index="21" nillable="true" ma:displayName="MediaLengthInSeconds" ma:hidden="true" ma:internalName="MediaLengthInSeconds" ma:readOnly="tru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0ADD8292-4B80-44F1-A734-A57745E9E5D2}">
  <ds:schemaRefs>
    <ds:schemaRef ds:uri="http://schemas.microsoft.com/office/2006/metadata/properties"/>
    <ds:schemaRef ds:uri="http://www.w3.org/2000/xmlns/"/>
    <ds:schemaRef ds:uri="http://schemas.microsoft.com/office/infopath/2007/PartnerControls"/>
  </ds:schemaRefs>
</ds:datastoreItem>
</file>

<file path=customXml/itemProps2.xml><?xml version="1.0" encoding="utf-8"?>
<ds:datastoreItem xmlns:ds="http://schemas.openxmlformats.org/officeDocument/2006/customXml" ds:itemID="{7CCD7D7B-E224-4CC1-A5D6-72EEA872A289}">
  <ds:schemaRefs>
    <ds:schemaRef ds:uri="http://schemas.microsoft.com/office/2006/metadata/contentType"/>
    <ds:schemaRef ds:uri="http://schemas.microsoft.com/office/2006/metadata/properties/metaAttributes"/>
    <ds:schemaRef ds:uri="http://www.w3.org/2000/xmlns/"/>
    <ds:schemaRef ds:uri="http://www.w3.org/2001/XMLSchema"/>
    <ds:schemaRef ds:uri="a0952a05-08aa-48f1-bf56-ba0fc9f63e9d"/>
    <ds:schemaRef ds:uri="07a03e47-c52d-4489-9fdd-2f06a74cb0fc"/>
    <ds:schemaRef ds:uri="http://schemas.microsoft.com/office/2006/metadata/properties"/>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6BDC70B0-800B-41ED-A18A-CE2A50CABF8E}">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13958</TotalTime>
  <Words>15455</Words>
  <Application>Microsoft Office PowerPoint</Application>
  <PresentationFormat>Custom</PresentationFormat>
  <Paragraphs>2567</Paragraphs>
  <Slides>96</Slides>
  <Notes>4</Notes>
  <HiddenSlides>0</HiddenSlides>
  <MMClips>0</MMClips>
  <ScaleCrop>false</ScaleCrop>
  <HeadingPairs>
    <vt:vector size="6" baseType="variant">
      <vt:variant>
        <vt:lpstr>Theme</vt:lpstr>
      </vt:variant>
      <vt:variant>
        <vt:i4>2</vt:i4>
      </vt:variant>
      <vt:variant>
        <vt:lpstr>Embedded OLE Servers</vt:lpstr>
      </vt:variant>
      <vt:variant>
        <vt:i4>1</vt:i4>
      </vt:variant>
      <vt:variant>
        <vt:lpstr>Slide Titles</vt:lpstr>
      </vt:variant>
      <vt:variant>
        <vt:i4>96</vt:i4>
      </vt:variant>
    </vt:vector>
  </HeadingPairs>
  <TitlesOfParts>
    <vt:vector size="99" baseType="lpstr">
      <vt:lpstr>Office Theme</vt:lpstr>
      <vt:lpstr>1_Office Theme</vt:lpstr>
      <vt:lpstr>Worksheet</vt:lpstr>
      <vt:lpstr>Slide 1</vt:lpstr>
      <vt:lpstr>Slide 2</vt:lpstr>
      <vt:lpstr>Slide 3</vt:lpstr>
      <vt:lpstr>Slide 4</vt:lpstr>
      <vt:lpstr>SUMMARY OF FIRST AND SECOND QUARTERS 2022-23 PERFORMANCE </vt:lpstr>
      <vt:lpstr>                2022-23 1ST QUARTER  PERFORMANCE INFORMATION </vt:lpstr>
      <vt:lpstr>  Summary of Achievements (Q1)   </vt:lpstr>
      <vt:lpstr>   Summary of Achievements (Q1)     </vt:lpstr>
      <vt:lpstr>Slide 9</vt:lpstr>
      <vt:lpstr> Summary of Achievements (Q1)  </vt:lpstr>
      <vt:lpstr>2022-23 2ND QUARTER  PERFORMANCE INFORMATION </vt:lpstr>
      <vt:lpstr> Summary of Achievements (Q2)  </vt:lpstr>
      <vt:lpstr> Summary of Achievements (Q2)  </vt:lpstr>
      <vt:lpstr> Summary of Achievements (Q2)  </vt:lpstr>
      <vt:lpstr> Summary of Achievements (Q2)  </vt:lpstr>
      <vt:lpstr> SUMMARY OF TARGETS NOT ACHIEVED </vt:lpstr>
      <vt:lpstr>Slide 17</vt:lpstr>
      <vt:lpstr>Slide 18</vt:lpstr>
      <vt:lpstr>Slide 19</vt:lpstr>
      <vt:lpstr>Slide 20</vt:lpstr>
      <vt:lpstr>Slide 21</vt:lpstr>
      <vt:lpstr>Slide 22</vt:lpstr>
      <vt:lpstr>Slide 23</vt:lpstr>
      <vt:lpstr>Slide 24</vt:lpstr>
      <vt:lpstr>Slide 25</vt:lpstr>
      <vt:lpstr>Slide 26</vt:lpstr>
      <vt:lpstr>Slide 27</vt:lpstr>
      <vt:lpstr>Slide 28</vt:lpstr>
      <vt:lpstr>Slide 29</vt:lpstr>
      <vt:lpstr>Slide 30</vt:lpstr>
      <vt:lpstr>Slide 31</vt:lpstr>
      <vt:lpstr>Slide 32</vt:lpstr>
      <vt:lpstr>Slide 33</vt:lpstr>
      <vt:lpstr>Slide 34</vt:lpstr>
      <vt:lpstr>Slide 35</vt:lpstr>
      <vt:lpstr>Slide 36</vt:lpstr>
      <vt:lpstr>Slide 37</vt:lpstr>
      <vt:lpstr>Slide 38</vt:lpstr>
      <vt:lpstr>Slide 39</vt:lpstr>
      <vt:lpstr>Slide 40</vt:lpstr>
      <vt:lpstr>Slide 41</vt:lpstr>
      <vt:lpstr>Slide 42</vt:lpstr>
      <vt:lpstr>Slide 43</vt:lpstr>
      <vt:lpstr>Slide 44</vt:lpstr>
      <vt:lpstr>Slide 45</vt:lpstr>
      <vt:lpstr>Slide 46</vt:lpstr>
      <vt:lpstr>Slide 47</vt:lpstr>
      <vt:lpstr>Slide 48</vt:lpstr>
      <vt:lpstr>Slide 49</vt:lpstr>
      <vt:lpstr>Slide 50</vt:lpstr>
      <vt:lpstr>Slide 51</vt:lpstr>
      <vt:lpstr>Slide 52</vt:lpstr>
      <vt:lpstr>Slide 53</vt:lpstr>
      <vt:lpstr>Slide 54</vt:lpstr>
      <vt:lpstr>Slide 55</vt:lpstr>
      <vt:lpstr>Slide 56</vt:lpstr>
      <vt:lpstr>Slide 57</vt:lpstr>
      <vt:lpstr>  </vt:lpstr>
      <vt:lpstr>  </vt:lpstr>
      <vt:lpstr>  </vt:lpstr>
      <vt:lpstr>Slide 61</vt:lpstr>
      <vt:lpstr>Slide 62</vt:lpstr>
      <vt:lpstr>Slide 63</vt:lpstr>
      <vt:lpstr>Slide 64</vt:lpstr>
      <vt:lpstr>Slide 65</vt:lpstr>
      <vt:lpstr>Slide 66</vt:lpstr>
      <vt:lpstr>Slide 67</vt:lpstr>
      <vt:lpstr>Slide 68</vt:lpstr>
      <vt:lpstr>Slide 69</vt:lpstr>
      <vt:lpstr>2ND QUARTER PERFORMANCE INFORMATION</vt:lpstr>
      <vt:lpstr>Slide 71</vt:lpstr>
      <vt:lpstr>Slide 72</vt:lpstr>
      <vt:lpstr>Slide 73</vt:lpstr>
      <vt:lpstr>Slide 74</vt:lpstr>
      <vt:lpstr>Slide 75</vt:lpstr>
      <vt:lpstr>Slide 76</vt:lpstr>
      <vt:lpstr>Slide 77</vt:lpstr>
      <vt:lpstr>Slide 78</vt:lpstr>
      <vt:lpstr>Slide 79</vt:lpstr>
      <vt:lpstr>Slide 80</vt:lpstr>
      <vt:lpstr>Slide 81</vt:lpstr>
      <vt:lpstr>  </vt:lpstr>
      <vt:lpstr>  </vt:lpstr>
      <vt:lpstr>  </vt:lpstr>
      <vt:lpstr>  </vt:lpstr>
      <vt:lpstr>Slide 86</vt:lpstr>
      <vt:lpstr>Slide 87</vt:lpstr>
      <vt:lpstr>Slide 88</vt:lpstr>
      <vt:lpstr>Slide 89</vt:lpstr>
      <vt:lpstr>Slide 90</vt:lpstr>
      <vt:lpstr>Slide 91</vt:lpstr>
      <vt:lpstr>Slide 92</vt:lpstr>
      <vt:lpstr>Slide 93</vt:lpstr>
      <vt:lpstr>Slide 94</vt:lpstr>
      <vt:lpstr>Slide 95</vt:lpstr>
      <vt:lpstr>Thank you</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Msizi Nyalungu</dc:creator>
  <cp:lastModifiedBy>USER</cp:lastModifiedBy>
  <cp:revision>410</cp:revision>
  <cp:lastPrinted>2021-04-28T07:19:04Z</cp:lastPrinted>
  <dcterms:created xsi:type="dcterms:W3CDTF">2020-05-28T19:48:51Z</dcterms:created>
  <dcterms:modified xsi:type="dcterms:W3CDTF">2022-11-15T14:40:01Z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0x010100DFE4500FAA32734392D7DC7CEBC1B432</vt:lpwstr>
  </property>
</Properties>
</file>