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4" r:id="rId2"/>
    <p:sldId id="257" r:id="rId3"/>
    <p:sldId id="394" r:id="rId4"/>
    <p:sldId id="402" r:id="rId5"/>
    <p:sldId id="395" r:id="rId6"/>
    <p:sldId id="397" r:id="rId7"/>
    <p:sldId id="398" r:id="rId8"/>
    <p:sldId id="389" r:id="rId9"/>
    <p:sldId id="345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D45"/>
    <a:srgbClr val="FF6600"/>
    <a:srgbClr val="CCFF33"/>
    <a:srgbClr val="FF99FF"/>
    <a:srgbClr val="996633"/>
    <a:srgbClr val="FFCC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4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8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B1881-A150-4B86-AA31-EB17D29CAA1D}" type="datetimeFigureOut">
              <a:rPr lang="en-ZA" smtClean="0"/>
              <a:t>2022/11/08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0E2F3-4067-4EEF-BB9E-C162634684D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8153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E1455-95D7-4470-BC09-8B79E48D8CFD}" type="datetimeFigureOut">
              <a:rPr lang="en-ZA" smtClean="0"/>
              <a:t>2022/11/08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44755-65EC-4E54-8DCE-544F8AD7ABE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6940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* Objection of having remains inside the tomb made to proposal – HMBH decision that it should then be a memorial instead of the Tomb of the Unknown Soldier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94AE3-2EA8-D448-8196-86E5FD8F8D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29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79854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51712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7704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47491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983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4075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9358A-207C-4C0D-B975-925F90D2B151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7494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033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803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7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9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3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5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0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5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6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8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29797"/>
            <a:ext cx="5486400" cy="623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4569"/>
            <a:ext cx="5486400" cy="45262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4629"/>
            <a:ext cx="5486400" cy="8853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6337" y="6149832"/>
            <a:ext cx="2169390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7DE49-225F-F246-8255-8832F2F6FFE6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6337" y="6448136"/>
            <a:ext cx="2169390" cy="27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19600" y="6265573"/>
            <a:ext cx="1578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6805-EAF3-CC4B-883D-0BA841DD8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1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478" y="177421"/>
            <a:ext cx="8802806" cy="42574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DEPARTMENT OF MILITARY VETERANS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Feedback on backlog payments to NSFAS</a:t>
            </a:r>
            <a:br>
              <a:rPr lang="en-ZA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  <a:r>
              <a:rPr lang="en-US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/11/2022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3335" y="5339804"/>
            <a:ext cx="3585949" cy="474208"/>
          </a:xfrm>
        </p:spPr>
        <p:txBody>
          <a:bodyPr>
            <a:normAutofit/>
          </a:bodyPr>
          <a:lstStyle/>
          <a:p>
            <a:r>
              <a:rPr lang="en-US" sz="1400" dirty="0"/>
              <a:t>MS IRENE MPOLWENI</a:t>
            </a:r>
          </a:p>
        </p:txBody>
      </p:sp>
    </p:spTree>
    <p:extLst>
      <p:ext uri="{BB962C8B-B14F-4D97-AF65-F5344CB8AC3E}">
        <p14:creationId xmlns:p14="http://schemas.microsoft.com/office/powerpoint/2010/main" val="105880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2839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b="1" dirty="0">
                <a:solidFill>
                  <a:prstClr val="black"/>
                </a:solidFill>
                <a:ea typeface="+mn-ea"/>
                <a:cs typeface="+mn-cs"/>
              </a:rPr>
              <a:t>AIM</a:t>
            </a:r>
            <a:endParaRPr lang="en-ZA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7477"/>
            <a:ext cx="8229600" cy="4538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900" dirty="0"/>
              <a:t>The aim of this presentation is to give an update on education support challenges faced by DMV supported students in public institutions.</a:t>
            </a:r>
          </a:p>
          <a:p>
            <a:pPr marL="0" indent="0">
              <a:buNone/>
            </a:pPr>
            <a:endParaRPr lang="en-US" sz="2900" dirty="0"/>
          </a:p>
          <a:p>
            <a:pPr>
              <a:buFont typeface="Wingdings" panose="05000000000000000000" pitchFamily="2" charset="2"/>
              <a:buChar char="q"/>
            </a:pPr>
            <a:endParaRPr lang="en-US" sz="2900" dirty="0"/>
          </a:p>
          <a:p>
            <a:pPr marL="0" indent="0">
              <a:buNone/>
            </a:pPr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pPr marL="0" indent="0">
              <a:buNone/>
            </a:pPr>
            <a:endParaRPr lang="en-ZA" sz="2800" dirty="0"/>
          </a:p>
          <a:p>
            <a:pPr marL="0" indent="0">
              <a:buNone/>
            </a:pPr>
            <a:endParaRPr lang="en-ZA" sz="2800" dirty="0"/>
          </a:p>
          <a:p>
            <a:endParaRPr lang="en-ZA" sz="2800" dirty="0"/>
          </a:p>
          <a:p>
            <a:pPr lvl="0"/>
            <a:endParaRPr lang="en-US" sz="2700" dirty="0">
              <a:solidFill>
                <a:prstClr val="black"/>
              </a:solidFill>
            </a:endParaRPr>
          </a:p>
          <a:p>
            <a:pPr lvl="0"/>
            <a:endParaRPr lang="en-US" sz="2700" dirty="0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8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2839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b="1" dirty="0">
                <a:solidFill>
                  <a:prstClr val="black"/>
                </a:solidFill>
                <a:ea typeface="+mn-ea"/>
                <a:cs typeface="+mn-cs"/>
              </a:rPr>
              <a:t>BACKGROUND</a:t>
            </a:r>
            <a:endParaRPr lang="en-ZA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7477"/>
            <a:ext cx="8229600" cy="453822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900" dirty="0"/>
              <a:t>The DMV has been supporting both military veterans and their dependents with education support since 2013 academic year.</a:t>
            </a:r>
          </a:p>
          <a:p>
            <a:pPr marL="0" indent="0" algn="just">
              <a:buNone/>
            </a:pPr>
            <a:endParaRPr lang="en-US" sz="2900" dirty="0"/>
          </a:p>
          <a:p>
            <a:pPr marL="0" indent="0" algn="just">
              <a:buNone/>
            </a:pPr>
            <a:r>
              <a:rPr lang="en-US" sz="2900" dirty="0"/>
              <a:t>The Department has a Service level Agreement with National Student Financial Aid Scheme recently signed in 2020. This SLA will expire on 31 March 2025</a:t>
            </a:r>
          </a:p>
          <a:p>
            <a:pPr marL="0" indent="0" algn="just">
              <a:buNone/>
            </a:pPr>
            <a:r>
              <a:rPr lang="en-ZA" sz="2900" dirty="0"/>
              <a:t>The SLA is aimed at NSFAS’s management and disbursement of funds for DMV approved students in public institutions within the country.</a:t>
            </a:r>
          </a:p>
          <a:p>
            <a:pPr marL="0" indent="0">
              <a:buNone/>
            </a:pPr>
            <a:r>
              <a:rPr lang="en-ZA" sz="2900" dirty="0"/>
              <a:t> </a:t>
            </a:r>
            <a:endParaRPr lang="en-US" sz="2900" dirty="0"/>
          </a:p>
          <a:p>
            <a:pPr>
              <a:buFont typeface="Wingdings" panose="05000000000000000000" pitchFamily="2" charset="2"/>
              <a:buChar char="q"/>
            </a:pPr>
            <a:endParaRPr lang="en-US" sz="2900" dirty="0"/>
          </a:p>
          <a:p>
            <a:pPr marL="0" indent="0">
              <a:buNone/>
            </a:pPr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pPr marL="0" indent="0">
              <a:buNone/>
            </a:pPr>
            <a:endParaRPr lang="en-ZA" sz="2800" dirty="0"/>
          </a:p>
          <a:p>
            <a:pPr marL="0" indent="0">
              <a:buNone/>
            </a:pPr>
            <a:endParaRPr lang="en-ZA" sz="2800" dirty="0"/>
          </a:p>
          <a:p>
            <a:endParaRPr lang="en-ZA" sz="2800" dirty="0"/>
          </a:p>
          <a:p>
            <a:pPr lvl="0"/>
            <a:endParaRPr lang="en-US" sz="2700" dirty="0">
              <a:solidFill>
                <a:prstClr val="black"/>
              </a:solidFill>
            </a:endParaRPr>
          </a:p>
          <a:p>
            <a:pPr lvl="0"/>
            <a:endParaRPr lang="en-US" sz="2700" dirty="0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42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2839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b="1" dirty="0">
                <a:solidFill>
                  <a:prstClr val="black"/>
                </a:solidFill>
                <a:ea typeface="+mn-ea"/>
                <a:cs typeface="+mn-cs"/>
              </a:rPr>
              <a:t>BACKGROUND</a:t>
            </a:r>
            <a:endParaRPr lang="en-ZA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7477"/>
            <a:ext cx="8229600" cy="464468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900" dirty="0"/>
              <a:t>The DMV has battled with monitoring of students tuition payment in public institutions for a few years due to administration deficiencies within the agency.</a:t>
            </a:r>
          </a:p>
          <a:p>
            <a:pPr marL="0" indent="0" algn="just">
              <a:buNone/>
            </a:pPr>
            <a:endParaRPr lang="en-US" sz="2900" dirty="0"/>
          </a:p>
          <a:p>
            <a:pPr marL="0" indent="0" algn="just">
              <a:buNone/>
            </a:pPr>
            <a:r>
              <a:rPr lang="en-US" sz="2900" dirty="0"/>
              <a:t>This resulted to many graduates not receiving their qualifications.</a:t>
            </a:r>
          </a:p>
          <a:p>
            <a:pPr marL="0" indent="0" algn="just">
              <a:buNone/>
            </a:pPr>
            <a:endParaRPr lang="en-US" sz="2900" dirty="0"/>
          </a:p>
          <a:p>
            <a:pPr marL="0" indent="0" algn="just">
              <a:buNone/>
            </a:pPr>
            <a:r>
              <a:rPr lang="en-US" sz="2900" dirty="0"/>
              <a:t>The DMV has since 2021/22 academic year followed up on all outstanding debts of its approved students with both institutions and NSFAS.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endParaRPr lang="en-US" sz="2900" dirty="0"/>
          </a:p>
          <a:p>
            <a:pPr>
              <a:buFont typeface="Wingdings" panose="05000000000000000000" pitchFamily="2" charset="2"/>
              <a:buChar char="q"/>
            </a:pPr>
            <a:endParaRPr lang="en-US" sz="2900" dirty="0"/>
          </a:p>
          <a:p>
            <a:pPr marL="0" indent="0">
              <a:buNone/>
            </a:pPr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pPr marL="0" indent="0">
              <a:buNone/>
            </a:pPr>
            <a:endParaRPr lang="en-ZA" sz="2800" dirty="0"/>
          </a:p>
          <a:p>
            <a:pPr marL="0" indent="0">
              <a:buNone/>
            </a:pPr>
            <a:endParaRPr lang="en-ZA" sz="2800" dirty="0"/>
          </a:p>
          <a:p>
            <a:endParaRPr lang="en-ZA" sz="2800" dirty="0"/>
          </a:p>
          <a:p>
            <a:pPr lvl="0"/>
            <a:endParaRPr lang="en-US" sz="2700" dirty="0">
              <a:solidFill>
                <a:prstClr val="black"/>
              </a:solidFill>
            </a:endParaRPr>
          </a:p>
          <a:p>
            <a:pPr lvl="0"/>
            <a:endParaRPr lang="en-US" sz="2700" dirty="0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61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2839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b="1" dirty="0"/>
              <a:t>2018/19 – 2020/21 PAYMENTS OF HISTORIC DEBT</a:t>
            </a:r>
            <a:endParaRPr lang="en-ZA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53116"/>
            <a:ext cx="8229600" cy="43076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900" dirty="0"/>
              <a:t>The outstanding tuition fees dating back from 2018 have been settled and students received their qualification</a:t>
            </a:r>
            <a:r>
              <a:rPr lang="en-US" sz="2900" dirty="0" smtClean="0"/>
              <a:t>.</a:t>
            </a:r>
          </a:p>
          <a:p>
            <a:pPr algn="just"/>
            <a:endParaRPr lang="en-US" sz="2900" dirty="0"/>
          </a:p>
          <a:p>
            <a:pPr algn="just"/>
            <a:r>
              <a:rPr lang="en-US" sz="2900" b="1" dirty="0"/>
              <a:t>2018 academic historic debt affected the following institutions</a:t>
            </a:r>
            <a:r>
              <a:rPr lang="en-US" sz="2900" b="1" dirty="0" smtClean="0"/>
              <a:t>:</a:t>
            </a:r>
          </a:p>
          <a:p>
            <a:pPr marL="0" indent="0" algn="just">
              <a:buNone/>
            </a:pPr>
            <a:endParaRPr lang="en-US" sz="2900" b="1" dirty="0"/>
          </a:p>
          <a:p>
            <a:pPr lvl="1" algn="just"/>
            <a:r>
              <a:rPr lang="en-US" sz="2500" dirty="0"/>
              <a:t>University of Fort Hare – 3 students paid in 2022</a:t>
            </a:r>
          </a:p>
          <a:p>
            <a:pPr lvl="1" algn="just"/>
            <a:r>
              <a:rPr lang="en-US" sz="2500" dirty="0"/>
              <a:t>Central University of technology – 2 students paid in 2021</a:t>
            </a:r>
          </a:p>
          <a:p>
            <a:pPr lvl="1" algn="just"/>
            <a:r>
              <a:rPr lang="en-US" sz="2500" dirty="0"/>
              <a:t>Vaal University of Technology – 1 student paid in 2022 </a:t>
            </a:r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pPr marL="0" indent="0">
              <a:buNone/>
            </a:pPr>
            <a:endParaRPr lang="en-ZA" sz="2800" dirty="0"/>
          </a:p>
          <a:p>
            <a:pPr marL="0" indent="0">
              <a:buNone/>
            </a:pPr>
            <a:endParaRPr lang="en-ZA" sz="2800" dirty="0"/>
          </a:p>
          <a:p>
            <a:endParaRPr lang="en-ZA" sz="2800" dirty="0"/>
          </a:p>
          <a:p>
            <a:pPr lvl="0"/>
            <a:endParaRPr lang="en-US" sz="2700" dirty="0">
              <a:solidFill>
                <a:prstClr val="black"/>
              </a:solidFill>
            </a:endParaRPr>
          </a:p>
          <a:p>
            <a:pPr lvl="0"/>
            <a:endParaRPr lang="en-US" sz="2700" dirty="0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18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2839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b="1" dirty="0"/>
              <a:t>PAYMENTS OF HISTORIC DEBT – CONTINUED - 2019</a:t>
            </a:r>
            <a:endParaRPr lang="en-ZA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" y="1298447"/>
            <a:ext cx="8366760" cy="444725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900" b="1" dirty="0"/>
              <a:t>2019 Historic debt affected the following institutions:</a:t>
            </a:r>
          </a:p>
          <a:p>
            <a:pPr marL="0" indent="0" algn="just">
              <a:buNone/>
            </a:pPr>
            <a:r>
              <a:rPr lang="en-US" sz="2900" dirty="0" smtClean="0"/>
              <a:t>	-  University </a:t>
            </a:r>
            <a:r>
              <a:rPr lang="en-US" sz="2900" dirty="0"/>
              <a:t>of Pretoria – 10 students, debt paid in </a:t>
            </a:r>
            <a:r>
              <a:rPr lang="en-US" sz="2900" dirty="0" smtClean="0"/>
              <a:t>		   2022</a:t>
            </a:r>
            <a:endParaRPr lang="en-US" sz="2900" dirty="0"/>
          </a:p>
          <a:p>
            <a:pPr marL="0" indent="0" algn="just">
              <a:buNone/>
            </a:pPr>
            <a:r>
              <a:rPr lang="en-US" sz="2900" dirty="0" smtClean="0"/>
              <a:t>	- </a:t>
            </a:r>
            <a:r>
              <a:rPr lang="en-US" sz="2900" dirty="0"/>
              <a:t>University of North West – 2 students, debt paid in </a:t>
            </a:r>
            <a:r>
              <a:rPr lang="en-US" sz="2900" dirty="0" smtClean="0"/>
              <a:t>	   2022</a:t>
            </a:r>
            <a:endParaRPr lang="en-US" sz="2900" dirty="0"/>
          </a:p>
          <a:p>
            <a:pPr marL="0" indent="0" algn="just">
              <a:buNone/>
            </a:pPr>
            <a:r>
              <a:rPr lang="en-US" sz="2900" dirty="0" smtClean="0"/>
              <a:t>	- Tshwane </a:t>
            </a:r>
            <a:r>
              <a:rPr lang="en-US" sz="2900" dirty="0"/>
              <a:t>South College – 1 student paid in 2022</a:t>
            </a:r>
          </a:p>
          <a:p>
            <a:pPr marL="0" indent="0" algn="just">
              <a:buNone/>
            </a:pPr>
            <a:r>
              <a:rPr lang="en-US" sz="2900" dirty="0" smtClean="0"/>
              <a:t>	-Tshwane </a:t>
            </a:r>
            <a:r>
              <a:rPr lang="en-US" sz="2900" dirty="0"/>
              <a:t>University of Technology – 12 students, debt </a:t>
            </a:r>
            <a:r>
              <a:rPr lang="en-US" sz="2900" dirty="0" smtClean="0"/>
              <a:t>	  of </a:t>
            </a:r>
            <a:r>
              <a:rPr lang="en-US" sz="2900" dirty="0"/>
              <a:t>6 paid in 2022, finalizing documentation for the rest </a:t>
            </a:r>
            <a:r>
              <a:rPr lang="en-US" sz="2900" dirty="0" smtClean="0"/>
              <a:t>	  to </a:t>
            </a:r>
            <a:r>
              <a:rPr lang="en-US" sz="2900" dirty="0"/>
              <a:t>be paid before academic year end.</a:t>
            </a:r>
          </a:p>
          <a:p>
            <a:pPr marL="0" indent="0" algn="just">
              <a:buNone/>
            </a:pPr>
            <a:r>
              <a:rPr lang="en-US" sz="2900" dirty="0" smtClean="0"/>
              <a:t>	- University </a:t>
            </a:r>
            <a:r>
              <a:rPr lang="en-US" sz="2900" dirty="0"/>
              <a:t>of Johannesburg – 10 students</a:t>
            </a:r>
          </a:p>
          <a:p>
            <a:pPr marL="0" indent="0" algn="just">
              <a:buNone/>
            </a:pPr>
            <a:r>
              <a:rPr lang="en-US" sz="2900" dirty="0" smtClean="0"/>
              <a:t>	- Free </a:t>
            </a:r>
            <a:r>
              <a:rPr lang="en-US" sz="2900" dirty="0"/>
              <a:t>State university – 1 student, debt paid in 2021</a:t>
            </a:r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pPr marL="0" indent="0">
              <a:buNone/>
            </a:pPr>
            <a:endParaRPr lang="en-ZA" sz="2800" dirty="0"/>
          </a:p>
          <a:p>
            <a:pPr marL="0" indent="0">
              <a:buNone/>
            </a:pPr>
            <a:endParaRPr lang="en-ZA" sz="2800" dirty="0"/>
          </a:p>
          <a:p>
            <a:endParaRPr lang="en-ZA" sz="2800" dirty="0"/>
          </a:p>
          <a:p>
            <a:pPr lvl="0"/>
            <a:endParaRPr lang="en-US" sz="2700" dirty="0">
              <a:solidFill>
                <a:prstClr val="black"/>
              </a:solidFill>
            </a:endParaRPr>
          </a:p>
          <a:p>
            <a:pPr lvl="0"/>
            <a:endParaRPr lang="en-US" sz="2700" dirty="0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2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2839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b="1" dirty="0"/>
              <a:t>2020 PAYMENTS OF HISTORIC DEBT</a:t>
            </a:r>
            <a:endParaRPr lang="en-ZA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0472"/>
            <a:ext cx="8229600" cy="37216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900" b="1" dirty="0"/>
              <a:t>2020 Historic debt affected the following institutions:</a:t>
            </a:r>
            <a:r>
              <a:rPr lang="en-US" sz="2900" dirty="0"/>
              <a:t> </a:t>
            </a:r>
            <a:endParaRPr lang="en-US" sz="2900" dirty="0" smtClean="0"/>
          </a:p>
          <a:p>
            <a:pPr marL="0" indent="0" algn="just">
              <a:buNone/>
            </a:pPr>
            <a:endParaRPr lang="en-US" sz="2900" dirty="0"/>
          </a:p>
          <a:p>
            <a:pPr marL="0" indent="0" algn="just">
              <a:buNone/>
            </a:pPr>
            <a:r>
              <a:rPr lang="en-US" sz="2900" dirty="0"/>
              <a:t>	- Rhodes university – 7 students, debt paid in 	</a:t>
            </a:r>
            <a:r>
              <a:rPr lang="en-US" sz="2900" dirty="0" smtClean="0"/>
              <a:t>    	   	  2022</a:t>
            </a:r>
            <a:endParaRPr lang="en-US" sz="2900" dirty="0"/>
          </a:p>
          <a:p>
            <a:pPr marL="0" indent="0" algn="just">
              <a:buNone/>
            </a:pPr>
            <a:r>
              <a:rPr lang="en-US" sz="2900" dirty="0"/>
              <a:t>	- Cape </a:t>
            </a:r>
            <a:r>
              <a:rPr lang="en-US" sz="2900" dirty="0" smtClean="0"/>
              <a:t>Peninsula </a:t>
            </a:r>
            <a:r>
              <a:rPr lang="en-US" sz="2900" dirty="0"/>
              <a:t>University of Technology – 1 	</a:t>
            </a:r>
            <a:r>
              <a:rPr lang="en-US" sz="2900" dirty="0" smtClean="0"/>
              <a:t>	     	   student</a:t>
            </a:r>
            <a:r>
              <a:rPr lang="en-US" sz="2900" dirty="0"/>
              <a:t>, debt paid in 2022</a:t>
            </a:r>
          </a:p>
          <a:p>
            <a:pPr marL="0" indent="0" algn="just">
              <a:buNone/>
            </a:pPr>
            <a:r>
              <a:rPr lang="en-US" sz="2900" dirty="0"/>
              <a:t>	- University of Limpopo – 1 student paid 2022</a:t>
            </a:r>
          </a:p>
          <a:p>
            <a:pPr marL="0" indent="0" algn="just">
              <a:buNone/>
            </a:pPr>
            <a:r>
              <a:rPr lang="en-US" sz="2900" dirty="0"/>
              <a:t>	- Tshwane University of Technology – 1 student 		 </a:t>
            </a:r>
            <a:r>
              <a:rPr lang="en-US" sz="2900" dirty="0" smtClean="0"/>
              <a:t>  	   paid </a:t>
            </a:r>
            <a:r>
              <a:rPr lang="en-US" sz="2900" dirty="0"/>
              <a:t>in 2022</a:t>
            </a:r>
          </a:p>
          <a:p>
            <a:pPr marL="0" indent="0">
              <a:buNone/>
            </a:pPr>
            <a:endParaRPr lang="en-ZA" sz="2800" dirty="0"/>
          </a:p>
          <a:p>
            <a:pPr marL="0" indent="0">
              <a:buNone/>
            </a:pPr>
            <a:endParaRPr lang="en-ZA" sz="2800" dirty="0"/>
          </a:p>
          <a:p>
            <a:endParaRPr lang="en-ZA" sz="2800" dirty="0"/>
          </a:p>
          <a:p>
            <a:pPr lvl="0"/>
            <a:endParaRPr lang="en-US" sz="2700" dirty="0">
              <a:solidFill>
                <a:prstClr val="black"/>
              </a:solidFill>
            </a:endParaRPr>
          </a:p>
          <a:p>
            <a:pPr lvl="0"/>
            <a:endParaRPr lang="en-US" sz="2700" dirty="0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271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9178"/>
          </a:xfrm>
        </p:spPr>
        <p:txBody>
          <a:bodyPr>
            <a:noAutofit/>
          </a:bodyPr>
          <a:lstStyle/>
          <a:p>
            <a:r>
              <a:rPr lang="en-US" sz="3200" b="1" dirty="0"/>
              <a:t>2021 – 2022 TUITION FEES</a:t>
            </a: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088" y="1117600"/>
            <a:ext cx="8165592" cy="4765040"/>
          </a:xfrm>
        </p:spPr>
        <p:txBody>
          <a:bodyPr>
            <a:normAutofit/>
          </a:bodyPr>
          <a:lstStyle/>
          <a:p>
            <a:pPr lvl="1" algn="just"/>
            <a:r>
              <a:rPr lang="en-ZA" sz="2900" dirty="0"/>
              <a:t>This is an ongoing process, NSFAS updates the DMV on all payment already made.</a:t>
            </a:r>
          </a:p>
          <a:p>
            <a:pPr lvl="1" algn="just"/>
            <a:r>
              <a:rPr lang="en-ZA" sz="2900" dirty="0"/>
              <a:t>DMV and NSFAS meet fortnightly for updates on the operations of both for smoother resolutions of queries by students</a:t>
            </a:r>
          </a:p>
          <a:p>
            <a:pPr lvl="1" algn="just"/>
            <a:r>
              <a:rPr lang="en-ZA" sz="2900" dirty="0"/>
              <a:t>There is quarterly meetings with NSFAS and institutions to follow up on all outstanding issues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05991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734" y="785229"/>
            <a:ext cx="7483282" cy="2616339"/>
          </a:xfrm>
        </p:spPr>
        <p:txBody>
          <a:bodyPr anchor="ctr">
            <a:normAutofit fontScale="25000" lnSpcReduction="20000"/>
          </a:bodyPr>
          <a:lstStyle/>
          <a:p>
            <a:pPr marL="0" indent="0" algn="ctr">
              <a:buNone/>
            </a:pPr>
            <a:endParaRPr lang="en-US" sz="9600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pPr marL="0" indent="0" algn="ctr">
              <a:buNone/>
            </a:pPr>
            <a:endParaRPr lang="en-US" sz="96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cs typeface="Arial"/>
            </a:endParaRPr>
          </a:p>
          <a:p>
            <a:pPr marL="0" indent="0" algn="ctr">
              <a:buNone/>
            </a:pPr>
            <a:r>
              <a:rPr lang="en-US" sz="9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cs typeface="Arial"/>
              </a:rPr>
              <a:t>SIYABONGA</a:t>
            </a:r>
          </a:p>
          <a:p>
            <a:pPr marL="0" indent="0" algn="ctr">
              <a:buNone/>
            </a:pPr>
            <a:r>
              <a:rPr lang="en-US" sz="9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cs typeface="Arial"/>
              </a:rPr>
              <a:t>REA LEBOGA</a:t>
            </a:r>
          </a:p>
          <a:p>
            <a:pPr marL="0" indent="0" algn="ctr">
              <a:buNone/>
            </a:pPr>
            <a:r>
              <a:rPr lang="en-US" sz="9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cs typeface="Arial"/>
              </a:rPr>
              <a:t>SIYABULELA</a:t>
            </a:r>
          </a:p>
          <a:p>
            <a:pPr marL="0" indent="0" algn="ctr">
              <a:buNone/>
            </a:pPr>
            <a:r>
              <a:rPr lang="en-US" sz="9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cs typeface="Arial"/>
              </a:rPr>
              <a:t>NDO LIVHUWA</a:t>
            </a:r>
          </a:p>
          <a:p>
            <a:pPr marL="0" indent="0" algn="ctr">
              <a:buNone/>
            </a:pPr>
            <a:r>
              <a:rPr lang="en-US" sz="9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cs typeface="Arial"/>
              </a:rPr>
              <a:t>INKOMU</a:t>
            </a:r>
          </a:p>
          <a:p>
            <a:pPr marL="0" indent="0" algn="ctr">
              <a:buNone/>
            </a:pPr>
            <a:endParaRPr lang="en-US" sz="9600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pPr marL="0" indent="0" algn="ctr">
              <a:buNone/>
            </a:pPr>
            <a:endParaRPr lang="en-ZA" sz="9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z="1400" b="1" smtClean="0"/>
              <a:t>9</a:t>
            </a:fld>
            <a:endParaRPr lang="en-US" sz="1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7552" y="3337560"/>
            <a:ext cx="200977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630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47431</TotalTime>
  <Words>357</Words>
  <Application>Microsoft Office PowerPoint</Application>
  <PresentationFormat>On-screen Show (4:3)</PresentationFormat>
  <Paragraphs>128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DEPARTMENT OF MILITARY VETERANS Feedback on backlog payments to NSFAS 08/11/2022</vt:lpstr>
      <vt:lpstr>AIM</vt:lpstr>
      <vt:lpstr>BACKGROUND</vt:lpstr>
      <vt:lpstr>BACKGROUND</vt:lpstr>
      <vt:lpstr>2018/19 – 2020/21 PAYMENTS OF HISTORIC DEBT</vt:lpstr>
      <vt:lpstr>PAYMENTS OF HISTORIC DEBT – CONTINUED - 2019</vt:lpstr>
      <vt:lpstr>2020 PAYMENTS OF HISTORIC DEBT</vt:lpstr>
      <vt:lpstr>2021 – 2022 TUITION FEES</vt:lpstr>
      <vt:lpstr>PowerPoint Presentation</vt:lpstr>
    </vt:vector>
  </TitlesOfParts>
  <Company>Department of Military Veterans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Mxolisi Mkhonza</dc:creator>
  <cp:lastModifiedBy>Bryan Mantyi</cp:lastModifiedBy>
  <cp:revision>413</cp:revision>
  <cp:lastPrinted>2021-10-14T08:42:31Z</cp:lastPrinted>
  <dcterms:created xsi:type="dcterms:W3CDTF">2018-06-14T10:47:40Z</dcterms:created>
  <dcterms:modified xsi:type="dcterms:W3CDTF">2022-11-08T12:12:55Z</dcterms:modified>
</cp:coreProperties>
</file>