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theme/theme5.xml" ContentType="application/vnd.openxmlformats-officedocument.them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Masters/slideMaster8.xml" ContentType="application/vnd.openxmlformats-officedocument.presentationml.slideMaster+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theme/theme4.xml" ContentType="application/vnd.openxmlformats-officedocument.them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Default Extension="emf" ContentType="image/x-emf"/>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64" r:id="rId3"/>
    <p:sldMasterId id="2147483674" r:id="rId4"/>
    <p:sldMasterId id="2147483662" r:id="rId5"/>
    <p:sldMasterId id="2147483690" r:id="rId6"/>
    <p:sldMasterId id="2147483692" r:id="rId7"/>
    <p:sldMasterId id="2147483666" r:id="rId8"/>
    <p:sldMasterId id="2147483668" r:id="rId9"/>
    <p:sldMasterId id="2147483670" r:id="rId10"/>
  </p:sldMasterIdLst>
  <p:notesMasterIdLst>
    <p:notesMasterId r:id="rId40"/>
  </p:notesMasterIdLst>
  <p:handoutMasterIdLst>
    <p:handoutMasterId r:id="rId41"/>
  </p:handoutMasterIdLst>
  <p:sldIdLst>
    <p:sldId id="256" r:id="rId11"/>
    <p:sldId id="3353" r:id="rId12"/>
    <p:sldId id="3422" r:id="rId13"/>
    <p:sldId id="3423" r:id="rId14"/>
    <p:sldId id="257" r:id="rId15"/>
    <p:sldId id="3420" r:id="rId16"/>
    <p:sldId id="286" r:id="rId17"/>
    <p:sldId id="3410" r:id="rId18"/>
    <p:sldId id="3409" r:id="rId19"/>
    <p:sldId id="3421" r:id="rId20"/>
    <p:sldId id="260" r:id="rId21"/>
    <p:sldId id="3437" r:id="rId22"/>
    <p:sldId id="3438" r:id="rId23"/>
    <p:sldId id="3439" r:id="rId24"/>
    <p:sldId id="3446" r:id="rId25"/>
    <p:sldId id="3440" r:id="rId26"/>
    <p:sldId id="3448" r:id="rId27"/>
    <p:sldId id="3441" r:id="rId28"/>
    <p:sldId id="3411" r:id="rId29"/>
    <p:sldId id="3442" r:id="rId30"/>
    <p:sldId id="259" r:id="rId31"/>
    <p:sldId id="3436" r:id="rId32"/>
    <p:sldId id="3445" r:id="rId33"/>
    <p:sldId id="3443" r:id="rId34"/>
    <p:sldId id="3449" r:id="rId35"/>
    <p:sldId id="291" r:id="rId36"/>
    <p:sldId id="3444" r:id="rId37"/>
    <p:sldId id="261" r:id="rId38"/>
    <p:sldId id="3416" r:id="rId39"/>
  </p:sldIdLst>
  <p:sldSz cx="10691813" cy="75596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ynos Mutendera" initials="CM" lastIdx="2" clrIdx="0">
    <p:extLst>
      <p:ext uri="{19B8F6BF-5375-455C-9EA6-DF929625EA0E}">
        <p15:presenceInfo xmlns:p15="http://schemas.microsoft.com/office/powerpoint/2012/main" xmlns="" userId="Crynos Mutende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55873"/>
    <a:srgbClr val="009DB5"/>
    <a:srgbClr val="075D73"/>
    <a:srgbClr val="A8087A"/>
    <a:srgbClr val="CC0000"/>
    <a:srgbClr val="F5A800"/>
    <a:srgbClr val="00A000"/>
    <a:srgbClr val="FF0000"/>
    <a:srgbClr val="FAFBFA"/>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3"/>
    <p:restoredTop sz="83017"/>
  </p:normalViewPr>
  <p:slideViewPr>
    <p:cSldViewPr snapToGrid="0" snapToObjects="1">
      <p:cViewPr varScale="1">
        <p:scale>
          <a:sx n="50" d="100"/>
          <a:sy n="50" d="100"/>
        </p:scale>
        <p:origin x="-1632" y="-96"/>
      </p:cViewPr>
      <p:guideLst>
        <p:guide orient="horz" pos="2381"/>
        <p:guide pos="3367"/>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50E5934C-235A-49E8-ACC3-3AC4A046BBF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xmlns="" id="{834A03A5-AE1F-441D-B9EC-1D0F4012E5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DA3001-7F76-4658-BA20-526B6A8BB916}" type="datetimeFigureOut">
              <a:rPr lang="en-ZA" smtClean="0"/>
              <a:pPr/>
              <a:t>2022/10/25</a:t>
            </a:fld>
            <a:endParaRPr lang="en-ZA"/>
          </a:p>
        </p:txBody>
      </p:sp>
      <p:sp>
        <p:nvSpPr>
          <p:cNvPr id="4" name="Footer Placeholder 3">
            <a:extLst>
              <a:ext uri="{FF2B5EF4-FFF2-40B4-BE49-F238E27FC236}">
                <a16:creationId xmlns:a16="http://schemas.microsoft.com/office/drawing/2014/main" xmlns="" id="{75E20245-C7DD-4BBF-94DC-945610BE2C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xmlns="" id="{20BCD618-ABDC-4EED-B14C-616BBBDF1D2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90299B-CD47-44AE-BC31-140257866983}" type="slidenum">
              <a:rPr lang="en-ZA" smtClean="0"/>
              <a:pPr/>
              <a:t>‹#›</a:t>
            </a:fld>
            <a:endParaRPr lang="en-ZA"/>
          </a:p>
        </p:txBody>
      </p:sp>
    </p:spTree>
    <p:extLst>
      <p:ext uri="{BB962C8B-B14F-4D97-AF65-F5344CB8AC3E}">
        <p14:creationId xmlns:p14="http://schemas.microsoft.com/office/powerpoint/2010/main" xmlns="" val="321641032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9849F5-6115-024E-810D-BC1C5E3F65D1}" type="datetimeFigureOut">
              <a:rPr lang="en-US" smtClean="0"/>
              <a:pPr/>
              <a:t>10/25/2022</a:t>
            </a:fld>
            <a:endParaRPr lang="en-US"/>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A15BFF-74EE-744A-A5D8-A2751122580B}" type="slidenum">
              <a:rPr lang="en-US" smtClean="0"/>
              <a:pPr/>
              <a:t>‹#›</a:t>
            </a:fld>
            <a:endParaRPr lang="en-US"/>
          </a:p>
        </p:txBody>
      </p:sp>
    </p:spTree>
    <p:extLst>
      <p:ext uri="{BB962C8B-B14F-4D97-AF65-F5344CB8AC3E}">
        <p14:creationId xmlns:p14="http://schemas.microsoft.com/office/powerpoint/2010/main" xmlns="" val="164081549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FDA15BFF-74EE-744A-A5D8-A2751122580B}" type="slidenum">
              <a:rPr lang="en-US" smtClean="0"/>
              <a:pPr/>
              <a:t>1</a:t>
            </a:fld>
            <a:endParaRPr lang="en-US"/>
          </a:p>
        </p:txBody>
      </p:sp>
    </p:spTree>
    <p:extLst>
      <p:ext uri="{BB962C8B-B14F-4D97-AF65-F5344CB8AC3E}">
        <p14:creationId xmlns:p14="http://schemas.microsoft.com/office/powerpoint/2010/main" xmlns="" val="3325596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FDA15BFF-74EE-744A-A5D8-A2751122580B}" type="slidenum">
              <a:rPr lang="en-US" smtClean="0"/>
              <a:pPr/>
              <a:t>24</a:t>
            </a:fld>
            <a:endParaRPr lang="en-US"/>
          </a:p>
        </p:txBody>
      </p:sp>
    </p:spTree>
    <p:extLst>
      <p:ext uri="{BB962C8B-B14F-4D97-AF65-F5344CB8AC3E}">
        <p14:creationId xmlns:p14="http://schemas.microsoft.com/office/powerpoint/2010/main" xmlns="" val="628610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the view of SABRTA that these</a:t>
            </a:r>
            <a:r>
              <a:rPr lang="en-GB" baseline="0" dirty="0"/>
              <a:t> policy conditions be reviewed with inputs from key stakeholders, especially the BOCs and VOCs. Their input is necessary if the BRT system is to survive. The review can be done in the context of benchmarking policies with successful systems elsewhere, Curitiba, Bogota etc. However, there is need to appreciate</a:t>
            </a:r>
            <a:r>
              <a:rPr lang="en-GB" strike="sngStrike" baseline="0" dirty="0">
                <a:solidFill>
                  <a:srgbClr val="FF0000"/>
                </a:solidFill>
              </a:rPr>
              <a:t> the history of </a:t>
            </a:r>
            <a:r>
              <a:rPr lang="en-GB" baseline="0" dirty="0"/>
              <a:t>the South African public transport history and also the need to incentivise new entrants to the industry and those already operating BRTs. The limited 12 year contracts are a death trap in the eyes of current operators as fleets are mostly acquired on hire purchase, normally on a 10 year loan term, which is the economic life of some vehicle models. The longest economic life of a bus is usually 12 years, exactly the duration of the current contract under the present conditions. It is SABRATA’s view that, this can be addressed through engagement between BOCs and the government where the two parties could find each other and find middle ground to address the problem. If this matter is not addressed urgently, the existing contracts could be the first and last of BRTs, judging by the perceptions of the public transport industry of the current BRT conditions of operation. </a:t>
            </a:r>
            <a:endParaRPr lang="en-ZA"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FDA15BFF-74EE-744A-A5D8-A2751122580B}" type="slidenum">
              <a:rPr lang="en-US" smtClean="0"/>
              <a:pPr/>
              <a:t>26</a:t>
            </a:fld>
            <a:endParaRPr lang="en-US"/>
          </a:p>
        </p:txBody>
      </p:sp>
    </p:spTree>
    <p:extLst>
      <p:ext uri="{BB962C8B-B14F-4D97-AF65-F5344CB8AC3E}">
        <p14:creationId xmlns:p14="http://schemas.microsoft.com/office/powerpoint/2010/main" xmlns="" val="1748680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FDA15BFF-74EE-744A-A5D8-A2751122580B}" type="slidenum">
              <a:rPr lang="en-US" smtClean="0"/>
              <a:pPr/>
              <a:t>27</a:t>
            </a:fld>
            <a:endParaRPr lang="en-US"/>
          </a:p>
        </p:txBody>
      </p:sp>
    </p:spTree>
    <p:extLst>
      <p:ext uri="{BB962C8B-B14F-4D97-AF65-F5344CB8AC3E}">
        <p14:creationId xmlns:p14="http://schemas.microsoft.com/office/powerpoint/2010/main" xmlns="" val="3551560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to be presented by Chairperson of SABRATA</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FDA15BFF-74EE-744A-A5D8-A2751122580B}" type="slidenum">
              <a:rPr lang="en-US" smtClean="0"/>
              <a:pPr/>
              <a:t>2</a:t>
            </a:fld>
            <a:endParaRPr lang="en-US"/>
          </a:p>
        </p:txBody>
      </p:sp>
    </p:spTree>
    <p:extLst>
      <p:ext uri="{BB962C8B-B14F-4D97-AF65-F5344CB8AC3E}">
        <p14:creationId xmlns:p14="http://schemas.microsoft.com/office/powerpoint/2010/main" xmlns="" val="3299648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PROTCOLS TO BE OBSERVED</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FDA15BFF-74EE-744A-A5D8-A2751122580B}" type="slidenum">
              <a:rPr lang="en-US" smtClean="0"/>
              <a:pPr/>
              <a:t>3</a:t>
            </a:fld>
            <a:endParaRPr lang="en-US"/>
          </a:p>
        </p:txBody>
      </p:sp>
    </p:spTree>
    <p:extLst>
      <p:ext uri="{BB962C8B-B14F-4D97-AF65-F5344CB8AC3E}">
        <p14:creationId xmlns:p14="http://schemas.microsoft.com/office/powerpoint/2010/main" xmlns="" val="2680211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to be made to Letter addressed to the Minister Honorable Fikile Mbalula on 15 November 2022</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FDA15BFF-74EE-744A-A5D8-A2751122580B}" type="slidenum">
              <a:rPr lang="en-US" smtClean="0"/>
              <a:pPr/>
              <a:t>4</a:t>
            </a:fld>
            <a:endParaRPr lang="en-US"/>
          </a:p>
        </p:txBody>
      </p:sp>
    </p:spTree>
    <p:extLst>
      <p:ext uri="{BB962C8B-B14F-4D97-AF65-F5344CB8AC3E}">
        <p14:creationId xmlns:p14="http://schemas.microsoft.com/office/powerpoint/2010/main" xmlns="" val="1671577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by Ms Nobuhle Mazolo</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FDA15BFF-74EE-744A-A5D8-A2751122580B}" type="slidenum">
              <a:rPr lang="en-US" smtClean="0"/>
              <a:pPr/>
              <a:t>6</a:t>
            </a:fld>
            <a:endParaRPr lang="en-US"/>
          </a:p>
        </p:txBody>
      </p:sp>
    </p:spTree>
    <p:extLst>
      <p:ext uri="{BB962C8B-B14F-4D97-AF65-F5344CB8AC3E}">
        <p14:creationId xmlns:p14="http://schemas.microsoft.com/office/powerpoint/2010/main" xmlns="" val="4145681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backed by SABRATA”s strategic plan 2022 – 2025</a:t>
            </a:r>
          </a:p>
          <a:p>
            <a:endParaRPr lang="en-US" dirty="0"/>
          </a:p>
          <a:p>
            <a:r>
              <a:rPr lang="en-US" b="1" dirty="0"/>
              <a:t>GOAL 1: FINANCIAL SUSTAINABILIY</a:t>
            </a:r>
          </a:p>
          <a:p>
            <a:pPr marL="10280" lvl="1" indent="0">
              <a:defRPr/>
            </a:pPr>
            <a:r>
              <a:rPr lang="en-ZA" sz="1025" dirty="0">
                <a:latin typeface="Arial Narrow" pitchFamily="34" charset="0"/>
                <a:cs typeface="Arial" pitchFamily="34" charset="0"/>
              </a:rPr>
              <a:t>1.1  Develop and implement a funding strategy/ plan </a:t>
            </a:r>
            <a:endParaRPr lang="en-ZA" altLang="en-US" sz="1025" dirty="0">
              <a:latin typeface="Arial Narrow" panose="020B0604020202020204" pitchFamily="34" charset="0"/>
            </a:endParaRPr>
          </a:p>
          <a:p>
            <a:pPr marL="241588" lvl="1" indent="-231308">
              <a:defRPr/>
            </a:pPr>
            <a:r>
              <a:rPr lang="en-ZA" altLang="en-US" sz="1025" dirty="0">
                <a:latin typeface="Arial Narrow" panose="020B0604020202020204" pitchFamily="34" charset="0"/>
              </a:rPr>
              <a:t>1.2  Develop and monitor long term strategies and plans to ensure financial viability</a:t>
            </a:r>
          </a:p>
          <a:p>
            <a:pPr marL="241588" lvl="1" indent="-231308">
              <a:defRPr/>
            </a:pPr>
            <a:r>
              <a:rPr lang="en-ZA" altLang="en-US" sz="1025" dirty="0">
                <a:latin typeface="Arial Narrow" panose="020B0604020202020204" pitchFamily="34" charset="0"/>
              </a:rPr>
              <a:t>1.3  </a:t>
            </a:r>
            <a:r>
              <a:rPr lang="en-ZA" sz="1025" dirty="0">
                <a:solidFill>
                  <a:srgbClr val="000000"/>
                </a:solidFill>
                <a:latin typeface="Arial Narrow" pitchFamily="34" charset="0"/>
              </a:rPr>
              <a:t>Identify and engage prospective funders </a:t>
            </a:r>
            <a:r>
              <a:rPr lang="en-US" sz="1025" dirty="0">
                <a:solidFill>
                  <a:srgbClr val="000000"/>
                </a:solidFill>
                <a:latin typeface="Arial Narrow" pitchFamily="34" charset="0"/>
              </a:rPr>
              <a:t>for SABRATA activities and operations.</a:t>
            </a:r>
            <a:endParaRPr lang="en-ZA" altLang="en-US" sz="1025" dirty="0">
              <a:latin typeface="Arial Narrow" panose="020B0604020202020204" pitchFamily="34" charset="0"/>
            </a:endParaRPr>
          </a:p>
          <a:p>
            <a:pPr marL="10280" lvl="1" indent="0">
              <a:defRPr/>
            </a:pPr>
            <a:r>
              <a:rPr lang="en-ZA" altLang="en-US" sz="1025" dirty="0">
                <a:latin typeface="Arial Narrow" panose="020B0604020202020204" pitchFamily="34" charset="0"/>
              </a:rPr>
              <a:t>1.4  Develop, implement and monitor financial policies </a:t>
            </a:r>
          </a:p>
          <a:p>
            <a:pPr marL="10280" lvl="1" indent="0">
              <a:defRPr/>
            </a:pPr>
            <a:r>
              <a:rPr lang="en-ZA" altLang="en-US" sz="1025" dirty="0">
                <a:latin typeface="Arial Narrow" panose="020B0604020202020204" pitchFamily="34" charset="0"/>
              </a:rPr>
              <a:t>1.5  Prepare AFS in terms of IFRS and GAAP</a:t>
            </a:r>
          </a:p>
          <a:p>
            <a:pPr eaLnBrk="1" hangingPunct="1">
              <a:defRPr/>
            </a:pPr>
            <a:endParaRPr lang="en-ZA" altLang="en-US" sz="1025" dirty="0"/>
          </a:p>
          <a:p>
            <a:pPr eaLnBrk="1" hangingPunct="1">
              <a:defRPr/>
            </a:pPr>
            <a:r>
              <a:rPr lang="en-ZA" altLang="en-US" sz="1025" b="1" dirty="0">
                <a:latin typeface="Arial Narrow" panose="020B0604020202020204" pitchFamily="34" charset="0"/>
                <a:cs typeface="Arial Narrow" panose="020B0604020202020204" pitchFamily="34" charset="0"/>
              </a:rPr>
              <a:t>GOAL 2: COLLECTIVE MEMBERSHIP</a:t>
            </a:r>
          </a:p>
          <a:p>
            <a:pPr marL="241588" indent="-241588">
              <a:defRPr/>
            </a:pPr>
            <a:r>
              <a:rPr lang="en-ZA" sz="1025" dirty="0">
                <a:solidFill>
                  <a:srgbClr val="000000"/>
                </a:solidFill>
                <a:latin typeface="Arial Narrow" pitchFamily="34" charset="0"/>
              </a:rPr>
              <a:t>2.1  Identify all BOC’s and relevant stakeholders and engage on SABRATA membership</a:t>
            </a:r>
          </a:p>
          <a:p>
            <a:pPr eaLnBrk="1" hangingPunct="1">
              <a:defRPr/>
            </a:pPr>
            <a:r>
              <a:rPr lang="en-ZA" sz="1025" dirty="0">
                <a:solidFill>
                  <a:srgbClr val="000000"/>
                </a:solidFill>
                <a:latin typeface="Arial Narrow" pitchFamily="34" charset="0"/>
              </a:rPr>
              <a:t>2.2  Establish a CEO mobilisation committees</a:t>
            </a:r>
          </a:p>
          <a:p>
            <a:pPr eaLnBrk="1" hangingPunct="1">
              <a:defRPr/>
            </a:pPr>
            <a:r>
              <a:rPr lang="en-ZA" sz="1025" dirty="0">
                <a:solidFill>
                  <a:srgbClr val="000000"/>
                </a:solidFill>
                <a:latin typeface="Arial Narrow" pitchFamily="34" charset="0"/>
              </a:rPr>
              <a:t>2.3  Road shows to raise awareness of BRT BOC’s in South Africa</a:t>
            </a:r>
          </a:p>
          <a:p>
            <a:pPr eaLnBrk="1" hangingPunct="1">
              <a:defRPr/>
            </a:pPr>
            <a:r>
              <a:rPr lang="en-US" sz="1025" dirty="0">
                <a:solidFill>
                  <a:srgbClr val="000000"/>
                </a:solidFill>
                <a:latin typeface="Arial Narrow" pitchFamily="34" charset="0"/>
              </a:rPr>
              <a:t>2.4  Conduct targeted workshops with and for all BOC’s</a:t>
            </a:r>
            <a:endParaRPr lang="en-ZA" sz="1025" dirty="0">
              <a:solidFill>
                <a:srgbClr val="000000"/>
              </a:solidFill>
              <a:latin typeface="Arial Narrow" pitchFamily="34" charset="0"/>
            </a:endParaRPr>
          </a:p>
          <a:p>
            <a:pPr lvl="1" eaLnBrk="1" hangingPunct="1">
              <a:buFont typeface="Wingdings" pitchFamily="2" charset="2"/>
              <a:buAutoNum type="arabicPeriod"/>
              <a:defRPr/>
            </a:pPr>
            <a:endParaRPr lang="en-ZA" altLang="en-US" sz="1025" dirty="0">
              <a:latin typeface="Arial Narrow" panose="020B0604020202020204" pitchFamily="34" charset="0"/>
            </a:endParaRPr>
          </a:p>
          <a:p>
            <a:pPr eaLnBrk="1" hangingPunct="1">
              <a:defRPr/>
            </a:pPr>
            <a:r>
              <a:rPr lang="en-ZA" altLang="en-US" sz="1025" b="1" dirty="0">
                <a:latin typeface="Arial Narrow" panose="020B0604020202020204" pitchFamily="34" charset="0"/>
                <a:cs typeface="Arial Narrow" panose="020B0604020202020204" pitchFamily="34" charset="0"/>
              </a:rPr>
              <a:t>GOAL 3: PROGRAMMES AND ACTIVITIES</a:t>
            </a:r>
          </a:p>
          <a:p>
            <a:pPr marL="10280" lvl="1" indent="0">
              <a:defRPr/>
            </a:pPr>
            <a:r>
              <a:rPr lang="en-ZA" altLang="en-US" sz="1025" dirty="0">
                <a:latin typeface="Arial Narrow" panose="020B0604020202020204" pitchFamily="34" charset="0"/>
              </a:rPr>
              <a:t>3</a:t>
            </a:r>
            <a:r>
              <a:rPr lang="en-ZA" altLang="en-US" sz="1025" dirty="0">
                <a:latin typeface="Arial Narrow" pitchFamily="34" charset="0"/>
                <a:cs typeface="Arial" pitchFamily="34" charset="0"/>
              </a:rPr>
              <a:t>.1</a:t>
            </a:r>
            <a:r>
              <a:rPr lang="en-ZA" sz="1025" dirty="0">
                <a:latin typeface="Arial Narrow" pitchFamily="34" charset="0"/>
                <a:cs typeface="Arial" pitchFamily="34" charset="0"/>
              </a:rPr>
              <a:t>  Develop a researched programmes/activities plan and implementation plan </a:t>
            </a:r>
          </a:p>
          <a:p>
            <a:pPr marL="197040" indent="-197040">
              <a:defRPr/>
            </a:pPr>
            <a:r>
              <a:rPr lang="en-ZA" sz="1025" dirty="0">
                <a:latin typeface="Arial Narrow" pitchFamily="34" charset="0"/>
                <a:cs typeface="Arial" pitchFamily="34" charset="0"/>
              </a:rPr>
              <a:t>3.2  Implement, monitor and evaluate programmes
3.3  Prepare proposals to collaborative partners on programmes
3.4  Develop skills development initiatives through training, development,   seminars, conferences</a:t>
            </a:r>
          </a:p>
          <a:p>
            <a:pPr>
              <a:defRPr/>
            </a:pPr>
            <a:r>
              <a:rPr lang="en-ZA" sz="1025" dirty="0">
                <a:latin typeface="Arial Narrow" pitchFamily="34" charset="0"/>
                <a:cs typeface="Arial" pitchFamily="34" charset="0"/>
              </a:rPr>
              <a:t>3.5  </a:t>
            </a:r>
            <a:r>
              <a:rPr lang="en-US" sz="1025" dirty="0">
                <a:solidFill>
                  <a:srgbClr val="000000"/>
                </a:solidFill>
                <a:latin typeface="Arial Narrow" pitchFamily="34" charset="0"/>
              </a:rPr>
              <a:t>Engage relevant SETA’s and other relevant partners in skills development</a:t>
            </a:r>
            <a:endParaRPr lang="en-ZA" sz="1025" dirty="0">
              <a:latin typeface="Arial Narrow" pitchFamily="34" charset="0"/>
              <a:cs typeface="Arial" pitchFamily="34" charset="0"/>
            </a:endParaRPr>
          </a:p>
          <a:p>
            <a:pPr lvl="1">
              <a:defRPr/>
            </a:pPr>
            <a:endParaRPr lang="en-ZA" altLang="en-US" sz="1025" dirty="0"/>
          </a:p>
          <a:p>
            <a:pPr eaLnBrk="1" hangingPunct="1">
              <a:defRPr/>
            </a:pPr>
            <a:r>
              <a:rPr lang="en-ZA" altLang="en-US" sz="1025" b="1" dirty="0">
                <a:latin typeface="Arial Narrow" panose="020B0604020202020204" pitchFamily="34" charset="0"/>
                <a:cs typeface="Arial Narrow" panose="020B0604020202020204" pitchFamily="34" charset="0"/>
              </a:rPr>
              <a:t>GOAL 4: ADVOCACY </a:t>
            </a:r>
          </a:p>
          <a:p>
            <a:pPr marL="241588" lvl="1" indent="-231308">
              <a:defRPr/>
            </a:pPr>
            <a:r>
              <a:rPr lang="en-ZA" altLang="en-US" sz="1025" dirty="0">
                <a:latin typeface="Arial Narrow" panose="020B0604020202020204" pitchFamily="34" charset="0"/>
                <a:cs typeface="Arial Narrow" panose="020B0604020202020204" pitchFamily="34" charset="0"/>
              </a:rPr>
              <a:t>4.1  </a:t>
            </a:r>
            <a:r>
              <a:rPr lang="en-ZA" altLang="en-US" sz="1025" dirty="0">
                <a:solidFill>
                  <a:srgbClr val="000000"/>
                </a:solidFill>
                <a:latin typeface="Arial Narrow" panose="020B0604020202020204" pitchFamily="34" charset="0"/>
                <a:cs typeface="Arial Narrow" panose="020B0604020202020204" pitchFamily="34" charset="0"/>
              </a:rPr>
              <a:t>Ensure and p</a:t>
            </a:r>
            <a:r>
              <a:rPr lang="en-ZA" sz="1025" dirty="0">
                <a:solidFill>
                  <a:srgbClr val="000000"/>
                </a:solidFill>
                <a:latin typeface="Arial Narrow" panose="020B0604020202020204" pitchFamily="34" charset="0"/>
                <a:cs typeface="Arial Narrow" panose="020B0604020202020204" pitchFamily="34" charset="0"/>
              </a:rPr>
              <a:t>rotect the rights of BOC’s through policy reviews, particularly the NLTA</a:t>
            </a:r>
          </a:p>
          <a:p>
            <a:pPr marL="10280" lvl="1" indent="0">
              <a:defRPr/>
            </a:pPr>
            <a:r>
              <a:rPr lang="en-ZA" sz="1025" dirty="0">
                <a:solidFill>
                  <a:srgbClr val="000000"/>
                </a:solidFill>
                <a:latin typeface="Arial Narrow" panose="020B0604020202020204" pitchFamily="34" charset="0"/>
                <a:cs typeface="Arial Narrow" panose="020B0604020202020204" pitchFamily="34" charset="0"/>
              </a:rPr>
              <a:t>4.2  Champion section 41 NLTA review of 12 year contract</a:t>
            </a:r>
          </a:p>
          <a:p>
            <a:pPr marL="10280" lvl="1" indent="0">
              <a:defRPr/>
            </a:pPr>
            <a:r>
              <a:rPr lang="en-ZA" sz="1025" dirty="0">
                <a:solidFill>
                  <a:srgbClr val="000000"/>
                </a:solidFill>
                <a:latin typeface="Arial Narrow" panose="020B0604020202020204" pitchFamily="34" charset="0"/>
                <a:cs typeface="Arial Narrow" panose="020B0604020202020204" pitchFamily="34" charset="0"/>
              </a:rPr>
              <a:t>4.3. Develop a transformation strategy in the BRT Sector</a:t>
            </a:r>
          </a:p>
          <a:p>
            <a:pPr marL="10280" lvl="1" indent="0">
              <a:defRPr/>
            </a:pPr>
            <a:r>
              <a:rPr lang="en-ZA" sz="1025" dirty="0">
                <a:solidFill>
                  <a:srgbClr val="000000"/>
                </a:solidFill>
                <a:latin typeface="Arial Narrow" panose="020B0604020202020204" pitchFamily="34" charset="0"/>
                <a:cs typeface="Arial Narrow" panose="020B0604020202020204" pitchFamily="34" charset="0"/>
              </a:rPr>
              <a:t>4.4  Host SABRATA Indaba during transport month</a:t>
            </a:r>
          </a:p>
          <a:p>
            <a:pPr marL="10280" lvl="1" indent="0">
              <a:defRPr/>
            </a:pPr>
            <a:endParaRPr lang="en-ZA" altLang="en-US" sz="1025" dirty="0"/>
          </a:p>
          <a:p>
            <a:pPr eaLnBrk="1" hangingPunct="1">
              <a:defRPr/>
            </a:pPr>
            <a:r>
              <a:rPr lang="en-ZA" altLang="en-US" sz="1025" b="1" dirty="0">
                <a:latin typeface="Arial Narrow" panose="020B0604020202020204" pitchFamily="34" charset="0"/>
                <a:cs typeface="Arial Narrow" panose="020B0604020202020204" pitchFamily="34" charset="0"/>
              </a:rPr>
              <a:t>GOAL 5: STAKEHOLDER ENGAGEMENTS </a:t>
            </a:r>
          </a:p>
          <a:p>
            <a:pPr marL="10280" lvl="1" indent="0">
              <a:defRPr/>
            </a:pPr>
            <a:r>
              <a:rPr lang="en-ZA" altLang="en-US" sz="1025" dirty="0">
                <a:latin typeface="Arial Narrow" panose="020B0604020202020204" pitchFamily="34" charset="0"/>
              </a:rPr>
              <a:t>5.1  Prepare a comprehensive list of all stakeholders and engage </a:t>
            </a:r>
          </a:p>
          <a:p>
            <a:pPr marL="241588" lvl="1" indent="-231308">
              <a:defRPr/>
            </a:pPr>
            <a:r>
              <a:rPr lang="en-ZA" sz="1025" dirty="0">
                <a:solidFill>
                  <a:srgbClr val="000000"/>
                </a:solidFill>
                <a:latin typeface="Arial Narrow" panose="020B0604020202020204" pitchFamily="34" charset="0"/>
              </a:rPr>
              <a:t>5.2  </a:t>
            </a:r>
            <a:r>
              <a:rPr lang="en-US" sz="1025" dirty="0">
                <a:solidFill>
                  <a:srgbClr val="000000"/>
                </a:solidFill>
                <a:latin typeface="Arial Narrow" pitchFamily="34" charset="0"/>
              </a:rPr>
              <a:t>Engagements with individual BOC’s/Board/Taxi industries and related entities.</a:t>
            </a:r>
            <a:endParaRPr lang="en-ZA" altLang="en-US" sz="1025" dirty="0">
              <a:latin typeface="Arial Narrow" panose="020B0604020202020204" pitchFamily="34" charset="0"/>
            </a:endParaRPr>
          </a:p>
          <a:p>
            <a:pPr marL="241588" lvl="1" indent="-231308">
              <a:defRPr/>
            </a:pPr>
            <a:r>
              <a:rPr lang="en-ZA" altLang="en-US" sz="1025" dirty="0">
                <a:latin typeface="Arial Narrow" panose="020B0604020202020204" pitchFamily="34" charset="0"/>
              </a:rPr>
              <a:t>5.3  Engagements with government structures on transport policies, safety and  economic development in BRT Sector</a:t>
            </a:r>
          </a:p>
          <a:p>
            <a:pPr marL="197040" lvl="1" indent="-186760">
              <a:defRPr/>
            </a:pPr>
            <a:r>
              <a:rPr lang="en-ZA" altLang="en-US" sz="1025" dirty="0">
                <a:latin typeface="Arial Narrow" panose="020B0604020202020204" pitchFamily="34" charset="0"/>
              </a:rPr>
              <a:t>5.5  Empower the Taxi Industry through activities, social investment initiatives</a:t>
            </a:r>
          </a:p>
          <a:p>
            <a:endParaRPr lang="en-US" dirty="0"/>
          </a:p>
          <a:p>
            <a:r>
              <a:rPr lang="en-US" dirty="0"/>
              <a:t> </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FDA15BFF-74EE-744A-A5D8-A2751122580B}" type="slidenum">
              <a:rPr lang="en-US" smtClean="0"/>
              <a:pPr/>
              <a:t>10</a:t>
            </a:fld>
            <a:endParaRPr lang="en-US"/>
          </a:p>
        </p:txBody>
      </p:sp>
    </p:spTree>
    <p:extLst>
      <p:ext uri="{BB962C8B-B14F-4D97-AF65-F5344CB8AC3E}">
        <p14:creationId xmlns:p14="http://schemas.microsoft.com/office/powerpoint/2010/main" xmlns="" val="2038714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Presented by Ms Mazolo</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FDA15BFF-74EE-744A-A5D8-A2751122580B}" type="slidenum">
              <a:rPr lang="en-US" smtClean="0"/>
              <a:pPr/>
              <a:t>13</a:t>
            </a:fld>
            <a:endParaRPr lang="en-US"/>
          </a:p>
        </p:txBody>
      </p:sp>
    </p:spTree>
    <p:extLst>
      <p:ext uri="{BB962C8B-B14F-4D97-AF65-F5344CB8AC3E}">
        <p14:creationId xmlns:p14="http://schemas.microsoft.com/office/powerpoint/2010/main" xmlns="" val="304648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and Inputs by BOC CEO’s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Trevor: </a:t>
            </a:r>
            <a:r>
              <a:rPr lang="en-ZA" sz="1200" kern="1200" dirty="0">
                <a:solidFill>
                  <a:schemeClr val="tx1"/>
                </a:solidFill>
                <a:effectLst/>
                <a:latin typeface="+mn-lt"/>
                <a:ea typeface="+mn-ea"/>
                <a:cs typeface="+mn-cs"/>
              </a:rPr>
              <a:t>In the first cycle the commercial opportunity is limited on the route / territorial basis following the existing territorial operations of the minibus-taxi industry. This means that all newly formed companies would be limited to a single commercial contract for some time as each territory (set of routes) would require formation of a new operating company. This limitation could perhaps justify an extended commercial contracting beyond 12 years to allow for business growth of the companies until market conditions are established on a broader basis </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FDA15BFF-74EE-744A-A5D8-A2751122580B}" type="slidenum">
              <a:rPr lang="en-US" smtClean="0"/>
              <a:pPr/>
              <a:t>22</a:t>
            </a:fld>
            <a:endParaRPr lang="en-US"/>
          </a:p>
        </p:txBody>
      </p:sp>
    </p:spTree>
    <p:extLst>
      <p:ext uri="{BB962C8B-B14F-4D97-AF65-F5344CB8AC3E}">
        <p14:creationId xmlns:p14="http://schemas.microsoft.com/office/powerpoint/2010/main" xmlns="" val="3334297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and Inputs by BOC CEO’s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Trevor: </a:t>
            </a:r>
            <a:r>
              <a:rPr lang="en-ZA" sz="1200" kern="1200" dirty="0">
                <a:solidFill>
                  <a:schemeClr val="tx1"/>
                </a:solidFill>
                <a:effectLst/>
                <a:latin typeface="+mn-lt"/>
                <a:ea typeface="+mn-ea"/>
                <a:cs typeface="+mn-cs"/>
              </a:rPr>
              <a:t>In the first cycle the commercial opportunity is limited on the route / territorial basis following the existing territorial operations of the minibus-taxi industry. This means that all newly formed companies would be limited to a single commercial contract for some time as each territory (set of routes) would require formation of a new operating company. This limitation could perhaps justify an extended commercial contracting beyond 12 years to allow for business growth of the companies until market conditions are established on a broader basis </a:t>
            </a:r>
          </a:p>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FDA15BFF-74EE-744A-A5D8-A2751122580B}" type="slidenum">
              <a:rPr lang="en-US" smtClean="0"/>
              <a:pPr/>
              <a:t>23</a:t>
            </a:fld>
            <a:endParaRPr lang="en-US"/>
          </a:p>
        </p:txBody>
      </p:sp>
    </p:spTree>
    <p:extLst>
      <p:ext uri="{BB962C8B-B14F-4D97-AF65-F5344CB8AC3E}">
        <p14:creationId xmlns:p14="http://schemas.microsoft.com/office/powerpoint/2010/main" xmlns="" val="2552182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3E5BBF0-F495-164B-B2A6-4D3BB1267FBA}"/>
              </a:ext>
            </a:extLst>
          </p:cNvPr>
          <p:cNvPicPr>
            <a:picLocks noChangeAspect="1"/>
          </p:cNvPicPr>
          <p:nvPr userDrawn="1"/>
        </p:nvPicPr>
        <p:blipFill rotWithShape="1">
          <a:blip r:embed="rId2">
            <a:duotone>
              <a:schemeClr val="accent1">
                <a:shade val="45000"/>
                <a:satMod val="135000"/>
              </a:schemeClr>
              <a:prstClr val="white"/>
            </a:duotone>
          </a:blip>
          <a:srcRect r="5767"/>
          <a:stretch/>
        </p:blipFill>
        <p:spPr>
          <a:xfrm>
            <a:off x="-1" y="0"/>
            <a:ext cx="10691814" cy="7559675"/>
          </a:xfrm>
          <a:prstGeom prst="rect">
            <a:avLst/>
          </a:prstGeom>
        </p:spPr>
      </p:pic>
      <p:sp>
        <p:nvSpPr>
          <p:cNvPr id="4" name="Rectangle 3">
            <a:extLst>
              <a:ext uri="{FF2B5EF4-FFF2-40B4-BE49-F238E27FC236}">
                <a16:creationId xmlns:a16="http://schemas.microsoft.com/office/drawing/2014/main" xmlns="" id="{D3F21FE9-D8B9-634D-AE17-FF4E5E508D8F}"/>
              </a:ext>
            </a:extLst>
          </p:cNvPr>
          <p:cNvSpPr/>
          <p:nvPr userDrawn="1"/>
        </p:nvSpPr>
        <p:spPr>
          <a:xfrm>
            <a:off x="-1" y="0"/>
            <a:ext cx="10691813" cy="7559675"/>
          </a:xfrm>
          <a:prstGeom prst="rect">
            <a:avLst/>
          </a:prstGeom>
          <a:solidFill>
            <a:srgbClr val="075D73">
              <a:alpha val="5099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xmlns="" id="{6AFC424B-9B66-B745-B0BD-8D4F67C7923B}"/>
              </a:ext>
            </a:extLst>
          </p:cNvPr>
          <p:cNvPicPr>
            <a:picLocks noChangeAspect="1"/>
          </p:cNvPicPr>
          <p:nvPr userDrawn="1"/>
        </p:nvPicPr>
        <p:blipFill>
          <a:blip r:embed="rId3"/>
          <a:stretch>
            <a:fillRect/>
          </a:stretch>
        </p:blipFill>
        <p:spPr>
          <a:xfrm>
            <a:off x="6727371" y="646820"/>
            <a:ext cx="3102429" cy="973811"/>
          </a:xfrm>
          <a:prstGeom prst="rect">
            <a:avLst/>
          </a:prstGeom>
        </p:spPr>
      </p:pic>
    </p:spTree>
    <p:extLst>
      <p:ext uri="{BB962C8B-B14F-4D97-AF65-F5344CB8AC3E}">
        <p14:creationId xmlns:p14="http://schemas.microsoft.com/office/powerpoint/2010/main" xmlns="" val="3215815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87827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44381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99755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2519231-7938-D74B-8549-3EFCE8C34DF5}"/>
              </a:ext>
            </a:extLst>
          </p:cNvPr>
          <p:cNvSpPr/>
          <p:nvPr userDrawn="1"/>
        </p:nvSpPr>
        <p:spPr>
          <a:xfrm>
            <a:off x="4751615" y="0"/>
            <a:ext cx="5940198" cy="7559675"/>
          </a:xfrm>
          <a:prstGeom prst="rect">
            <a:avLst/>
          </a:prstGeom>
          <a:solidFill>
            <a:srgbClr val="009DB5">
              <a:alpha val="7953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49A179EA-D6B1-BF4F-BD38-4CF63E1DB56A}"/>
              </a:ext>
            </a:extLst>
          </p:cNvPr>
          <p:cNvPicPr>
            <a:picLocks noChangeAspect="1"/>
          </p:cNvPicPr>
          <p:nvPr userDrawn="1"/>
        </p:nvPicPr>
        <p:blipFill>
          <a:blip r:embed="rId2"/>
          <a:stretch>
            <a:fillRect/>
          </a:stretch>
        </p:blipFill>
        <p:spPr>
          <a:xfrm>
            <a:off x="6727371" y="646820"/>
            <a:ext cx="3102429" cy="973811"/>
          </a:xfrm>
          <a:prstGeom prst="rect">
            <a:avLst/>
          </a:prstGeom>
        </p:spPr>
      </p:pic>
    </p:spTree>
    <p:extLst>
      <p:ext uri="{BB962C8B-B14F-4D97-AF65-F5344CB8AC3E}">
        <p14:creationId xmlns:p14="http://schemas.microsoft.com/office/powerpoint/2010/main" xmlns="" val="4084812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35128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65646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23582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24781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8246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64023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763011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7.xml"/><Relationship Id="rId4" Type="http://schemas.openxmlformats.org/officeDocument/2006/relationships/image" Target="../media/image6.em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6.xml"/><Relationship Id="rId1" Type="http://schemas.openxmlformats.org/officeDocument/2006/relationships/slideLayout" Target="../slideLayouts/slideLayout8.xml"/><Relationship Id="rId4" Type="http://schemas.openxmlformats.org/officeDocument/2006/relationships/image" Target="../media/image6.em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7.xml"/><Relationship Id="rId1" Type="http://schemas.openxmlformats.org/officeDocument/2006/relationships/slideLayout" Target="../slideLayouts/slideLayout9.xml"/><Relationship Id="rId4" Type="http://schemas.openxmlformats.org/officeDocument/2006/relationships/image" Target="../media/image6.emf"/></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9.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3DE902F-3F9C-AE47-8CF7-6600E172A57B}"/>
              </a:ext>
            </a:extLst>
          </p:cNvPr>
          <p:cNvPicPr>
            <a:picLocks noChangeAspect="1"/>
          </p:cNvPicPr>
          <p:nvPr userDrawn="1"/>
        </p:nvPicPr>
        <p:blipFill rotWithShape="1">
          <a:blip r:embed="rId4"/>
          <a:srcRect r="5767"/>
          <a:stretch/>
        </p:blipFill>
        <p:spPr>
          <a:xfrm>
            <a:off x="-1" y="0"/>
            <a:ext cx="10691814" cy="7559675"/>
          </a:xfrm>
          <a:prstGeom prst="rect">
            <a:avLst/>
          </a:prstGeom>
        </p:spPr>
      </p:pic>
      <p:pic>
        <p:nvPicPr>
          <p:cNvPr id="60" name="Picture 59">
            <a:extLst>
              <a:ext uri="{FF2B5EF4-FFF2-40B4-BE49-F238E27FC236}">
                <a16:creationId xmlns:a16="http://schemas.microsoft.com/office/drawing/2014/main" xmlns="" id="{26B9F70E-3BB2-1E4D-83CA-6ED728683ADA}"/>
              </a:ext>
            </a:extLst>
          </p:cNvPr>
          <p:cNvPicPr>
            <a:picLocks noChangeAspect="1"/>
          </p:cNvPicPr>
          <p:nvPr userDrawn="1"/>
        </p:nvPicPr>
        <p:blipFill>
          <a:blip r:embed="rId5"/>
          <a:stretch>
            <a:fillRect/>
          </a:stretch>
        </p:blipFill>
        <p:spPr>
          <a:xfrm>
            <a:off x="6727371" y="646820"/>
            <a:ext cx="3102429" cy="973811"/>
          </a:xfrm>
          <a:prstGeom prst="rect">
            <a:avLst/>
          </a:prstGeom>
        </p:spPr>
      </p:pic>
    </p:spTree>
    <p:extLst>
      <p:ext uri="{BB962C8B-B14F-4D97-AF65-F5344CB8AC3E}">
        <p14:creationId xmlns:p14="http://schemas.microsoft.com/office/powerpoint/2010/main" xmlns="" val="1374282901"/>
      </p:ext>
    </p:extLst>
  </p:cSld>
  <p:clrMap bg1="lt1" tx1="dk1" bg2="lt2" tx2="dk2" accent1="accent1" accent2="accent2" accent3="accent3" accent4="accent4" accent5="accent5" accent6="accent6" hlink="hlink" folHlink="folHlink"/>
  <p:sldLayoutIdLst>
    <p:sldLayoutId id="2147483661" r:id="rId1"/>
    <p:sldLayoutId id="2147483689" r:id="rId2"/>
  </p:sldLayoutIdLs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598D85B-74E4-1846-9996-910D1C67BC87}"/>
              </a:ext>
            </a:extLst>
          </p:cNvPr>
          <p:cNvPicPr>
            <a:picLocks noChangeAspect="1"/>
          </p:cNvPicPr>
          <p:nvPr userDrawn="1"/>
        </p:nvPicPr>
        <p:blipFill>
          <a:blip r:embed="rId3" cstate="email">
            <a:extLst>
              <a:ext uri="{28A0092B-C50C-407E-A947-70E740481C1C}">
                <a14:useLocalDpi xmlns:a14="http://schemas.microsoft.com/office/drawing/2010/main" xmlns=""/>
              </a:ext>
            </a:extLst>
          </a:blip>
          <a:srcRect/>
          <a:stretch/>
        </p:blipFill>
        <p:spPr>
          <a:xfrm>
            <a:off x="0" y="0"/>
            <a:ext cx="10691809" cy="7564359"/>
          </a:xfrm>
          <a:prstGeom prst="rect">
            <a:avLst/>
          </a:prstGeom>
        </p:spPr>
      </p:pic>
    </p:spTree>
    <p:extLst>
      <p:ext uri="{BB962C8B-B14F-4D97-AF65-F5344CB8AC3E}">
        <p14:creationId xmlns:p14="http://schemas.microsoft.com/office/powerpoint/2010/main" xmlns="" val="2508311165"/>
      </p:ext>
    </p:extLst>
  </p:cSld>
  <p:clrMap bg1="lt1" tx1="dk1" bg2="lt2" tx2="dk2" accent1="accent1" accent2="accent2" accent3="accent3" accent4="accent4" accent5="accent5" accent6="accent6" hlink="hlink" folHlink="folHlink"/>
  <p:sldLayoutIdLst>
    <p:sldLayoutId id="2147483671" r:id="rId1"/>
  </p:sldLayoutIdLs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B47B33F2-93C5-BB49-AEEC-A0CCED14DA00}"/>
              </a:ext>
            </a:extLst>
          </p:cNvPr>
          <p:cNvSpPr/>
          <p:nvPr userDrawn="1"/>
        </p:nvSpPr>
        <p:spPr>
          <a:xfrm>
            <a:off x="-1" y="1"/>
            <a:ext cx="10691813" cy="1321806"/>
          </a:xfrm>
          <a:prstGeom prst="rect">
            <a:avLst/>
          </a:prstGeom>
          <a:solidFill>
            <a:srgbClr val="075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9DB5"/>
              </a:solidFill>
            </a:endParaRPr>
          </a:p>
        </p:txBody>
      </p:sp>
      <p:cxnSp>
        <p:nvCxnSpPr>
          <p:cNvPr id="6" name="Straight Connector 5">
            <a:extLst>
              <a:ext uri="{FF2B5EF4-FFF2-40B4-BE49-F238E27FC236}">
                <a16:creationId xmlns:a16="http://schemas.microsoft.com/office/drawing/2014/main" xmlns="" id="{D2618BCD-C692-A348-A7B9-8BFA11DB7975}"/>
              </a:ext>
            </a:extLst>
          </p:cNvPr>
          <p:cNvCxnSpPr/>
          <p:nvPr userDrawn="1"/>
        </p:nvCxnSpPr>
        <p:spPr>
          <a:xfrm>
            <a:off x="701479" y="6446067"/>
            <a:ext cx="9288855" cy="0"/>
          </a:xfrm>
          <a:prstGeom prst="line">
            <a:avLst/>
          </a:prstGeom>
          <a:ln w="19050">
            <a:solidFill>
              <a:srgbClr val="075D73"/>
            </a:solidFill>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xmlns="" id="{6FD2B66E-4B0F-F54C-B57A-AE960E514CB9}"/>
              </a:ext>
            </a:extLst>
          </p:cNvPr>
          <p:cNvSpPr/>
          <p:nvPr userDrawn="1"/>
        </p:nvSpPr>
        <p:spPr>
          <a:xfrm>
            <a:off x="733331" y="6626860"/>
            <a:ext cx="492453" cy="369332"/>
          </a:xfrm>
          <a:prstGeom prst="rect">
            <a:avLst/>
          </a:prstGeom>
        </p:spPr>
        <p:txBody>
          <a:bodyPr wrap="square">
            <a:spAutoFit/>
          </a:bodyPr>
          <a:lstStyle/>
          <a:p>
            <a:fld id="{678A2ADD-F2C7-9149-8A48-C739E19DEF15}" type="slidenum">
              <a:rPr lang="en-US" sz="1800" b="1" smtClean="0">
                <a:solidFill>
                  <a:srgbClr val="009DB5"/>
                </a:solidFill>
                <a:latin typeface="Arial" panose="020B0604020202020204" pitchFamily="34" charset="0"/>
                <a:cs typeface="Arial" panose="020B0604020202020204" pitchFamily="34" charset="0"/>
              </a:rPr>
              <a:pPr/>
              <a:t>‹#›</a:t>
            </a:fld>
            <a:endParaRPr lang="en-US" sz="1800" b="1" dirty="0">
              <a:solidFill>
                <a:srgbClr val="009DB5"/>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xmlns="" id="{1650FAC9-9B17-A947-9537-592434B353E7}"/>
              </a:ext>
            </a:extLst>
          </p:cNvPr>
          <p:cNvPicPr>
            <a:picLocks noChangeAspect="1"/>
          </p:cNvPicPr>
          <p:nvPr userDrawn="1"/>
        </p:nvPicPr>
        <p:blipFill>
          <a:blip r:embed="rId4" cstate="email">
            <a:extLst>
              <a:ext uri="{28A0092B-C50C-407E-A947-70E740481C1C}">
                <a14:useLocalDpi xmlns:a14="http://schemas.microsoft.com/office/drawing/2010/main" xmlns=""/>
              </a:ext>
            </a:extLst>
          </a:blip>
          <a:stretch>
            <a:fillRect/>
          </a:stretch>
        </p:blipFill>
        <p:spPr>
          <a:xfrm>
            <a:off x="8442264" y="6625216"/>
            <a:ext cx="1516218" cy="436487"/>
          </a:xfrm>
          <a:prstGeom prst="rect">
            <a:avLst/>
          </a:prstGeom>
        </p:spPr>
      </p:pic>
    </p:spTree>
    <p:extLst>
      <p:ext uri="{BB962C8B-B14F-4D97-AF65-F5344CB8AC3E}">
        <p14:creationId xmlns:p14="http://schemas.microsoft.com/office/powerpoint/2010/main" xmlns="" val="2187866580"/>
      </p:ext>
    </p:extLst>
  </p:cSld>
  <p:clrMap bg1="lt1" tx1="dk1" bg2="lt2" tx2="dk2" accent1="accent1" accent2="accent2" accent3="accent3" accent4="accent4" accent5="accent5" accent6="accent6" hlink="hlink" folHlink="folHlink"/>
  <p:sldLayoutIdLst>
    <p:sldLayoutId id="2147483673" r:id="rId1"/>
    <p:sldLayoutId id="2147483676" r:id="rId2"/>
  </p:sldLayoutIdLs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1496AA6-D6BE-354C-B30B-665D75DA1E8D}"/>
              </a:ext>
            </a:extLst>
          </p:cNvPr>
          <p:cNvPicPr>
            <a:picLocks noChangeAspect="1"/>
          </p:cNvPicPr>
          <p:nvPr userDrawn="1"/>
        </p:nvPicPr>
        <p:blipFill>
          <a:blip r:embed="rId3" cstate="email">
            <a:extLst>
              <a:ext uri="{28A0092B-C50C-407E-A947-70E740481C1C}">
                <a14:useLocalDpi xmlns:a14="http://schemas.microsoft.com/office/drawing/2010/main" xmlns=""/>
              </a:ext>
            </a:extLst>
          </a:blip>
          <a:srcRect/>
          <a:stretch/>
        </p:blipFill>
        <p:spPr>
          <a:xfrm>
            <a:off x="0" y="0"/>
            <a:ext cx="10691811" cy="7564361"/>
          </a:xfrm>
          <a:prstGeom prst="rect">
            <a:avLst/>
          </a:prstGeom>
        </p:spPr>
      </p:pic>
    </p:spTree>
    <p:extLst>
      <p:ext uri="{BB962C8B-B14F-4D97-AF65-F5344CB8AC3E}">
        <p14:creationId xmlns:p14="http://schemas.microsoft.com/office/powerpoint/2010/main" xmlns="" val="556851025"/>
      </p:ext>
    </p:extLst>
  </p:cSld>
  <p:clrMap bg1="lt1" tx1="dk1" bg2="lt2" tx2="dk2" accent1="accent1" accent2="accent2" accent3="accent3" accent4="accent4" accent5="accent5" accent6="accent6" hlink="hlink" folHlink="folHlink"/>
  <p:sldLayoutIdLst>
    <p:sldLayoutId id="2147483665" r:id="rId1"/>
  </p:sldLayoutIdLs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B47B33F2-93C5-BB49-AEEC-A0CCED14DA00}"/>
              </a:ext>
            </a:extLst>
          </p:cNvPr>
          <p:cNvSpPr/>
          <p:nvPr userDrawn="1"/>
        </p:nvSpPr>
        <p:spPr>
          <a:xfrm>
            <a:off x="-1" y="1"/>
            <a:ext cx="10691813" cy="1321806"/>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D2618BCD-C692-A348-A7B9-8BFA11DB7975}"/>
              </a:ext>
            </a:extLst>
          </p:cNvPr>
          <p:cNvCxnSpPr/>
          <p:nvPr userDrawn="1"/>
        </p:nvCxnSpPr>
        <p:spPr>
          <a:xfrm>
            <a:off x="701479" y="6446067"/>
            <a:ext cx="9288855" cy="0"/>
          </a:xfrm>
          <a:prstGeom prst="line">
            <a:avLst/>
          </a:prstGeom>
          <a:ln w="19050">
            <a:solidFill>
              <a:srgbClr val="075D73"/>
            </a:solidFill>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xmlns="" id="{6FD2B66E-4B0F-F54C-B57A-AE960E514CB9}"/>
              </a:ext>
            </a:extLst>
          </p:cNvPr>
          <p:cNvSpPr/>
          <p:nvPr userDrawn="1"/>
        </p:nvSpPr>
        <p:spPr>
          <a:xfrm>
            <a:off x="733331" y="6626860"/>
            <a:ext cx="492453" cy="369332"/>
          </a:xfrm>
          <a:prstGeom prst="rect">
            <a:avLst/>
          </a:prstGeom>
        </p:spPr>
        <p:txBody>
          <a:bodyPr wrap="square">
            <a:spAutoFit/>
          </a:bodyPr>
          <a:lstStyle/>
          <a:p>
            <a:fld id="{678A2ADD-F2C7-9149-8A48-C739E19DEF15}" type="slidenum">
              <a:rPr lang="en-US" sz="1800" b="1" smtClean="0">
                <a:solidFill>
                  <a:srgbClr val="009DB5"/>
                </a:solidFill>
              </a:rPr>
              <a:pPr/>
              <a:t>‹#›</a:t>
            </a:fld>
            <a:endParaRPr lang="en-US" sz="1800" b="1" dirty="0">
              <a:solidFill>
                <a:srgbClr val="009DB5"/>
              </a:solidFill>
            </a:endParaRPr>
          </a:p>
        </p:txBody>
      </p:sp>
      <p:pic>
        <p:nvPicPr>
          <p:cNvPr id="12" name="Picture 11">
            <a:extLst>
              <a:ext uri="{FF2B5EF4-FFF2-40B4-BE49-F238E27FC236}">
                <a16:creationId xmlns:a16="http://schemas.microsoft.com/office/drawing/2014/main" xmlns="" id="{5B05BAFF-F0BA-AD4C-AB94-8F78A3798C3A}"/>
              </a:ext>
            </a:extLst>
          </p:cNvPr>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8442264" y="6625216"/>
            <a:ext cx="1516218" cy="436487"/>
          </a:xfrm>
          <a:prstGeom prst="rect">
            <a:avLst/>
          </a:prstGeom>
        </p:spPr>
      </p:pic>
    </p:spTree>
    <p:extLst>
      <p:ext uri="{BB962C8B-B14F-4D97-AF65-F5344CB8AC3E}">
        <p14:creationId xmlns:p14="http://schemas.microsoft.com/office/powerpoint/2010/main" xmlns="" val="1469763938"/>
      </p:ext>
    </p:extLst>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1496AA6-D6BE-354C-B30B-665D75DA1E8D}"/>
              </a:ext>
            </a:extLst>
          </p:cNvPr>
          <p:cNvPicPr>
            <a:picLocks noChangeAspect="1"/>
          </p:cNvPicPr>
          <p:nvPr userDrawn="1"/>
        </p:nvPicPr>
        <p:blipFill rotWithShape="1">
          <a:blip r:embed="rId3"/>
          <a:srcRect l="10191" t="1" r="10253" b="1"/>
          <a:stretch/>
        </p:blipFill>
        <p:spPr>
          <a:xfrm>
            <a:off x="0" y="-1"/>
            <a:ext cx="10691813" cy="7559675"/>
          </a:xfrm>
          <a:prstGeom prst="rect">
            <a:avLst/>
          </a:prstGeom>
        </p:spPr>
      </p:pic>
      <p:sp>
        <p:nvSpPr>
          <p:cNvPr id="3" name="Rectangle 2">
            <a:extLst>
              <a:ext uri="{FF2B5EF4-FFF2-40B4-BE49-F238E27FC236}">
                <a16:creationId xmlns:a16="http://schemas.microsoft.com/office/drawing/2014/main" xmlns="" id="{B9934E04-6150-EB44-A1E6-13184EBD4D8E}"/>
              </a:ext>
            </a:extLst>
          </p:cNvPr>
          <p:cNvSpPr/>
          <p:nvPr userDrawn="1"/>
        </p:nvSpPr>
        <p:spPr>
          <a:xfrm>
            <a:off x="4751615" y="0"/>
            <a:ext cx="5940198" cy="7559675"/>
          </a:xfrm>
          <a:prstGeom prst="rect">
            <a:avLst/>
          </a:prstGeom>
          <a:solidFill>
            <a:srgbClr val="FF0000">
              <a:alpha val="5831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C6ADE19B-E889-AF4D-A0AD-8F8E8BF533D7}"/>
              </a:ext>
            </a:extLst>
          </p:cNvPr>
          <p:cNvPicPr>
            <a:picLocks noChangeAspect="1"/>
          </p:cNvPicPr>
          <p:nvPr userDrawn="1"/>
        </p:nvPicPr>
        <p:blipFill>
          <a:blip r:embed="rId4"/>
          <a:stretch>
            <a:fillRect/>
          </a:stretch>
        </p:blipFill>
        <p:spPr>
          <a:xfrm>
            <a:off x="8783297" y="5861957"/>
            <a:ext cx="767216" cy="767216"/>
          </a:xfrm>
          <a:prstGeom prst="rect">
            <a:avLst/>
          </a:prstGeom>
        </p:spPr>
      </p:pic>
    </p:spTree>
    <p:extLst>
      <p:ext uri="{BB962C8B-B14F-4D97-AF65-F5344CB8AC3E}">
        <p14:creationId xmlns:p14="http://schemas.microsoft.com/office/powerpoint/2010/main" xmlns="" val="2563326499"/>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1496AA6-D6BE-354C-B30B-665D75DA1E8D}"/>
              </a:ext>
            </a:extLst>
          </p:cNvPr>
          <p:cNvPicPr>
            <a:picLocks noChangeAspect="1"/>
          </p:cNvPicPr>
          <p:nvPr userDrawn="1"/>
        </p:nvPicPr>
        <p:blipFill>
          <a:blip r:embed="rId3"/>
          <a:srcRect l="10222" r="10222"/>
          <a:stretch/>
        </p:blipFill>
        <p:spPr>
          <a:xfrm>
            <a:off x="0" y="-1"/>
            <a:ext cx="10691813" cy="7559675"/>
          </a:xfrm>
          <a:prstGeom prst="rect">
            <a:avLst/>
          </a:prstGeom>
        </p:spPr>
      </p:pic>
      <p:sp>
        <p:nvSpPr>
          <p:cNvPr id="3" name="Rectangle 2">
            <a:extLst>
              <a:ext uri="{FF2B5EF4-FFF2-40B4-BE49-F238E27FC236}">
                <a16:creationId xmlns:a16="http://schemas.microsoft.com/office/drawing/2014/main" xmlns="" id="{B9934E04-6150-EB44-A1E6-13184EBD4D8E}"/>
              </a:ext>
            </a:extLst>
          </p:cNvPr>
          <p:cNvSpPr/>
          <p:nvPr userDrawn="1"/>
        </p:nvSpPr>
        <p:spPr>
          <a:xfrm>
            <a:off x="4751615" y="0"/>
            <a:ext cx="5940198" cy="7559675"/>
          </a:xfrm>
          <a:prstGeom prst="rect">
            <a:avLst/>
          </a:prstGeom>
          <a:solidFill>
            <a:srgbClr val="009DB5">
              <a:alpha val="5831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C6ADE19B-E889-AF4D-A0AD-8F8E8BF533D7}"/>
              </a:ext>
            </a:extLst>
          </p:cNvPr>
          <p:cNvPicPr>
            <a:picLocks noChangeAspect="1"/>
          </p:cNvPicPr>
          <p:nvPr userDrawn="1"/>
        </p:nvPicPr>
        <p:blipFill>
          <a:blip r:embed="rId4"/>
          <a:stretch>
            <a:fillRect/>
          </a:stretch>
        </p:blipFill>
        <p:spPr>
          <a:xfrm>
            <a:off x="8783297" y="5861957"/>
            <a:ext cx="767216" cy="767216"/>
          </a:xfrm>
          <a:prstGeom prst="rect">
            <a:avLst/>
          </a:prstGeom>
        </p:spPr>
      </p:pic>
    </p:spTree>
    <p:extLst>
      <p:ext uri="{BB962C8B-B14F-4D97-AF65-F5344CB8AC3E}">
        <p14:creationId xmlns:p14="http://schemas.microsoft.com/office/powerpoint/2010/main" xmlns="" val="538574746"/>
      </p:ext>
    </p:extLst>
  </p:cSld>
  <p:clrMap bg1="lt1" tx1="dk1" bg2="lt2" tx2="dk2" accent1="accent1" accent2="accent2" accent3="accent3" accent4="accent4" accent5="accent5" accent6="accent6" hlink="hlink" folHlink="folHlink"/>
  <p:sldLayoutIdLst>
    <p:sldLayoutId id="2147483691" r:id="rId1"/>
  </p:sldLayoutIdLs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1496AA6-D6BE-354C-B30B-665D75DA1E8D}"/>
              </a:ext>
            </a:extLst>
          </p:cNvPr>
          <p:cNvPicPr>
            <a:picLocks noChangeAspect="1"/>
          </p:cNvPicPr>
          <p:nvPr userDrawn="1"/>
        </p:nvPicPr>
        <p:blipFill>
          <a:blip r:embed="rId3"/>
          <a:srcRect l="10222" r="10222"/>
          <a:stretch/>
        </p:blipFill>
        <p:spPr>
          <a:xfrm>
            <a:off x="0" y="-1"/>
            <a:ext cx="10691813" cy="7559675"/>
          </a:xfrm>
          <a:prstGeom prst="rect">
            <a:avLst/>
          </a:prstGeom>
        </p:spPr>
      </p:pic>
      <p:sp>
        <p:nvSpPr>
          <p:cNvPr id="3" name="Rectangle 2">
            <a:extLst>
              <a:ext uri="{FF2B5EF4-FFF2-40B4-BE49-F238E27FC236}">
                <a16:creationId xmlns:a16="http://schemas.microsoft.com/office/drawing/2014/main" xmlns="" id="{B9934E04-6150-EB44-A1E6-13184EBD4D8E}"/>
              </a:ext>
            </a:extLst>
          </p:cNvPr>
          <p:cNvSpPr/>
          <p:nvPr userDrawn="1"/>
        </p:nvSpPr>
        <p:spPr>
          <a:xfrm>
            <a:off x="4751615" y="0"/>
            <a:ext cx="5940198" cy="7559675"/>
          </a:xfrm>
          <a:prstGeom prst="rect">
            <a:avLst/>
          </a:prstGeom>
          <a:solidFill>
            <a:srgbClr val="92D050">
              <a:alpha val="5831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C6ADE19B-E889-AF4D-A0AD-8F8E8BF533D7}"/>
              </a:ext>
            </a:extLst>
          </p:cNvPr>
          <p:cNvPicPr>
            <a:picLocks noChangeAspect="1"/>
          </p:cNvPicPr>
          <p:nvPr userDrawn="1"/>
        </p:nvPicPr>
        <p:blipFill>
          <a:blip r:embed="rId4"/>
          <a:stretch>
            <a:fillRect/>
          </a:stretch>
        </p:blipFill>
        <p:spPr>
          <a:xfrm>
            <a:off x="8783297" y="5861957"/>
            <a:ext cx="767216" cy="767216"/>
          </a:xfrm>
          <a:prstGeom prst="rect">
            <a:avLst/>
          </a:prstGeom>
        </p:spPr>
      </p:pic>
    </p:spTree>
    <p:extLst>
      <p:ext uri="{BB962C8B-B14F-4D97-AF65-F5344CB8AC3E}">
        <p14:creationId xmlns:p14="http://schemas.microsoft.com/office/powerpoint/2010/main" xmlns="" val="3202125838"/>
      </p:ext>
    </p:extLst>
  </p:cSld>
  <p:clrMap bg1="lt1" tx1="dk1" bg2="lt2" tx2="dk2" accent1="accent1" accent2="accent2" accent3="accent3" accent4="accent4" accent5="accent5" accent6="accent6" hlink="hlink" folHlink="folHlink"/>
  <p:sldLayoutIdLst>
    <p:sldLayoutId id="2147483693" r:id="rId1"/>
  </p:sldLayoutIdLs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1496AA6-D6BE-354C-B30B-665D75DA1E8D}"/>
              </a:ext>
            </a:extLst>
          </p:cNvPr>
          <p:cNvPicPr>
            <a:picLocks noChangeAspect="1"/>
          </p:cNvPicPr>
          <p:nvPr userDrawn="1"/>
        </p:nvPicPr>
        <p:blipFill>
          <a:blip r:embed="rId3" cstate="email">
            <a:extLst>
              <a:ext uri="{28A0092B-C50C-407E-A947-70E740481C1C}">
                <a14:useLocalDpi xmlns:a14="http://schemas.microsoft.com/office/drawing/2010/main" xmlns=""/>
              </a:ext>
            </a:extLst>
          </a:blip>
          <a:srcRect/>
          <a:stretch/>
        </p:blipFill>
        <p:spPr>
          <a:xfrm>
            <a:off x="0" y="0"/>
            <a:ext cx="10691811" cy="7564360"/>
          </a:xfrm>
          <a:prstGeom prst="rect">
            <a:avLst/>
          </a:prstGeom>
        </p:spPr>
      </p:pic>
    </p:spTree>
    <p:extLst>
      <p:ext uri="{BB962C8B-B14F-4D97-AF65-F5344CB8AC3E}">
        <p14:creationId xmlns:p14="http://schemas.microsoft.com/office/powerpoint/2010/main" xmlns="" val="1397288232"/>
      </p:ext>
    </p:extLst>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1496AA6-D6BE-354C-B30B-665D75DA1E8D}"/>
              </a:ext>
            </a:extLst>
          </p:cNvPr>
          <p:cNvPicPr>
            <a:picLocks noChangeAspect="1"/>
          </p:cNvPicPr>
          <p:nvPr userDrawn="1"/>
        </p:nvPicPr>
        <p:blipFill>
          <a:blip r:embed="rId3" cstate="email">
            <a:extLst>
              <a:ext uri="{28A0092B-C50C-407E-A947-70E740481C1C}">
                <a14:useLocalDpi xmlns:a14="http://schemas.microsoft.com/office/drawing/2010/main" xmlns=""/>
              </a:ext>
            </a:extLst>
          </a:blip>
          <a:srcRect/>
          <a:stretch/>
        </p:blipFill>
        <p:spPr>
          <a:xfrm>
            <a:off x="1" y="0"/>
            <a:ext cx="10691809" cy="7564360"/>
          </a:xfrm>
          <a:prstGeom prst="rect">
            <a:avLst/>
          </a:prstGeom>
        </p:spPr>
      </p:pic>
    </p:spTree>
    <p:extLst>
      <p:ext uri="{BB962C8B-B14F-4D97-AF65-F5344CB8AC3E}">
        <p14:creationId xmlns:p14="http://schemas.microsoft.com/office/powerpoint/2010/main" xmlns="" val="792598270"/>
      </p:ext>
    </p:extLst>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3.xml"/><Relationship Id="rId1" Type="http://schemas.openxmlformats.org/officeDocument/2006/relationships/video" Target="https://www.youtube.com/embed/08yMLTXF3Ws?feature=oembed"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png"/><Relationship Id="rId15" Type="http://schemas.openxmlformats.org/officeDocument/2006/relationships/image" Target="../media/image25.pn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png"/><Relationship Id="rId14" Type="http://schemas.openxmlformats.org/officeDocument/2006/relationships/image" Target="file:////var/folders/8t/8b0sp4g14jq_lwhq2110gd6w0000gn/T/com.microsoft.Word/WebArchiveCopyPasteTempFiles/2Q=="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0AD7F1D-73E1-9E49-8FE4-36B9BA22B0B8}"/>
              </a:ext>
            </a:extLst>
          </p:cNvPr>
          <p:cNvSpPr txBox="1"/>
          <p:nvPr/>
        </p:nvSpPr>
        <p:spPr>
          <a:xfrm>
            <a:off x="310242" y="5123964"/>
            <a:ext cx="9715499" cy="2421176"/>
          </a:xfrm>
          <a:prstGeom prst="rect">
            <a:avLst/>
          </a:prstGeom>
          <a:noFill/>
        </p:spPr>
        <p:txBody>
          <a:bodyPr wrap="square" rtlCol="0">
            <a:spAutoFit/>
          </a:bodyPr>
          <a:lstStyle/>
          <a:p>
            <a:pPr>
              <a:lnSpc>
                <a:spcPts val="4000"/>
              </a:lnSpc>
            </a:pPr>
            <a:r>
              <a:rPr lang="en-US" sz="2800" b="1" dirty="0">
                <a:solidFill>
                  <a:schemeClr val="bg1"/>
                </a:solidFill>
                <a:latin typeface="Arial" panose="020B0604020202020204" pitchFamily="34" charset="0"/>
                <a:cs typeface="Arial" panose="020B0604020202020204" pitchFamily="34" charset="0"/>
              </a:rPr>
              <a:t>PARLIAMENT OF </a:t>
            </a:r>
            <a:r>
              <a:rPr lang="en-US" sz="2800" b="1">
                <a:solidFill>
                  <a:schemeClr val="bg1"/>
                </a:solidFill>
                <a:latin typeface="Arial" panose="020B0604020202020204" pitchFamily="34" charset="0"/>
                <a:cs typeface="Arial" panose="020B0604020202020204" pitchFamily="34" charset="0"/>
              </a:rPr>
              <a:t>THE REPUBLIC of SA</a:t>
            </a:r>
            <a:endParaRPr lang="en-US" sz="2800" b="1" dirty="0">
              <a:solidFill>
                <a:schemeClr val="bg1"/>
              </a:solidFill>
              <a:latin typeface="Arial" panose="020B0604020202020204" pitchFamily="34" charset="0"/>
              <a:cs typeface="Arial" panose="020B0604020202020204" pitchFamily="34" charset="0"/>
            </a:endParaRPr>
          </a:p>
          <a:p>
            <a:pPr>
              <a:lnSpc>
                <a:spcPts val="4000"/>
              </a:lnSpc>
            </a:pPr>
            <a:r>
              <a:rPr lang="en-US" sz="2800" b="1" dirty="0">
                <a:solidFill>
                  <a:schemeClr val="bg1"/>
                </a:solidFill>
                <a:latin typeface="Arial" panose="020B0604020202020204" pitchFamily="34" charset="0"/>
                <a:cs typeface="Arial" panose="020B0604020202020204" pitchFamily="34" charset="0"/>
              </a:rPr>
              <a:t>TRANSPORT PORTFOLIO COMMITTEE</a:t>
            </a:r>
          </a:p>
          <a:p>
            <a:pPr>
              <a:lnSpc>
                <a:spcPts val="4000"/>
              </a:lnSpc>
            </a:pPr>
            <a:endParaRPr lang="en-US" sz="2800" b="1" dirty="0">
              <a:solidFill>
                <a:schemeClr val="bg1"/>
              </a:solidFill>
              <a:latin typeface="Arial" panose="020B0604020202020204" pitchFamily="34" charset="0"/>
              <a:cs typeface="Arial" panose="020B0604020202020204" pitchFamily="34" charset="0"/>
            </a:endParaRPr>
          </a:p>
          <a:p>
            <a:pPr>
              <a:lnSpc>
                <a:spcPts val="4000"/>
              </a:lnSpc>
            </a:pPr>
            <a:r>
              <a:rPr lang="en-US" b="1" dirty="0">
                <a:solidFill>
                  <a:srgbClr val="FFC000"/>
                </a:solidFill>
                <a:latin typeface="Arial" panose="020B0604020202020204" pitchFamily="34" charset="0"/>
                <a:cs typeface="Arial" panose="020B0604020202020204" pitchFamily="34" charset="0"/>
              </a:rPr>
              <a:t>19</a:t>
            </a:r>
            <a:r>
              <a:rPr lang="en-US" b="1" baseline="30000" dirty="0">
                <a:solidFill>
                  <a:srgbClr val="FFC000"/>
                </a:solidFill>
                <a:latin typeface="Arial" panose="020B0604020202020204" pitchFamily="34" charset="0"/>
                <a:cs typeface="Arial" panose="020B0604020202020204" pitchFamily="34" charset="0"/>
              </a:rPr>
              <a:t>TH</a:t>
            </a:r>
            <a:r>
              <a:rPr lang="en-US" b="1" dirty="0">
                <a:solidFill>
                  <a:srgbClr val="FFC000"/>
                </a:solidFill>
                <a:latin typeface="Arial" panose="020B0604020202020204" pitchFamily="34" charset="0"/>
                <a:cs typeface="Arial" panose="020B0604020202020204" pitchFamily="34" charset="0"/>
              </a:rPr>
              <a:t> SEPTEMBER 2022</a:t>
            </a:r>
          </a:p>
          <a:p>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95418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ED1665D-F715-C64A-AEF4-69E0436C3D65}"/>
              </a:ext>
            </a:extLst>
          </p:cNvPr>
          <p:cNvSpPr/>
          <p:nvPr/>
        </p:nvSpPr>
        <p:spPr>
          <a:xfrm>
            <a:off x="693019" y="495197"/>
            <a:ext cx="7544394" cy="954107"/>
          </a:xfrm>
          <a:prstGeom prst="rect">
            <a:avLst/>
          </a:prstGeom>
        </p:spPr>
        <p:txBody>
          <a:bodyPr wrap="square">
            <a:spAutoFit/>
          </a:bodyPr>
          <a:lstStyle/>
          <a:p>
            <a:r>
              <a:rPr lang="en-US" sz="3200" b="1" dirty="0">
                <a:solidFill>
                  <a:schemeClr val="bg1"/>
                </a:solidFill>
                <a:latin typeface="Arial Black" panose="020B0A04020102020204" pitchFamily="34" charset="0"/>
                <a:cs typeface="Arial" panose="020B0604020202020204" pitchFamily="34" charset="0"/>
              </a:rPr>
              <a:t>SABRATA Goals &amp; Priorities</a:t>
            </a:r>
          </a:p>
          <a:p>
            <a:endParaRPr lang="en-US" sz="2400" b="1"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6" name="Content Placeholder 6">
            <a:extLst>
              <a:ext uri="{FF2B5EF4-FFF2-40B4-BE49-F238E27FC236}">
                <a16:creationId xmlns:a16="http://schemas.microsoft.com/office/drawing/2014/main" xmlns="" id="{651E6431-3083-CA45-8B41-11FFEB60CD28}"/>
              </a:ext>
            </a:extLst>
          </p:cNvPr>
          <p:cNvSpPr txBox="1">
            <a:spLocks/>
          </p:cNvSpPr>
          <p:nvPr/>
        </p:nvSpPr>
        <p:spPr>
          <a:xfrm>
            <a:off x="249382" y="1449304"/>
            <a:ext cx="10081973" cy="4911739"/>
          </a:xfrm>
          <a:prstGeom prst="rect">
            <a:avLst/>
          </a:prstGeom>
        </p:spPr>
        <p:txBody>
          <a:bodyPr>
            <a:noAutofit/>
          </a:bodyPr>
          <a:lstStyle>
            <a:lvl1pPr marL="342900" indent="-342900" algn="r" defTabSz="914400" rtl="0" eaLnBrk="1" latinLnBrk="0" hangingPunct="1">
              <a:spcBef>
                <a:spcPct val="20000"/>
              </a:spcBef>
              <a:buFont typeface="Arial" pitchFamily="34" charset="0"/>
              <a:buNone/>
              <a:defRPr sz="3200" kern="1200">
                <a:solidFill>
                  <a:schemeClr val="accent3">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3">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3">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3">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3">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5125" indent="-365125" algn="l">
              <a:lnSpc>
                <a:spcPct val="150000"/>
              </a:lnSpc>
              <a:spcBef>
                <a:spcPts val="600"/>
              </a:spcBef>
              <a:buClr>
                <a:srgbClr val="355873"/>
              </a:buClr>
              <a:buFont typeface="Wingdings" panose="05000000000000000000" pitchFamily="2" charset="2"/>
              <a:buChar char="§"/>
            </a:pPr>
            <a:r>
              <a:rPr lang="en-ZA" sz="2200" dirty="0">
                <a:solidFill>
                  <a:schemeClr val="tx1">
                    <a:lumMod val="65000"/>
                    <a:lumOff val="35000"/>
                  </a:schemeClr>
                </a:solidFill>
                <a:latin typeface="Arial" panose="020B0604020202020204" pitchFamily="34" charset="0"/>
                <a:cs typeface="Arial" panose="020B0604020202020204" pitchFamily="34" charset="0"/>
              </a:rPr>
              <a:t>The SABRATA strategic plan encompasses three priorities, which broadly define the key approaches the organisation will use during 2022-23 to accomplish its mission and drive towards the vision of </a:t>
            </a:r>
            <a:r>
              <a:rPr lang="en-ZA" sz="2200" b="1" i="1" dirty="0">
                <a:solidFill>
                  <a:schemeClr val="tx1">
                    <a:lumMod val="65000"/>
                    <a:lumOff val="35000"/>
                  </a:schemeClr>
                </a:solidFill>
                <a:latin typeface="Arial" panose="020B0604020202020204" pitchFamily="34" charset="0"/>
                <a:cs typeface="Arial" panose="020B0604020202020204" pitchFamily="34" charset="0"/>
              </a:rPr>
              <a:t>Being the Leading Force </a:t>
            </a:r>
            <a:r>
              <a:rPr lang="en-US" sz="2200" b="1" i="1" dirty="0">
                <a:solidFill>
                  <a:schemeClr val="tx1">
                    <a:lumMod val="65000"/>
                    <a:lumOff val="35000"/>
                  </a:schemeClr>
                </a:solidFill>
                <a:latin typeface="Arial" panose="020B0604020202020204" pitchFamily="34" charset="0"/>
                <a:cs typeface="Arial" panose="020B0604020202020204" pitchFamily="34" charset="0"/>
              </a:rPr>
              <a:t>in advancing metro and city bus rapid transit.</a:t>
            </a:r>
            <a:endParaRPr lang="en-ZA" sz="2200" b="1" i="1" dirty="0">
              <a:solidFill>
                <a:schemeClr val="tx1">
                  <a:lumMod val="65000"/>
                  <a:lumOff val="35000"/>
                </a:schemeClr>
              </a:solidFill>
              <a:latin typeface="Arial" panose="020B0604020202020204" pitchFamily="34" charset="0"/>
              <a:cs typeface="Arial" panose="020B0604020202020204" pitchFamily="34" charset="0"/>
            </a:endParaRPr>
          </a:p>
          <a:p>
            <a:pPr marL="365125" indent="-365125" algn="l">
              <a:lnSpc>
                <a:spcPct val="150000"/>
              </a:lnSpc>
              <a:spcBef>
                <a:spcPts val="600"/>
              </a:spcBef>
              <a:buClr>
                <a:srgbClr val="355873"/>
              </a:buClr>
              <a:buFont typeface="Wingdings" panose="05000000000000000000" pitchFamily="2" charset="2"/>
              <a:buChar char="§"/>
            </a:pPr>
            <a:r>
              <a:rPr lang="en-US" sz="2200" dirty="0">
                <a:solidFill>
                  <a:schemeClr val="tx1">
                    <a:lumMod val="65000"/>
                    <a:lumOff val="35000"/>
                  </a:schemeClr>
                </a:solidFill>
                <a:latin typeface="Arial" panose="020B0604020202020204" pitchFamily="34" charset="0"/>
                <a:cs typeface="Arial" panose="020B0604020202020204" pitchFamily="34" charset="0"/>
              </a:rPr>
              <a:t>The three priorities are:</a:t>
            </a:r>
          </a:p>
          <a:p>
            <a:pPr marL="892175" indent="-481013" algn="l">
              <a:lnSpc>
                <a:spcPct val="150000"/>
              </a:lnSpc>
              <a:spcBef>
                <a:spcPts val="0"/>
              </a:spcBef>
              <a:buClr>
                <a:srgbClr val="355873"/>
              </a:buClr>
              <a:buFont typeface="Wingdings" panose="05000000000000000000" pitchFamily="2" charset="2"/>
              <a:buChar char="§"/>
            </a:pPr>
            <a:r>
              <a:rPr lang="en-ZA" sz="2200" dirty="0">
                <a:solidFill>
                  <a:schemeClr val="tx1">
                    <a:lumMod val="65000"/>
                    <a:lumOff val="35000"/>
                  </a:schemeClr>
                </a:solidFill>
                <a:latin typeface="Arial" panose="020B0604020202020204" pitchFamily="34" charset="0"/>
                <a:cs typeface="Arial" panose="020B0604020202020204" pitchFamily="34" charset="0"/>
              </a:rPr>
              <a:t>Champion the review of the12-Year Contract in collaboration with relevant stakeholders;</a:t>
            </a:r>
          </a:p>
          <a:p>
            <a:pPr marL="892175" indent="-481013" algn="l">
              <a:lnSpc>
                <a:spcPct val="150000"/>
              </a:lnSpc>
              <a:spcBef>
                <a:spcPts val="0"/>
              </a:spcBef>
              <a:buClr>
                <a:srgbClr val="355873"/>
              </a:buClr>
              <a:buFont typeface="Wingdings" panose="05000000000000000000" pitchFamily="2" charset="2"/>
              <a:buChar char="§"/>
            </a:pPr>
            <a:r>
              <a:rPr lang="en-ZA" sz="2200" dirty="0">
                <a:solidFill>
                  <a:schemeClr val="tx1">
                    <a:lumMod val="65000"/>
                    <a:lumOff val="35000"/>
                  </a:schemeClr>
                </a:solidFill>
                <a:latin typeface="Arial" panose="020B0604020202020204" pitchFamily="34" charset="0"/>
                <a:cs typeface="Arial" panose="020B0604020202020204" pitchFamily="34" charset="0"/>
              </a:rPr>
              <a:t>Cultivate strategic growth of SABRATA;</a:t>
            </a:r>
          </a:p>
          <a:p>
            <a:pPr marL="892175" indent="-481013" algn="l">
              <a:lnSpc>
                <a:spcPct val="150000"/>
              </a:lnSpc>
              <a:spcBef>
                <a:spcPts val="0"/>
              </a:spcBef>
              <a:buClr>
                <a:srgbClr val="355873"/>
              </a:buClr>
              <a:buFont typeface="Wingdings" panose="05000000000000000000" pitchFamily="2" charset="2"/>
              <a:buChar char="§"/>
            </a:pPr>
            <a:r>
              <a:rPr lang="en-ZA" sz="2200" dirty="0">
                <a:solidFill>
                  <a:schemeClr val="tx1">
                    <a:lumMod val="65000"/>
                    <a:lumOff val="35000"/>
                  </a:schemeClr>
                </a:solidFill>
                <a:latin typeface="Arial" panose="020B0604020202020204" pitchFamily="34" charset="0"/>
                <a:cs typeface="Arial" panose="020B0604020202020204" pitchFamily="34" charset="0"/>
              </a:rPr>
              <a:t>Leverage the collective strength of our member organisations.</a:t>
            </a:r>
          </a:p>
          <a:p>
            <a:r>
              <a:rPr lang="en-ZA" sz="2400" dirty="0">
                <a:solidFill>
                  <a:schemeClr val="tx1">
                    <a:lumMod val="65000"/>
                    <a:lumOff val="35000"/>
                  </a:schemeClr>
                </a:solidFill>
              </a:rPr>
              <a:t/>
            </a:r>
            <a:br>
              <a:rPr lang="en-ZA" sz="2400" dirty="0">
                <a:solidFill>
                  <a:schemeClr val="tx1">
                    <a:lumMod val="65000"/>
                    <a:lumOff val="35000"/>
                  </a:schemeClr>
                </a:solidFill>
              </a:rPr>
            </a:br>
            <a:endParaRPr lang="en-US" sz="2400" dirty="0">
              <a:solidFill>
                <a:schemeClr val="tx1">
                  <a:lumMod val="65000"/>
                  <a:lumOff val="35000"/>
                </a:schemeClr>
              </a:solidFill>
              <a:latin typeface="Arial" panose="020B0604020202020204" pitchFamily="34" charset="0"/>
              <a:cs typeface="Arial" panose="020B0604020202020204" pitchFamily="34" charset="0"/>
            </a:endParaRPr>
          </a:p>
          <a:p>
            <a:pPr marL="0" indent="0" algn="l">
              <a:lnSpc>
                <a:spcPct val="114000"/>
              </a:lnSpc>
              <a:spcBef>
                <a:spcPts val="600"/>
              </a:spcBef>
              <a:buClr>
                <a:srgbClr val="8B5C27"/>
              </a:buClr>
            </a:pPr>
            <a:endParaRPr lang="en-US" sz="24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7531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88A32F2-B0C7-B947-883B-0351AAF8491D}"/>
              </a:ext>
            </a:extLst>
          </p:cNvPr>
          <p:cNvSpPr txBox="1"/>
          <p:nvPr/>
        </p:nvSpPr>
        <p:spPr>
          <a:xfrm>
            <a:off x="154379" y="2673835"/>
            <a:ext cx="4117175" cy="2062103"/>
          </a:xfrm>
          <a:prstGeom prst="rect">
            <a:avLst/>
          </a:prstGeom>
          <a:noFill/>
        </p:spPr>
        <p:txBody>
          <a:bodyPr wrap="square" rtlCol="0">
            <a:spAutoFit/>
          </a:bodyPr>
          <a:lstStyle/>
          <a:p>
            <a:r>
              <a:rPr lang="en-US" sz="3200" b="1" dirty="0">
                <a:solidFill>
                  <a:schemeClr val="bg1"/>
                </a:solidFill>
                <a:latin typeface="Arial Black" panose="020B0604020202020204" pitchFamily="34" charset="0"/>
              </a:rPr>
              <a:t>South African</a:t>
            </a:r>
          </a:p>
          <a:p>
            <a:r>
              <a:rPr lang="en-US" sz="3200" b="1" dirty="0">
                <a:solidFill>
                  <a:srgbClr val="00B050"/>
                </a:solidFill>
                <a:latin typeface="Arial Black" panose="020B0604020202020204" pitchFamily="34" charset="0"/>
              </a:rPr>
              <a:t>BRT</a:t>
            </a:r>
          </a:p>
          <a:p>
            <a:r>
              <a:rPr lang="en-US" sz="3200" b="1" dirty="0">
                <a:solidFill>
                  <a:schemeClr val="bg1"/>
                </a:solidFill>
                <a:latin typeface="Arial Black" panose="020B0604020202020204" pitchFamily="34" charset="0"/>
              </a:rPr>
              <a:t>Landscape</a:t>
            </a:r>
            <a:endParaRPr lang="en-US" sz="3200" b="1" dirty="0">
              <a:solidFill>
                <a:srgbClr val="00B050"/>
              </a:solidFill>
              <a:latin typeface="Arial Black" panose="020B0604020202020204" pitchFamily="34" charset="0"/>
            </a:endParaRPr>
          </a:p>
          <a:p>
            <a:r>
              <a:rPr lang="en-US" sz="3200" b="1" dirty="0">
                <a:solidFill>
                  <a:schemeClr val="bg1"/>
                </a:solidFill>
                <a:latin typeface="Arial Black" panose="020B0604020202020204" pitchFamily="34" charset="0"/>
                <a:cs typeface="Arial Black" panose="020B0604020202020204" pitchFamily="34" charset="0"/>
              </a:rPr>
              <a:t> </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75195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88A32F2-B0C7-B947-883B-0351AAF8491D}"/>
              </a:ext>
            </a:extLst>
          </p:cNvPr>
          <p:cNvSpPr txBox="1"/>
          <p:nvPr/>
        </p:nvSpPr>
        <p:spPr>
          <a:xfrm>
            <a:off x="795245" y="3516983"/>
            <a:ext cx="4651397" cy="2062103"/>
          </a:xfrm>
          <a:prstGeom prst="rect">
            <a:avLst/>
          </a:prstGeom>
          <a:noFill/>
        </p:spPr>
        <p:txBody>
          <a:bodyPr wrap="square" rtlCol="0">
            <a:spAutoFit/>
          </a:bodyPr>
          <a:lstStyle/>
          <a:p>
            <a:r>
              <a:rPr lang="en-US" sz="3200" b="1" dirty="0">
                <a:solidFill>
                  <a:schemeClr val="tx1">
                    <a:lumMod val="65000"/>
                    <a:lumOff val="35000"/>
                  </a:schemeClr>
                </a:solidFill>
                <a:latin typeface="Arial Black" panose="020B0604020202020204" pitchFamily="34" charset="0"/>
              </a:rPr>
              <a:t>OVERVIEW OF </a:t>
            </a:r>
            <a:r>
              <a:rPr lang="en-US" sz="3200" b="1" dirty="0">
                <a:solidFill>
                  <a:srgbClr val="00B050"/>
                </a:solidFill>
                <a:latin typeface="Arial Black" panose="020B0604020202020204" pitchFamily="34" charset="0"/>
              </a:rPr>
              <a:t>BRT OPERATIONS IN RSA</a:t>
            </a:r>
          </a:p>
          <a:p>
            <a:r>
              <a:rPr lang="en-US" sz="3200" b="1" dirty="0">
                <a:solidFill>
                  <a:schemeClr val="bg1"/>
                </a:solidFill>
                <a:latin typeface="Arial Black" panose="020B0604020202020204" pitchFamily="34" charset="0"/>
                <a:cs typeface="Arial Black" panose="020B0604020202020204" pitchFamily="34" charset="0"/>
              </a:rPr>
              <a:t> </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88000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004EA75-7AEB-B943-ADE2-FAD4C808BCD3}"/>
              </a:ext>
            </a:extLst>
          </p:cNvPr>
          <p:cNvSpPr/>
          <p:nvPr/>
        </p:nvSpPr>
        <p:spPr>
          <a:xfrm>
            <a:off x="410817" y="1417984"/>
            <a:ext cx="9965635" cy="4922184"/>
          </a:xfrm>
          <a:prstGeom prst="rect">
            <a:avLst/>
          </a:prstGeom>
        </p:spPr>
        <p:txBody>
          <a:bodyPr wrap="square">
            <a:spAutoFit/>
          </a:bodyPr>
          <a:lstStyle/>
          <a:p>
            <a:pPr marL="357188" indent="-357188">
              <a:lnSpc>
                <a:spcPct val="114000"/>
              </a:lnSpc>
              <a:spcBef>
                <a:spcPts val="600"/>
              </a:spcBef>
              <a:buFont typeface="Wingdings" pitchFamily="2" charset="2"/>
              <a:buChar char="§"/>
            </a:pPr>
            <a:r>
              <a:rPr lang="en-ZA" sz="2200" dirty="0">
                <a:solidFill>
                  <a:schemeClr val="tx1">
                    <a:lumMod val="65000"/>
                    <a:lumOff val="35000"/>
                  </a:schemeClr>
                </a:solidFill>
                <a:latin typeface="Arial" panose="020B0604020202020204" pitchFamily="34" charset="0"/>
                <a:cs typeface="Arial" panose="020B0604020202020204" pitchFamily="34" charset="0"/>
              </a:rPr>
              <a:t>With South Africa hosting the 2010 World Cup, BRT was the fastest and cheapest way to get a high-quality bus rapid transit connection between the townships, downtown, and the football stadiums, while leaving a lasting transit legacy.</a:t>
            </a:r>
          </a:p>
          <a:p>
            <a:pPr marL="357188" indent="-357188">
              <a:lnSpc>
                <a:spcPct val="114000"/>
              </a:lnSpc>
              <a:spcBef>
                <a:spcPts val="600"/>
              </a:spcBef>
              <a:buFont typeface="Wingdings" pitchFamily="2" charset="2"/>
              <a:buChar char="§"/>
            </a:pPr>
            <a:r>
              <a:rPr lang="en-ZA" sz="2200" dirty="0">
                <a:solidFill>
                  <a:schemeClr val="tx1">
                    <a:lumMod val="65000"/>
                    <a:lumOff val="35000"/>
                  </a:schemeClr>
                </a:solidFill>
                <a:latin typeface="Arial" panose="020B0604020202020204" pitchFamily="34" charset="0"/>
                <a:cs typeface="Arial" panose="020B0604020202020204" pitchFamily="34" charset="0"/>
              </a:rPr>
              <a:t>This is how the BRT found its historical moment. </a:t>
            </a:r>
          </a:p>
          <a:p>
            <a:pPr marL="357188" indent="-357188">
              <a:lnSpc>
                <a:spcPct val="114000"/>
              </a:lnSpc>
              <a:spcBef>
                <a:spcPts val="600"/>
              </a:spcBef>
              <a:buFont typeface="Wingdings" pitchFamily="2" charset="2"/>
              <a:buChar char="§"/>
            </a:pPr>
            <a:r>
              <a:rPr lang="en-ZA" sz="2200" dirty="0">
                <a:solidFill>
                  <a:schemeClr val="tx1">
                    <a:lumMod val="65000"/>
                    <a:lumOff val="35000"/>
                  </a:schemeClr>
                </a:solidFill>
                <a:latin typeface="Arial" panose="020B0604020202020204" pitchFamily="34" charset="0"/>
                <a:cs typeface="Arial" panose="020B0604020202020204" pitchFamily="34" charset="0"/>
              </a:rPr>
              <a:t>For over a decade now, the National Department of Transport (NDoT), and major cities like Cape Town, Johannesburg, Pretoria, Ekurhuleni, Polokwane and Gqeberha have  embraced the BRT with Cape Town BRT system having been named the best public transport system in the country.</a:t>
            </a:r>
          </a:p>
          <a:p>
            <a:pPr marL="357188" indent="-357188">
              <a:lnSpc>
                <a:spcPct val="114000"/>
              </a:lnSpc>
              <a:spcBef>
                <a:spcPts val="600"/>
              </a:spcBef>
              <a:buFont typeface="Wingdings" pitchFamily="2" charset="2"/>
              <a:buChar char="§"/>
            </a:pPr>
            <a:r>
              <a:rPr lang="en-ZA" sz="2200" dirty="0">
                <a:solidFill>
                  <a:schemeClr val="tx1">
                    <a:lumMod val="65000"/>
                    <a:lumOff val="35000"/>
                  </a:schemeClr>
                </a:solidFill>
                <a:latin typeface="Arial" panose="020B0604020202020204" pitchFamily="34" charset="0"/>
                <a:cs typeface="Arial" panose="020B0604020202020204" pitchFamily="34" charset="0"/>
              </a:rPr>
              <a:t>The BRT has provided a high-quality, affordable, safe and quick rapid transit system, while simultaneously transforming the taxi industry into modern bus companies. </a:t>
            </a:r>
          </a:p>
        </p:txBody>
      </p:sp>
      <p:sp>
        <p:nvSpPr>
          <p:cNvPr id="5" name="Rectangle 4">
            <a:extLst>
              <a:ext uri="{FF2B5EF4-FFF2-40B4-BE49-F238E27FC236}">
                <a16:creationId xmlns:a16="http://schemas.microsoft.com/office/drawing/2014/main" xmlns="" id="{DFCF4A9E-0777-654E-B0F7-2743E8A6B344}"/>
              </a:ext>
            </a:extLst>
          </p:cNvPr>
          <p:cNvSpPr/>
          <p:nvPr/>
        </p:nvSpPr>
        <p:spPr>
          <a:xfrm>
            <a:off x="693018" y="495197"/>
            <a:ext cx="8996892" cy="584775"/>
          </a:xfrm>
          <a:prstGeom prst="rect">
            <a:avLst/>
          </a:prstGeom>
        </p:spPr>
        <p:txBody>
          <a:bodyPr wrap="square">
            <a:spAutoFit/>
          </a:bodyPr>
          <a:lstStyle/>
          <a:p>
            <a:r>
              <a:rPr lang="en-US" sz="3200" b="1" dirty="0">
                <a:solidFill>
                  <a:schemeClr val="bg1"/>
                </a:solidFill>
                <a:latin typeface="Arial Black" panose="020B0A04020102020204" pitchFamily="34" charset="0"/>
                <a:cs typeface="Arial" panose="020B0604020202020204" pitchFamily="34" charset="0"/>
              </a:rPr>
              <a:t>Overview of BRT’s in South Africa</a:t>
            </a:r>
            <a:endParaRPr lang="en-US" sz="2400" b="1"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87698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004EA75-7AEB-B943-ADE2-FAD4C808BCD3}"/>
              </a:ext>
            </a:extLst>
          </p:cNvPr>
          <p:cNvSpPr/>
          <p:nvPr/>
        </p:nvSpPr>
        <p:spPr>
          <a:xfrm>
            <a:off x="265043" y="1378767"/>
            <a:ext cx="9886663" cy="5924892"/>
          </a:xfrm>
          <a:prstGeom prst="rect">
            <a:avLst/>
          </a:prstGeom>
        </p:spPr>
        <p:txBody>
          <a:bodyPr wrap="square">
            <a:spAutoFit/>
          </a:bodyPr>
          <a:lstStyle/>
          <a:p>
            <a:pPr marL="357188" indent="-357188">
              <a:lnSpc>
                <a:spcPct val="114000"/>
              </a:lnSpc>
              <a:spcBef>
                <a:spcPts val="600"/>
              </a:spcBef>
              <a:buFont typeface="Wingdings" pitchFamily="2" charset="2"/>
              <a:buChar char="§"/>
            </a:pPr>
            <a:r>
              <a:rPr lang="en-ZA" sz="2200" dirty="0">
                <a:solidFill>
                  <a:schemeClr val="tx1">
                    <a:lumMod val="65000"/>
                    <a:lumOff val="35000"/>
                  </a:schemeClr>
                </a:solidFill>
                <a:effectLst/>
                <a:latin typeface="Arial" panose="020B0604020202020204" pitchFamily="34" charset="0"/>
                <a:cs typeface="Arial" panose="020B0604020202020204" pitchFamily="34" charset="0"/>
              </a:rPr>
              <a:t>The past few years have seen a push back against the BRT with increased subsidies in the other public transport sectors with no clear plan for th</a:t>
            </a:r>
            <a:r>
              <a:rPr lang="en-ZA" sz="2200" dirty="0">
                <a:solidFill>
                  <a:schemeClr val="tx1">
                    <a:lumMod val="65000"/>
                    <a:lumOff val="35000"/>
                  </a:schemeClr>
                </a:solidFill>
                <a:latin typeface="Arial" panose="020B0604020202020204" pitchFamily="34" charset="0"/>
                <a:cs typeface="Arial" panose="020B0604020202020204" pitchFamily="34" charset="0"/>
              </a:rPr>
              <a:t>e support of the taxi industry.</a:t>
            </a:r>
          </a:p>
          <a:p>
            <a:pPr marL="357188" indent="-357188">
              <a:lnSpc>
                <a:spcPct val="114000"/>
              </a:lnSpc>
              <a:spcBef>
                <a:spcPts val="600"/>
              </a:spcBef>
              <a:buFont typeface="Wingdings" pitchFamily="2" charset="2"/>
              <a:buChar char="§"/>
            </a:pPr>
            <a:r>
              <a:rPr lang="en-ZA" sz="2200" dirty="0">
                <a:solidFill>
                  <a:schemeClr val="tx1">
                    <a:lumMod val="65000"/>
                    <a:lumOff val="35000"/>
                  </a:schemeClr>
                </a:solidFill>
                <a:latin typeface="Arial" panose="020B0604020202020204" pitchFamily="34" charset="0"/>
                <a:cs typeface="Arial" panose="020B0604020202020204" pitchFamily="34" charset="0"/>
              </a:rPr>
              <a:t>Government is not supporting the BRT fully due to a number of factors, the main factor being affordability.</a:t>
            </a:r>
          </a:p>
          <a:p>
            <a:pPr marL="357188" indent="-357188">
              <a:lnSpc>
                <a:spcPct val="114000"/>
              </a:lnSpc>
              <a:spcBef>
                <a:spcPts val="600"/>
              </a:spcBef>
              <a:buFont typeface="Wingdings" pitchFamily="2" charset="2"/>
              <a:buChar char="§"/>
            </a:pPr>
            <a:r>
              <a:rPr lang="en-ZA" sz="2200" dirty="0">
                <a:solidFill>
                  <a:schemeClr val="tx1">
                    <a:lumMod val="65000"/>
                    <a:lumOff val="35000"/>
                  </a:schemeClr>
                </a:solidFill>
                <a:latin typeface="Arial" panose="020B0604020202020204" pitchFamily="34" charset="0"/>
                <a:cs typeface="Arial" panose="020B0604020202020204" pitchFamily="34" charset="0"/>
              </a:rPr>
              <a:t>There is little to no evidence of integrated “rapid rail and BRT priority corridors” as was originally envisaged.</a:t>
            </a:r>
          </a:p>
          <a:p>
            <a:pPr marL="357188" indent="-357188">
              <a:lnSpc>
                <a:spcPct val="114000"/>
              </a:lnSpc>
              <a:spcBef>
                <a:spcPts val="600"/>
              </a:spcBef>
              <a:buFont typeface="Wingdings" pitchFamily="2" charset="2"/>
              <a:buChar char="§"/>
            </a:pPr>
            <a:r>
              <a:rPr lang="en-ZA" sz="2200" dirty="0">
                <a:solidFill>
                  <a:schemeClr val="tx1">
                    <a:lumMod val="65000"/>
                    <a:lumOff val="35000"/>
                  </a:schemeClr>
                </a:solidFill>
                <a:latin typeface="Arial" panose="020B0604020202020204" pitchFamily="34" charset="0"/>
                <a:cs typeface="Arial" panose="020B0604020202020204" pitchFamily="34" charset="0"/>
              </a:rPr>
              <a:t>NDoT’s submission that selected cities have been required to implement a transformed BRT model which consists of downscaling of infrastructure, targeting high volume corridors, and adopting a hybrid model.</a:t>
            </a:r>
          </a:p>
          <a:p>
            <a:pPr marL="357188" indent="-357188">
              <a:lnSpc>
                <a:spcPct val="114000"/>
              </a:lnSpc>
              <a:spcBef>
                <a:spcPts val="600"/>
              </a:spcBef>
              <a:buFont typeface="Wingdings" pitchFamily="2" charset="2"/>
              <a:buChar char="§"/>
            </a:pPr>
            <a:r>
              <a:rPr lang="en-ZA" sz="2200" dirty="0">
                <a:solidFill>
                  <a:schemeClr val="tx1">
                    <a:lumMod val="65000"/>
                    <a:lumOff val="35000"/>
                  </a:schemeClr>
                </a:solidFill>
                <a:latin typeface="Arial" panose="020B0604020202020204" pitchFamily="34" charset="0"/>
                <a:cs typeface="Arial" panose="020B0604020202020204" pitchFamily="34" charset="0"/>
              </a:rPr>
              <a:t>Current proposed changes in the design and rollout of BRT have affected progress.</a:t>
            </a:r>
          </a:p>
          <a:p>
            <a:pPr marL="357188" indent="-357188">
              <a:lnSpc>
                <a:spcPct val="114000"/>
              </a:lnSpc>
              <a:spcBef>
                <a:spcPts val="600"/>
              </a:spcBef>
              <a:buFont typeface="Wingdings" pitchFamily="2" charset="2"/>
              <a:buChar char="§"/>
            </a:pPr>
            <a:endParaRPr lang="en-ZA" sz="2200" dirty="0">
              <a:solidFill>
                <a:schemeClr val="tx1">
                  <a:lumMod val="65000"/>
                  <a:lumOff val="35000"/>
                </a:schemeClr>
              </a:solidFill>
              <a:latin typeface="Arial" panose="020B0604020202020204" pitchFamily="34" charset="0"/>
              <a:cs typeface="Arial" panose="020B0604020202020204" pitchFamily="34" charset="0"/>
            </a:endParaRPr>
          </a:p>
          <a:p>
            <a:pPr marL="357188" indent="-357188">
              <a:lnSpc>
                <a:spcPct val="114000"/>
              </a:lnSpc>
              <a:spcBef>
                <a:spcPts val="600"/>
              </a:spcBef>
              <a:buFont typeface="Wingdings" pitchFamily="2" charset="2"/>
              <a:buChar char="§"/>
            </a:pPr>
            <a:endParaRPr lang="en-ZA" sz="22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DFCF4A9E-0777-654E-B0F7-2743E8A6B344}"/>
              </a:ext>
            </a:extLst>
          </p:cNvPr>
          <p:cNvSpPr/>
          <p:nvPr/>
        </p:nvSpPr>
        <p:spPr>
          <a:xfrm>
            <a:off x="693018" y="495197"/>
            <a:ext cx="8996892" cy="584775"/>
          </a:xfrm>
          <a:prstGeom prst="rect">
            <a:avLst/>
          </a:prstGeom>
        </p:spPr>
        <p:txBody>
          <a:bodyPr wrap="square">
            <a:spAutoFit/>
          </a:bodyPr>
          <a:lstStyle/>
          <a:p>
            <a:r>
              <a:rPr lang="en-US" sz="3200" b="1" dirty="0">
                <a:solidFill>
                  <a:schemeClr val="bg1"/>
                </a:solidFill>
                <a:latin typeface="Arial Black" panose="020B0A04020102020204" pitchFamily="34" charset="0"/>
                <a:cs typeface="Arial" panose="020B0604020202020204" pitchFamily="34" charset="0"/>
              </a:rPr>
              <a:t>Overview of BRT in South Africa</a:t>
            </a:r>
            <a:endParaRPr lang="en-US" sz="2400" b="1"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66008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004EA75-7AEB-B943-ADE2-FAD4C808BCD3}"/>
              </a:ext>
            </a:extLst>
          </p:cNvPr>
          <p:cNvSpPr/>
          <p:nvPr/>
        </p:nvSpPr>
        <p:spPr>
          <a:xfrm>
            <a:off x="265043" y="1434750"/>
            <a:ext cx="10426770" cy="5077287"/>
          </a:xfrm>
          <a:prstGeom prst="rect">
            <a:avLst/>
          </a:prstGeom>
        </p:spPr>
        <p:txBody>
          <a:bodyPr wrap="square">
            <a:spAutoFit/>
          </a:bodyPr>
          <a:lstStyle/>
          <a:p>
            <a:pPr>
              <a:lnSpc>
                <a:spcPct val="114000"/>
              </a:lnSpc>
              <a:spcBef>
                <a:spcPts val="600"/>
              </a:spcBef>
            </a:pPr>
            <a:r>
              <a:rPr lang="en-ZA" sz="2200" dirty="0">
                <a:solidFill>
                  <a:schemeClr val="tx1">
                    <a:lumMod val="65000"/>
                    <a:lumOff val="35000"/>
                  </a:schemeClr>
                </a:solidFill>
                <a:effectLst/>
                <a:latin typeface="Arial" panose="020B0604020202020204" pitchFamily="34" charset="0"/>
                <a:cs typeface="Arial" panose="020B0604020202020204" pitchFamily="34" charset="0"/>
              </a:rPr>
              <a:t>T</a:t>
            </a:r>
            <a:r>
              <a:rPr lang="en-ZA" sz="2200" dirty="0">
                <a:solidFill>
                  <a:schemeClr val="tx1">
                    <a:lumMod val="65000"/>
                    <a:lumOff val="35000"/>
                  </a:schemeClr>
                </a:solidFill>
                <a:latin typeface="Arial" panose="020B0604020202020204" pitchFamily="34" charset="0"/>
                <a:cs typeface="Arial" panose="020B0604020202020204" pitchFamily="34" charset="0"/>
              </a:rPr>
              <a:t>he BOCA’s have shown various problematic areas ranging from:</a:t>
            </a:r>
          </a:p>
          <a:p>
            <a:pPr marL="366713" indent="-466725">
              <a:lnSpc>
                <a:spcPct val="114000"/>
              </a:lnSpc>
              <a:buFont typeface="Wingdings" pitchFamily="2" charset="2"/>
              <a:buChar char="§"/>
            </a:pPr>
            <a:r>
              <a:rPr lang="en-ZA" sz="2200" dirty="0">
                <a:solidFill>
                  <a:schemeClr val="tx1">
                    <a:lumMod val="65000"/>
                    <a:lumOff val="35000"/>
                  </a:schemeClr>
                </a:solidFill>
                <a:latin typeface="Arial" panose="020B0604020202020204" pitchFamily="34" charset="0"/>
                <a:cs typeface="Arial" panose="020B0604020202020204" pitchFamily="34" charset="0"/>
              </a:rPr>
              <a:t>Implementation </a:t>
            </a:r>
          </a:p>
          <a:p>
            <a:pPr marL="366713" indent="-466725">
              <a:lnSpc>
                <a:spcPct val="114000"/>
              </a:lnSpc>
              <a:buFont typeface="Wingdings" pitchFamily="2" charset="2"/>
              <a:buChar char="§"/>
            </a:pPr>
            <a:r>
              <a:rPr lang="en-ZA" sz="2200" dirty="0">
                <a:solidFill>
                  <a:schemeClr val="tx1">
                    <a:lumMod val="65000"/>
                    <a:lumOff val="35000"/>
                  </a:schemeClr>
                </a:solidFill>
                <a:effectLst/>
                <a:latin typeface="Arial" panose="020B0604020202020204" pitchFamily="34" charset="0"/>
                <a:cs typeface="Arial" panose="020B0604020202020204" pitchFamily="34" charset="0"/>
              </a:rPr>
              <a:t>Valu</a:t>
            </a:r>
            <a:r>
              <a:rPr lang="en-ZA" sz="2200" dirty="0">
                <a:solidFill>
                  <a:schemeClr val="tx1">
                    <a:lumMod val="65000"/>
                    <a:lumOff val="35000"/>
                  </a:schemeClr>
                </a:solidFill>
                <a:latin typeface="Arial" panose="020B0604020202020204" pitchFamily="34" charset="0"/>
                <a:cs typeface="Arial" panose="020B0604020202020204" pitchFamily="34" charset="0"/>
              </a:rPr>
              <a:t>e chain services</a:t>
            </a:r>
          </a:p>
          <a:p>
            <a:pPr marL="366713" indent="-466725">
              <a:lnSpc>
                <a:spcPct val="114000"/>
              </a:lnSpc>
              <a:buFont typeface="Wingdings" pitchFamily="2" charset="2"/>
              <a:buChar char="§"/>
            </a:pPr>
            <a:r>
              <a:rPr lang="en-ZA" sz="2200" dirty="0">
                <a:solidFill>
                  <a:schemeClr val="tx1">
                    <a:lumMod val="65000"/>
                    <a:lumOff val="35000"/>
                  </a:schemeClr>
                </a:solidFill>
                <a:latin typeface="Arial" panose="020B0604020202020204" pitchFamily="34" charset="0"/>
                <a:cs typeface="Arial" panose="020B0604020202020204" pitchFamily="34" charset="0"/>
              </a:rPr>
              <a:t>BOC’s not determining fares</a:t>
            </a:r>
          </a:p>
          <a:p>
            <a:pPr marL="366713" indent="-466725">
              <a:lnSpc>
                <a:spcPct val="114000"/>
              </a:lnSpc>
              <a:buFont typeface="Wingdings" pitchFamily="2" charset="2"/>
              <a:buChar char="§"/>
            </a:pPr>
            <a:r>
              <a:rPr lang="en-ZA" sz="2200" dirty="0">
                <a:solidFill>
                  <a:schemeClr val="tx1">
                    <a:lumMod val="65000"/>
                    <a:lumOff val="35000"/>
                  </a:schemeClr>
                </a:solidFill>
                <a:effectLst/>
                <a:latin typeface="Arial" panose="020B0604020202020204" pitchFamily="34" charset="0"/>
                <a:cs typeface="Arial" panose="020B0604020202020204" pitchFamily="34" charset="0"/>
              </a:rPr>
              <a:t>Gove</a:t>
            </a:r>
            <a:r>
              <a:rPr lang="en-ZA" sz="2200" dirty="0">
                <a:solidFill>
                  <a:schemeClr val="tx1">
                    <a:lumMod val="65000"/>
                    <a:lumOff val="35000"/>
                  </a:schemeClr>
                </a:solidFill>
                <a:latin typeface="Arial" panose="020B0604020202020204" pitchFamily="34" charset="0"/>
                <a:cs typeface="Arial" panose="020B0604020202020204" pitchFamily="34" charset="0"/>
              </a:rPr>
              <a:t>rnance with the BOC’s</a:t>
            </a:r>
          </a:p>
          <a:p>
            <a:pPr marL="366713" indent="-466725">
              <a:lnSpc>
                <a:spcPct val="114000"/>
              </a:lnSpc>
              <a:buFont typeface="Wingdings" pitchFamily="2" charset="2"/>
              <a:buChar char="§"/>
            </a:pPr>
            <a:r>
              <a:rPr lang="en-ZA" sz="2200" dirty="0">
                <a:solidFill>
                  <a:schemeClr val="tx1">
                    <a:lumMod val="65000"/>
                    <a:lumOff val="35000"/>
                  </a:schemeClr>
                </a:solidFill>
                <a:effectLst/>
                <a:latin typeface="Arial" panose="020B0604020202020204" pitchFamily="34" charset="0"/>
                <a:cs typeface="Arial" panose="020B0604020202020204" pitchFamily="34" charset="0"/>
              </a:rPr>
              <a:t>Delayed expansion plans</a:t>
            </a:r>
            <a:endParaRPr lang="en-ZA" sz="2200" dirty="0">
              <a:solidFill>
                <a:schemeClr val="tx1">
                  <a:lumMod val="65000"/>
                  <a:lumOff val="35000"/>
                </a:schemeClr>
              </a:solidFill>
              <a:latin typeface="Arial" panose="020B0604020202020204" pitchFamily="34" charset="0"/>
              <a:cs typeface="Arial" panose="020B0604020202020204" pitchFamily="34" charset="0"/>
            </a:endParaRPr>
          </a:p>
          <a:p>
            <a:pPr marL="366713" indent="-466725">
              <a:lnSpc>
                <a:spcPct val="114000"/>
              </a:lnSpc>
              <a:buFont typeface="Wingdings" pitchFamily="2" charset="2"/>
              <a:buChar char="§"/>
            </a:pPr>
            <a:r>
              <a:rPr lang="en-ZA" sz="2200" dirty="0">
                <a:solidFill>
                  <a:schemeClr val="tx1">
                    <a:lumMod val="65000"/>
                    <a:lumOff val="35000"/>
                  </a:schemeClr>
                </a:solidFill>
                <a:effectLst/>
                <a:latin typeface="Arial" panose="020B0604020202020204" pitchFamily="34" charset="0"/>
                <a:cs typeface="Arial" panose="020B0604020202020204" pitchFamily="34" charset="0"/>
              </a:rPr>
              <a:t>Lack of resources by municipalities</a:t>
            </a:r>
          </a:p>
          <a:p>
            <a:pPr marL="366713" indent="-466725">
              <a:lnSpc>
                <a:spcPct val="114000"/>
              </a:lnSpc>
              <a:buFont typeface="Wingdings" pitchFamily="2" charset="2"/>
              <a:buChar char="§"/>
            </a:pPr>
            <a:r>
              <a:rPr lang="en-ZA" sz="2200" dirty="0">
                <a:solidFill>
                  <a:schemeClr val="tx1">
                    <a:lumMod val="65000"/>
                    <a:lumOff val="35000"/>
                  </a:schemeClr>
                </a:solidFill>
                <a:latin typeface="Arial" panose="020B0604020202020204" pitchFamily="34" charset="0"/>
                <a:cs typeface="Arial" panose="020B0604020202020204" pitchFamily="34" charset="0"/>
              </a:rPr>
              <a:t>Ridership volumes</a:t>
            </a:r>
          </a:p>
          <a:p>
            <a:pPr marL="366713" indent="-466725">
              <a:lnSpc>
                <a:spcPct val="114000"/>
              </a:lnSpc>
              <a:buFont typeface="Wingdings" pitchFamily="2" charset="2"/>
              <a:buChar char="§"/>
            </a:pPr>
            <a:r>
              <a:rPr lang="en-ZA" sz="2200" dirty="0">
                <a:solidFill>
                  <a:schemeClr val="tx1">
                    <a:lumMod val="65000"/>
                    <a:lumOff val="35000"/>
                  </a:schemeClr>
                </a:solidFill>
                <a:latin typeface="Arial" panose="020B0604020202020204" pitchFamily="34" charset="0"/>
                <a:cs typeface="Arial" panose="020B0604020202020204" pitchFamily="34" charset="0"/>
              </a:rPr>
              <a:t>Stakeholder negotiations and engagement</a:t>
            </a:r>
          </a:p>
          <a:p>
            <a:pPr marL="404813" indent="-504825">
              <a:lnSpc>
                <a:spcPct val="114000"/>
              </a:lnSpc>
              <a:buFont typeface="Wingdings" pitchFamily="2" charset="2"/>
              <a:buChar char="§"/>
            </a:pPr>
            <a:r>
              <a:rPr lang="en-ZA" sz="2200" dirty="0">
                <a:solidFill>
                  <a:schemeClr val="tx1">
                    <a:lumMod val="65000"/>
                    <a:lumOff val="35000"/>
                  </a:schemeClr>
                </a:solidFill>
                <a:latin typeface="Arial" panose="020B0604020202020204" pitchFamily="34" charset="0"/>
                <a:cs typeface="Arial" panose="020B0604020202020204" pitchFamily="34" charset="0"/>
              </a:rPr>
              <a:t>Shareholders of the BOC’s remain uncertain about their future, once the contract comes to an end.</a:t>
            </a:r>
          </a:p>
          <a:p>
            <a:pPr marL="742950" lvl="1" indent="-385763">
              <a:lnSpc>
                <a:spcPct val="114000"/>
              </a:lnSpc>
              <a:buFont typeface="Wingdings" pitchFamily="2" charset="2"/>
              <a:buChar char="§"/>
            </a:pPr>
            <a:endParaRPr lang="en-ZA" sz="2200" dirty="0">
              <a:solidFill>
                <a:schemeClr val="tx1">
                  <a:lumMod val="65000"/>
                  <a:lumOff val="35000"/>
                </a:schemeClr>
              </a:solidFill>
              <a:latin typeface="Arial" panose="020B0604020202020204" pitchFamily="34" charset="0"/>
              <a:cs typeface="Arial" panose="020B0604020202020204" pitchFamily="34" charset="0"/>
            </a:endParaRPr>
          </a:p>
          <a:p>
            <a:pPr marL="742950" lvl="1" indent="-285750">
              <a:lnSpc>
                <a:spcPct val="114000"/>
              </a:lnSpc>
              <a:buFont typeface="Wingdings" pitchFamily="2" charset="2"/>
              <a:buChar char="§"/>
            </a:pPr>
            <a:endParaRPr lang="en-ZA" sz="2200" dirty="0">
              <a:solidFill>
                <a:schemeClr val="tx1">
                  <a:lumMod val="65000"/>
                  <a:lumOff val="35000"/>
                </a:schemeClr>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DFCF4A9E-0777-654E-B0F7-2743E8A6B344}"/>
              </a:ext>
            </a:extLst>
          </p:cNvPr>
          <p:cNvSpPr/>
          <p:nvPr/>
        </p:nvSpPr>
        <p:spPr>
          <a:xfrm>
            <a:off x="693018" y="495197"/>
            <a:ext cx="8996892" cy="584775"/>
          </a:xfrm>
          <a:prstGeom prst="rect">
            <a:avLst/>
          </a:prstGeom>
        </p:spPr>
        <p:txBody>
          <a:bodyPr wrap="square">
            <a:spAutoFit/>
          </a:bodyPr>
          <a:lstStyle/>
          <a:p>
            <a:r>
              <a:rPr lang="en-US" sz="3200" b="1" dirty="0">
                <a:solidFill>
                  <a:schemeClr val="bg1"/>
                </a:solidFill>
                <a:latin typeface="Arial Black" panose="020B0A04020102020204" pitchFamily="34" charset="0"/>
                <a:cs typeface="Arial" panose="020B0604020202020204" pitchFamily="34" charset="0"/>
              </a:rPr>
              <a:t>Overview of BRT in South Africa</a:t>
            </a:r>
            <a:endParaRPr lang="en-US" sz="2400" b="1"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60307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004EA75-7AEB-B943-ADE2-FAD4C808BCD3}"/>
              </a:ext>
            </a:extLst>
          </p:cNvPr>
          <p:cNvSpPr/>
          <p:nvPr/>
        </p:nvSpPr>
        <p:spPr>
          <a:xfrm>
            <a:off x="159026" y="1364974"/>
            <a:ext cx="10217426" cy="4844018"/>
          </a:xfrm>
          <a:prstGeom prst="rect">
            <a:avLst/>
          </a:prstGeom>
        </p:spPr>
        <p:txBody>
          <a:bodyPr wrap="square">
            <a:spAutoFit/>
          </a:bodyPr>
          <a:lstStyle/>
          <a:p>
            <a:pPr marL="357188" indent="-357188">
              <a:lnSpc>
                <a:spcPct val="114000"/>
              </a:lnSpc>
              <a:spcBef>
                <a:spcPts val="600"/>
              </a:spcBef>
              <a:buFont typeface="Wingdings" pitchFamily="2" charset="2"/>
              <a:buChar char="§"/>
            </a:pPr>
            <a:r>
              <a:rPr lang="en-ZA" sz="2200" dirty="0">
                <a:solidFill>
                  <a:schemeClr val="tx1">
                    <a:lumMod val="65000"/>
                    <a:lumOff val="35000"/>
                  </a:schemeClr>
                </a:solidFill>
                <a:effectLst/>
                <a:latin typeface="Arial" panose="020B0604020202020204" pitchFamily="34" charset="0"/>
                <a:cs typeface="Arial" panose="020B0604020202020204" pitchFamily="34" charset="0"/>
              </a:rPr>
              <a:t>In essence</a:t>
            </a:r>
            <a:r>
              <a:rPr lang="en-ZA" sz="2200" dirty="0">
                <a:solidFill>
                  <a:schemeClr val="tx1">
                    <a:lumMod val="65000"/>
                    <a:lumOff val="35000"/>
                  </a:schemeClr>
                </a:solidFill>
                <a:latin typeface="Arial" panose="020B0604020202020204" pitchFamily="34" charset="0"/>
                <a:cs typeface="Arial" panose="020B0604020202020204" pitchFamily="34" charset="0"/>
              </a:rPr>
              <a:t>, the BRT has failed to deliver a subsidy-free public transport system in record time and the taxi operators are in a worse off position than before. Some reasons include:</a:t>
            </a:r>
          </a:p>
          <a:p>
            <a:pPr marL="674688" indent="-317500">
              <a:lnSpc>
                <a:spcPct val="114000"/>
              </a:lnSpc>
              <a:spcBef>
                <a:spcPts val="600"/>
              </a:spcBef>
              <a:buFont typeface="Wingdings" pitchFamily="2" charset="2"/>
              <a:buChar char="§"/>
            </a:pPr>
            <a:r>
              <a:rPr lang="en-ZA" sz="2200" dirty="0">
                <a:solidFill>
                  <a:schemeClr val="tx1">
                    <a:lumMod val="65000"/>
                    <a:lumOff val="35000"/>
                  </a:schemeClr>
                </a:solidFill>
                <a:latin typeface="Arial" panose="020B0604020202020204" pitchFamily="34" charset="0"/>
                <a:cs typeface="Arial" panose="020B0604020202020204" pitchFamily="34" charset="0"/>
              </a:rPr>
              <a:t>Lack of a BRT National Framework</a:t>
            </a:r>
          </a:p>
          <a:p>
            <a:pPr marL="674688" indent="-317500">
              <a:lnSpc>
                <a:spcPct val="114000"/>
              </a:lnSpc>
              <a:spcBef>
                <a:spcPts val="600"/>
              </a:spcBef>
              <a:buFont typeface="Wingdings" pitchFamily="2" charset="2"/>
              <a:buChar char="§"/>
            </a:pPr>
            <a:r>
              <a:rPr lang="en-ZA" sz="2200" dirty="0">
                <a:solidFill>
                  <a:schemeClr val="tx1">
                    <a:lumMod val="65000"/>
                    <a:lumOff val="35000"/>
                  </a:schemeClr>
                </a:solidFill>
                <a:latin typeface="Arial" panose="020B0604020202020204" pitchFamily="34" charset="0"/>
                <a:cs typeface="Arial" panose="020B0604020202020204" pitchFamily="34" charset="0"/>
              </a:rPr>
              <a:t>Municipalities have not adhered to timelines</a:t>
            </a:r>
          </a:p>
          <a:p>
            <a:pPr marL="674688" indent="-317500">
              <a:lnSpc>
                <a:spcPct val="114000"/>
              </a:lnSpc>
              <a:spcBef>
                <a:spcPts val="600"/>
              </a:spcBef>
              <a:buFont typeface="Wingdings" pitchFamily="2" charset="2"/>
              <a:buChar char="§"/>
            </a:pPr>
            <a:r>
              <a:rPr lang="en-ZA" sz="2200" dirty="0">
                <a:solidFill>
                  <a:schemeClr val="tx1">
                    <a:lumMod val="65000"/>
                    <a:lumOff val="35000"/>
                  </a:schemeClr>
                </a:solidFill>
                <a:latin typeface="Arial" panose="020B0604020202020204" pitchFamily="34" charset="0"/>
                <a:cs typeface="Arial" panose="020B0604020202020204" pitchFamily="34" charset="0"/>
              </a:rPr>
              <a:t>Funding challenges</a:t>
            </a:r>
          </a:p>
          <a:p>
            <a:pPr marL="674688" indent="-317500">
              <a:lnSpc>
                <a:spcPct val="114000"/>
              </a:lnSpc>
              <a:spcBef>
                <a:spcPts val="600"/>
              </a:spcBef>
              <a:buFont typeface="Wingdings" pitchFamily="2" charset="2"/>
              <a:buChar char="§"/>
            </a:pPr>
            <a:r>
              <a:rPr lang="en-ZA" sz="2200" dirty="0">
                <a:solidFill>
                  <a:schemeClr val="tx1">
                    <a:lumMod val="65000"/>
                    <a:lumOff val="35000"/>
                  </a:schemeClr>
                </a:solidFill>
                <a:latin typeface="Arial" panose="020B0604020202020204" pitchFamily="34" charset="0"/>
                <a:cs typeface="Arial" panose="020B0604020202020204" pitchFamily="34" charset="0"/>
              </a:rPr>
              <a:t>Lack of BRT awareness and positive marketing</a:t>
            </a:r>
          </a:p>
          <a:p>
            <a:pPr marL="674688" indent="-317500">
              <a:lnSpc>
                <a:spcPct val="114000"/>
              </a:lnSpc>
              <a:spcBef>
                <a:spcPts val="600"/>
              </a:spcBef>
              <a:buFont typeface="Wingdings" pitchFamily="2" charset="2"/>
              <a:buChar char="§"/>
            </a:pPr>
            <a:r>
              <a:rPr lang="en-ZA" sz="2200" dirty="0">
                <a:solidFill>
                  <a:schemeClr val="tx1">
                    <a:lumMod val="65000"/>
                    <a:lumOff val="35000"/>
                  </a:schemeClr>
                </a:solidFill>
                <a:latin typeface="Arial" panose="020B0604020202020204" pitchFamily="34" charset="0"/>
                <a:cs typeface="Arial" panose="020B0604020202020204" pitchFamily="34" charset="0"/>
              </a:rPr>
              <a:t>Lack of training of shareholders in the taxi industry mostly in governance change management and business management (transition)</a:t>
            </a:r>
          </a:p>
          <a:p>
            <a:pPr marL="674688" indent="-317500">
              <a:lnSpc>
                <a:spcPct val="114000"/>
              </a:lnSpc>
              <a:spcBef>
                <a:spcPts val="600"/>
              </a:spcBef>
              <a:buFont typeface="Wingdings" pitchFamily="2" charset="2"/>
              <a:buChar char="§"/>
            </a:pPr>
            <a:r>
              <a:rPr lang="en-ZA" sz="2200" dirty="0">
                <a:solidFill>
                  <a:schemeClr val="tx1">
                    <a:lumMod val="65000"/>
                    <a:lumOff val="35000"/>
                  </a:schemeClr>
                </a:solidFill>
                <a:latin typeface="Arial" panose="020B0604020202020204" pitchFamily="34" charset="0"/>
                <a:cs typeface="Arial" panose="020B0604020202020204" pitchFamily="34" charset="0"/>
              </a:rPr>
              <a:t>Lack of infrastructure development and maintenance</a:t>
            </a:r>
          </a:p>
          <a:p>
            <a:pPr marL="674688" indent="-317500">
              <a:lnSpc>
                <a:spcPct val="114000"/>
              </a:lnSpc>
              <a:spcBef>
                <a:spcPts val="600"/>
              </a:spcBef>
              <a:buFont typeface="Wingdings" pitchFamily="2" charset="2"/>
              <a:buChar char="§"/>
            </a:pPr>
            <a:r>
              <a:rPr lang="en-ZA" sz="2200" dirty="0">
                <a:solidFill>
                  <a:schemeClr val="tx1">
                    <a:lumMod val="65000"/>
                    <a:lumOff val="35000"/>
                  </a:schemeClr>
                </a:solidFill>
                <a:latin typeface="Arial" panose="020B0604020202020204" pitchFamily="34" charset="0"/>
                <a:cs typeface="Arial" panose="020B0604020202020204" pitchFamily="34" charset="0"/>
              </a:rPr>
              <a:t>Delayed payments to the BOC’s by municipalities.</a:t>
            </a:r>
          </a:p>
        </p:txBody>
      </p:sp>
      <p:sp>
        <p:nvSpPr>
          <p:cNvPr id="5" name="Rectangle 4">
            <a:extLst>
              <a:ext uri="{FF2B5EF4-FFF2-40B4-BE49-F238E27FC236}">
                <a16:creationId xmlns:a16="http://schemas.microsoft.com/office/drawing/2014/main" xmlns="" id="{DFCF4A9E-0777-654E-B0F7-2743E8A6B344}"/>
              </a:ext>
            </a:extLst>
          </p:cNvPr>
          <p:cNvSpPr/>
          <p:nvPr/>
        </p:nvSpPr>
        <p:spPr>
          <a:xfrm>
            <a:off x="693018" y="495197"/>
            <a:ext cx="8996892" cy="584775"/>
          </a:xfrm>
          <a:prstGeom prst="rect">
            <a:avLst/>
          </a:prstGeom>
        </p:spPr>
        <p:txBody>
          <a:bodyPr wrap="square">
            <a:spAutoFit/>
          </a:bodyPr>
          <a:lstStyle/>
          <a:p>
            <a:r>
              <a:rPr lang="en-US" sz="3200" b="1" dirty="0">
                <a:solidFill>
                  <a:schemeClr val="bg1"/>
                </a:solidFill>
                <a:latin typeface="Arial Black" panose="020B0A04020102020204" pitchFamily="34" charset="0"/>
                <a:cs typeface="Arial" panose="020B0604020202020204" pitchFamily="34" charset="0"/>
              </a:rPr>
              <a:t>Overview of BRT in South Africa</a:t>
            </a:r>
            <a:endParaRPr lang="en-US" sz="2400" b="1"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08982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88A32F2-B0C7-B947-883B-0351AAF8491D}"/>
              </a:ext>
            </a:extLst>
          </p:cNvPr>
          <p:cNvSpPr txBox="1"/>
          <p:nvPr/>
        </p:nvSpPr>
        <p:spPr>
          <a:xfrm>
            <a:off x="154379" y="2673835"/>
            <a:ext cx="4117175" cy="1569660"/>
          </a:xfrm>
          <a:prstGeom prst="rect">
            <a:avLst/>
          </a:prstGeom>
          <a:noFill/>
        </p:spPr>
        <p:txBody>
          <a:bodyPr wrap="square" rtlCol="0">
            <a:spAutoFit/>
          </a:bodyPr>
          <a:lstStyle/>
          <a:p>
            <a:r>
              <a:rPr lang="en-US" sz="3200" b="1" dirty="0">
                <a:solidFill>
                  <a:srgbClr val="00B050"/>
                </a:solidFill>
                <a:latin typeface="Arial Black" panose="020B0604020202020204" pitchFamily="34" charset="0"/>
              </a:rPr>
              <a:t>BRT</a:t>
            </a:r>
          </a:p>
          <a:p>
            <a:r>
              <a:rPr lang="en-US" sz="3200" b="1" dirty="0">
                <a:solidFill>
                  <a:schemeClr val="bg1"/>
                </a:solidFill>
                <a:latin typeface="Arial Black" panose="020B0604020202020204" pitchFamily="34" charset="0"/>
              </a:rPr>
              <a:t>BOCA Duration</a:t>
            </a:r>
            <a:endParaRPr lang="en-US" sz="3200" b="1" dirty="0">
              <a:solidFill>
                <a:srgbClr val="00B050"/>
              </a:solidFill>
              <a:latin typeface="Arial Black" panose="020B0604020202020204" pitchFamily="34" charset="0"/>
            </a:endParaRPr>
          </a:p>
          <a:p>
            <a:r>
              <a:rPr lang="en-US" sz="3200" b="1" dirty="0">
                <a:solidFill>
                  <a:schemeClr val="bg1"/>
                </a:solidFill>
                <a:latin typeface="Arial Black" panose="020B0604020202020204" pitchFamily="34" charset="0"/>
                <a:cs typeface="Arial Black" panose="020B0604020202020204" pitchFamily="34" charset="0"/>
              </a:rPr>
              <a:t> </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27589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88A32F2-B0C7-B947-883B-0351AAF8491D}"/>
              </a:ext>
            </a:extLst>
          </p:cNvPr>
          <p:cNvSpPr txBox="1"/>
          <p:nvPr/>
        </p:nvSpPr>
        <p:spPr>
          <a:xfrm>
            <a:off x="433954" y="1069383"/>
            <a:ext cx="9564842" cy="4985980"/>
          </a:xfrm>
          <a:prstGeom prst="rect">
            <a:avLst/>
          </a:prstGeom>
          <a:noFill/>
        </p:spPr>
        <p:txBody>
          <a:bodyPr wrap="square" rtlCol="0">
            <a:spAutoFit/>
          </a:bodyPr>
          <a:lstStyle/>
          <a:p>
            <a:endParaRPr lang="en-US" sz="3200" b="1" dirty="0">
              <a:solidFill>
                <a:srgbClr val="00B050"/>
              </a:solidFill>
              <a:latin typeface="Arial Black" panose="020B0604020202020204" pitchFamily="34" charset="0"/>
            </a:endParaRPr>
          </a:p>
          <a:p>
            <a:pPr algn="ctr"/>
            <a:r>
              <a:rPr lang="en-ZA" sz="2200" i="1" dirty="0">
                <a:latin typeface="Arial" panose="020B0604020202020204" pitchFamily="34" charset="0"/>
                <a:cs typeface="Arial" panose="020B0604020202020204" pitchFamily="34" charset="0"/>
              </a:rPr>
              <a:t>“You take a black minibus taxi operator that had an indefinite operating licence. Then you put him on a 12-year contract. Then you expect that person to compete, at the end of the 12 years, with a bus company that has been in business for 150 years..... Now this becomes an issue and I can tell you in 12 years’ time it is going to be very difficult for the minibus taxi operators to tender and be successful in that tender, if they must still be competing with bus companies that have been operating for more than 100 years. This must be reviewed.” </a:t>
            </a:r>
          </a:p>
          <a:p>
            <a:pPr algn="ctr"/>
            <a:r>
              <a:rPr lang="en-ZA" sz="2200" b="1" i="1" dirty="0">
                <a:latin typeface="Arial" panose="020B0604020202020204" pitchFamily="34" charset="0"/>
                <a:cs typeface="Arial" panose="020B0604020202020204" pitchFamily="34" charset="0"/>
              </a:rPr>
              <a:t>Mr </a:t>
            </a:r>
            <a:r>
              <a:rPr lang="en-ZA" sz="2200" b="1" i="1" dirty="0" err="1">
                <a:latin typeface="Arial" panose="020B0604020202020204" pitchFamily="34" charset="0"/>
                <a:cs typeface="Arial" panose="020B0604020202020204" pitchFamily="34" charset="0"/>
              </a:rPr>
              <a:t>Ndugandabe</a:t>
            </a:r>
            <a:r>
              <a:rPr lang="en-ZA" sz="2200" b="1" i="1" dirty="0">
                <a:latin typeface="Arial" panose="020B0604020202020204" pitchFamily="34" charset="0"/>
                <a:cs typeface="Arial" panose="020B0604020202020204" pitchFamily="34" charset="0"/>
              </a:rPr>
              <a:t> </a:t>
            </a:r>
          </a:p>
          <a:p>
            <a:pPr algn="ctr"/>
            <a:endParaRPr lang="en-ZA" sz="2200" b="1" i="1" dirty="0"/>
          </a:p>
          <a:p>
            <a:pPr algn="ctr"/>
            <a:endParaRPr lang="en-ZA" sz="2200" b="1" i="1" dirty="0"/>
          </a:p>
          <a:p>
            <a:pPr algn="ctr"/>
            <a:endParaRPr lang="en-ZA" sz="2200" b="1" i="1" dirty="0"/>
          </a:p>
          <a:p>
            <a:pPr algn="ctr"/>
            <a:endParaRPr lang="en-ZA" sz="2200" b="1" i="1" dirty="0"/>
          </a:p>
        </p:txBody>
      </p:sp>
      <p:pic>
        <p:nvPicPr>
          <p:cNvPr id="2" name="Online Media 1" descr="Rea Vaya operators want contracts reviewed">
            <a:hlinkClick r:id="" action="ppaction://media"/>
            <a:extLst>
              <a:ext uri="{FF2B5EF4-FFF2-40B4-BE49-F238E27FC236}">
                <a16:creationId xmlns:a16="http://schemas.microsoft.com/office/drawing/2014/main" xmlns="" id="{74D6659F-941A-E548-AA05-55EC1F4985F6}"/>
              </a:ext>
            </a:extLst>
          </p:cNvPr>
          <p:cNvPicPr>
            <a:picLocks noRot="1" noChangeAspect="1"/>
          </p:cNvPicPr>
          <p:nvPr>
            <a:videoFile r:link="rId1"/>
          </p:nvPr>
        </p:nvPicPr>
        <p:blipFill>
          <a:blip r:embed="rId3"/>
          <a:stretch>
            <a:fillRect/>
          </a:stretch>
        </p:blipFill>
        <p:spPr>
          <a:xfrm>
            <a:off x="4075906" y="4866429"/>
            <a:ext cx="2540000" cy="1435100"/>
          </a:xfrm>
          <a:prstGeom prst="rect">
            <a:avLst/>
          </a:prstGeom>
        </p:spPr>
      </p:pic>
      <p:sp>
        <p:nvSpPr>
          <p:cNvPr id="4" name="Rectangle 3">
            <a:extLst>
              <a:ext uri="{FF2B5EF4-FFF2-40B4-BE49-F238E27FC236}">
                <a16:creationId xmlns:a16="http://schemas.microsoft.com/office/drawing/2014/main" xmlns="" id="{FA116E87-3076-7F48-886C-AFA44AB8D48E}"/>
              </a:ext>
            </a:extLst>
          </p:cNvPr>
          <p:cNvSpPr/>
          <p:nvPr/>
        </p:nvSpPr>
        <p:spPr>
          <a:xfrm>
            <a:off x="693018" y="495197"/>
            <a:ext cx="8996892" cy="584775"/>
          </a:xfrm>
          <a:prstGeom prst="rect">
            <a:avLst/>
          </a:prstGeom>
        </p:spPr>
        <p:txBody>
          <a:bodyPr wrap="square">
            <a:spAutoFit/>
          </a:bodyPr>
          <a:lstStyle/>
          <a:p>
            <a:r>
              <a:rPr lang="en-US" sz="3200" b="1" dirty="0">
                <a:solidFill>
                  <a:schemeClr val="bg1"/>
                </a:solidFill>
                <a:latin typeface="Arial Black" panose="020B0A04020102020204" pitchFamily="34" charset="0"/>
                <a:cs typeface="Arial" panose="020B0604020202020204" pitchFamily="34" charset="0"/>
              </a:rPr>
              <a:t>QUOTES By the Affected Operators</a:t>
            </a:r>
            <a:endParaRPr lang="en-US" sz="2400" b="1"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2191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ED1665D-F715-C64A-AEF4-69E0436C3D65}"/>
              </a:ext>
            </a:extLst>
          </p:cNvPr>
          <p:cNvSpPr/>
          <p:nvPr/>
        </p:nvSpPr>
        <p:spPr>
          <a:xfrm>
            <a:off x="693018" y="495197"/>
            <a:ext cx="8866617" cy="584775"/>
          </a:xfrm>
          <a:prstGeom prst="rect">
            <a:avLst/>
          </a:prstGeom>
        </p:spPr>
        <p:txBody>
          <a:bodyPr wrap="square">
            <a:spAutoFit/>
          </a:bodyPr>
          <a:lstStyle/>
          <a:p>
            <a:r>
              <a:rPr lang="en-US" sz="3200" b="1" dirty="0">
                <a:solidFill>
                  <a:schemeClr val="bg1"/>
                </a:solidFill>
                <a:latin typeface="Arial Black" panose="020B0A04020102020204" pitchFamily="34" charset="0"/>
                <a:cs typeface="Arial" panose="020B0604020202020204" pitchFamily="34" charset="0"/>
              </a:rPr>
              <a:t>BOCA Duration</a:t>
            </a:r>
            <a:endParaRPr lang="en-US" sz="2400" b="1"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4" name="Content Placeholder 6">
            <a:extLst>
              <a:ext uri="{FF2B5EF4-FFF2-40B4-BE49-F238E27FC236}">
                <a16:creationId xmlns:a16="http://schemas.microsoft.com/office/drawing/2014/main" xmlns="" id="{99435F01-FC65-40D1-8516-D142CBBE76BE}"/>
              </a:ext>
            </a:extLst>
          </p:cNvPr>
          <p:cNvSpPr txBox="1">
            <a:spLocks/>
          </p:cNvSpPr>
          <p:nvPr/>
        </p:nvSpPr>
        <p:spPr>
          <a:xfrm>
            <a:off x="275573" y="1449304"/>
            <a:ext cx="9686573" cy="5130790"/>
          </a:xfrm>
          <a:prstGeom prst="rect">
            <a:avLst/>
          </a:prstGeom>
        </p:spPr>
        <p:txBody>
          <a:bodyPr>
            <a:noAutofit/>
          </a:bodyPr>
          <a:lstStyle>
            <a:lvl1pPr marL="342900" indent="-342900" algn="r" defTabSz="914400" rtl="0" eaLnBrk="1" latinLnBrk="0" hangingPunct="1">
              <a:spcBef>
                <a:spcPct val="20000"/>
              </a:spcBef>
              <a:buFont typeface="Arial" pitchFamily="34" charset="0"/>
              <a:buNone/>
              <a:defRPr sz="3200" kern="1200">
                <a:solidFill>
                  <a:schemeClr val="accent3">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3">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3">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3">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3">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lnSpc>
                <a:spcPct val="114000"/>
              </a:lnSpc>
              <a:spcBef>
                <a:spcPts val="600"/>
              </a:spcBef>
              <a:buFont typeface="Wingdings" pitchFamily="2" charset="2"/>
              <a:buChar char="§"/>
            </a:pPr>
            <a:r>
              <a:rPr lang="en-ZA" sz="2000" dirty="0">
                <a:solidFill>
                  <a:schemeClr val="tx1">
                    <a:lumMod val="65000"/>
                    <a:lumOff val="35000"/>
                  </a:schemeClr>
                </a:solidFill>
                <a:latin typeface="Arial" panose="020B0604020202020204" pitchFamily="34" charset="0"/>
                <a:cs typeface="Arial" panose="020B0604020202020204" pitchFamily="34" charset="0"/>
              </a:rPr>
              <a:t>The current12-year contract BOC model, is such that operators that opt to be part of the BRT system are required to conclude 12-year contracts. </a:t>
            </a:r>
          </a:p>
          <a:p>
            <a:pPr algn="l">
              <a:lnSpc>
                <a:spcPct val="114000"/>
              </a:lnSpc>
              <a:spcBef>
                <a:spcPts val="600"/>
              </a:spcBef>
              <a:buFont typeface="Wingdings" pitchFamily="2" charset="2"/>
              <a:buChar char="§"/>
            </a:pPr>
            <a:r>
              <a:rPr lang="en-ZA" sz="2000" dirty="0">
                <a:solidFill>
                  <a:schemeClr val="tx1">
                    <a:lumMod val="65000"/>
                    <a:lumOff val="35000"/>
                  </a:schemeClr>
                </a:solidFill>
                <a:latin typeface="Arial" panose="020B0604020202020204" pitchFamily="34" charset="0"/>
                <a:cs typeface="Arial" panose="020B0604020202020204" pitchFamily="34" charset="0"/>
              </a:rPr>
              <a:t>This model is based on Section 41(3) of the NLTA which states that “A negotiated contract contemplated in Subsection (1) or (2) shall be for a period of no longer than 12 years.” </a:t>
            </a:r>
          </a:p>
          <a:p>
            <a:pPr algn="l">
              <a:lnSpc>
                <a:spcPct val="114000"/>
              </a:lnSpc>
              <a:spcBef>
                <a:spcPts val="600"/>
              </a:spcBef>
              <a:buFont typeface="Wingdings" pitchFamily="2" charset="2"/>
              <a:buChar char="§"/>
            </a:pPr>
            <a:r>
              <a:rPr lang="en-ZA" sz="2000" dirty="0">
                <a:solidFill>
                  <a:schemeClr val="tx1">
                    <a:lumMod val="65000"/>
                    <a:lumOff val="35000"/>
                  </a:schemeClr>
                </a:solidFill>
                <a:latin typeface="Arial" panose="020B0604020202020204" pitchFamily="34" charset="0"/>
                <a:cs typeface="Arial" panose="020B0604020202020204" pitchFamily="34" charset="0"/>
              </a:rPr>
              <a:t>S41 is at odds with the key components and objectives of the BRT system.</a:t>
            </a:r>
          </a:p>
          <a:p>
            <a:pPr algn="l">
              <a:lnSpc>
                <a:spcPct val="114000"/>
              </a:lnSpc>
              <a:spcBef>
                <a:spcPts val="600"/>
              </a:spcBef>
              <a:buFont typeface="Wingdings" pitchFamily="2" charset="2"/>
              <a:buChar char="§"/>
            </a:pPr>
            <a:r>
              <a:rPr lang="en-ZA" sz="2000" dirty="0">
                <a:solidFill>
                  <a:schemeClr val="tx1">
                    <a:lumMod val="65000"/>
                    <a:lumOff val="35000"/>
                  </a:schemeClr>
                </a:solidFill>
                <a:latin typeface="Arial" panose="020B0604020202020204" pitchFamily="34" charset="0"/>
                <a:cs typeface="Arial" panose="020B0604020202020204" pitchFamily="34" charset="0"/>
              </a:rPr>
              <a:t>We note the proposed amendments to the NLTA on negotiated contracts and “stopgap contracts”, specifically s41A.</a:t>
            </a:r>
          </a:p>
          <a:p>
            <a:pPr algn="l">
              <a:lnSpc>
                <a:spcPct val="114000"/>
              </a:lnSpc>
              <a:spcBef>
                <a:spcPts val="600"/>
              </a:spcBef>
              <a:buClr>
                <a:srgbClr val="8B5C27"/>
              </a:buClr>
              <a:buFont typeface="Wingdings" panose="05000000000000000000" pitchFamily="2" charset="2"/>
              <a:buChar char="§"/>
            </a:pPr>
            <a:r>
              <a:rPr lang="en-ZA" sz="2000" dirty="0">
                <a:solidFill>
                  <a:schemeClr val="tx1">
                    <a:lumMod val="65000"/>
                    <a:lumOff val="35000"/>
                  </a:schemeClr>
                </a:solidFill>
                <a:latin typeface="Arial" panose="020B0604020202020204" pitchFamily="34" charset="0"/>
                <a:cs typeface="Arial" panose="020B0604020202020204" pitchFamily="34" charset="0"/>
              </a:rPr>
              <a:t>SANTACO, NTA and SABRATA believes that government has used the legislation to dismantle the taxi industry</a:t>
            </a:r>
          </a:p>
          <a:p>
            <a:pPr algn="l">
              <a:lnSpc>
                <a:spcPct val="114000"/>
              </a:lnSpc>
              <a:spcBef>
                <a:spcPts val="600"/>
              </a:spcBef>
              <a:buClr>
                <a:srgbClr val="8B5C27"/>
              </a:buClr>
              <a:buFont typeface="Wingdings" panose="05000000000000000000" pitchFamily="2" charset="2"/>
              <a:buChar char="§"/>
            </a:pPr>
            <a:r>
              <a:rPr lang="en-ZA" sz="2000" dirty="0">
                <a:solidFill>
                  <a:schemeClr val="tx1">
                    <a:lumMod val="65000"/>
                    <a:lumOff val="35000"/>
                  </a:schemeClr>
                </a:solidFill>
                <a:latin typeface="Arial" panose="020B0604020202020204" pitchFamily="34" charset="0"/>
                <a:cs typeface="Arial" panose="020B0604020202020204" pitchFamily="34" charset="0"/>
              </a:rPr>
              <a:t>Affected parties are worse off</a:t>
            </a:r>
          </a:p>
          <a:p>
            <a:pPr algn="l">
              <a:lnSpc>
                <a:spcPct val="114000"/>
              </a:lnSpc>
              <a:spcBef>
                <a:spcPts val="600"/>
              </a:spcBef>
              <a:buClr>
                <a:srgbClr val="8B5C27"/>
              </a:buClr>
              <a:buFont typeface="Wingdings" panose="05000000000000000000" pitchFamily="2" charset="2"/>
              <a:buChar char="§"/>
            </a:pPr>
            <a:r>
              <a:rPr lang="en-ZA" sz="2000" dirty="0">
                <a:solidFill>
                  <a:schemeClr val="tx1">
                    <a:lumMod val="65000"/>
                    <a:lumOff val="35000"/>
                  </a:schemeClr>
                </a:solidFill>
                <a:latin typeface="Arial" panose="020B0604020202020204" pitchFamily="34" charset="0"/>
                <a:cs typeface="Arial" panose="020B0604020202020204" pitchFamily="34" charset="0"/>
              </a:rPr>
              <a:t>After 12 years is dispossession </a:t>
            </a:r>
          </a:p>
          <a:p>
            <a:pPr algn="l">
              <a:lnSpc>
                <a:spcPct val="114000"/>
              </a:lnSpc>
              <a:spcBef>
                <a:spcPts val="600"/>
              </a:spcBef>
              <a:buClr>
                <a:srgbClr val="8B5C27"/>
              </a:buClr>
              <a:buFont typeface="Wingdings" panose="05000000000000000000" pitchFamily="2" charset="2"/>
              <a:buChar char="§"/>
            </a:pPr>
            <a:endParaRPr lang="en-ZA" sz="2200" dirty="0">
              <a:solidFill>
                <a:schemeClr val="tx1">
                  <a:lumMod val="65000"/>
                  <a:lumOff val="35000"/>
                </a:schemeClr>
              </a:solidFill>
              <a:latin typeface="Arial" panose="020B0604020202020204" pitchFamily="34" charset="0"/>
              <a:cs typeface="Arial" panose="020B0604020202020204" pitchFamily="34" charset="0"/>
            </a:endParaRPr>
          </a:p>
          <a:p>
            <a:pPr algn="l">
              <a:lnSpc>
                <a:spcPct val="114000"/>
              </a:lnSpc>
              <a:spcBef>
                <a:spcPts val="600"/>
              </a:spcBef>
              <a:buClr>
                <a:srgbClr val="8B5C27"/>
              </a:buClr>
              <a:buFont typeface="Wingdings" panose="05000000000000000000" pitchFamily="2" charset="2"/>
              <a:buChar char="§"/>
            </a:pPr>
            <a:endParaRPr lang="en-ZA" sz="2200" dirty="0">
              <a:solidFill>
                <a:schemeClr val="tx1">
                  <a:lumMod val="65000"/>
                  <a:lumOff val="35000"/>
                </a:schemeClr>
              </a:solidFill>
              <a:latin typeface="Arial" panose="020B0604020202020204" pitchFamily="34" charset="0"/>
              <a:cs typeface="Arial" panose="020B0604020202020204" pitchFamily="34" charset="0"/>
            </a:endParaRPr>
          </a:p>
          <a:p>
            <a:pPr marL="809625" lvl="1" indent="-409575">
              <a:lnSpc>
                <a:spcPct val="114000"/>
              </a:lnSpc>
              <a:spcBef>
                <a:spcPts val="600"/>
              </a:spcBef>
              <a:buClr>
                <a:srgbClr val="8B5C27"/>
              </a:buClr>
              <a:buFont typeface="Wingdings" panose="05000000000000000000" pitchFamily="2" charset="2"/>
              <a:buChar char="§"/>
            </a:pPr>
            <a:endParaRPr lang="en-GB" sz="2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70171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a:extLst>
              <a:ext uri="{FF2B5EF4-FFF2-40B4-BE49-F238E27FC236}">
                <a16:creationId xmlns:a16="http://schemas.microsoft.com/office/drawing/2014/main" xmlns="" id="{0CB1251B-0DA4-0446-B1C0-EFFB16143521}"/>
              </a:ext>
            </a:extLst>
          </p:cNvPr>
          <p:cNvSpPr/>
          <p:nvPr/>
        </p:nvSpPr>
        <p:spPr>
          <a:xfrm rot="16200000">
            <a:off x="2424701" y="1566821"/>
            <a:ext cx="703304" cy="884756"/>
          </a:xfrm>
          <a:prstGeom prst="round2SameRect">
            <a:avLst>
              <a:gd name="adj1" fmla="val 50000"/>
              <a:gd name="adj2" fmla="val 0"/>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9"/>
          </a:p>
        </p:txBody>
      </p:sp>
      <p:sp>
        <p:nvSpPr>
          <p:cNvPr id="7" name="TextBox 6">
            <a:extLst>
              <a:ext uri="{FF2B5EF4-FFF2-40B4-BE49-F238E27FC236}">
                <a16:creationId xmlns:a16="http://schemas.microsoft.com/office/drawing/2014/main" xmlns="" id="{45996958-600E-5343-BB29-2CF283C8C220}"/>
              </a:ext>
            </a:extLst>
          </p:cNvPr>
          <p:cNvSpPr txBox="1"/>
          <p:nvPr/>
        </p:nvSpPr>
        <p:spPr>
          <a:xfrm>
            <a:off x="2645344" y="1829381"/>
            <a:ext cx="370614" cy="430887"/>
          </a:xfrm>
          <a:prstGeom prst="rect">
            <a:avLst/>
          </a:prstGeom>
          <a:noFill/>
        </p:spPr>
        <p:txBody>
          <a:bodyPr wrap="none" rtlCol="0" anchor="ctr" anchorCtr="0">
            <a:spAutoFit/>
          </a:bodyPr>
          <a:lstStyle/>
          <a:p>
            <a:pPr algn="ctr"/>
            <a:r>
              <a:rPr lang="en-US" sz="2200" b="1" dirty="0">
                <a:solidFill>
                  <a:schemeClr val="bg1"/>
                </a:solidFill>
                <a:latin typeface="Poppins" pitchFamily="2" charset="77"/>
                <a:ea typeface="League Spartan" charset="0"/>
                <a:cs typeface="Poppins" pitchFamily="2" charset="77"/>
              </a:rPr>
              <a:t>1.</a:t>
            </a:r>
          </a:p>
        </p:txBody>
      </p:sp>
      <p:sp>
        <p:nvSpPr>
          <p:cNvPr id="9" name="Rectangle 8">
            <a:extLst>
              <a:ext uri="{FF2B5EF4-FFF2-40B4-BE49-F238E27FC236}">
                <a16:creationId xmlns:a16="http://schemas.microsoft.com/office/drawing/2014/main" xmlns="" id="{3BB7A11C-4EFE-0F4A-9440-AB23587103D2}"/>
              </a:ext>
            </a:extLst>
          </p:cNvPr>
          <p:cNvSpPr/>
          <p:nvPr/>
        </p:nvSpPr>
        <p:spPr>
          <a:xfrm>
            <a:off x="3268862" y="1657542"/>
            <a:ext cx="5088975" cy="703304"/>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9"/>
          </a:p>
        </p:txBody>
      </p:sp>
      <p:sp>
        <p:nvSpPr>
          <p:cNvPr id="10" name="TextBox 9">
            <a:extLst>
              <a:ext uri="{FF2B5EF4-FFF2-40B4-BE49-F238E27FC236}">
                <a16:creationId xmlns:a16="http://schemas.microsoft.com/office/drawing/2014/main" xmlns="" id="{73A16C9F-E417-3345-9677-B9CD0C14E0F7}"/>
              </a:ext>
            </a:extLst>
          </p:cNvPr>
          <p:cNvSpPr txBox="1"/>
          <p:nvPr/>
        </p:nvSpPr>
        <p:spPr>
          <a:xfrm>
            <a:off x="3427812" y="1847659"/>
            <a:ext cx="3887346" cy="446020"/>
          </a:xfrm>
          <a:prstGeom prst="rect">
            <a:avLst/>
          </a:prstGeom>
          <a:noFill/>
        </p:spPr>
        <p:txBody>
          <a:bodyPr wrap="none" rtlCol="0" anchor="b" anchorCtr="0">
            <a:spAutoFit/>
          </a:bodyPr>
          <a:lstStyle/>
          <a:p>
            <a:pPr>
              <a:lnSpc>
                <a:spcPct val="114000"/>
              </a:lnSpc>
              <a:spcBef>
                <a:spcPts val="600"/>
              </a:spcBef>
              <a:buClr>
                <a:srgbClr val="8B5C27"/>
              </a:buClr>
            </a:pPr>
            <a:r>
              <a:rPr lang="en-US" sz="2200" b="1" dirty="0">
                <a:solidFill>
                  <a:schemeClr val="bg1"/>
                </a:solidFill>
                <a:latin typeface="Arial" panose="020B0604020202020204" pitchFamily="34" charset="0"/>
                <a:cs typeface="Arial" panose="020B0604020202020204" pitchFamily="34" charset="0"/>
              </a:rPr>
              <a:t>Welcome and Introductions</a:t>
            </a:r>
          </a:p>
        </p:txBody>
      </p:sp>
      <p:sp>
        <p:nvSpPr>
          <p:cNvPr id="20" name="Round Same Side Corner Rectangle 19">
            <a:extLst>
              <a:ext uri="{FF2B5EF4-FFF2-40B4-BE49-F238E27FC236}">
                <a16:creationId xmlns:a16="http://schemas.microsoft.com/office/drawing/2014/main" xmlns="" id="{22848F8D-767A-9D43-B7E2-3E702F637058}"/>
              </a:ext>
            </a:extLst>
          </p:cNvPr>
          <p:cNvSpPr/>
          <p:nvPr/>
        </p:nvSpPr>
        <p:spPr>
          <a:xfrm rot="16200000">
            <a:off x="2424701" y="2401973"/>
            <a:ext cx="703304" cy="884756"/>
          </a:xfrm>
          <a:prstGeom prst="round2SameRect">
            <a:avLst>
              <a:gd name="adj1" fmla="val 50000"/>
              <a:gd name="adj2" fmla="val 0"/>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9"/>
          </a:p>
        </p:txBody>
      </p:sp>
      <p:sp>
        <p:nvSpPr>
          <p:cNvPr id="21" name="TextBox 20">
            <a:extLst>
              <a:ext uri="{FF2B5EF4-FFF2-40B4-BE49-F238E27FC236}">
                <a16:creationId xmlns:a16="http://schemas.microsoft.com/office/drawing/2014/main" xmlns="" id="{2637FF68-639C-2E4A-9992-E947E168DAAB}"/>
              </a:ext>
            </a:extLst>
          </p:cNvPr>
          <p:cNvSpPr txBox="1"/>
          <p:nvPr/>
        </p:nvSpPr>
        <p:spPr>
          <a:xfrm>
            <a:off x="2618093" y="2652657"/>
            <a:ext cx="425116" cy="430887"/>
          </a:xfrm>
          <a:prstGeom prst="rect">
            <a:avLst/>
          </a:prstGeom>
          <a:noFill/>
        </p:spPr>
        <p:txBody>
          <a:bodyPr wrap="none" rtlCol="0" anchor="ctr" anchorCtr="0">
            <a:spAutoFit/>
          </a:bodyPr>
          <a:lstStyle/>
          <a:p>
            <a:pPr algn="ctr"/>
            <a:r>
              <a:rPr lang="en-US" sz="2200" b="1" dirty="0">
                <a:solidFill>
                  <a:schemeClr val="bg1"/>
                </a:solidFill>
                <a:latin typeface="Poppins" pitchFamily="2" charset="77"/>
                <a:ea typeface="League Spartan" charset="0"/>
                <a:cs typeface="Poppins" pitchFamily="2" charset="77"/>
              </a:rPr>
              <a:t>2.</a:t>
            </a:r>
          </a:p>
        </p:txBody>
      </p:sp>
      <p:sp>
        <p:nvSpPr>
          <p:cNvPr id="16" name="Rectangle 15">
            <a:extLst>
              <a:ext uri="{FF2B5EF4-FFF2-40B4-BE49-F238E27FC236}">
                <a16:creationId xmlns:a16="http://schemas.microsoft.com/office/drawing/2014/main" xmlns="" id="{961E50D5-CD39-2643-B59A-A3234D2F9BDC}"/>
              </a:ext>
            </a:extLst>
          </p:cNvPr>
          <p:cNvSpPr/>
          <p:nvPr/>
        </p:nvSpPr>
        <p:spPr>
          <a:xfrm>
            <a:off x="3268862" y="2468947"/>
            <a:ext cx="5088975" cy="703304"/>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9"/>
          </a:p>
        </p:txBody>
      </p:sp>
      <p:sp>
        <p:nvSpPr>
          <p:cNvPr id="18" name="TextBox 17">
            <a:extLst>
              <a:ext uri="{FF2B5EF4-FFF2-40B4-BE49-F238E27FC236}">
                <a16:creationId xmlns:a16="http://schemas.microsoft.com/office/drawing/2014/main" xmlns="" id="{935B1EC9-1816-E346-918C-96A87880654C}"/>
              </a:ext>
            </a:extLst>
          </p:cNvPr>
          <p:cNvSpPr txBox="1"/>
          <p:nvPr/>
        </p:nvSpPr>
        <p:spPr>
          <a:xfrm>
            <a:off x="3427812" y="2623436"/>
            <a:ext cx="4574457" cy="446020"/>
          </a:xfrm>
          <a:prstGeom prst="rect">
            <a:avLst/>
          </a:prstGeom>
          <a:noFill/>
        </p:spPr>
        <p:txBody>
          <a:bodyPr wrap="none" rtlCol="0" anchor="b" anchorCtr="0">
            <a:spAutoFit/>
          </a:bodyPr>
          <a:lstStyle/>
          <a:p>
            <a:pPr>
              <a:lnSpc>
                <a:spcPct val="114000"/>
              </a:lnSpc>
              <a:spcBef>
                <a:spcPts val="600"/>
              </a:spcBef>
              <a:buClr>
                <a:srgbClr val="8B5C27"/>
              </a:buClr>
            </a:pPr>
            <a:r>
              <a:rPr lang="en-US" sz="2200" b="1" dirty="0">
                <a:solidFill>
                  <a:schemeClr val="bg1"/>
                </a:solidFill>
                <a:latin typeface="Arial" panose="020B0604020202020204" pitchFamily="34" charset="0"/>
                <a:cs typeface="Arial" panose="020B0604020202020204" pitchFamily="34" charset="0"/>
              </a:rPr>
              <a:t>Purpose and Agenda of Meeting </a:t>
            </a:r>
          </a:p>
        </p:txBody>
      </p:sp>
      <p:sp>
        <p:nvSpPr>
          <p:cNvPr id="28" name="Round Same Side Corner Rectangle 27">
            <a:extLst>
              <a:ext uri="{FF2B5EF4-FFF2-40B4-BE49-F238E27FC236}">
                <a16:creationId xmlns:a16="http://schemas.microsoft.com/office/drawing/2014/main" xmlns="" id="{704EC7A9-7FF0-A64F-8285-6FA6151E62A6}"/>
              </a:ext>
            </a:extLst>
          </p:cNvPr>
          <p:cNvSpPr/>
          <p:nvPr/>
        </p:nvSpPr>
        <p:spPr>
          <a:xfrm rot="16200000">
            <a:off x="2424701" y="3189625"/>
            <a:ext cx="703304" cy="884756"/>
          </a:xfrm>
          <a:prstGeom prst="round2SameRect">
            <a:avLst>
              <a:gd name="adj1" fmla="val 50000"/>
              <a:gd name="adj2" fmla="val 0"/>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9"/>
          </a:p>
        </p:txBody>
      </p:sp>
      <p:sp>
        <p:nvSpPr>
          <p:cNvPr id="29" name="TextBox 28">
            <a:extLst>
              <a:ext uri="{FF2B5EF4-FFF2-40B4-BE49-F238E27FC236}">
                <a16:creationId xmlns:a16="http://schemas.microsoft.com/office/drawing/2014/main" xmlns="" id="{DDE19BF0-4E3A-9B4D-8BC7-5CD2626B94A7}"/>
              </a:ext>
            </a:extLst>
          </p:cNvPr>
          <p:cNvSpPr txBox="1"/>
          <p:nvPr/>
        </p:nvSpPr>
        <p:spPr>
          <a:xfrm>
            <a:off x="2613285" y="3440314"/>
            <a:ext cx="434734" cy="430887"/>
          </a:xfrm>
          <a:prstGeom prst="rect">
            <a:avLst/>
          </a:prstGeom>
          <a:noFill/>
        </p:spPr>
        <p:txBody>
          <a:bodyPr wrap="none" rtlCol="0" anchor="ctr" anchorCtr="0">
            <a:spAutoFit/>
          </a:bodyPr>
          <a:lstStyle/>
          <a:p>
            <a:pPr algn="ctr"/>
            <a:r>
              <a:rPr lang="en-US" sz="2200" b="1" dirty="0">
                <a:solidFill>
                  <a:schemeClr val="bg1"/>
                </a:solidFill>
                <a:latin typeface="Poppins" pitchFamily="2" charset="77"/>
                <a:ea typeface="League Spartan" charset="0"/>
                <a:cs typeface="Poppins" pitchFamily="2" charset="77"/>
              </a:rPr>
              <a:t>3.</a:t>
            </a:r>
          </a:p>
        </p:txBody>
      </p:sp>
      <p:sp>
        <p:nvSpPr>
          <p:cNvPr id="24" name="Rectangle 23">
            <a:extLst>
              <a:ext uri="{FF2B5EF4-FFF2-40B4-BE49-F238E27FC236}">
                <a16:creationId xmlns:a16="http://schemas.microsoft.com/office/drawing/2014/main" xmlns="" id="{7D3313C8-8F7E-A14F-815A-DD27198D5618}"/>
              </a:ext>
            </a:extLst>
          </p:cNvPr>
          <p:cNvSpPr/>
          <p:nvPr/>
        </p:nvSpPr>
        <p:spPr>
          <a:xfrm>
            <a:off x="3268862" y="3268473"/>
            <a:ext cx="5088975" cy="703304"/>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9"/>
          </a:p>
        </p:txBody>
      </p:sp>
      <p:sp>
        <p:nvSpPr>
          <p:cNvPr id="26" name="TextBox 25">
            <a:extLst>
              <a:ext uri="{FF2B5EF4-FFF2-40B4-BE49-F238E27FC236}">
                <a16:creationId xmlns:a16="http://schemas.microsoft.com/office/drawing/2014/main" xmlns="" id="{0F7C78D1-92AF-8B49-9FAD-994E15F2E4E6}"/>
              </a:ext>
            </a:extLst>
          </p:cNvPr>
          <p:cNvSpPr txBox="1"/>
          <p:nvPr/>
        </p:nvSpPr>
        <p:spPr>
          <a:xfrm>
            <a:off x="3427815" y="3378194"/>
            <a:ext cx="4809597" cy="446020"/>
          </a:xfrm>
          <a:prstGeom prst="rect">
            <a:avLst/>
          </a:prstGeom>
          <a:noFill/>
        </p:spPr>
        <p:txBody>
          <a:bodyPr wrap="square" rtlCol="0" anchor="b" anchorCtr="0">
            <a:spAutoFit/>
          </a:bodyPr>
          <a:lstStyle/>
          <a:p>
            <a:pPr>
              <a:lnSpc>
                <a:spcPct val="114000"/>
              </a:lnSpc>
              <a:spcBef>
                <a:spcPts val="600"/>
              </a:spcBef>
              <a:buClr>
                <a:srgbClr val="8B5C27"/>
              </a:buClr>
            </a:pPr>
            <a:r>
              <a:rPr lang="en-US" sz="2200" b="1" dirty="0">
                <a:solidFill>
                  <a:schemeClr val="bg1"/>
                </a:solidFill>
                <a:latin typeface="Arial" panose="020B0604020202020204" pitchFamily="34" charset="0"/>
                <a:cs typeface="Arial" panose="020B0604020202020204" pitchFamily="34" charset="0"/>
              </a:rPr>
              <a:t>About SABRATA</a:t>
            </a:r>
          </a:p>
        </p:txBody>
      </p:sp>
      <p:sp>
        <p:nvSpPr>
          <p:cNvPr id="36" name="Round Same Side Corner Rectangle 35">
            <a:extLst>
              <a:ext uri="{FF2B5EF4-FFF2-40B4-BE49-F238E27FC236}">
                <a16:creationId xmlns:a16="http://schemas.microsoft.com/office/drawing/2014/main" xmlns="" id="{35182885-091E-8747-BCDE-CE8924278AFE}"/>
              </a:ext>
            </a:extLst>
          </p:cNvPr>
          <p:cNvSpPr/>
          <p:nvPr/>
        </p:nvSpPr>
        <p:spPr>
          <a:xfrm rot="16200000">
            <a:off x="2424701" y="3977276"/>
            <a:ext cx="703304" cy="884756"/>
          </a:xfrm>
          <a:prstGeom prst="round2SameRect">
            <a:avLst>
              <a:gd name="adj1" fmla="val 50000"/>
              <a:gd name="adj2" fmla="val 0"/>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9"/>
          </a:p>
        </p:txBody>
      </p:sp>
      <p:sp>
        <p:nvSpPr>
          <p:cNvPr id="37" name="TextBox 36">
            <a:extLst>
              <a:ext uri="{FF2B5EF4-FFF2-40B4-BE49-F238E27FC236}">
                <a16:creationId xmlns:a16="http://schemas.microsoft.com/office/drawing/2014/main" xmlns="" id="{E89F9F34-C496-0941-92C4-61CAA328FBAB}"/>
              </a:ext>
            </a:extLst>
          </p:cNvPr>
          <p:cNvSpPr txBox="1"/>
          <p:nvPr/>
        </p:nvSpPr>
        <p:spPr>
          <a:xfrm>
            <a:off x="2602864" y="4216086"/>
            <a:ext cx="455574" cy="430887"/>
          </a:xfrm>
          <a:prstGeom prst="rect">
            <a:avLst/>
          </a:prstGeom>
          <a:noFill/>
        </p:spPr>
        <p:txBody>
          <a:bodyPr wrap="none" rtlCol="0" anchor="ctr" anchorCtr="0">
            <a:spAutoFit/>
          </a:bodyPr>
          <a:lstStyle/>
          <a:p>
            <a:pPr algn="ctr"/>
            <a:r>
              <a:rPr lang="en-US" sz="2200" b="1" dirty="0">
                <a:solidFill>
                  <a:schemeClr val="bg1"/>
                </a:solidFill>
                <a:latin typeface="Poppins" pitchFamily="2" charset="77"/>
                <a:ea typeface="League Spartan" charset="0"/>
                <a:cs typeface="Poppins" pitchFamily="2" charset="77"/>
              </a:rPr>
              <a:t>4.</a:t>
            </a:r>
          </a:p>
        </p:txBody>
      </p:sp>
      <p:sp>
        <p:nvSpPr>
          <p:cNvPr id="32" name="Rectangle 31">
            <a:extLst>
              <a:ext uri="{FF2B5EF4-FFF2-40B4-BE49-F238E27FC236}">
                <a16:creationId xmlns:a16="http://schemas.microsoft.com/office/drawing/2014/main" xmlns="" id="{F8AE5335-96E9-D643-994D-0316ADE35181}"/>
              </a:ext>
            </a:extLst>
          </p:cNvPr>
          <p:cNvSpPr/>
          <p:nvPr/>
        </p:nvSpPr>
        <p:spPr>
          <a:xfrm>
            <a:off x="3268862" y="4056127"/>
            <a:ext cx="5088975" cy="703304"/>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9"/>
          </a:p>
        </p:txBody>
      </p:sp>
      <p:sp>
        <p:nvSpPr>
          <p:cNvPr id="34" name="TextBox 33">
            <a:extLst>
              <a:ext uri="{FF2B5EF4-FFF2-40B4-BE49-F238E27FC236}">
                <a16:creationId xmlns:a16="http://schemas.microsoft.com/office/drawing/2014/main" xmlns="" id="{C4ADD0CD-B169-FA47-AB9D-E5915628335A}"/>
              </a:ext>
            </a:extLst>
          </p:cNvPr>
          <p:cNvSpPr txBox="1"/>
          <p:nvPr/>
        </p:nvSpPr>
        <p:spPr>
          <a:xfrm>
            <a:off x="3427812" y="4040830"/>
            <a:ext cx="4809600" cy="764761"/>
          </a:xfrm>
          <a:prstGeom prst="rect">
            <a:avLst/>
          </a:prstGeom>
          <a:noFill/>
        </p:spPr>
        <p:txBody>
          <a:bodyPr wrap="square" rtlCol="0" anchor="b" anchorCtr="0">
            <a:spAutoFit/>
          </a:bodyPr>
          <a:lstStyle/>
          <a:p>
            <a:pPr>
              <a:lnSpc>
                <a:spcPct val="114000"/>
              </a:lnSpc>
              <a:spcBef>
                <a:spcPts val="600"/>
              </a:spcBef>
              <a:buClr>
                <a:srgbClr val="8B5C27"/>
              </a:buClr>
            </a:pPr>
            <a:r>
              <a:rPr lang="en-US" sz="2000" b="1" dirty="0">
                <a:solidFill>
                  <a:schemeClr val="bg1"/>
                </a:solidFill>
                <a:latin typeface="Arial" panose="020B0604020202020204" pitchFamily="34" charset="0"/>
                <a:cs typeface="Arial" panose="020B0604020202020204" pitchFamily="34" charset="0"/>
              </a:rPr>
              <a:t>The South African BRT Landscape and the 12 Year Contract</a:t>
            </a:r>
          </a:p>
        </p:txBody>
      </p:sp>
      <p:sp>
        <p:nvSpPr>
          <p:cNvPr id="38" name="Rectangle 37">
            <a:extLst>
              <a:ext uri="{FF2B5EF4-FFF2-40B4-BE49-F238E27FC236}">
                <a16:creationId xmlns:a16="http://schemas.microsoft.com/office/drawing/2014/main" xmlns="" id="{7EA32269-1C79-4042-A879-DF4D4338F4A0}"/>
              </a:ext>
            </a:extLst>
          </p:cNvPr>
          <p:cNvSpPr/>
          <p:nvPr/>
        </p:nvSpPr>
        <p:spPr>
          <a:xfrm>
            <a:off x="693019" y="495197"/>
            <a:ext cx="7544394" cy="584775"/>
          </a:xfrm>
          <a:prstGeom prst="rect">
            <a:avLst/>
          </a:prstGeom>
        </p:spPr>
        <p:txBody>
          <a:bodyPr wrap="square">
            <a:spAutoFit/>
          </a:bodyPr>
          <a:lstStyle/>
          <a:p>
            <a:r>
              <a:rPr lang="en-US" sz="3200" b="1" dirty="0">
                <a:solidFill>
                  <a:schemeClr val="bg1"/>
                </a:solidFill>
                <a:latin typeface="Arial Black" panose="020B0A04020102020204" pitchFamily="34" charset="0"/>
                <a:cs typeface="Arial" panose="020B0604020202020204" pitchFamily="34" charset="0"/>
              </a:rPr>
              <a:t>Contents</a:t>
            </a:r>
            <a:endParaRPr lang="en-US" sz="2400" b="1"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19" name="Round Same Side Corner Rectangle 35">
            <a:extLst>
              <a:ext uri="{FF2B5EF4-FFF2-40B4-BE49-F238E27FC236}">
                <a16:creationId xmlns:a16="http://schemas.microsoft.com/office/drawing/2014/main" xmlns="" id="{A7437155-4F0D-1E47-AB9B-74A82579821A}"/>
              </a:ext>
            </a:extLst>
          </p:cNvPr>
          <p:cNvSpPr/>
          <p:nvPr/>
        </p:nvSpPr>
        <p:spPr>
          <a:xfrm rot="16200000">
            <a:off x="2471085" y="4765779"/>
            <a:ext cx="703304" cy="884756"/>
          </a:xfrm>
          <a:prstGeom prst="round2SameRect">
            <a:avLst>
              <a:gd name="adj1" fmla="val 50000"/>
              <a:gd name="adj2" fmla="val 0"/>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9"/>
          </a:p>
        </p:txBody>
      </p:sp>
      <p:sp>
        <p:nvSpPr>
          <p:cNvPr id="23" name="TextBox 22">
            <a:extLst>
              <a:ext uri="{FF2B5EF4-FFF2-40B4-BE49-F238E27FC236}">
                <a16:creationId xmlns:a16="http://schemas.microsoft.com/office/drawing/2014/main" xmlns="" id="{AC40D098-C30A-3247-BA30-F24D68E098E4}"/>
              </a:ext>
            </a:extLst>
          </p:cNvPr>
          <p:cNvSpPr txBox="1"/>
          <p:nvPr/>
        </p:nvSpPr>
        <p:spPr>
          <a:xfrm>
            <a:off x="2653256" y="4991337"/>
            <a:ext cx="447558" cy="430887"/>
          </a:xfrm>
          <a:prstGeom prst="rect">
            <a:avLst/>
          </a:prstGeom>
          <a:noFill/>
        </p:spPr>
        <p:txBody>
          <a:bodyPr wrap="none" rtlCol="0" anchor="ctr" anchorCtr="0">
            <a:spAutoFit/>
          </a:bodyPr>
          <a:lstStyle/>
          <a:p>
            <a:pPr algn="ctr"/>
            <a:r>
              <a:rPr lang="en-US" sz="2200" b="1" dirty="0">
                <a:solidFill>
                  <a:schemeClr val="bg1"/>
                </a:solidFill>
                <a:latin typeface="Poppins" pitchFamily="2" charset="77"/>
                <a:ea typeface="League Spartan" charset="0"/>
                <a:cs typeface="Poppins" pitchFamily="2" charset="77"/>
              </a:rPr>
              <a:t>5.</a:t>
            </a:r>
          </a:p>
        </p:txBody>
      </p:sp>
      <p:sp>
        <p:nvSpPr>
          <p:cNvPr id="25" name="Rectangle 24">
            <a:extLst>
              <a:ext uri="{FF2B5EF4-FFF2-40B4-BE49-F238E27FC236}">
                <a16:creationId xmlns:a16="http://schemas.microsoft.com/office/drawing/2014/main" xmlns="" id="{F92DF8FA-A877-0646-9BF2-2864084328C4}"/>
              </a:ext>
            </a:extLst>
          </p:cNvPr>
          <p:cNvSpPr/>
          <p:nvPr/>
        </p:nvSpPr>
        <p:spPr>
          <a:xfrm>
            <a:off x="3328498" y="4844633"/>
            <a:ext cx="5088975" cy="703304"/>
          </a:xfrm>
          <a:prstGeom prst="rect">
            <a:avLst/>
          </a:pr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9"/>
          </a:p>
        </p:txBody>
      </p:sp>
      <p:sp>
        <p:nvSpPr>
          <p:cNvPr id="27" name="TextBox 26">
            <a:extLst>
              <a:ext uri="{FF2B5EF4-FFF2-40B4-BE49-F238E27FC236}">
                <a16:creationId xmlns:a16="http://schemas.microsoft.com/office/drawing/2014/main" xmlns="" id="{03ACC90F-4B79-DB44-B5BC-D7CFAF5F4B20}"/>
              </a:ext>
            </a:extLst>
          </p:cNvPr>
          <p:cNvSpPr txBox="1"/>
          <p:nvPr/>
        </p:nvSpPr>
        <p:spPr>
          <a:xfrm>
            <a:off x="3487448" y="4988601"/>
            <a:ext cx="2712602" cy="446020"/>
          </a:xfrm>
          <a:prstGeom prst="rect">
            <a:avLst/>
          </a:prstGeom>
          <a:noFill/>
        </p:spPr>
        <p:txBody>
          <a:bodyPr wrap="none" rtlCol="0" anchor="b" anchorCtr="0">
            <a:spAutoFit/>
          </a:bodyPr>
          <a:lstStyle/>
          <a:p>
            <a:pPr>
              <a:lnSpc>
                <a:spcPct val="114000"/>
              </a:lnSpc>
              <a:spcBef>
                <a:spcPts val="600"/>
              </a:spcBef>
              <a:buClr>
                <a:srgbClr val="8B5C27"/>
              </a:buClr>
            </a:pPr>
            <a:r>
              <a:rPr lang="en-US" sz="2200" b="1" dirty="0">
                <a:solidFill>
                  <a:schemeClr val="bg1"/>
                </a:solidFill>
                <a:latin typeface="Arial" panose="020B0604020202020204" pitchFamily="34" charset="0"/>
                <a:cs typeface="Arial" panose="020B0604020202020204" pitchFamily="34" charset="0"/>
              </a:rPr>
              <a:t>Recommendations</a:t>
            </a:r>
          </a:p>
        </p:txBody>
      </p:sp>
    </p:spTree>
    <p:extLst>
      <p:ext uri="{BB962C8B-B14F-4D97-AF65-F5344CB8AC3E}">
        <p14:creationId xmlns:p14="http://schemas.microsoft.com/office/powerpoint/2010/main" xmlns="" val="3856695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xmlns="" id="{C6D96890-B7A2-F54E-A1DA-61CB6C298803}"/>
              </a:ext>
            </a:extLst>
          </p:cNvPr>
          <p:cNvGraphicFramePr>
            <a:graphicFrameLocks/>
          </p:cNvGraphicFramePr>
          <p:nvPr>
            <p:extLst>
              <p:ext uri="{D42A27DB-BD31-4B8C-83A1-F6EECF244321}">
                <p14:modId xmlns:p14="http://schemas.microsoft.com/office/powerpoint/2010/main" xmlns="" val="2007271313"/>
              </p:ext>
            </p:extLst>
          </p:nvPr>
        </p:nvGraphicFramePr>
        <p:xfrm>
          <a:off x="693018" y="1683026"/>
          <a:ext cx="9272615" cy="4611757"/>
        </p:xfrm>
        <a:graphic>
          <a:graphicData uri="http://schemas.openxmlformats.org/drawingml/2006/table">
            <a:tbl>
              <a:tblPr firstRow="1" bandRow="1">
                <a:tableStyleId>{073A0DAA-6AF3-43AB-8588-CEC1D06C72B9}</a:tableStyleId>
              </a:tblPr>
              <a:tblGrid>
                <a:gridCol w="868783">
                  <a:extLst>
                    <a:ext uri="{9D8B030D-6E8A-4147-A177-3AD203B41FA5}">
                      <a16:colId xmlns:a16="http://schemas.microsoft.com/office/drawing/2014/main" xmlns="" val="20000"/>
                    </a:ext>
                  </a:extLst>
                </a:gridCol>
                <a:gridCol w="961920">
                  <a:extLst>
                    <a:ext uri="{9D8B030D-6E8A-4147-A177-3AD203B41FA5}">
                      <a16:colId xmlns:a16="http://schemas.microsoft.com/office/drawing/2014/main" xmlns="" val="20001"/>
                    </a:ext>
                  </a:extLst>
                </a:gridCol>
                <a:gridCol w="3607205">
                  <a:extLst>
                    <a:ext uri="{9D8B030D-6E8A-4147-A177-3AD203B41FA5}">
                      <a16:colId xmlns:a16="http://schemas.microsoft.com/office/drawing/2014/main" xmlns="" val="20002"/>
                    </a:ext>
                  </a:extLst>
                </a:gridCol>
                <a:gridCol w="3834707">
                  <a:extLst>
                    <a:ext uri="{9D8B030D-6E8A-4147-A177-3AD203B41FA5}">
                      <a16:colId xmlns:a16="http://schemas.microsoft.com/office/drawing/2014/main" xmlns="" val="20003"/>
                    </a:ext>
                  </a:extLst>
                </a:gridCol>
              </a:tblGrid>
              <a:tr h="690388">
                <a:tc>
                  <a:txBody>
                    <a:bodyPr/>
                    <a:lstStyle/>
                    <a:p>
                      <a:pPr algn="ctr"/>
                      <a:r>
                        <a:rPr lang="en-ZA" sz="1500" dirty="0">
                          <a:latin typeface="Arial" panose="020B0604020202020204" pitchFamily="34" charset="0"/>
                          <a:cs typeface="Arial" panose="020B0604020202020204" pitchFamily="34" charset="0"/>
                        </a:rPr>
                        <a:t>Clause of Bill</a:t>
                      </a:r>
                    </a:p>
                  </a:txBody>
                  <a:tcPr marL="98448" marR="98448" marT="49224" marB="49224" anchor="ctr">
                    <a:solidFill>
                      <a:srgbClr val="009DB5"/>
                    </a:solidFill>
                  </a:tcPr>
                </a:tc>
                <a:tc>
                  <a:txBody>
                    <a:bodyPr/>
                    <a:lstStyle/>
                    <a:p>
                      <a:pPr algn="ctr"/>
                      <a:r>
                        <a:rPr lang="en-ZA" sz="1500" dirty="0">
                          <a:latin typeface="Arial" panose="020B0604020202020204" pitchFamily="34" charset="0"/>
                          <a:cs typeface="Arial" panose="020B0604020202020204" pitchFamily="34" charset="0"/>
                        </a:rPr>
                        <a:t>Section of Act</a:t>
                      </a:r>
                    </a:p>
                  </a:txBody>
                  <a:tcPr marL="98448" marR="98448" marT="49224" marB="49224" anchor="ctr">
                    <a:solidFill>
                      <a:srgbClr val="009DB5"/>
                    </a:solidFill>
                  </a:tcPr>
                </a:tc>
                <a:tc>
                  <a:txBody>
                    <a:bodyPr/>
                    <a:lstStyle/>
                    <a:p>
                      <a:pPr algn="ctr"/>
                      <a:r>
                        <a:rPr lang="en-ZA" sz="1500" dirty="0">
                          <a:latin typeface="Arial" panose="020B0604020202020204" pitchFamily="34" charset="0"/>
                          <a:cs typeface="Arial" panose="020B0604020202020204" pitchFamily="34" charset="0"/>
                        </a:rPr>
                        <a:t>Amendment</a:t>
                      </a:r>
                    </a:p>
                  </a:txBody>
                  <a:tcPr marL="98448" marR="98448" marT="49224" marB="49224" anchor="ctr">
                    <a:solidFill>
                      <a:srgbClr val="009DB5"/>
                    </a:solidFill>
                  </a:tcPr>
                </a:tc>
                <a:tc>
                  <a:txBody>
                    <a:bodyPr/>
                    <a:lstStyle/>
                    <a:p>
                      <a:pPr algn="ctr"/>
                      <a:r>
                        <a:rPr lang="en-ZA" sz="1500" dirty="0">
                          <a:latin typeface="Arial" panose="020B0604020202020204" pitchFamily="34" charset="0"/>
                          <a:cs typeface="Arial" panose="020B0604020202020204" pitchFamily="34" charset="0"/>
                        </a:rPr>
                        <a:t>Purpose of amendment</a:t>
                      </a:r>
                    </a:p>
                  </a:txBody>
                  <a:tcPr marL="98448" marR="98448" marT="49224" marB="49224" anchor="ctr">
                    <a:solidFill>
                      <a:srgbClr val="009DB5"/>
                    </a:solidFill>
                  </a:tcPr>
                </a:tc>
                <a:extLst>
                  <a:ext uri="{0D108BD9-81ED-4DB2-BD59-A6C34878D82A}">
                    <a16:rowId xmlns:a16="http://schemas.microsoft.com/office/drawing/2014/main" xmlns="" val="10000"/>
                  </a:ext>
                </a:extLst>
              </a:tr>
              <a:tr h="2573635">
                <a:tc>
                  <a:txBody>
                    <a:bodyPr/>
                    <a:lstStyle/>
                    <a:p>
                      <a:r>
                        <a:rPr lang="en-ZA" sz="1300" dirty="0">
                          <a:latin typeface="Arial" panose="020B0604020202020204" pitchFamily="34" charset="0"/>
                          <a:cs typeface="Arial" panose="020B0604020202020204" pitchFamily="34" charset="0"/>
                        </a:rPr>
                        <a:t>21</a:t>
                      </a:r>
                    </a:p>
                  </a:txBody>
                  <a:tcPr marL="98448" marR="98448" marT="49224" marB="49224">
                    <a:solidFill>
                      <a:schemeClr val="bg1">
                        <a:lumMod val="95000"/>
                      </a:schemeClr>
                    </a:solidFill>
                  </a:tcPr>
                </a:tc>
                <a:tc>
                  <a:txBody>
                    <a:bodyPr/>
                    <a:lstStyle/>
                    <a:p>
                      <a:r>
                        <a:rPr lang="en-ZA" sz="1300" dirty="0">
                          <a:latin typeface="Arial" panose="020B0604020202020204" pitchFamily="34" charset="0"/>
                          <a:cs typeface="Arial" panose="020B0604020202020204" pitchFamily="34" charset="0"/>
                        </a:rPr>
                        <a:t>41</a:t>
                      </a:r>
                    </a:p>
                  </a:txBody>
                  <a:tcPr marL="98448" marR="98448" marT="49224" marB="49224">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Clarifies</a:t>
                      </a:r>
                      <a:r>
                        <a:rPr lang="en-ZA" sz="1300" baseline="0" dirty="0">
                          <a:latin typeface="Arial" panose="020B0604020202020204" pitchFamily="34" charset="0"/>
                          <a:cs typeface="Arial" panose="020B0604020202020204" pitchFamily="34" charset="0"/>
                        </a:rPr>
                        <a:t> the meaning of “once off” in relation to negotiated contracts</a:t>
                      </a:r>
                    </a:p>
                    <a:p>
                      <a:pPr marL="0" marR="0" indent="0" algn="l" defTabSz="914400" rtl="0" eaLnBrk="1" fontAlgn="auto" latinLnBrk="0" hangingPunct="1">
                        <a:lnSpc>
                          <a:spcPct val="100000"/>
                        </a:lnSpc>
                        <a:spcBef>
                          <a:spcPts val="0"/>
                        </a:spcBef>
                        <a:spcAft>
                          <a:spcPts val="0"/>
                        </a:spcAft>
                        <a:buClrTx/>
                        <a:buSzTx/>
                        <a:buFontTx/>
                        <a:buNone/>
                        <a:tabLst/>
                        <a:defRPr/>
                      </a:pPr>
                      <a:r>
                        <a:rPr lang="en-ZA" sz="1300" baseline="0" dirty="0">
                          <a:latin typeface="Arial" panose="020B0604020202020204" pitchFamily="34" charset="0"/>
                          <a:cs typeface="Arial" panose="020B0604020202020204" pitchFamily="34" charset="0"/>
                        </a:rPr>
                        <a:t>Procedural provisions currently in the Contracting Regulations are moved into the Act</a:t>
                      </a:r>
                    </a:p>
                    <a:p>
                      <a:pPr marL="0" marR="0" indent="0" algn="l" defTabSz="914400" rtl="0" eaLnBrk="1" fontAlgn="auto" latinLnBrk="0" hangingPunct="1">
                        <a:lnSpc>
                          <a:spcPct val="100000"/>
                        </a:lnSpc>
                        <a:spcBef>
                          <a:spcPts val="0"/>
                        </a:spcBef>
                        <a:spcAft>
                          <a:spcPts val="0"/>
                        </a:spcAft>
                        <a:buClrTx/>
                        <a:buSzTx/>
                        <a:buFontTx/>
                        <a:buNone/>
                        <a:tabLst/>
                        <a:defRPr/>
                      </a:pPr>
                      <a:r>
                        <a:rPr lang="en-ZA" sz="1300" baseline="0" dirty="0">
                          <a:latin typeface="Arial" panose="020B0604020202020204" pitchFamily="34" charset="0"/>
                          <a:cs typeface="Arial" panose="020B0604020202020204" pitchFamily="34" charset="0"/>
                        </a:rPr>
                        <a:t>Contracting authorities are only obliged to negotiate with affected operators, i.e. those on the relevant routes</a:t>
                      </a:r>
                    </a:p>
                    <a:p>
                      <a:pPr marL="0" marR="0" indent="0" algn="l" defTabSz="914400" rtl="0" eaLnBrk="1" fontAlgn="auto" latinLnBrk="0" hangingPunct="1">
                        <a:lnSpc>
                          <a:spcPct val="100000"/>
                        </a:lnSpc>
                        <a:spcBef>
                          <a:spcPts val="0"/>
                        </a:spcBef>
                        <a:spcAft>
                          <a:spcPts val="0"/>
                        </a:spcAft>
                        <a:buClrTx/>
                        <a:buSzTx/>
                        <a:buFontTx/>
                        <a:buNone/>
                        <a:tabLst/>
                        <a:defRPr/>
                      </a:pPr>
                      <a:r>
                        <a:rPr lang="en-ZA" sz="1300" baseline="0" dirty="0">
                          <a:latin typeface="Arial" panose="020B0604020202020204" pitchFamily="34" charset="0"/>
                          <a:cs typeface="Arial" panose="020B0604020202020204" pitchFamily="34" charset="0"/>
                        </a:rPr>
                        <a:t>The provision that the Minister may publish model contract documents is extended to negotiated contracts</a:t>
                      </a:r>
                      <a:endParaRPr lang="en-ZA" sz="1300" dirty="0">
                        <a:latin typeface="Arial" panose="020B0604020202020204" pitchFamily="34" charset="0"/>
                        <a:cs typeface="Arial" panose="020B0604020202020204" pitchFamily="34" charset="0"/>
                      </a:endParaRPr>
                    </a:p>
                  </a:txBody>
                  <a:tcPr marL="98448" marR="98448" marT="49224" marB="49224">
                    <a:solidFill>
                      <a:schemeClr val="bg1">
                        <a:lumMod val="95000"/>
                      </a:schemeClr>
                    </a:solidFill>
                  </a:tcPr>
                </a:tc>
                <a:tc>
                  <a:txBody>
                    <a:bodyPr/>
                    <a:lstStyle/>
                    <a:p>
                      <a:r>
                        <a:rPr lang="en-ZA" sz="1300" dirty="0">
                          <a:latin typeface="Arial" panose="020B0604020202020204" pitchFamily="34" charset="0"/>
                          <a:cs typeface="Arial" panose="020B0604020202020204" pitchFamily="34" charset="0"/>
                        </a:rPr>
                        <a:t>Gives effect to comments received</a:t>
                      </a:r>
                    </a:p>
                    <a:p>
                      <a:endParaRPr lang="en-ZA" sz="1300" dirty="0">
                        <a:latin typeface="Arial" panose="020B0604020202020204" pitchFamily="34" charset="0"/>
                        <a:cs typeface="Arial" panose="020B0604020202020204" pitchFamily="34" charset="0"/>
                      </a:endParaRPr>
                    </a:p>
                    <a:p>
                      <a:r>
                        <a:rPr lang="en-ZA" sz="1300" dirty="0">
                          <a:latin typeface="Arial" panose="020B0604020202020204" pitchFamily="34" charset="0"/>
                          <a:cs typeface="Arial" panose="020B0604020202020204" pitchFamily="34" charset="0"/>
                        </a:rPr>
                        <a:t>This is done on advice from the SLA</a:t>
                      </a:r>
                    </a:p>
                    <a:p>
                      <a:endParaRPr lang="en-ZA" sz="1300" dirty="0">
                        <a:latin typeface="Arial" panose="020B0604020202020204" pitchFamily="34" charset="0"/>
                        <a:cs typeface="Arial" panose="020B0604020202020204" pitchFamily="34" charset="0"/>
                      </a:endParaRPr>
                    </a:p>
                    <a:p>
                      <a:endParaRPr lang="en-ZA" sz="1300" dirty="0">
                        <a:latin typeface="Arial" panose="020B0604020202020204" pitchFamily="34" charset="0"/>
                        <a:cs typeface="Arial" panose="020B0604020202020204" pitchFamily="34" charset="0"/>
                      </a:endParaRPr>
                    </a:p>
                    <a:p>
                      <a:r>
                        <a:rPr lang="en-ZA" sz="1300" dirty="0">
                          <a:latin typeface="Arial" panose="020B0604020202020204" pitchFamily="34" charset="0"/>
                          <a:cs typeface="Arial" panose="020B0604020202020204" pitchFamily="34" charset="0"/>
                        </a:rPr>
                        <a:t>Deals with problems currently experienced by contracting authorities</a:t>
                      </a:r>
                    </a:p>
                    <a:p>
                      <a:r>
                        <a:rPr lang="en-ZA" sz="1300" dirty="0">
                          <a:latin typeface="Arial" panose="020B0604020202020204" pitchFamily="34" charset="0"/>
                          <a:cs typeface="Arial" panose="020B0604020202020204" pitchFamily="34" charset="0"/>
                        </a:rPr>
                        <a:t>The Minister should be able to make the documents compulsory for negotiated contracts as well</a:t>
                      </a:r>
                    </a:p>
                  </a:txBody>
                  <a:tcPr marL="98448" marR="98448" marT="49224" marB="49224">
                    <a:solidFill>
                      <a:schemeClr val="bg1">
                        <a:lumMod val="95000"/>
                      </a:schemeClr>
                    </a:solidFill>
                  </a:tcPr>
                </a:tc>
                <a:extLst>
                  <a:ext uri="{0D108BD9-81ED-4DB2-BD59-A6C34878D82A}">
                    <a16:rowId xmlns:a16="http://schemas.microsoft.com/office/drawing/2014/main" xmlns="" val="10001"/>
                  </a:ext>
                </a:extLst>
              </a:tr>
              <a:tr h="1347734">
                <a:tc>
                  <a:txBody>
                    <a:bodyPr/>
                    <a:lstStyle/>
                    <a:p>
                      <a:r>
                        <a:rPr lang="en-ZA" sz="1300" dirty="0">
                          <a:latin typeface="Arial" panose="020B0604020202020204" pitchFamily="34" charset="0"/>
                          <a:cs typeface="Arial" panose="020B0604020202020204" pitchFamily="34" charset="0"/>
                        </a:rPr>
                        <a:t>22</a:t>
                      </a:r>
                    </a:p>
                  </a:txBody>
                  <a:tcPr marL="98448" marR="98448" marT="49224" marB="49224">
                    <a:solidFill>
                      <a:schemeClr val="bg1">
                        <a:lumMod val="95000"/>
                      </a:schemeClr>
                    </a:solidFill>
                  </a:tcPr>
                </a:tc>
                <a:tc>
                  <a:txBody>
                    <a:bodyPr/>
                    <a:lstStyle/>
                    <a:p>
                      <a:r>
                        <a:rPr lang="en-ZA" sz="1300" dirty="0">
                          <a:latin typeface="Arial" panose="020B0604020202020204" pitchFamily="34" charset="0"/>
                          <a:cs typeface="Arial" panose="020B0604020202020204" pitchFamily="34" charset="0"/>
                        </a:rPr>
                        <a:t>41A</a:t>
                      </a:r>
                    </a:p>
                  </a:txBody>
                  <a:tcPr marL="98448" marR="98448" marT="49224" marB="49224">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Empowers contracting authorities to conclude stopgap contracts for not more than 3 years while they are conducting negotiations for a negotiated contract</a:t>
                      </a:r>
                      <a:r>
                        <a:rPr lang="en-ZA" sz="1300" baseline="0" dirty="0">
                          <a:latin typeface="Arial" panose="020B0604020202020204" pitchFamily="34" charset="0"/>
                          <a:cs typeface="Arial" panose="020B0604020202020204" pitchFamily="34" charset="0"/>
                        </a:rPr>
                        <a:t> or establishing a network, to provide continuity of services</a:t>
                      </a:r>
                      <a:endParaRPr lang="en-ZA" sz="1300" dirty="0">
                        <a:latin typeface="Arial" panose="020B0604020202020204" pitchFamily="34" charset="0"/>
                        <a:cs typeface="Arial" panose="020B0604020202020204" pitchFamily="34" charset="0"/>
                      </a:endParaRPr>
                    </a:p>
                  </a:txBody>
                  <a:tcPr marL="98448" marR="98448" marT="49224" marB="49224">
                    <a:solidFill>
                      <a:schemeClr val="bg1">
                        <a:lumMod val="95000"/>
                      </a:schemeClr>
                    </a:solidFill>
                  </a:tcPr>
                </a:tc>
                <a:tc>
                  <a:txBody>
                    <a:bodyPr/>
                    <a:lstStyle/>
                    <a:p>
                      <a:r>
                        <a:rPr lang="en-ZA" sz="1300" dirty="0">
                          <a:latin typeface="Arial" panose="020B0604020202020204" pitchFamily="34" charset="0"/>
                          <a:cs typeface="Arial" panose="020B0604020202020204" pitchFamily="34" charset="0"/>
                        </a:rPr>
                        <a:t>Will provide continuity of services while the contracting</a:t>
                      </a:r>
                      <a:r>
                        <a:rPr lang="en-ZA" sz="1300" baseline="0" dirty="0">
                          <a:latin typeface="Arial" panose="020B0604020202020204" pitchFamily="34" charset="0"/>
                          <a:cs typeface="Arial" panose="020B0604020202020204" pitchFamily="34" charset="0"/>
                        </a:rPr>
                        <a:t> authority negotiates with operators or establishes its integrated network</a:t>
                      </a:r>
                      <a:endParaRPr lang="en-ZA" sz="1300" dirty="0">
                        <a:latin typeface="Arial" panose="020B0604020202020204" pitchFamily="34" charset="0"/>
                        <a:cs typeface="Arial" panose="020B0604020202020204" pitchFamily="34" charset="0"/>
                      </a:endParaRPr>
                    </a:p>
                  </a:txBody>
                  <a:tcPr marL="98448" marR="98448" marT="49224" marB="49224">
                    <a:solidFill>
                      <a:schemeClr val="bg1">
                        <a:lumMod val="95000"/>
                      </a:schemeClr>
                    </a:solidFill>
                  </a:tcPr>
                </a:tc>
                <a:extLst>
                  <a:ext uri="{0D108BD9-81ED-4DB2-BD59-A6C34878D82A}">
                    <a16:rowId xmlns:a16="http://schemas.microsoft.com/office/drawing/2014/main" xmlns="" val="10002"/>
                  </a:ext>
                </a:extLst>
              </a:tr>
            </a:tbl>
          </a:graphicData>
        </a:graphic>
      </p:graphicFrame>
      <p:sp>
        <p:nvSpPr>
          <p:cNvPr id="3" name="Rectangle 2">
            <a:extLst>
              <a:ext uri="{FF2B5EF4-FFF2-40B4-BE49-F238E27FC236}">
                <a16:creationId xmlns:a16="http://schemas.microsoft.com/office/drawing/2014/main" xmlns="" id="{8C211078-BEC6-B34C-AF55-D729B6DCFE59}"/>
              </a:ext>
            </a:extLst>
          </p:cNvPr>
          <p:cNvSpPr/>
          <p:nvPr/>
        </p:nvSpPr>
        <p:spPr>
          <a:xfrm>
            <a:off x="693018" y="495197"/>
            <a:ext cx="8866617" cy="584775"/>
          </a:xfrm>
          <a:prstGeom prst="rect">
            <a:avLst/>
          </a:prstGeom>
        </p:spPr>
        <p:txBody>
          <a:bodyPr wrap="square">
            <a:spAutoFit/>
          </a:bodyPr>
          <a:lstStyle/>
          <a:p>
            <a:r>
              <a:rPr lang="en-US" sz="3200" b="1" dirty="0">
                <a:solidFill>
                  <a:schemeClr val="bg1"/>
                </a:solidFill>
                <a:latin typeface="Arial Black" panose="020B0A04020102020204" pitchFamily="34" charset="0"/>
                <a:cs typeface="Arial" panose="020B0604020202020204" pitchFamily="34" charset="0"/>
              </a:rPr>
              <a:t>NLTA Proposed Amendments</a:t>
            </a:r>
            <a:endParaRPr lang="en-US" sz="2400" b="1"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59392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3013776-70C9-A144-A241-19B1406FB641}"/>
              </a:ext>
            </a:extLst>
          </p:cNvPr>
          <p:cNvSpPr txBox="1"/>
          <p:nvPr/>
        </p:nvSpPr>
        <p:spPr>
          <a:xfrm>
            <a:off x="5438899" y="1947323"/>
            <a:ext cx="5094514" cy="1569660"/>
          </a:xfrm>
          <a:prstGeom prst="rect">
            <a:avLst/>
          </a:prstGeom>
          <a:noFill/>
        </p:spPr>
        <p:txBody>
          <a:bodyPr wrap="square" rtlCol="0">
            <a:spAutoFit/>
          </a:bodyPr>
          <a:lstStyle/>
          <a:p>
            <a:r>
              <a:rPr lang="en-US" sz="3200" b="1" dirty="0">
                <a:solidFill>
                  <a:schemeClr val="bg1"/>
                </a:solidFill>
                <a:latin typeface="Arial Black" panose="020B0604020202020204" pitchFamily="34" charset="0"/>
              </a:rPr>
              <a:t>Lessons Learnt &amp; Recommendations</a:t>
            </a:r>
            <a:endParaRPr lang="en-US" sz="3200" b="1" dirty="0">
              <a:solidFill>
                <a:srgbClr val="FF0066"/>
              </a:solidFill>
              <a:latin typeface="Arial Black" panose="020B0604020202020204" pitchFamily="34" charset="0"/>
            </a:endParaRPr>
          </a:p>
          <a:p>
            <a:r>
              <a:rPr lang="en-US" sz="3200" b="1" dirty="0">
                <a:solidFill>
                  <a:schemeClr val="bg1"/>
                </a:solidFill>
                <a:latin typeface="Arial Black" panose="020B0604020202020204" pitchFamily="34" charset="0"/>
              </a:rPr>
              <a:t> </a:t>
            </a:r>
          </a:p>
        </p:txBody>
      </p:sp>
    </p:spTree>
    <p:extLst>
      <p:ext uri="{BB962C8B-B14F-4D97-AF65-F5344CB8AC3E}">
        <p14:creationId xmlns:p14="http://schemas.microsoft.com/office/powerpoint/2010/main" xmlns="" val="726569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ED1665D-F715-C64A-AEF4-69E0436C3D65}"/>
              </a:ext>
            </a:extLst>
          </p:cNvPr>
          <p:cNvSpPr/>
          <p:nvPr/>
        </p:nvSpPr>
        <p:spPr>
          <a:xfrm>
            <a:off x="693018" y="495197"/>
            <a:ext cx="8996892" cy="584775"/>
          </a:xfrm>
          <a:prstGeom prst="rect">
            <a:avLst/>
          </a:prstGeom>
        </p:spPr>
        <p:txBody>
          <a:bodyPr wrap="square">
            <a:spAutoFit/>
          </a:bodyPr>
          <a:lstStyle/>
          <a:p>
            <a:r>
              <a:rPr lang="en-US" sz="3200" b="1" dirty="0">
                <a:solidFill>
                  <a:schemeClr val="bg1"/>
                </a:solidFill>
                <a:latin typeface="Arial Black" panose="020B0A04020102020204" pitchFamily="34" charset="0"/>
                <a:cs typeface="Arial" panose="020B0604020202020204" pitchFamily="34" charset="0"/>
              </a:rPr>
              <a:t>BRT Lessons Learnt</a:t>
            </a:r>
            <a:endParaRPr lang="en-US" sz="2400" b="1"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4" name="Content Placeholder 6">
            <a:extLst>
              <a:ext uri="{FF2B5EF4-FFF2-40B4-BE49-F238E27FC236}">
                <a16:creationId xmlns:a16="http://schemas.microsoft.com/office/drawing/2014/main" xmlns="" id="{99435F01-FC65-40D1-8516-D142CBBE76BE}"/>
              </a:ext>
            </a:extLst>
          </p:cNvPr>
          <p:cNvSpPr txBox="1">
            <a:spLocks/>
          </p:cNvSpPr>
          <p:nvPr/>
        </p:nvSpPr>
        <p:spPr>
          <a:xfrm>
            <a:off x="464950" y="1355138"/>
            <a:ext cx="9497196" cy="5337207"/>
          </a:xfrm>
          <a:prstGeom prst="rect">
            <a:avLst/>
          </a:prstGeom>
          <a:solidFill>
            <a:schemeClr val="bg1"/>
          </a:solidFill>
        </p:spPr>
        <p:txBody>
          <a:bodyPr>
            <a:noAutofit/>
          </a:bodyPr>
          <a:lstStyle>
            <a:lvl1pPr marL="342900" indent="-342900" algn="r" defTabSz="914400" rtl="0" eaLnBrk="1" latinLnBrk="0" hangingPunct="1">
              <a:spcBef>
                <a:spcPct val="20000"/>
              </a:spcBef>
              <a:buFont typeface="Arial" pitchFamily="34" charset="0"/>
              <a:buNone/>
              <a:defRPr sz="3200" kern="1200">
                <a:solidFill>
                  <a:schemeClr val="accent3">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3">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3">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3">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3">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7188" indent="-357188" algn="l">
              <a:lnSpc>
                <a:spcPct val="114000"/>
              </a:lnSpc>
              <a:spcBef>
                <a:spcPts val="600"/>
              </a:spcBef>
              <a:buClr>
                <a:srgbClr val="355873"/>
              </a:buClr>
              <a:buFont typeface="Wingdings" pitchFamily="2" charset="2"/>
              <a:buChar char="§"/>
            </a:pPr>
            <a:r>
              <a:rPr lang="en-ZA" sz="2150" dirty="0">
                <a:latin typeface="Arial" panose="020B0604020202020204" pitchFamily="34" charset="0"/>
                <a:cs typeface="Arial" panose="020B0604020202020204" pitchFamily="34" charset="0"/>
              </a:rPr>
              <a:t>The BRT system has assisted in the formalisation of the taxi industry through the formation of BOCs.</a:t>
            </a:r>
          </a:p>
          <a:p>
            <a:pPr marL="357188" indent="-357188" algn="l">
              <a:lnSpc>
                <a:spcPct val="114000"/>
              </a:lnSpc>
              <a:spcBef>
                <a:spcPts val="600"/>
              </a:spcBef>
              <a:buClr>
                <a:srgbClr val="355873"/>
              </a:buClr>
              <a:buFont typeface="Wingdings" pitchFamily="2" charset="2"/>
              <a:buChar char="§"/>
            </a:pPr>
            <a:r>
              <a:rPr lang="en-ZA" sz="2150" dirty="0">
                <a:latin typeface="Arial" panose="020B0604020202020204" pitchFamily="34" charset="0"/>
                <a:cs typeface="Arial" panose="020B0604020202020204" pitchFamily="34" charset="0"/>
              </a:rPr>
              <a:t>The 12-year contract BOC model in its current form has led to the disempowerment of the taxi industry. </a:t>
            </a:r>
          </a:p>
          <a:p>
            <a:pPr marL="357188" indent="-357188" algn="l">
              <a:lnSpc>
                <a:spcPct val="114000"/>
              </a:lnSpc>
              <a:spcBef>
                <a:spcPts val="600"/>
              </a:spcBef>
              <a:buClr>
                <a:srgbClr val="355873"/>
              </a:buClr>
              <a:buFont typeface="Wingdings" pitchFamily="2" charset="2"/>
              <a:buChar char="§"/>
            </a:pPr>
            <a:r>
              <a:rPr lang="en-ZA" sz="2150" dirty="0">
                <a:latin typeface="Arial" panose="020B0604020202020204" pitchFamily="34" charset="0"/>
                <a:cs typeface="Arial" panose="020B0604020202020204" pitchFamily="34" charset="0"/>
              </a:rPr>
              <a:t>When the 12-year term of each contract lapses, the operators that are shareholders in the affected BOC will be forced to exit the market if their BOC is not the successful bidder when the contract is put out on tender. </a:t>
            </a:r>
          </a:p>
          <a:p>
            <a:pPr marL="357188" indent="-357188" algn="l">
              <a:lnSpc>
                <a:spcPct val="114000"/>
              </a:lnSpc>
              <a:spcBef>
                <a:spcPts val="600"/>
              </a:spcBef>
              <a:buClr>
                <a:srgbClr val="355873"/>
              </a:buClr>
              <a:buFont typeface="Wingdings" pitchFamily="2" charset="2"/>
              <a:buChar char="§"/>
            </a:pPr>
            <a:r>
              <a:rPr lang="en-ZA" sz="2150" dirty="0">
                <a:latin typeface="Arial" panose="020B0604020202020204" pitchFamily="34" charset="0"/>
                <a:cs typeface="Arial" panose="020B0604020202020204" pitchFamily="34" charset="0"/>
              </a:rPr>
              <a:t>This will have a negative effect on the transformation and empowerment </a:t>
            </a:r>
            <a:r>
              <a:rPr lang="en-ZA" sz="2150" dirty="0">
                <a:solidFill>
                  <a:schemeClr val="tx1">
                    <a:lumMod val="65000"/>
                    <a:lumOff val="35000"/>
                  </a:schemeClr>
                </a:solidFill>
                <a:latin typeface="Arial" panose="020B0604020202020204" pitchFamily="34" charset="0"/>
                <a:cs typeface="Arial" panose="020B0604020202020204" pitchFamily="34" charset="0"/>
              </a:rPr>
              <a:t>of the taxi industry.</a:t>
            </a:r>
          </a:p>
          <a:p>
            <a:pPr marL="357188" indent="-357188" algn="l">
              <a:lnSpc>
                <a:spcPct val="114000"/>
              </a:lnSpc>
              <a:spcBef>
                <a:spcPts val="600"/>
              </a:spcBef>
              <a:buClr>
                <a:srgbClr val="355873"/>
              </a:buClr>
              <a:buFont typeface="Wingdings" pitchFamily="2" charset="2"/>
              <a:buChar char="§"/>
            </a:pPr>
            <a:r>
              <a:rPr lang="en-ZA" sz="2150" dirty="0">
                <a:solidFill>
                  <a:schemeClr val="tx1">
                    <a:lumMod val="65000"/>
                    <a:lumOff val="35000"/>
                  </a:schemeClr>
                </a:solidFill>
                <a:latin typeface="Arial" panose="020B0604020202020204" pitchFamily="34" charset="0"/>
                <a:cs typeface="Arial" panose="020B0604020202020204" pitchFamily="34" charset="0"/>
              </a:rPr>
              <a:t>Inclusion of bus companies in the BRT contract has created unfair competition.</a:t>
            </a:r>
          </a:p>
          <a:p>
            <a:pPr marL="357188" indent="-357188" algn="l">
              <a:lnSpc>
                <a:spcPct val="114000"/>
              </a:lnSpc>
              <a:spcBef>
                <a:spcPts val="600"/>
              </a:spcBef>
              <a:buClr>
                <a:srgbClr val="355873"/>
              </a:buClr>
              <a:buFont typeface="Wingdings" pitchFamily="2" charset="2"/>
              <a:buChar char="§"/>
            </a:pPr>
            <a:r>
              <a:rPr lang="en-ZA" sz="2150" dirty="0">
                <a:solidFill>
                  <a:schemeClr val="tx1">
                    <a:lumMod val="65000"/>
                    <a:lumOff val="35000"/>
                  </a:schemeClr>
                </a:solidFill>
                <a:latin typeface="Arial" panose="020B0604020202020204" pitchFamily="34" charset="0"/>
                <a:cs typeface="Arial" panose="020B0604020202020204" pitchFamily="34" charset="0"/>
              </a:rPr>
              <a:t>The Bogota Model has to be revisited in relation to the South African BRT model.</a:t>
            </a:r>
          </a:p>
        </p:txBody>
      </p:sp>
    </p:spTree>
    <p:extLst>
      <p:ext uri="{BB962C8B-B14F-4D97-AF65-F5344CB8AC3E}">
        <p14:creationId xmlns:p14="http://schemas.microsoft.com/office/powerpoint/2010/main" xmlns="" val="3414862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ED1665D-F715-C64A-AEF4-69E0436C3D65}"/>
              </a:ext>
            </a:extLst>
          </p:cNvPr>
          <p:cNvSpPr/>
          <p:nvPr/>
        </p:nvSpPr>
        <p:spPr>
          <a:xfrm>
            <a:off x="693018" y="495197"/>
            <a:ext cx="8996892" cy="584775"/>
          </a:xfrm>
          <a:prstGeom prst="rect">
            <a:avLst/>
          </a:prstGeom>
        </p:spPr>
        <p:txBody>
          <a:bodyPr wrap="square">
            <a:spAutoFit/>
          </a:bodyPr>
          <a:lstStyle/>
          <a:p>
            <a:r>
              <a:rPr lang="en-US" sz="3200" b="1" dirty="0">
                <a:solidFill>
                  <a:schemeClr val="bg1"/>
                </a:solidFill>
                <a:latin typeface="Arial Black" panose="020B0A04020102020204" pitchFamily="34" charset="0"/>
                <a:cs typeface="Arial" panose="020B0604020202020204" pitchFamily="34" charset="0"/>
              </a:rPr>
              <a:t>BRT Lessons Learnt</a:t>
            </a:r>
            <a:endParaRPr lang="en-US" sz="2400" b="1"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4" name="Content Placeholder 6">
            <a:extLst>
              <a:ext uri="{FF2B5EF4-FFF2-40B4-BE49-F238E27FC236}">
                <a16:creationId xmlns:a16="http://schemas.microsoft.com/office/drawing/2014/main" xmlns="" id="{99435F01-FC65-40D1-8516-D142CBBE76BE}"/>
              </a:ext>
            </a:extLst>
          </p:cNvPr>
          <p:cNvSpPr txBox="1">
            <a:spLocks/>
          </p:cNvSpPr>
          <p:nvPr/>
        </p:nvSpPr>
        <p:spPr>
          <a:xfrm>
            <a:off x="464950" y="1355138"/>
            <a:ext cx="10069700" cy="5337207"/>
          </a:xfrm>
          <a:prstGeom prst="rect">
            <a:avLst/>
          </a:prstGeom>
          <a:solidFill>
            <a:schemeClr val="bg1"/>
          </a:solidFill>
        </p:spPr>
        <p:txBody>
          <a:bodyPr>
            <a:noAutofit/>
          </a:bodyPr>
          <a:lstStyle>
            <a:lvl1pPr marL="342900" indent="-342900" algn="r" defTabSz="914400" rtl="0" eaLnBrk="1" latinLnBrk="0" hangingPunct="1">
              <a:spcBef>
                <a:spcPct val="20000"/>
              </a:spcBef>
              <a:buFont typeface="Arial" pitchFamily="34" charset="0"/>
              <a:buNone/>
              <a:defRPr sz="3200" kern="1200">
                <a:solidFill>
                  <a:schemeClr val="accent3">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3">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3">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3">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3">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73063" indent="-373063" algn="l">
              <a:lnSpc>
                <a:spcPct val="114000"/>
              </a:lnSpc>
              <a:spcBef>
                <a:spcPts val="600"/>
              </a:spcBef>
              <a:buClr>
                <a:srgbClr val="355873"/>
              </a:buClr>
              <a:buFont typeface="Wingdings" pitchFamily="2" charset="2"/>
              <a:buChar char="§"/>
            </a:pPr>
            <a:r>
              <a:rPr lang="en-ZA" sz="2200" dirty="0">
                <a:solidFill>
                  <a:schemeClr val="tx1">
                    <a:lumMod val="65000"/>
                    <a:lumOff val="35000"/>
                  </a:schemeClr>
                </a:solidFill>
                <a:latin typeface="Arial" panose="020B0604020202020204" pitchFamily="34" charset="0"/>
                <a:cs typeface="Arial" panose="020B0604020202020204" pitchFamily="34" charset="0"/>
              </a:rPr>
              <a:t>Extreme cash flow problems in the context of the current largely cost recovery contract. The 85% of the revenue based on the cost recovery is basically impossible to implement and manage sustainably if the cash-flow is not perfect. </a:t>
            </a:r>
          </a:p>
          <a:p>
            <a:pPr marL="373063" indent="-373063" algn="l">
              <a:lnSpc>
                <a:spcPct val="114000"/>
              </a:lnSpc>
              <a:spcBef>
                <a:spcPts val="600"/>
              </a:spcBef>
              <a:buClr>
                <a:srgbClr val="355873"/>
              </a:buClr>
              <a:buFont typeface="Wingdings" pitchFamily="2" charset="2"/>
              <a:buChar char="§"/>
            </a:pPr>
            <a:r>
              <a:rPr lang="en-ZA" sz="2200" dirty="0">
                <a:solidFill>
                  <a:schemeClr val="tx1">
                    <a:lumMod val="65000"/>
                    <a:lumOff val="35000"/>
                  </a:schemeClr>
                </a:solidFill>
                <a:latin typeface="Arial" panose="020B0604020202020204" pitchFamily="34" charset="0"/>
                <a:cs typeface="Arial" panose="020B0604020202020204" pitchFamily="34" charset="0"/>
              </a:rPr>
              <a:t>Number of cost items not clearly addressed in the contractual arrangements and also cost escalations not attended to timeously.</a:t>
            </a:r>
          </a:p>
          <a:p>
            <a:pPr marL="373063" indent="-373063" algn="l">
              <a:lnSpc>
                <a:spcPct val="114000"/>
              </a:lnSpc>
              <a:spcBef>
                <a:spcPts val="600"/>
              </a:spcBef>
              <a:buClr>
                <a:srgbClr val="355873"/>
              </a:buClr>
              <a:buFont typeface="Wingdings" pitchFamily="2" charset="2"/>
              <a:buChar char="§"/>
            </a:pPr>
            <a:r>
              <a:rPr lang="en-ZA" sz="2200" dirty="0">
                <a:solidFill>
                  <a:schemeClr val="tx1">
                    <a:lumMod val="65000"/>
                    <a:lumOff val="35000"/>
                  </a:schemeClr>
                </a:solidFill>
                <a:latin typeface="Arial" panose="020B0604020202020204" pitchFamily="34" charset="0"/>
                <a:cs typeface="Arial" panose="020B0604020202020204" pitchFamily="34" charset="0"/>
              </a:rPr>
              <a:t>Other BOC’s i.e. NMBM not providing facilities at depot. Workshops, offices, cleaning wash bays etc.</a:t>
            </a:r>
          </a:p>
          <a:p>
            <a:pPr marL="373063" indent="-373063" algn="l">
              <a:lnSpc>
                <a:spcPct val="114000"/>
              </a:lnSpc>
              <a:spcBef>
                <a:spcPts val="600"/>
              </a:spcBef>
              <a:buClr>
                <a:srgbClr val="355873"/>
              </a:buClr>
              <a:buFont typeface="Wingdings" pitchFamily="2" charset="2"/>
              <a:buChar char="§"/>
            </a:pPr>
            <a:r>
              <a:rPr lang="en-ZA" sz="2200" dirty="0">
                <a:solidFill>
                  <a:schemeClr val="tx1">
                    <a:lumMod val="65000"/>
                    <a:lumOff val="35000"/>
                  </a:schemeClr>
                </a:solidFill>
                <a:latin typeface="Arial" panose="020B0604020202020204" pitchFamily="34" charset="0"/>
                <a:cs typeface="Arial" panose="020B0604020202020204" pitchFamily="34" charset="0"/>
              </a:rPr>
              <a:t>Amendments to BOCA and commercialisation of the company not addressed years of the operations commencement. </a:t>
            </a:r>
          </a:p>
          <a:p>
            <a:pPr marL="373063" indent="-373063" algn="l">
              <a:lnSpc>
                <a:spcPct val="114000"/>
              </a:lnSpc>
              <a:spcBef>
                <a:spcPts val="600"/>
              </a:spcBef>
              <a:buClr>
                <a:srgbClr val="355873"/>
              </a:buClr>
              <a:buFont typeface="Wingdings" pitchFamily="2" charset="2"/>
              <a:buChar char="§"/>
            </a:pPr>
            <a:r>
              <a:rPr lang="en-ZA" sz="2200" dirty="0">
                <a:solidFill>
                  <a:schemeClr val="tx1">
                    <a:lumMod val="65000"/>
                    <a:lumOff val="35000"/>
                  </a:schemeClr>
                </a:solidFill>
                <a:latin typeface="Arial" panose="020B0604020202020204" pitchFamily="34" charset="0"/>
                <a:cs typeface="Arial" panose="020B0604020202020204" pitchFamily="34" charset="0"/>
              </a:rPr>
              <a:t>Political leadership is lacking for what is considered ‘flagship projects’ in some municipalities.</a:t>
            </a:r>
          </a:p>
          <a:p>
            <a:pPr marL="373063" indent="-373063" algn="l">
              <a:lnSpc>
                <a:spcPct val="114000"/>
              </a:lnSpc>
              <a:spcBef>
                <a:spcPts val="0"/>
              </a:spcBef>
              <a:buClr>
                <a:srgbClr val="355873"/>
              </a:buClr>
              <a:buFont typeface="Wingdings" pitchFamily="2" charset="2"/>
              <a:buChar char="§"/>
            </a:pPr>
            <a:endParaRPr lang="en-ZA" sz="2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55542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ED1665D-F715-C64A-AEF4-69E0436C3D65}"/>
              </a:ext>
            </a:extLst>
          </p:cNvPr>
          <p:cNvSpPr/>
          <p:nvPr/>
        </p:nvSpPr>
        <p:spPr>
          <a:xfrm>
            <a:off x="693018" y="495197"/>
            <a:ext cx="8996892" cy="584775"/>
          </a:xfrm>
          <a:prstGeom prst="rect">
            <a:avLst/>
          </a:prstGeom>
        </p:spPr>
        <p:txBody>
          <a:bodyPr wrap="square">
            <a:spAutoFit/>
          </a:bodyPr>
          <a:lstStyle/>
          <a:p>
            <a:r>
              <a:rPr lang="en-US" sz="3200" b="1" dirty="0">
                <a:solidFill>
                  <a:schemeClr val="bg1"/>
                </a:solidFill>
                <a:latin typeface="Arial Black" panose="020B0A04020102020204" pitchFamily="34" charset="0"/>
                <a:cs typeface="Arial" panose="020B0604020202020204" pitchFamily="34" charset="0"/>
              </a:rPr>
              <a:t>BRT Lessons Learnt</a:t>
            </a:r>
            <a:endParaRPr lang="en-US" sz="2400" b="1"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4" name="Content Placeholder 6">
            <a:extLst>
              <a:ext uri="{FF2B5EF4-FFF2-40B4-BE49-F238E27FC236}">
                <a16:creationId xmlns:a16="http://schemas.microsoft.com/office/drawing/2014/main" xmlns="" id="{99435F01-FC65-40D1-8516-D142CBBE76BE}"/>
              </a:ext>
            </a:extLst>
          </p:cNvPr>
          <p:cNvSpPr txBox="1">
            <a:spLocks/>
          </p:cNvSpPr>
          <p:nvPr/>
        </p:nvSpPr>
        <p:spPr>
          <a:xfrm>
            <a:off x="464950" y="1355138"/>
            <a:ext cx="9980908" cy="5337207"/>
          </a:xfrm>
          <a:prstGeom prst="rect">
            <a:avLst/>
          </a:prstGeom>
          <a:solidFill>
            <a:schemeClr val="bg1"/>
          </a:solidFill>
        </p:spPr>
        <p:txBody>
          <a:bodyPr>
            <a:noAutofit/>
          </a:bodyPr>
          <a:lstStyle>
            <a:lvl1pPr marL="342900" indent="-342900" algn="r" defTabSz="914400" rtl="0" eaLnBrk="1" latinLnBrk="0" hangingPunct="1">
              <a:spcBef>
                <a:spcPct val="20000"/>
              </a:spcBef>
              <a:buFont typeface="Arial" pitchFamily="34" charset="0"/>
              <a:buNone/>
              <a:defRPr sz="3200" kern="1200">
                <a:solidFill>
                  <a:schemeClr val="accent3">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3">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3">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3">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3">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7188" indent="-357188" algn="l">
              <a:lnSpc>
                <a:spcPct val="114000"/>
              </a:lnSpc>
              <a:spcBef>
                <a:spcPts val="600"/>
              </a:spcBef>
              <a:buClr>
                <a:srgbClr val="355873"/>
              </a:buClr>
              <a:buFont typeface="Wingdings" pitchFamily="2" charset="2"/>
              <a:buChar char="§"/>
            </a:pPr>
            <a:r>
              <a:rPr lang="en-ZA" sz="2150" dirty="0">
                <a:solidFill>
                  <a:schemeClr val="tx1">
                    <a:lumMod val="65000"/>
                    <a:lumOff val="35000"/>
                  </a:schemeClr>
                </a:solidFill>
                <a:latin typeface="Arial" panose="020B0604020202020204" pitchFamily="34" charset="0"/>
                <a:cs typeface="Arial" panose="020B0604020202020204" pitchFamily="34" charset="0"/>
              </a:rPr>
              <a:t>Consumer buy-in not at expected levels.</a:t>
            </a:r>
          </a:p>
          <a:p>
            <a:pPr marL="357188" indent="-357188" algn="l">
              <a:lnSpc>
                <a:spcPct val="114000"/>
              </a:lnSpc>
              <a:spcBef>
                <a:spcPts val="600"/>
              </a:spcBef>
              <a:buClr>
                <a:srgbClr val="355873"/>
              </a:buClr>
              <a:buFont typeface="Wingdings" pitchFamily="2" charset="2"/>
              <a:buChar char="§"/>
            </a:pPr>
            <a:r>
              <a:rPr lang="en-ZA" sz="2150" dirty="0">
                <a:solidFill>
                  <a:schemeClr val="tx1">
                    <a:lumMod val="65000"/>
                    <a:lumOff val="35000"/>
                  </a:schemeClr>
                </a:solidFill>
                <a:latin typeface="Arial" panose="020B0604020202020204" pitchFamily="34" charset="0"/>
                <a:cs typeface="Arial" panose="020B0604020202020204" pitchFamily="34" charset="0"/>
              </a:rPr>
              <a:t>General safety in South African public transport system creates lack of trust by potential commuters.</a:t>
            </a:r>
          </a:p>
          <a:p>
            <a:pPr marL="357188" indent="-357188" algn="l">
              <a:lnSpc>
                <a:spcPct val="114000"/>
              </a:lnSpc>
              <a:spcBef>
                <a:spcPts val="600"/>
              </a:spcBef>
              <a:buClr>
                <a:srgbClr val="355873"/>
              </a:buClr>
              <a:buFont typeface="Wingdings" pitchFamily="2" charset="2"/>
              <a:buChar char="§"/>
            </a:pPr>
            <a:r>
              <a:rPr lang="en-ZA" sz="2150" dirty="0">
                <a:solidFill>
                  <a:schemeClr val="tx1">
                    <a:lumMod val="65000"/>
                    <a:lumOff val="35000"/>
                  </a:schemeClr>
                </a:solidFill>
                <a:latin typeface="Arial" panose="020B0604020202020204" pitchFamily="34" charset="0"/>
                <a:cs typeface="Arial" panose="020B0604020202020204" pitchFamily="34" charset="0"/>
              </a:rPr>
              <a:t>The coexistence of municipal bus services and BRT/IRPTN in certain cities has led to inefficiencies, in the form of duplicated infrastructure.</a:t>
            </a:r>
          </a:p>
          <a:p>
            <a:pPr marL="357188" indent="-357188" algn="l">
              <a:lnSpc>
                <a:spcPct val="114000"/>
              </a:lnSpc>
              <a:spcBef>
                <a:spcPts val="600"/>
              </a:spcBef>
              <a:buClr>
                <a:srgbClr val="355873"/>
              </a:buClr>
              <a:buFont typeface="Wingdings" pitchFamily="2" charset="2"/>
              <a:buChar char="§"/>
            </a:pPr>
            <a:r>
              <a:rPr lang="en-ZA" sz="2150" dirty="0">
                <a:solidFill>
                  <a:schemeClr val="tx1">
                    <a:lumMod val="65000"/>
                    <a:lumOff val="35000"/>
                  </a:schemeClr>
                </a:solidFill>
                <a:latin typeface="Arial" panose="020B0604020202020204" pitchFamily="34" charset="0"/>
                <a:cs typeface="Arial" panose="020B0604020202020204" pitchFamily="34" charset="0"/>
              </a:rPr>
              <a:t>Service Plan of the BRT systems need to be revised taking into consideration the “trunk feeder system”.</a:t>
            </a:r>
          </a:p>
          <a:p>
            <a:pPr marL="357188" indent="-357188" algn="l">
              <a:lnSpc>
                <a:spcPct val="114000"/>
              </a:lnSpc>
              <a:spcBef>
                <a:spcPts val="600"/>
              </a:spcBef>
              <a:buClr>
                <a:srgbClr val="355873"/>
              </a:buClr>
              <a:buFont typeface="Wingdings" pitchFamily="2" charset="2"/>
              <a:buChar char="§"/>
            </a:pPr>
            <a:r>
              <a:rPr lang="en-ZA" sz="2150" dirty="0">
                <a:solidFill>
                  <a:schemeClr val="tx1">
                    <a:lumMod val="65000"/>
                    <a:lumOff val="35000"/>
                  </a:schemeClr>
                </a:solidFill>
                <a:latin typeface="Arial" panose="020B0604020202020204" pitchFamily="34" charset="0"/>
                <a:cs typeface="Arial" panose="020B0604020202020204" pitchFamily="34" charset="0"/>
              </a:rPr>
              <a:t>Revisiting of the operational and enforcements between the BOC’s and municipalities.</a:t>
            </a:r>
          </a:p>
          <a:p>
            <a:pPr marL="357188" indent="-357188" algn="l">
              <a:lnSpc>
                <a:spcPct val="114000"/>
              </a:lnSpc>
              <a:spcBef>
                <a:spcPts val="600"/>
              </a:spcBef>
              <a:buClr>
                <a:srgbClr val="355873"/>
              </a:buClr>
              <a:buFont typeface="Wingdings" pitchFamily="2" charset="2"/>
              <a:buChar char="§"/>
            </a:pPr>
            <a:r>
              <a:rPr lang="en-ZA" sz="2150" dirty="0">
                <a:solidFill>
                  <a:schemeClr val="tx1">
                    <a:lumMod val="65000"/>
                    <a:lumOff val="35000"/>
                  </a:schemeClr>
                </a:solidFill>
                <a:latin typeface="Arial" panose="020B0604020202020204" pitchFamily="34" charset="0"/>
                <a:cs typeface="Arial" panose="020B0604020202020204" pitchFamily="34" charset="0"/>
              </a:rPr>
              <a:t>Delay in signing of the negotiated contracts is not aligned with a 12-year commercial contract due to the interim periods which are endlessly extended.</a:t>
            </a:r>
          </a:p>
          <a:p>
            <a:pPr marL="357188" indent="-357188" algn="l">
              <a:lnSpc>
                <a:spcPct val="114000"/>
              </a:lnSpc>
              <a:spcBef>
                <a:spcPts val="600"/>
              </a:spcBef>
              <a:buClr>
                <a:srgbClr val="355873"/>
              </a:buClr>
              <a:buFont typeface="Wingdings" pitchFamily="2" charset="2"/>
              <a:buChar char="§"/>
            </a:pPr>
            <a:r>
              <a:rPr lang="en-ZA" sz="2150" dirty="0">
                <a:solidFill>
                  <a:schemeClr val="tx1">
                    <a:lumMod val="65000"/>
                    <a:lumOff val="35000"/>
                  </a:schemeClr>
                </a:solidFill>
                <a:latin typeface="Arial" panose="020B0604020202020204" pitchFamily="34" charset="0"/>
                <a:cs typeface="Arial" panose="020B0604020202020204" pitchFamily="34" charset="0"/>
              </a:rPr>
              <a:t>The first cycle of the transformation of the public transport industry has been taking long and most likely to stay that way. </a:t>
            </a:r>
          </a:p>
          <a:p>
            <a:pPr marL="357188" indent="-357188" algn="l">
              <a:lnSpc>
                <a:spcPct val="114000"/>
              </a:lnSpc>
              <a:spcBef>
                <a:spcPts val="600"/>
              </a:spcBef>
              <a:buClr>
                <a:srgbClr val="355873"/>
              </a:buClr>
              <a:buFont typeface="Wingdings" pitchFamily="2" charset="2"/>
              <a:buChar char="§"/>
            </a:pPr>
            <a:endParaRPr lang="en-ZA" sz="2150" dirty="0">
              <a:solidFill>
                <a:schemeClr val="tx1">
                  <a:lumMod val="65000"/>
                  <a:lumOff val="35000"/>
                </a:schemeClr>
              </a:solidFill>
              <a:latin typeface="Arial" panose="020B0604020202020204" pitchFamily="34" charset="0"/>
              <a:cs typeface="Arial" panose="020B0604020202020204" pitchFamily="34" charset="0"/>
            </a:endParaRPr>
          </a:p>
          <a:p>
            <a:pPr marL="357188" indent="-357188" algn="l">
              <a:lnSpc>
                <a:spcPct val="114000"/>
              </a:lnSpc>
              <a:spcBef>
                <a:spcPts val="600"/>
              </a:spcBef>
              <a:buClr>
                <a:srgbClr val="355873"/>
              </a:buClr>
              <a:buFont typeface="Wingdings" pitchFamily="2" charset="2"/>
              <a:buChar char="§"/>
            </a:pPr>
            <a:endParaRPr lang="en-ZA" sz="2150" dirty="0">
              <a:solidFill>
                <a:schemeClr val="tx1">
                  <a:lumMod val="65000"/>
                  <a:lumOff val="35000"/>
                </a:schemeClr>
              </a:solidFill>
              <a:latin typeface="Arial" panose="020B0604020202020204" pitchFamily="34" charset="0"/>
              <a:cs typeface="Arial" panose="020B0604020202020204" pitchFamily="34" charset="0"/>
            </a:endParaRPr>
          </a:p>
          <a:p>
            <a:pPr marL="357188" indent="-357188" algn="l">
              <a:lnSpc>
                <a:spcPct val="114000"/>
              </a:lnSpc>
              <a:spcBef>
                <a:spcPts val="600"/>
              </a:spcBef>
              <a:buClr>
                <a:srgbClr val="355873"/>
              </a:buClr>
              <a:buFont typeface="Wingdings" pitchFamily="2" charset="2"/>
              <a:buChar char="§"/>
            </a:pPr>
            <a:endParaRPr lang="en-ZA" sz="215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95694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3013776-70C9-A144-A241-19B1406FB641}"/>
              </a:ext>
            </a:extLst>
          </p:cNvPr>
          <p:cNvSpPr txBox="1"/>
          <p:nvPr/>
        </p:nvSpPr>
        <p:spPr>
          <a:xfrm>
            <a:off x="5438899" y="1947323"/>
            <a:ext cx="5094514" cy="1569660"/>
          </a:xfrm>
          <a:prstGeom prst="rect">
            <a:avLst/>
          </a:prstGeom>
          <a:noFill/>
        </p:spPr>
        <p:txBody>
          <a:bodyPr wrap="square" rtlCol="0">
            <a:spAutoFit/>
          </a:bodyPr>
          <a:lstStyle/>
          <a:p>
            <a:r>
              <a:rPr lang="en-US" sz="3200" b="1" dirty="0">
                <a:solidFill>
                  <a:schemeClr val="bg1"/>
                </a:solidFill>
                <a:latin typeface="Arial Black" panose="020B0604020202020204" pitchFamily="34" charset="0"/>
              </a:rPr>
              <a:t>12 Year Contract &amp; </a:t>
            </a:r>
          </a:p>
          <a:p>
            <a:r>
              <a:rPr lang="en-US" sz="3200" b="1" dirty="0">
                <a:solidFill>
                  <a:schemeClr val="bg1"/>
                </a:solidFill>
                <a:latin typeface="Arial Black" panose="020B0604020202020204" pitchFamily="34" charset="0"/>
              </a:rPr>
              <a:t>Recommendations</a:t>
            </a:r>
            <a:endParaRPr lang="en-US" sz="3200" b="1" dirty="0">
              <a:solidFill>
                <a:srgbClr val="FF0066"/>
              </a:solidFill>
              <a:latin typeface="Arial Black" panose="020B0604020202020204" pitchFamily="34" charset="0"/>
            </a:endParaRPr>
          </a:p>
          <a:p>
            <a:r>
              <a:rPr lang="en-US" sz="3200" b="1" dirty="0">
                <a:solidFill>
                  <a:schemeClr val="bg1"/>
                </a:solidFill>
                <a:latin typeface="Arial Black" panose="020B0604020202020204" pitchFamily="34" charset="0"/>
              </a:rPr>
              <a:t> </a:t>
            </a:r>
          </a:p>
        </p:txBody>
      </p:sp>
    </p:spTree>
    <p:extLst>
      <p:ext uri="{BB962C8B-B14F-4D97-AF65-F5344CB8AC3E}">
        <p14:creationId xmlns:p14="http://schemas.microsoft.com/office/powerpoint/2010/main" xmlns="" val="3970094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ED1665D-F715-C64A-AEF4-69E0436C3D65}"/>
              </a:ext>
            </a:extLst>
          </p:cNvPr>
          <p:cNvSpPr/>
          <p:nvPr/>
        </p:nvSpPr>
        <p:spPr>
          <a:xfrm>
            <a:off x="693018" y="322921"/>
            <a:ext cx="8996892" cy="1077218"/>
          </a:xfrm>
          <a:prstGeom prst="rect">
            <a:avLst/>
          </a:prstGeom>
        </p:spPr>
        <p:txBody>
          <a:bodyPr wrap="square">
            <a:spAutoFit/>
          </a:bodyPr>
          <a:lstStyle/>
          <a:p>
            <a:r>
              <a:rPr lang="en-US" sz="3200" b="1" dirty="0">
                <a:solidFill>
                  <a:schemeClr val="bg1"/>
                </a:solidFill>
                <a:latin typeface="Arial Black" panose="020B0A04020102020204" pitchFamily="34" charset="0"/>
                <a:cs typeface="Arial" panose="020B0604020202020204" pitchFamily="34" charset="0"/>
              </a:rPr>
              <a:t>12-Year Contract: Recommended way forward</a:t>
            </a:r>
            <a:endParaRPr lang="en-US" sz="2400" b="1"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4" name="Content Placeholder 6">
            <a:extLst>
              <a:ext uri="{FF2B5EF4-FFF2-40B4-BE49-F238E27FC236}">
                <a16:creationId xmlns:a16="http://schemas.microsoft.com/office/drawing/2014/main" xmlns="" id="{99435F01-FC65-40D1-8516-D142CBBE76BE}"/>
              </a:ext>
            </a:extLst>
          </p:cNvPr>
          <p:cNvSpPr txBox="1">
            <a:spLocks/>
          </p:cNvSpPr>
          <p:nvPr/>
        </p:nvSpPr>
        <p:spPr>
          <a:xfrm>
            <a:off x="464950" y="1474407"/>
            <a:ext cx="9497196" cy="4957390"/>
          </a:xfrm>
          <a:prstGeom prst="rect">
            <a:avLst/>
          </a:prstGeom>
          <a:solidFill>
            <a:schemeClr val="bg1"/>
          </a:solidFill>
        </p:spPr>
        <p:txBody>
          <a:bodyPr>
            <a:noAutofit/>
          </a:bodyPr>
          <a:lstStyle>
            <a:lvl1pPr marL="342900" indent="-342900" algn="r" defTabSz="914400" rtl="0" eaLnBrk="1" latinLnBrk="0" hangingPunct="1">
              <a:spcBef>
                <a:spcPct val="20000"/>
              </a:spcBef>
              <a:buFont typeface="Arial" pitchFamily="34" charset="0"/>
              <a:buNone/>
              <a:defRPr sz="3200" kern="1200">
                <a:solidFill>
                  <a:schemeClr val="accent3">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3">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3">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3">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3">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9575" lvl="1" indent="-396875">
              <a:lnSpc>
                <a:spcPct val="114000"/>
              </a:lnSpc>
              <a:spcBef>
                <a:spcPts val="600"/>
              </a:spcBef>
              <a:buFont typeface="Wingdings" pitchFamily="2" charset="2"/>
              <a:buChar char="§"/>
            </a:pPr>
            <a:r>
              <a:rPr lang="en-ZA" sz="2200" dirty="0">
                <a:latin typeface="Arial" panose="020B0604020202020204" pitchFamily="34" charset="0"/>
                <a:cs typeface="Arial" panose="020B0604020202020204" pitchFamily="34" charset="0"/>
              </a:rPr>
              <a:t>Section 41A empowers the contracting authorities to conclude stopgap contracts for not more than 3 years while they are conducting negotiations for a negotiated contract or establishing a network, to provide continuity of services. This is to be implemented.</a:t>
            </a:r>
          </a:p>
          <a:p>
            <a:pPr marL="409575" lvl="1" indent="-396875">
              <a:lnSpc>
                <a:spcPct val="114000"/>
              </a:lnSpc>
              <a:spcBef>
                <a:spcPts val="600"/>
              </a:spcBef>
              <a:buFont typeface="Wingdings" pitchFamily="2" charset="2"/>
              <a:buChar char="§"/>
            </a:pPr>
            <a:r>
              <a:rPr lang="en-ZA" sz="2200" dirty="0">
                <a:latin typeface="Arial" panose="020B0604020202020204" pitchFamily="34" charset="0"/>
                <a:cs typeface="Arial" panose="020B0604020202020204" pitchFamily="34" charset="0"/>
              </a:rPr>
              <a:t>Competition Commission has recommended that the 12 year contracts be renewed without a tender, a central cause of the system’s deficits. </a:t>
            </a:r>
          </a:p>
          <a:p>
            <a:pPr marL="409575" lvl="1" indent="-396875">
              <a:lnSpc>
                <a:spcPct val="114000"/>
              </a:lnSpc>
              <a:spcBef>
                <a:spcPts val="600"/>
              </a:spcBef>
              <a:buFont typeface="Wingdings" pitchFamily="2" charset="2"/>
              <a:buChar char="§"/>
            </a:pPr>
            <a:r>
              <a:rPr lang="en-ZA" sz="2200" dirty="0">
                <a:latin typeface="Arial" panose="020B0604020202020204" pitchFamily="34" charset="0"/>
                <a:cs typeface="Arial" panose="020B0604020202020204" pitchFamily="34" charset="0"/>
              </a:rPr>
              <a:t>The BOC’s represented by SABRATA recommend a repeal of section 41 of the NLTA as it does not promote the envisioned transformation and empowerment.</a:t>
            </a:r>
          </a:p>
          <a:p>
            <a:pPr marL="409575" lvl="1" indent="-396875">
              <a:lnSpc>
                <a:spcPct val="114000"/>
              </a:lnSpc>
              <a:spcBef>
                <a:spcPts val="600"/>
              </a:spcBef>
              <a:buFont typeface="Wingdings" pitchFamily="2" charset="2"/>
              <a:buChar char="§"/>
            </a:pPr>
            <a:r>
              <a:rPr lang="en-ZA" sz="2200" dirty="0">
                <a:latin typeface="Arial" panose="020B0604020202020204" pitchFamily="34" charset="0"/>
                <a:cs typeface="Arial" panose="020B0604020202020204" pitchFamily="34" charset="0"/>
              </a:rPr>
              <a:t>Following the repeal during the proposed contract extension by 3 years an indefinite contract extension.</a:t>
            </a:r>
          </a:p>
          <a:p>
            <a:pPr marL="409575" lvl="1" indent="-396875">
              <a:lnSpc>
                <a:spcPct val="114000"/>
              </a:lnSpc>
              <a:spcBef>
                <a:spcPts val="600"/>
              </a:spcBef>
              <a:buFont typeface="Wingdings" pitchFamily="2" charset="2"/>
              <a:buChar char="§"/>
            </a:pPr>
            <a:r>
              <a:rPr lang="en-ZA" sz="2200" dirty="0">
                <a:latin typeface="Arial" panose="020B0604020202020204" pitchFamily="34" charset="0"/>
                <a:cs typeface="Arial" panose="020B0604020202020204" pitchFamily="34" charset="0"/>
              </a:rPr>
              <a:t>The impact of COVID-19 of almost 3 years should be considered</a:t>
            </a:r>
          </a:p>
          <a:p>
            <a:pPr marL="409575" lvl="1" indent="-396875">
              <a:lnSpc>
                <a:spcPct val="114000"/>
              </a:lnSpc>
              <a:spcBef>
                <a:spcPts val="600"/>
              </a:spcBef>
              <a:buFont typeface="Wingdings" pitchFamily="2" charset="2"/>
              <a:buChar char="§"/>
            </a:pPr>
            <a:endParaRPr lang="en-ZA" sz="2200" dirty="0">
              <a:latin typeface="Arial" panose="020B0604020202020204" pitchFamily="34" charset="0"/>
              <a:cs typeface="Arial" panose="020B0604020202020204" pitchFamily="34" charset="0"/>
            </a:endParaRPr>
          </a:p>
          <a:p>
            <a:pPr marL="409575" lvl="1" indent="-396875">
              <a:lnSpc>
                <a:spcPct val="114000"/>
              </a:lnSpc>
              <a:spcBef>
                <a:spcPts val="600"/>
              </a:spcBef>
              <a:buFont typeface="Wingdings" pitchFamily="2" charset="2"/>
              <a:buChar char="§"/>
            </a:pPr>
            <a:endParaRPr lang="en-ZA" sz="2200" dirty="0">
              <a:latin typeface="Arial" panose="020B0604020202020204" pitchFamily="34" charset="0"/>
              <a:cs typeface="Arial" panose="020B0604020202020204" pitchFamily="34" charset="0"/>
            </a:endParaRPr>
          </a:p>
          <a:p>
            <a:pPr lvl="1" indent="-519113">
              <a:lnSpc>
                <a:spcPct val="114000"/>
              </a:lnSpc>
              <a:spcBef>
                <a:spcPts val="600"/>
              </a:spcBef>
              <a:buFont typeface="Wingdings" pitchFamily="2" charset="2"/>
              <a:buChar char="§"/>
            </a:pPr>
            <a:endParaRPr lang="en-ZA" sz="2200" dirty="0">
              <a:latin typeface="Arial" panose="020B0604020202020204" pitchFamily="34" charset="0"/>
              <a:cs typeface="Arial" panose="020B0604020202020204" pitchFamily="34" charset="0"/>
            </a:endParaRPr>
          </a:p>
          <a:p>
            <a:pPr algn="l">
              <a:lnSpc>
                <a:spcPct val="114000"/>
              </a:lnSpc>
              <a:spcBef>
                <a:spcPts val="600"/>
              </a:spcBef>
              <a:buClr>
                <a:srgbClr val="8B5C27"/>
              </a:buClr>
              <a:buFont typeface="Wingdings" pitchFamily="2" charset="2"/>
              <a:buChar char="§"/>
            </a:pPr>
            <a:endParaRPr lang="en-ZA" sz="2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3671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ED1665D-F715-C64A-AEF4-69E0436C3D65}"/>
              </a:ext>
            </a:extLst>
          </p:cNvPr>
          <p:cNvSpPr/>
          <p:nvPr/>
        </p:nvSpPr>
        <p:spPr>
          <a:xfrm>
            <a:off x="693018" y="322921"/>
            <a:ext cx="8996892" cy="1077218"/>
          </a:xfrm>
          <a:prstGeom prst="rect">
            <a:avLst/>
          </a:prstGeom>
        </p:spPr>
        <p:txBody>
          <a:bodyPr wrap="square">
            <a:spAutoFit/>
          </a:bodyPr>
          <a:lstStyle/>
          <a:p>
            <a:r>
              <a:rPr lang="en-US" sz="3200" b="1" dirty="0">
                <a:solidFill>
                  <a:schemeClr val="bg1"/>
                </a:solidFill>
                <a:latin typeface="Arial Black" panose="020B0A04020102020204" pitchFamily="34" charset="0"/>
                <a:cs typeface="Arial" panose="020B0604020202020204" pitchFamily="34" charset="0"/>
              </a:rPr>
              <a:t>12-Year Contract: Recommended way forward</a:t>
            </a:r>
            <a:endParaRPr lang="en-US" sz="2400" b="1"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4" name="Content Placeholder 6">
            <a:extLst>
              <a:ext uri="{FF2B5EF4-FFF2-40B4-BE49-F238E27FC236}">
                <a16:creationId xmlns:a16="http://schemas.microsoft.com/office/drawing/2014/main" xmlns="" id="{99435F01-FC65-40D1-8516-D142CBBE76BE}"/>
              </a:ext>
            </a:extLst>
          </p:cNvPr>
          <p:cNvSpPr txBox="1">
            <a:spLocks/>
          </p:cNvSpPr>
          <p:nvPr/>
        </p:nvSpPr>
        <p:spPr>
          <a:xfrm>
            <a:off x="464950" y="1474407"/>
            <a:ext cx="9497196" cy="4957390"/>
          </a:xfrm>
          <a:prstGeom prst="rect">
            <a:avLst/>
          </a:prstGeom>
          <a:solidFill>
            <a:schemeClr val="bg1"/>
          </a:solidFill>
        </p:spPr>
        <p:txBody>
          <a:bodyPr>
            <a:noAutofit/>
          </a:bodyPr>
          <a:lstStyle>
            <a:lvl1pPr marL="342900" indent="-342900" algn="r" defTabSz="914400" rtl="0" eaLnBrk="1" latinLnBrk="0" hangingPunct="1">
              <a:spcBef>
                <a:spcPct val="20000"/>
              </a:spcBef>
              <a:buFont typeface="Arial" pitchFamily="34" charset="0"/>
              <a:buNone/>
              <a:defRPr sz="3200" kern="1200">
                <a:solidFill>
                  <a:schemeClr val="accent3">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3">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3">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3">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3">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9575" lvl="1" indent="-396875">
              <a:lnSpc>
                <a:spcPct val="114000"/>
              </a:lnSpc>
              <a:spcBef>
                <a:spcPts val="600"/>
              </a:spcBef>
              <a:buFont typeface="Wingdings" pitchFamily="2" charset="2"/>
              <a:buChar char="§"/>
            </a:pPr>
            <a:r>
              <a:rPr lang="en-ZA" sz="2200" dirty="0">
                <a:latin typeface="Arial" panose="020B0604020202020204" pitchFamily="34" charset="0"/>
                <a:cs typeface="Arial" panose="020B0604020202020204" pitchFamily="34" charset="0"/>
              </a:rPr>
              <a:t>The NDoT, National Treasury in collaboration with SABRATA representing the BOC’s to conduct an evaluation of the current and future BRT projects of “lessons learned” and recommendations.</a:t>
            </a:r>
            <a:endParaRPr lang="en-ZA" sz="2200" dirty="0">
              <a:solidFill>
                <a:schemeClr val="tx1">
                  <a:lumMod val="65000"/>
                  <a:lumOff val="35000"/>
                </a:schemeClr>
              </a:solidFill>
              <a:latin typeface="Arial" panose="020B0604020202020204" pitchFamily="34" charset="0"/>
              <a:cs typeface="Arial" panose="020B0604020202020204" pitchFamily="34" charset="0"/>
            </a:endParaRPr>
          </a:p>
          <a:p>
            <a:pPr marL="409575" lvl="1" indent="-396875">
              <a:lnSpc>
                <a:spcPct val="114000"/>
              </a:lnSpc>
              <a:spcBef>
                <a:spcPts val="600"/>
              </a:spcBef>
              <a:buFont typeface="Wingdings" pitchFamily="2" charset="2"/>
              <a:buChar char="§"/>
            </a:pPr>
            <a:r>
              <a:rPr lang="en-ZA" sz="2200" dirty="0">
                <a:solidFill>
                  <a:schemeClr val="tx1">
                    <a:lumMod val="65000"/>
                    <a:lumOff val="35000"/>
                  </a:schemeClr>
                </a:solidFill>
                <a:latin typeface="Arial" panose="020B0604020202020204" pitchFamily="34" charset="0"/>
                <a:cs typeface="Arial" panose="020B0604020202020204" pitchFamily="34" charset="0"/>
              </a:rPr>
              <a:t>The review to include:</a:t>
            </a:r>
          </a:p>
          <a:p>
            <a:pPr marL="809625" lvl="2" indent="-396875">
              <a:lnSpc>
                <a:spcPct val="114000"/>
              </a:lnSpc>
              <a:spcBef>
                <a:spcPts val="600"/>
              </a:spcBef>
              <a:buFont typeface="Wingdings" pitchFamily="2" charset="2"/>
              <a:buChar char="§"/>
            </a:pPr>
            <a:r>
              <a:rPr lang="en-ZA" sz="2200" dirty="0">
                <a:latin typeface="Arial" panose="020B0604020202020204" pitchFamily="34" charset="0"/>
                <a:cs typeface="Arial" panose="020B0604020202020204" pitchFamily="34" charset="0"/>
              </a:rPr>
              <a:t>long-term fiscal and financial sustainability; </a:t>
            </a:r>
          </a:p>
          <a:p>
            <a:pPr marL="809625" lvl="2" indent="-396875">
              <a:lnSpc>
                <a:spcPct val="114000"/>
              </a:lnSpc>
              <a:spcBef>
                <a:spcPts val="600"/>
              </a:spcBef>
              <a:buFont typeface="Wingdings" pitchFamily="2" charset="2"/>
              <a:buChar char="§"/>
            </a:pPr>
            <a:r>
              <a:rPr lang="en-ZA" sz="2200" dirty="0">
                <a:latin typeface="Arial" panose="020B0604020202020204" pitchFamily="34" charset="0"/>
                <a:cs typeface="Arial" panose="020B0604020202020204" pitchFamily="34" charset="0"/>
              </a:rPr>
              <a:t>suitable models in smaller cities; and </a:t>
            </a:r>
          </a:p>
          <a:p>
            <a:pPr marL="809625" lvl="2" indent="-396875">
              <a:lnSpc>
                <a:spcPct val="114000"/>
              </a:lnSpc>
              <a:spcBef>
                <a:spcPts val="600"/>
              </a:spcBef>
              <a:buFont typeface="Wingdings" pitchFamily="2" charset="2"/>
              <a:buChar char="§"/>
            </a:pPr>
            <a:r>
              <a:rPr lang="en-ZA" sz="2200" dirty="0">
                <a:latin typeface="Arial" panose="020B0604020202020204" pitchFamily="34" charset="0"/>
                <a:cs typeface="Arial" panose="020B0604020202020204" pitchFamily="34" charset="0"/>
              </a:rPr>
              <a:t>inclusion and participation of the minibus taxi industry. </a:t>
            </a:r>
            <a:endParaRPr lang="en-ZA" sz="2200" dirty="0">
              <a:solidFill>
                <a:schemeClr val="tx1">
                  <a:lumMod val="65000"/>
                  <a:lumOff val="35000"/>
                </a:schemeClr>
              </a:solidFill>
              <a:latin typeface="Arial" panose="020B0604020202020204" pitchFamily="34" charset="0"/>
              <a:cs typeface="Arial" panose="020B0604020202020204" pitchFamily="34" charset="0"/>
            </a:endParaRPr>
          </a:p>
          <a:p>
            <a:pPr marL="409575" lvl="1" indent="-396875">
              <a:lnSpc>
                <a:spcPct val="114000"/>
              </a:lnSpc>
              <a:spcBef>
                <a:spcPts val="600"/>
              </a:spcBef>
              <a:buFont typeface="Wingdings" pitchFamily="2" charset="2"/>
              <a:buChar char="§"/>
            </a:pPr>
            <a:r>
              <a:rPr lang="en-ZA" sz="2200" dirty="0">
                <a:solidFill>
                  <a:schemeClr val="tx1">
                    <a:lumMod val="65000"/>
                    <a:lumOff val="35000"/>
                  </a:schemeClr>
                </a:solidFill>
                <a:latin typeface="Arial" panose="020B0604020202020204" pitchFamily="34" charset="0"/>
                <a:cs typeface="Arial" panose="020B0604020202020204" pitchFamily="34" charset="0"/>
              </a:rPr>
              <a:t>Understanding the mixed problems of the BOC will give NDoT a researched way forward particularly in attending to the operational and contractual problems faced by both the BOC’s and the Municipalities.</a:t>
            </a:r>
          </a:p>
          <a:p>
            <a:pPr marL="409575" lvl="1" indent="-396875">
              <a:lnSpc>
                <a:spcPct val="114000"/>
              </a:lnSpc>
              <a:spcBef>
                <a:spcPts val="600"/>
              </a:spcBef>
              <a:buFont typeface="Wingdings" pitchFamily="2" charset="2"/>
              <a:buChar char="§"/>
            </a:pPr>
            <a:endParaRPr lang="en-ZA" sz="2200" dirty="0">
              <a:solidFill>
                <a:schemeClr val="tx1">
                  <a:lumMod val="65000"/>
                  <a:lumOff val="35000"/>
                </a:schemeClr>
              </a:solidFill>
              <a:latin typeface="Arial" panose="020B0604020202020204" pitchFamily="34" charset="0"/>
              <a:cs typeface="Arial" panose="020B0604020202020204" pitchFamily="34" charset="0"/>
            </a:endParaRPr>
          </a:p>
          <a:p>
            <a:pPr marL="409575" lvl="1" indent="-396875">
              <a:lnSpc>
                <a:spcPct val="114000"/>
              </a:lnSpc>
              <a:spcBef>
                <a:spcPts val="600"/>
              </a:spcBef>
              <a:buFont typeface="Wingdings" pitchFamily="2" charset="2"/>
              <a:buChar char="§"/>
            </a:pPr>
            <a:endParaRPr lang="en-ZA" sz="2200" dirty="0">
              <a:solidFill>
                <a:schemeClr val="tx1">
                  <a:lumMod val="65000"/>
                  <a:lumOff val="35000"/>
                </a:schemeClr>
              </a:solidFill>
              <a:latin typeface="Arial" panose="020B0604020202020204" pitchFamily="34" charset="0"/>
              <a:cs typeface="Arial" panose="020B0604020202020204" pitchFamily="34" charset="0"/>
            </a:endParaRPr>
          </a:p>
          <a:p>
            <a:pPr lvl="1" indent="-519113">
              <a:lnSpc>
                <a:spcPct val="114000"/>
              </a:lnSpc>
              <a:spcBef>
                <a:spcPts val="600"/>
              </a:spcBef>
              <a:buFont typeface="Wingdings" pitchFamily="2" charset="2"/>
              <a:buChar char="§"/>
            </a:pPr>
            <a:endParaRPr lang="en-ZA" sz="2200" dirty="0">
              <a:solidFill>
                <a:schemeClr val="tx1">
                  <a:lumMod val="65000"/>
                  <a:lumOff val="35000"/>
                </a:schemeClr>
              </a:solidFill>
              <a:latin typeface="Arial" panose="020B0604020202020204" pitchFamily="34" charset="0"/>
              <a:cs typeface="Arial" panose="020B0604020202020204" pitchFamily="34" charset="0"/>
            </a:endParaRPr>
          </a:p>
          <a:p>
            <a:pPr lvl="1" indent="-519113">
              <a:lnSpc>
                <a:spcPct val="114000"/>
              </a:lnSpc>
              <a:spcBef>
                <a:spcPts val="600"/>
              </a:spcBef>
              <a:buFont typeface="Wingdings" pitchFamily="2" charset="2"/>
              <a:buChar char="§"/>
            </a:pPr>
            <a:endParaRPr lang="en-ZA" sz="2200" dirty="0">
              <a:solidFill>
                <a:schemeClr val="tx1">
                  <a:lumMod val="65000"/>
                  <a:lumOff val="35000"/>
                </a:schemeClr>
              </a:solidFill>
              <a:latin typeface="Arial" panose="020B0604020202020204" pitchFamily="34" charset="0"/>
              <a:cs typeface="Arial" panose="020B0604020202020204" pitchFamily="34" charset="0"/>
            </a:endParaRPr>
          </a:p>
          <a:p>
            <a:pPr algn="l">
              <a:lnSpc>
                <a:spcPct val="114000"/>
              </a:lnSpc>
              <a:spcBef>
                <a:spcPts val="600"/>
              </a:spcBef>
              <a:buClr>
                <a:srgbClr val="8B5C27"/>
              </a:buClr>
              <a:buFont typeface="Wingdings" pitchFamily="2" charset="2"/>
              <a:buChar char="§"/>
            </a:pPr>
            <a:endParaRPr lang="en-ZA" sz="2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13777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AA102B3-4CD2-47C0-BF44-8CC5E2EF2B77}"/>
              </a:ext>
            </a:extLst>
          </p:cNvPr>
          <p:cNvSpPr txBox="1"/>
          <p:nvPr/>
        </p:nvSpPr>
        <p:spPr>
          <a:xfrm>
            <a:off x="1925011" y="3552733"/>
            <a:ext cx="4494508" cy="1138773"/>
          </a:xfrm>
          <a:prstGeom prst="rect">
            <a:avLst/>
          </a:prstGeom>
          <a:noFill/>
        </p:spPr>
        <p:txBody>
          <a:bodyPr wrap="square" rtlCol="0">
            <a:spAutoFit/>
          </a:bodyPr>
          <a:lstStyle/>
          <a:p>
            <a:r>
              <a:rPr lang="en-ZA" sz="4800" dirty="0">
                <a:solidFill>
                  <a:schemeClr val="bg1"/>
                </a:solidFill>
                <a:latin typeface="Arial Black" panose="020B0A04020102020204" pitchFamily="34" charset="0"/>
              </a:rPr>
              <a:t>Thank You</a:t>
            </a:r>
          </a:p>
          <a:p>
            <a:endParaRPr lang="en-ZA" sz="2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xmlns="" val="1042680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C30DF6A-BC4F-5741-B691-8719877E6861}"/>
              </a:ext>
            </a:extLst>
          </p:cNvPr>
          <p:cNvSpPr txBox="1"/>
          <p:nvPr/>
        </p:nvSpPr>
        <p:spPr>
          <a:xfrm>
            <a:off x="1925011" y="3552733"/>
            <a:ext cx="4494508" cy="1477328"/>
          </a:xfrm>
          <a:prstGeom prst="rect">
            <a:avLst/>
          </a:prstGeom>
          <a:noFill/>
        </p:spPr>
        <p:txBody>
          <a:bodyPr wrap="square" rtlCol="0">
            <a:spAutoFit/>
          </a:bodyPr>
          <a:lstStyle/>
          <a:p>
            <a:r>
              <a:rPr lang="en-ZA" b="1" dirty="0">
                <a:solidFill>
                  <a:schemeClr val="bg1"/>
                </a:solidFill>
                <a:latin typeface="Arial Black" panose="020B0A04020102020204" pitchFamily="34" charset="0"/>
              </a:rPr>
              <a:t>Contact:</a:t>
            </a:r>
          </a:p>
          <a:p>
            <a:r>
              <a:rPr lang="en-ZA" b="1" dirty="0">
                <a:solidFill>
                  <a:schemeClr val="bg1"/>
                </a:solidFill>
                <a:latin typeface="Arial Black" panose="020B0A04020102020204" pitchFamily="34" charset="0"/>
              </a:rPr>
              <a:t>Email:        </a:t>
            </a:r>
            <a:r>
              <a:rPr lang="en-ZA" dirty="0" err="1">
                <a:solidFill>
                  <a:schemeClr val="bg1"/>
                </a:solidFill>
                <a:latin typeface="Arial Black" panose="020B0A04020102020204" pitchFamily="34" charset="0"/>
              </a:rPr>
              <a:t>info@sabrata.org.za</a:t>
            </a:r>
            <a:endParaRPr lang="en-ZA" dirty="0">
              <a:solidFill>
                <a:schemeClr val="bg1"/>
              </a:solidFill>
              <a:latin typeface="Arial Black" panose="020B0A04020102020204" pitchFamily="34" charset="0"/>
            </a:endParaRPr>
          </a:p>
          <a:p>
            <a:r>
              <a:rPr lang="en-ZA" b="1" dirty="0">
                <a:solidFill>
                  <a:schemeClr val="bg1"/>
                </a:solidFill>
                <a:latin typeface="Arial Black" panose="020B0A04020102020204" pitchFamily="34" charset="0"/>
              </a:rPr>
              <a:t>Tel:            010 009 5000</a:t>
            </a:r>
          </a:p>
          <a:p>
            <a:r>
              <a:rPr lang="en-ZA" b="1" dirty="0">
                <a:solidFill>
                  <a:schemeClr val="bg1"/>
                </a:solidFill>
                <a:latin typeface="Arial Black" panose="020B0A04020102020204" pitchFamily="34" charset="0"/>
              </a:rPr>
              <a:t>Website:    </a:t>
            </a:r>
            <a:r>
              <a:rPr lang="en-ZA" b="1" dirty="0" err="1">
                <a:solidFill>
                  <a:schemeClr val="bg1"/>
                </a:solidFill>
                <a:latin typeface="Arial Black" panose="020B0A04020102020204" pitchFamily="34" charset="0"/>
              </a:rPr>
              <a:t>www.sabrata.org.za</a:t>
            </a:r>
            <a:endParaRPr lang="en-ZA" b="1" dirty="0">
              <a:solidFill>
                <a:schemeClr val="bg1"/>
              </a:solidFill>
              <a:latin typeface="Arial Black" panose="020B0A04020102020204" pitchFamily="34" charset="0"/>
            </a:endParaRPr>
          </a:p>
          <a:p>
            <a:endParaRPr lang="en-ZA" dirty="0">
              <a:solidFill>
                <a:schemeClr val="bg1"/>
              </a:solidFill>
              <a:latin typeface="Arial Black" panose="020B0A04020102020204" pitchFamily="34" charset="0"/>
            </a:endParaRPr>
          </a:p>
        </p:txBody>
      </p:sp>
    </p:spTree>
    <p:extLst>
      <p:ext uri="{BB962C8B-B14F-4D97-AF65-F5344CB8AC3E}">
        <p14:creationId xmlns:p14="http://schemas.microsoft.com/office/powerpoint/2010/main" xmlns="" val="2640975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6">
            <a:extLst>
              <a:ext uri="{FF2B5EF4-FFF2-40B4-BE49-F238E27FC236}">
                <a16:creationId xmlns:a16="http://schemas.microsoft.com/office/drawing/2014/main" xmlns="" id="{8C8561C8-C45C-CE49-B599-91A5730A2366}"/>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10509" t="1861" r="14562" b="1861"/>
          <a:stretch/>
        </p:blipFill>
        <p:spPr>
          <a:xfrm>
            <a:off x="306764" y="1330601"/>
            <a:ext cx="5830727" cy="5109956"/>
          </a:xfrm>
          <a:custGeom>
            <a:avLst/>
            <a:gdLst>
              <a:gd name="connsiteX0" fmla="*/ 0 w 5186136"/>
              <a:gd name="connsiteY0" fmla="*/ 0 h 4514850"/>
              <a:gd name="connsiteX1" fmla="*/ 5186136 w 5186136"/>
              <a:gd name="connsiteY1" fmla="*/ 0 h 4514850"/>
              <a:gd name="connsiteX2" fmla="*/ 5186136 w 5186136"/>
              <a:gd name="connsiteY2" fmla="*/ 4514850 h 4514850"/>
              <a:gd name="connsiteX3" fmla="*/ 0 w 5186136"/>
              <a:gd name="connsiteY3" fmla="*/ 4514850 h 4514850"/>
            </a:gdLst>
            <a:ahLst/>
            <a:cxnLst>
              <a:cxn ang="0">
                <a:pos x="connsiteX0" y="connsiteY0"/>
              </a:cxn>
              <a:cxn ang="0">
                <a:pos x="connsiteX1" y="connsiteY1"/>
              </a:cxn>
              <a:cxn ang="0">
                <a:pos x="connsiteX2" y="connsiteY2"/>
              </a:cxn>
              <a:cxn ang="0">
                <a:pos x="connsiteX3" y="connsiteY3"/>
              </a:cxn>
            </a:cxnLst>
            <a:rect l="l" t="t" r="r" b="b"/>
            <a:pathLst>
              <a:path w="5186136" h="4514850">
                <a:moveTo>
                  <a:pt x="0" y="0"/>
                </a:moveTo>
                <a:lnTo>
                  <a:pt x="5186136" y="0"/>
                </a:lnTo>
                <a:lnTo>
                  <a:pt x="5186136" y="4514850"/>
                </a:lnTo>
                <a:lnTo>
                  <a:pt x="0" y="4514850"/>
                </a:lnTo>
                <a:close/>
              </a:path>
            </a:pathLst>
          </a:custGeom>
          <a:solidFill>
            <a:schemeClr val="tx2"/>
          </a:solidFill>
        </p:spPr>
      </p:pic>
      <p:sp>
        <p:nvSpPr>
          <p:cNvPr id="3" name="Rectangle 2">
            <a:extLst>
              <a:ext uri="{FF2B5EF4-FFF2-40B4-BE49-F238E27FC236}">
                <a16:creationId xmlns:a16="http://schemas.microsoft.com/office/drawing/2014/main" xmlns="" id="{80241C0A-4A96-1344-B4F1-70C017A2CDE2}"/>
              </a:ext>
            </a:extLst>
          </p:cNvPr>
          <p:cNvSpPr/>
          <p:nvPr/>
        </p:nvSpPr>
        <p:spPr>
          <a:xfrm>
            <a:off x="693018" y="495197"/>
            <a:ext cx="8063523" cy="584775"/>
          </a:xfrm>
          <a:prstGeom prst="rect">
            <a:avLst/>
          </a:prstGeom>
        </p:spPr>
        <p:txBody>
          <a:bodyPr wrap="square">
            <a:spAutoFit/>
          </a:bodyPr>
          <a:lstStyle/>
          <a:p>
            <a:r>
              <a:rPr lang="en-US" sz="3200" b="1" dirty="0">
                <a:solidFill>
                  <a:schemeClr val="bg1"/>
                </a:solidFill>
                <a:latin typeface="Arial Black" panose="020B0A04020102020204" pitchFamily="34" charset="0"/>
                <a:cs typeface="Arial" panose="020B0604020202020204" pitchFamily="34" charset="0"/>
              </a:rPr>
              <a:t>Welcome and Introductions</a:t>
            </a:r>
            <a:endParaRPr lang="en-US" sz="2400" b="1"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52704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6957C25-5767-D741-B362-FF731AA2A4A5}"/>
              </a:ext>
            </a:extLst>
          </p:cNvPr>
          <p:cNvSpPr/>
          <p:nvPr/>
        </p:nvSpPr>
        <p:spPr>
          <a:xfrm>
            <a:off x="693018" y="495197"/>
            <a:ext cx="8063523" cy="584775"/>
          </a:xfrm>
          <a:prstGeom prst="rect">
            <a:avLst/>
          </a:prstGeom>
        </p:spPr>
        <p:txBody>
          <a:bodyPr wrap="square">
            <a:spAutoFit/>
          </a:bodyPr>
          <a:lstStyle/>
          <a:p>
            <a:r>
              <a:rPr lang="en-US" sz="3200" b="1" dirty="0">
                <a:solidFill>
                  <a:schemeClr val="bg1"/>
                </a:solidFill>
                <a:latin typeface="Arial Black" panose="020B0A04020102020204" pitchFamily="34" charset="0"/>
                <a:cs typeface="Arial" panose="020B0604020202020204" pitchFamily="34" charset="0"/>
              </a:rPr>
              <a:t>Purpose </a:t>
            </a:r>
            <a:r>
              <a:rPr lang="en-US" sz="3200" dirty="0">
                <a:solidFill>
                  <a:schemeClr val="bg1"/>
                </a:solidFill>
                <a:latin typeface="Arial Black" panose="020B0A04020102020204" pitchFamily="34" charset="0"/>
                <a:cs typeface="Arial" panose="020B0604020202020204" pitchFamily="34" charset="0"/>
              </a:rPr>
              <a:t>of Meeting</a:t>
            </a:r>
            <a:endParaRPr lang="en-US" sz="2400"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97BF08C1-BBCA-BC40-96D5-A08660F7A933}"/>
              </a:ext>
            </a:extLst>
          </p:cNvPr>
          <p:cNvSpPr/>
          <p:nvPr/>
        </p:nvSpPr>
        <p:spPr>
          <a:xfrm>
            <a:off x="201478" y="1627322"/>
            <a:ext cx="10015948" cy="3584379"/>
          </a:xfrm>
          <a:prstGeom prst="rect">
            <a:avLst/>
          </a:prstGeom>
        </p:spPr>
        <p:txBody>
          <a:bodyPr wrap="square">
            <a:spAutoFit/>
          </a:bodyPr>
          <a:lstStyle/>
          <a:p>
            <a:pPr>
              <a:lnSpc>
                <a:spcPct val="150000"/>
              </a:lnSpc>
            </a:pPr>
            <a:r>
              <a:rPr lang="en-ZA" sz="2200" dirty="0">
                <a:solidFill>
                  <a:schemeClr val="tx1">
                    <a:lumMod val="65000"/>
                    <a:lumOff val="35000"/>
                  </a:schemeClr>
                </a:solidFill>
                <a:latin typeface="Arial" panose="020B0604020202020204" pitchFamily="34" charset="0"/>
                <a:cs typeface="Arial" panose="020B0604020202020204" pitchFamily="34" charset="0"/>
              </a:rPr>
              <a:t>Agenda for this meeting is as follows:</a:t>
            </a:r>
          </a:p>
          <a:p>
            <a:pPr marL="488950" indent="-476250">
              <a:lnSpc>
                <a:spcPct val="150000"/>
              </a:lnSpc>
              <a:buClr>
                <a:srgbClr val="355873"/>
              </a:buClr>
              <a:buFont typeface="Wingdings" pitchFamily="2" charset="2"/>
              <a:buChar char="§"/>
            </a:pPr>
            <a:r>
              <a:rPr lang="en-ZA" sz="2200" dirty="0">
                <a:solidFill>
                  <a:schemeClr val="tx1">
                    <a:lumMod val="65000"/>
                    <a:lumOff val="35000"/>
                  </a:schemeClr>
                </a:solidFill>
                <a:latin typeface="Arial" panose="020B0604020202020204" pitchFamily="34" charset="0"/>
                <a:cs typeface="Arial" panose="020B0604020202020204" pitchFamily="34" charset="0"/>
              </a:rPr>
              <a:t>The Bus Operating Company Agreement (“BOCA”) duration of all Bus Operating Companies (“BOC’s”) also known as Vehicle Operating Companies (“VOC’s”);</a:t>
            </a:r>
          </a:p>
          <a:p>
            <a:pPr marL="488950" indent="-476250">
              <a:lnSpc>
                <a:spcPct val="150000"/>
              </a:lnSpc>
              <a:buClr>
                <a:srgbClr val="355873"/>
              </a:buClr>
              <a:buFont typeface="Wingdings" pitchFamily="2" charset="2"/>
              <a:buChar char="§"/>
            </a:pPr>
            <a:r>
              <a:rPr lang="en-ZA" sz="2200" dirty="0">
                <a:solidFill>
                  <a:schemeClr val="tx1">
                    <a:lumMod val="65000"/>
                    <a:lumOff val="35000"/>
                  </a:schemeClr>
                </a:solidFill>
                <a:latin typeface="Arial" panose="020B0604020202020204" pitchFamily="34" charset="0"/>
                <a:cs typeface="Arial" panose="020B0604020202020204" pitchFamily="34" charset="0"/>
              </a:rPr>
              <a:t>Implementation of the current BOCA’s;</a:t>
            </a:r>
          </a:p>
          <a:p>
            <a:pPr marL="488950" indent="-476250">
              <a:lnSpc>
                <a:spcPct val="150000"/>
              </a:lnSpc>
              <a:buClr>
                <a:srgbClr val="355873"/>
              </a:buClr>
              <a:buFont typeface="Wingdings" pitchFamily="2" charset="2"/>
              <a:buChar char="§"/>
            </a:pPr>
            <a:r>
              <a:rPr lang="en-ZA" sz="2200" dirty="0">
                <a:solidFill>
                  <a:schemeClr val="tx1">
                    <a:lumMod val="65000"/>
                    <a:lumOff val="35000"/>
                  </a:schemeClr>
                </a:solidFill>
                <a:latin typeface="Arial" panose="020B0604020202020204" pitchFamily="34" charset="0"/>
                <a:cs typeface="Arial" panose="020B0604020202020204" pitchFamily="34" charset="0"/>
              </a:rPr>
              <a:t>Bus Rapid Transit value added services and agreed undertakings; and</a:t>
            </a:r>
          </a:p>
          <a:p>
            <a:pPr marL="488950" indent="-476250">
              <a:lnSpc>
                <a:spcPct val="150000"/>
              </a:lnSpc>
              <a:buClr>
                <a:srgbClr val="355873"/>
              </a:buClr>
              <a:buFont typeface="Wingdings" pitchFamily="2" charset="2"/>
              <a:buChar char="§"/>
            </a:pPr>
            <a:r>
              <a:rPr lang="en-ZA" sz="2200" dirty="0">
                <a:solidFill>
                  <a:schemeClr val="tx1">
                    <a:lumMod val="65000"/>
                    <a:lumOff val="35000"/>
                  </a:schemeClr>
                </a:solidFill>
                <a:latin typeface="Arial" panose="020B0604020202020204" pitchFamily="34" charset="0"/>
                <a:cs typeface="Arial" panose="020B0604020202020204" pitchFamily="34" charset="0"/>
              </a:rPr>
              <a:t>Lessons learnt locally and other jurisdictions.</a:t>
            </a:r>
          </a:p>
        </p:txBody>
      </p:sp>
    </p:spTree>
    <p:extLst>
      <p:ext uri="{BB962C8B-B14F-4D97-AF65-F5344CB8AC3E}">
        <p14:creationId xmlns:p14="http://schemas.microsoft.com/office/powerpoint/2010/main" xmlns="" val="2417146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83EDFE6-1F47-6846-835E-4CD8D3296191}"/>
              </a:ext>
            </a:extLst>
          </p:cNvPr>
          <p:cNvSpPr txBox="1"/>
          <p:nvPr/>
        </p:nvSpPr>
        <p:spPr>
          <a:xfrm>
            <a:off x="5698436" y="3399417"/>
            <a:ext cx="4664764" cy="523220"/>
          </a:xfrm>
          <a:prstGeom prst="rect">
            <a:avLst/>
          </a:prstGeom>
          <a:noFill/>
        </p:spPr>
        <p:txBody>
          <a:bodyPr wrap="square" rtlCol="0">
            <a:spAutoFit/>
          </a:bodyPr>
          <a:lstStyle/>
          <a:p>
            <a:r>
              <a:rPr lang="en-US" sz="2800" b="1" dirty="0">
                <a:solidFill>
                  <a:schemeClr val="bg1"/>
                </a:solidFill>
                <a:latin typeface="Arial Black" panose="020B0604020202020204" pitchFamily="34" charset="0"/>
              </a:rPr>
              <a:t>ABOUT SABRATA </a:t>
            </a:r>
          </a:p>
        </p:txBody>
      </p:sp>
    </p:spTree>
    <p:extLst>
      <p:ext uri="{BB962C8B-B14F-4D97-AF65-F5344CB8AC3E}">
        <p14:creationId xmlns:p14="http://schemas.microsoft.com/office/powerpoint/2010/main" xmlns="" val="201012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90E284A-FE0D-314D-8E46-F565E3C43DB5}"/>
              </a:ext>
            </a:extLst>
          </p:cNvPr>
          <p:cNvSpPr/>
          <p:nvPr/>
        </p:nvSpPr>
        <p:spPr>
          <a:xfrm>
            <a:off x="238539" y="1590261"/>
            <a:ext cx="9965635" cy="4150303"/>
          </a:xfrm>
          <a:prstGeom prst="rect">
            <a:avLst/>
          </a:prstGeom>
        </p:spPr>
        <p:txBody>
          <a:bodyPr wrap="square">
            <a:spAutoFit/>
          </a:bodyPr>
          <a:lstStyle/>
          <a:p>
            <a:pPr marL="342900" indent="-342900">
              <a:lnSpc>
                <a:spcPct val="114000"/>
              </a:lnSpc>
              <a:spcBef>
                <a:spcPts val="600"/>
              </a:spcBef>
              <a:buFont typeface="Wingdings" pitchFamily="2" charset="2"/>
              <a:buChar char="§"/>
            </a:pPr>
            <a:r>
              <a:rPr lang="en-US" sz="2200" dirty="0">
                <a:solidFill>
                  <a:schemeClr val="tx1">
                    <a:lumMod val="65000"/>
                    <a:lumOff val="35000"/>
                  </a:schemeClr>
                </a:solidFill>
                <a:latin typeface="Arial" panose="020B0604020202020204" pitchFamily="34" charset="0"/>
                <a:cs typeface="Arial" panose="020B0604020202020204" pitchFamily="34" charset="0"/>
              </a:rPr>
              <a:t>The South African Bus Rapid Transit Association and Academy </a:t>
            </a:r>
            <a:r>
              <a:rPr lang="en-US" sz="2200">
                <a:solidFill>
                  <a:schemeClr val="tx1">
                    <a:lumMod val="65000"/>
                    <a:lumOff val="35000"/>
                  </a:schemeClr>
                </a:solidFill>
                <a:latin typeface="Arial" panose="020B0604020202020204" pitchFamily="34" charset="0"/>
                <a:cs typeface="Arial" panose="020B0604020202020204" pitchFamily="34" charset="0"/>
              </a:rPr>
              <a:t>NPC (“SABRATA”) </a:t>
            </a:r>
            <a:r>
              <a:rPr lang="en-US" sz="2200" dirty="0">
                <a:solidFill>
                  <a:schemeClr val="tx1">
                    <a:lumMod val="65000"/>
                    <a:lumOff val="35000"/>
                  </a:schemeClr>
                </a:solidFill>
                <a:latin typeface="Arial" panose="020B0604020202020204" pitchFamily="34" charset="0"/>
                <a:cs typeface="Arial" panose="020B0604020202020204" pitchFamily="34" charset="0"/>
              </a:rPr>
              <a:t>was established in 2020 as a public transport association for bus rapid transit (BRT) bus operating companies and stakeholders.</a:t>
            </a:r>
          </a:p>
          <a:p>
            <a:pPr marL="342900" indent="-342900">
              <a:lnSpc>
                <a:spcPct val="114000"/>
              </a:lnSpc>
              <a:spcBef>
                <a:spcPts val="600"/>
              </a:spcBef>
              <a:buFont typeface="Wingdings" pitchFamily="2" charset="2"/>
              <a:buChar char="§"/>
            </a:pPr>
            <a:r>
              <a:rPr lang="en-US" sz="2200" dirty="0">
                <a:solidFill>
                  <a:schemeClr val="tx1">
                    <a:lumMod val="65000"/>
                    <a:lumOff val="35000"/>
                  </a:schemeClr>
                </a:solidFill>
                <a:latin typeface="Arial" panose="020B0604020202020204" pitchFamily="34" charset="0"/>
                <a:cs typeface="Arial" panose="020B0604020202020204" pitchFamily="34" charset="0"/>
              </a:rPr>
              <a:t>SABRATA is a voluntary association registered as a Non-Profit Company not for gain.</a:t>
            </a:r>
          </a:p>
          <a:p>
            <a:pPr marL="342900" indent="-342900">
              <a:lnSpc>
                <a:spcPct val="114000"/>
              </a:lnSpc>
              <a:spcBef>
                <a:spcPts val="600"/>
              </a:spcBef>
              <a:buFont typeface="Wingdings" pitchFamily="2" charset="2"/>
              <a:buChar char="§"/>
            </a:pPr>
            <a:r>
              <a:rPr lang="en-US" sz="2200" dirty="0">
                <a:solidFill>
                  <a:schemeClr val="tx1">
                    <a:lumMod val="65000"/>
                    <a:lumOff val="35000"/>
                  </a:schemeClr>
                </a:solidFill>
                <a:latin typeface="Arial" panose="020B0604020202020204" pitchFamily="34" charset="0"/>
                <a:cs typeface="Arial" panose="020B0604020202020204" pitchFamily="34" charset="0"/>
              </a:rPr>
              <a:t>Its purpose is to serve as an </a:t>
            </a:r>
            <a:r>
              <a:rPr lang="en-US" sz="2200" b="1" dirty="0">
                <a:solidFill>
                  <a:schemeClr val="tx1">
                    <a:lumMod val="65000"/>
                    <a:lumOff val="35000"/>
                  </a:schemeClr>
                </a:solidFill>
                <a:latin typeface="Arial" panose="020B0604020202020204" pitchFamily="34" charset="0"/>
                <a:cs typeface="Arial" panose="020B0604020202020204" pitchFamily="34" charset="0"/>
              </a:rPr>
              <a:t>independent national body, that</a:t>
            </a:r>
            <a:r>
              <a:rPr lang="en-US" sz="2200" strike="sngStrike" dirty="0">
                <a:solidFill>
                  <a:schemeClr val="tx1">
                    <a:lumMod val="65000"/>
                    <a:lumOff val="35000"/>
                  </a:schemeClr>
                </a:solidFill>
                <a:latin typeface="Arial" panose="020B0604020202020204" pitchFamily="34" charset="0"/>
                <a:cs typeface="Arial" panose="020B0604020202020204" pitchFamily="34" charset="0"/>
              </a:rPr>
              <a:t> </a:t>
            </a:r>
            <a:r>
              <a:rPr lang="en-US" sz="2200" b="1" dirty="0">
                <a:solidFill>
                  <a:schemeClr val="tx1">
                    <a:lumMod val="65000"/>
                    <a:lumOff val="35000"/>
                  </a:schemeClr>
                </a:solidFill>
                <a:latin typeface="Arial" panose="020B0604020202020204" pitchFamily="34" charset="0"/>
                <a:cs typeface="Arial" panose="020B0604020202020204" pitchFamily="34" charset="0"/>
              </a:rPr>
              <a:t>protects BRT operators, allied organisations and commuters</a:t>
            </a:r>
            <a:r>
              <a:rPr lang="en-US" sz="2200" dirty="0">
                <a:solidFill>
                  <a:schemeClr val="tx1">
                    <a:lumMod val="65000"/>
                    <a:lumOff val="35000"/>
                  </a:schemeClr>
                </a:solidFill>
                <a:latin typeface="Arial" panose="020B0604020202020204" pitchFamily="34" charset="0"/>
                <a:cs typeface="Arial" panose="020B0604020202020204" pitchFamily="34" charset="0"/>
              </a:rPr>
              <a:t>, by </a:t>
            </a:r>
            <a:r>
              <a:rPr lang="en-US" sz="2200" b="1" dirty="0">
                <a:solidFill>
                  <a:schemeClr val="tx1">
                    <a:lumMod val="65000"/>
                    <a:lumOff val="35000"/>
                  </a:schemeClr>
                </a:solidFill>
                <a:latin typeface="Arial" panose="020B0604020202020204" pitchFamily="34" charset="0"/>
                <a:cs typeface="Arial" panose="020B0604020202020204" pitchFamily="34" charset="0"/>
              </a:rPr>
              <a:t>representing and providing support </a:t>
            </a:r>
            <a:r>
              <a:rPr lang="en-US" sz="2200" dirty="0">
                <a:solidFill>
                  <a:schemeClr val="tx1">
                    <a:lumMod val="65000"/>
                    <a:lumOff val="35000"/>
                  </a:schemeClr>
                </a:solidFill>
                <a:latin typeface="Arial" panose="020B0604020202020204" pitchFamily="34" charset="0"/>
                <a:cs typeface="Arial" panose="020B0604020202020204" pitchFamily="34" charset="0"/>
              </a:rPr>
              <a:t>to ensure the </a:t>
            </a:r>
            <a:r>
              <a:rPr lang="en-US" sz="2200" b="1" dirty="0">
                <a:solidFill>
                  <a:schemeClr val="tx1">
                    <a:lumMod val="65000"/>
                    <a:lumOff val="35000"/>
                  </a:schemeClr>
                </a:solidFill>
                <a:latin typeface="Arial" panose="020B0604020202020204" pitchFamily="34" charset="0"/>
                <a:cs typeface="Arial" panose="020B0604020202020204" pitchFamily="34" charset="0"/>
              </a:rPr>
              <a:t>sustainability of BRT’s</a:t>
            </a:r>
            <a:r>
              <a:rPr lang="en-US" sz="2200" dirty="0">
                <a:solidFill>
                  <a:schemeClr val="tx1">
                    <a:lumMod val="65000"/>
                    <a:lumOff val="35000"/>
                  </a:schemeClr>
                </a:solidFill>
                <a:latin typeface="Arial" panose="020B0604020202020204" pitchFamily="34" charset="0"/>
                <a:cs typeface="Arial" panose="020B0604020202020204" pitchFamily="34" charset="0"/>
              </a:rPr>
              <a:t>, whilst meeting governments’ policy and strategic objectives.</a:t>
            </a:r>
          </a:p>
          <a:p>
            <a:pPr marL="342900" indent="-342900">
              <a:lnSpc>
                <a:spcPct val="114000"/>
              </a:lnSpc>
              <a:spcBef>
                <a:spcPts val="600"/>
              </a:spcBef>
              <a:buFont typeface="Wingdings" pitchFamily="2" charset="2"/>
              <a:buChar char="§"/>
            </a:pPr>
            <a:r>
              <a:rPr lang="en-US" sz="2200" dirty="0">
                <a:solidFill>
                  <a:schemeClr val="tx1">
                    <a:lumMod val="65000"/>
                    <a:lumOff val="35000"/>
                  </a:schemeClr>
                </a:solidFill>
                <a:latin typeface="Arial" panose="020B0604020202020204" pitchFamily="34" charset="0"/>
                <a:cs typeface="Arial" panose="020B0604020202020204" pitchFamily="34" charset="0"/>
              </a:rPr>
              <a:t>Members currently include 8 BRT bus operating companies.</a:t>
            </a:r>
          </a:p>
        </p:txBody>
      </p:sp>
      <p:sp>
        <p:nvSpPr>
          <p:cNvPr id="3" name="Rectangle 2">
            <a:extLst>
              <a:ext uri="{FF2B5EF4-FFF2-40B4-BE49-F238E27FC236}">
                <a16:creationId xmlns:a16="http://schemas.microsoft.com/office/drawing/2014/main" xmlns="" id="{6C7BF09E-D509-3442-ACDD-4E9F42D9C04E}"/>
              </a:ext>
            </a:extLst>
          </p:cNvPr>
          <p:cNvSpPr/>
          <p:nvPr/>
        </p:nvSpPr>
        <p:spPr>
          <a:xfrm>
            <a:off x="693018" y="495197"/>
            <a:ext cx="8063523" cy="584775"/>
          </a:xfrm>
          <a:prstGeom prst="rect">
            <a:avLst/>
          </a:prstGeom>
        </p:spPr>
        <p:txBody>
          <a:bodyPr wrap="square">
            <a:spAutoFit/>
          </a:bodyPr>
          <a:lstStyle/>
          <a:p>
            <a:r>
              <a:rPr lang="en-US" sz="3200" b="1" dirty="0">
                <a:solidFill>
                  <a:schemeClr val="bg1"/>
                </a:solidFill>
                <a:latin typeface="Arial Black" panose="020B0A04020102020204" pitchFamily="34" charset="0"/>
                <a:cs typeface="Arial" panose="020B0604020202020204" pitchFamily="34" charset="0"/>
              </a:rPr>
              <a:t>Background</a:t>
            </a:r>
            <a:r>
              <a:rPr lang="en-US" sz="3200" b="1" dirty="0">
                <a:solidFill>
                  <a:schemeClr val="bg1"/>
                </a:solidFill>
                <a:latin typeface="Arial" panose="020B0604020202020204" pitchFamily="34" charset="0"/>
                <a:cs typeface="Arial" panose="020B0604020202020204" pitchFamily="34" charset="0"/>
              </a:rPr>
              <a:t> of</a:t>
            </a:r>
            <a:r>
              <a:rPr lang="en-US" sz="3200" dirty="0">
                <a:solidFill>
                  <a:schemeClr val="bg1"/>
                </a:solidFill>
                <a:latin typeface="Arial" panose="020B0604020202020204" pitchFamily="34" charset="0"/>
                <a:cs typeface="Arial" panose="020B0604020202020204" pitchFamily="34" charset="0"/>
              </a:rPr>
              <a:t> </a:t>
            </a:r>
            <a:r>
              <a:rPr lang="en-US" sz="3200" b="1" dirty="0">
                <a:solidFill>
                  <a:schemeClr val="bg1"/>
                </a:solidFill>
                <a:latin typeface="Arial Black" panose="020B0A04020102020204" pitchFamily="34" charset="0"/>
                <a:cs typeface="Arial" panose="020B0604020202020204" pitchFamily="34" charset="0"/>
              </a:rPr>
              <a:t>SABRATA</a:t>
            </a:r>
            <a:endParaRPr lang="en-US" sz="2400" b="1"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17184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ED1665D-F715-C64A-AEF4-69E0436C3D65}"/>
              </a:ext>
            </a:extLst>
          </p:cNvPr>
          <p:cNvSpPr/>
          <p:nvPr/>
        </p:nvSpPr>
        <p:spPr>
          <a:xfrm>
            <a:off x="693018" y="495197"/>
            <a:ext cx="8884935" cy="584775"/>
          </a:xfrm>
          <a:prstGeom prst="rect">
            <a:avLst/>
          </a:prstGeom>
        </p:spPr>
        <p:txBody>
          <a:bodyPr wrap="square">
            <a:spAutoFit/>
          </a:bodyPr>
          <a:lstStyle/>
          <a:p>
            <a:r>
              <a:rPr lang="en-US" sz="3200" b="1" dirty="0">
                <a:solidFill>
                  <a:schemeClr val="bg1"/>
                </a:solidFill>
                <a:latin typeface="Arial" panose="020B0604020202020204" pitchFamily="34" charset="0"/>
                <a:cs typeface="Arial" panose="020B0604020202020204" pitchFamily="34" charset="0"/>
              </a:rPr>
              <a:t>SABRATA </a:t>
            </a:r>
            <a:r>
              <a:rPr lang="en-US" sz="3200" b="1" dirty="0">
                <a:solidFill>
                  <a:schemeClr val="bg1"/>
                </a:solidFill>
                <a:latin typeface="Arial Black" panose="020B0A04020102020204" pitchFamily="34" charset="0"/>
                <a:cs typeface="Arial" panose="020B0604020202020204" pitchFamily="34" charset="0"/>
              </a:rPr>
              <a:t>Stakeholders</a:t>
            </a:r>
            <a:endParaRPr lang="en-US" sz="2400" b="1"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
        <p:nvSpPr>
          <p:cNvPr id="4" name="Content Placeholder 6">
            <a:extLst>
              <a:ext uri="{FF2B5EF4-FFF2-40B4-BE49-F238E27FC236}">
                <a16:creationId xmlns:a16="http://schemas.microsoft.com/office/drawing/2014/main" xmlns="" id="{99435F01-FC65-40D1-8516-D142CBBE76BE}"/>
              </a:ext>
            </a:extLst>
          </p:cNvPr>
          <p:cNvSpPr txBox="1">
            <a:spLocks/>
          </p:cNvSpPr>
          <p:nvPr/>
        </p:nvSpPr>
        <p:spPr>
          <a:xfrm>
            <a:off x="316707" y="1449304"/>
            <a:ext cx="4673748" cy="4874004"/>
          </a:xfrm>
          <a:prstGeom prst="rect">
            <a:avLst/>
          </a:prstGeom>
          <a:solidFill>
            <a:srgbClr val="009DB5"/>
          </a:solidFill>
        </p:spPr>
        <p:txBody>
          <a:bodyPr>
            <a:noAutofit/>
          </a:bodyPr>
          <a:lstStyle>
            <a:lvl1pPr marL="342900" indent="-342900" algn="r" defTabSz="914400" rtl="0" eaLnBrk="1" latinLnBrk="0" hangingPunct="1">
              <a:spcBef>
                <a:spcPct val="20000"/>
              </a:spcBef>
              <a:buFont typeface="Arial" pitchFamily="34" charset="0"/>
              <a:buNone/>
              <a:defRPr sz="3200" kern="1200">
                <a:solidFill>
                  <a:schemeClr val="accent3">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3">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3">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3">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3">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50000"/>
              </a:lnSpc>
              <a:spcBef>
                <a:spcPts val="0"/>
              </a:spcBef>
              <a:buFont typeface="Wingdings" panose="05000000000000000000" pitchFamily="2" charset="2"/>
              <a:buChar char="§"/>
            </a:pPr>
            <a:r>
              <a:rPr lang="en-US" sz="1800" dirty="0">
                <a:solidFill>
                  <a:schemeClr val="bg1"/>
                </a:solidFill>
                <a:latin typeface="Arial" panose="020B0604020202020204" pitchFamily="34" charset="0"/>
                <a:cs typeface="Arial" panose="020B0604020202020204" pitchFamily="34" charset="0"/>
              </a:rPr>
              <a:t>Integrated Rapid Public Transport Network Operators</a:t>
            </a:r>
          </a:p>
          <a:p>
            <a:pPr lvl="1">
              <a:lnSpc>
                <a:spcPct val="150000"/>
              </a:lnSpc>
              <a:spcBef>
                <a:spcPts val="0"/>
              </a:spcBef>
              <a:buFont typeface="Wingdings" panose="05000000000000000000" pitchFamily="2" charset="2"/>
              <a:buChar char="§"/>
            </a:pPr>
            <a:r>
              <a:rPr lang="en-US" sz="1800" dirty="0">
                <a:solidFill>
                  <a:schemeClr val="bg1"/>
                </a:solidFill>
                <a:latin typeface="Arial" panose="020B0604020202020204" pitchFamily="34" charset="0"/>
                <a:cs typeface="Arial" panose="020B0604020202020204" pitchFamily="34" charset="0"/>
              </a:rPr>
              <a:t>National Taxi Associations</a:t>
            </a:r>
          </a:p>
          <a:p>
            <a:pPr lvl="1">
              <a:lnSpc>
                <a:spcPct val="150000"/>
              </a:lnSpc>
              <a:spcBef>
                <a:spcPts val="0"/>
              </a:spcBef>
              <a:buFont typeface="Wingdings" panose="05000000000000000000" pitchFamily="2" charset="2"/>
              <a:buChar char="§"/>
            </a:pPr>
            <a:r>
              <a:rPr lang="en-US" sz="1800" dirty="0">
                <a:solidFill>
                  <a:schemeClr val="bg1"/>
                </a:solidFill>
                <a:latin typeface="Arial" panose="020B0604020202020204" pitchFamily="34" charset="0"/>
                <a:cs typeface="Arial" panose="020B0604020202020204" pitchFamily="34" charset="0"/>
              </a:rPr>
              <a:t>National Department of Transport</a:t>
            </a:r>
          </a:p>
          <a:p>
            <a:pPr lvl="1">
              <a:lnSpc>
                <a:spcPct val="150000"/>
              </a:lnSpc>
              <a:spcBef>
                <a:spcPts val="0"/>
              </a:spcBef>
              <a:buFont typeface="Wingdings" panose="05000000000000000000" pitchFamily="2" charset="2"/>
              <a:buChar char="§"/>
            </a:pPr>
            <a:r>
              <a:rPr lang="en-US" sz="1800" dirty="0">
                <a:solidFill>
                  <a:schemeClr val="bg1"/>
                </a:solidFill>
                <a:latin typeface="Arial" panose="020B0604020202020204" pitchFamily="34" charset="0"/>
                <a:cs typeface="Arial" panose="020B0604020202020204" pitchFamily="34" charset="0"/>
              </a:rPr>
              <a:t>National Treasury </a:t>
            </a:r>
          </a:p>
          <a:p>
            <a:pPr lvl="1">
              <a:lnSpc>
                <a:spcPct val="150000"/>
              </a:lnSpc>
              <a:spcBef>
                <a:spcPts val="0"/>
              </a:spcBef>
              <a:buFont typeface="Wingdings" panose="05000000000000000000" pitchFamily="2" charset="2"/>
              <a:buChar char="§"/>
            </a:pPr>
            <a:r>
              <a:rPr lang="en-US" sz="1800" dirty="0">
                <a:solidFill>
                  <a:schemeClr val="bg1"/>
                </a:solidFill>
                <a:latin typeface="Arial" panose="020B0604020202020204" pitchFamily="34" charset="0"/>
                <a:cs typeface="Arial" panose="020B0604020202020204" pitchFamily="34" charset="0"/>
              </a:rPr>
              <a:t>Minister of Transport</a:t>
            </a:r>
          </a:p>
          <a:p>
            <a:pPr lvl="1">
              <a:lnSpc>
                <a:spcPct val="150000"/>
              </a:lnSpc>
              <a:spcBef>
                <a:spcPts val="0"/>
              </a:spcBef>
              <a:buFont typeface="Wingdings" panose="05000000000000000000" pitchFamily="2" charset="2"/>
              <a:buChar char="§"/>
            </a:pPr>
            <a:r>
              <a:rPr lang="en-US" sz="1800" dirty="0">
                <a:solidFill>
                  <a:schemeClr val="bg1"/>
                </a:solidFill>
                <a:latin typeface="Arial" panose="020B0604020202020204" pitchFamily="34" charset="0"/>
                <a:cs typeface="Arial" panose="020B0604020202020204" pitchFamily="34" charset="0"/>
              </a:rPr>
              <a:t>Municipalities</a:t>
            </a:r>
          </a:p>
          <a:p>
            <a:pPr lvl="1">
              <a:lnSpc>
                <a:spcPct val="150000"/>
              </a:lnSpc>
              <a:spcBef>
                <a:spcPts val="0"/>
              </a:spcBef>
              <a:buFont typeface="Wingdings" panose="05000000000000000000" pitchFamily="2" charset="2"/>
              <a:buChar char="§"/>
            </a:pPr>
            <a:r>
              <a:rPr lang="en-US" sz="1800" dirty="0">
                <a:solidFill>
                  <a:schemeClr val="bg1"/>
                </a:solidFill>
                <a:latin typeface="Arial" panose="020B0604020202020204" pitchFamily="34" charset="0"/>
                <a:cs typeface="Arial" panose="020B0604020202020204" pitchFamily="34" charset="0"/>
              </a:rPr>
              <a:t>Provincial Department of Transport</a:t>
            </a:r>
          </a:p>
          <a:p>
            <a:pPr lvl="1">
              <a:lnSpc>
                <a:spcPct val="150000"/>
              </a:lnSpc>
              <a:spcBef>
                <a:spcPts val="0"/>
              </a:spcBef>
              <a:buFont typeface="Wingdings" panose="05000000000000000000" pitchFamily="2" charset="2"/>
              <a:buChar char="§"/>
            </a:pPr>
            <a:r>
              <a:rPr lang="en-US" sz="1800" dirty="0">
                <a:solidFill>
                  <a:schemeClr val="bg1"/>
                </a:solidFill>
                <a:latin typeface="Arial" panose="020B0604020202020204" pitchFamily="34" charset="0"/>
                <a:cs typeface="Arial" panose="020B0604020202020204" pitchFamily="34" charset="0"/>
              </a:rPr>
              <a:t>Provincial MEC’s for Transport</a:t>
            </a:r>
          </a:p>
          <a:p>
            <a:pPr lvl="1">
              <a:lnSpc>
                <a:spcPct val="150000"/>
              </a:lnSpc>
              <a:spcBef>
                <a:spcPts val="0"/>
              </a:spcBef>
              <a:buFont typeface="Wingdings" panose="05000000000000000000" pitchFamily="2" charset="2"/>
              <a:buChar char="§"/>
            </a:pPr>
            <a:r>
              <a:rPr lang="en-US" sz="1800" dirty="0">
                <a:solidFill>
                  <a:schemeClr val="bg1"/>
                </a:solidFill>
                <a:latin typeface="Arial" panose="020B0604020202020204" pitchFamily="34" charset="0"/>
                <a:cs typeface="Arial" panose="020B0604020202020204" pitchFamily="34" charset="0"/>
              </a:rPr>
              <a:t>Traffic Department</a:t>
            </a:r>
            <a:endParaRPr lang="en-US" sz="1800" dirty="0">
              <a:solidFill>
                <a:srgbClr val="FF0000"/>
              </a:solidFill>
              <a:latin typeface="Arial" panose="020B0604020202020204" pitchFamily="34" charset="0"/>
              <a:cs typeface="Arial" panose="020B0604020202020204" pitchFamily="34" charset="0"/>
            </a:endParaRPr>
          </a:p>
          <a:p>
            <a:pPr lvl="1">
              <a:lnSpc>
                <a:spcPct val="150000"/>
              </a:lnSpc>
              <a:spcBef>
                <a:spcPts val="0"/>
              </a:spcBef>
              <a:buFont typeface="Wingdings" panose="05000000000000000000" pitchFamily="2" charset="2"/>
              <a:buChar char="§"/>
            </a:pPr>
            <a:r>
              <a:rPr lang="en-US" sz="1800" dirty="0">
                <a:solidFill>
                  <a:schemeClr val="bg1"/>
                </a:solidFill>
                <a:latin typeface="Arial" panose="020B0604020202020204" pitchFamily="34" charset="0"/>
                <a:cs typeface="Arial" panose="020B0604020202020204" pitchFamily="34" charset="0"/>
              </a:rPr>
              <a:t>Safety and security</a:t>
            </a:r>
          </a:p>
          <a:p>
            <a:pPr lvl="1">
              <a:lnSpc>
                <a:spcPct val="150000"/>
              </a:lnSpc>
              <a:spcBef>
                <a:spcPts val="0"/>
              </a:spcBef>
              <a:buFont typeface="Wingdings" panose="05000000000000000000" pitchFamily="2" charset="2"/>
              <a:buChar char="§"/>
            </a:pPr>
            <a:endParaRPr lang="en-ZA" sz="2000" dirty="0">
              <a:solidFill>
                <a:schemeClr val="tx1"/>
              </a:solidFill>
              <a:latin typeface="Arial" panose="020B0604020202020204" pitchFamily="34" charset="0"/>
              <a:cs typeface="Arial" panose="020B0604020202020204" pitchFamily="34" charset="0"/>
            </a:endParaRPr>
          </a:p>
        </p:txBody>
      </p:sp>
      <p:sp>
        <p:nvSpPr>
          <p:cNvPr id="6" name="Content Placeholder 6">
            <a:extLst>
              <a:ext uri="{FF2B5EF4-FFF2-40B4-BE49-F238E27FC236}">
                <a16:creationId xmlns:a16="http://schemas.microsoft.com/office/drawing/2014/main" xmlns="" id="{8F19859D-D06F-4653-9C0C-8F5E94AC12F5}"/>
              </a:ext>
            </a:extLst>
          </p:cNvPr>
          <p:cNvSpPr txBox="1">
            <a:spLocks/>
          </p:cNvSpPr>
          <p:nvPr/>
        </p:nvSpPr>
        <p:spPr>
          <a:xfrm>
            <a:off x="5701358" y="1454683"/>
            <a:ext cx="4673748" cy="4874004"/>
          </a:xfrm>
          <a:prstGeom prst="rect">
            <a:avLst/>
          </a:prstGeom>
          <a:solidFill>
            <a:srgbClr val="009DB5"/>
          </a:solidFill>
        </p:spPr>
        <p:txBody>
          <a:bodyPr>
            <a:noAutofit/>
          </a:bodyPr>
          <a:lstStyle>
            <a:lvl1pPr marL="342900" indent="-342900" algn="r" defTabSz="914400" rtl="0" eaLnBrk="1" latinLnBrk="0" hangingPunct="1">
              <a:spcBef>
                <a:spcPct val="20000"/>
              </a:spcBef>
              <a:buFont typeface="Arial" pitchFamily="34" charset="0"/>
              <a:buNone/>
              <a:defRPr sz="3200" kern="1200">
                <a:solidFill>
                  <a:schemeClr val="accent3">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3">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3">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3">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3">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50000"/>
              </a:lnSpc>
              <a:spcBef>
                <a:spcPts val="0"/>
              </a:spcBef>
              <a:buFont typeface="Wingdings" panose="05000000000000000000" pitchFamily="2" charset="2"/>
              <a:buChar char="§"/>
            </a:pPr>
            <a:r>
              <a:rPr lang="en-US" sz="1800" dirty="0">
                <a:solidFill>
                  <a:schemeClr val="bg1"/>
                </a:solidFill>
                <a:latin typeface="Arial" panose="020B0604020202020204" pitchFamily="34" charset="0"/>
                <a:cs typeface="Arial" panose="020B0604020202020204" pitchFamily="34" charset="0"/>
              </a:rPr>
              <a:t>Bus representative bodies</a:t>
            </a:r>
          </a:p>
          <a:p>
            <a:pPr lvl="1">
              <a:lnSpc>
                <a:spcPct val="150000"/>
              </a:lnSpc>
              <a:spcBef>
                <a:spcPts val="0"/>
              </a:spcBef>
              <a:buFont typeface="Wingdings" panose="05000000000000000000" pitchFamily="2" charset="2"/>
              <a:buChar char="§"/>
            </a:pPr>
            <a:r>
              <a:rPr lang="en-US" sz="1800" dirty="0">
                <a:solidFill>
                  <a:schemeClr val="bg1"/>
                </a:solidFill>
                <a:latin typeface="Arial" panose="020B0604020202020204" pitchFamily="34" charset="0"/>
                <a:cs typeface="Arial" panose="020B0604020202020204" pitchFamily="34" charset="0"/>
              </a:rPr>
              <a:t>PRASA</a:t>
            </a:r>
          </a:p>
          <a:p>
            <a:pPr lvl="1">
              <a:lnSpc>
                <a:spcPct val="150000"/>
              </a:lnSpc>
              <a:spcBef>
                <a:spcPts val="0"/>
              </a:spcBef>
              <a:buFont typeface="Wingdings" panose="05000000000000000000" pitchFamily="2" charset="2"/>
              <a:buChar char="§"/>
            </a:pPr>
            <a:r>
              <a:rPr lang="en-US" sz="1800" dirty="0">
                <a:solidFill>
                  <a:schemeClr val="bg1"/>
                </a:solidFill>
                <a:latin typeface="Arial" panose="020B0604020202020204" pitchFamily="34" charset="0"/>
                <a:cs typeface="Arial" panose="020B0604020202020204" pitchFamily="34" charset="0"/>
              </a:rPr>
              <a:t>Commuters</a:t>
            </a:r>
          </a:p>
          <a:p>
            <a:pPr lvl="1">
              <a:lnSpc>
                <a:spcPct val="150000"/>
              </a:lnSpc>
              <a:spcBef>
                <a:spcPts val="0"/>
              </a:spcBef>
              <a:buFont typeface="Wingdings" panose="05000000000000000000" pitchFamily="2" charset="2"/>
              <a:buChar char="§"/>
            </a:pPr>
            <a:r>
              <a:rPr lang="en-US" sz="1800" dirty="0">
                <a:solidFill>
                  <a:schemeClr val="bg1"/>
                </a:solidFill>
                <a:latin typeface="Arial" panose="020B0604020202020204" pitchFamily="34" charset="0"/>
                <a:cs typeface="Arial" panose="020B0604020202020204" pitchFamily="34" charset="0"/>
              </a:rPr>
              <a:t>Educational institutions and training providers</a:t>
            </a:r>
          </a:p>
          <a:p>
            <a:pPr lvl="1">
              <a:lnSpc>
                <a:spcPct val="150000"/>
              </a:lnSpc>
              <a:spcBef>
                <a:spcPts val="0"/>
              </a:spcBef>
              <a:buFont typeface="Wingdings" panose="05000000000000000000" pitchFamily="2" charset="2"/>
              <a:buChar char="§"/>
            </a:pPr>
            <a:r>
              <a:rPr lang="en-US" sz="1800" dirty="0">
                <a:solidFill>
                  <a:schemeClr val="bg1"/>
                </a:solidFill>
                <a:latin typeface="Arial" panose="020B0604020202020204" pitchFamily="34" charset="0"/>
                <a:cs typeface="Arial" panose="020B0604020202020204" pitchFamily="34" charset="0"/>
              </a:rPr>
              <a:t>Transport Education Training Authority</a:t>
            </a:r>
          </a:p>
          <a:p>
            <a:pPr lvl="1">
              <a:lnSpc>
                <a:spcPct val="150000"/>
              </a:lnSpc>
              <a:spcBef>
                <a:spcPts val="0"/>
              </a:spcBef>
              <a:buFont typeface="Wingdings" panose="05000000000000000000" pitchFamily="2" charset="2"/>
              <a:buChar char="§"/>
            </a:pPr>
            <a:r>
              <a:rPr lang="en-US" sz="1800" dirty="0">
                <a:solidFill>
                  <a:schemeClr val="bg1"/>
                </a:solidFill>
                <a:latin typeface="Arial" panose="020B0604020202020204" pitchFamily="34" charset="0"/>
                <a:cs typeface="Arial" panose="020B0604020202020204" pitchFamily="34" charset="0"/>
              </a:rPr>
              <a:t>SARS</a:t>
            </a:r>
          </a:p>
          <a:p>
            <a:pPr lvl="1">
              <a:lnSpc>
                <a:spcPct val="150000"/>
              </a:lnSpc>
              <a:spcBef>
                <a:spcPts val="0"/>
              </a:spcBef>
              <a:buFont typeface="Wingdings" panose="05000000000000000000" pitchFamily="2" charset="2"/>
              <a:buChar char="§"/>
            </a:pPr>
            <a:r>
              <a:rPr lang="en-US" sz="1800" dirty="0">
                <a:solidFill>
                  <a:schemeClr val="bg1"/>
                </a:solidFill>
                <a:latin typeface="Arial" panose="020B0604020202020204" pitchFamily="34" charset="0"/>
                <a:cs typeface="Arial" panose="020B0604020202020204" pitchFamily="34" charset="0"/>
              </a:rPr>
              <a:t>Suppliers and services providers to the industry</a:t>
            </a:r>
          </a:p>
          <a:p>
            <a:pPr lvl="1">
              <a:lnSpc>
                <a:spcPct val="150000"/>
              </a:lnSpc>
              <a:spcAft>
                <a:spcPts val="300"/>
              </a:spcAft>
              <a:buFont typeface="Wingdings" panose="05000000000000000000" pitchFamily="2" charset="2"/>
              <a:buChar char="§"/>
            </a:pPr>
            <a:endParaRPr lang="en-US" sz="2400" dirty="0">
              <a:solidFill>
                <a:schemeClr val="bg1"/>
              </a:solidFill>
              <a:latin typeface="Arial" panose="020B0604020202020204" pitchFamily="34" charset="0"/>
              <a:cs typeface="Arial" panose="020B0604020202020204" pitchFamily="34" charset="0"/>
            </a:endParaRPr>
          </a:p>
          <a:p>
            <a:pPr lvl="1">
              <a:lnSpc>
                <a:spcPct val="150000"/>
              </a:lnSpc>
              <a:spcAft>
                <a:spcPts val="300"/>
              </a:spcAft>
              <a:buFont typeface="Wingdings" panose="05000000000000000000" pitchFamily="2" charset="2"/>
              <a:buChar char="§"/>
            </a:pPr>
            <a:endParaRPr lang="en-ZA"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19005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7FB8B37-30F3-2944-BAF4-CE7B9C9FB07A}"/>
              </a:ext>
            </a:extLst>
          </p:cNvPr>
          <p:cNvSpPr/>
          <p:nvPr/>
        </p:nvSpPr>
        <p:spPr>
          <a:xfrm>
            <a:off x="693018" y="495197"/>
            <a:ext cx="8884935" cy="584775"/>
          </a:xfrm>
          <a:prstGeom prst="rect">
            <a:avLst/>
          </a:prstGeom>
        </p:spPr>
        <p:txBody>
          <a:bodyPr wrap="square">
            <a:spAutoFit/>
          </a:bodyPr>
          <a:lstStyle/>
          <a:p>
            <a:r>
              <a:rPr lang="en-US" sz="3200" b="1" dirty="0">
                <a:solidFill>
                  <a:schemeClr val="bg1"/>
                </a:solidFill>
                <a:latin typeface="Arial" panose="020B0604020202020204" pitchFamily="34" charset="0"/>
                <a:cs typeface="Arial" panose="020B0604020202020204" pitchFamily="34" charset="0"/>
              </a:rPr>
              <a:t>MEMBERS</a:t>
            </a:r>
            <a:endParaRPr lang="en-US" sz="2400" b="1"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pic>
        <p:nvPicPr>
          <p:cNvPr id="1028" name="Picture 4" descr="TSHWANE RAPID TRANSIT (PTY) LTD (“TRT”) BID NO: TRT019/2018/SECURITY  SERVICES TENDER FOR THE SUPPLY OF SECURITY SERVICES TO">
            <a:extLst>
              <a:ext uri="{FF2B5EF4-FFF2-40B4-BE49-F238E27FC236}">
                <a16:creationId xmlns:a16="http://schemas.microsoft.com/office/drawing/2014/main" xmlns="" id="{98C8CEF7-18B2-364D-93F9-A6FB8C0C950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6850" y="1328294"/>
            <a:ext cx="1257882" cy="72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TAOI – A company for the people by the people">
            <a:extLst>
              <a:ext uri="{FF2B5EF4-FFF2-40B4-BE49-F238E27FC236}">
                <a16:creationId xmlns:a16="http://schemas.microsoft.com/office/drawing/2014/main" xmlns="" id="{D77F7BD2-C41A-5A4A-8557-D4BA04821D82}"/>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4962" y="3335015"/>
            <a:ext cx="2337663" cy="72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Cymbidium Safety Group Clients">
            <a:extLst>
              <a:ext uri="{FF2B5EF4-FFF2-40B4-BE49-F238E27FC236}">
                <a16:creationId xmlns:a16="http://schemas.microsoft.com/office/drawing/2014/main" xmlns="" id="{ADD47478-DD78-D74E-A70E-EA4F60CD70F6}"/>
              </a:ext>
            </a:extLst>
          </p:cNvPr>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493399" y="1343493"/>
            <a:ext cx="1655999" cy="1728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Go George responds to allegations of mass dismissals – The Gremlin | George  News">
            <a:extLst>
              <a:ext uri="{FF2B5EF4-FFF2-40B4-BE49-F238E27FC236}">
                <a16:creationId xmlns:a16="http://schemas.microsoft.com/office/drawing/2014/main" xmlns="" id="{7CAE4902-0274-5C4B-9586-97B4A65C8063}"/>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904320" y="2172910"/>
            <a:ext cx="1664640" cy="72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KTVR Bus Services - Home | Facebook">
            <a:extLst>
              <a:ext uri="{FF2B5EF4-FFF2-40B4-BE49-F238E27FC236}">
                <a16:creationId xmlns:a16="http://schemas.microsoft.com/office/drawing/2014/main" xmlns="" id="{C85397C0-9D60-534C-8F80-B8A13480C5EE}"/>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866385" y="1388200"/>
            <a:ext cx="1795384" cy="1715298"/>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a:extLst>
              <a:ext uri="{FF2B5EF4-FFF2-40B4-BE49-F238E27FC236}">
                <a16:creationId xmlns:a16="http://schemas.microsoft.com/office/drawing/2014/main" xmlns="" id="{9470F707-19FD-7E4B-A771-D73BA2675542}"/>
              </a:ext>
            </a:extLst>
          </p:cNvPr>
          <p:cNvPicPr>
            <a:picLocks noChangeAspect="1"/>
          </p:cNvPicPr>
          <p:nvPr/>
        </p:nvPicPr>
        <p:blipFill>
          <a:blip r:embed="rId7"/>
          <a:stretch>
            <a:fillRect/>
          </a:stretch>
        </p:blipFill>
        <p:spPr>
          <a:xfrm>
            <a:off x="3677335" y="1452910"/>
            <a:ext cx="1668571" cy="720000"/>
          </a:xfrm>
          <a:prstGeom prst="rect">
            <a:avLst/>
          </a:prstGeom>
        </p:spPr>
      </p:pic>
      <p:pic>
        <p:nvPicPr>
          <p:cNvPr id="1045" name="Picture 21">
            <a:extLst>
              <a:ext uri="{FF2B5EF4-FFF2-40B4-BE49-F238E27FC236}">
                <a16:creationId xmlns:a16="http://schemas.microsoft.com/office/drawing/2014/main" xmlns="" id="{CBBDDD71-3FAB-5F41-916F-1D3640C1D0A2}"/>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364821" y="2704915"/>
            <a:ext cx="1241379" cy="72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3" descr="Busmark – EST 1973">
            <a:extLst>
              <a:ext uri="{FF2B5EF4-FFF2-40B4-BE49-F238E27FC236}">
                <a16:creationId xmlns:a16="http://schemas.microsoft.com/office/drawing/2014/main" xmlns="" id="{6ED72C3C-07FC-D849-9620-B1F7BC175956}"/>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7972851" y="2809585"/>
            <a:ext cx="2454000" cy="72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5" descr="SANTACO-KZN - Home | Facebook">
            <a:extLst>
              <a:ext uri="{FF2B5EF4-FFF2-40B4-BE49-F238E27FC236}">
                <a16:creationId xmlns:a16="http://schemas.microsoft.com/office/drawing/2014/main" xmlns="" id="{B1A3DF86-C306-FE43-B100-FF115218F49C}"/>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4351761" y="5049858"/>
            <a:ext cx="895028" cy="1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7">
            <a:extLst>
              <a:ext uri="{FF2B5EF4-FFF2-40B4-BE49-F238E27FC236}">
                <a16:creationId xmlns:a16="http://schemas.microsoft.com/office/drawing/2014/main" xmlns="" id="{3B8F26F3-067A-3540-8356-094EA7E487C8}"/>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6626622" y="5014238"/>
            <a:ext cx="1005309" cy="1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ome - leetolapolokwane">
            <a:extLst>
              <a:ext uri="{FF2B5EF4-FFF2-40B4-BE49-F238E27FC236}">
                <a16:creationId xmlns:a16="http://schemas.microsoft.com/office/drawing/2014/main" xmlns="" id="{B7EDE7CC-4709-0C49-9501-3048B65B4419}"/>
              </a:ext>
            </a:extLst>
          </p:cNvPr>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1433793" y="5149238"/>
            <a:ext cx="1107000" cy="810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10">
            <a:extLst>
              <a:ext uri="{FF2B5EF4-FFF2-40B4-BE49-F238E27FC236}">
                <a16:creationId xmlns:a16="http://schemas.microsoft.com/office/drawing/2014/main" xmlns="" id="{1D9E62A1-FD59-334A-ACCA-D170A1596171}"/>
              </a:ext>
            </a:extLst>
          </p:cNvPr>
          <p:cNvSpPr>
            <a:spLocks noChangeArrowheads="1"/>
          </p:cNvSpPr>
          <p:nvPr/>
        </p:nvSpPr>
        <p:spPr bwMode="auto">
          <a:xfrm>
            <a:off x="5950251" y="4994714"/>
            <a:ext cx="16849921"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33" name="Picture 2" descr="Spectrum-Alert ITS - Home | Facebook">
            <a:extLst>
              <a:ext uri="{FF2B5EF4-FFF2-40B4-BE49-F238E27FC236}">
                <a16:creationId xmlns:a16="http://schemas.microsoft.com/office/drawing/2014/main" xmlns="" id="{FCD0915D-A3C3-B048-A061-2FBCBBB15F43}"/>
              </a:ext>
            </a:extLst>
          </p:cNvPr>
          <p:cNvPicPr>
            <a:picLocks noChangeAspect="1" noChangeArrowheads="1"/>
          </p:cNvPicPr>
          <p:nvPr/>
        </p:nvPicPr>
        <p:blipFill>
          <a:blip r:embed="rId13" r:link="rId14">
            <a:extLst>
              <a:ext uri="{28A0092B-C50C-407E-A947-70E740481C1C}">
                <a14:useLocalDpi xmlns:a14="http://schemas.microsoft.com/office/drawing/2010/main" xmlns="" val="0"/>
              </a:ext>
            </a:extLst>
          </a:blip>
          <a:srcRect/>
          <a:stretch>
            <a:fillRect/>
          </a:stretch>
        </p:blipFill>
        <p:spPr bwMode="auto">
          <a:xfrm>
            <a:off x="8182994" y="3779837"/>
            <a:ext cx="2182624" cy="1835999"/>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PioTrans: Passionate About Transport - Pioneer Transport">
            <a:extLst>
              <a:ext uri="{FF2B5EF4-FFF2-40B4-BE49-F238E27FC236}">
                <a16:creationId xmlns:a16="http://schemas.microsoft.com/office/drawing/2014/main" xmlns="" id="{DE2A8D68-2F20-1B40-BD67-4EE1C5973096}"/>
              </a:ext>
            </a:extLst>
          </p:cNvPr>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3528079" y="3801390"/>
            <a:ext cx="3437419" cy="72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36929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xmlns="" id="{E43EEE0F-8575-2A4A-A218-94284A907FA3}"/>
              </a:ext>
            </a:extLst>
          </p:cNvPr>
          <p:cNvSpPr/>
          <p:nvPr/>
        </p:nvSpPr>
        <p:spPr>
          <a:xfrm>
            <a:off x="667020" y="2217862"/>
            <a:ext cx="2129758" cy="4010474"/>
          </a:xfrm>
          <a:custGeom>
            <a:avLst/>
            <a:gdLst>
              <a:gd name="connsiteX0" fmla="*/ 0 w 4855912"/>
              <a:gd name="connsiteY0" fmla="*/ 9143998 h 9144000"/>
              <a:gd name="connsiteX1" fmla="*/ 4855912 w 4855912"/>
              <a:gd name="connsiteY1" fmla="*/ 9143998 h 9144000"/>
              <a:gd name="connsiteX2" fmla="*/ 4855912 w 4855912"/>
              <a:gd name="connsiteY2" fmla="*/ 9144000 h 9144000"/>
              <a:gd name="connsiteX3" fmla="*/ 0 w 4855912"/>
              <a:gd name="connsiteY3" fmla="*/ 9144000 h 9144000"/>
              <a:gd name="connsiteX4" fmla="*/ 0 w 4855912"/>
              <a:gd name="connsiteY4" fmla="*/ 0 h 9144000"/>
              <a:gd name="connsiteX5" fmla="*/ 4855912 w 4855912"/>
              <a:gd name="connsiteY5" fmla="*/ 0 h 9144000"/>
              <a:gd name="connsiteX6" fmla="*/ 4855912 w 4855912"/>
              <a:gd name="connsiteY6" fmla="*/ 4215866 h 9144000"/>
              <a:gd name="connsiteX7" fmla="*/ 2427956 w 4855912"/>
              <a:gd name="connsiteY7" fmla="*/ 2983833 h 9144000"/>
              <a:gd name="connsiteX8" fmla="*/ 0 w 4855912"/>
              <a:gd name="connsiteY8" fmla="*/ 4215866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5912" h="9144000">
                <a:moveTo>
                  <a:pt x="0" y="9143998"/>
                </a:moveTo>
                <a:lnTo>
                  <a:pt x="4855912" y="9143998"/>
                </a:lnTo>
                <a:lnTo>
                  <a:pt x="4855912" y="9144000"/>
                </a:lnTo>
                <a:lnTo>
                  <a:pt x="0" y="9144000"/>
                </a:lnTo>
                <a:close/>
                <a:moveTo>
                  <a:pt x="0" y="0"/>
                </a:moveTo>
                <a:lnTo>
                  <a:pt x="4855912" y="0"/>
                </a:lnTo>
                <a:lnTo>
                  <a:pt x="4855912" y="4215866"/>
                </a:lnTo>
                <a:lnTo>
                  <a:pt x="2427956" y="2983833"/>
                </a:lnTo>
                <a:lnTo>
                  <a:pt x="0" y="4215866"/>
                </a:lnTo>
                <a:close/>
              </a:path>
            </a:pathLst>
          </a:custGeom>
          <a:solidFill>
            <a:srgbClr val="A808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9"/>
          </a:p>
        </p:txBody>
      </p:sp>
      <p:sp>
        <p:nvSpPr>
          <p:cNvPr id="10" name="Off-page Connector 9">
            <a:extLst>
              <a:ext uri="{FF2B5EF4-FFF2-40B4-BE49-F238E27FC236}">
                <a16:creationId xmlns:a16="http://schemas.microsoft.com/office/drawing/2014/main" xmlns="" id="{A7828B26-E45D-714C-9E47-5BF0E37381A7}"/>
              </a:ext>
            </a:extLst>
          </p:cNvPr>
          <p:cNvSpPr/>
          <p:nvPr/>
        </p:nvSpPr>
        <p:spPr>
          <a:xfrm rot="10800000">
            <a:off x="667020" y="3526543"/>
            <a:ext cx="2129758" cy="2701792"/>
          </a:xfrm>
          <a:prstGeom prst="flowChartOffpageConnector">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9"/>
          </a:p>
        </p:txBody>
      </p:sp>
      <p:sp>
        <p:nvSpPr>
          <p:cNvPr id="11" name="TextBox 10">
            <a:extLst>
              <a:ext uri="{FF2B5EF4-FFF2-40B4-BE49-F238E27FC236}">
                <a16:creationId xmlns:a16="http://schemas.microsoft.com/office/drawing/2014/main" xmlns="" id="{1DE67E62-F7FB-ED49-845E-F7EE7CC8B97F}"/>
              </a:ext>
            </a:extLst>
          </p:cNvPr>
          <p:cNvSpPr txBox="1"/>
          <p:nvPr/>
        </p:nvSpPr>
        <p:spPr>
          <a:xfrm>
            <a:off x="1021611" y="2410130"/>
            <a:ext cx="1420582" cy="308418"/>
          </a:xfrm>
          <a:prstGeom prst="rect">
            <a:avLst/>
          </a:prstGeom>
          <a:noFill/>
        </p:spPr>
        <p:txBody>
          <a:bodyPr wrap="none" rtlCol="0" anchor="ctr" anchorCtr="0">
            <a:spAutoFit/>
          </a:bodyPr>
          <a:lstStyle/>
          <a:p>
            <a:pPr algn="ctr"/>
            <a:r>
              <a:rPr lang="en-US" sz="1404" b="1" dirty="0">
                <a:solidFill>
                  <a:schemeClr val="bg1"/>
                </a:solidFill>
                <a:latin typeface="Poppins" pitchFamily="2" charset="77"/>
                <a:ea typeface="League Spartan" charset="0"/>
                <a:cs typeface="Poppins" pitchFamily="2" charset="77"/>
              </a:rPr>
              <a:t>NETWORKING</a:t>
            </a:r>
          </a:p>
        </p:txBody>
      </p:sp>
      <p:sp>
        <p:nvSpPr>
          <p:cNvPr id="12" name="Freeform 1015">
            <a:extLst>
              <a:ext uri="{FF2B5EF4-FFF2-40B4-BE49-F238E27FC236}">
                <a16:creationId xmlns:a16="http://schemas.microsoft.com/office/drawing/2014/main" xmlns="" id="{6EAF5E7C-30EA-B244-A957-95F708EF9472}"/>
              </a:ext>
            </a:extLst>
          </p:cNvPr>
          <p:cNvSpPr>
            <a:spLocks noChangeAspect="1"/>
          </p:cNvSpPr>
          <p:nvPr/>
        </p:nvSpPr>
        <p:spPr bwMode="auto">
          <a:xfrm>
            <a:off x="1514402" y="2865125"/>
            <a:ext cx="434993" cy="434993"/>
          </a:xfrm>
          <a:custGeom>
            <a:avLst/>
            <a:gdLst>
              <a:gd name="T0" fmla="*/ 7726423 w 293329"/>
              <a:gd name="T1" fmla="*/ 9850932 h 293332"/>
              <a:gd name="T2" fmla="*/ 2935958 w 293329"/>
              <a:gd name="T3" fmla="*/ 9676341 h 293332"/>
              <a:gd name="T4" fmla="*/ 8633732 w 293329"/>
              <a:gd name="T5" fmla="*/ 8887648 h 293332"/>
              <a:gd name="T6" fmla="*/ 8503163 w 293329"/>
              <a:gd name="T7" fmla="*/ 10333017 h 293332"/>
              <a:gd name="T8" fmla="*/ 10187033 w 293329"/>
              <a:gd name="T9" fmla="*/ 9107071 h 293332"/>
              <a:gd name="T10" fmla="*/ 10656909 w 293329"/>
              <a:gd name="T11" fmla="*/ 9507104 h 293332"/>
              <a:gd name="T12" fmla="*/ 8346597 w 293329"/>
              <a:gd name="T13" fmla="*/ 10655613 h 293332"/>
              <a:gd name="T14" fmla="*/ 8398777 w 293329"/>
              <a:gd name="T15" fmla="*/ 8900613 h 293332"/>
              <a:gd name="T16" fmla="*/ 456778 w 293329"/>
              <a:gd name="T17" fmla="*/ 9107071 h 293332"/>
              <a:gd name="T18" fmla="*/ 2153785 w 293329"/>
              <a:gd name="T19" fmla="*/ 10333017 h 293332"/>
              <a:gd name="T20" fmla="*/ 2023134 w 293329"/>
              <a:gd name="T21" fmla="*/ 8887648 h 293332"/>
              <a:gd name="T22" fmla="*/ 2466970 w 293329"/>
              <a:gd name="T23" fmla="*/ 10500789 h 293332"/>
              <a:gd name="T24" fmla="*/ 0 w 293329"/>
              <a:gd name="T25" fmla="*/ 10500789 h 293332"/>
              <a:gd name="T26" fmla="*/ 443780 w 293329"/>
              <a:gd name="T27" fmla="*/ 8887648 h 293332"/>
              <a:gd name="T28" fmla="*/ 9388267 w 293329"/>
              <a:gd name="T29" fmla="*/ 8605304 h 293332"/>
              <a:gd name="T30" fmla="*/ 1198367 w 293329"/>
              <a:gd name="T31" fmla="*/ 7874844 h 293332"/>
              <a:gd name="T32" fmla="*/ 1570072 w 293329"/>
              <a:gd name="T33" fmla="*/ 8233637 h 293332"/>
              <a:gd name="T34" fmla="*/ 10080391 w 293329"/>
              <a:gd name="T35" fmla="*/ 8233637 h 293332"/>
              <a:gd name="T36" fmla="*/ 9388267 w 293329"/>
              <a:gd name="T37" fmla="*/ 7554479 h 293332"/>
              <a:gd name="T38" fmla="*/ 1198367 w 293329"/>
              <a:gd name="T39" fmla="*/ 8925645 h 293332"/>
              <a:gd name="T40" fmla="*/ 5130248 w 293329"/>
              <a:gd name="T41" fmla="*/ 6689459 h 293332"/>
              <a:gd name="T42" fmla="*/ 6635580 w 293329"/>
              <a:gd name="T43" fmla="*/ 7022186 h 293332"/>
              <a:gd name="T44" fmla="*/ 5130248 w 293329"/>
              <a:gd name="T45" fmla="*/ 6689459 h 293332"/>
              <a:gd name="T46" fmla="*/ 6792622 w 293329"/>
              <a:gd name="T47" fmla="*/ 5753460 h 293332"/>
              <a:gd name="T48" fmla="*/ 4960060 w 293329"/>
              <a:gd name="T49" fmla="*/ 5753460 h 293332"/>
              <a:gd name="T50" fmla="*/ 4394049 w 293329"/>
              <a:gd name="T51" fmla="*/ 8425350 h 293332"/>
              <a:gd name="T52" fmla="*/ 4394049 w 293329"/>
              <a:gd name="T53" fmla="*/ 4434924 h 293332"/>
              <a:gd name="T54" fmla="*/ 3801866 w 293329"/>
              <a:gd name="T55" fmla="*/ 8425350 h 293332"/>
              <a:gd name="T56" fmla="*/ 3801866 w 293329"/>
              <a:gd name="T57" fmla="*/ 4434924 h 293332"/>
              <a:gd name="T58" fmla="*/ 10173087 w 293329"/>
              <a:gd name="T59" fmla="*/ 3648251 h 293332"/>
              <a:gd name="T60" fmla="*/ 9880272 w 293329"/>
              <a:gd name="T61" fmla="*/ 7355373 h 293332"/>
              <a:gd name="T62" fmla="*/ 9960128 w 293329"/>
              <a:gd name="T63" fmla="*/ 3543768 h 293332"/>
              <a:gd name="T64" fmla="*/ 882485 w 293329"/>
              <a:gd name="T65" fmla="*/ 7043025 h 293332"/>
              <a:gd name="T66" fmla="*/ 572838 w 293329"/>
              <a:gd name="T67" fmla="*/ 7161164 h 293332"/>
              <a:gd name="T68" fmla="*/ 3801866 w 293329"/>
              <a:gd name="T69" fmla="*/ 3139719 h 293332"/>
              <a:gd name="T70" fmla="*/ 6999706 w 293329"/>
              <a:gd name="T71" fmla="*/ 4120936 h 293332"/>
              <a:gd name="T72" fmla="*/ 3801866 w 293329"/>
              <a:gd name="T73" fmla="*/ 2825664 h 293332"/>
              <a:gd name="T74" fmla="*/ 7486601 w 293329"/>
              <a:gd name="T75" fmla="*/ 3139719 h 293332"/>
              <a:gd name="T76" fmla="*/ 7486601 w 293329"/>
              <a:gd name="T77" fmla="*/ 4120936 h 293332"/>
              <a:gd name="T78" fmla="*/ 7486601 w 293329"/>
              <a:gd name="T79" fmla="*/ 8752426 h 293332"/>
              <a:gd name="T80" fmla="*/ 2999112 w 293329"/>
              <a:gd name="T81" fmla="*/ 3623786 h 293332"/>
              <a:gd name="T82" fmla="*/ 8646767 w 293329"/>
              <a:gd name="T83" fmla="*/ 1554601 h 293332"/>
              <a:gd name="T84" fmla="*/ 10330586 w 293329"/>
              <a:gd name="T85" fmla="*/ 2789136 h 293332"/>
              <a:gd name="T86" fmla="*/ 10213098 w 293329"/>
              <a:gd name="T87" fmla="*/ 1333651 h 293332"/>
              <a:gd name="T88" fmla="*/ 10656909 w 293329"/>
              <a:gd name="T89" fmla="*/ 2945074 h 293332"/>
              <a:gd name="T90" fmla="*/ 8189923 w 293329"/>
              <a:gd name="T91" fmla="*/ 2945074 h 293332"/>
              <a:gd name="T92" fmla="*/ 8633732 w 293329"/>
              <a:gd name="T93" fmla="*/ 1333651 h 293332"/>
              <a:gd name="T94" fmla="*/ 313320 w 293329"/>
              <a:gd name="T95" fmla="*/ 1957394 h 293332"/>
              <a:gd name="T96" fmla="*/ 2153785 w 293329"/>
              <a:gd name="T97" fmla="*/ 1957394 h 293332"/>
              <a:gd name="T98" fmla="*/ 2245154 w 293329"/>
              <a:gd name="T99" fmla="*/ 1346649 h 293332"/>
              <a:gd name="T100" fmla="*/ 2310348 w 293329"/>
              <a:gd name="T101" fmla="*/ 3101058 h 293332"/>
              <a:gd name="T102" fmla="*/ 0 w 293329"/>
              <a:gd name="T103" fmla="*/ 1957394 h 293332"/>
              <a:gd name="T104" fmla="*/ 9388267 w 293329"/>
              <a:gd name="T105" fmla="*/ 307485 h 293332"/>
              <a:gd name="T106" fmla="*/ 9759991 w 293329"/>
              <a:gd name="T107" fmla="*/ 679246 h 293332"/>
              <a:gd name="T108" fmla="*/ 826690 w 293329"/>
              <a:gd name="T109" fmla="*/ 679246 h 293332"/>
              <a:gd name="T110" fmla="*/ 1198367 w 293329"/>
              <a:gd name="T111" fmla="*/ 307485 h 293332"/>
              <a:gd name="T112" fmla="*/ 8022361 w 293329"/>
              <a:gd name="T113" fmla="*/ 1208071 h 293332"/>
              <a:gd name="T114" fmla="*/ 2720558 w 293329"/>
              <a:gd name="T115" fmla="*/ 1286932 h 293332"/>
              <a:gd name="T116" fmla="*/ 5293109 w 293329"/>
              <a:gd name="T117" fmla="*/ 246183 h 293332"/>
              <a:gd name="T118" fmla="*/ 9388267 w 293329"/>
              <a:gd name="T119" fmla="*/ 1371250 h 293332"/>
              <a:gd name="T120" fmla="*/ 1198367 w 293329"/>
              <a:gd name="T121" fmla="*/ 0 h 293332"/>
              <a:gd name="T122" fmla="*/ 519153 w 293329"/>
              <a:gd name="T123" fmla="*/ 679246 h 2933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3329" h="293332">
                <a:moveTo>
                  <a:pt x="208355" y="263416"/>
                </a:moveTo>
                <a:cubicBezTo>
                  <a:pt x="210511" y="261937"/>
                  <a:pt x="213385" y="262677"/>
                  <a:pt x="214822" y="264895"/>
                </a:cubicBezTo>
                <a:cubicBezTo>
                  <a:pt x="215541" y="267483"/>
                  <a:pt x="214822" y="270071"/>
                  <a:pt x="212667" y="271180"/>
                </a:cubicBezTo>
                <a:cubicBezTo>
                  <a:pt x="192188" y="282640"/>
                  <a:pt x="169194" y="288556"/>
                  <a:pt x="146201" y="288556"/>
                </a:cubicBezTo>
                <a:cubicBezTo>
                  <a:pt x="124284" y="288556"/>
                  <a:pt x="102728" y="283010"/>
                  <a:pt x="82608" y="272659"/>
                </a:cubicBezTo>
                <a:cubicBezTo>
                  <a:pt x="80093" y="271549"/>
                  <a:pt x="79375" y="268592"/>
                  <a:pt x="80812" y="266374"/>
                </a:cubicBezTo>
                <a:cubicBezTo>
                  <a:pt x="81530" y="264155"/>
                  <a:pt x="84405" y="263416"/>
                  <a:pt x="86560" y="264525"/>
                </a:cubicBezTo>
                <a:cubicBezTo>
                  <a:pt x="125003" y="284859"/>
                  <a:pt x="170631" y="284119"/>
                  <a:pt x="208355" y="263416"/>
                </a:cubicBezTo>
                <a:close/>
                <a:moveTo>
                  <a:pt x="237641" y="244663"/>
                </a:moveTo>
                <a:cubicBezTo>
                  <a:pt x="239437" y="246084"/>
                  <a:pt x="239796" y="248926"/>
                  <a:pt x="238000" y="250703"/>
                </a:cubicBezTo>
                <a:cubicBezTo>
                  <a:pt x="235485" y="253900"/>
                  <a:pt x="234048" y="257808"/>
                  <a:pt x="234048" y="261715"/>
                </a:cubicBezTo>
                <a:lnTo>
                  <a:pt x="234048" y="284451"/>
                </a:lnTo>
                <a:lnTo>
                  <a:pt x="284347" y="284451"/>
                </a:lnTo>
                <a:lnTo>
                  <a:pt x="284347" y="261715"/>
                </a:lnTo>
                <a:cubicBezTo>
                  <a:pt x="284347" y="257808"/>
                  <a:pt x="283269" y="253900"/>
                  <a:pt x="280395" y="250703"/>
                </a:cubicBezTo>
                <a:cubicBezTo>
                  <a:pt x="278958" y="248926"/>
                  <a:pt x="278958" y="246084"/>
                  <a:pt x="281113" y="244663"/>
                </a:cubicBezTo>
                <a:cubicBezTo>
                  <a:pt x="282910" y="242887"/>
                  <a:pt x="285784" y="243242"/>
                  <a:pt x="287221" y="245019"/>
                </a:cubicBezTo>
                <a:cubicBezTo>
                  <a:pt x="291173" y="249992"/>
                  <a:pt x="293329" y="255676"/>
                  <a:pt x="293329" y="261715"/>
                </a:cubicBezTo>
                <a:lnTo>
                  <a:pt x="293329" y="289069"/>
                </a:lnTo>
                <a:cubicBezTo>
                  <a:pt x="293329" y="291201"/>
                  <a:pt x="291533" y="293332"/>
                  <a:pt x="288658" y="293332"/>
                </a:cubicBezTo>
                <a:lnTo>
                  <a:pt x="229737" y="293332"/>
                </a:lnTo>
                <a:cubicBezTo>
                  <a:pt x="227222" y="293332"/>
                  <a:pt x="225425" y="291201"/>
                  <a:pt x="225425" y="289069"/>
                </a:cubicBezTo>
                <a:lnTo>
                  <a:pt x="225425" y="261715"/>
                </a:lnTo>
                <a:cubicBezTo>
                  <a:pt x="225425" y="255676"/>
                  <a:pt x="227222" y="249992"/>
                  <a:pt x="231174" y="245019"/>
                </a:cubicBezTo>
                <a:cubicBezTo>
                  <a:pt x="232611" y="243242"/>
                  <a:pt x="235844" y="242887"/>
                  <a:pt x="237641" y="244663"/>
                </a:cubicBezTo>
                <a:close/>
                <a:moveTo>
                  <a:pt x="12215" y="244663"/>
                </a:moveTo>
                <a:cubicBezTo>
                  <a:pt x="14012" y="246084"/>
                  <a:pt x="14371" y="248926"/>
                  <a:pt x="12575" y="250703"/>
                </a:cubicBezTo>
                <a:cubicBezTo>
                  <a:pt x="10419" y="253900"/>
                  <a:pt x="8622" y="257808"/>
                  <a:pt x="8622" y="261715"/>
                </a:cubicBezTo>
                <a:lnTo>
                  <a:pt x="8622" y="284451"/>
                </a:lnTo>
                <a:lnTo>
                  <a:pt x="59281" y="284451"/>
                </a:lnTo>
                <a:lnTo>
                  <a:pt x="59281" y="261715"/>
                </a:lnTo>
                <a:cubicBezTo>
                  <a:pt x="59281" y="257808"/>
                  <a:pt x="57844" y="253900"/>
                  <a:pt x="54969" y="250703"/>
                </a:cubicBezTo>
                <a:cubicBezTo>
                  <a:pt x="53532" y="248926"/>
                  <a:pt x="53892" y="246084"/>
                  <a:pt x="55688" y="244663"/>
                </a:cubicBezTo>
                <a:cubicBezTo>
                  <a:pt x="57844" y="242887"/>
                  <a:pt x="60359" y="243242"/>
                  <a:pt x="61796" y="245019"/>
                </a:cubicBezTo>
                <a:cubicBezTo>
                  <a:pt x="65748" y="249992"/>
                  <a:pt x="67903" y="255676"/>
                  <a:pt x="67903" y="261715"/>
                </a:cubicBezTo>
                <a:lnTo>
                  <a:pt x="67903" y="289069"/>
                </a:lnTo>
                <a:cubicBezTo>
                  <a:pt x="67903" y="291201"/>
                  <a:pt x="65748" y="293332"/>
                  <a:pt x="63592" y="293332"/>
                </a:cubicBezTo>
                <a:lnTo>
                  <a:pt x="4311" y="293332"/>
                </a:lnTo>
                <a:cubicBezTo>
                  <a:pt x="1796" y="293332"/>
                  <a:pt x="0" y="291201"/>
                  <a:pt x="0" y="289069"/>
                </a:cubicBezTo>
                <a:lnTo>
                  <a:pt x="0" y="261715"/>
                </a:lnTo>
                <a:cubicBezTo>
                  <a:pt x="0" y="255676"/>
                  <a:pt x="1796" y="249992"/>
                  <a:pt x="6107" y="245019"/>
                </a:cubicBezTo>
                <a:cubicBezTo>
                  <a:pt x="7545" y="243242"/>
                  <a:pt x="10419" y="242887"/>
                  <a:pt x="12215" y="244663"/>
                </a:cubicBezTo>
                <a:close/>
                <a:moveTo>
                  <a:pt x="258410" y="216782"/>
                </a:moveTo>
                <a:cubicBezTo>
                  <a:pt x="252766" y="216782"/>
                  <a:pt x="248180" y="221368"/>
                  <a:pt x="248180" y="226659"/>
                </a:cubicBezTo>
                <a:cubicBezTo>
                  <a:pt x="248180" y="232304"/>
                  <a:pt x="252766" y="236890"/>
                  <a:pt x="258410" y="236890"/>
                </a:cubicBezTo>
                <a:cubicBezTo>
                  <a:pt x="264055" y="236890"/>
                  <a:pt x="268641" y="232304"/>
                  <a:pt x="268641" y="226659"/>
                </a:cubicBezTo>
                <a:cubicBezTo>
                  <a:pt x="268641" y="221368"/>
                  <a:pt x="264055" y="216782"/>
                  <a:pt x="258410" y="216782"/>
                </a:cubicBezTo>
                <a:close/>
                <a:moveTo>
                  <a:pt x="32985" y="216782"/>
                </a:moveTo>
                <a:cubicBezTo>
                  <a:pt x="27341" y="216782"/>
                  <a:pt x="22754" y="221368"/>
                  <a:pt x="22754" y="226659"/>
                </a:cubicBezTo>
                <a:cubicBezTo>
                  <a:pt x="22754" y="232304"/>
                  <a:pt x="27341" y="236890"/>
                  <a:pt x="32985" y="236890"/>
                </a:cubicBezTo>
                <a:cubicBezTo>
                  <a:pt x="38629" y="236890"/>
                  <a:pt x="43216" y="232304"/>
                  <a:pt x="43216" y="226659"/>
                </a:cubicBezTo>
                <a:cubicBezTo>
                  <a:pt x="43216" y="221368"/>
                  <a:pt x="38629" y="216782"/>
                  <a:pt x="32985" y="216782"/>
                </a:cubicBezTo>
                <a:close/>
                <a:moveTo>
                  <a:pt x="258410" y="207962"/>
                </a:moveTo>
                <a:cubicBezTo>
                  <a:pt x="268994" y="207962"/>
                  <a:pt x="277460" y="216429"/>
                  <a:pt x="277460" y="226659"/>
                </a:cubicBezTo>
                <a:cubicBezTo>
                  <a:pt x="277460" y="237243"/>
                  <a:pt x="268994" y="245709"/>
                  <a:pt x="258410" y="245709"/>
                </a:cubicBezTo>
                <a:cubicBezTo>
                  <a:pt x="248180" y="245709"/>
                  <a:pt x="239713" y="237243"/>
                  <a:pt x="239713" y="226659"/>
                </a:cubicBezTo>
                <a:cubicBezTo>
                  <a:pt x="239713" y="216429"/>
                  <a:pt x="248180" y="207962"/>
                  <a:pt x="258410" y="207962"/>
                </a:cubicBezTo>
                <a:close/>
                <a:moveTo>
                  <a:pt x="32985" y="207962"/>
                </a:moveTo>
                <a:cubicBezTo>
                  <a:pt x="43568" y="207962"/>
                  <a:pt x="52035" y="216429"/>
                  <a:pt x="52035" y="226659"/>
                </a:cubicBezTo>
                <a:cubicBezTo>
                  <a:pt x="52035" y="237243"/>
                  <a:pt x="43568" y="245709"/>
                  <a:pt x="32985" y="245709"/>
                </a:cubicBezTo>
                <a:cubicBezTo>
                  <a:pt x="22754" y="245709"/>
                  <a:pt x="14288" y="237243"/>
                  <a:pt x="14288" y="226659"/>
                </a:cubicBezTo>
                <a:cubicBezTo>
                  <a:pt x="14288" y="216429"/>
                  <a:pt x="22754" y="207962"/>
                  <a:pt x="32985" y="207962"/>
                </a:cubicBezTo>
                <a:close/>
                <a:moveTo>
                  <a:pt x="141209" y="184150"/>
                </a:moveTo>
                <a:lnTo>
                  <a:pt x="182642" y="184150"/>
                </a:lnTo>
                <a:cubicBezTo>
                  <a:pt x="185164" y="184150"/>
                  <a:pt x="186965" y="186348"/>
                  <a:pt x="186965" y="188913"/>
                </a:cubicBezTo>
                <a:cubicBezTo>
                  <a:pt x="186965" y="191477"/>
                  <a:pt x="185164" y="193309"/>
                  <a:pt x="182642" y="193309"/>
                </a:cubicBezTo>
                <a:lnTo>
                  <a:pt x="141209" y="193309"/>
                </a:lnTo>
                <a:cubicBezTo>
                  <a:pt x="138687" y="193309"/>
                  <a:pt x="136525" y="191477"/>
                  <a:pt x="136525" y="188913"/>
                </a:cubicBezTo>
                <a:cubicBezTo>
                  <a:pt x="136525" y="186348"/>
                  <a:pt x="138687" y="184150"/>
                  <a:pt x="141209" y="184150"/>
                </a:cubicBezTo>
                <a:close/>
                <a:moveTo>
                  <a:pt x="141209" y="153987"/>
                </a:moveTo>
                <a:lnTo>
                  <a:pt x="182642" y="153987"/>
                </a:lnTo>
                <a:cubicBezTo>
                  <a:pt x="185164" y="153987"/>
                  <a:pt x="186965" y="155818"/>
                  <a:pt x="186965" y="158383"/>
                </a:cubicBezTo>
                <a:cubicBezTo>
                  <a:pt x="186965" y="160947"/>
                  <a:pt x="185164" y="163145"/>
                  <a:pt x="182642" y="163145"/>
                </a:cubicBezTo>
                <a:lnTo>
                  <a:pt x="141209" y="163145"/>
                </a:lnTo>
                <a:cubicBezTo>
                  <a:pt x="138687" y="163145"/>
                  <a:pt x="136525" y="160947"/>
                  <a:pt x="136525" y="158383"/>
                </a:cubicBezTo>
                <a:cubicBezTo>
                  <a:pt x="136525" y="155818"/>
                  <a:pt x="138687" y="153987"/>
                  <a:pt x="141209" y="153987"/>
                </a:cubicBezTo>
                <a:close/>
                <a:moveTo>
                  <a:pt x="120945" y="122087"/>
                </a:moveTo>
                <a:lnTo>
                  <a:pt x="120945" y="231936"/>
                </a:lnTo>
                <a:lnTo>
                  <a:pt x="201721" y="231936"/>
                </a:lnTo>
                <a:lnTo>
                  <a:pt x="201721" y="122087"/>
                </a:lnTo>
                <a:lnTo>
                  <a:pt x="120945" y="122087"/>
                </a:lnTo>
                <a:close/>
                <a:moveTo>
                  <a:pt x="91243" y="117765"/>
                </a:moveTo>
                <a:lnTo>
                  <a:pt x="91243" y="218610"/>
                </a:lnTo>
                <a:cubicBezTo>
                  <a:pt x="91243" y="225813"/>
                  <a:pt x="97401" y="231936"/>
                  <a:pt x="104645" y="231936"/>
                </a:cubicBezTo>
                <a:lnTo>
                  <a:pt x="112252" y="231936"/>
                </a:lnTo>
                <a:lnTo>
                  <a:pt x="112252" y="122087"/>
                </a:lnTo>
                <a:lnTo>
                  <a:pt x="104645" y="122087"/>
                </a:lnTo>
                <a:cubicBezTo>
                  <a:pt x="99574" y="122087"/>
                  <a:pt x="94865" y="120286"/>
                  <a:pt x="91243" y="117765"/>
                </a:cubicBezTo>
                <a:close/>
                <a:moveTo>
                  <a:pt x="274150" y="97555"/>
                </a:moveTo>
                <a:cubicBezTo>
                  <a:pt x="276714" y="96837"/>
                  <a:pt x="279278" y="98274"/>
                  <a:pt x="280011" y="100430"/>
                </a:cubicBezTo>
                <a:cubicBezTo>
                  <a:pt x="291734" y="132770"/>
                  <a:pt x="291001" y="168344"/>
                  <a:pt x="277813" y="199966"/>
                </a:cubicBezTo>
                <a:cubicBezTo>
                  <a:pt x="277080" y="201763"/>
                  <a:pt x="275249" y="202841"/>
                  <a:pt x="273783" y="202841"/>
                </a:cubicBezTo>
                <a:cubicBezTo>
                  <a:pt x="273051" y="202841"/>
                  <a:pt x="272684" y="202841"/>
                  <a:pt x="271952" y="202482"/>
                </a:cubicBezTo>
                <a:cubicBezTo>
                  <a:pt x="269387" y="201404"/>
                  <a:pt x="268288" y="198888"/>
                  <a:pt x="269387" y="196732"/>
                </a:cubicBezTo>
                <a:cubicBezTo>
                  <a:pt x="281843" y="166907"/>
                  <a:pt x="282209" y="133848"/>
                  <a:pt x="271585" y="103305"/>
                </a:cubicBezTo>
                <a:cubicBezTo>
                  <a:pt x="270853" y="101149"/>
                  <a:pt x="271952" y="98633"/>
                  <a:pt x="274150" y="97555"/>
                </a:cubicBezTo>
                <a:close/>
                <a:moveTo>
                  <a:pt x="20584" y="95972"/>
                </a:moveTo>
                <a:cubicBezTo>
                  <a:pt x="22807" y="96695"/>
                  <a:pt x="24289" y="99224"/>
                  <a:pt x="23177" y="101753"/>
                </a:cubicBezTo>
                <a:cubicBezTo>
                  <a:pt x="12435" y="131379"/>
                  <a:pt x="12806" y="164257"/>
                  <a:pt x="24289" y="193883"/>
                </a:cubicBezTo>
                <a:cubicBezTo>
                  <a:pt x="25029" y="196051"/>
                  <a:pt x="23918" y="198580"/>
                  <a:pt x="21696" y="199664"/>
                </a:cubicBezTo>
                <a:cubicBezTo>
                  <a:pt x="20955" y="199664"/>
                  <a:pt x="20584" y="199664"/>
                  <a:pt x="19844" y="199664"/>
                </a:cubicBezTo>
                <a:cubicBezTo>
                  <a:pt x="17991" y="199664"/>
                  <a:pt x="16510" y="198580"/>
                  <a:pt x="15769" y="197135"/>
                </a:cubicBezTo>
                <a:cubicBezTo>
                  <a:pt x="3545" y="165341"/>
                  <a:pt x="3175" y="130656"/>
                  <a:pt x="14658" y="98863"/>
                </a:cubicBezTo>
                <a:cubicBezTo>
                  <a:pt x="15399" y="96334"/>
                  <a:pt x="17991" y="95250"/>
                  <a:pt x="20584" y="95972"/>
                </a:cubicBezTo>
                <a:close/>
                <a:moveTo>
                  <a:pt x="104645" y="86431"/>
                </a:moveTo>
                <a:cubicBezTo>
                  <a:pt x="97401" y="86431"/>
                  <a:pt x="91243" y="92553"/>
                  <a:pt x="91243" y="99757"/>
                </a:cubicBezTo>
                <a:cubicBezTo>
                  <a:pt x="91243" y="107320"/>
                  <a:pt x="97401" y="113443"/>
                  <a:pt x="104645" y="113443"/>
                </a:cubicBezTo>
                <a:lnTo>
                  <a:pt x="192665" y="113443"/>
                </a:lnTo>
                <a:cubicBezTo>
                  <a:pt x="189405" y="104799"/>
                  <a:pt x="189405" y="95435"/>
                  <a:pt x="192665" y="86431"/>
                </a:cubicBezTo>
                <a:lnTo>
                  <a:pt x="104645" y="86431"/>
                </a:lnTo>
                <a:close/>
                <a:moveTo>
                  <a:pt x="104645" y="77787"/>
                </a:moveTo>
                <a:lnTo>
                  <a:pt x="206067" y="77787"/>
                </a:lnTo>
                <a:cubicBezTo>
                  <a:pt x="208603" y="77787"/>
                  <a:pt x="210776" y="79948"/>
                  <a:pt x="210776" y="82109"/>
                </a:cubicBezTo>
                <a:cubicBezTo>
                  <a:pt x="210776" y="84630"/>
                  <a:pt x="208603" y="86431"/>
                  <a:pt x="206067" y="86431"/>
                </a:cubicBezTo>
                <a:lnTo>
                  <a:pt x="202807" y="86431"/>
                </a:lnTo>
                <a:cubicBezTo>
                  <a:pt x="198098" y="95074"/>
                  <a:pt x="198098" y="104799"/>
                  <a:pt x="202807" y="113443"/>
                </a:cubicBezTo>
                <a:lnTo>
                  <a:pt x="206067" y="113443"/>
                </a:lnTo>
                <a:cubicBezTo>
                  <a:pt x="208603" y="113443"/>
                  <a:pt x="210776" y="115243"/>
                  <a:pt x="210776" y="117765"/>
                </a:cubicBezTo>
                <a:lnTo>
                  <a:pt x="210776" y="236258"/>
                </a:lnTo>
                <a:cubicBezTo>
                  <a:pt x="210776" y="238779"/>
                  <a:pt x="208603" y="240940"/>
                  <a:pt x="206067" y="240940"/>
                </a:cubicBezTo>
                <a:lnTo>
                  <a:pt x="104645" y="240940"/>
                </a:lnTo>
                <a:cubicBezTo>
                  <a:pt x="92330" y="240940"/>
                  <a:pt x="82550" y="230856"/>
                  <a:pt x="82550" y="218610"/>
                </a:cubicBezTo>
                <a:lnTo>
                  <a:pt x="82550" y="99757"/>
                </a:lnTo>
                <a:cubicBezTo>
                  <a:pt x="82550" y="87511"/>
                  <a:pt x="92330" y="77787"/>
                  <a:pt x="104645" y="77787"/>
                </a:cubicBezTo>
                <a:close/>
                <a:moveTo>
                  <a:pt x="237641" y="36713"/>
                </a:moveTo>
                <a:cubicBezTo>
                  <a:pt x="239437" y="37787"/>
                  <a:pt x="239796" y="40649"/>
                  <a:pt x="238000" y="42795"/>
                </a:cubicBezTo>
                <a:cubicBezTo>
                  <a:pt x="235485" y="45657"/>
                  <a:pt x="234048" y="49950"/>
                  <a:pt x="234048" y="53885"/>
                </a:cubicBezTo>
                <a:lnTo>
                  <a:pt x="234048" y="76781"/>
                </a:lnTo>
                <a:lnTo>
                  <a:pt x="284347" y="76781"/>
                </a:lnTo>
                <a:lnTo>
                  <a:pt x="284347" y="53885"/>
                </a:lnTo>
                <a:cubicBezTo>
                  <a:pt x="284347" y="49950"/>
                  <a:pt x="282910" y="45657"/>
                  <a:pt x="280395" y="42795"/>
                </a:cubicBezTo>
                <a:cubicBezTo>
                  <a:pt x="278958" y="40649"/>
                  <a:pt x="278958" y="37787"/>
                  <a:pt x="281113" y="36713"/>
                </a:cubicBezTo>
                <a:cubicBezTo>
                  <a:pt x="282910" y="34925"/>
                  <a:pt x="285784" y="35282"/>
                  <a:pt x="287221" y="37071"/>
                </a:cubicBezTo>
                <a:cubicBezTo>
                  <a:pt x="291173" y="41722"/>
                  <a:pt x="293329" y="47804"/>
                  <a:pt x="293329" y="53885"/>
                </a:cubicBezTo>
                <a:lnTo>
                  <a:pt x="293329" y="81074"/>
                </a:lnTo>
                <a:cubicBezTo>
                  <a:pt x="293329" y="83578"/>
                  <a:pt x="291533" y="85367"/>
                  <a:pt x="288658" y="85367"/>
                </a:cubicBezTo>
                <a:lnTo>
                  <a:pt x="229737" y="85367"/>
                </a:lnTo>
                <a:cubicBezTo>
                  <a:pt x="227222" y="85367"/>
                  <a:pt x="225425" y="83578"/>
                  <a:pt x="225425" y="81074"/>
                </a:cubicBezTo>
                <a:lnTo>
                  <a:pt x="225425" y="53885"/>
                </a:lnTo>
                <a:cubicBezTo>
                  <a:pt x="225425" y="47804"/>
                  <a:pt x="227222" y="41722"/>
                  <a:pt x="231174" y="37071"/>
                </a:cubicBezTo>
                <a:cubicBezTo>
                  <a:pt x="232970" y="35282"/>
                  <a:pt x="235844" y="34925"/>
                  <a:pt x="237641" y="36713"/>
                </a:cubicBezTo>
                <a:close/>
                <a:moveTo>
                  <a:pt x="12215" y="36713"/>
                </a:moveTo>
                <a:cubicBezTo>
                  <a:pt x="14012" y="37787"/>
                  <a:pt x="14371" y="40649"/>
                  <a:pt x="12575" y="42795"/>
                </a:cubicBezTo>
                <a:cubicBezTo>
                  <a:pt x="10419" y="45657"/>
                  <a:pt x="8622" y="49950"/>
                  <a:pt x="8622" y="53885"/>
                </a:cubicBezTo>
                <a:lnTo>
                  <a:pt x="8622" y="76781"/>
                </a:lnTo>
                <a:lnTo>
                  <a:pt x="59281" y="76781"/>
                </a:lnTo>
                <a:lnTo>
                  <a:pt x="59281" y="53885"/>
                </a:lnTo>
                <a:cubicBezTo>
                  <a:pt x="59281" y="49950"/>
                  <a:pt x="57844" y="45657"/>
                  <a:pt x="54969" y="42795"/>
                </a:cubicBezTo>
                <a:cubicBezTo>
                  <a:pt x="53532" y="40649"/>
                  <a:pt x="53892" y="37787"/>
                  <a:pt x="55688" y="36713"/>
                </a:cubicBezTo>
                <a:cubicBezTo>
                  <a:pt x="57844" y="34925"/>
                  <a:pt x="60359" y="35282"/>
                  <a:pt x="61796" y="37071"/>
                </a:cubicBezTo>
                <a:cubicBezTo>
                  <a:pt x="65748" y="41722"/>
                  <a:pt x="67903" y="47804"/>
                  <a:pt x="67903" y="53885"/>
                </a:cubicBezTo>
                <a:lnTo>
                  <a:pt x="67903" y="81074"/>
                </a:lnTo>
                <a:cubicBezTo>
                  <a:pt x="67903" y="83578"/>
                  <a:pt x="65748" y="85367"/>
                  <a:pt x="63592" y="85367"/>
                </a:cubicBezTo>
                <a:lnTo>
                  <a:pt x="4311" y="85367"/>
                </a:lnTo>
                <a:cubicBezTo>
                  <a:pt x="1796" y="85367"/>
                  <a:pt x="0" y="83578"/>
                  <a:pt x="0" y="81074"/>
                </a:cubicBezTo>
                <a:lnTo>
                  <a:pt x="0" y="53885"/>
                </a:lnTo>
                <a:cubicBezTo>
                  <a:pt x="0" y="47804"/>
                  <a:pt x="1796" y="41722"/>
                  <a:pt x="6107" y="37071"/>
                </a:cubicBezTo>
                <a:cubicBezTo>
                  <a:pt x="7545" y="35282"/>
                  <a:pt x="10419" y="34925"/>
                  <a:pt x="12215" y="36713"/>
                </a:cubicBezTo>
                <a:close/>
                <a:moveTo>
                  <a:pt x="258410" y="8466"/>
                </a:moveTo>
                <a:cubicBezTo>
                  <a:pt x="252766" y="8466"/>
                  <a:pt x="248180" y="13405"/>
                  <a:pt x="248180" y="18697"/>
                </a:cubicBezTo>
                <a:cubicBezTo>
                  <a:pt x="248180" y="24341"/>
                  <a:pt x="252766" y="28928"/>
                  <a:pt x="258410" y="28928"/>
                </a:cubicBezTo>
                <a:cubicBezTo>
                  <a:pt x="264055" y="28928"/>
                  <a:pt x="268641" y="24341"/>
                  <a:pt x="268641" y="18697"/>
                </a:cubicBezTo>
                <a:cubicBezTo>
                  <a:pt x="268641" y="13405"/>
                  <a:pt x="264055" y="8466"/>
                  <a:pt x="258410" y="8466"/>
                </a:cubicBezTo>
                <a:close/>
                <a:moveTo>
                  <a:pt x="32985" y="8466"/>
                </a:moveTo>
                <a:cubicBezTo>
                  <a:pt x="27341" y="8466"/>
                  <a:pt x="22754" y="13405"/>
                  <a:pt x="22754" y="18697"/>
                </a:cubicBezTo>
                <a:cubicBezTo>
                  <a:pt x="22754" y="24341"/>
                  <a:pt x="27341" y="28928"/>
                  <a:pt x="32985" y="28928"/>
                </a:cubicBezTo>
                <a:cubicBezTo>
                  <a:pt x="38629" y="28928"/>
                  <a:pt x="43216" y="24341"/>
                  <a:pt x="43216" y="18697"/>
                </a:cubicBezTo>
                <a:cubicBezTo>
                  <a:pt x="43216" y="13405"/>
                  <a:pt x="38629" y="8466"/>
                  <a:pt x="32985" y="8466"/>
                </a:cubicBezTo>
                <a:close/>
                <a:moveTo>
                  <a:pt x="145691" y="6778"/>
                </a:moveTo>
                <a:cubicBezTo>
                  <a:pt x="171211" y="6778"/>
                  <a:pt x="196731" y="13556"/>
                  <a:pt x="219015" y="27113"/>
                </a:cubicBezTo>
                <a:cubicBezTo>
                  <a:pt x="221531" y="28559"/>
                  <a:pt x="221891" y="31089"/>
                  <a:pt x="220813" y="33258"/>
                </a:cubicBezTo>
                <a:cubicBezTo>
                  <a:pt x="219015" y="35427"/>
                  <a:pt x="216499" y="36150"/>
                  <a:pt x="214702" y="34704"/>
                </a:cubicBezTo>
                <a:cubicBezTo>
                  <a:pt x="172648" y="9037"/>
                  <a:pt x="118733" y="9037"/>
                  <a:pt x="77038" y="34704"/>
                </a:cubicBezTo>
                <a:cubicBezTo>
                  <a:pt x="76320" y="35427"/>
                  <a:pt x="75601" y="35427"/>
                  <a:pt x="74882" y="35427"/>
                </a:cubicBezTo>
                <a:cubicBezTo>
                  <a:pt x="73444" y="35427"/>
                  <a:pt x="72006" y="34704"/>
                  <a:pt x="70928" y="33258"/>
                </a:cubicBezTo>
                <a:cubicBezTo>
                  <a:pt x="69850" y="31089"/>
                  <a:pt x="70209" y="28559"/>
                  <a:pt x="72366" y="27113"/>
                </a:cubicBezTo>
                <a:cubicBezTo>
                  <a:pt x="94651" y="13556"/>
                  <a:pt x="120171" y="6778"/>
                  <a:pt x="145691" y="6778"/>
                </a:cubicBezTo>
                <a:close/>
                <a:moveTo>
                  <a:pt x="258410" y="0"/>
                </a:moveTo>
                <a:cubicBezTo>
                  <a:pt x="268994" y="0"/>
                  <a:pt x="277460" y="8466"/>
                  <a:pt x="277460" y="18697"/>
                </a:cubicBezTo>
                <a:cubicBezTo>
                  <a:pt x="277460" y="29280"/>
                  <a:pt x="268994" y="37747"/>
                  <a:pt x="258410" y="37747"/>
                </a:cubicBezTo>
                <a:cubicBezTo>
                  <a:pt x="248180" y="37747"/>
                  <a:pt x="239713" y="29280"/>
                  <a:pt x="239713" y="18697"/>
                </a:cubicBezTo>
                <a:cubicBezTo>
                  <a:pt x="239713" y="8466"/>
                  <a:pt x="248180" y="0"/>
                  <a:pt x="258410" y="0"/>
                </a:cubicBezTo>
                <a:close/>
                <a:moveTo>
                  <a:pt x="32985" y="0"/>
                </a:moveTo>
                <a:cubicBezTo>
                  <a:pt x="43568" y="0"/>
                  <a:pt x="52035" y="8466"/>
                  <a:pt x="52035" y="18697"/>
                </a:cubicBezTo>
                <a:cubicBezTo>
                  <a:pt x="52035" y="29280"/>
                  <a:pt x="43568" y="37747"/>
                  <a:pt x="32985" y="37747"/>
                </a:cubicBezTo>
                <a:cubicBezTo>
                  <a:pt x="22754" y="37747"/>
                  <a:pt x="14288" y="29280"/>
                  <a:pt x="14288" y="18697"/>
                </a:cubicBezTo>
                <a:cubicBezTo>
                  <a:pt x="14288" y="8466"/>
                  <a:pt x="22754" y="0"/>
                  <a:pt x="32985" y="0"/>
                </a:cubicBezTo>
                <a:close/>
              </a:path>
            </a:pathLst>
          </a:custGeom>
          <a:solidFill>
            <a:schemeClr val="bg1"/>
          </a:solidFill>
          <a:ln>
            <a:noFill/>
          </a:ln>
        </p:spPr>
        <p:txBody>
          <a:bodyPr anchor="ctr"/>
          <a:lstStyle/>
          <a:p>
            <a:endParaRPr lang="en-US" sz="789"/>
          </a:p>
        </p:txBody>
      </p:sp>
      <p:sp>
        <p:nvSpPr>
          <p:cNvPr id="14" name="Subtitle 2">
            <a:extLst>
              <a:ext uri="{FF2B5EF4-FFF2-40B4-BE49-F238E27FC236}">
                <a16:creationId xmlns:a16="http://schemas.microsoft.com/office/drawing/2014/main" xmlns="" id="{B537C882-0AD0-2E43-BFA6-C4BA8501D0C2}"/>
              </a:ext>
            </a:extLst>
          </p:cNvPr>
          <p:cNvSpPr txBox="1">
            <a:spLocks/>
          </p:cNvSpPr>
          <p:nvPr/>
        </p:nvSpPr>
        <p:spPr>
          <a:xfrm>
            <a:off x="812971" y="4052936"/>
            <a:ext cx="1837854" cy="1872792"/>
          </a:xfrm>
          <a:prstGeom prst="rect">
            <a:avLst/>
          </a:prstGeom>
        </p:spPr>
        <p:txBody>
          <a:bodyPr vert="horz" wrap="square" lIns="40105" tIns="20052" rIns="40105" bIns="2005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r>
              <a:rPr lang="en-GB" sz="1100" b="1" dirty="0">
                <a:solidFill>
                  <a:srgbClr val="355873"/>
                </a:solidFill>
              </a:rPr>
              <a:t>Central to SABRATA’s vision and mission is bringing the BOC’s together for the purpose of uniting towards a </a:t>
            </a:r>
            <a:r>
              <a:rPr lang="en-GB" sz="1200" b="1" dirty="0">
                <a:solidFill>
                  <a:srgbClr val="355873"/>
                </a:solidFill>
              </a:rPr>
              <a:t>common</a:t>
            </a:r>
            <a:r>
              <a:rPr lang="en-GB" sz="1100" b="1" dirty="0">
                <a:solidFill>
                  <a:srgbClr val="355873"/>
                </a:solidFill>
              </a:rPr>
              <a:t> purpose of improving the public transport  system and adding value to stakeholders</a:t>
            </a:r>
          </a:p>
        </p:txBody>
      </p:sp>
      <p:sp>
        <p:nvSpPr>
          <p:cNvPr id="18" name="Freeform 17">
            <a:extLst>
              <a:ext uri="{FF2B5EF4-FFF2-40B4-BE49-F238E27FC236}">
                <a16:creationId xmlns:a16="http://schemas.microsoft.com/office/drawing/2014/main" xmlns="" id="{8D47B52A-E97C-C34B-9CCA-2183D31E8791}"/>
              </a:ext>
            </a:extLst>
          </p:cNvPr>
          <p:cNvSpPr/>
          <p:nvPr/>
        </p:nvSpPr>
        <p:spPr>
          <a:xfrm>
            <a:off x="3076358" y="2217862"/>
            <a:ext cx="2129758" cy="4010474"/>
          </a:xfrm>
          <a:custGeom>
            <a:avLst/>
            <a:gdLst>
              <a:gd name="connsiteX0" fmla="*/ 0 w 4855912"/>
              <a:gd name="connsiteY0" fmla="*/ 9143998 h 9144000"/>
              <a:gd name="connsiteX1" fmla="*/ 4855912 w 4855912"/>
              <a:gd name="connsiteY1" fmla="*/ 9143998 h 9144000"/>
              <a:gd name="connsiteX2" fmla="*/ 4855912 w 4855912"/>
              <a:gd name="connsiteY2" fmla="*/ 9144000 h 9144000"/>
              <a:gd name="connsiteX3" fmla="*/ 0 w 4855912"/>
              <a:gd name="connsiteY3" fmla="*/ 9144000 h 9144000"/>
              <a:gd name="connsiteX4" fmla="*/ 0 w 4855912"/>
              <a:gd name="connsiteY4" fmla="*/ 0 h 9144000"/>
              <a:gd name="connsiteX5" fmla="*/ 4855912 w 4855912"/>
              <a:gd name="connsiteY5" fmla="*/ 0 h 9144000"/>
              <a:gd name="connsiteX6" fmla="*/ 4855912 w 4855912"/>
              <a:gd name="connsiteY6" fmla="*/ 4215866 h 9144000"/>
              <a:gd name="connsiteX7" fmla="*/ 2427956 w 4855912"/>
              <a:gd name="connsiteY7" fmla="*/ 2983833 h 9144000"/>
              <a:gd name="connsiteX8" fmla="*/ 0 w 4855912"/>
              <a:gd name="connsiteY8" fmla="*/ 4215866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5912" h="9144000">
                <a:moveTo>
                  <a:pt x="0" y="9143998"/>
                </a:moveTo>
                <a:lnTo>
                  <a:pt x="4855912" y="9143998"/>
                </a:lnTo>
                <a:lnTo>
                  <a:pt x="4855912" y="9144000"/>
                </a:lnTo>
                <a:lnTo>
                  <a:pt x="0" y="9144000"/>
                </a:lnTo>
                <a:close/>
                <a:moveTo>
                  <a:pt x="0" y="0"/>
                </a:moveTo>
                <a:lnTo>
                  <a:pt x="4855912" y="0"/>
                </a:lnTo>
                <a:lnTo>
                  <a:pt x="4855912" y="4215866"/>
                </a:lnTo>
                <a:lnTo>
                  <a:pt x="2427956" y="2983833"/>
                </a:lnTo>
                <a:lnTo>
                  <a:pt x="0" y="4215866"/>
                </a:lnTo>
                <a:close/>
              </a:path>
            </a:pathLst>
          </a:custGeom>
          <a:solidFill>
            <a:srgbClr val="F5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9"/>
          </a:p>
        </p:txBody>
      </p:sp>
      <p:sp>
        <p:nvSpPr>
          <p:cNvPr id="19" name="Off-page Connector 18">
            <a:extLst>
              <a:ext uri="{FF2B5EF4-FFF2-40B4-BE49-F238E27FC236}">
                <a16:creationId xmlns:a16="http://schemas.microsoft.com/office/drawing/2014/main" xmlns="" id="{3C1A8FDE-2BFA-264F-B4F3-8DC1A5EEA923}"/>
              </a:ext>
            </a:extLst>
          </p:cNvPr>
          <p:cNvSpPr/>
          <p:nvPr/>
        </p:nvSpPr>
        <p:spPr>
          <a:xfrm rot="10800000">
            <a:off x="3076358" y="3526543"/>
            <a:ext cx="2129758" cy="2701792"/>
          </a:xfrm>
          <a:prstGeom prst="flowChartOffpageConnector">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9"/>
          </a:p>
        </p:txBody>
      </p:sp>
      <p:sp>
        <p:nvSpPr>
          <p:cNvPr id="20" name="TextBox 19">
            <a:extLst>
              <a:ext uri="{FF2B5EF4-FFF2-40B4-BE49-F238E27FC236}">
                <a16:creationId xmlns:a16="http://schemas.microsoft.com/office/drawing/2014/main" xmlns="" id="{78FAA3E8-277E-E745-A5C4-937DC7555897}"/>
              </a:ext>
            </a:extLst>
          </p:cNvPr>
          <p:cNvSpPr txBox="1"/>
          <p:nvPr/>
        </p:nvSpPr>
        <p:spPr>
          <a:xfrm>
            <a:off x="3284274" y="2410130"/>
            <a:ext cx="1713932" cy="308418"/>
          </a:xfrm>
          <a:prstGeom prst="rect">
            <a:avLst/>
          </a:prstGeom>
          <a:noFill/>
        </p:spPr>
        <p:txBody>
          <a:bodyPr wrap="none" rtlCol="0" anchor="ctr" anchorCtr="0">
            <a:spAutoFit/>
          </a:bodyPr>
          <a:lstStyle/>
          <a:p>
            <a:pPr algn="ctr"/>
            <a:r>
              <a:rPr lang="en-US" sz="1404" b="1" dirty="0">
                <a:solidFill>
                  <a:schemeClr val="bg1"/>
                </a:solidFill>
                <a:latin typeface="Poppins" pitchFamily="2" charset="77"/>
                <a:ea typeface="League Spartan" charset="0"/>
                <a:cs typeface="Poppins" pitchFamily="2" charset="77"/>
              </a:rPr>
              <a:t>COLLABORATION</a:t>
            </a:r>
          </a:p>
        </p:txBody>
      </p:sp>
      <p:sp>
        <p:nvSpPr>
          <p:cNvPr id="21" name="Freeform 1015">
            <a:extLst>
              <a:ext uri="{FF2B5EF4-FFF2-40B4-BE49-F238E27FC236}">
                <a16:creationId xmlns:a16="http://schemas.microsoft.com/office/drawing/2014/main" xmlns="" id="{2351AA4F-C666-6E46-85CF-07142A455FFF}"/>
              </a:ext>
            </a:extLst>
          </p:cNvPr>
          <p:cNvSpPr>
            <a:spLocks noChangeAspect="1"/>
          </p:cNvSpPr>
          <p:nvPr/>
        </p:nvSpPr>
        <p:spPr bwMode="auto">
          <a:xfrm>
            <a:off x="3923740" y="2865125"/>
            <a:ext cx="434993" cy="434993"/>
          </a:xfrm>
          <a:custGeom>
            <a:avLst/>
            <a:gdLst>
              <a:gd name="T0" fmla="*/ 7726423 w 293329"/>
              <a:gd name="T1" fmla="*/ 9850932 h 293332"/>
              <a:gd name="T2" fmla="*/ 2935958 w 293329"/>
              <a:gd name="T3" fmla="*/ 9676341 h 293332"/>
              <a:gd name="T4" fmla="*/ 8633732 w 293329"/>
              <a:gd name="T5" fmla="*/ 8887648 h 293332"/>
              <a:gd name="T6" fmla="*/ 8503163 w 293329"/>
              <a:gd name="T7" fmla="*/ 10333017 h 293332"/>
              <a:gd name="T8" fmla="*/ 10187033 w 293329"/>
              <a:gd name="T9" fmla="*/ 9107071 h 293332"/>
              <a:gd name="T10" fmla="*/ 10656909 w 293329"/>
              <a:gd name="T11" fmla="*/ 9507104 h 293332"/>
              <a:gd name="T12" fmla="*/ 8346597 w 293329"/>
              <a:gd name="T13" fmla="*/ 10655613 h 293332"/>
              <a:gd name="T14" fmla="*/ 8398777 w 293329"/>
              <a:gd name="T15" fmla="*/ 8900613 h 293332"/>
              <a:gd name="T16" fmla="*/ 456778 w 293329"/>
              <a:gd name="T17" fmla="*/ 9107071 h 293332"/>
              <a:gd name="T18" fmla="*/ 2153785 w 293329"/>
              <a:gd name="T19" fmla="*/ 10333017 h 293332"/>
              <a:gd name="T20" fmla="*/ 2023134 w 293329"/>
              <a:gd name="T21" fmla="*/ 8887648 h 293332"/>
              <a:gd name="T22" fmla="*/ 2466970 w 293329"/>
              <a:gd name="T23" fmla="*/ 10500789 h 293332"/>
              <a:gd name="T24" fmla="*/ 0 w 293329"/>
              <a:gd name="T25" fmla="*/ 10500789 h 293332"/>
              <a:gd name="T26" fmla="*/ 443780 w 293329"/>
              <a:gd name="T27" fmla="*/ 8887648 h 293332"/>
              <a:gd name="T28" fmla="*/ 9388267 w 293329"/>
              <a:gd name="T29" fmla="*/ 8605304 h 293332"/>
              <a:gd name="T30" fmla="*/ 1198367 w 293329"/>
              <a:gd name="T31" fmla="*/ 7874844 h 293332"/>
              <a:gd name="T32" fmla="*/ 1570072 w 293329"/>
              <a:gd name="T33" fmla="*/ 8233637 h 293332"/>
              <a:gd name="T34" fmla="*/ 10080391 w 293329"/>
              <a:gd name="T35" fmla="*/ 8233637 h 293332"/>
              <a:gd name="T36" fmla="*/ 9388267 w 293329"/>
              <a:gd name="T37" fmla="*/ 7554479 h 293332"/>
              <a:gd name="T38" fmla="*/ 1198367 w 293329"/>
              <a:gd name="T39" fmla="*/ 8925645 h 293332"/>
              <a:gd name="T40" fmla="*/ 5130248 w 293329"/>
              <a:gd name="T41" fmla="*/ 6689459 h 293332"/>
              <a:gd name="T42" fmla="*/ 6635580 w 293329"/>
              <a:gd name="T43" fmla="*/ 7022186 h 293332"/>
              <a:gd name="T44" fmla="*/ 5130248 w 293329"/>
              <a:gd name="T45" fmla="*/ 6689459 h 293332"/>
              <a:gd name="T46" fmla="*/ 6792622 w 293329"/>
              <a:gd name="T47" fmla="*/ 5753460 h 293332"/>
              <a:gd name="T48" fmla="*/ 4960060 w 293329"/>
              <a:gd name="T49" fmla="*/ 5753460 h 293332"/>
              <a:gd name="T50" fmla="*/ 4394049 w 293329"/>
              <a:gd name="T51" fmla="*/ 8425350 h 293332"/>
              <a:gd name="T52" fmla="*/ 4394049 w 293329"/>
              <a:gd name="T53" fmla="*/ 4434924 h 293332"/>
              <a:gd name="T54" fmla="*/ 3801866 w 293329"/>
              <a:gd name="T55" fmla="*/ 8425350 h 293332"/>
              <a:gd name="T56" fmla="*/ 3801866 w 293329"/>
              <a:gd name="T57" fmla="*/ 4434924 h 293332"/>
              <a:gd name="T58" fmla="*/ 10173087 w 293329"/>
              <a:gd name="T59" fmla="*/ 3648251 h 293332"/>
              <a:gd name="T60" fmla="*/ 9880272 w 293329"/>
              <a:gd name="T61" fmla="*/ 7355373 h 293332"/>
              <a:gd name="T62" fmla="*/ 9960128 w 293329"/>
              <a:gd name="T63" fmla="*/ 3543768 h 293332"/>
              <a:gd name="T64" fmla="*/ 882485 w 293329"/>
              <a:gd name="T65" fmla="*/ 7043025 h 293332"/>
              <a:gd name="T66" fmla="*/ 572838 w 293329"/>
              <a:gd name="T67" fmla="*/ 7161164 h 293332"/>
              <a:gd name="T68" fmla="*/ 3801866 w 293329"/>
              <a:gd name="T69" fmla="*/ 3139719 h 293332"/>
              <a:gd name="T70" fmla="*/ 6999706 w 293329"/>
              <a:gd name="T71" fmla="*/ 4120936 h 293332"/>
              <a:gd name="T72" fmla="*/ 3801866 w 293329"/>
              <a:gd name="T73" fmla="*/ 2825664 h 293332"/>
              <a:gd name="T74" fmla="*/ 7486601 w 293329"/>
              <a:gd name="T75" fmla="*/ 3139719 h 293332"/>
              <a:gd name="T76" fmla="*/ 7486601 w 293329"/>
              <a:gd name="T77" fmla="*/ 4120936 h 293332"/>
              <a:gd name="T78" fmla="*/ 7486601 w 293329"/>
              <a:gd name="T79" fmla="*/ 8752426 h 293332"/>
              <a:gd name="T80" fmla="*/ 2999112 w 293329"/>
              <a:gd name="T81" fmla="*/ 3623786 h 293332"/>
              <a:gd name="T82" fmla="*/ 8646767 w 293329"/>
              <a:gd name="T83" fmla="*/ 1554601 h 293332"/>
              <a:gd name="T84" fmla="*/ 10330586 w 293329"/>
              <a:gd name="T85" fmla="*/ 2789136 h 293332"/>
              <a:gd name="T86" fmla="*/ 10213098 w 293329"/>
              <a:gd name="T87" fmla="*/ 1333651 h 293332"/>
              <a:gd name="T88" fmla="*/ 10656909 w 293329"/>
              <a:gd name="T89" fmla="*/ 2945074 h 293332"/>
              <a:gd name="T90" fmla="*/ 8189923 w 293329"/>
              <a:gd name="T91" fmla="*/ 2945074 h 293332"/>
              <a:gd name="T92" fmla="*/ 8633732 w 293329"/>
              <a:gd name="T93" fmla="*/ 1333651 h 293332"/>
              <a:gd name="T94" fmla="*/ 313320 w 293329"/>
              <a:gd name="T95" fmla="*/ 1957394 h 293332"/>
              <a:gd name="T96" fmla="*/ 2153785 w 293329"/>
              <a:gd name="T97" fmla="*/ 1957394 h 293332"/>
              <a:gd name="T98" fmla="*/ 2245154 w 293329"/>
              <a:gd name="T99" fmla="*/ 1346649 h 293332"/>
              <a:gd name="T100" fmla="*/ 2310348 w 293329"/>
              <a:gd name="T101" fmla="*/ 3101058 h 293332"/>
              <a:gd name="T102" fmla="*/ 0 w 293329"/>
              <a:gd name="T103" fmla="*/ 1957394 h 293332"/>
              <a:gd name="T104" fmla="*/ 9388267 w 293329"/>
              <a:gd name="T105" fmla="*/ 307485 h 293332"/>
              <a:gd name="T106" fmla="*/ 9759991 w 293329"/>
              <a:gd name="T107" fmla="*/ 679246 h 293332"/>
              <a:gd name="T108" fmla="*/ 826690 w 293329"/>
              <a:gd name="T109" fmla="*/ 679246 h 293332"/>
              <a:gd name="T110" fmla="*/ 1198367 w 293329"/>
              <a:gd name="T111" fmla="*/ 307485 h 293332"/>
              <a:gd name="T112" fmla="*/ 8022361 w 293329"/>
              <a:gd name="T113" fmla="*/ 1208071 h 293332"/>
              <a:gd name="T114" fmla="*/ 2720558 w 293329"/>
              <a:gd name="T115" fmla="*/ 1286932 h 293332"/>
              <a:gd name="T116" fmla="*/ 5293109 w 293329"/>
              <a:gd name="T117" fmla="*/ 246183 h 293332"/>
              <a:gd name="T118" fmla="*/ 9388267 w 293329"/>
              <a:gd name="T119" fmla="*/ 1371250 h 293332"/>
              <a:gd name="T120" fmla="*/ 1198367 w 293329"/>
              <a:gd name="T121" fmla="*/ 0 h 293332"/>
              <a:gd name="T122" fmla="*/ 519153 w 293329"/>
              <a:gd name="T123" fmla="*/ 679246 h 2933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3329" h="293332">
                <a:moveTo>
                  <a:pt x="208355" y="263416"/>
                </a:moveTo>
                <a:cubicBezTo>
                  <a:pt x="210511" y="261937"/>
                  <a:pt x="213385" y="262677"/>
                  <a:pt x="214822" y="264895"/>
                </a:cubicBezTo>
                <a:cubicBezTo>
                  <a:pt x="215541" y="267483"/>
                  <a:pt x="214822" y="270071"/>
                  <a:pt x="212667" y="271180"/>
                </a:cubicBezTo>
                <a:cubicBezTo>
                  <a:pt x="192188" y="282640"/>
                  <a:pt x="169194" y="288556"/>
                  <a:pt x="146201" y="288556"/>
                </a:cubicBezTo>
                <a:cubicBezTo>
                  <a:pt x="124284" y="288556"/>
                  <a:pt x="102728" y="283010"/>
                  <a:pt x="82608" y="272659"/>
                </a:cubicBezTo>
                <a:cubicBezTo>
                  <a:pt x="80093" y="271549"/>
                  <a:pt x="79375" y="268592"/>
                  <a:pt x="80812" y="266374"/>
                </a:cubicBezTo>
                <a:cubicBezTo>
                  <a:pt x="81530" y="264155"/>
                  <a:pt x="84405" y="263416"/>
                  <a:pt x="86560" y="264525"/>
                </a:cubicBezTo>
                <a:cubicBezTo>
                  <a:pt x="125003" y="284859"/>
                  <a:pt x="170631" y="284119"/>
                  <a:pt x="208355" y="263416"/>
                </a:cubicBezTo>
                <a:close/>
                <a:moveTo>
                  <a:pt x="237641" y="244663"/>
                </a:moveTo>
                <a:cubicBezTo>
                  <a:pt x="239437" y="246084"/>
                  <a:pt x="239796" y="248926"/>
                  <a:pt x="238000" y="250703"/>
                </a:cubicBezTo>
                <a:cubicBezTo>
                  <a:pt x="235485" y="253900"/>
                  <a:pt x="234048" y="257808"/>
                  <a:pt x="234048" y="261715"/>
                </a:cubicBezTo>
                <a:lnTo>
                  <a:pt x="234048" y="284451"/>
                </a:lnTo>
                <a:lnTo>
                  <a:pt x="284347" y="284451"/>
                </a:lnTo>
                <a:lnTo>
                  <a:pt x="284347" y="261715"/>
                </a:lnTo>
                <a:cubicBezTo>
                  <a:pt x="284347" y="257808"/>
                  <a:pt x="283269" y="253900"/>
                  <a:pt x="280395" y="250703"/>
                </a:cubicBezTo>
                <a:cubicBezTo>
                  <a:pt x="278958" y="248926"/>
                  <a:pt x="278958" y="246084"/>
                  <a:pt x="281113" y="244663"/>
                </a:cubicBezTo>
                <a:cubicBezTo>
                  <a:pt x="282910" y="242887"/>
                  <a:pt x="285784" y="243242"/>
                  <a:pt x="287221" y="245019"/>
                </a:cubicBezTo>
                <a:cubicBezTo>
                  <a:pt x="291173" y="249992"/>
                  <a:pt x="293329" y="255676"/>
                  <a:pt x="293329" y="261715"/>
                </a:cubicBezTo>
                <a:lnTo>
                  <a:pt x="293329" y="289069"/>
                </a:lnTo>
                <a:cubicBezTo>
                  <a:pt x="293329" y="291201"/>
                  <a:pt x="291533" y="293332"/>
                  <a:pt x="288658" y="293332"/>
                </a:cubicBezTo>
                <a:lnTo>
                  <a:pt x="229737" y="293332"/>
                </a:lnTo>
                <a:cubicBezTo>
                  <a:pt x="227222" y="293332"/>
                  <a:pt x="225425" y="291201"/>
                  <a:pt x="225425" y="289069"/>
                </a:cubicBezTo>
                <a:lnTo>
                  <a:pt x="225425" y="261715"/>
                </a:lnTo>
                <a:cubicBezTo>
                  <a:pt x="225425" y="255676"/>
                  <a:pt x="227222" y="249992"/>
                  <a:pt x="231174" y="245019"/>
                </a:cubicBezTo>
                <a:cubicBezTo>
                  <a:pt x="232611" y="243242"/>
                  <a:pt x="235844" y="242887"/>
                  <a:pt x="237641" y="244663"/>
                </a:cubicBezTo>
                <a:close/>
                <a:moveTo>
                  <a:pt x="12215" y="244663"/>
                </a:moveTo>
                <a:cubicBezTo>
                  <a:pt x="14012" y="246084"/>
                  <a:pt x="14371" y="248926"/>
                  <a:pt x="12575" y="250703"/>
                </a:cubicBezTo>
                <a:cubicBezTo>
                  <a:pt x="10419" y="253900"/>
                  <a:pt x="8622" y="257808"/>
                  <a:pt x="8622" y="261715"/>
                </a:cubicBezTo>
                <a:lnTo>
                  <a:pt x="8622" y="284451"/>
                </a:lnTo>
                <a:lnTo>
                  <a:pt x="59281" y="284451"/>
                </a:lnTo>
                <a:lnTo>
                  <a:pt x="59281" y="261715"/>
                </a:lnTo>
                <a:cubicBezTo>
                  <a:pt x="59281" y="257808"/>
                  <a:pt x="57844" y="253900"/>
                  <a:pt x="54969" y="250703"/>
                </a:cubicBezTo>
                <a:cubicBezTo>
                  <a:pt x="53532" y="248926"/>
                  <a:pt x="53892" y="246084"/>
                  <a:pt x="55688" y="244663"/>
                </a:cubicBezTo>
                <a:cubicBezTo>
                  <a:pt x="57844" y="242887"/>
                  <a:pt x="60359" y="243242"/>
                  <a:pt x="61796" y="245019"/>
                </a:cubicBezTo>
                <a:cubicBezTo>
                  <a:pt x="65748" y="249992"/>
                  <a:pt x="67903" y="255676"/>
                  <a:pt x="67903" y="261715"/>
                </a:cubicBezTo>
                <a:lnTo>
                  <a:pt x="67903" y="289069"/>
                </a:lnTo>
                <a:cubicBezTo>
                  <a:pt x="67903" y="291201"/>
                  <a:pt x="65748" y="293332"/>
                  <a:pt x="63592" y="293332"/>
                </a:cubicBezTo>
                <a:lnTo>
                  <a:pt x="4311" y="293332"/>
                </a:lnTo>
                <a:cubicBezTo>
                  <a:pt x="1796" y="293332"/>
                  <a:pt x="0" y="291201"/>
                  <a:pt x="0" y="289069"/>
                </a:cubicBezTo>
                <a:lnTo>
                  <a:pt x="0" y="261715"/>
                </a:lnTo>
                <a:cubicBezTo>
                  <a:pt x="0" y="255676"/>
                  <a:pt x="1796" y="249992"/>
                  <a:pt x="6107" y="245019"/>
                </a:cubicBezTo>
                <a:cubicBezTo>
                  <a:pt x="7545" y="243242"/>
                  <a:pt x="10419" y="242887"/>
                  <a:pt x="12215" y="244663"/>
                </a:cubicBezTo>
                <a:close/>
                <a:moveTo>
                  <a:pt x="258410" y="216782"/>
                </a:moveTo>
                <a:cubicBezTo>
                  <a:pt x="252766" y="216782"/>
                  <a:pt x="248180" y="221368"/>
                  <a:pt x="248180" y="226659"/>
                </a:cubicBezTo>
                <a:cubicBezTo>
                  <a:pt x="248180" y="232304"/>
                  <a:pt x="252766" y="236890"/>
                  <a:pt x="258410" y="236890"/>
                </a:cubicBezTo>
                <a:cubicBezTo>
                  <a:pt x="264055" y="236890"/>
                  <a:pt x="268641" y="232304"/>
                  <a:pt x="268641" y="226659"/>
                </a:cubicBezTo>
                <a:cubicBezTo>
                  <a:pt x="268641" y="221368"/>
                  <a:pt x="264055" y="216782"/>
                  <a:pt x="258410" y="216782"/>
                </a:cubicBezTo>
                <a:close/>
                <a:moveTo>
                  <a:pt x="32985" y="216782"/>
                </a:moveTo>
                <a:cubicBezTo>
                  <a:pt x="27341" y="216782"/>
                  <a:pt x="22754" y="221368"/>
                  <a:pt x="22754" y="226659"/>
                </a:cubicBezTo>
                <a:cubicBezTo>
                  <a:pt x="22754" y="232304"/>
                  <a:pt x="27341" y="236890"/>
                  <a:pt x="32985" y="236890"/>
                </a:cubicBezTo>
                <a:cubicBezTo>
                  <a:pt x="38629" y="236890"/>
                  <a:pt x="43216" y="232304"/>
                  <a:pt x="43216" y="226659"/>
                </a:cubicBezTo>
                <a:cubicBezTo>
                  <a:pt x="43216" y="221368"/>
                  <a:pt x="38629" y="216782"/>
                  <a:pt x="32985" y="216782"/>
                </a:cubicBezTo>
                <a:close/>
                <a:moveTo>
                  <a:pt x="258410" y="207962"/>
                </a:moveTo>
                <a:cubicBezTo>
                  <a:pt x="268994" y="207962"/>
                  <a:pt x="277460" y="216429"/>
                  <a:pt x="277460" y="226659"/>
                </a:cubicBezTo>
                <a:cubicBezTo>
                  <a:pt x="277460" y="237243"/>
                  <a:pt x="268994" y="245709"/>
                  <a:pt x="258410" y="245709"/>
                </a:cubicBezTo>
                <a:cubicBezTo>
                  <a:pt x="248180" y="245709"/>
                  <a:pt x="239713" y="237243"/>
                  <a:pt x="239713" y="226659"/>
                </a:cubicBezTo>
                <a:cubicBezTo>
                  <a:pt x="239713" y="216429"/>
                  <a:pt x="248180" y="207962"/>
                  <a:pt x="258410" y="207962"/>
                </a:cubicBezTo>
                <a:close/>
                <a:moveTo>
                  <a:pt x="32985" y="207962"/>
                </a:moveTo>
                <a:cubicBezTo>
                  <a:pt x="43568" y="207962"/>
                  <a:pt x="52035" y="216429"/>
                  <a:pt x="52035" y="226659"/>
                </a:cubicBezTo>
                <a:cubicBezTo>
                  <a:pt x="52035" y="237243"/>
                  <a:pt x="43568" y="245709"/>
                  <a:pt x="32985" y="245709"/>
                </a:cubicBezTo>
                <a:cubicBezTo>
                  <a:pt x="22754" y="245709"/>
                  <a:pt x="14288" y="237243"/>
                  <a:pt x="14288" y="226659"/>
                </a:cubicBezTo>
                <a:cubicBezTo>
                  <a:pt x="14288" y="216429"/>
                  <a:pt x="22754" y="207962"/>
                  <a:pt x="32985" y="207962"/>
                </a:cubicBezTo>
                <a:close/>
                <a:moveTo>
                  <a:pt x="141209" y="184150"/>
                </a:moveTo>
                <a:lnTo>
                  <a:pt x="182642" y="184150"/>
                </a:lnTo>
                <a:cubicBezTo>
                  <a:pt x="185164" y="184150"/>
                  <a:pt x="186965" y="186348"/>
                  <a:pt x="186965" y="188913"/>
                </a:cubicBezTo>
                <a:cubicBezTo>
                  <a:pt x="186965" y="191477"/>
                  <a:pt x="185164" y="193309"/>
                  <a:pt x="182642" y="193309"/>
                </a:cubicBezTo>
                <a:lnTo>
                  <a:pt x="141209" y="193309"/>
                </a:lnTo>
                <a:cubicBezTo>
                  <a:pt x="138687" y="193309"/>
                  <a:pt x="136525" y="191477"/>
                  <a:pt x="136525" y="188913"/>
                </a:cubicBezTo>
                <a:cubicBezTo>
                  <a:pt x="136525" y="186348"/>
                  <a:pt x="138687" y="184150"/>
                  <a:pt x="141209" y="184150"/>
                </a:cubicBezTo>
                <a:close/>
                <a:moveTo>
                  <a:pt x="141209" y="153987"/>
                </a:moveTo>
                <a:lnTo>
                  <a:pt x="182642" y="153987"/>
                </a:lnTo>
                <a:cubicBezTo>
                  <a:pt x="185164" y="153987"/>
                  <a:pt x="186965" y="155818"/>
                  <a:pt x="186965" y="158383"/>
                </a:cubicBezTo>
                <a:cubicBezTo>
                  <a:pt x="186965" y="160947"/>
                  <a:pt x="185164" y="163145"/>
                  <a:pt x="182642" y="163145"/>
                </a:cubicBezTo>
                <a:lnTo>
                  <a:pt x="141209" y="163145"/>
                </a:lnTo>
                <a:cubicBezTo>
                  <a:pt x="138687" y="163145"/>
                  <a:pt x="136525" y="160947"/>
                  <a:pt x="136525" y="158383"/>
                </a:cubicBezTo>
                <a:cubicBezTo>
                  <a:pt x="136525" y="155818"/>
                  <a:pt x="138687" y="153987"/>
                  <a:pt x="141209" y="153987"/>
                </a:cubicBezTo>
                <a:close/>
                <a:moveTo>
                  <a:pt x="120945" y="122087"/>
                </a:moveTo>
                <a:lnTo>
                  <a:pt x="120945" y="231936"/>
                </a:lnTo>
                <a:lnTo>
                  <a:pt x="201721" y="231936"/>
                </a:lnTo>
                <a:lnTo>
                  <a:pt x="201721" y="122087"/>
                </a:lnTo>
                <a:lnTo>
                  <a:pt x="120945" y="122087"/>
                </a:lnTo>
                <a:close/>
                <a:moveTo>
                  <a:pt x="91243" y="117765"/>
                </a:moveTo>
                <a:lnTo>
                  <a:pt x="91243" y="218610"/>
                </a:lnTo>
                <a:cubicBezTo>
                  <a:pt x="91243" y="225813"/>
                  <a:pt x="97401" y="231936"/>
                  <a:pt x="104645" y="231936"/>
                </a:cubicBezTo>
                <a:lnTo>
                  <a:pt x="112252" y="231936"/>
                </a:lnTo>
                <a:lnTo>
                  <a:pt x="112252" y="122087"/>
                </a:lnTo>
                <a:lnTo>
                  <a:pt x="104645" y="122087"/>
                </a:lnTo>
                <a:cubicBezTo>
                  <a:pt x="99574" y="122087"/>
                  <a:pt x="94865" y="120286"/>
                  <a:pt x="91243" y="117765"/>
                </a:cubicBezTo>
                <a:close/>
                <a:moveTo>
                  <a:pt x="274150" y="97555"/>
                </a:moveTo>
                <a:cubicBezTo>
                  <a:pt x="276714" y="96837"/>
                  <a:pt x="279278" y="98274"/>
                  <a:pt x="280011" y="100430"/>
                </a:cubicBezTo>
                <a:cubicBezTo>
                  <a:pt x="291734" y="132770"/>
                  <a:pt x="291001" y="168344"/>
                  <a:pt x="277813" y="199966"/>
                </a:cubicBezTo>
                <a:cubicBezTo>
                  <a:pt x="277080" y="201763"/>
                  <a:pt x="275249" y="202841"/>
                  <a:pt x="273783" y="202841"/>
                </a:cubicBezTo>
                <a:cubicBezTo>
                  <a:pt x="273051" y="202841"/>
                  <a:pt x="272684" y="202841"/>
                  <a:pt x="271952" y="202482"/>
                </a:cubicBezTo>
                <a:cubicBezTo>
                  <a:pt x="269387" y="201404"/>
                  <a:pt x="268288" y="198888"/>
                  <a:pt x="269387" y="196732"/>
                </a:cubicBezTo>
                <a:cubicBezTo>
                  <a:pt x="281843" y="166907"/>
                  <a:pt x="282209" y="133848"/>
                  <a:pt x="271585" y="103305"/>
                </a:cubicBezTo>
                <a:cubicBezTo>
                  <a:pt x="270853" y="101149"/>
                  <a:pt x="271952" y="98633"/>
                  <a:pt x="274150" y="97555"/>
                </a:cubicBezTo>
                <a:close/>
                <a:moveTo>
                  <a:pt x="20584" y="95972"/>
                </a:moveTo>
                <a:cubicBezTo>
                  <a:pt x="22807" y="96695"/>
                  <a:pt x="24289" y="99224"/>
                  <a:pt x="23177" y="101753"/>
                </a:cubicBezTo>
                <a:cubicBezTo>
                  <a:pt x="12435" y="131379"/>
                  <a:pt x="12806" y="164257"/>
                  <a:pt x="24289" y="193883"/>
                </a:cubicBezTo>
                <a:cubicBezTo>
                  <a:pt x="25029" y="196051"/>
                  <a:pt x="23918" y="198580"/>
                  <a:pt x="21696" y="199664"/>
                </a:cubicBezTo>
                <a:cubicBezTo>
                  <a:pt x="20955" y="199664"/>
                  <a:pt x="20584" y="199664"/>
                  <a:pt x="19844" y="199664"/>
                </a:cubicBezTo>
                <a:cubicBezTo>
                  <a:pt x="17991" y="199664"/>
                  <a:pt x="16510" y="198580"/>
                  <a:pt x="15769" y="197135"/>
                </a:cubicBezTo>
                <a:cubicBezTo>
                  <a:pt x="3545" y="165341"/>
                  <a:pt x="3175" y="130656"/>
                  <a:pt x="14658" y="98863"/>
                </a:cubicBezTo>
                <a:cubicBezTo>
                  <a:pt x="15399" y="96334"/>
                  <a:pt x="17991" y="95250"/>
                  <a:pt x="20584" y="95972"/>
                </a:cubicBezTo>
                <a:close/>
                <a:moveTo>
                  <a:pt x="104645" y="86431"/>
                </a:moveTo>
                <a:cubicBezTo>
                  <a:pt x="97401" y="86431"/>
                  <a:pt x="91243" y="92553"/>
                  <a:pt x="91243" y="99757"/>
                </a:cubicBezTo>
                <a:cubicBezTo>
                  <a:pt x="91243" y="107320"/>
                  <a:pt x="97401" y="113443"/>
                  <a:pt x="104645" y="113443"/>
                </a:cubicBezTo>
                <a:lnTo>
                  <a:pt x="192665" y="113443"/>
                </a:lnTo>
                <a:cubicBezTo>
                  <a:pt x="189405" y="104799"/>
                  <a:pt x="189405" y="95435"/>
                  <a:pt x="192665" y="86431"/>
                </a:cubicBezTo>
                <a:lnTo>
                  <a:pt x="104645" y="86431"/>
                </a:lnTo>
                <a:close/>
                <a:moveTo>
                  <a:pt x="104645" y="77787"/>
                </a:moveTo>
                <a:lnTo>
                  <a:pt x="206067" y="77787"/>
                </a:lnTo>
                <a:cubicBezTo>
                  <a:pt x="208603" y="77787"/>
                  <a:pt x="210776" y="79948"/>
                  <a:pt x="210776" y="82109"/>
                </a:cubicBezTo>
                <a:cubicBezTo>
                  <a:pt x="210776" y="84630"/>
                  <a:pt x="208603" y="86431"/>
                  <a:pt x="206067" y="86431"/>
                </a:cubicBezTo>
                <a:lnTo>
                  <a:pt x="202807" y="86431"/>
                </a:lnTo>
                <a:cubicBezTo>
                  <a:pt x="198098" y="95074"/>
                  <a:pt x="198098" y="104799"/>
                  <a:pt x="202807" y="113443"/>
                </a:cubicBezTo>
                <a:lnTo>
                  <a:pt x="206067" y="113443"/>
                </a:lnTo>
                <a:cubicBezTo>
                  <a:pt x="208603" y="113443"/>
                  <a:pt x="210776" y="115243"/>
                  <a:pt x="210776" y="117765"/>
                </a:cubicBezTo>
                <a:lnTo>
                  <a:pt x="210776" y="236258"/>
                </a:lnTo>
                <a:cubicBezTo>
                  <a:pt x="210776" y="238779"/>
                  <a:pt x="208603" y="240940"/>
                  <a:pt x="206067" y="240940"/>
                </a:cubicBezTo>
                <a:lnTo>
                  <a:pt x="104645" y="240940"/>
                </a:lnTo>
                <a:cubicBezTo>
                  <a:pt x="92330" y="240940"/>
                  <a:pt x="82550" y="230856"/>
                  <a:pt x="82550" y="218610"/>
                </a:cubicBezTo>
                <a:lnTo>
                  <a:pt x="82550" y="99757"/>
                </a:lnTo>
                <a:cubicBezTo>
                  <a:pt x="82550" y="87511"/>
                  <a:pt x="92330" y="77787"/>
                  <a:pt x="104645" y="77787"/>
                </a:cubicBezTo>
                <a:close/>
                <a:moveTo>
                  <a:pt x="237641" y="36713"/>
                </a:moveTo>
                <a:cubicBezTo>
                  <a:pt x="239437" y="37787"/>
                  <a:pt x="239796" y="40649"/>
                  <a:pt x="238000" y="42795"/>
                </a:cubicBezTo>
                <a:cubicBezTo>
                  <a:pt x="235485" y="45657"/>
                  <a:pt x="234048" y="49950"/>
                  <a:pt x="234048" y="53885"/>
                </a:cubicBezTo>
                <a:lnTo>
                  <a:pt x="234048" y="76781"/>
                </a:lnTo>
                <a:lnTo>
                  <a:pt x="284347" y="76781"/>
                </a:lnTo>
                <a:lnTo>
                  <a:pt x="284347" y="53885"/>
                </a:lnTo>
                <a:cubicBezTo>
                  <a:pt x="284347" y="49950"/>
                  <a:pt x="282910" y="45657"/>
                  <a:pt x="280395" y="42795"/>
                </a:cubicBezTo>
                <a:cubicBezTo>
                  <a:pt x="278958" y="40649"/>
                  <a:pt x="278958" y="37787"/>
                  <a:pt x="281113" y="36713"/>
                </a:cubicBezTo>
                <a:cubicBezTo>
                  <a:pt x="282910" y="34925"/>
                  <a:pt x="285784" y="35282"/>
                  <a:pt x="287221" y="37071"/>
                </a:cubicBezTo>
                <a:cubicBezTo>
                  <a:pt x="291173" y="41722"/>
                  <a:pt x="293329" y="47804"/>
                  <a:pt x="293329" y="53885"/>
                </a:cubicBezTo>
                <a:lnTo>
                  <a:pt x="293329" y="81074"/>
                </a:lnTo>
                <a:cubicBezTo>
                  <a:pt x="293329" y="83578"/>
                  <a:pt x="291533" y="85367"/>
                  <a:pt x="288658" y="85367"/>
                </a:cubicBezTo>
                <a:lnTo>
                  <a:pt x="229737" y="85367"/>
                </a:lnTo>
                <a:cubicBezTo>
                  <a:pt x="227222" y="85367"/>
                  <a:pt x="225425" y="83578"/>
                  <a:pt x="225425" y="81074"/>
                </a:cubicBezTo>
                <a:lnTo>
                  <a:pt x="225425" y="53885"/>
                </a:lnTo>
                <a:cubicBezTo>
                  <a:pt x="225425" y="47804"/>
                  <a:pt x="227222" y="41722"/>
                  <a:pt x="231174" y="37071"/>
                </a:cubicBezTo>
                <a:cubicBezTo>
                  <a:pt x="232970" y="35282"/>
                  <a:pt x="235844" y="34925"/>
                  <a:pt x="237641" y="36713"/>
                </a:cubicBezTo>
                <a:close/>
                <a:moveTo>
                  <a:pt x="12215" y="36713"/>
                </a:moveTo>
                <a:cubicBezTo>
                  <a:pt x="14012" y="37787"/>
                  <a:pt x="14371" y="40649"/>
                  <a:pt x="12575" y="42795"/>
                </a:cubicBezTo>
                <a:cubicBezTo>
                  <a:pt x="10419" y="45657"/>
                  <a:pt x="8622" y="49950"/>
                  <a:pt x="8622" y="53885"/>
                </a:cubicBezTo>
                <a:lnTo>
                  <a:pt x="8622" y="76781"/>
                </a:lnTo>
                <a:lnTo>
                  <a:pt x="59281" y="76781"/>
                </a:lnTo>
                <a:lnTo>
                  <a:pt x="59281" y="53885"/>
                </a:lnTo>
                <a:cubicBezTo>
                  <a:pt x="59281" y="49950"/>
                  <a:pt x="57844" y="45657"/>
                  <a:pt x="54969" y="42795"/>
                </a:cubicBezTo>
                <a:cubicBezTo>
                  <a:pt x="53532" y="40649"/>
                  <a:pt x="53892" y="37787"/>
                  <a:pt x="55688" y="36713"/>
                </a:cubicBezTo>
                <a:cubicBezTo>
                  <a:pt x="57844" y="34925"/>
                  <a:pt x="60359" y="35282"/>
                  <a:pt x="61796" y="37071"/>
                </a:cubicBezTo>
                <a:cubicBezTo>
                  <a:pt x="65748" y="41722"/>
                  <a:pt x="67903" y="47804"/>
                  <a:pt x="67903" y="53885"/>
                </a:cubicBezTo>
                <a:lnTo>
                  <a:pt x="67903" y="81074"/>
                </a:lnTo>
                <a:cubicBezTo>
                  <a:pt x="67903" y="83578"/>
                  <a:pt x="65748" y="85367"/>
                  <a:pt x="63592" y="85367"/>
                </a:cubicBezTo>
                <a:lnTo>
                  <a:pt x="4311" y="85367"/>
                </a:lnTo>
                <a:cubicBezTo>
                  <a:pt x="1796" y="85367"/>
                  <a:pt x="0" y="83578"/>
                  <a:pt x="0" y="81074"/>
                </a:cubicBezTo>
                <a:lnTo>
                  <a:pt x="0" y="53885"/>
                </a:lnTo>
                <a:cubicBezTo>
                  <a:pt x="0" y="47804"/>
                  <a:pt x="1796" y="41722"/>
                  <a:pt x="6107" y="37071"/>
                </a:cubicBezTo>
                <a:cubicBezTo>
                  <a:pt x="7545" y="35282"/>
                  <a:pt x="10419" y="34925"/>
                  <a:pt x="12215" y="36713"/>
                </a:cubicBezTo>
                <a:close/>
                <a:moveTo>
                  <a:pt x="258410" y="8466"/>
                </a:moveTo>
                <a:cubicBezTo>
                  <a:pt x="252766" y="8466"/>
                  <a:pt x="248180" y="13405"/>
                  <a:pt x="248180" y="18697"/>
                </a:cubicBezTo>
                <a:cubicBezTo>
                  <a:pt x="248180" y="24341"/>
                  <a:pt x="252766" y="28928"/>
                  <a:pt x="258410" y="28928"/>
                </a:cubicBezTo>
                <a:cubicBezTo>
                  <a:pt x="264055" y="28928"/>
                  <a:pt x="268641" y="24341"/>
                  <a:pt x="268641" y="18697"/>
                </a:cubicBezTo>
                <a:cubicBezTo>
                  <a:pt x="268641" y="13405"/>
                  <a:pt x="264055" y="8466"/>
                  <a:pt x="258410" y="8466"/>
                </a:cubicBezTo>
                <a:close/>
                <a:moveTo>
                  <a:pt x="32985" y="8466"/>
                </a:moveTo>
                <a:cubicBezTo>
                  <a:pt x="27341" y="8466"/>
                  <a:pt x="22754" y="13405"/>
                  <a:pt x="22754" y="18697"/>
                </a:cubicBezTo>
                <a:cubicBezTo>
                  <a:pt x="22754" y="24341"/>
                  <a:pt x="27341" y="28928"/>
                  <a:pt x="32985" y="28928"/>
                </a:cubicBezTo>
                <a:cubicBezTo>
                  <a:pt x="38629" y="28928"/>
                  <a:pt x="43216" y="24341"/>
                  <a:pt x="43216" y="18697"/>
                </a:cubicBezTo>
                <a:cubicBezTo>
                  <a:pt x="43216" y="13405"/>
                  <a:pt x="38629" y="8466"/>
                  <a:pt x="32985" y="8466"/>
                </a:cubicBezTo>
                <a:close/>
                <a:moveTo>
                  <a:pt x="145691" y="6778"/>
                </a:moveTo>
                <a:cubicBezTo>
                  <a:pt x="171211" y="6778"/>
                  <a:pt x="196731" y="13556"/>
                  <a:pt x="219015" y="27113"/>
                </a:cubicBezTo>
                <a:cubicBezTo>
                  <a:pt x="221531" y="28559"/>
                  <a:pt x="221891" y="31089"/>
                  <a:pt x="220813" y="33258"/>
                </a:cubicBezTo>
                <a:cubicBezTo>
                  <a:pt x="219015" y="35427"/>
                  <a:pt x="216499" y="36150"/>
                  <a:pt x="214702" y="34704"/>
                </a:cubicBezTo>
                <a:cubicBezTo>
                  <a:pt x="172648" y="9037"/>
                  <a:pt x="118733" y="9037"/>
                  <a:pt x="77038" y="34704"/>
                </a:cubicBezTo>
                <a:cubicBezTo>
                  <a:pt x="76320" y="35427"/>
                  <a:pt x="75601" y="35427"/>
                  <a:pt x="74882" y="35427"/>
                </a:cubicBezTo>
                <a:cubicBezTo>
                  <a:pt x="73444" y="35427"/>
                  <a:pt x="72006" y="34704"/>
                  <a:pt x="70928" y="33258"/>
                </a:cubicBezTo>
                <a:cubicBezTo>
                  <a:pt x="69850" y="31089"/>
                  <a:pt x="70209" y="28559"/>
                  <a:pt x="72366" y="27113"/>
                </a:cubicBezTo>
                <a:cubicBezTo>
                  <a:pt x="94651" y="13556"/>
                  <a:pt x="120171" y="6778"/>
                  <a:pt x="145691" y="6778"/>
                </a:cubicBezTo>
                <a:close/>
                <a:moveTo>
                  <a:pt x="258410" y="0"/>
                </a:moveTo>
                <a:cubicBezTo>
                  <a:pt x="268994" y="0"/>
                  <a:pt x="277460" y="8466"/>
                  <a:pt x="277460" y="18697"/>
                </a:cubicBezTo>
                <a:cubicBezTo>
                  <a:pt x="277460" y="29280"/>
                  <a:pt x="268994" y="37747"/>
                  <a:pt x="258410" y="37747"/>
                </a:cubicBezTo>
                <a:cubicBezTo>
                  <a:pt x="248180" y="37747"/>
                  <a:pt x="239713" y="29280"/>
                  <a:pt x="239713" y="18697"/>
                </a:cubicBezTo>
                <a:cubicBezTo>
                  <a:pt x="239713" y="8466"/>
                  <a:pt x="248180" y="0"/>
                  <a:pt x="258410" y="0"/>
                </a:cubicBezTo>
                <a:close/>
                <a:moveTo>
                  <a:pt x="32985" y="0"/>
                </a:moveTo>
                <a:cubicBezTo>
                  <a:pt x="43568" y="0"/>
                  <a:pt x="52035" y="8466"/>
                  <a:pt x="52035" y="18697"/>
                </a:cubicBezTo>
                <a:cubicBezTo>
                  <a:pt x="52035" y="29280"/>
                  <a:pt x="43568" y="37747"/>
                  <a:pt x="32985" y="37747"/>
                </a:cubicBezTo>
                <a:cubicBezTo>
                  <a:pt x="22754" y="37747"/>
                  <a:pt x="14288" y="29280"/>
                  <a:pt x="14288" y="18697"/>
                </a:cubicBezTo>
                <a:cubicBezTo>
                  <a:pt x="14288" y="8466"/>
                  <a:pt x="22754" y="0"/>
                  <a:pt x="32985" y="0"/>
                </a:cubicBezTo>
                <a:close/>
              </a:path>
            </a:pathLst>
          </a:custGeom>
          <a:solidFill>
            <a:schemeClr val="bg1"/>
          </a:solidFill>
          <a:ln>
            <a:noFill/>
          </a:ln>
        </p:spPr>
        <p:txBody>
          <a:bodyPr anchor="ctr"/>
          <a:lstStyle/>
          <a:p>
            <a:endParaRPr lang="en-US" sz="789"/>
          </a:p>
        </p:txBody>
      </p:sp>
      <p:sp>
        <p:nvSpPr>
          <p:cNvPr id="24" name="Subtitle 2">
            <a:extLst>
              <a:ext uri="{FF2B5EF4-FFF2-40B4-BE49-F238E27FC236}">
                <a16:creationId xmlns:a16="http://schemas.microsoft.com/office/drawing/2014/main" xmlns="" id="{E13AE542-FEB9-4042-ACD8-039D397EC165}"/>
              </a:ext>
            </a:extLst>
          </p:cNvPr>
          <p:cNvSpPr txBox="1">
            <a:spLocks/>
          </p:cNvSpPr>
          <p:nvPr/>
        </p:nvSpPr>
        <p:spPr>
          <a:xfrm>
            <a:off x="3076356" y="3957198"/>
            <a:ext cx="2129760" cy="2057458"/>
          </a:xfrm>
          <a:prstGeom prst="rect">
            <a:avLst/>
          </a:prstGeom>
        </p:spPr>
        <p:txBody>
          <a:bodyPr vert="horz" wrap="square" lIns="40105" tIns="20052" rIns="40105" bIns="2005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r>
              <a:rPr lang="en-GB" sz="1100" b="1" dirty="0">
                <a:solidFill>
                  <a:srgbClr val="355873"/>
                </a:solidFill>
              </a:rPr>
              <a:t>Building sustainable BOC’s and establishing a community that safeguards the interests of the shareholder. Central to this are the key communities around the BOC’s that will support and strengthen the BOC’s in advocacy, governance, operations, technical expertise and growth</a:t>
            </a:r>
          </a:p>
        </p:txBody>
      </p:sp>
      <p:sp>
        <p:nvSpPr>
          <p:cNvPr id="26" name="Freeform 25">
            <a:extLst>
              <a:ext uri="{FF2B5EF4-FFF2-40B4-BE49-F238E27FC236}">
                <a16:creationId xmlns:a16="http://schemas.microsoft.com/office/drawing/2014/main" xmlns="" id="{CD8ABAF9-5E4B-6A41-91A7-4437EF2C1D0E}"/>
              </a:ext>
            </a:extLst>
          </p:cNvPr>
          <p:cNvSpPr/>
          <p:nvPr/>
        </p:nvSpPr>
        <p:spPr>
          <a:xfrm>
            <a:off x="5485696" y="2217862"/>
            <a:ext cx="2129758" cy="4010474"/>
          </a:xfrm>
          <a:custGeom>
            <a:avLst/>
            <a:gdLst>
              <a:gd name="connsiteX0" fmla="*/ 0 w 4855912"/>
              <a:gd name="connsiteY0" fmla="*/ 9143998 h 9144000"/>
              <a:gd name="connsiteX1" fmla="*/ 4855912 w 4855912"/>
              <a:gd name="connsiteY1" fmla="*/ 9143998 h 9144000"/>
              <a:gd name="connsiteX2" fmla="*/ 4855912 w 4855912"/>
              <a:gd name="connsiteY2" fmla="*/ 9144000 h 9144000"/>
              <a:gd name="connsiteX3" fmla="*/ 0 w 4855912"/>
              <a:gd name="connsiteY3" fmla="*/ 9144000 h 9144000"/>
              <a:gd name="connsiteX4" fmla="*/ 0 w 4855912"/>
              <a:gd name="connsiteY4" fmla="*/ 0 h 9144000"/>
              <a:gd name="connsiteX5" fmla="*/ 4855912 w 4855912"/>
              <a:gd name="connsiteY5" fmla="*/ 0 h 9144000"/>
              <a:gd name="connsiteX6" fmla="*/ 4855912 w 4855912"/>
              <a:gd name="connsiteY6" fmla="*/ 4215866 h 9144000"/>
              <a:gd name="connsiteX7" fmla="*/ 2427956 w 4855912"/>
              <a:gd name="connsiteY7" fmla="*/ 2983833 h 9144000"/>
              <a:gd name="connsiteX8" fmla="*/ 0 w 4855912"/>
              <a:gd name="connsiteY8" fmla="*/ 4215866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5912" h="9144000">
                <a:moveTo>
                  <a:pt x="0" y="9143998"/>
                </a:moveTo>
                <a:lnTo>
                  <a:pt x="4855912" y="9143998"/>
                </a:lnTo>
                <a:lnTo>
                  <a:pt x="4855912" y="9144000"/>
                </a:lnTo>
                <a:lnTo>
                  <a:pt x="0" y="9144000"/>
                </a:lnTo>
                <a:close/>
                <a:moveTo>
                  <a:pt x="0" y="0"/>
                </a:moveTo>
                <a:lnTo>
                  <a:pt x="4855912" y="0"/>
                </a:lnTo>
                <a:lnTo>
                  <a:pt x="4855912" y="4215866"/>
                </a:lnTo>
                <a:lnTo>
                  <a:pt x="2427956" y="2983833"/>
                </a:lnTo>
                <a:lnTo>
                  <a:pt x="0" y="4215866"/>
                </a:lnTo>
                <a:close/>
              </a:path>
            </a:pathLst>
          </a:cu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9"/>
          </a:p>
        </p:txBody>
      </p:sp>
      <p:sp>
        <p:nvSpPr>
          <p:cNvPr id="28" name="TextBox 27">
            <a:extLst>
              <a:ext uri="{FF2B5EF4-FFF2-40B4-BE49-F238E27FC236}">
                <a16:creationId xmlns:a16="http://schemas.microsoft.com/office/drawing/2014/main" xmlns="" id="{BED3DCB3-02CA-A443-8B24-D955157204CE}"/>
              </a:ext>
            </a:extLst>
          </p:cNvPr>
          <p:cNvSpPr txBox="1"/>
          <p:nvPr/>
        </p:nvSpPr>
        <p:spPr>
          <a:xfrm>
            <a:off x="5613464" y="2410130"/>
            <a:ext cx="1874231" cy="308418"/>
          </a:xfrm>
          <a:prstGeom prst="rect">
            <a:avLst/>
          </a:prstGeom>
          <a:noFill/>
        </p:spPr>
        <p:txBody>
          <a:bodyPr wrap="none" rtlCol="0" anchor="ctr" anchorCtr="0">
            <a:spAutoFit/>
          </a:bodyPr>
          <a:lstStyle/>
          <a:p>
            <a:pPr algn="ctr"/>
            <a:r>
              <a:rPr lang="en-US" sz="1404" b="1" dirty="0">
                <a:solidFill>
                  <a:schemeClr val="bg1"/>
                </a:solidFill>
                <a:latin typeface="Poppins" pitchFamily="2" charset="77"/>
                <a:ea typeface="League Spartan" charset="0"/>
                <a:cs typeface="Poppins" pitchFamily="2" charset="77"/>
              </a:rPr>
              <a:t>TRANSFORMATION</a:t>
            </a:r>
          </a:p>
        </p:txBody>
      </p:sp>
      <p:sp>
        <p:nvSpPr>
          <p:cNvPr id="29" name="Freeform 1015">
            <a:extLst>
              <a:ext uri="{FF2B5EF4-FFF2-40B4-BE49-F238E27FC236}">
                <a16:creationId xmlns:a16="http://schemas.microsoft.com/office/drawing/2014/main" xmlns="" id="{22CA27A4-E508-A540-B01D-FE9DD9FCC6B2}"/>
              </a:ext>
            </a:extLst>
          </p:cNvPr>
          <p:cNvSpPr>
            <a:spLocks noChangeAspect="1"/>
          </p:cNvSpPr>
          <p:nvPr/>
        </p:nvSpPr>
        <p:spPr bwMode="auto">
          <a:xfrm>
            <a:off x="6333078" y="2865125"/>
            <a:ext cx="434993" cy="434993"/>
          </a:xfrm>
          <a:custGeom>
            <a:avLst/>
            <a:gdLst>
              <a:gd name="T0" fmla="*/ 7726423 w 293329"/>
              <a:gd name="T1" fmla="*/ 9850932 h 293332"/>
              <a:gd name="T2" fmla="*/ 2935958 w 293329"/>
              <a:gd name="T3" fmla="*/ 9676341 h 293332"/>
              <a:gd name="T4" fmla="*/ 8633732 w 293329"/>
              <a:gd name="T5" fmla="*/ 8887648 h 293332"/>
              <a:gd name="T6" fmla="*/ 8503163 w 293329"/>
              <a:gd name="T7" fmla="*/ 10333017 h 293332"/>
              <a:gd name="T8" fmla="*/ 10187033 w 293329"/>
              <a:gd name="T9" fmla="*/ 9107071 h 293332"/>
              <a:gd name="T10" fmla="*/ 10656909 w 293329"/>
              <a:gd name="T11" fmla="*/ 9507104 h 293332"/>
              <a:gd name="T12" fmla="*/ 8346597 w 293329"/>
              <a:gd name="T13" fmla="*/ 10655613 h 293332"/>
              <a:gd name="T14" fmla="*/ 8398777 w 293329"/>
              <a:gd name="T15" fmla="*/ 8900613 h 293332"/>
              <a:gd name="T16" fmla="*/ 456778 w 293329"/>
              <a:gd name="T17" fmla="*/ 9107071 h 293332"/>
              <a:gd name="T18" fmla="*/ 2153785 w 293329"/>
              <a:gd name="T19" fmla="*/ 10333017 h 293332"/>
              <a:gd name="T20" fmla="*/ 2023134 w 293329"/>
              <a:gd name="T21" fmla="*/ 8887648 h 293332"/>
              <a:gd name="T22" fmla="*/ 2466970 w 293329"/>
              <a:gd name="T23" fmla="*/ 10500789 h 293332"/>
              <a:gd name="T24" fmla="*/ 0 w 293329"/>
              <a:gd name="T25" fmla="*/ 10500789 h 293332"/>
              <a:gd name="T26" fmla="*/ 443780 w 293329"/>
              <a:gd name="T27" fmla="*/ 8887648 h 293332"/>
              <a:gd name="T28" fmla="*/ 9388267 w 293329"/>
              <a:gd name="T29" fmla="*/ 8605304 h 293332"/>
              <a:gd name="T30" fmla="*/ 1198367 w 293329"/>
              <a:gd name="T31" fmla="*/ 7874844 h 293332"/>
              <a:gd name="T32" fmla="*/ 1570072 w 293329"/>
              <a:gd name="T33" fmla="*/ 8233637 h 293332"/>
              <a:gd name="T34" fmla="*/ 10080391 w 293329"/>
              <a:gd name="T35" fmla="*/ 8233637 h 293332"/>
              <a:gd name="T36" fmla="*/ 9388267 w 293329"/>
              <a:gd name="T37" fmla="*/ 7554479 h 293332"/>
              <a:gd name="T38" fmla="*/ 1198367 w 293329"/>
              <a:gd name="T39" fmla="*/ 8925645 h 293332"/>
              <a:gd name="T40" fmla="*/ 5130248 w 293329"/>
              <a:gd name="T41" fmla="*/ 6689459 h 293332"/>
              <a:gd name="T42" fmla="*/ 6635580 w 293329"/>
              <a:gd name="T43" fmla="*/ 7022186 h 293332"/>
              <a:gd name="T44" fmla="*/ 5130248 w 293329"/>
              <a:gd name="T45" fmla="*/ 6689459 h 293332"/>
              <a:gd name="T46" fmla="*/ 6792622 w 293329"/>
              <a:gd name="T47" fmla="*/ 5753460 h 293332"/>
              <a:gd name="T48" fmla="*/ 4960060 w 293329"/>
              <a:gd name="T49" fmla="*/ 5753460 h 293332"/>
              <a:gd name="T50" fmla="*/ 4394049 w 293329"/>
              <a:gd name="T51" fmla="*/ 8425350 h 293332"/>
              <a:gd name="T52" fmla="*/ 4394049 w 293329"/>
              <a:gd name="T53" fmla="*/ 4434924 h 293332"/>
              <a:gd name="T54" fmla="*/ 3801866 w 293329"/>
              <a:gd name="T55" fmla="*/ 8425350 h 293332"/>
              <a:gd name="T56" fmla="*/ 3801866 w 293329"/>
              <a:gd name="T57" fmla="*/ 4434924 h 293332"/>
              <a:gd name="T58" fmla="*/ 10173087 w 293329"/>
              <a:gd name="T59" fmla="*/ 3648251 h 293332"/>
              <a:gd name="T60" fmla="*/ 9880272 w 293329"/>
              <a:gd name="T61" fmla="*/ 7355373 h 293332"/>
              <a:gd name="T62" fmla="*/ 9960128 w 293329"/>
              <a:gd name="T63" fmla="*/ 3543768 h 293332"/>
              <a:gd name="T64" fmla="*/ 882485 w 293329"/>
              <a:gd name="T65" fmla="*/ 7043025 h 293332"/>
              <a:gd name="T66" fmla="*/ 572838 w 293329"/>
              <a:gd name="T67" fmla="*/ 7161164 h 293332"/>
              <a:gd name="T68" fmla="*/ 3801866 w 293329"/>
              <a:gd name="T69" fmla="*/ 3139719 h 293332"/>
              <a:gd name="T70" fmla="*/ 6999706 w 293329"/>
              <a:gd name="T71" fmla="*/ 4120936 h 293332"/>
              <a:gd name="T72" fmla="*/ 3801866 w 293329"/>
              <a:gd name="T73" fmla="*/ 2825664 h 293332"/>
              <a:gd name="T74" fmla="*/ 7486601 w 293329"/>
              <a:gd name="T75" fmla="*/ 3139719 h 293332"/>
              <a:gd name="T76" fmla="*/ 7486601 w 293329"/>
              <a:gd name="T77" fmla="*/ 4120936 h 293332"/>
              <a:gd name="T78" fmla="*/ 7486601 w 293329"/>
              <a:gd name="T79" fmla="*/ 8752426 h 293332"/>
              <a:gd name="T80" fmla="*/ 2999112 w 293329"/>
              <a:gd name="T81" fmla="*/ 3623786 h 293332"/>
              <a:gd name="T82" fmla="*/ 8646767 w 293329"/>
              <a:gd name="T83" fmla="*/ 1554601 h 293332"/>
              <a:gd name="T84" fmla="*/ 10330586 w 293329"/>
              <a:gd name="T85" fmla="*/ 2789136 h 293332"/>
              <a:gd name="T86" fmla="*/ 10213098 w 293329"/>
              <a:gd name="T87" fmla="*/ 1333651 h 293332"/>
              <a:gd name="T88" fmla="*/ 10656909 w 293329"/>
              <a:gd name="T89" fmla="*/ 2945074 h 293332"/>
              <a:gd name="T90" fmla="*/ 8189923 w 293329"/>
              <a:gd name="T91" fmla="*/ 2945074 h 293332"/>
              <a:gd name="T92" fmla="*/ 8633732 w 293329"/>
              <a:gd name="T93" fmla="*/ 1333651 h 293332"/>
              <a:gd name="T94" fmla="*/ 313320 w 293329"/>
              <a:gd name="T95" fmla="*/ 1957394 h 293332"/>
              <a:gd name="T96" fmla="*/ 2153785 w 293329"/>
              <a:gd name="T97" fmla="*/ 1957394 h 293332"/>
              <a:gd name="T98" fmla="*/ 2245154 w 293329"/>
              <a:gd name="T99" fmla="*/ 1346649 h 293332"/>
              <a:gd name="T100" fmla="*/ 2310348 w 293329"/>
              <a:gd name="T101" fmla="*/ 3101058 h 293332"/>
              <a:gd name="T102" fmla="*/ 0 w 293329"/>
              <a:gd name="T103" fmla="*/ 1957394 h 293332"/>
              <a:gd name="T104" fmla="*/ 9388267 w 293329"/>
              <a:gd name="T105" fmla="*/ 307485 h 293332"/>
              <a:gd name="T106" fmla="*/ 9759991 w 293329"/>
              <a:gd name="T107" fmla="*/ 679246 h 293332"/>
              <a:gd name="T108" fmla="*/ 826690 w 293329"/>
              <a:gd name="T109" fmla="*/ 679246 h 293332"/>
              <a:gd name="T110" fmla="*/ 1198367 w 293329"/>
              <a:gd name="T111" fmla="*/ 307485 h 293332"/>
              <a:gd name="T112" fmla="*/ 8022361 w 293329"/>
              <a:gd name="T113" fmla="*/ 1208071 h 293332"/>
              <a:gd name="T114" fmla="*/ 2720558 w 293329"/>
              <a:gd name="T115" fmla="*/ 1286932 h 293332"/>
              <a:gd name="T116" fmla="*/ 5293109 w 293329"/>
              <a:gd name="T117" fmla="*/ 246183 h 293332"/>
              <a:gd name="T118" fmla="*/ 9388267 w 293329"/>
              <a:gd name="T119" fmla="*/ 1371250 h 293332"/>
              <a:gd name="T120" fmla="*/ 1198367 w 293329"/>
              <a:gd name="T121" fmla="*/ 0 h 293332"/>
              <a:gd name="T122" fmla="*/ 519153 w 293329"/>
              <a:gd name="T123" fmla="*/ 679246 h 2933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3329" h="293332">
                <a:moveTo>
                  <a:pt x="208355" y="263416"/>
                </a:moveTo>
                <a:cubicBezTo>
                  <a:pt x="210511" y="261937"/>
                  <a:pt x="213385" y="262677"/>
                  <a:pt x="214822" y="264895"/>
                </a:cubicBezTo>
                <a:cubicBezTo>
                  <a:pt x="215541" y="267483"/>
                  <a:pt x="214822" y="270071"/>
                  <a:pt x="212667" y="271180"/>
                </a:cubicBezTo>
                <a:cubicBezTo>
                  <a:pt x="192188" y="282640"/>
                  <a:pt x="169194" y="288556"/>
                  <a:pt x="146201" y="288556"/>
                </a:cubicBezTo>
                <a:cubicBezTo>
                  <a:pt x="124284" y="288556"/>
                  <a:pt x="102728" y="283010"/>
                  <a:pt x="82608" y="272659"/>
                </a:cubicBezTo>
                <a:cubicBezTo>
                  <a:pt x="80093" y="271549"/>
                  <a:pt x="79375" y="268592"/>
                  <a:pt x="80812" y="266374"/>
                </a:cubicBezTo>
                <a:cubicBezTo>
                  <a:pt x="81530" y="264155"/>
                  <a:pt x="84405" y="263416"/>
                  <a:pt x="86560" y="264525"/>
                </a:cubicBezTo>
                <a:cubicBezTo>
                  <a:pt x="125003" y="284859"/>
                  <a:pt x="170631" y="284119"/>
                  <a:pt x="208355" y="263416"/>
                </a:cubicBezTo>
                <a:close/>
                <a:moveTo>
                  <a:pt x="237641" y="244663"/>
                </a:moveTo>
                <a:cubicBezTo>
                  <a:pt x="239437" y="246084"/>
                  <a:pt x="239796" y="248926"/>
                  <a:pt x="238000" y="250703"/>
                </a:cubicBezTo>
                <a:cubicBezTo>
                  <a:pt x="235485" y="253900"/>
                  <a:pt x="234048" y="257808"/>
                  <a:pt x="234048" y="261715"/>
                </a:cubicBezTo>
                <a:lnTo>
                  <a:pt x="234048" y="284451"/>
                </a:lnTo>
                <a:lnTo>
                  <a:pt x="284347" y="284451"/>
                </a:lnTo>
                <a:lnTo>
                  <a:pt x="284347" y="261715"/>
                </a:lnTo>
                <a:cubicBezTo>
                  <a:pt x="284347" y="257808"/>
                  <a:pt x="283269" y="253900"/>
                  <a:pt x="280395" y="250703"/>
                </a:cubicBezTo>
                <a:cubicBezTo>
                  <a:pt x="278958" y="248926"/>
                  <a:pt x="278958" y="246084"/>
                  <a:pt x="281113" y="244663"/>
                </a:cubicBezTo>
                <a:cubicBezTo>
                  <a:pt x="282910" y="242887"/>
                  <a:pt x="285784" y="243242"/>
                  <a:pt x="287221" y="245019"/>
                </a:cubicBezTo>
                <a:cubicBezTo>
                  <a:pt x="291173" y="249992"/>
                  <a:pt x="293329" y="255676"/>
                  <a:pt x="293329" y="261715"/>
                </a:cubicBezTo>
                <a:lnTo>
                  <a:pt x="293329" y="289069"/>
                </a:lnTo>
                <a:cubicBezTo>
                  <a:pt x="293329" y="291201"/>
                  <a:pt x="291533" y="293332"/>
                  <a:pt x="288658" y="293332"/>
                </a:cubicBezTo>
                <a:lnTo>
                  <a:pt x="229737" y="293332"/>
                </a:lnTo>
                <a:cubicBezTo>
                  <a:pt x="227222" y="293332"/>
                  <a:pt x="225425" y="291201"/>
                  <a:pt x="225425" y="289069"/>
                </a:cubicBezTo>
                <a:lnTo>
                  <a:pt x="225425" y="261715"/>
                </a:lnTo>
                <a:cubicBezTo>
                  <a:pt x="225425" y="255676"/>
                  <a:pt x="227222" y="249992"/>
                  <a:pt x="231174" y="245019"/>
                </a:cubicBezTo>
                <a:cubicBezTo>
                  <a:pt x="232611" y="243242"/>
                  <a:pt x="235844" y="242887"/>
                  <a:pt x="237641" y="244663"/>
                </a:cubicBezTo>
                <a:close/>
                <a:moveTo>
                  <a:pt x="12215" y="244663"/>
                </a:moveTo>
                <a:cubicBezTo>
                  <a:pt x="14012" y="246084"/>
                  <a:pt x="14371" y="248926"/>
                  <a:pt x="12575" y="250703"/>
                </a:cubicBezTo>
                <a:cubicBezTo>
                  <a:pt x="10419" y="253900"/>
                  <a:pt x="8622" y="257808"/>
                  <a:pt x="8622" y="261715"/>
                </a:cubicBezTo>
                <a:lnTo>
                  <a:pt x="8622" y="284451"/>
                </a:lnTo>
                <a:lnTo>
                  <a:pt x="59281" y="284451"/>
                </a:lnTo>
                <a:lnTo>
                  <a:pt x="59281" y="261715"/>
                </a:lnTo>
                <a:cubicBezTo>
                  <a:pt x="59281" y="257808"/>
                  <a:pt x="57844" y="253900"/>
                  <a:pt x="54969" y="250703"/>
                </a:cubicBezTo>
                <a:cubicBezTo>
                  <a:pt x="53532" y="248926"/>
                  <a:pt x="53892" y="246084"/>
                  <a:pt x="55688" y="244663"/>
                </a:cubicBezTo>
                <a:cubicBezTo>
                  <a:pt x="57844" y="242887"/>
                  <a:pt x="60359" y="243242"/>
                  <a:pt x="61796" y="245019"/>
                </a:cubicBezTo>
                <a:cubicBezTo>
                  <a:pt x="65748" y="249992"/>
                  <a:pt x="67903" y="255676"/>
                  <a:pt x="67903" y="261715"/>
                </a:cubicBezTo>
                <a:lnTo>
                  <a:pt x="67903" y="289069"/>
                </a:lnTo>
                <a:cubicBezTo>
                  <a:pt x="67903" y="291201"/>
                  <a:pt x="65748" y="293332"/>
                  <a:pt x="63592" y="293332"/>
                </a:cubicBezTo>
                <a:lnTo>
                  <a:pt x="4311" y="293332"/>
                </a:lnTo>
                <a:cubicBezTo>
                  <a:pt x="1796" y="293332"/>
                  <a:pt x="0" y="291201"/>
                  <a:pt x="0" y="289069"/>
                </a:cubicBezTo>
                <a:lnTo>
                  <a:pt x="0" y="261715"/>
                </a:lnTo>
                <a:cubicBezTo>
                  <a:pt x="0" y="255676"/>
                  <a:pt x="1796" y="249992"/>
                  <a:pt x="6107" y="245019"/>
                </a:cubicBezTo>
                <a:cubicBezTo>
                  <a:pt x="7545" y="243242"/>
                  <a:pt x="10419" y="242887"/>
                  <a:pt x="12215" y="244663"/>
                </a:cubicBezTo>
                <a:close/>
                <a:moveTo>
                  <a:pt x="258410" y="216782"/>
                </a:moveTo>
                <a:cubicBezTo>
                  <a:pt x="252766" y="216782"/>
                  <a:pt x="248180" y="221368"/>
                  <a:pt x="248180" y="226659"/>
                </a:cubicBezTo>
                <a:cubicBezTo>
                  <a:pt x="248180" y="232304"/>
                  <a:pt x="252766" y="236890"/>
                  <a:pt x="258410" y="236890"/>
                </a:cubicBezTo>
                <a:cubicBezTo>
                  <a:pt x="264055" y="236890"/>
                  <a:pt x="268641" y="232304"/>
                  <a:pt x="268641" y="226659"/>
                </a:cubicBezTo>
                <a:cubicBezTo>
                  <a:pt x="268641" y="221368"/>
                  <a:pt x="264055" y="216782"/>
                  <a:pt x="258410" y="216782"/>
                </a:cubicBezTo>
                <a:close/>
                <a:moveTo>
                  <a:pt x="32985" y="216782"/>
                </a:moveTo>
                <a:cubicBezTo>
                  <a:pt x="27341" y="216782"/>
                  <a:pt x="22754" y="221368"/>
                  <a:pt x="22754" y="226659"/>
                </a:cubicBezTo>
                <a:cubicBezTo>
                  <a:pt x="22754" y="232304"/>
                  <a:pt x="27341" y="236890"/>
                  <a:pt x="32985" y="236890"/>
                </a:cubicBezTo>
                <a:cubicBezTo>
                  <a:pt x="38629" y="236890"/>
                  <a:pt x="43216" y="232304"/>
                  <a:pt x="43216" y="226659"/>
                </a:cubicBezTo>
                <a:cubicBezTo>
                  <a:pt x="43216" y="221368"/>
                  <a:pt x="38629" y="216782"/>
                  <a:pt x="32985" y="216782"/>
                </a:cubicBezTo>
                <a:close/>
                <a:moveTo>
                  <a:pt x="258410" y="207962"/>
                </a:moveTo>
                <a:cubicBezTo>
                  <a:pt x="268994" y="207962"/>
                  <a:pt x="277460" y="216429"/>
                  <a:pt x="277460" y="226659"/>
                </a:cubicBezTo>
                <a:cubicBezTo>
                  <a:pt x="277460" y="237243"/>
                  <a:pt x="268994" y="245709"/>
                  <a:pt x="258410" y="245709"/>
                </a:cubicBezTo>
                <a:cubicBezTo>
                  <a:pt x="248180" y="245709"/>
                  <a:pt x="239713" y="237243"/>
                  <a:pt x="239713" y="226659"/>
                </a:cubicBezTo>
                <a:cubicBezTo>
                  <a:pt x="239713" y="216429"/>
                  <a:pt x="248180" y="207962"/>
                  <a:pt x="258410" y="207962"/>
                </a:cubicBezTo>
                <a:close/>
                <a:moveTo>
                  <a:pt x="32985" y="207962"/>
                </a:moveTo>
                <a:cubicBezTo>
                  <a:pt x="43568" y="207962"/>
                  <a:pt x="52035" y="216429"/>
                  <a:pt x="52035" y="226659"/>
                </a:cubicBezTo>
                <a:cubicBezTo>
                  <a:pt x="52035" y="237243"/>
                  <a:pt x="43568" y="245709"/>
                  <a:pt x="32985" y="245709"/>
                </a:cubicBezTo>
                <a:cubicBezTo>
                  <a:pt x="22754" y="245709"/>
                  <a:pt x="14288" y="237243"/>
                  <a:pt x="14288" y="226659"/>
                </a:cubicBezTo>
                <a:cubicBezTo>
                  <a:pt x="14288" y="216429"/>
                  <a:pt x="22754" y="207962"/>
                  <a:pt x="32985" y="207962"/>
                </a:cubicBezTo>
                <a:close/>
                <a:moveTo>
                  <a:pt x="141209" y="184150"/>
                </a:moveTo>
                <a:lnTo>
                  <a:pt x="182642" y="184150"/>
                </a:lnTo>
                <a:cubicBezTo>
                  <a:pt x="185164" y="184150"/>
                  <a:pt x="186965" y="186348"/>
                  <a:pt x="186965" y="188913"/>
                </a:cubicBezTo>
                <a:cubicBezTo>
                  <a:pt x="186965" y="191477"/>
                  <a:pt x="185164" y="193309"/>
                  <a:pt x="182642" y="193309"/>
                </a:cubicBezTo>
                <a:lnTo>
                  <a:pt x="141209" y="193309"/>
                </a:lnTo>
                <a:cubicBezTo>
                  <a:pt x="138687" y="193309"/>
                  <a:pt x="136525" y="191477"/>
                  <a:pt x="136525" y="188913"/>
                </a:cubicBezTo>
                <a:cubicBezTo>
                  <a:pt x="136525" y="186348"/>
                  <a:pt x="138687" y="184150"/>
                  <a:pt x="141209" y="184150"/>
                </a:cubicBezTo>
                <a:close/>
                <a:moveTo>
                  <a:pt x="141209" y="153987"/>
                </a:moveTo>
                <a:lnTo>
                  <a:pt x="182642" y="153987"/>
                </a:lnTo>
                <a:cubicBezTo>
                  <a:pt x="185164" y="153987"/>
                  <a:pt x="186965" y="155818"/>
                  <a:pt x="186965" y="158383"/>
                </a:cubicBezTo>
                <a:cubicBezTo>
                  <a:pt x="186965" y="160947"/>
                  <a:pt x="185164" y="163145"/>
                  <a:pt x="182642" y="163145"/>
                </a:cubicBezTo>
                <a:lnTo>
                  <a:pt x="141209" y="163145"/>
                </a:lnTo>
                <a:cubicBezTo>
                  <a:pt x="138687" y="163145"/>
                  <a:pt x="136525" y="160947"/>
                  <a:pt x="136525" y="158383"/>
                </a:cubicBezTo>
                <a:cubicBezTo>
                  <a:pt x="136525" y="155818"/>
                  <a:pt x="138687" y="153987"/>
                  <a:pt x="141209" y="153987"/>
                </a:cubicBezTo>
                <a:close/>
                <a:moveTo>
                  <a:pt x="120945" y="122087"/>
                </a:moveTo>
                <a:lnTo>
                  <a:pt x="120945" y="231936"/>
                </a:lnTo>
                <a:lnTo>
                  <a:pt x="201721" y="231936"/>
                </a:lnTo>
                <a:lnTo>
                  <a:pt x="201721" y="122087"/>
                </a:lnTo>
                <a:lnTo>
                  <a:pt x="120945" y="122087"/>
                </a:lnTo>
                <a:close/>
                <a:moveTo>
                  <a:pt x="91243" y="117765"/>
                </a:moveTo>
                <a:lnTo>
                  <a:pt x="91243" y="218610"/>
                </a:lnTo>
                <a:cubicBezTo>
                  <a:pt x="91243" y="225813"/>
                  <a:pt x="97401" y="231936"/>
                  <a:pt x="104645" y="231936"/>
                </a:cubicBezTo>
                <a:lnTo>
                  <a:pt x="112252" y="231936"/>
                </a:lnTo>
                <a:lnTo>
                  <a:pt x="112252" y="122087"/>
                </a:lnTo>
                <a:lnTo>
                  <a:pt x="104645" y="122087"/>
                </a:lnTo>
                <a:cubicBezTo>
                  <a:pt x="99574" y="122087"/>
                  <a:pt x="94865" y="120286"/>
                  <a:pt x="91243" y="117765"/>
                </a:cubicBezTo>
                <a:close/>
                <a:moveTo>
                  <a:pt x="274150" y="97555"/>
                </a:moveTo>
                <a:cubicBezTo>
                  <a:pt x="276714" y="96837"/>
                  <a:pt x="279278" y="98274"/>
                  <a:pt x="280011" y="100430"/>
                </a:cubicBezTo>
                <a:cubicBezTo>
                  <a:pt x="291734" y="132770"/>
                  <a:pt x="291001" y="168344"/>
                  <a:pt x="277813" y="199966"/>
                </a:cubicBezTo>
                <a:cubicBezTo>
                  <a:pt x="277080" y="201763"/>
                  <a:pt x="275249" y="202841"/>
                  <a:pt x="273783" y="202841"/>
                </a:cubicBezTo>
                <a:cubicBezTo>
                  <a:pt x="273051" y="202841"/>
                  <a:pt x="272684" y="202841"/>
                  <a:pt x="271952" y="202482"/>
                </a:cubicBezTo>
                <a:cubicBezTo>
                  <a:pt x="269387" y="201404"/>
                  <a:pt x="268288" y="198888"/>
                  <a:pt x="269387" y="196732"/>
                </a:cubicBezTo>
                <a:cubicBezTo>
                  <a:pt x="281843" y="166907"/>
                  <a:pt x="282209" y="133848"/>
                  <a:pt x="271585" y="103305"/>
                </a:cubicBezTo>
                <a:cubicBezTo>
                  <a:pt x="270853" y="101149"/>
                  <a:pt x="271952" y="98633"/>
                  <a:pt x="274150" y="97555"/>
                </a:cubicBezTo>
                <a:close/>
                <a:moveTo>
                  <a:pt x="20584" y="95972"/>
                </a:moveTo>
                <a:cubicBezTo>
                  <a:pt x="22807" y="96695"/>
                  <a:pt x="24289" y="99224"/>
                  <a:pt x="23177" y="101753"/>
                </a:cubicBezTo>
                <a:cubicBezTo>
                  <a:pt x="12435" y="131379"/>
                  <a:pt x="12806" y="164257"/>
                  <a:pt x="24289" y="193883"/>
                </a:cubicBezTo>
                <a:cubicBezTo>
                  <a:pt x="25029" y="196051"/>
                  <a:pt x="23918" y="198580"/>
                  <a:pt x="21696" y="199664"/>
                </a:cubicBezTo>
                <a:cubicBezTo>
                  <a:pt x="20955" y="199664"/>
                  <a:pt x="20584" y="199664"/>
                  <a:pt x="19844" y="199664"/>
                </a:cubicBezTo>
                <a:cubicBezTo>
                  <a:pt x="17991" y="199664"/>
                  <a:pt x="16510" y="198580"/>
                  <a:pt x="15769" y="197135"/>
                </a:cubicBezTo>
                <a:cubicBezTo>
                  <a:pt x="3545" y="165341"/>
                  <a:pt x="3175" y="130656"/>
                  <a:pt x="14658" y="98863"/>
                </a:cubicBezTo>
                <a:cubicBezTo>
                  <a:pt x="15399" y="96334"/>
                  <a:pt x="17991" y="95250"/>
                  <a:pt x="20584" y="95972"/>
                </a:cubicBezTo>
                <a:close/>
                <a:moveTo>
                  <a:pt x="104645" y="86431"/>
                </a:moveTo>
                <a:cubicBezTo>
                  <a:pt x="97401" y="86431"/>
                  <a:pt x="91243" y="92553"/>
                  <a:pt x="91243" y="99757"/>
                </a:cubicBezTo>
                <a:cubicBezTo>
                  <a:pt x="91243" y="107320"/>
                  <a:pt x="97401" y="113443"/>
                  <a:pt x="104645" y="113443"/>
                </a:cubicBezTo>
                <a:lnTo>
                  <a:pt x="192665" y="113443"/>
                </a:lnTo>
                <a:cubicBezTo>
                  <a:pt x="189405" y="104799"/>
                  <a:pt x="189405" y="95435"/>
                  <a:pt x="192665" y="86431"/>
                </a:cubicBezTo>
                <a:lnTo>
                  <a:pt x="104645" y="86431"/>
                </a:lnTo>
                <a:close/>
                <a:moveTo>
                  <a:pt x="104645" y="77787"/>
                </a:moveTo>
                <a:lnTo>
                  <a:pt x="206067" y="77787"/>
                </a:lnTo>
                <a:cubicBezTo>
                  <a:pt x="208603" y="77787"/>
                  <a:pt x="210776" y="79948"/>
                  <a:pt x="210776" y="82109"/>
                </a:cubicBezTo>
                <a:cubicBezTo>
                  <a:pt x="210776" y="84630"/>
                  <a:pt x="208603" y="86431"/>
                  <a:pt x="206067" y="86431"/>
                </a:cubicBezTo>
                <a:lnTo>
                  <a:pt x="202807" y="86431"/>
                </a:lnTo>
                <a:cubicBezTo>
                  <a:pt x="198098" y="95074"/>
                  <a:pt x="198098" y="104799"/>
                  <a:pt x="202807" y="113443"/>
                </a:cubicBezTo>
                <a:lnTo>
                  <a:pt x="206067" y="113443"/>
                </a:lnTo>
                <a:cubicBezTo>
                  <a:pt x="208603" y="113443"/>
                  <a:pt x="210776" y="115243"/>
                  <a:pt x="210776" y="117765"/>
                </a:cubicBezTo>
                <a:lnTo>
                  <a:pt x="210776" y="236258"/>
                </a:lnTo>
                <a:cubicBezTo>
                  <a:pt x="210776" y="238779"/>
                  <a:pt x="208603" y="240940"/>
                  <a:pt x="206067" y="240940"/>
                </a:cubicBezTo>
                <a:lnTo>
                  <a:pt x="104645" y="240940"/>
                </a:lnTo>
                <a:cubicBezTo>
                  <a:pt x="92330" y="240940"/>
                  <a:pt x="82550" y="230856"/>
                  <a:pt x="82550" y="218610"/>
                </a:cubicBezTo>
                <a:lnTo>
                  <a:pt x="82550" y="99757"/>
                </a:lnTo>
                <a:cubicBezTo>
                  <a:pt x="82550" y="87511"/>
                  <a:pt x="92330" y="77787"/>
                  <a:pt x="104645" y="77787"/>
                </a:cubicBezTo>
                <a:close/>
                <a:moveTo>
                  <a:pt x="237641" y="36713"/>
                </a:moveTo>
                <a:cubicBezTo>
                  <a:pt x="239437" y="37787"/>
                  <a:pt x="239796" y="40649"/>
                  <a:pt x="238000" y="42795"/>
                </a:cubicBezTo>
                <a:cubicBezTo>
                  <a:pt x="235485" y="45657"/>
                  <a:pt x="234048" y="49950"/>
                  <a:pt x="234048" y="53885"/>
                </a:cubicBezTo>
                <a:lnTo>
                  <a:pt x="234048" y="76781"/>
                </a:lnTo>
                <a:lnTo>
                  <a:pt x="284347" y="76781"/>
                </a:lnTo>
                <a:lnTo>
                  <a:pt x="284347" y="53885"/>
                </a:lnTo>
                <a:cubicBezTo>
                  <a:pt x="284347" y="49950"/>
                  <a:pt x="282910" y="45657"/>
                  <a:pt x="280395" y="42795"/>
                </a:cubicBezTo>
                <a:cubicBezTo>
                  <a:pt x="278958" y="40649"/>
                  <a:pt x="278958" y="37787"/>
                  <a:pt x="281113" y="36713"/>
                </a:cubicBezTo>
                <a:cubicBezTo>
                  <a:pt x="282910" y="34925"/>
                  <a:pt x="285784" y="35282"/>
                  <a:pt x="287221" y="37071"/>
                </a:cubicBezTo>
                <a:cubicBezTo>
                  <a:pt x="291173" y="41722"/>
                  <a:pt x="293329" y="47804"/>
                  <a:pt x="293329" y="53885"/>
                </a:cubicBezTo>
                <a:lnTo>
                  <a:pt x="293329" y="81074"/>
                </a:lnTo>
                <a:cubicBezTo>
                  <a:pt x="293329" y="83578"/>
                  <a:pt x="291533" y="85367"/>
                  <a:pt x="288658" y="85367"/>
                </a:cubicBezTo>
                <a:lnTo>
                  <a:pt x="229737" y="85367"/>
                </a:lnTo>
                <a:cubicBezTo>
                  <a:pt x="227222" y="85367"/>
                  <a:pt x="225425" y="83578"/>
                  <a:pt x="225425" y="81074"/>
                </a:cubicBezTo>
                <a:lnTo>
                  <a:pt x="225425" y="53885"/>
                </a:lnTo>
                <a:cubicBezTo>
                  <a:pt x="225425" y="47804"/>
                  <a:pt x="227222" y="41722"/>
                  <a:pt x="231174" y="37071"/>
                </a:cubicBezTo>
                <a:cubicBezTo>
                  <a:pt x="232970" y="35282"/>
                  <a:pt x="235844" y="34925"/>
                  <a:pt x="237641" y="36713"/>
                </a:cubicBezTo>
                <a:close/>
                <a:moveTo>
                  <a:pt x="12215" y="36713"/>
                </a:moveTo>
                <a:cubicBezTo>
                  <a:pt x="14012" y="37787"/>
                  <a:pt x="14371" y="40649"/>
                  <a:pt x="12575" y="42795"/>
                </a:cubicBezTo>
                <a:cubicBezTo>
                  <a:pt x="10419" y="45657"/>
                  <a:pt x="8622" y="49950"/>
                  <a:pt x="8622" y="53885"/>
                </a:cubicBezTo>
                <a:lnTo>
                  <a:pt x="8622" y="76781"/>
                </a:lnTo>
                <a:lnTo>
                  <a:pt x="59281" y="76781"/>
                </a:lnTo>
                <a:lnTo>
                  <a:pt x="59281" y="53885"/>
                </a:lnTo>
                <a:cubicBezTo>
                  <a:pt x="59281" y="49950"/>
                  <a:pt x="57844" y="45657"/>
                  <a:pt x="54969" y="42795"/>
                </a:cubicBezTo>
                <a:cubicBezTo>
                  <a:pt x="53532" y="40649"/>
                  <a:pt x="53892" y="37787"/>
                  <a:pt x="55688" y="36713"/>
                </a:cubicBezTo>
                <a:cubicBezTo>
                  <a:pt x="57844" y="34925"/>
                  <a:pt x="60359" y="35282"/>
                  <a:pt x="61796" y="37071"/>
                </a:cubicBezTo>
                <a:cubicBezTo>
                  <a:pt x="65748" y="41722"/>
                  <a:pt x="67903" y="47804"/>
                  <a:pt x="67903" y="53885"/>
                </a:cubicBezTo>
                <a:lnTo>
                  <a:pt x="67903" y="81074"/>
                </a:lnTo>
                <a:cubicBezTo>
                  <a:pt x="67903" y="83578"/>
                  <a:pt x="65748" y="85367"/>
                  <a:pt x="63592" y="85367"/>
                </a:cubicBezTo>
                <a:lnTo>
                  <a:pt x="4311" y="85367"/>
                </a:lnTo>
                <a:cubicBezTo>
                  <a:pt x="1796" y="85367"/>
                  <a:pt x="0" y="83578"/>
                  <a:pt x="0" y="81074"/>
                </a:cubicBezTo>
                <a:lnTo>
                  <a:pt x="0" y="53885"/>
                </a:lnTo>
                <a:cubicBezTo>
                  <a:pt x="0" y="47804"/>
                  <a:pt x="1796" y="41722"/>
                  <a:pt x="6107" y="37071"/>
                </a:cubicBezTo>
                <a:cubicBezTo>
                  <a:pt x="7545" y="35282"/>
                  <a:pt x="10419" y="34925"/>
                  <a:pt x="12215" y="36713"/>
                </a:cubicBezTo>
                <a:close/>
                <a:moveTo>
                  <a:pt x="258410" y="8466"/>
                </a:moveTo>
                <a:cubicBezTo>
                  <a:pt x="252766" y="8466"/>
                  <a:pt x="248180" y="13405"/>
                  <a:pt x="248180" y="18697"/>
                </a:cubicBezTo>
                <a:cubicBezTo>
                  <a:pt x="248180" y="24341"/>
                  <a:pt x="252766" y="28928"/>
                  <a:pt x="258410" y="28928"/>
                </a:cubicBezTo>
                <a:cubicBezTo>
                  <a:pt x="264055" y="28928"/>
                  <a:pt x="268641" y="24341"/>
                  <a:pt x="268641" y="18697"/>
                </a:cubicBezTo>
                <a:cubicBezTo>
                  <a:pt x="268641" y="13405"/>
                  <a:pt x="264055" y="8466"/>
                  <a:pt x="258410" y="8466"/>
                </a:cubicBezTo>
                <a:close/>
                <a:moveTo>
                  <a:pt x="32985" y="8466"/>
                </a:moveTo>
                <a:cubicBezTo>
                  <a:pt x="27341" y="8466"/>
                  <a:pt x="22754" y="13405"/>
                  <a:pt x="22754" y="18697"/>
                </a:cubicBezTo>
                <a:cubicBezTo>
                  <a:pt x="22754" y="24341"/>
                  <a:pt x="27341" y="28928"/>
                  <a:pt x="32985" y="28928"/>
                </a:cubicBezTo>
                <a:cubicBezTo>
                  <a:pt x="38629" y="28928"/>
                  <a:pt x="43216" y="24341"/>
                  <a:pt x="43216" y="18697"/>
                </a:cubicBezTo>
                <a:cubicBezTo>
                  <a:pt x="43216" y="13405"/>
                  <a:pt x="38629" y="8466"/>
                  <a:pt x="32985" y="8466"/>
                </a:cubicBezTo>
                <a:close/>
                <a:moveTo>
                  <a:pt x="145691" y="6778"/>
                </a:moveTo>
                <a:cubicBezTo>
                  <a:pt x="171211" y="6778"/>
                  <a:pt x="196731" y="13556"/>
                  <a:pt x="219015" y="27113"/>
                </a:cubicBezTo>
                <a:cubicBezTo>
                  <a:pt x="221531" y="28559"/>
                  <a:pt x="221891" y="31089"/>
                  <a:pt x="220813" y="33258"/>
                </a:cubicBezTo>
                <a:cubicBezTo>
                  <a:pt x="219015" y="35427"/>
                  <a:pt x="216499" y="36150"/>
                  <a:pt x="214702" y="34704"/>
                </a:cubicBezTo>
                <a:cubicBezTo>
                  <a:pt x="172648" y="9037"/>
                  <a:pt x="118733" y="9037"/>
                  <a:pt x="77038" y="34704"/>
                </a:cubicBezTo>
                <a:cubicBezTo>
                  <a:pt x="76320" y="35427"/>
                  <a:pt x="75601" y="35427"/>
                  <a:pt x="74882" y="35427"/>
                </a:cubicBezTo>
                <a:cubicBezTo>
                  <a:pt x="73444" y="35427"/>
                  <a:pt x="72006" y="34704"/>
                  <a:pt x="70928" y="33258"/>
                </a:cubicBezTo>
                <a:cubicBezTo>
                  <a:pt x="69850" y="31089"/>
                  <a:pt x="70209" y="28559"/>
                  <a:pt x="72366" y="27113"/>
                </a:cubicBezTo>
                <a:cubicBezTo>
                  <a:pt x="94651" y="13556"/>
                  <a:pt x="120171" y="6778"/>
                  <a:pt x="145691" y="6778"/>
                </a:cubicBezTo>
                <a:close/>
                <a:moveTo>
                  <a:pt x="258410" y="0"/>
                </a:moveTo>
                <a:cubicBezTo>
                  <a:pt x="268994" y="0"/>
                  <a:pt x="277460" y="8466"/>
                  <a:pt x="277460" y="18697"/>
                </a:cubicBezTo>
                <a:cubicBezTo>
                  <a:pt x="277460" y="29280"/>
                  <a:pt x="268994" y="37747"/>
                  <a:pt x="258410" y="37747"/>
                </a:cubicBezTo>
                <a:cubicBezTo>
                  <a:pt x="248180" y="37747"/>
                  <a:pt x="239713" y="29280"/>
                  <a:pt x="239713" y="18697"/>
                </a:cubicBezTo>
                <a:cubicBezTo>
                  <a:pt x="239713" y="8466"/>
                  <a:pt x="248180" y="0"/>
                  <a:pt x="258410" y="0"/>
                </a:cubicBezTo>
                <a:close/>
                <a:moveTo>
                  <a:pt x="32985" y="0"/>
                </a:moveTo>
                <a:cubicBezTo>
                  <a:pt x="43568" y="0"/>
                  <a:pt x="52035" y="8466"/>
                  <a:pt x="52035" y="18697"/>
                </a:cubicBezTo>
                <a:cubicBezTo>
                  <a:pt x="52035" y="29280"/>
                  <a:pt x="43568" y="37747"/>
                  <a:pt x="32985" y="37747"/>
                </a:cubicBezTo>
                <a:cubicBezTo>
                  <a:pt x="22754" y="37747"/>
                  <a:pt x="14288" y="29280"/>
                  <a:pt x="14288" y="18697"/>
                </a:cubicBezTo>
                <a:cubicBezTo>
                  <a:pt x="14288" y="8466"/>
                  <a:pt x="22754" y="0"/>
                  <a:pt x="32985" y="0"/>
                </a:cubicBezTo>
                <a:close/>
              </a:path>
            </a:pathLst>
          </a:custGeom>
          <a:solidFill>
            <a:schemeClr val="bg1"/>
          </a:solidFill>
          <a:ln>
            <a:noFill/>
          </a:ln>
        </p:spPr>
        <p:txBody>
          <a:bodyPr anchor="ctr"/>
          <a:lstStyle/>
          <a:p>
            <a:endParaRPr lang="en-US" sz="789"/>
          </a:p>
        </p:txBody>
      </p:sp>
      <p:sp>
        <p:nvSpPr>
          <p:cNvPr id="34" name="Freeform 33">
            <a:extLst>
              <a:ext uri="{FF2B5EF4-FFF2-40B4-BE49-F238E27FC236}">
                <a16:creationId xmlns:a16="http://schemas.microsoft.com/office/drawing/2014/main" xmlns="" id="{53A45E5D-E2CE-7749-9681-5EBD039EE506}"/>
              </a:ext>
            </a:extLst>
          </p:cNvPr>
          <p:cNvSpPr/>
          <p:nvPr/>
        </p:nvSpPr>
        <p:spPr>
          <a:xfrm>
            <a:off x="7895034" y="2217862"/>
            <a:ext cx="2129758" cy="4010474"/>
          </a:xfrm>
          <a:custGeom>
            <a:avLst/>
            <a:gdLst>
              <a:gd name="connsiteX0" fmla="*/ 0 w 4855912"/>
              <a:gd name="connsiteY0" fmla="*/ 9143998 h 9144000"/>
              <a:gd name="connsiteX1" fmla="*/ 4855912 w 4855912"/>
              <a:gd name="connsiteY1" fmla="*/ 9143998 h 9144000"/>
              <a:gd name="connsiteX2" fmla="*/ 4855912 w 4855912"/>
              <a:gd name="connsiteY2" fmla="*/ 9144000 h 9144000"/>
              <a:gd name="connsiteX3" fmla="*/ 0 w 4855912"/>
              <a:gd name="connsiteY3" fmla="*/ 9144000 h 9144000"/>
              <a:gd name="connsiteX4" fmla="*/ 0 w 4855912"/>
              <a:gd name="connsiteY4" fmla="*/ 0 h 9144000"/>
              <a:gd name="connsiteX5" fmla="*/ 4855912 w 4855912"/>
              <a:gd name="connsiteY5" fmla="*/ 0 h 9144000"/>
              <a:gd name="connsiteX6" fmla="*/ 4855912 w 4855912"/>
              <a:gd name="connsiteY6" fmla="*/ 4215866 h 9144000"/>
              <a:gd name="connsiteX7" fmla="*/ 2427956 w 4855912"/>
              <a:gd name="connsiteY7" fmla="*/ 2983833 h 9144000"/>
              <a:gd name="connsiteX8" fmla="*/ 0 w 4855912"/>
              <a:gd name="connsiteY8" fmla="*/ 4215866 h 9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55912" h="9144000">
                <a:moveTo>
                  <a:pt x="0" y="9143998"/>
                </a:moveTo>
                <a:lnTo>
                  <a:pt x="4855912" y="9143998"/>
                </a:lnTo>
                <a:lnTo>
                  <a:pt x="4855912" y="9144000"/>
                </a:lnTo>
                <a:lnTo>
                  <a:pt x="0" y="9144000"/>
                </a:lnTo>
                <a:close/>
                <a:moveTo>
                  <a:pt x="0" y="0"/>
                </a:moveTo>
                <a:lnTo>
                  <a:pt x="4855912" y="0"/>
                </a:lnTo>
                <a:lnTo>
                  <a:pt x="4855912" y="4215866"/>
                </a:lnTo>
                <a:lnTo>
                  <a:pt x="2427956" y="2983833"/>
                </a:lnTo>
                <a:lnTo>
                  <a:pt x="0" y="4215866"/>
                </a:lnTo>
                <a:close/>
              </a:path>
            </a:pathLst>
          </a:custGeom>
          <a:solidFill>
            <a:srgbClr val="00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9"/>
          </a:p>
        </p:txBody>
      </p:sp>
      <p:sp>
        <p:nvSpPr>
          <p:cNvPr id="35" name="Off-page Connector 34">
            <a:extLst>
              <a:ext uri="{FF2B5EF4-FFF2-40B4-BE49-F238E27FC236}">
                <a16:creationId xmlns:a16="http://schemas.microsoft.com/office/drawing/2014/main" xmlns="" id="{3B1AE6AB-3640-CB4F-B73D-4BB9C6281544}"/>
              </a:ext>
            </a:extLst>
          </p:cNvPr>
          <p:cNvSpPr/>
          <p:nvPr/>
        </p:nvSpPr>
        <p:spPr>
          <a:xfrm rot="10800000">
            <a:off x="7895034" y="3526543"/>
            <a:ext cx="2129758" cy="2701792"/>
          </a:xfrm>
          <a:prstGeom prst="flowChartOffpageConnector">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9"/>
          </a:p>
        </p:txBody>
      </p:sp>
      <p:sp>
        <p:nvSpPr>
          <p:cNvPr id="36" name="TextBox 35">
            <a:extLst>
              <a:ext uri="{FF2B5EF4-FFF2-40B4-BE49-F238E27FC236}">
                <a16:creationId xmlns:a16="http://schemas.microsoft.com/office/drawing/2014/main" xmlns="" id="{B71CEDC4-680E-934C-977D-6199F89C51C1}"/>
              </a:ext>
            </a:extLst>
          </p:cNvPr>
          <p:cNvSpPr txBox="1"/>
          <p:nvPr/>
        </p:nvSpPr>
        <p:spPr>
          <a:xfrm>
            <a:off x="8601482" y="2410130"/>
            <a:ext cx="716864" cy="308418"/>
          </a:xfrm>
          <a:prstGeom prst="rect">
            <a:avLst/>
          </a:prstGeom>
          <a:noFill/>
        </p:spPr>
        <p:txBody>
          <a:bodyPr wrap="none" rtlCol="0" anchor="ctr" anchorCtr="0">
            <a:spAutoFit/>
          </a:bodyPr>
          <a:lstStyle/>
          <a:p>
            <a:pPr algn="ctr"/>
            <a:r>
              <a:rPr lang="en-US" sz="1404" b="1" dirty="0">
                <a:solidFill>
                  <a:schemeClr val="bg1"/>
                </a:solidFill>
                <a:latin typeface="Poppins" pitchFamily="2" charset="77"/>
                <a:ea typeface="League Spartan" charset="0"/>
                <a:cs typeface="Poppins" pitchFamily="2" charset="77"/>
              </a:rPr>
              <a:t>EQUIP</a:t>
            </a:r>
          </a:p>
        </p:txBody>
      </p:sp>
      <p:sp>
        <p:nvSpPr>
          <p:cNvPr id="37" name="Freeform 1015">
            <a:extLst>
              <a:ext uri="{FF2B5EF4-FFF2-40B4-BE49-F238E27FC236}">
                <a16:creationId xmlns:a16="http://schemas.microsoft.com/office/drawing/2014/main" xmlns="" id="{96D1FAAD-0B81-B143-AAD7-483A0A642735}"/>
              </a:ext>
            </a:extLst>
          </p:cNvPr>
          <p:cNvSpPr>
            <a:spLocks noChangeAspect="1"/>
          </p:cNvSpPr>
          <p:nvPr/>
        </p:nvSpPr>
        <p:spPr bwMode="auto">
          <a:xfrm>
            <a:off x="8742416" y="2865125"/>
            <a:ext cx="434993" cy="434993"/>
          </a:xfrm>
          <a:custGeom>
            <a:avLst/>
            <a:gdLst>
              <a:gd name="T0" fmla="*/ 7726423 w 293329"/>
              <a:gd name="T1" fmla="*/ 9850932 h 293332"/>
              <a:gd name="T2" fmla="*/ 2935958 w 293329"/>
              <a:gd name="T3" fmla="*/ 9676341 h 293332"/>
              <a:gd name="T4" fmla="*/ 8633732 w 293329"/>
              <a:gd name="T5" fmla="*/ 8887648 h 293332"/>
              <a:gd name="T6" fmla="*/ 8503163 w 293329"/>
              <a:gd name="T7" fmla="*/ 10333017 h 293332"/>
              <a:gd name="T8" fmla="*/ 10187033 w 293329"/>
              <a:gd name="T9" fmla="*/ 9107071 h 293332"/>
              <a:gd name="T10" fmla="*/ 10656909 w 293329"/>
              <a:gd name="T11" fmla="*/ 9507104 h 293332"/>
              <a:gd name="T12" fmla="*/ 8346597 w 293329"/>
              <a:gd name="T13" fmla="*/ 10655613 h 293332"/>
              <a:gd name="T14" fmla="*/ 8398777 w 293329"/>
              <a:gd name="T15" fmla="*/ 8900613 h 293332"/>
              <a:gd name="T16" fmla="*/ 456778 w 293329"/>
              <a:gd name="T17" fmla="*/ 9107071 h 293332"/>
              <a:gd name="T18" fmla="*/ 2153785 w 293329"/>
              <a:gd name="T19" fmla="*/ 10333017 h 293332"/>
              <a:gd name="T20" fmla="*/ 2023134 w 293329"/>
              <a:gd name="T21" fmla="*/ 8887648 h 293332"/>
              <a:gd name="T22" fmla="*/ 2466970 w 293329"/>
              <a:gd name="T23" fmla="*/ 10500789 h 293332"/>
              <a:gd name="T24" fmla="*/ 0 w 293329"/>
              <a:gd name="T25" fmla="*/ 10500789 h 293332"/>
              <a:gd name="T26" fmla="*/ 443780 w 293329"/>
              <a:gd name="T27" fmla="*/ 8887648 h 293332"/>
              <a:gd name="T28" fmla="*/ 9388267 w 293329"/>
              <a:gd name="T29" fmla="*/ 8605304 h 293332"/>
              <a:gd name="T30" fmla="*/ 1198367 w 293329"/>
              <a:gd name="T31" fmla="*/ 7874844 h 293332"/>
              <a:gd name="T32" fmla="*/ 1570072 w 293329"/>
              <a:gd name="T33" fmla="*/ 8233637 h 293332"/>
              <a:gd name="T34" fmla="*/ 10080391 w 293329"/>
              <a:gd name="T35" fmla="*/ 8233637 h 293332"/>
              <a:gd name="T36" fmla="*/ 9388267 w 293329"/>
              <a:gd name="T37" fmla="*/ 7554479 h 293332"/>
              <a:gd name="T38" fmla="*/ 1198367 w 293329"/>
              <a:gd name="T39" fmla="*/ 8925645 h 293332"/>
              <a:gd name="T40" fmla="*/ 5130248 w 293329"/>
              <a:gd name="T41" fmla="*/ 6689459 h 293332"/>
              <a:gd name="T42" fmla="*/ 6635580 w 293329"/>
              <a:gd name="T43" fmla="*/ 7022186 h 293332"/>
              <a:gd name="T44" fmla="*/ 5130248 w 293329"/>
              <a:gd name="T45" fmla="*/ 6689459 h 293332"/>
              <a:gd name="T46" fmla="*/ 6792622 w 293329"/>
              <a:gd name="T47" fmla="*/ 5753460 h 293332"/>
              <a:gd name="T48" fmla="*/ 4960060 w 293329"/>
              <a:gd name="T49" fmla="*/ 5753460 h 293332"/>
              <a:gd name="T50" fmla="*/ 4394049 w 293329"/>
              <a:gd name="T51" fmla="*/ 8425350 h 293332"/>
              <a:gd name="T52" fmla="*/ 4394049 w 293329"/>
              <a:gd name="T53" fmla="*/ 4434924 h 293332"/>
              <a:gd name="T54" fmla="*/ 3801866 w 293329"/>
              <a:gd name="T55" fmla="*/ 8425350 h 293332"/>
              <a:gd name="T56" fmla="*/ 3801866 w 293329"/>
              <a:gd name="T57" fmla="*/ 4434924 h 293332"/>
              <a:gd name="T58" fmla="*/ 10173087 w 293329"/>
              <a:gd name="T59" fmla="*/ 3648251 h 293332"/>
              <a:gd name="T60" fmla="*/ 9880272 w 293329"/>
              <a:gd name="T61" fmla="*/ 7355373 h 293332"/>
              <a:gd name="T62" fmla="*/ 9960128 w 293329"/>
              <a:gd name="T63" fmla="*/ 3543768 h 293332"/>
              <a:gd name="T64" fmla="*/ 882485 w 293329"/>
              <a:gd name="T65" fmla="*/ 7043025 h 293332"/>
              <a:gd name="T66" fmla="*/ 572838 w 293329"/>
              <a:gd name="T67" fmla="*/ 7161164 h 293332"/>
              <a:gd name="T68" fmla="*/ 3801866 w 293329"/>
              <a:gd name="T69" fmla="*/ 3139719 h 293332"/>
              <a:gd name="T70" fmla="*/ 6999706 w 293329"/>
              <a:gd name="T71" fmla="*/ 4120936 h 293332"/>
              <a:gd name="T72" fmla="*/ 3801866 w 293329"/>
              <a:gd name="T73" fmla="*/ 2825664 h 293332"/>
              <a:gd name="T74" fmla="*/ 7486601 w 293329"/>
              <a:gd name="T75" fmla="*/ 3139719 h 293332"/>
              <a:gd name="T76" fmla="*/ 7486601 w 293329"/>
              <a:gd name="T77" fmla="*/ 4120936 h 293332"/>
              <a:gd name="T78" fmla="*/ 7486601 w 293329"/>
              <a:gd name="T79" fmla="*/ 8752426 h 293332"/>
              <a:gd name="T80" fmla="*/ 2999112 w 293329"/>
              <a:gd name="T81" fmla="*/ 3623786 h 293332"/>
              <a:gd name="T82" fmla="*/ 8646767 w 293329"/>
              <a:gd name="T83" fmla="*/ 1554601 h 293332"/>
              <a:gd name="T84" fmla="*/ 10330586 w 293329"/>
              <a:gd name="T85" fmla="*/ 2789136 h 293332"/>
              <a:gd name="T86" fmla="*/ 10213098 w 293329"/>
              <a:gd name="T87" fmla="*/ 1333651 h 293332"/>
              <a:gd name="T88" fmla="*/ 10656909 w 293329"/>
              <a:gd name="T89" fmla="*/ 2945074 h 293332"/>
              <a:gd name="T90" fmla="*/ 8189923 w 293329"/>
              <a:gd name="T91" fmla="*/ 2945074 h 293332"/>
              <a:gd name="T92" fmla="*/ 8633732 w 293329"/>
              <a:gd name="T93" fmla="*/ 1333651 h 293332"/>
              <a:gd name="T94" fmla="*/ 313320 w 293329"/>
              <a:gd name="T95" fmla="*/ 1957394 h 293332"/>
              <a:gd name="T96" fmla="*/ 2153785 w 293329"/>
              <a:gd name="T97" fmla="*/ 1957394 h 293332"/>
              <a:gd name="T98" fmla="*/ 2245154 w 293329"/>
              <a:gd name="T99" fmla="*/ 1346649 h 293332"/>
              <a:gd name="T100" fmla="*/ 2310348 w 293329"/>
              <a:gd name="T101" fmla="*/ 3101058 h 293332"/>
              <a:gd name="T102" fmla="*/ 0 w 293329"/>
              <a:gd name="T103" fmla="*/ 1957394 h 293332"/>
              <a:gd name="T104" fmla="*/ 9388267 w 293329"/>
              <a:gd name="T105" fmla="*/ 307485 h 293332"/>
              <a:gd name="T106" fmla="*/ 9759991 w 293329"/>
              <a:gd name="T107" fmla="*/ 679246 h 293332"/>
              <a:gd name="T108" fmla="*/ 826690 w 293329"/>
              <a:gd name="T109" fmla="*/ 679246 h 293332"/>
              <a:gd name="T110" fmla="*/ 1198367 w 293329"/>
              <a:gd name="T111" fmla="*/ 307485 h 293332"/>
              <a:gd name="T112" fmla="*/ 8022361 w 293329"/>
              <a:gd name="T113" fmla="*/ 1208071 h 293332"/>
              <a:gd name="T114" fmla="*/ 2720558 w 293329"/>
              <a:gd name="T115" fmla="*/ 1286932 h 293332"/>
              <a:gd name="T116" fmla="*/ 5293109 w 293329"/>
              <a:gd name="T117" fmla="*/ 246183 h 293332"/>
              <a:gd name="T118" fmla="*/ 9388267 w 293329"/>
              <a:gd name="T119" fmla="*/ 1371250 h 293332"/>
              <a:gd name="T120" fmla="*/ 1198367 w 293329"/>
              <a:gd name="T121" fmla="*/ 0 h 293332"/>
              <a:gd name="T122" fmla="*/ 519153 w 293329"/>
              <a:gd name="T123" fmla="*/ 679246 h 2933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3329" h="293332">
                <a:moveTo>
                  <a:pt x="208355" y="263416"/>
                </a:moveTo>
                <a:cubicBezTo>
                  <a:pt x="210511" y="261937"/>
                  <a:pt x="213385" y="262677"/>
                  <a:pt x="214822" y="264895"/>
                </a:cubicBezTo>
                <a:cubicBezTo>
                  <a:pt x="215541" y="267483"/>
                  <a:pt x="214822" y="270071"/>
                  <a:pt x="212667" y="271180"/>
                </a:cubicBezTo>
                <a:cubicBezTo>
                  <a:pt x="192188" y="282640"/>
                  <a:pt x="169194" y="288556"/>
                  <a:pt x="146201" y="288556"/>
                </a:cubicBezTo>
                <a:cubicBezTo>
                  <a:pt x="124284" y="288556"/>
                  <a:pt x="102728" y="283010"/>
                  <a:pt x="82608" y="272659"/>
                </a:cubicBezTo>
                <a:cubicBezTo>
                  <a:pt x="80093" y="271549"/>
                  <a:pt x="79375" y="268592"/>
                  <a:pt x="80812" y="266374"/>
                </a:cubicBezTo>
                <a:cubicBezTo>
                  <a:pt x="81530" y="264155"/>
                  <a:pt x="84405" y="263416"/>
                  <a:pt x="86560" y="264525"/>
                </a:cubicBezTo>
                <a:cubicBezTo>
                  <a:pt x="125003" y="284859"/>
                  <a:pt x="170631" y="284119"/>
                  <a:pt x="208355" y="263416"/>
                </a:cubicBezTo>
                <a:close/>
                <a:moveTo>
                  <a:pt x="237641" y="244663"/>
                </a:moveTo>
                <a:cubicBezTo>
                  <a:pt x="239437" y="246084"/>
                  <a:pt x="239796" y="248926"/>
                  <a:pt x="238000" y="250703"/>
                </a:cubicBezTo>
                <a:cubicBezTo>
                  <a:pt x="235485" y="253900"/>
                  <a:pt x="234048" y="257808"/>
                  <a:pt x="234048" y="261715"/>
                </a:cubicBezTo>
                <a:lnTo>
                  <a:pt x="234048" y="284451"/>
                </a:lnTo>
                <a:lnTo>
                  <a:pt x="284347" y="284451"/>
                </a:lnTo>
                <a:lnTo>
                  <a:pt x="284347" y="261715"/>
                </a:lnTo>
                <a:cubicBezTo>
                  <a:pt x="284347" y="257808"/>
                  <a:pt x="283269" y="253900"/>
                  <a:pt x="280395" y="250703"/>
                </a:cubicBezTo>
                <a:cubicBezTo>
                  <a:pt x="278958" y="248926"/>
                  <a:pt x="278958" y="246084"/>
                  <a:pt x="281113" y="244663"/>
                </a:cubicBezTo>
                <a:cubicBezTo>
                  <a:pt x="282910" y="242887"/>
                  <a:pt x="285784" y="243242"/>
                  <a:pt x="287221" y="245019"/>
                </a:cubicBezTo>
                <a:cubicBezTo>
                  <a:pt x="291173" y="249992"/>
                  <a:pt x="293329" y="255676"/>
                  <a:pt x="293329" y="261715"/>
                </a:cubicBezTo>
                <a:lnTo>
                  <a:pt x="293329" y="289069"/>
                </a:lnTo>
                <a:cubicBezTo>
                  <a:pt x="293329" y="291201"/>
                  <a:pt x="291533" y="293332"/>
                  <a:pt x="288658" y="293332"/>
                </a:cubicBezTo>
                <a:lnTo>
                  <a:pt x="229737" y="293332"/>
                </a:lnTo>
                <a:cubicBezTo>
                  <a:pt x="227222" y="293332"/>
                  <a:pt x="225425" y="291201"/>
                  <a:pt x="225425" y="289069"/>
                </a:cubicBezTo>
                <a:lnTo>
                  <a:pt x="225425" y="261715"/>
                </a:lnTo>
                <a:cubicBezTo>
                  <a:pt x="225425" y="255676"/>
                  <a:pt x="227222" y="249992"/>
                  <a:pt x="231174" y="245019"/>
                </a:cubicBezTo>
                <a:cubicBezTo>
                  <a:pt x="232611" y="243242"/>
                  <a:pt x="235844" y="242887"/>
                  <a:pt x="237641" y="244663"/>
                </a:cubicBezTo>
                <a:close/>
                <a:moveTo>
                  <a:pt x="12215" y="244663"/>
                </a:moveTo>
                <a:cubicBezTo>
                  <a:pt x="14012" y="246084"/>
                  <a:pt x="14371" y="248926"/>
                  <a:pt x="12575" y="250703"/>
                </a:cubicBezTo>
                <a:cubicBezTo>
                  <a:pt x="10419" y="253900"/>
                  <a:pt x="8622" y="257808"/>
                  <a:pt x="8622" y="261715"/>
                </a:cubicBezTo>
                <a:lnTo>
                  <a:pt x="8622" y="284451"/>
                </a:lnTo>
                <a:lnTo>
                  <a:pt x="59281" y="284451"/>
                </a:lnTo>
                <a:lnTo>
                  <a:pt x="59281" y="261715"/>
                </a:lnTo>
                <a:cubicBezTo>
                  <a:pt x="59281" y="257808"/>
                  <a:pt x="57844" y="253900"/>
                  <a:pt x="54969" y="250703"/>
                </a:cubicBezTo>
                <a:cubicBezTo>
                  <a:pt x="53532" y="248926"/>
                  <a:pt x="53892" y="246084"/>
                  <a:pt x="55688" y="244663"/>
                </a:cubicBezTo>
                <a:cubicBezTo>
                  <a:pt x="57844" y="242887"/>
                  <a:pt x="60359" y="243242"/>
                  <a:pt x="61796" y="245019"/>
                </a:cubicBezTo>
                <a:cubicBezTo>
                  <a:pt x="65748" y="249992"/>
                  <a:pt x="67903" y="255676"/>
                  <a:pt x="67903" y="261715"/>
                </a:cubicBezTo>
                <a:lnTo>
                  <a:pt x="67903" y="289069"/>
                </a:lnTo>
                <a:cubicBezTo>
                  <a:pt x="67903" y="291201"/>
                  <a:pt x="65748" y="293332"/>
                  <a:pt x="63592" y="293332"/>
                </a:cubicBezTo>
                <a:lnTo>
                  <a:pt x="4311" y="293332"/>
                </a:lnTo>
                <a:cubicBezTo>
                  <a:pt x="1796" y="293332"/>
                  <a:pt x="0" y="291201"/>
                  <a:pt x="0" y="289069"/>
                </a:cubicBezTo>
                <a:lnTo>
                  <a:pt x="0" y="261715"/>
                </a:lnTo>
                <a:cubicBezTo>
                  <a:pt x="0" y="255676"/>
                  <a:pt x="1796" y="249992"/>
                  <a:pt x="6107" y="245019"/>
                </a:cubicBezTo>
                <a:cubicBezTo>
                  <a:pt x="7545" y="243242"/>
                  <a:pt x="10419" y="242887"/>
                  <a:pt x="12215" y="244663"/>
                </a:cubicBezTo>
                <a:close/>
                <a:moveTo>
                  <a:pt x="258410" y="216782"/>
                </a:moveTo>
                <a:cubicBezTo>
                  <a:pt x="252766" y="216782"/>
                  <a:pt x="248180" y="221368"/>
                  <a:pt x="248180" y="226659"/>
                </a:cubicBezTo>
                <a:cubicBezTo>
                  <a:pt x="248180" y="232304"/>
                  <a:pt x="252766" y="236890"/>
                  <a:pt x="258410" y="236890"/>
                </a:cubicBezTo>
                <a:cubicBezTo>
                  <a:pt x="264055" y="236890"/>
                  <a:pt x="268641" y="232304"/>
                  <a:pt x="268641" y="226659"/>
                </a:cubicBezTo>
                <a:cubicBezTo>
                  <a:pt x="268641" y="221368"/>
                  <a:pt x="264055" y="216782"/>
                  <a:pt x="258410" y="216782"/>
                </a:cubicBezTo>
                <a:close/>
                <a:moveTo>
                  <a:pt x="32985" y="216782"/>
                </a:moveTo>
                <a:cubicBezTo>
                  <a:pt x="27341" y="216782"/>
                  <a:pt x="22754" y="221368"/>
                  <a:pt x="22754" y="226659"/>
                </a:cubicBezTo>
                <a:cubicBezTo>
                  <a:pt x="22754" y="232304"/>
                  <a:pt x="27341" y="236890"/>
                  <a:pt x="32985" y="236890"/>
                </a:cubicBezTo>
                <a:cubicBezTo>
                  <a:pt x="38629" y="236890"/>
                  <a:pt x="43216" y="232304"/>
                  <a:pt x="43216" y="226659"/>
                </a:cubicBezTo>
                <a:cubicBezTo>
                  <a:pt x="43216" y="221368"/>
                  <a:pt x="38629" y="216782"/>
                  <a:pt x="32985" y="216782"/>
                </a:cubicBezTo>
                <a:close/>
                <a:moveTo>
                  <a:pt x="258410" y="207962"/>
                </a:moveTo>
                <a:cubicBezTo>
                  <a:pt x="268994" y="207962"/>
                  <a:pt x="277460" y="216429"/>
                  <a:pt x="277460" y="226659"/>
                </a:cubicBezTo>
                <a:cubicBezTo>
                  <a:pt x="277460" y="237243"/>
                  <a:pt x="268994" y="245709"/>
                  <a:pt x="258410" y="245709"/>
                </a:cubicBezTo>
                <a:cubicBezTo>
                  <a:pt x="248180" y="245709"/>
                  <a:pt x="239713" y="237243"/>
                  <a:pt x="239713" y="226659"/>
                </a:cubicBezTo>
                <a:cubicBezTo>
                  <a:pt x="239713" y="216429"/>
                  <a:pt x="248180" y="207962"/>
                  <a:pt x="258410" y="207962"/>
                </a:cubicBezTo>
                <a:close/>
                <a:moveTo>
                  <a:pt x="32985" y="207962"/>
                </a:moveTo>
                <a:cubicBezTo>
                  <a:pt x="43568" y="207962"/>
                  <a:pt x="52035" y="216429"/>
                  <a:pt x="52035" y="226659"/>
                </a:cubicBezTo>
                <a:cubicBezTo>
                  <a:pt x="52035" y="237243"/>
                  <a:pt x="43568" y="245709"/>
                  <a:pt x="32985" y="245709"/>
                </a:cubicBezTo>
                <a:cubicBezTo>
                  <a:pt x="22754" y="245709"/>
                  <a:pt x="14288" y="237243"/>
                  <a:pt x="14288" y="226659"/>
                </a:cubicBezTo>
                <a:cubicBezTo>
                  <a:pt x="14288" y="216429"/>
                  <a:pt x="22754" y="207962"/>
                  <a:pt x="32985" y="207962"/>
                </a:cubicBezTo>
                <a:close/>
                <a:moveTo>
                  <a:pt x="141209" y="184150"/>
                </a:moveTo>
                <a:lnTo>
                  <a:pt x="182642" y="184150"/>
                </a:lnTo>
                <a:cubicBezTo>
                  <a:pt x="185164" y="184150"/>
                  <a:pt x="186965" y="186348"/>
                  <a:pt x="186965" y="188913"/>
                </a:cubicBezTo>
                <a:cubicBezTo>
                  <a:pt x="186965" y="191477"/>
                  <a:pt x="185164" y="193309"/>
                  <a:pt x="182642" y="193309"/>
                </a:cubicBezTo>
                <a:lnTo>
                  <a:pt x="141209" y="193309"/>
                </a:lnTo>
                <a:cubicBezTo>
                  <a:pt x="138687" y="193309"/>
                  <a:pt x="136525" y="191477"/>
                  <a:pt x="136525" y="188913"/>
                </a:cubicBezTo>
                <a:cubicBezTo>
                  <a:pt x="136525" y="186348"/>
                  <a:pt x="138687" y="184150"/>
                  <a:pt x="141209" y="184150"/>
                </a:cubicBezTo>
                <a:close/>
                <a:moveTo>
                  <a:pt x="141209" y="153987"/>
                </a:moveTo>
                <a:lnTo>
                  <a:pt x="182642" y="153987"/>
                </a:lnTo>
                <a:cubicBezTo>
                  <a:pt x="185164" y="153987"/>
                  <a:pt x="186965" y="155818"/>
                  <a:pt x="186965" y="158383"/>
                </a:cubicBezTo>
                <a:cubicBezTo>
                  <a:pt x="186965" y="160947"/>
                  <a:pt x="185164" y="163145"/>
                  <a:pt x="182642" y="163145"/>
                </a:cubicBezTo>
                <a:lnTo>
                  <a:pt x="141209" y="163145"/>
                </a:lnTo>
                <a:cubicBezTo>
                  <a:pt x="138687" y="163145"/>
                  <a:pt x="136525" y="160947"/>
                  <a:pt x="136525" y="158383"/>
                </a:cubicBezTo>
                <a:cubicBezTo>
                  <a:pt x="136525" y="155818"/>
                  <a:pt x="138687" y="153987"/>
                  <a:pt x="141209" y="153987"/>
                </a:cubicBezTo>
                <a:close/>
                <a:moveTo>
                  <a:pt x="120945" y="122087"/>
                </a:moveTo>
                <a:lnTo>
                  <a:pt x="120945" y="231936"/>
                </a:lnTo>
                <a:lnTo>
                  <a:pt x="201721" y="231936"/>
                </a:lnTo>
                <a:lnTo>
                  <a:pt x="201721" y="122087"/>
                </a:lnTo>
                <a:lnTo>
                  <a:pt x="120945" y="122087"/>
                </a:lnTo>
                <a:close/>
                <a:moveTo>
                  <a:pt x="91243" y="117765"/>
                </a:moveTo>
                <a:lnTo>
                  <a:pt x="91243" y="218610"/>
                </a:lnTo>
                <a:cubicBezTo>
                  <a:pt x="91243" y="225813"/>
                  <a:pt x="97401" y="231936"/>
                  <a:pt x="104645" y="231936"/>
                </a:cubicBezTo>
                <a:lnTo>
                  <a:pt x="112252" y="231936"/>
                </a:lnTo>
                <a:lnTo>
                  <a:pt x="112252" y="122087"/>
                </a:lnTo>
                <a:lnTo>
                  <a:pt x="104645" y="122087"/>
                </a:lnTo>
                <a:cubicBezTo>
                  <a:pt x="99574" y="122087"/>
                  <a:pt x="94865" y="120286"/>
                  <a:pt x="91243" y="117765"/>
                </a:cubicBezTo>
                <a:close/>
                <a:moveTo>
                  <a:pt x="274150" y="97555"/>
                </a:moveTo>
                <a:cubicBezTo>
                  <a:pt x="276714" y="96837"/>
                  <a:pt x="279278" y="98274"/>
                  <a:pt x="280011" y="100430"/>
                </a:cubicBezTo>
                <a:cubicBezTo>
                  <a:pt x="291734" y="132770"/>
                  <a:pt x="291001" y="168344"/>
                  <a:pt x="277813" y="199966"/>
                </a:cubicBezTo>
                <a:cubicBezTo>
                  <a:pt x="277080" y="201763"/>
                  <a:pt x="275249" y="202841"/>
                  <a:pt x="273783" y="202841"/>
                </a:cubicBezTo>
                <a:cubicBezTo>
                  <a:pt x="273051" y="202841"/>
                  <a:pt x="272684" y="202841"/>
                  <a:pt x="271952" y="202482"/>
                </a:cubicBezTo>
                <a:cubicBezTo>
                  <a:pt x="269387" y="201404"/>
                  <a:pt x="268288" y="198888"/>
                  <a:pt x="269387" y="196732"/>
                </a:cubicBezTo>
                <a:cubicBezTo>
                  <a:pt x="281843" y="166907"/>
                  <a:pt x="282209" y="133848"/>
                  <a:pt x="271585" y="103305"/>
                </a:cubicBezTo>
                <a:cubicBezTo>
                  <a:pt x="270853" y="101149"/>
                  <a:pt x="271952" y="98633"/>
                  <a:pt x="274150" y="97555"/>
                </a:cubicBezTo>
                <a:close/>
                <a:moveTo>
                  <a:pt x="20584" y="95972"/>
                </a:moveTo>
                <a:cubicBezTo>
                  <a:pt x="22807" y="96695"/>
                  <a:pt x="24289" y="99224"/>
                  <a:pt x="23177" y="101753"/>
                </a:cubicBezTo>
                <a:cubicBezTo>
                  <a:pt x="12435" y="131379"/>
                  <a:pt x="12806" y="164257"/>
                  <a:pt x="24289" y="193883"/>
                </a:cubicBezTo>
                <a:cubicBezTo>
                  <a:pt x="25029" y="196051"/>
                  <a:pt x="23918" y="198580"/>
                  <a:pt x="21696" y="199664"/>
                </a:cubicBezTo>
                <a:cubicBezTo>
                  <a:pt x="20955" y="199664"/>
                  <a:pt x="20584" y="199664"/>
                  <a:pt x="19844" y="199664"/>
                </a:cubicBezTo>
                <a:cubicBezTo>
                  <a:pt x="17991" y="199664"/>
                  <a:pt x="16510" y="198580"/>
                  <a:pt x="15769" y="197135"/>
                </a:cubicBezTo>
                <a:cubicBezTo>
                  <a:pt x="3545" y="165341"/>
                  <a:pt x="3175" y="130656"/>
                  <a:pt x="14658" y="98863"/>
                </a:cubicBezTo>
                <a:cubicBezTo>
                  <a:pt x="15399" y="96334"/>
                  <a:pt x="17991" y="95250"/>
                  <a:pt x="20584" y="95972"/>
                </a:cubicBezTo>
                <a:close/>
                <a:moveTo>
                  <a:pt x="104645" y="86431"/>
                </a:moveTo>
                <a:cubicBezTo>
                  <a:pt x="97401" y="86431"/>
                  <a:pt x="91243" y="92553"/>
                  <a:pt x="91243" y="99757"/>
                </a:cubicBezTo>
                <a:cubicBezTo>
                  <a:pt x="91243" y="107320"/>
                  <a:pt x="97401" y="113443"/>
                  <a:pt x="104645" y="113443"/>
                </a:cubicBezTo>
                <a:lnTo>
                  <a:pt x="192665" y="113443"/>
                </a:lnTo>
                <a:cubicBezTo>
                  <a:pt x="189405" y="104799"/>
                  <a:pt x="189405" y="95435"/>
                  <a:pt x="192665" y="86431"/>
                </a:cubicBezTo>
                <a:lnTo>
                  <a:pt x="104645" y="86431"/>
                </a:lnTo>
                <a:close/>
                <a:moveTo>
                  <a:pt x="104645" y="77787"/>
                </a:moveTo>
                <a:lnTo>
                  <a:pt x="206067" y="77787"/>
                </a:lnTo>
                <a:cubicBezTo>
                  <a:pt x="208603" y="77787"/>
                  <a:pt x="210776" y="79948"/>
                  <a:pt x="210776" y="82109"/>
                </a:cubicBezTo>
                <a:cubicBezTo>
                  <a:pt x="210776" y="84630"/>
                  <a:pt x="208603" y="86431"/>
                  <a:pt x="206067" y="86431"/>
                </a:cubicBezTo>
                <a:lnTo>
                  <a:pt x="202807" y="86431"/>
                </a:lnTo>
                <a:cubicBezTo>
                  <a:pt x="198098" y="95074"/>
                  <a:pt x="198098" y="104799"/>
                  <a:pt x="202807" y="113443"/>
                </a:cubicBezTo>
                <a:lnTo>
                  <a:pt x="206067" y="113443"/>
                </a:lnTo>
                <a:cubicBezTo>
                  <a:pt x="208603" y="113443"/>
                  <a:pt x="210776" y="115243"/>
                  <a:pt x="210776" y="117765"/>
                </a:cubicBezTo>
                <a:lnTo>
                  <a:pt x="210776" y="236258"/>
                </a:lnTo>
                <a:cubicBezTo>
                  <a:pt x="210776" y="238779"/>
                  <a:pt x="208603" y="240940"/>
                  <a:pt x="206067" y="240940"/>
                </a:cubicBezTo>
                <a:lnTo>
                  <a:pt x="104645" y="240940"/>
                </a:lnTo>
                <a:cubicBezTo>
                  <a:pt x="92330" y="240940"/>
                  <a:pt x="82550" y="230856"/>
                  <a:pt x="82550" y="218610"/>
                </a:cubicBezTo>
                <a:lnTo>
                  <a:pt x="82550" y="99757"/>
                </a:lnTo>
                <a:cubicBezTo>
                  <a:pt x="82550" y="87511"/>
                  <a:pt x="92330" y="77787"/>
                  <a:pt x="104645" y="77787"/>
                </a:cubicBezTo>
                <a:close/>
                <a:moveTo>
                  <a:pt x="237641" y="36713"/>
                </a:moveTo>
                <a:cubicBezTo>
                  <a:pt x="239437" y="37787"/>
                  <a:pt x="239796" y="40649"/>
                  <a:pt x="238000" y="42795"/>
                </a:cubicBezTo>
                <a:cubicBezTo>
                  <a:pt x="235485" y="45657"/>
                  <a:pt x="234048" y="49950"/>
                  <a:pt x="234048" y="53885"/>
                </a:cubicBezTo>
                <a:lnTo>
                  <a:pt x="234048" y="76781"/>
                </a:lnTo>
                <a:lnTo>
                  <a:pt x="284347" y="76781"/>
                </a:lnTo>
                <a:lnTo>
                  <a:pt x="284347" y="53885"/>
                </a:lnTo>
                <a:cubicBezTo>
                  <a:pt x="284347" y="49950"/>
                  <a:pt x="282910" y="45657"/>
                  <a:pt x="280395" y="42795"/>
                </a:cubicBezTo>
                <a:cubicBezTo>
                  <a:pt x="278958" y="40649"/>
                  <a:pt x="278958" y="37787"/>
                  <a:pt x="281113" y="36713"/>
                </a:cubicBezTo>
                <a:cubicBezTo>
                  <a:pt x="282910" y="34925"/>
                  <a:pt x="285784" y="35282"/>
                  <a:pt x="287221" y="37071"/>
                </a:cubicBezTo>
                <a:cubicBezTo>
                  <a:pt x="291173" y="41722"/>
                  <a:pt x="293329" y="47804"/>
                  <a:pt x="293329" y="53885"/>
                </a:cubicBezTo>
                <a:lnTo>
                  <a:pt x="293329" y="81074"/>
                </a:lnTo>
                <a:cubicBezTo>
                  <a:pt x="293329" y="83578"/>
                  <a:pt x="291533" y="85367"/>
                  <a:pt x="288658" y="85367"/>
                </a:cubicBezTo>
                <a:lnTo>
                  <a:pt x="229737" y="85367"/>
                </a:lnTo>
                <a:cubicBezTo>
                  <a:pt x="227222" y="85367"/>
                  <a:pt x="225425" y="83578"/>
                  <a:pt x="225425" y="81074"/>
                </a:cubicBezTo>
                <a:lnTo>
                  <a:pt x="225425" y="53885"/>
                </a:lnTo>
                <a:cubicBezTo>
                  <a:pt x="225425" y="47804"/>
                  <a:pt x="227222" y="41722"/>
                  <a:pt x="231174" y="37071"/>
                </a:cubicBezTo>
                <a:cubicBezTo>
                  <a:pt x="232970" y="35282"/>
                  <a:pt x="235844" y="34925"/>
                  <a:pt x="237641" y="36713"/>
                </a:cubicBezTo>
                <a:close/>
                <a:moveTo>
                  <a:pt x="12215" y="36713"/>
                </a:moveTo>
                <a:cubicBezTo>
                  <a:pt x="14012" y="37787"/>
                  <a:pt x="14371" y="40649"/>
                  <a:pt x="12575" y="42795"/>
                </a:cubicBezTo>
                <a:cubicBezTo>
                  <a:pt x="10419" y="45657"/>
                  <a:pt x="8622" y="49950"/>
                  <a:pt x="8622" y="53885"/>
                </a:cubicBezTo>
                <a:lnTo>
                  <a:pt x="8622" y="76781"/>
                </a:lnTo>
                <a:lnTo>
                  <a:pt x="59281" y="76781"/>
                </a:lnTo>
                <a:lnTo>
                  <a:pt x="59281" y="53885"/>
                </a:lnTo>
                <a:cubicBezTo>
                  <a:pt x="59281" y="49950"/>
                  <a:pt x="57844" y="45657"/>
                  <a:pt x="54969" y="42795"/>
                </a:cubicBezTo>
                <a:cubicBezTo>
                  <a:pt x="53532" y="40649"/>
                  <a:pt x="53892" y="37787"/>
                  <a:pt x="55688" y="36713"/>
                </a:cubicBezTo>
                <a:cubicBezTo>
                  <a:pt x="57844" y="34925"/>
                  <a:pt x="60359" y="35282"/>
                  <a:pt x="61796" y="37071"/>
                </a:cubicBezTo>
                <a:cubicBezTo>
                  <a:pt x="65748" y="41722"/>
                  <a:pt x="67903" y="47804"/>
                  <a:pt x="67903" y="53885"/>
                </a:cubicBezTo>
                <a:lnTo>
                  <a:pt x="67903" y="81074"/>
                </a:lnTo>
                <a:cubicBezTo>
                  <a:pt x="67903" y="83578"/>
                  <a:pt x="65748" y="85367"/>
                  <a:pt x="63592" y="85367"/>
                </a:cubicBezTo>
                <a:lnTo>
                  <a:pt x="4311" y="85367"/>
                </a:lnTo>
                <a:cubicBezTo>
                  <a:pt x="1796" y="85367"/>
                  <a:pt x="0" y="83578"/>
                  <a:pt x="0" y="81074"/>
                </a:cubicBezTo>
                <a:lnTo>
                  <a:pt x="0" y="53885"/>
                </a:lnTo>
                <a:cubicBezTo>
                  <a:pt x="0" y="47804"/>
                  <a:pt x="1796" y="41722"/>
                  <a:pt x="6107" y="37071"/>
                </a:cubicBezTo>
                <a:cubicBezTo>
                  <a:pt x="7545" y="35282"/>
                  <a:pt x="10419" y="34925"/>
                  <a:pt x="12215" y="36713"/>
                </a:cubicBezTo>
                <a:close/>
                <a:moveTo>
                  <a:pt x="258410" y="8466"/>
                </a:moveTo>
                <a:cubicBezTo>
                  <a:pt x="252766" y="8466"/>
                  <a:pt x="248180" y="13405"/>
                  <a:pt x="248180" y="18697"/>
                </a:cubicBezTo>
                <a:cubicBezTo>
                  <a:pt x="248180" y="24341"/>
                  <a:pt x="252766" y="28928"/>
                  <a:pt x="258410" y="28928"/>
                </a:cubicBezTo>
                <a:cubicBezTo>
                  <a:pt x="264055" y="28928"/>
                  <a:pt x="268641" y="24341"/>
                  <a:pt x="268641" y="18697"/>
                </a:cubicBezTo>
                <a:cubicBezTo>
                  <a:pt x="268641" y="13405"/>
                  <a:pt x="264055" y="8466"/>
                  <a:pt x="258410" y="8466"/>
                </a:cubicBezTo>
                <a:close/>
                <a:moveTo>
                  <a:pt x="32985" y="8466"/>
                </a:moveTo>
                <a:cubicBezTo>
                  <a:pt x="27341" y="8466"/>
                  <a:pt x="22754" y="13405"/>
                  <a:pt x="22754" y="18697"/>
                </a:cubicBezTo>
                <a:cubicBezTo>
                  <a:pt x="22754" y="24341"/>
                  <a:pt x="27341" y="28928"/>
                  <a:pt x="32985" y="28928"/>
                </a:cubicBezTo>
                <a:cubicBezTo>
                  <a:pt x="38629" y="28928"/>
                  <a:pt x="43216" y="24341"/>
                  <a:pt x="43216" y="18697"/>
                </a:cubicBezTo>
                <a:cubicBezTo>
                  <a:pt x="43216" y="13405"/>
                  <a:pt x="38629" y="8466"/>
                  <a:pt x="32985" y="8466"/>
                </a:cubicBezTo>
                <a:close/>
                <a:moveTo>
                  <a:pt x="145691" y="6778"/>
                </a:moveTo>
                <a:cubicBezTo>
                  <a:pt x="171211" y="6778"/>
                  <a:pt x="196731" y="13556"/>
                  <a:pt x="219015" y="27113"/>
                </a:cubicBezTo>
                <a:cubicBezTo>
                  <a:pt x="221531" y="28559"/>
                  <a:pt x="221891" y="31089"/>
                  <a:pt x="220813" y="33258"/>
                </a:cubicBezTo>
                <a:cubicBezTo>
                  <a:pt x="219015" y="35427"/>
                  <a:pt x="216499" y="36150"/>
                  <a:pt x="214702" y="34704"/>
                </a:cubicBezTo>
                <a:cubicBezTo>
                  <a:pt x="172648" y="9037"/>
                  <a:pt x="118733" y="9037"/>
                  <a:pt x="77038" y="34704"/>
                </a:cubicBezTo>
                <a:cubicBezTo>
                  <a:pt x="76320" y="35427"/>
                  <a:pt x="75601" y="35427"/>
                  <a:pt x="74882" y="35427"/>
                </a:cubicBezTo>
                <a:cubicBezTo>
                  <a:pt x="73444" y="35427"/>
                  <a:pt x="72006" y="34704"/>
                  <a:pt x="70928" y="33258"/>
                </a:cubicBezTo>
                <a:cubicBezTo>
                  <a:pt x="69850" y="31089"/>
                  <a:pt x="70209" y="28559"/>
                  <a:pt x="72366" y="27113"/>
                </a:cubicBezTo>
                <a:cubicBezTo>
                  <a:pt x="94651" y="13556"/>
                  <a:pt x="120171" y="6778"/>
                  <a:pt x="145691" y="6778"/>
                </a:cubicBezTo>
                <a:close/>
                <a:moveTo>
                  <a:pt x="258410" y="0"/>
                </a:moveTo>
                <a:cubicBezTo>
                  <a:pt x="268994" y="0"/>
                  <a:pt x="277460" y="8466"/>
                  <a:pt x="277460" y="18697"/>
                </a:cubicBezTo>
                <a:cubicBezTo>
                  <a:pt x="277460" y="29280"/>
                  <a:pt x="268994" y="37747"/>
                  <a:pt x="258410" y="37747"/>
                </a:cubicBezTo>
                <a:cubicBezTo>
                  <a:pt x="248180" y="37747"/>
                  <a:pt x="239713" y="29280"/>
                  <a:pt x="239713" y="18697"/>
                </a:cubicBezTo>
                <a:cubicBezTo>
                  <a:pt x="239713" y="8466"/>
                  <a:pt x="248180" y="0"/>
                  <a:pt x="258410" y="0"/>
                </a:cubicBezTo>
                <a:close/>
                <a:moveTo>
                  <a:pt x="32985" y="0"/>
                </a:moveTo>
                <a:cubicBezTo>
                  <a:pt x="43568" y="0"/>
                  <a:pt x="52035" y="8466"/>
                  <a:pt x="52035" y="18697"/>
                </a:cubicBezTo>
                <a:cubicBezTo>
                  <a:pt x="52035" y="29280"/>
                  <a:pt x="43568" y="37747"/>
                  <a:pt x="32985" y="37747"/>
                </a:cubicBezTo>
                <a:cubicBezTo>
                  <a:pt x="22754" y="37747"/>
                  <a:pt x="14288" y="29280"/>
                  <a:pt x="14288" y="18697"/>
                </a:cubicBezTo>
                <a:cubicBezTo>
                  <a:pt x="14288" y="8466"/>
                  <a:pt x="22754" y="0"/>
                  <a:pt x="32985" y="0"/>
                </a:cubicBezTo>
                <a:close/>
              </a:path>
            </a:pathLst>
          </a:custGeom>
          <a:solidFill>
            <a:schemeClr val="bg1"/>
          </a:solidFill>
          <a:ln>
            <a:noFill/>
          </a:ln>
        </p:spPr>
        <p:txBody>
          <a:bodyPr anchor="ctr"/>
          <a:lstStyle/>
          <a:p>
            <a:endParaRPr lang="en-US" sz="789"/>
          </a:p>
        </p:txBody>
      </p:sp>
      <p:sp>
        <p:nvSpPr>
          <p:cNvPr id="40" name="Subtitle 2">
            <a:extLst>
              <a:ext uri="{FF2B5EF4-FFF2-40B4-BE49-F238E27FC236}">
                <a16:creationId xmlns:a16="http://schemas.microsoft.com/office/drawing/2014/main" xmlns="" id="{5824F525-8B32-8F4E-BADB-07FC6C3DCCDE}"/>
              </a:ext>
            </a:extLst>
          </p:cNvPr>
          <p:cNvSpPr txBox="1">
            <a:spLocks/>
          </p:cNvSpPr>
          <p:nvPr/>
        </p:nvSpPr>
        <p:spPr>
          <a:xfrm>
            <a:off x="8040986" y="4132452"/>
            <a:ext cx="1837856" cy="2057458"/>
          </a:xfrm>
          <a:prstGeom prst="rect">
            <a:avLst/>
          </a:prstGeom>
        </p:spPr>
        <p:txBody>
          <a:bodyPr vert="horz" wrap="square" lIns="40105" tIns="20052" rIns="40105" bIns="2005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r>
              <a:rPr lang="en-GB" sz="1100" b="1" dirty="0">
                <a:solidFill>
                  <a:srgbClr val="355873"/>
                </a:solidFill>
              </a:rPr>
              <a:t>Equip members of SABRATA through training, development, capacity building initiatives, seminars, workshops and conferences, to enhance knowledge and expertise. Through this, members and their stakeholders will be empowered</a:t>
            </a:r>
          </a:p>
        </p:txBody>
      </p:sp>
      <p:sp>
        <p:nvSpPr>
          <p:cNvPr id="30" name="Subtitle 2">
            <a:extLst>
              <a:ext uri="{FF2B5EF4-FFF2-40B4-BE49-F238E27FC236}">
                <a16:creationId xmlns:a16="http://schemas.microsoft.com/office/drawing/2014/main" xmlns="" id="{3EAD72B8-CB05-4743-97BE-3B510877D487}"/>
              </a:ext>
            </a:extLst>
          </p:cNvPr>
          <p:cNvSpPr txBox="1">
            <a:spLocks/>
          </p:cNvSpPr>
          <p:nvPr/>
        </p:nvSpPr>
        <p:spPr>
          <a:xfrm>
            <a:off x="5627578" y="4165581"/>
            <a:ext cx="1837854" cy="1128166"/>
          </a:xfrm>
          <a:prstGeom prst="rect">
            <a:avLst/>
          </a:prstGeom>
        </p:spPr>
        <p:txBody>
          <a:bodyPr vert="horz" wrap="square" lIns="40105" tIns="20052" rIns="40105" bIns="2005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r>
              <a:rPr lang="en-US" sz="1200" dirty="0">
                <a:solidFill>
                  <a:srgbClr val="355873"/>
                </a:solidFill>
                <a:latin typeface=""/>
                <a:ea typeface="Lato Light" panose="020F0502020204030203" pitchFamily="34" charset="0"/>
                <a:cs typeface="Mukta ExtraLight" panose="020B0000000000000000" pitchFamily="34" charset="77"/>
              </a:rPr>
              <a:t>Transforming the public transport sector, empowering the taxi industry and transforming the lives of shareholders</a:t>
            </a:r>
          </a:p>
        </p:txBody>
      </p:sp>
      <p:sp>
        <p:nvSpPr>
          <p:cNvPr id="33" name="Rectangle 32">
            <a:extLst>
              <a:ext uri="{FF2B5EF4-FFF2-40B4-BE49-F238E27FC236}">
                <a16:creationId xmlns:a16="http://schemas.microsoft.com/office/drawing/2014/main" xmlns="" id="{432A6226-3DCC-B14E-9A1F-DEE6EBA99E81}"/>
              </a:ext>
            </a:extLst>
          </p:cNvPr>
          <p:cNvSpPr/>
          <p:nvPr/>
        </p:nvSpPr>
        <p:spPr>
          <a:xfrm>
            <a:off x="693018" y="495197"/>
            <a:ext cx="8063523" cy="954107"/>
          </a:xfrm>
          <a:prstGeom prst="rect">
            <a:avLst/>
          </a:prstGeom>
        </p:spPr>
        <p:txBody>
          <a:bodyPr wrap="square">
            <a:spAutoFit/>
          </a:bodyPr>
          <a:lstStyle/>
          <a:p>
            <a:r>
              <a:rPr lang="en-US" sz="3200" b="1" dirty="0">
                <a:solidFill>
                  <a:schemeClr val="bg1"/>
                </a:solidFill>
                <a:latin typeface="Arial Black" panose="020B0A04020102020204" pitchFamily="34" charset="0"/>
                <a:cs typeface="Arial" panose="020B0604020202020204" pitchFamily="34" charset="0"/>
              </a:rPr>
              <a:t>Key Objectives of SABRATA </a:t>
            </a:r>
          </a:p>
          <a:p>
            <a:endParaRPr lang="en-US" sz="2400" b="1" dirty="0">
              <a:solidFill>
                <a:schemeClr val="bg1"/>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942921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10580</TotalTime>
  <Words>2503</Words>
  <Application>Microsoft Office PowerPoint</Application>
  <PresentationFormat>Custom</PresentationFormat>
  <Paragraphs>247</Paragraphs>
  <Slides>29</Slides>
  <Notes>12</Notes>
  <HiddenSlides>0</HiddenSlides>
  <MMClips>1</MMClips>
  <ScaleCrop>false</ScaleCrop>
  <HeadingPairs>
    <vt:vector size="4" baseType="variant">
      <vt:variant>
        <vt:lpstr>Theme</vt:lpstr>
      </vt:variant>
      <vt:variant>
        <vt:i4>10</vt:i4>
      </vt:variant>
      <vt:variant>
        <vt:lpstr>Slide Titles</vt:lpstr>
      </vt:variant>
      <vt:variant>
        <vt:i4>29</vt:i4>
      </vt:variant>
    </vt:vector>
  </HeadingPairs>
  <TitlesOfParts>
    <vt:vector size="39" baseType="lpstr">
      <vt:lpstr>Office Theme</vt:lpstr>
      <vt:lpstr>6_Office Theme</vt:lpstr>
      <vt:lpstr>2_Office Theme</vt:lpstr>
      <vt:lpstr>7_Office Theme</vt:lpstr>
      <vt:lpstr>1_Office Theme</vt:lpstr>
      <vt:lpstr>8_Office Theme</vt:lpstr>
      <vt:lpstr>9_Office Theme</vt:lpstr>
      <vt:lpstr>3_Office Theme</vt:lpstr>
      <vt:lpstr>4_Office Theme</vt:lpstr>
      <vt:lpstr>5_Office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Nhlanhla Govuzela</dc:creator>
  <cp:lastModifiedBy>USER</cp:lastModifiedBy>
  <cp:revision>92</cp:revision>
  <dcterms:created xsi:type="dcterms:W3CDTF">2021-05-13T16:10:26Z</dcterms:created>
  <dcterms:modified xsi:type="dcterms:W3CDTF">2022-10-25T12:17:38Z</dcterms:modified>
</cp:coreProperties>
</file>