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147376131" r:id="rId3"/>
    <p:sldId id="2147376143" r:id="rId4"/>
    <p:sldId id="2147376050" r:id="rId5"/>
    <p:sldId id="275" r:id="rId6"/>
    <p:sldId id="710" r:id="rId7"/>
    <p:sldId id="274" r:id="rId8"/>
    <p:sldId id="2147376137" r:id="rId9"/>
    <p:sldId id="2147376145" r:id="rId10"/>
    <p:sldId id="700" r:id="rId11"/>
    <p:sldId id="2147376141" r:id="rId12"/>
    <p:sldId id="2147376133" r:id="rId13"/>
    <p:sldId id="2147376134" r:id="rId14"/>
    <p:sldId id="2147376139" r:id="rId15"/>
    <p:sldId id="2147376135" r:id="rId16"/>
    <p:sldId id="2147376138" r:id="rId17"/>
    <p:sldId id="2147376136" r:id="rId18"/>
    <p:sldId id="2147376140" r:id="rId19"/>
    <p:sldId id="707" r:id="rId20"/>
    <p:sldId id="708" r:id="rId21"/>
    <p:sldId id="2147376146" r:id="rId22"/>
    <p:sldId id="709" r:id="rId23"/>
    <p:sldId id="2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4A"/>
    <a:srgbClr val="EFAD42"/>
    <a:srgbClr val="00509E"/>
    <a:srgbClr val="D54C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5970"/>
  </p:normalViewPr>
  <p:slideViewPr>
    <p:cSldViewPr snapToGrid="0" snapToObjects="1">
      <p:cViewPr varScale="1">
        <p:scale>
          <a:sx n="73" d="100"/>
          <a:sy n="73" d="100"/>
        </p:scale>
        <p:origin x="540"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ZA" sz="1800" b="1"/>
              <a:t>Departmental</a:t>
            </a:r>
            <a:r>
              <a:rPr lang="en-ZA" sz="1800" b="1" baseline="0"/>
              <a:t> Annual Performance 2021/22</a:t>
            </a:r>
            <a:endParaRPr lang="en-ZA"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Sheet1!$B$3</c:f>
              <c:strCache>
                <c:ptCount val="1"/>
                <c:pt idx="0">
                  <c:v>Approved</c:v>
                </c:pt>
              </c:strCache>
            </c:strRef>
          </c:tx>
          <c:spPr>
            <a:solidFill>
              <a:schemeClr val="accent1"/>
            </a:solidFill>
            <a:ln>
              <a:noFill/>
            </a:ln>
            <a:effectLst/>
          </c:spPr>
          <c:invertIfNegative val="0"/>
          <c:cat>
            <c:strRef>
              <c:f>Sheet1!$A$4:$A$9</c:f>
              <c:strCache>
                <c:ptCount val="6"/>
                <c:pt idx="0">
                  <c:v>ADMIN </c:v>
                </c:pt>
                <c:pt idx="1">
                  <c:v>IHSPDP</c:v>
                </c:pt>
                <c:pt idx="2">
                  <c:v>ISUP</c:v>
                </c:pt>
                <c:pt idx="3">
                  <c:v>RSHP</c:v>
                </c:pt>
                <c:pt idx="4">
                  <c:v>AHP</c:v>
                </c:pt>
                <c:pt idx="5">
                  <c:v>Total</c:v>
                </c:pt>
              </c:strCache>
            </c:strRef>
          </c:cat>
          <c:val>
            <c:numRef>
              <c:f>Sheet1!$B$4:$B$9</c:f>
              <c:numCache>
                <c:formatCode>General</c:formatCode>
                <c:ptCount val="6"/>
                <c:pt idx="0">
                  <c:v>8</c:v>
                </c:pt>
                <c:pt idx="1">
                  <c:v>24</c:v>
                </c:pt>
                <c:pt idx="2">
                  <c:v>8</c:v>
                </c:pt>
                <c:pt idx="3">
                  <c:v>6</c:v>
                </c:pt>
                <c:pt idx="4">
                  <c:v>7</c:v>
                </c:pt>
                <c:pt idx="5">
                  <c:v>53</c:v>
                </c:pt>
              </c:numCache>
            </c:numRef>
          </c:val>
          <c:extLst>
            <c:ext xmlns:c16="http://schemas.microsoft.com/office/drawing/2014/chart" uri="{C3380CC4-5D6E-409C-BE32-E72D297353CC}">
              <c16:uniqueId val="{00000000-37A6-48FF-861A-0DB44BE4A729}"/>
            </c:ext>
          </c:extLst>
        </c:ser>
        <c:ser>
          <c:idx val="1"/>
          <c:order val="1"/>
          <c:tx>
            <c:strRef>
              <c:f>Sheet1!$C$3</c:f>
              <c:strCache>
                <c:ptCount val="1"/>
                <c:pt idx="0">
                  <c:v>Achieved</c:v>
                </c:pt>
              </c:strCache>
            </c:strRef>
          </c:tx>
          <c:spPr>
            <a:solidFill>
              <a:srgbClr val="00B050"/>
            </a:solidFill>
            <a:ln>
              <a:noFill/>
            </a:ln>
            <a:effectLst/>
          </c:spPr>
          <c:invertIfNegative val="0"/>
          <c:cat>
            <c:strRef>
              <c:f>Sheet1!$A$4:$A$9</c:f>
              <c:strCache>
                <c:ptCount val="6"/>
                <c:pt idx="0">
                  <c:v>ADMIN </c:v>
                </c:pt>
                <c:pt idx="1">
                  <c:v>IHSPDP</c:v>
                </c:pt>
                <c:pt idx="2">
                  <c:v>ISUP</c:v>
                </c:pt>
                <c:pt idx="3">
                  <c:v>RSHP</c:v>
                </c:pt>
                <c:pt idx="4">
                  <c:v>AHP</c:v>
                </c:pt>
                <c:pt idx="5">
                  <c:v>Total</c:v>
                </c:pt>
              </c:strCache>
            </c:strRef>
          </c:cat>
          <c:val>
            <c:numRef>
              <c:f>Sheet1!$C$4:$C$9</c:f>
              <c:numCache>
                <c:formatCode>General</c:formatCode>
                <c:ptCount val="6"/>
                <c:pt idx="0" formatCode="0">
                  <c:v>4</c:v>
                </c:pt>
                <c:pt idx="1">
                  <c:v>14</c:v>
                </c:pt>
                <c:pt idx="2">
                  <c:v>5</c:v>
                </c:pt>
                <c:pt idx="3">
                  <c:v>5</c:v>
                </c:pt>
                <c:pt idx="4">
                  <c:v>6</c:v>
                </c:pt>
                <c:pt idx="5">
                  <c:v>34</c:v>
                </c:pt>
              </c:numCache>
            </c:numRef>
          </c:val>
          <c:extLst>
            <c:ext xmlns:c16="http://schemas.microsoft.com/office/drawing/2014/chart" uri="{C3380CC4-5D6E-409C-BE32-E72D297353CC}">
              <c16:uniqueId val="{00000001-37A6-48FF-861A-0DB44BE4A729}"/>
            </c:ext>
          </c:extLst>
        </c:ser>
        <c:ser>
          <c:idx val="2"/>
          <c:order val="2"/>
          <c:tx>
            <c:strRef>
              <c:f>Sheet1!$D$3</c:f>
              <c:strCache>
                <c:ptCount val="1"/>
                <c:pt idx="0">
                  <c:v>Partially Achieved</c:v>
                </c:pt>
              </c:strCache>
            </c:strRef>
          </c:tx>
          <c:spPr>
            <a:solidFill>
              <a:srgbClr val="FFC000"/>
            </a:solidFill>
            <a:ln>
              <a:noFill/>
            </a:ln>
            <a:effectLst/>
          </c:spPr>
          <c:invertIfNegative val="0"/>
          <c:cat>
            <c:strRef>
              <c:f>Sheet1!$A$4:$A$9</c:f>
              <c:strCache>
                <c:ptCount val="6"/>
                <c:pt idx="0">
                  <c:v>ADMIN </c:v>
                </c:pt>
                <c:pt idx="1">
                  <c:v>IHSPDP</c:v>
                </c:pt>
                <c:pt idx="2">
                  <c:v>ISUP</c:v>
                </c:pt>
                <c:pt idx="3">
                  <c:v>RSHP</c:v>
                </c:pt>
                <c:pt idx="4">
                  <c:v>AHP</c:v>
                </c:pt>
                <c:pt idx="5">
                  <c:v>Total</c:v>
                </c:pt>
              </c:strCache>
            </c:strRef>
          </c:cat>
          <c:val>
            <c:numRef>
              <c:f>Sheet1!$D$4:$D$9</c:f>
              <c:numCache>
                <c:formatCode>0</c:formatCode>
                <c:ptCount val="6"/>
                <c:pt idx="0">
                  <c:v>4</c:v>
                </c:pt>
                <c:pt idx="1">
                  <c:v>6</c:v>
                </c:pt>
                <c:pt idx="2">
                  <c:v>2</c:v>
                </c:pt>
                <c:pt idx="3">
                  <c:v>1</c:v>
                </c:pt>
                <c:pt idx="4">
                  <c:v>1</c:v>
                </c:pt>
                <c:pt idx="5">
                  <c:v>14</c:v>
                </c:pt>
              </c:numCache>
            </c:numRef>
          </c:val>
          <c:extLst>
            <c:ext xmlns:c16="http://schemas.microsoft.com/office/drawing/2014/chart" uri="{C3380CC4-5D6E-409C-BE32-E72D297353CC}">
              <c16:uniqueId val="{00000002-37A6-48FF-861A-0DB44BE4A729}"/>
            </c:ext>
          </c:extLst>
        </c:ser>
        <c:ser>
          <c:idx val="3"/>
          <c:order val="3"/>
          <c:tx>
            <c:strRef>
              <c:f>Sheet1!$E$3</c:f>
              <c:strCache>
                <c:ptCount val="1"/>
                <c:pt idx="0">
                  <c:v>Not Achieved</c:v>
                </c:pt>
              </c:strCache>
            </c:strRef>
          </c:tx>
          <c:spPr>
            <a:solidFill>
              <a:srgbClr val="FF0000"/>
            </a:solidFill>
            <a:ln>
              <a:noFill/>
            </a:ln>
            <a:effectLst/>
          </c:spPr>
          <c:invertIfNegative val="0"/>
          <c:cat>
            <c:strRef>
              <c:f>Sheet1!$A$4:$A$9</c:f>
              <c:strCache>
                <c:ptCount val="6"/>
                <c:pt idx="0">
                  <c:v>ADMIN </c:v>
                </c:pt>
                <c:pt idx="1">
                  <c:v>IHSPDP</c:v>
                </c:pt>
                <c:pt idx="2">
                  <c:v>ISUP</c:v>
                </c:pt>
                <c:pt idx="3">
                  <c:v>RSHP</c:v>
                </c:pt>
                <c:pt idx="4">
                  <c:v>AHP</c:v>
                </c:pt>
                <c:pt idx="5">
                  <c:v>Total</c:v>
                </c:pt>
              </c:strCache>
            </c:strRef>
          </c:cat>
          <c:val>
            <c:numRef>
              <c:f>Sheet1!$E$4:$E$9</c:f>
              <c:numCache>
                <c:formatCode>0</c:formatCode>
                <c:ptCount val="6"/>
                <c:pt idx="0">
                  <c:v>0</c:v>
                </c:pt>
                <c:pt idx="1">
                  <c:v>4</c:v>
                </c:pt>
                <c:pt idx="2">
                  <c:v>1</c:v>
                </c:pt>
                <c:pt idx="3">
                  <c:v>0</c:v>
                </c:pt>
                <c:pt idx="4">
                  <c:v>0</c:v>
                </c:pt>
                <c:pt idx="5">
                  <c:v>5</c:v>
                </c:pt>
              </c:numCache>
            </c:numRef>
          </c:val>
          <c:extLst>
            <c:ext xmlns:c16="http://schemas.microsoft.com/office/drawing/2014/chart" uri="{C3380CC4-5D6E-409C-BE32-E72D297353CC}">
              <c16:uniqueId val="{00000003-37A6-48FF-861A-0DB44BE4A729}"/>
            </c:ext>
          </c:extLst>
        </c:ser>
        <c:dLbls>
          <c:showLegendKey val="0"/>
          <c:showVal val="0"/>
          <c:showCatName val="0"/>
          <c:showSerName val="0"/>
          <c:showPercent val="0"/>
          <c:showBubbleSize val="0"/>
        </c:dLbls>
        <c:gapWidth val="150"/>
        <c:axId val="1223145311"/>
        <c:axId val="1284432799"/>
      </c:barChart>
      <c:catAx>
        <c:axId val="1223145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432799"/>
        <c:crosses val="autoZero"/>
        <c:auto val="1"/>
        <c:lblAlgn val="ctr"/>
        <c:lblOffset val="100"/>
        <c:noMultiLvlLbl val="0"/>
      </c:catAx>
      <c:valAx>
        <c:axId val="12844327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targets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314531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dirty="0"/>
              <a:t>Consolidated</a:t>
            </a:r>
            <a:r>
              <a:rPr lang="en-ZA" baseline="0" dirty="0"/>
              <a:t> Departmental Performance, 2020/21</a:t>
            </a:r>
            <a:endParaRPr lang="en-ZA"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00B05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BD4A-4046-8275-8F080DF6694A}"/>
              </c:ext>
            </c:extLst>
          </c:dPt>
          <c:dPt>
            <c:idx val="1"/>
            <c:bubble3D val="0"/>
            <c:spPr>
              <a:solidFill>
                <a:srgbClr val="FFC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BD4A-4046-8275-8F080DF6694A}"/>
              </c:ext>
            </c:extLst>
          </c:dPt>
          <c:dPt>
            <c:idx val="2"/>
            <c:bubble3D val="0"/>
            <c:spPr>
              <a:solidFill>
                <a:srgbClr val="FF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BD4A-4046-8275-8F080DF6694A}"/>
              </c:ext>
            </c:extLst>
          </c:dPt>
          <c:dLbls>
            <c:dLbl>
              <c:idx val="0"/>
              <c:tx>
                <c:rich>
                  <a:bodyPr/>
                  <a:lstStyle/>
                  <a:p>
                    <a:r>
                      <a:rPr lang="en-US"/>
                      <a:t>64%</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D4A-4046-8275-8F080DF6694A}"/>
                </c:ext>
              </c:extLst>
            </c:dLbl>
            <c:dLbl>
              <c:idx val="1"/>
              <c:tx>
                <c:rich>
                  <a:bodyPr/>
                  <a:lstStyle/>
                  <a:p>
                    <a:r>
                      <a:rPr lang="en-US"/>
                      <a:t>26%</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D4A-4046-8275-8F080DF6694A}"/>
                </c:ext>
              </c:extLst>
            </c:dLbl>
            <c:dLbl>
              <c:idx val="2"/>
              <c:tx>
                <c:rich>
                  <a:bodyPr/>
                  <a:lstStyle/>
                  <a:p>
                    <a:r>
                      <a:rPr lang="en-US"/>
                      <a:t>10%</a:t>
                    </a:r>
                    <a:endParaRPr lang="en-US" dirty="0"/>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D4A-4046-8275-8F080DF6694A}"/>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(BUDGET!$N$3,BUDGET!$O$3,BUDGET!$P$3)</c:f>
              <c:strCache>
                <c:ptCount val="3"/>
                <c:pt idx="0">
                  <c:v> Achieved (%)</c:v>
                </c:pt>
                <c:pt idx="1">
                  <c:v>Partially Achieved (%)</c:v>
                </c:pt>
                <c:pt idx="2">
                  <c:v>Not Achieved (%)</c:v>
                </c:pt>
              </c:strCache>
            </c:strRef>
          </c:cat>
          <c:val>
            <c:numRef>
              <c:f>(BUDGET!$N$22,BUDGET!$O$22,BUDGET!$P$22)</c:f>
              <c:numCache>
                <c:formatCode>0</c:formatCode>
                <c:ptCount val="3"/>
                <c:pt idx="0">
                  <c:v>55</c:v>
                </c:pt>
                <c:pt idx="1">
                  <c:v>30</c:v>
                </c:pt>
                <c:pt idx="2">
                  <c:v>15</c:v>
                </c:pt>
              </c:numCache>
            </c:numRef>
          </c:val>
          <c:extLst>
            <c:ext xmlns:c16="http://schemas.microsoft.com/office/drawing/2014/chart" uri="{C3380CC4-5D6E-409C-BE32-E72D297353CC}">
              <c16:uniqueId val="{00000006-BD4A-4046-8275-8F080DF6694A}"/>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4480720080785447"/>
          <c:y val="0.4120601998471316"/>
          <c:w val="0.15632214431924493"/>
          <c:h val="0.2364906767186110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n-ZA" dirty="0"/>
              <a:t>Performance per Budget Programme 2021/22</a:t>
            </a:r>
          </a:p>
        </c:rich>
      </c:tx>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'[Chart in Microsoft PowerPoint]Sheet2'!$B$2</c:f>
              <c:strCache>
                <c:ptCount val="1"/>
                <c:pt idx="0">
                  <c:v>Achieved</c:v>
                </c:pt>
              </c:strCache>
            </c:strRef>
          </c:tx>
          <c:spPr>
            <a:solidFill>
              <a:srgbClr val="00B05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 in Microsoft PowerPoint]Sheet2'!$A$3:$A$7</c:f>
              <c:strCache>
                <c:ptCount val="5"/>
                <c:pt idx="0">
                  <c:v>Programme 1: Administration</c:v>
                </c:pt>
                <c:pt idx="1">
                  <c:v>Programme 2:Integrated Human Settlements Planning and Development Programme</c:v>
                </c:pt>
                <c:pt idx="2">
                  <c:v>Programme 3: Informal Settlements</c:v>
                </c:pt>
                <c:pt idx="3">
                  <c:v>Programme 4: Rental and Social Housing Programme</c:v>
                </c:pt>
                <c:pt idx="4">
                  <c:v>Programme 5: Affordable Housing Programme</c:v>
                </c:pt>
              </c:strCache>
            </c:strRef>
          </c:cat>
          <c:val>
            <c:numRef>
              <c:f>'[Chart in Microsoft PowerPoint]Sheet2'!$B$3:$B$7</c:f>
              <c:numCache>
                <c:formatCode>0</c:formatCode>
                <c:ptCount val="5"/>
                <c:pt idx="0">
                  <c:v>50</c:v>
                </c:pt>
                <c:pt idx="1">
                  <c:v>58</c:v>
                </c:pt>
                <c:pt idx="2">
                  <c:v>62.5</c:v>
                </c:pt>
                <c:pt idx="3">
                  <c:v>83</c:v>
                </c:pt>
                <c:pt idx="4">
                  <c:v>86</c:v>
                </c:pt>
              </c:numCache>
            </c:numRef>
          </c:val>
          <c:extLst>
            <c:ext xmlns:c16="http://schemas.microsoft.com/office/drawing/2014/chart" uri="{C3380CC4-5D6E-409C-BE32-E72D297353CC}">
              <c16:uniqueId val="{00000000-225E-4648-8A7E-D185B71904AE}"/>
            </c:ext>
          </c:extLst>
        </c:ser>
        <c:ser>
          <c:idx val="1"/>
          <c:order val="1"/>
          <c:tx>
            <c:strRef>
              <c:f>'[Chart in Microsoft PowerPoint]Sheet2'!$C$2</c:f>
              <c:strCache>
                <c:ptCount val="1"/>
                <c:pt idx="0">
                  <c:v>Partially achieved</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 in Microsoft PowerPoint]Sheet2'!$A$3:$A$7</c:f>
              <c:strCache>
                <c:ptCount val="5"/>
                <c:pt idx="0">
                  <c:v>Programme 1: Administration</c:v>
                </c:pt>
                <c:pt idx="1">
                  <c:v>Programme 2:Integrated Human Settlements Planning and Development Programme</c:v>
                </c:pt>
                <c:pt idx="2">
                  <c:v>Programme 3: Informal Settlements</c:v>
                </c:pt>
                <c:pt idx="3">
                  <c:v>Programme 4: Rental and Social Housing Programme</c:v>
                </c:pt>
                <c:pt idx="4">
                  <c:v>Programme 5: Affordable Housing Programme</c:v>
                </c:pt>
              </c:strCache>
            </c:strRef>
          </c:cat>
          <c:val>
            <c:numRef>
              <c:f>'[Chart in Microsoft PowerPoint]Sheet2'!$C$3:$C$7</c:f>
              <c:numCache>
                <c:formatCode>0</c:formatCode>
                <c:ptCount val="5"/>
                <c:pt idx="0">
                  <c:v>50</c:v>
                </c:pt>
                <c:pt idx="1">
                  <c:v>25</c:v>
                </c:pt>
                <c:pt idx="2">
                  <c:v>25</c:v>
                </c:pt>
                <c:pt idx="3">
                  <c:v>17</c:v>
                </c:pt>
                <c:pt idx="4">
                  <c:v>14</c:v>
                </c:pt>
              </c:numCache>
            </c:numRef>
          </c:val>
          <c:extLst>
            <c:ext xmlns:c16="http://schemas.microsoft.com/office/drawing/2014/chart" uri="{C3380CC4-5D6E-409C-BE32-E72D297353CC}">
              <c16:uniqueId val="{00000001-225E-4648-8A7E-D185B71904AE}"/>
            </c:ext>
          </c:extLst>
        </c:ser>
        <c:ser>
          <c:idx val="2"/>
          <c:order val="2"/>
          <c:tx>
            <c:strRef>
              <c:f>'[Chart in Microsoft PowerPoint]Sheet2'!$D$2</c:f>
              <c:strCache>
                <c:ptCount val="1"/>
                <c:pt idx="0">
                  <c:v>Not achieved</c:v>
                </c:pt>
              </c:strCache>
            </c:strRef>
          </c:tx>
          <c:spPr>
            <a:solidFill>
              <a:srgbClr val="FF0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 in Microsoft PowerPoint]Sheet2'!$A$3:$A$7</c:f>
              <c:strCache>
                <c:ptCount val="5"/>
                <c:pt idx="0">
                  <c:v>Programme 1: Administration</c:v>
                </c:pt>
                <c:pt idx="1">
                  <c:v>Programme 2:Integrated Human Settlements Planning and Development Programme</c:v>
                </c:pt>
                <c:pt idx="2">
                  <c:v>Programme 3: Informal Settlements</c:v>
                </c:pt>
                <c:pt idx="3">
                  <c:v>Programme 4: Rental and Social Housing Programme</c:v>
                </c:pt>
                <c:pt idx="4">
                  <c:v>Programme 5: Affordable Housing Programme</c:v>
                </c:pt>
              </c:strCache>
            </c:strRef>
          </c:cat>
          <c:val>
            <c:numRef>
              <c:f>'[Chart in Microsoft PowerPoint]Sheet2'!$D$3:$D$7</c:f>
              <c:numCache>
                <c:formatCode>0</c:formatCode>
                <c:ptCount val="5"/>
                <c:pt idx="0">
                  <c:v>0</c:v>
                </c:pt>
                <c:pt idx="1">
                  <c:v>17</c:v>
                </c:pt>
                <c:pt idx="2">
                  <c:v>12.5</c:v>
                </c:pt>
                <c:pt idx="3">
                  <c:v>0</c:v>
                </c:pt>
                <c:pt idx="4">
                  <c:v>0</c:v>
                </c:pt>
              </c:numCache>
            </c:numRef>
          </c:val>
          <c:extLst>
            <c:ext xmlns:c16="http://schemas.microsoft.com/office/drawing/2014/chart" uri="{C3380CC4-5D6E-409C-BE32-E72D297353CC}">
              <c16:uniqueId val="{00000002-225E-4648-8A7E-D185B71904AE}"/>
            </c:ext>
          </c:extLst>
        </c:ser>
        <c:dLbls>
          <c:showLegendKey val="0"/>
          <c:showVal val="0"/>
          <c:showCatName val="0"/>
          <c:showSerName val="0"/>
          <c:showPercent val="0"/>
          <c:showBubbleSize val="0"/>
        </c:dLbls>
        <c:gapWidth val="150"/>
        <c:gapDepth val="0"/>
        <c:shape val="box"/>
        <c:axId val="170996840"/>
        <c:axId val="170993704"/>
        <c:axId val="0"/>
      </c:bar3DChart>
      <c:catAx>
        <c:axId val="170996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993704"/>
        <c:crosses val="autoZero"/>
        <c:auto val="1"/>
        <c:lblAlgn val="ctr"/>
        <c:lblOffset val="100"/>
        <c:noMultiLvlLbl val="0"/>
      </c:catAx>
      <c:valAx>
        <c:axId val="170993704"/>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lang="en-ZA" sz="1600" b="0" i="0" u="none" strike="noStrike" kern="1200" cap="all" baseline="0">
                    <a:solidFill>
                      <a:prstClr val="black">
                        <a:lumMod val="65000"/>
                        <a:lumOff val="35000"/>
                      </a:prstClr>
                    </a:solidFill>
                    <a:latin typeface="Open Sans"/>
                    <a:ea typeface="+mn-ea"/>
                    <a:cs typeface="+mn-cs"/>
                  </a:defRPr>
                </a:pPr>
                <a:r>
                  <a:rPr lang="en-ZA" sz="1600" b="0" i="0" u="none" strike="noStrike" kern="1200" baseline="0" dirty="0">
                    <a:solidFill>
                      <a:prstClr val="black">
                        <a:lumMod val="65000"/>
                        <a:lumOff val="35000"/>
                      </a:prstClr>
                    </a:solidFill>
                    <a:latin typeface="Open Sans"/>
                    <a:ea typeface="+mn-ea"/>
                    <a:cs typeface="+mn-cs"/>
                  </a:rPr>
                  <a:t>Percentage</a:t>
                </a:r>
              </a:p>
            </c:rich>
          </c:tx>
          <c:layout>
            <c:manualLayout>
              <c:xMode val="edge"/>
              <c:yMode val="edge"/>
              <c:x val="3.3960388572118139E-2"/>
              <c:y val="0.32218402188342066"/>
            </c:manualLayout>
          </c:layout>
          <c:overlay val="0"/>
          <c:spPr>
            <a:noFill/>
            <a:ln>
              <a:noFill/>
            </a:ln>
            <a:effectLst/>
          </c:spPr>
          <c:txPr>
            <a:bodyPr rot="-5400000" spcFirstLastPara="1" vertOverflow="ellipsis" vert="horz" wrap="square" anchor="ctr" anchorCtr="1"/>
            <a:lstStyle/>
            <a:p>
              <a:pPr>
                <a:defRPr lang="en-ZA" sz="1600" b="0" i="0" u="none" strike="noStrike" kern="1200" cap="all" baseline="0">
                  <a:solidFill>
                    <a:prstClr val="black">
                      <a:lumMod val="65000"/>
                      <a:lumOff val="35000"/>
                    </a:prstClr>
                  </a:solidFill>
                  <a:latin typeface="Open Sans"/>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996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0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en-US" sz="2000" b="1" i="0" u="none" strike="noStrike" kern="1200" spc="0" baseline="0" dirty="0">
                <a:solidFill>
                  <a:prstClr val="black">
                    <a:lumMod val="65000"/>
                    <a:lumOff val="35000"/>
                  </a:prstClr>
                </a:solidFill>
                <a:latin typeface="Arial" panose="020B0604020202020204" pitchFamily="34" charset="0"/>
                <a:ea typeface="+mn-ea"/>
                <a:cs typeface="Arial" panose="020B0604020202020204" pitchFamily="34" charset="0"/>
              </a:rPr>
              <a:t>Trend Performance Annual Reports 2014/15 – 2021/22</a:t>
            </a:r>
          </a:p>
        </c:rich>
      </c:tx>
      <c:overlay val="0"/>
      <c:spPr>
        <a:noFill/>
        <a:ln>
          <a:noFill/>
        </a:ln>
        <a:effectLst/>
      </c:spPr>
      <c:txPr>
        <a:bodyPr rot="0" spcFirstLastPara="1" vertOverflow="ellipsis" vert="horz" wrap="square" anchor="ctr" anchorCtr="1"/>
        <a:lstStyle/>
        <a:p>
          <a:pPr algn="ctr" rtl="0">
            <a:defRPr lang="en-US" sz="20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Sheet2!$A$32:$A$39</c:f>
              <c:strCache>
                <c:ptCount val="8"/>
                <c:pt idx="0">
                  <c:v>2014/15</c:v>
                </c:pt>
                <c:pt idx="1">
                  <c:v>2015/16</c:v>
                </c:pt>
                <c:pt idx="2">
                  <c:v>2016/17</c:v>
                </c:pt>
                <c:pt idx="3">
                  <c:v>2017/18</c:v>
                </c:pt>
                <c:pt idx="4">
                  <c:v>2018/19</c:v>
                </c:pt>
                <c:pt idx="5">
                  <c:v>2019/20</c:v>
                </c:pt>
                <c:pt idx="6">
                  <c:v>2020/21</c:v>
                </c:pt>
                <c:pt idx="7">
                  <c:v>2021/22</c:v>
                </c:pt>
              </c:strCache>
            </c:strRef>
          </c:cat>
          <c:val>
            <c:numRef>
              <c:f>Sheet2!$B$32:$B$39</c:f>
              <c:numCache>
                <c:formatCode>0%</c:formatCode>
                <c:ptCount val="8"/>
                <c:pt idx="0">
                  <c:v>0.7</c:v>
                </c:pt>
                <c:pt idx="1">
                  <c:v>0.77</c:v>
                </c:pt>
                <c:pt idx="2">
                  <c:v>0.57999999999999996</c:v>
                </c:pt>
                <c:pt idx="3">
                  <c:v>0.52</c:v>
                </c:pt>
                <c:pt idx="4">
                  <c:v>0.83</c:v>
                </c:pt>
                <c:pt idx="5">
                  <c:v>0.59</c:v>
                </c:pt>
                <c:pt idx="6">
                  <c:v>0.55000000000000004</c:v>
                </c:pt>
                <c:pt idx="7" formatCode="0.00%">
                  <c:v>0.64500000000000002</c:v>
                </c:pt>
              </c:numCache>
            </c:numRef>
          </c:val>
          <c:smooth val="0"/>
          <c:extLst>
            <c:ext xmlns:c16="http://schemas.microsoft.com/office/drawing/2014/chart" uri="{C3380CC4-5D6E-409C-BE32-E72D297353CC}">
              <c16:uniqueId val="{00000000-1F86-43FE-97D5-33E825E0D4B8}"/>
            </c:ext>
          </c:extLst>
        </c:ser>
        <c:dLbls>
          <c:showLegendKey val="0"/>
          <c:showVal val="1"/>
          <c:showCatName val="0"/>
          <c:showSerName val="0"/>
          <c:showPercent val="0"/>
          <c:showBubbleSize val="0"/>
        </c:dLbls>
        <c:marker val="1"/>
        <c:smooth val="0"/>
        <c:axId val="1722150928"/>
        <c:axId val="1283138352"/>
      </c:lineChart>
      <c:catAx>
        <c:axId val="172215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83138352"/>
        <c:crosses val="autoZero"/>
        <c:auto val="1"/>
        <c:lblAlgn val="ctr"/>
        <c:lblOffset val="100"/>
        <c:noMultiLvlLbl val="0"/>
      </c:catAx>
      <c:valAx>
        <c:axId val="1283138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Open Sans"/>
                    <a:ea typeface="+mn-ea"/>
                    <a:cs typeface="+mn-cs"/>
                  </a:defRPr>
                </a:pPr>
                <a:r>
                  <a:rPr lang="en-ZA" sz="1600" b="0" dirty="0">
                    <a:latin typeface="Open Sans"/>
                  </a:rPr>
                  <a:t>Percentage</a:t>
                </a:r>
              </a:p>
            </c:rich>
          </c:tx>
          <c:layout>
            <c:manualLayout>
              <c:xMode val="edge"/>
              <c:yMode val="edge"/>
              <c:x val="2.425240696893001E-2"/>
              <c:y val="0.4209183013265189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Open Sans"/>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21509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Cumulative Title Deed Backlog – post-2019 projects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Sheet1!$A$146</c:f>
              <c:strCache>
                <c:ptCount val="1"/>
                <c:pt idx="0">
                  <c:v>No. of Serviced sites completed since 2019</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Sheet1!$B$145:$D$145</c:f>
              <c:strCache>
                <c:ptCount val="3"/>
                <c:pt idx="0">
                  <c:v>2019/20</c:v>
                </c:pt>
                <c:pt idx="1">
                  <c:v>2020/21</c:v>
                </c:pt>
                <c:pt idx="2">
                  <c:v>2021/22</c:v>
                </c:pt>
              </c:strCache>
            </c:strRef>
          </c:cat>
          <c:val>
            <c:numRef>
              <c:f>Sheet1!$B$146:$D$146</c:f>
              <c:numCache>
                <c:formatCode>#,##0</c:formatCode>
                <c:ptCount val="3"/>
                <c:pt idx="0">
                  <c:v>50943</c:v>
                </c:pt>
                <c:pt idx="1">
                  <c:v>90698</c:v>
                </c:pt>
                <c:pt idx="2">
                  <c:v>122609</c:v>
                </c:pt>
              </c:numCache>
            </c:numRef>
          </c:val>
          <c:smooth val="0"/>
          <c:extLst>
            <c:ext xmlns:c16="http://schemas.microsoft.com/office/drawing/2014/chart" uri="{C3380CC4-5D6E-409C-BE32-E72D297353CC}">
              <c16:uniqueId val="{00000000-D0C6-4C52-9538-5E1A3019E4E5}"/>
            </c:ext>
          </c:extLst>
        </c:ser>
        <c:ser>
          <c:idx val="1"/>
          <c:order val="1"/>
          <c:tx>
            <c:strRef>
              <c:f>Sheet1!$A$147</c:f>
              <c:strCache>
                <c:ptCount val="1"/>
                <c:pt idx="0">
                  <c:v>New Title deeds registered since 2019 </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Sheet1!$B$145:$D$145</c:f>
              <c:strCache>
                <c:ptCount val="3"/>
                <c:pt idx="0">
                  <c:v>2019/20</c:v>
                </c:pt>
                <c:pt idx="1">
                  <c:v>2020/21</c:v>
                </c:pt>
                <c:pt idx="2">
                  <c:v>2021/22</c:v>
                </c:pt>
              </c:strCache>
            </c:strRef>
          </c:cat>
          <c:val>
            <c:numRef>
              <c:f>Sheet1!$B$147:$D$147</c:f>
              <c:numCache>
                <c:formatCode>#,##0</c:formatCode>
                <c:ptCount val="3"/>
                <c:pt idx="0" formatCode="General">
                  <c:v>898</c:v>
                </c:pt>
                <c:pt idx="1">
                  <c:v>3457</c:v>
                </c:pt>
                <c:pt idx="2">
                  <c:v>12935</c:v>
                </c:pt>
              </c:numCache>
            </c:numRef>
          </c:val>
          <c:smooth val="0"/>
          <c:extLst>
            <c:ext xmlns:c16="http://schemas.microsoft.com/office/drawing/2014/chart" uri="{C3380CC4-5D6E-409C-BE32-E72D297353CC}">
              <c16:uniqueId val="{00000001-D0C6-4C52-9538-5E1A3019E4E5}"/>
            </c:ext>
          </c:extLst>
        </c:ser>
        <c:dLbls>
          <c:dLblPos val="ctr"/>
          <c:showLegendKey val="0"/>
          <c:showVal val="1"/>
          <c:showCatName val="0"/>
          <c:showSerName val="0"/>
          <c:showPercent val="0"/>
          <c:showBubbleSize val="0"/>
        </c:dLbls>
        <c:marker val="1"/>
        <c:smooth val="0"/>
        <c:axId val="1722591552"/>
        <c:axId val="1734663504"/>
      </c:lineChart>
      <c:catAx>
        <c:axId val="17225915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734663504"/>
        <c:crosses val="autoZero"/>
        <c:auto val="1"/>
        <c:lblAlgn val="ctr"/>
        <c:lblOffset val="100"/>
        <c:noMultiLvlLbl val="0"/>
      </c:catAx>
      <c:valAx>
        <c:axId val="173466350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72259155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D3EBD3-05DA-4697-87A3-FFAA52C90B96}"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en-ZA"/>
        </a:p>
      </dgm:t>
    </dgm:pt>
    <dgm:pt modelId="{E179C543-9631-4A56-ABB7-82D905CC724C}">
      <dgm:prSet phldrT="[Text]" custT="1"/>
      <dgm:spPr/>
      <dgm:t>
        <a:bodyPr/>
        <a:lstStyle/>
        <a:p>
          <a:r>
            <a:rPr lang="en-ZA" sz="1400" b="1" dirty="0"/>
            <a:t>Performance information from depts</a:t>
          </a:r>
        </a:p>
      </dgm:t>
    </dgm:pt>
    <dgm:pt modelId="{F61F85CD-CAF4-4D68-B945-A903EFFB9519}" type="parTrans" cxnId="{E5FE43AB-4FF7-4C92-878A-053D8164A9DA}">
      <dgm:prSet/>
      <dgm:spPr/>
      <dgm:t>
        <a:bodyPr/>
        <a:lstStyle/>
        <a:p>
          <a:endParaRPr lang="en-ZA" sz="1400" b="1"/>
        </a:p>
      </dgm:t>
    </dgm:pt>
    <dgm:pt modelId="{171CF5C4-0718-4A97-B19B-424ECCA554E9}" type="sibTrans" cxnId="{E5FE43AB-4FF7-4C92-878A-053D8164A9DA}">
      <dgm:prSet/>
      <dgm:spPr/>
      <dgm:t>
        <a:bodyPr/>
        <a:lstStyle/>
        <a:p>
          <a:endParaRPr lang="en-ZA" sz="1400" b="1"/>
        </a:p>
      </dgm:t>
    </dgm:pt>
    <dgm:pt modelId="{B68C6527-CC9C-45D1-ABBE-9C5F2DC23D21}">
      <dgm:prSet phldrT="[Text]" custT="1"/>
      <dgm:spPr/>
      <dgm:t>
        <a:bodyPr/>
        <a:lstStyle/>
        <a:p>
          <a:r>
            <a:rPr lang="en-ZA" sz="1400" b="1" dirty="0"/>
            <a:t>Other research &amp; evaluations</a:t>
          </a:r>
        </a:p>
      </dgm:t>
    </dgm:pt>
    <dgm:pt modelId="{28D24651-2C02-4BFE-84B0-378117887A58}" type="parTrans" cxnId="{26F29C86-DC88-4925-A78D-2476947EFF3E}">
      <dgm:prSet/>
      <dgm:spPr/>
      <dgm:t>
        <a:bodyPr/>
        <a:lstStyle/>
        <a:p>
          <a:endParaRPr lang="en-ZA" sz="1400" b="1"/>
        </a:p>
      </dgm:t>
    </dgm:pt>
    <dgm:pt modelId="{BB0031DB-E03A-4D58-84D3-904C7D33DD67}" type="sibTrans" cxnId="{26F29C86-DC88-4925-A78D-2476947EFF3E}">
      <dgm:prSet/>
      <dgm:spPr/>
      <dgm:t>
        <a:bodyPr/>
        <a:lstStyle/>
        <a:p>
          <a:endParaRPr lang="en-ZA" sz="1400" b="1"/>
        </a:p>
      </dgm:t>
    </dgm:pt>
    <dgm:pt modelId="{A373C5B6-385D-4230-B0F9-B48E05EFD7DF}">
      <dgm:prSet phldrT="[Text]" custT="1"/>
      <dgm:spPr/>
      <dgm:t>
        <a:bodyPr/>
        <a:lstStyle/>
        <a:p>
          <a:r>
            <a:rPr lang="en-ZA" sz="1400" b="1" dirty="0"/>
            <a:t>Analysis of options &amp; risks for remedial actions  </a:t>
          </a:r>
        </a:p>
      </dgm:t>
    </dgm:pt>
    <dgm:pt modelId="{779C9408-A6B2-4891-AEDB-318445EBB50D}" type="parTrans" cxnId="{1CBCAB1A-BFB4-47E7-A1B2-CC11F8261E1D}">
      <dgm:prSet/>
      <dgm:spPr/>
      <dgm:t>
        <a:bodyPr/>
        <a:lstStyle/>
        <a:p>
          <a:endParaRPr lang="en-ZA" sz="1400" b="1"/>
        </a:p>
      </dgm:t>
    </dgm:pt>
    <dgm:pt modelId="{4DBBD317-C9E6-401A-AB0C-3E4442F6C513}" type="sibTrans" cxnId="{1CBCAB1A-BFB4-47E7-A1B2-CC11F8261E1D}">
      <dgm:prSet/>
      <dgm:spPr/>
      <dgm:t>
        <a:bodyPr/>
        <a:lstStyle/>
        <a:p>
          <a:endParaRPr lang="en-ZA" sz="1400" b="1"/>
        </a:p>
      </dgm:t>
    </dgm:pt>
    <dgm:pt modelId="{4AE00E20-1016-4324-A4BC-06F3D5AC00CD}">
      <dgm:prSet custT="1"/>
      <dgm:spPr/>
      <dgm:t>
        <a:bodyPr/>
        <a:lstStyle/>
        <a:p>
          <a:r>
            <a:rPr lang="en-ZA" sz="1400" b="1" dirty="0"/>
            <a:t>Follow-up on Cabinet decisions</a:t>
          </a:r>
        </a:p>
      </dgm:t>
    </dgm:pt>
    <dgm:pt modelId="{F791EDD9-F86B-46EA-B8A4-7AC8881A719E}" type="parTrans" cxnId="{92671E31-1F13-440F-B0C3-2FD650566652}">
      <dgm:prSet/>
      <dgm:spPr/>
      <dgm:t>
        <a:bodyPr/>
        <a:lstStyle/>
        <a:p>
          <a:endParaRPr lang="en-ZA" sz="1400" b="1"/>
        </a:p>
      </dgm:t>
    </dgm:pt>
    <dgm:pt modelId="{1E939785-9321-45F4-96AE-AC40241F5B5B}" type="sibTrans" cxnId="{92671E31-1F13-440F-B0C3-2FD650566652}">
      <dgm:prSet/>
      <dgm:spPr/>
      <dgm:t>
        <a:bodyPr/>
        <a:lstStyle/>
        <a:p>
          <a:endParaRPr lang="en-ZA" sz="1400" b="1"/>
        </a:p>
      </dgm:t>
    </dgm:pt>
    <dgm:pt modelId="{9FA6FF76-BE7B-4C6D-9A0F-1F15974664D2}" type="pres">
      <dgm:prSet presAssocID="{12D3EBD3-05DA-4697-87A3-FFAA52C90B96}" presName="Name0" presStyleCnt="0">
        <dgm:presLayoutVars>
          <dgm:chMax val="7"/>
          <dgm:chPref val="7"/>
          <dgm:dir/>
          <dgm:animLvl val="lvl"/>
        </dgm:presLayoutVars>
      </dgm:prSet>
      <dgm:spPr/>
      <dgm:t>
        <a:bodyPr/>
        <a:lstStyle/>
        <a:p>
          <a:endParaRPr lang="en-US"/>
        </a:p>
      </dgm:t>
    </dgm:pt>
    <dgm:pt modelId="{B4ABE054-39AE-4462-98C0-FE598712E5DC}" type="pres">
      <dgm:prSet presAssocID="{E179C543-9631-4A56-ABB7-82D905CC724C}" presName="Accent1" presStyleCnt="0"/>
      <dgm:spPr/>
    </dgm:pt>
    <dgm:pt modelId="{D7904692-391B-4803-B6F7-9EDB816223E4}" type="pres">
      <dgm:prSet presAssocID="{E179C543-9631-4A56-ABB7-82D905CC724C}" presName="Accent" presStyleLbl="node1" presStyleIdx="0" presStyleCnt="4" custScaleY="105059"/>
      <dgm:spPr/>
    </dgm:pt>
    <dgm:pt modelId="{A441639A-4ADB-407D-B149-4FAF8322B8F0}" type="pres">
      <dgm:prSet presAssocID="{E179C543-9631-4A56-ABB7-82D905CC724C}" presName="Parent1" presStyleLbl="revTx" presStyleIdx="0" presStyleCnt="4">
        <dgm:presLayoutVars>
          <dgm:chMax val="1"/>
          <dgm:chPref val="1"/>
          <dgm:bulletEnabled val="1"/>
        </dgm:presLayoutVars>
      </dgm:prSet>
      <dgm:spPr/>
      <dgm:t>
        <a:bodyPr/>
        <a:lstStyle/>
        <a:p>
          <a:endParaRPr lang="en-US"/>
        </a:p>
      </dgm:t>
    </dgm:pt>
    <dgm:pt modelId="{CEB088B8-FDC8-40A1-87B6-6FC752EBEEEB}" type="pres">
      <dgm:prSet presAssocID="{B68C6527-CC9C-45D1-ABBE-9C5F2DC23D21}" presName="Accent2" presStyleCnt="0"/>
      <dgm:spPr/>
    </dgm:pt>
    <dgm:pt modelId="{26B90DEA-34B5-4898-A329-BD9E0B210DB8}" type="pres">
      <dgm:prSet presAssocID="{B68C6527-CC9C-45D1-ABBE-9C5F2DC23D21}" presName="Accent" presStyleLbl="node1" presStyleIdx="1" presStyleCnt="4"/>
      <dgm:spPr/>
    </dgm:pt>
    <dgm:pt modelId="{83BBE9A8-A2D9-4695-AA9C-7F5F1B41E0D4}" type="pres">
      <dgm:prSet presAssocID="{B68C6527-CC9C-45D1-ABBE-9C5F2DC23D21}" presName="Parent2" presStyleLbl="revTx" presStyleIdx="1" presStyleCnt="4">
        <dgm:presLayoutVars>
          <dgm:chMax val="1"/>
          <dgm:chPref val="1"/>
          <dgm:bulletEnabled val="1"/>
        </dgm:presLayoutVars>
      </dgm:prSet>
      <dgm:spPr/>
      <dgm:t>
        <a:bodyPr/>
        <a:lstStyle/>
        <a:p>
          <a:endParaRPr lang="en-US"/>
        </a:p>
      </dgm:t>
    </dgm:pt>
    <dgm:pt modelId="{55003CA0-EEFD-42FE-A573-7346E677E3AC}" type="pres">
      <dgm:prSet presAssocID="{A373C5B6-385D-4230-B0F9-B48E05EFD7DF}" presName="Accent3" presStyleCnt="0"/>
      <dgm:spPr/>
    </dgm:pt>
    <dgm:pt modelId="{ACA54DBA-BDF1-4B74-A7B4-9370BEBD2856}" type="pres">
      <dgm:prSet presAssocID="{A373C5B6-385D-4230-B0F9-B48E05EFD7DF}" presName="Accent" presStyleLbl="node1" presStyleIdx="2" presStyleCnt="4"/>
      <dgm:spPr/>
    </dgm:pt>
    <dgm:pt modelId="{7614FA62-B189-477B-921C-D9A081123E1A}" type="pres">
      <dgm:prSet presAssocID="{A373C5B6-385D-4230-B0F9-B48E05EFD7DF}" presName="Parent3" presStyleLbl="revTx" presStyleIdx="2" presStyleCnt="4">
        <dgm:presLayoutVars>
          <dgm:chMax val="1"/>
          <dgm:chPref val="1"/>
          <dgm:bulletEnabled val="1"/>
        </dgm:presLayoutVars>
      </dgm:prSet>
      <dgm:spPr/>
      <dgm:t>
        <a:bodyPr/>
        <a:lstStyle/>
        <a:p>
          <a:endParaRPr lang="en-US"/>
        </a:p>
      </dgm:t>
    </dgm:pt>
    <dgm:pt modelId="{3B1AE6EE-6F48-4916-A527-D26C70DC12BB}" type="pres">
      <dgm:prSet presAssocID="{4AE00E20-1016-4324-A4BC-06F3D5AC00CD}" presName="Accent4" presStyleCnt="0"/>
      <dgm:spPr/>
    </dgm:pt>
    <dgm:pt modelId="{5D2EB621-E9E9-486B-82CE-1DBE4AA78493}" type="pres">
      <dgm:prSet presAssocID="{4AE00E20-1016-4324-A4BC-06F3D5AC00CD}" presName="Accent" presStyleLbl="node1" presStyleIdx="3" presStyleCnt="4"/>
      <dgm:spPr/>
    </dgm:pt>
    <dgm:pt modelId="{5D7B0C05-FD43-47C3-9CE4-BE212FE7DBC4}" type="pres">
      <dgm:prSet presAssocID="{4AE00E20-1016-4324-A4BC-06F3D5AC00CD}" presName="Parent4" presStyleLbl="revTx" presStyleIdx="3" presStyleCnt="4">
        <dgm:presLayoutVars>
          <dgm:chMax val="1"/>
          <dgm:chPref val="1"/>
          <dgm:bulletEnabled val="1"/>
        </dgm:presLayoutVars>
      </dgm:prSet>
      <dgm:spPr/>
      <dgm:t>
        <a:bodyPr/>
        <a:lstStyle/>
        <a:p>
          <a:endParaRPr lang="en-US"/>
        </a:p>
      </dgm:t>
    </dgm:pt>
  </dgm:ptLst>
  <dgm:cxnLst>
    <dgm:cxn modelId="{92671E31-1F13-440F-B0C3-2FD650566652}" srcId="{12D3EBD3-05DA-4697-87A3-FFAA52C90B96}" destId="{4AE00E20-1016-4324-A4BC-06F3D5AC00CD}" srcOrd="3" destOrd="0" parTransId="{F791EDD9-F86B-46EA-B8A4-7AC8881A719E}" sibTransId="{1E939785-9321-45F4-96AE-AC40241F5B5B}"/>
    <dgm:cxn modelId="{5421F0D3-92BE-427B-BF9F-8226AF55D970}" type="presOf" srcId="{B68C6527-CC9C-45D1-ABBE-9C5F2DC23D21}" destId="{83BBE9A8-A2D9-4695-AA9C-7F5F1B41E0D4}" srcOrd="0" destOrd="0" presId="urn:microsoft.com/office/officeart/2009/layout/CircleArrowProcess"/>
    <dgm:cxn modelId="{26F29C86-DC88-4925-A78D-2476947EFF3E}" srcId="{12D3EBD3-05DA-4697-87A3-FFAA52C90B96}" destId="{B68C6527-CC9C-45D1-ABBE-9C5F2DC23D21}" srcOrd="1" destOrd="0" parTransId="{28D24651-2C02-4BFE-84B0-378117887A58}" sibTransId="{BB0031DB-E03A-4D58-84D3-904C7D33DD67}"/>
    <dgm:cxn modelId="{BA0D007C-E1C5-4B24-9455-2A3B0E3B3F27}" type="presOf" srcId="{4AE00E20-1016-4324-A4BC-06F3D5AC00CD}" destId="{5D7B0C05-FD43-47C3-9CE4-BE212FE7DBC4}" srcOrd="0" destOrd="0" presId="urn:microsoft.com/office/officeart/2009/layout/CircleArrowProcess"/>
    <dgm:cxn modelId="{457AF2E3-5900-4E43-81A1-4FBF1A5DDA83}" type="presOf" srcId="{E179C543-9631-4A56-ABB7-82D905CC724C}" destId="{A441639A-4ADB-407D-B149-4FAF8322B8F0}" srcOrd="0" destOrd="0" presId="urn:microsoft.com/office/officeart/2009/layout/CircleArrowProcess"/>
    <dgm:cxn modelId="{0086C166-25FB-462D-9D5F-2F8113A357A7}" type="presOf" srcId="{12D3EBD3-05DA-4697-87A3-FFAA52C90B96}" destId="{9FA6FF76-BE7B-4C6D-9A0F-1F15974664D2}" srcOrd="0" destOrd="0" presId="urn:microsoft.com/office/officeart/2009/layout/CircleArrowProcess"/>
    <dgm:cxn modelId="{4C6DAACE-AA18-4F47-A58E-7CE3FAC33208}" type="presOf" srcId="{A373C5B6-385D-4230-B0F9-B48E05EFD7DF}" destId="{7614FA62-B189-477B-921C-D9A081123E1A}" srcOrd="0" destOrd="0" presId="urn:microsoft.com/office/officeart/2009/layout/CircleArrowProcess"/>
    <dgm:cxn modelId="{E5FE43AB-4FF7-4C92-878A-053D8164A9DA}" srcId="{12D3EBD3-05DA-4697-87A3-FFAA52C90B96}" destId="{E179C543-9631-4A56-ABB7-82D905CC724C}" srcOrd="0" destOrd="0" parTransId="{F61F85CD-CAF4-4D68-B945-A903EFFB9519}" sibTransId="{171CF5C4-0718-4A97-B19B-424ECCA554E9}"/>
    <dgm:cxn modelId="{1CBCAB1A-BFB4-47E7-A1B2-CC11F8261E1D}" srcId="{12D3EBD3-05DA-4697-87A3-FFAA52C90B96}" destId="{A373C5B6-385D-4230-B0F9-B48E05EFD7DF}" srcOrd="2" destOrd="0" parTransId="{779C9408-A6B2-4891-AEDB-318445EBB50D}" sibTransId="{4DBBD317-C9E6-401A-AB0C-3E4442F6C513}"/>
    <dgm:cxn modelId="{98588C07-1E7D-49D7-A558-D55EE764E9D0}" type="presParOf" srcId="{9FA6FF76-BE7B-4C6D-9A0F-1F15974664D2}" destId="{B4ABE054-39AE-4462-98C0-FE598712E5DC}" srcOrd="0" destOrd="0" presId="urn:microsoft.com/office/officeart/2009/layout/CircleArrowProcess"/>
    <dgm:cxn modelId="{7A04E28C-FAA7-4CBF-9151-C5D7D82A3DFB}" type="presParOf" srcId="{B4ABE054-39AE-4462-98C0-FE598712E5DC}" destId="{D7904692-391B-4803-B6F7-9EDB816223E4}" srcOrd="0" destOrd="0" presId="urn:microsoft.com/office/officeart/2009/layout/CircleArrowProcess"/>
    <dgm:cxn modelId="{1FA70307-62AF-4DFF-8771-3A25DC6A566C}" type="presParOf" srcId="{9FA6FF76-BE7B-4C6D-9A0F-1F15974664D2}" destId="{A441639A-4ADB-407D-B149-4FAF8322B8F0}" srcOrd="1" destOrd="0" presId="urn:microsoft.com/office/officeart/2009/layout/CircleArrowProcess"/>
    <dgm:cxn modelId="{65D877A6-7CF2-4DFF-91B1-4F07A4FD2819}" type="presParOf" srcId="{9FA6FF76-BE7B-4C6D-9A0F-1F15974664D2}" destId="{CEB088B8-FDC8-40A1-87B6-6FC752EBEEEB}" srcOrd="2" destOrd="0" presId="urn:microsoft.com/office/officeart/2009/layout/CircleArrowProcess"/>
    <dgm:cxn modelId="{5B65CD7C-4954-4687-A307-F7CA15E0926F}" type="presParOf" srcId="{CEB088B8-FDC8-40A1-87B6-6FC752EBEEEB}" destId="{26B90DEA-34B5-4898-A329-BD9E0B210DB8}" srcOrd="0" destOrd="0" presId="urn:microsoft.com/office/officeart/2009/layout/CircleArrowProcess"/>
    <dgm:cxn modelId="{572871ED-534F-488A-A8B9-312C52EABB5D}" type="presParOf" srcId="{9FA6FF76-BE7B-4C6D-9A0F-1F15974664D2}" destId="{83BBE9A8-A2D9-4695-AA9C-7F5F1B41E0D4}" srcOrd="3" destOrd="0" presId="urn:microsoft.com/office/officeart/2009/layout/CircleArrowProcess"/>
    <dgm:cxn modelId="{1A819374-FC0C-406F-9FF3-097D777149B5}" type="presParOf" srcId="{9FA6FF76-BE7B-4C6D-9A0F-1F15974664D2}" destId="{55003CA0-EEFD-42FE-A573-7346E677E3AC}" srcOrd="4" destOrd="0" presId="urn:microsoft.com/office/officeart/2009/layout/CircleArrowProcess"/>
    <dgm:cxn modelId="{935D3B97-2848-4E6E-966B-0060FC08F0DE}" type="presParOf" srcId="{55003CA0-EEFD-42FE-A573-7346E677E3AC}" destId="{ACA54DBA-BDF1-4B74-A7B4-9370BEBD2856}" srcOrd="0" destOrd="0" presId="urn:microsoft.com/office/officeart/2009/layout/CircleArrowProcess"/>
    <dgm:cxn modelId="{71FD4A05-2AF3-4B95-8FF9-1B72B333EACF}" type="presParOf" srcId="{9FA6FF76-BE7B-4C6D-9A0F-1F15974664D2}" destId="{7614FA62-B189-477B-921C-D9A081123E1A}" srcOrd="5" destOrd="0" presId="urn:microsoft.com/office/officeart/2009/layout/CircleArrowProcess"/>
    <dgm:cxn modelId="{9FD0F1A0-75E3-4574-A614-B81D112A5ABA}" type="presParOf" srcId="{9FA6FF76-BE7B-4C6D-9A0F-1F15974664D2}" destId="{3B1AE6EE-6F48-4916-A527-D26C70DC12BB}" srcOrd="6" destOrd="0" presId="urn:microsoft.com/office/officeart/2009/layout/CircleArrowProcess"/>
    <dgm:cxn modelId="{00D193FF-CF20-4C44-91EA-B13949060459}" type="presParOf" srcId="{3B1AE6EE-6F48-4916-A527-D26C70DC12BB}" destId="{5D2EB621-E9E9-486B-82CE-1DBE4AA78493}" srcOrd="0" destOrd="0" presId="urn:microsoft.com/office/officeart/2009/layout/CircleArrowProcess"/>
    <dgm:cxn modelId="{FD9978E1-BE46-4C58-8388-C2679417811D}" type="presParOf" srcId="{9FA6FF76-BE7B-4C6D-9A0F-1F15974664D2}" destId="{5D7B0C05-FD43-47C3-9CE4-BE212FE7DBC4}"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507C5C-4CE8-0548-A6F9-3CF44B5C9074}" type="doc">
      <dgm:prSet loTypeId="urn:microsoft.com/office/officeart/2005/8/layout/process1" loCatId="list" qsTypeId="urn:microsoft.com/office/officeart/2005/8/quickstyle/simple1" qsCatId="simple" csTypeId="urn:microsoft.com/office/officeart/2005/8/colors/accent1_2" csCatId="accent1" phldr="1"/>
      <dgm:spPr/>
      <dgm:t>
        <a:bodyPr/>
        <a:lstStyle/>
        <a:p>
          <a:endParaRPr lang="en-GB"/>
        </a:p>
      </dgm:t>
    </dgm:pt>
    <dgm:pt modelId="{4DFEA256-5597-AD41-AAA3-8F15A668984E}">
      <dgm:prSet phldrT="[Text]"/>
      <dgm:spPr>
        <a:solidFill>
          <a:schemeClr val="accent2"/>
        </a:solidFill>
      </dgm:spPr>
      <dgm:t>
        <a:bodyPr/>
        <a:lstStyle/>
        <a:p>
          <a:r>
            <a:rPr lang="en-GB" dirty="0"/>
            <a:t>Inputs</a:t>
          </a:r>
        </a:p>
      </dgm:t>
    </dgm:pt>
    <dgm:pt modelId="{87AD0313-A8C8-6245-847F-E057EAAEB334}" type="parTrans" cxnId="{6582ACC2-77CE-094F-8707-3873EB71F894}">
      <dgm:prSet/>
      <dgm:spPr/>
      <dgm:t>
        <a:bodyPr/>
        <a:lstStyle/>
        <a:p>
          <a:endParaRPr lang="en-GB"/>
        </a:p>
      </dgm:t>
    </dgm:pt>
    <dgm:pt modelId="{FE897EC6-BD75-8C41-A580-85E44C81F11B}" type="sibTrans" cxnId="{6582ACC2-77CE-094F-8707-3873EB71F894}">
      <dgm:prSet/>
      <dgm:spPr/>
      <dgm:t>
        <a:bodyPr/>
        <a:lstStyle/>
        <a:p>
          <a:endParaRPr lang="en-GB" dirty="0"/>
        </a:p>
      </dgm:t>
    </dgm:pt>
    <dgm:pt modelId="{23F51E7F-46F0-A14B-919F-9D0E6B8609A5}">
      <dgm:prSet phldrT="[Text]"/>
      <dgm:spPr>
        <a:solidFill>
          <a:srgbClr val="7030A0"/>
        </a:solidFill>
      </dgm:spPr>
      <dgm:t>
        <a:bodyPr/>
        <a:lstStyle/>
        <a:p>
          <a:r>
            <a:rPr lang="en-GB" dirty="0"/>
            <a:t>Activities</a:t>
          </a:r>
        </a:p>
      </dgm:t>
    </dgm:pt>
    <dgm:pt modelId="{171EBE54-0F6C-114E-8280-9E4D7826958F}" type="parTrans" cxnId="{7372A53A-0054-BD4A-B3C8-CEE79FEC9E34}">
      <dgm:prSet/>
      <dgm:spPr/>
      <dgm:t>
        <a:bodyPr/>
        <a:lstStyle/>
        <a:p>
          <a:endParaRPr lang="en-GB"/>
        </a:p>
      </dgm:t>
    </dgm:pt>
    <dgm:pt modelId="{93728E58-2FE0-664B-A958-21CF2DCD7219}" type="sibTrans" cxnId="{7372A53A-0054-BD4A-B3C8-CEE79FEC9E34}">
      <dgm:prSet/>
      <dgm:spPr/>
      <dgm:t>
        <a:bodyPr/>
        <a:lstStyle/>
        <a:p>
          <a:endParaRPr lang="en-GB" dirty="0"/>
        </a:p>
      </dgm:t>
    </dgm:pt>
    <dgm:pt modelId="{B914859C-1175-224A-ABC4-4DDFBE22F1DF}">
      <dgm:prSet phldrT="[Text]"/>
      <dgm:spPr>
        <a:solidFill>
          <a:srgbClr val="00B050"/>
        </a:solidFill>
      </dgm:spPr>
      <dgm:t>
        <a:bodyPr/>
        <a:lstStyle/>
        <a:p>
          <a:r>
            <a:rPr lang="en-GB" dirty="0"/>
            <a:t>Outputs</a:t>
          </a:r>
        </a:p>
      </dgm:t>
    </dgm:pt>
    <dgm:pt modelId="{EBD3A6C5-CB14-A647-BB48-3339E4D9D697}" type="parTrans" cxnId="{698C3C1C-F9FC-D347-85A0-23732B17AC2D}">
      <dgm:prSet/>
      <dgm:spPr/>
      <dgm:t>
        <a:bodyPr/>
        <a:lstStyle/>
        <a:p>
          <a:endParaRPr lang="en-GB"/>
        </a:p>
      </dgm:t>
    </dgm:pt>
    <dgm:pt modelId="{CB13D9CB-D86C-1F41-851E-9105A0B8E1CC}" type="sibTrans" cxnId="{698C3C1C-F9FC-D347-85A0-23732B17AC2D}">
      <dgm:prSet/>
      <dgm:spPr/>
      <dgm:t>
        <a:bodyPr/>
        <a:lstStyle/>
        <a:p>
          <a:endParaRPr lang="en-GB" dirty="0"/>
        </a:p>
      </dgm:t>
    </dgm:pt>
    <dgm:pt modelId="{F41AFB90-2F88-CD4B-BFD8-1EE3303FF212}">
      <dgm:prSet phldrT="[Text]"/>
      <dgm:spPr/>
      <dgm:t>
        <a:bodyPr/>
        <a:lstStyle/>
        <a:p>
          <a:r>
            <a:rPr lang="en-GB" dirty="0"/>
            <a:t>Outcomes</a:t>
          </a:r>
        </a:p>
      </dgm:t>
    </dgm:pt>
    <dgm:pt modelId="{A1ADE995-7380-1445-9C13-7BC67464AB00}" type="parTrans" cxnId="{421810F7-2673-8D49-8247-17FD64D3F915}">
      <dgm:prSet/>
      <dgm:spPr/>
      <dgm:t>
        <a:bodyPr/>
        <a:lstStyle/>
        <a:p>
          <a:endParaRPr lang="en-GB"/>
        </a:p>
      </dgm:t>
    </dgm:pt>
    <dgm:pt modelId="{AB7B30E3-4DCD-8C43-9D56-2F4BFC078D4C}" type="sibTrans" cxnId="{421810F7-2673-8D49-8247-17FD64D3F915}">
      <dgm:prSet/>
      <dgm:spPr/>
      <dgm:t>
        <a:bodyPr/>
        <a:lstStyle/>
        <a:p>
          <a:endParaRPr lang="en-GB" dirty="0"/>
        </a:p>
      </dgm:t>
    </dgm:pt>
    <dgm:pt modelId="{FA07C90E-C785-BF41-AED3-AD5A7A96223C}">
      <dgm:prSet phldrT="[Text]"/>
      <dgm:spPr>
        <a:solidFill>
          <a:srgbClr val="FF0000"/>
        </a:solidFill>
      </dgm:spPr>
      <dgm:t>
        <a:bodyPr/>
        <a:lstStyle/>
        <a:p>
          <a:r>
            <a:rPr lang="en-GB" dirty="0"/>
            <a:t>Impacts</a:t>
          </a:r>
        </a:p>
      </dgm:t>
    </dgm:pt>
    <dgm:pt modelId="{05748F37-4618-2C48-8394-39A84D897103}" type="parTrans" cxnId="{1EA383C1-332E-A548-88F8-B236B4CE84D7}">
      <dgm:prSet/>
      <dgm:spPr/>
      <dgm:t>
        <a:bodyPr/>
        <a:lstStyle/>
        <a:p>
          <a:endParaRPr lang="en-GB"/>
        </a:p>
      </dgm:t>
    </dgm:pt>
    <dgm:pt modelId="{D119CAB0-C873-0B46-BCC1-BAC491958311}" type="sibTrans" cxnId="{1EA383C1-332E-A548-88F8-B236B4CE84D7}">
      <dgm:prSet/>
      <dgm:spPr/>
      <dgm:t>
        <a:bodyPr/>
        <a:lstStyle/>
        <a:p>
          <a:endParaRPr lang="en-GB"/>
        </a:p>
      </dgm:t>
    </dgm:pt>
    <dgm:pt modelId="{1475746A-CD9A-1A4A-BB61-A92D09372422}" type="pres">
      <dgm:prSet presAssocID="{47507C5C-4CE8-0548-A6F9-3CF44B5C9074}" presName="Name0" presStyleCnt="0">
        <dgm:presLayoutVars>
          <dgm:dir/>
          <dgm:resizeHandles val="exact"/>
        </dgm:presLayoutVars>
      </dgm:prSet>
      <dgm:spPr/>
      <dgm:t>
        <a:bodyPr/>
        <a:lstStyle/>
        <a:p>
          <a:endParaRPr lang="en-US"/>
        </a:p>
      </dgm:t>
    </dgm:pt>
    <dgm:pt modelId="{49411358-EE46-934D-AF69-2C8F512F792E}" type="pres">
      <dgm:prSet presAssocID="{4DFEA256-5597-AD41-AAA3-8F15A668984E}" presName="node" presStyleLbl="node1" presStyleIdx="0" presStyleCnt="5" custScaleX="102014" custScaleY="104549" custLinFactNeighborX="-226" custLinFactNeighborY="-5576">
        <dgm:presLayoutVars>
          <dgm:bulletEnabled val="1"/>
        </dgm:presLayoutVars>
      </dgm:prSet>
      <dgm:spPr/>
      <dgm:t>
        <a:bodyPr/>
        <a:lstStyle/>
        <a:p>
          <a:endParaRPr lang="en-US"/>
        </a:p>
      </dgm:t>
    </dgm:pt>
    <dgm:pt modelId="{3272813F-DE05-B746-A17E-B1983DB8666D}" type="pres">
      <dgm:prSet presAssocID="{FE897EC6-BD75-8C41-A580-85E44C81F11B}" presName="sibTrans" presStyleLbl="sibTrans2D1" presStyleIdx="0" presStyleCnt="4"/>
      <dgm:spPr/>
      <dgm:t>
        <a:bodyPr/>
        <a:lstStyle/>
        <a:p>
          <a:endParaRPr lang="en-US"/>
        </a:p>
      </dgm:t>
    </dgm:pt>
    <dgm:pt modelId="{62AE8E3B-27AE-AA4C-931B-1077E91B5892}" type="pres">
      <dgm:prSet presAssocID="{FE897EC6-BD75-8C41-A580-85E44C81F11B}" presName="connectorText" presStyleLbl="sibTrans2D1" presStyleIdx="0" presStyleCnt="4"/>
      <dgm:spPr/>
      <dgm:t>
        <a:bodyPr/>
        <a:lstStyle/>
        <a:p>
          <a:endParaRPr lang="en-US"/>
        </a:p>
      </dgm:t>
    </dgm:pt>
    <dgm:pt modelId="{3FD48074-61A1-364F-A628-BC2A78BB452E}" type="pres">
      <dgm:prSet presAssocID="{23F51E7F-46F0-A14B-919F-9D0E6B8609A5}" presName="node" presStyleLbl="node1" presStyleIdx="1" presStyleCnt="5">
        <dgm:presLayoutVars>
          <dgm:bulletEnabled val="1"/>
        </dgm:presLayoutVars>
      </dgm:prSet>
      <dgm:spPr/>
      <dgm:t>
        <a:bodyPr/>
        <a:lstStyle/>
        <a:p>
          <a:endParaRPr lang="en-US"/>
        </a:p>
      </dgm:t>
    </dgm:pt>
    <dgm:pt modelId="{5F11934A-275D-7B40-AED8-E1CA053A6AAA}" type="pres">
      <dgm:prSet presAssocID="{93728E58-2FE0-664B-A958-21CF2DCD7219}" presName="sibTrans" presStyleLbl="sibTrans2D1" presStyleIdx="1" presStyleCnt="4"/>
      <dgm:spPr/>
      <dgm:t>
        <a:bodyPr/>
        <a:lstStyle/>
        <a:p>
          <a:endParaRPr lang="en-US"/>
        </a:p>
      </dgm:t>
    </dgm:pt>
    <dgm:pt modelId="{D948EB07-392A-6A41-A10A-71A8AD90343A}" type="pres">
      <dgm:prSet presAssocID="{93728E58-2FE0-664B-A958-21CF2DCD7219}" presName="connectorText" presStyleLbl="sibTrans2D1" presStyleIdx="1" presStyleCnt="4"/>
      <dgm:spPr/>
      <dgm:t>
        <a:bodyPr/>
        <a:lstStyle/>
        <a:p>
          <a:endParaRPr lang="en-US"/>
        </a:p>
      </dgm:t>
    </dgm:pt>
    <dgm:pt modelId="{8617A038-0845-664A-B973-A5EAE660090F}" type="pres">
      <dgm:prSet presAssocID="{B914859C-1175-224A-ABC4-4DDFBE22F1DF}" presName="node" presStyleLbl="node1" presStyleIdx="2" presStyleCnt="5">
        <dgm:presLayoutVars>
          <dgm:bulletEnabled val="1"/>
        </dgm:presLayoutVars>
      </dgm:prSet>
      <dgm:spPr/>
      <dgm:t>
        <a:bodyPr/>
        <a:lstStyle/>
        <a:p>
          <a:endParaRPr lang="en-US"/>
        </a:p>
      </dgm:t>
    </dgm:pt>
    <dgm:pt modelId="{A3EFDF35-8CD3-DD41-B63E-850903E6E55D}" type="pres">
      <dgm:prSet presAssocID="{CB13D9CB-D86C-1F41-851E-9105A0B8E1CC}" presName="sibTrans" presStyleLbl="sibTrans2D1" presStyleIdx="2" presStyleCnt="4"/>
      <dgm:spPr/>
      <dgm:t>
        <a:bodyPr/>
        <a:lstStyle/>
        <a:p>
          <a:endParaRPr lang="en-US"/>
        </a:p>
      </dgm:t>
    </dgm:pt>
    <dgm:pt modelId="{CD50FFB6-6E2F-9848-BAE8-4B63C597BBBC}" type="pres">
      <dgm:prSet presAssocID="{CB13D9CB-D86C-1F41-851E-9105A0B8E1CC}" presName="connectorText" presStyleLbl="sibTrans2D1" presStyleIdx="2" presStyleCnt="4"/>
      <dgm:spPr/>
      <dgm:t>
        <a:bodyPr/>
        <a:lstStyle/>
        <a:p>
          <a:endParaRPr lang="en-US"/>
        </a:p>
      </dgm:t>
    </dgm:pt>
    <dgm:pt modelId="{D940172A-BBFC-C740-9801-0453453A05A8}" type="pres">
      <dgm:prSet presAssocID="{F41AFB90-2F88-CD4B-BFD8-1EE3303FF212}" presName="node" presStyleLbl="node1" presStyleIdx="3" presStyleCnt="5" custScaleX="102740">
        <dgm:presLayoutVars>
          <dgm:bulletEnabled val="1"/>
        </dgm:presLayoutVars>
      </dgm:prSet>
      <dgm:spPr/>
      <dgm:t>
        <a:bodyPr/>
        <a:lstStyle/>
        <a:p>
          <a:endParaRPr lang="en-US"/>
        </a:p>
      </dgm:t>
    </dgm:pt>
    <dgm:pt modelId="{0128901B-53DB-5243-89F0-7C8349B7FFF7}" type="pres">
      <dgm:prSet presAssocID="{AB7B30E3-4DCD-8C43-9D56-2F4BFC078D4C}" presName="sibTrans" presStyleLbl="sibTrans2D1" presStyleIdx="3" presStyleCnt="4"/>
      <dgm:spPr/>
      <dgm:t>
        <a:bodyPr/>
        <a:lstStyle/>
        <a:p>
          <a:endParaRPr lang="en-US"/>
        </a:p>
      </dgm:t>
    </dgm:pt>
    <dgm:pt modelId="{CC9DD5F5-7640-8245-8F2F-3AA8A122321F}" type="pres">
      <dgm:prSet presAssocID="{AB7B30E3-4DCD-8C43-9D56-2F4BFC078D4C}" presName="connectorText" presStyleLbl="sibTrans2D1" presStyleIdx="3" presStyleCnt="4"/>
      <dgm:spPr/>
      <dgm:t>
        <a:bodyPr/>
        <a:lstStyle/>
        <a:p>
          <a:endParaRPr lang="en-US"/>
        </a:p>
      </dgm:t>
    </dgm:pt>
    <dgm:pt modelId="{8A8F77AD-DF01-3D43-B767-AFF951344F76}" type="pres">
      <dgm:prSet presAssocID="{FA07C90E-C785-BF41-AED3-AD5A7A96223C}" presName="node" presStyleLbl="node1" presStyleIdx="4" presStyleCnt="5" custLinFactNeighborX="77506" custLinFactNeighborY="4">
        <dgm:presLayoutVars>
          <dgm:bulletEnabled val="1"/>
        </dgm:presLayoutVars>
      </dgm:prSet>
      <dgm:spPr/>
      <dgm:t>
        <a:bodyPr/>
        <a:lstStyle/>
        <a:p>
          <a:endParaRPr lang="en-US"/>
        </a:p>
      </dgm:t>
    </dgm:pt>
  </dgm:ptLst>
  <dgm:cxnLst>
    <dgm:cxn modelId="{2530E6F7-8912-0945-8FE1-53FDA3CF2B15}" type="presOf" srcId="{AB7B30E3-4DCD-8C43-9D56-2F4BFC078D4C}" destId="{CC9DD5F5-7640-8245-8F2F-3AA8A122321F}" srcOrd="1" destOrd="0" presId="urn:microsoft.com/office/officeart/2005/8/layout/process1"/>
    <dgm:cxn modelId="{698C3C1C-F9FC-D347-85A0-23732B17AC2D}" srcId="{47507C5C-4CE8-0548-A6F9-3CF44B5C9074}" destId="{B914859C-1175-224A-ABC4-4DDFBE22F1DF}" srcOrd="2" destOrd="0" parTransId="{EBD3A6C5-CB14-A647-BB48-3339E4D9D697}" sibTransId="{CB13D9CB-D86C-1F41-851E-9105A0B8E1CC}"/>
    <dgm:cxn modelId="{D4B4F2DB-0CE3-6A47-BCEA-2FB368273F8B}" type="presOf" srcId="{93728E58-2FE0-664B-A958-21CF2DCD7219}" destId="{D948EB07-392A-6A41-A10A-71A8AD90343A}" srcOrd="1" destOrd="0" presId="urn:microsoft.com/office/officeart/2005/8/layout/process1"/>
    <dgm:cxn modelId="{3B976467-2BE8-7E4B-8945-645917E34E00}" type="presOf" srcId="{F41AFB90-2F88-CD4B-BFD8-1EE3303FF212}" destId="{D940172A-BBFC-C740-9801-0453453A05A8}" srcOrd="0" destOrd="0" presId="urn:microsoft.com/office/officeart/2005/8/layout/process1"/>
    <dgm:cxn modelId="{66E8A1A3-9488-464F-8F40-1BBB5527C9E8}" type="presOf" srcId="{93728E58-2FE0-664B-A958-21CF2DCD7219}" destId="{5F11934A-275D-7B40-AED8-E1CA053A6AAA}" srcOrd="0" destOrd="0" presId="urn:microsoft.com/office/officeart/2005/8/layout/process1"/>
    <dgm:cxn modelId="{7372A53A-0054-BD4A-B3C8-CEE79FEC9E34}" srcId="{47507C5C-4CE8-0548-A6F9-3CF44B5C9074}" destId="{23F51E7F-46F0-A14B-919F-9D0E6B8609A5}" srcOrd="1" destOrd="0" parTransId="{171EBE54-0F6C-114E-8280-9E4D7826958F}" sibTransId="{93728E58-2FE0-664B-A958-21CF2DCD7219}"/>
    <dgm:cxn modelId="{97C69E27-0F8D-A848-A88A-A808AB7ECA9D}" type="presOf" srcId="{FE897EC6-BD75-8C41-A580-85E44C81F11B}" destId="{62AE8E3B-27AE-AA4C-931B-1077E91B5892}" srcOrd="1" destOrd="0" presId="urn:microsoft.com/office/officeart/2005/8/layout/process1"/>
    <dgm:cxn modelId="{5A1904D2-38C5-A94C-9F2B-DBDDA1CC3A52}" type="presOf" srcId="{23F51E7F-46F0-A14B-919F-9D0E6B8609A5}" destId="{3FD48074-61A1-364F-A628-BC2A78BB452E}" srcOrd="0" destOrd="0" presId="urn:microsoft.com/office/officeart/2005/8/layout/process1"/>
    <dgm:cxn modelId="{B1121AAA-DF80-DA4D-A2DC-3C67138EE88D}" type="presOf" srcId="{CB13D9CB-D86C-1F41-851E-9105A0B8E1CC}" destId="{CD50FFB6-6E2F-9848-BAE8-4B63C597BBBC}" srcOrd="1" destOrd="0" presId="urn:microsoft.com/office/officeart/2005/8/layout/process1"/>
    <dgm:cxn modelId="{FADF58BC-7B8E-234F-960D-0F3F87154D77}" type="presOf" srcId="{FE897EC6-BD75-8C41-A580-85E44C81F11B}" destId="{3272813F-DE05-B746-A17E-B1983DB8666D}" srcOrd="0" destOrd="0" presId="urn:microsoft.com/office/officeart/2005/8/layout/process1"/>
    <dgm:cxn modelId="{AE430D30-5A9B-C04A-A12C-8EEBA2D4D2E1}" type="presOf" srcId="{CB13D9CB-D86C-1F41-851E-9105A0B8E1CC}" destId="{A3EFDF35-8CD3-DD41-B63E-850903E6E55D}" srcOrd="0" destOrd="0" presId="urn:microsoft.com/office/officeart/2005/8/layout/process1"/>
    <dgm:cxn modelId="{BF7AD9B0-8EFC-C94C-9D7B-C00E8E315BEB}" type="presOf" srcId="{B914859C-1175-224A-ABC4-4DDFBE22F1DF}" destId="{8617A038-0845-664A-B973-A5EAE660090F}" srcOrd="0" destOrd="0" presId="urn:microsoft.com/office/officeart/2005/8/layout/process1"/>
    <dgm:cxn modelId="{7FE45F7C-0848-564C-ADF9-A75D9D8F8FD2}" type="presOf" srcId="{47507C5C-4CE8-0548-A6F9-3CF44B5C9074}" destId="{1475746A-CD9A-1A4A-BB61-A92D09372422}" srcOrd="0" destOrd="0" presId="urn:microsoft.com/office/officeart/2005/8/layout/process1"/>
    <dgm:cxn modelId="{421810F7-2673-8D49-8247-17FD64D3F915}" srcId="{47507C5C-4CE8-0548-A6F9-3CF44B5C9074}" destId="{F41AFB90-2F88-CD4B-BFD8-1EE3303FF212}" srcOrd="3" destOrd="0" parTransId="{A1ADE995-7380-1445-9C13-7BC67464AB00}" sibTransId="{AB7B30E3-4DCD-8C43-9D56-2F4BFC078D4C}"/>
    <dgm:cxn modelId="{60B74334-B27F-2444-9624-B454D21DEF48}" type="presOf" srcId="{4DFEA256-5597-AD41-AAA3-8F15A668984E}" destId="{49411358-EE46-934D-AF69-2C8F512F792E}" srcOrd="0" destOrd="0" presId="urn:microsoft.com/office/officeart/2005/8/layout/process1"/>
    <dgm:cxn modelId="{1EA383C1-332E-A548-88F8-B236B4CE84D7}" srcId="{47507C5C-4CE8-0548-A6F9-3CF44B5C9074}" destId="{FA07C90E-C785-BF41-AED3-AD5A7A96223C}" srcOrd="4" destOrd="0" parTransId="{05748F37-4618-2C48-8394-39A84D897103}" sibTransId="{D119CAB0-C873-0B46-BCC1-BAC491958311}"/>
    <dgm:cxn modelId="{D6EBCA88-CE14-E44D-BD86-77CCA8BC5669}" type="presOf" srcId="{AB7B30E3-4DCD-8C43-9D56-2F4BFC078D4C}" destId="{0128901B-53DB-5243-89F0-7C8349B7FFF7}" srcOrd="0" destOrd="0" presId="urn:microsoft.com/office/officeart/2005/8/layout/process1"/>
    <dgm:cxn modelId="{6582ACC2-77CE-094F-8707-3873EB71F894}" srcId="{47507C5C-4CE8-0548-A6F9-3CF44B5C9074}" destId="{4DFEA256-5597-AD41-AAA3-8F15A668984E}" srcOrd="0" destOrd="0" parTransId="{87AD0313-A8C8-6245-847F-E057EAAEB334}" sibTransId="{FE897EC6-BD75-8C41-A580-85E44C81F11B}"/>
    <dgm:cxn modelId="{577D31D0-6BF8-8948-8173-C3F9AA238D15}" type="presOf" srcId="{FA07C90E-C785-BF41-AED3-AD5A7A96223C}" destId="{8A8F77AD-DF01-3D43-B767-AFF951344F76}" srcOrd="0" destOrd="0" presId="urn:microsoft.com/office/officeart/2005/8/layout/process1"/>
    <dgm:cxn modelId="{6F145A44-44DD-B641-97F8-4502CA275FE8}" type="presParOf" srcId="{1475746A-CD9A-1A4A-BB61-A92D09372422}" destId="{49411358-EE46-934D-AF69-2C8F512F792E}" srcOrd="0" destOrd="0" presId="urn:microsoft.com/office/officeart/2005/8/layout/process1"/>
    <dgm:cxn modelId="{B18C47D3-FE1D-0F48-A635-FE597625471D}" type="presParOf" srcId="{1475746A-CD9A-1A4A-BB61-A92D09372422}" destId="{3272813F-DE05-B746-A17E-B1983DB8666D}" srcOrd="1" destOrd="0" presId="urn:microsoft.com/office/officeart/2005/8/layout/process1"/>
    <dgm:cxn modelId="{D900B047-EEAE-A740-8B8C-52F42F583BF8}" type="presParOf" srcId="{3272813F-DE05-B746-A17E-B1983DB8666D}" destId="{62AE8E3B-27AE-AA4C-931B-1077E91B5892}" srcOrd="0" destOrd="0" presId="urn:microsoft.com/office/officeart/2005/8/layout/process1"/>
    <dgm:cxn modelId="{27ADE40D-B94A-2443-8F5D-054F3A9D815E}" type="presParOf" srcId="{1475746A-CD9A-1A4A-BB61-A92D09372422}" destId="{3FD48074-61A1-364F-A628-BC2A78BB452E}" srcOrd="2" destOrd="0" presId="urn:microsoft.com/office/officeart/2005/8/layout/process1"/>
    <dgm:cxn modelId="{F12A86F8-28F5-A449-A0AE-176884DA3948}" type="presParOf" srcId="{1475746A-CD9A-1A4A-BB61-A92D09372422}" destId="{5F11934A-275D-7B40-AED8-E1CA053A6AAA}" srcOrd="3" destOrd="0" presId="urn:microsoft.com/office/officeart/2005/8/layout/process1"/>
    <dgm:cxn modelId="{927FF306-D2F9-5845-865D-9BBB1F3DF985}" type="presParOf" srcId="{5F11934A-275D-7B40-AED8-E1CA053A6AAA}" destId="{D948EB07-392A-6A41-A10A-71A8AD90343A}" srcOrd="0" destOrd="0" presId="urn:microsoft.com/office/officeart/2005/8/layout/process1"/>
    <dgm:cxn modelId="{5E071FDE-FB9A-AE42-B1B0-7CA64095E412}" type="presParOf" srcId="{1475746A-CD9A-1A4A-BB61-A92D09372422}" destId="{8617A038-0845-664A-B973-A5EAE660090F}" srcOrd="4" destOrd="0" presId="urn:microsoft.com/office/officeart/2005/8/layout/process1"/>
    <dgm:cxn modelId="{A7A93BFB-BBBC-F349-AD30-F2F169B8B348}" type="presParOf" srcId="{1475746A-CD9A-1A4A-BB61-A92D09372422}" destId="{A3EFDF35-8CD3-DD41-B63E-850903E6E55D}" srcOrd="5" destOrd="0" presId="urn:microsoft.com/office/officeart/2005/8/layout/process1"/>
    <dgm:cxn modelId="{D425E050-6A13-1140-A782-8D967043A34B}" type="presParOf" srcId="{A3EFDF35-8CD3-DD41-B63E-850903E6E55D}" destId="{CD50FFB6-6E2F-9848-BAE8-4B63C597BBBC}" srcOrd="0" destOrd="0" presId="urn:microsoft.com/office/officeart/2005/8/layout/process1"/>
    <dgm:cxn modelId="{8AFC6FB3-F7C1-104F-9092-F3AB143CA55A}" type="presParOf" srcId="{1475746A-CD9A-1A4A-BB61-A92D09372422}" destId="{D940172A-BBFC-C740-9801-0453453A05A8}" srcOrd="6" destOrd="0" presId="urn:microsoft.com/office/officeart/2005/8/layout/process1"/>
    <dgm:cxn modelId="{8248BD3E-6E6A-5A4F-AF1A-CC30261F6E01}" type="presParOf" srcId="{1475746A-CD9A-1A4A-BB61-A92D09372422}" destId="{0128901B-53DB-5243-89F0-7C8349B7FFF7}" srcOrd="7" destOrd="0" presId="urn:microsoft.com/office/officeart/2005/8/layout/process1"/>
    <dgm:cxn modelId="{305A05D8-7ADD-C546-B281-D0790C646F14}" type="presParOf" srcId="{0128901B-53DB-5243-89F0-7C8349B7FFF7}" destId="{CC9DD5F5-7640-8245-8F2F-3AA8A122321F}" srcOrd="0" destOrd="0" presId="urn:microsoft.com/office/officeart/2005/8/layout/process1"/>
    <dgm:cxn modelId="{B8AE2D0C-D2A8-D246-BA94-534BA8EC1C36}" type="presParOf" srcId="{1475746A-CD9A-1A4A-BB61-A92D09372422}" destId="{8A8F77AD-DF01-3D43-B767-AFF951344F76}"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4B88B0-3B07-491D-B174-9389E82F26E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ZA"/>
        </a:p>
      </dgm:t>
    </dgm:pt>
    <dgm:pt modelId="{754D6888-CB3A-4052-8ADA-8574A59E0D07}">
      <dgm:prSet phldrT="[Text]" custT="1"/>
      <dgm:spPr>
        <a:solidFill>
          <a:schemeClr val="accent2"/>
        </a:solidFill>
      </dgm:spPr>
      <dgm:t>
        <a:bodyPr/>
        <a:lstStyle/>
        <a:p>
          <a:r>
            <a:rPr lang="en-US" sz="1600" dirty="0"/>
            <a:t>Policies developed</a:t>
          </a:r>
          <a:endParaRPr lang="en-ZA" sz="1600" dirty="0"/>
        </a:p>
      </dgm:t>
    </dgm:pt>
    <dgm:pt modelId="{5325B605-DDCD-417D-B4A3-474474A034BA}" type="parTrans" cxnId="{52CC81C1-220E-472D-AA53-C06ACA046919}">
      <dgm:prSet/>
      <dgm:spPr/>
      <dgm:t>
        <a:bodyPr/>
        <a:lstStyle/>
        <a:p>
          <a:endParaRPr lang="en-ZA"/>
        </a:p>
      </dgm:t>
    </dgm:pt>
    <dgm:pt modelId="{BD25534D-D6C5-41B3-9492-F365913E039E}" type="sibTrans" cxnId="{52CC81C1-220E-472D-AA53-C06ACA046919}">
      <dgm:prSet/>
      <dgm:spPr/>
      <dgm:t>
        <a:bodyPr/>
        <a:lstStyle/>
        <a:p>
          <a:endParaRPr lang="en-ZA"/>
        </a:p>
      </dgm:t>
    </dgm:pt>
    <dgm:pt modelId="{C9A85692-03EF-458F-AF1B-D9BE185D95FF}">
      <dgm:prSet phldrT="[Text]" custT="1"/>
      <dgm:spPr/>
      <dgm:t>
        <a:bodyPr/>
        <a:lstStyle/>
        <a:p>
          <a:r>
            <a:rPr lang="en-ZA" sz="1400" dirty="0"/>
            <a:t>Macro policy on Rental</a:t>
          </a:r>
        </a:p>
      </dgm:t>
    </dgm:pt>
    <dgm:pt modelId="{98F08E92-1653-464E-A872-21109969256C}" type="parTrans" cxnId="{86693419-F652-472C-BBE1-3A36B467FF15}">
      <dgm:prSet/>
      <dgm:spPr/>
      <dgm:t>
        <a:bodyPr/>
        <a:lstStyle/>
        <a:p>
          <a:endParaRPr lang="en-ZA"/>
        </a:p>
      </dgm:t>
    </dgm:pt>
    <dgm:pt modelId="{C4459955-C4CA-4E5E-8720-90AB0E0A3162}" type="sibTrans" cxnId="{86693419-F652-472C-BBE1-3A36B467FF15}">
      <dgm:prSet/>
      <dgm:spPr/>
      <dgm:t>
        <a:bodyPr/>
        <a:lstStyle/>
        <a:p>
          <a:endParaRPr lang="en-ZA"/>
        </a:p>
      </dgm:t>
    </dgm:pt>
    <dgm:pt modelId="{866141E7-0B0C-4AEC-BD79-4831ABB90420}">
      <dgm:prSet phldrT="[Text]" custT="1"/>
      <dgm:spPr>
        <a:solidFill>
          <a:schemeClr val="accent2"/>
        </a:solidFill>
      </dgm:spPr>
      <dgm:t>
        <a:bodyPr/>
        <a:lstStyle/>
        <a:p>
          <a:r>
            <a:rPr lang="en-US" sz="1800" dirty="0"/>
            <a:t>Policy revisions</a:t>
          </a:r>
          <a:endParaRPr lang="en-ZA" sz="1800" dirty="0"/>
        </a:p>
      </dgm:t>
    </dgm:pt>
    <dgm:pt modelId="{3B670EEE-96DA-4C4B-B562-2AAB9F81611E}" type="parTrans" cxnId="{07ACCBFC-926A-48D8-858B-A0E2B9DE852D}">
      <dgm:prSet/>
      <dgm:spPr/>
      <dgm:t>
        <a:bodyPr/>
        <a:lstStyle/>
        <a:p>
          <a:endParaRPr lang="en-ZA"/>
        </a:p>
      </dgm:t>
    </dgm:pt>
    <dgm:pt modelId="{09F7D088-0C7E-4A9B-87E6-131037382FE2}" type="sibTrans" cxnId="{07ACCBFC-926A-48D8-858B-A0E2B9DE852D}">
      <dgm:prSet/>
      <dgm:spPr/>
      <dgm:t>
        <a:bodyPr/>
        <a:lstStyle/>
        <a:p>
          <a:endParaRPr lang="en-ZA"/>
        </a:p>
      </dgm:t>
    </dgm:pt>
    <dgm:pt modelId="{1A05BFE4-C14F-4931-B56E-E07512177DDA}">
      <dgm:prSet phldrT="[Text]" custT="1"/>
      <dgm:spPr>
        <a:solidFill>
          <a:schemeClr val="accent2"/>
        </a:solidFill>
      </dgm:spPr>
      <dgm:t>
        <a:bodyPr/>
        <a:lstStyle/>
        <a:p>
          <a:r>
            <a:rPr lang="en-US" sz="1800" dirty="0"/>
            <a:t>Evaluations</a:t>
          </a:r>
          <a:endParaRPr lang="en-ZA" sz="1800" dirty="0"/>
        </a:p>
      </dgm:t>
    </dgm:pt>
    <dgm:pt modelId="{F6354411-5507-48F8-ACF4-AAF808770A12}" type="parTrans" cxnId="{0E97596D-CCFD-4695-9B6D-7CEF2AF99044}">
      <dgm:prSet/>
      <dgm:spPr/>
      <dgm:t>
        <a:bodyPr/>
        <a:lstStyle/>
        <a:p>
          <a:endParaRPr lang="en-ZA"/>
        </a:p>
      </dgm:t>
    </dgm:pt>
    <dgm:pt modelId="{D3A4BE39-94CB-45FD-9E32-4B61430C25D0}" type="sibTrans" cxnId="{0E97596D-CCFD-4695-9B6D-7CEF2AF99044}">
      <dgm:prSet/>
      <dgm:spPr/>
      <dgm:t>
        <a:bodyPr/>
        <a:lstStyle/>
        <a:p>
          <a:endParaRPr lang="en-ZA"/>
        </a:p>
      </dgm:t>
    </dgm:pt>
    <dgm:pt modelId="{5C08C76E-5C16-4A6C-B203-BFFB75B9F3B3}">
      <dgm:prSet phldrT="[Text]" custT="1"/>
      <dgm:spPr/>
      <dgm:t>
        <a:bodyPr/>
        <a:lstStyle/>
        <a:p>
          <a:r>
            <a:rPr lang="en-US" sz="1400" dirty="0"/>
            <a:t>Department completed one (1) UISP baseline evaluation study, one (1) evaluation study on Rental Housing Tribunal, and one (1) on the Implementation of FLISP   </a:t>
          </a:r>
          <a:endParaRPr lang="en-ZA" sz="1400" dirty="0"/>
        </a:p>
      </dgm:t>
    </dgm:pt>
    <dgm:pt modelId="{020B537D-31FB-4374-B388-912CE158B0C3}" type="parTrans" cxnId="{AD03BDFB-2C81-4836-826A-F461D34DAF07}">
      <dgm:prSet/>
      <dgm:spPr/>
      <dgm:t>
        <a:bodyPr/>
        <a:lstStyle/>
        <a:p>
          <a:endParaRPr lang="en-ZA"/>
        </a:p>
      </dgm:t>
    </dgm:pt>
    <dgm:pt modelId="{DFA7C424-E4AC-4154-BAD8-83A218006E95}" type="sibTrans" cxnId="{AD03BDFB-2C81-4836-826A-F461D34DAF07}">
      <dgm:prSet/>
      <dgm:spPr/>
      <dgm:t>
        <a:bodyPr/>
        <a:lstStyle/>
        <a:p>
          <a:endParaRPr lang="en-ZA"/>
        </a:p>
      </dgm:t>
    </dgm:pt>
    <dgm:pt modelId="{3FD0D402-F7B2-4C00-98DE-5E1D06E3DE0A}">
      <dgm:prSet custT="1"/>
      <dgm:spPr/>
      <dgm:t>
        <a:bodyPr/>
        <a:lstStyle/>
        <a:p>
          <a:r>
            <a:rPr lang="en-US" sz="1400" dirty="0"/>
            <a:t>Macro policy and strategy on land for human settlements</a:t>
          </a:r>
          <a:endParaRPr lang="en-ZA" sz="1400" dirty="0"/>
        </a:p>
      </dgm:t>
    </dgm:pt>
    <dgm:pt modelId="{E26696DD-2E9C-480F-B9B7-7868778E36B4}" type="parTrans" cxnId="{FDE16444-847E-45AA-9948-DC16DD41041B}">
      <dgm:prSet/>
      <dgm:spPr/>
      <dgm:t>
        <a:bodyPr/>
        <a:lstStyle/>
        <a:p>
          <a:endParaRPr lang="en-ZA"/>
        </a:p>
      </dgm:t>
    </dgm:pt>
    <dgm:pt modelId="{E6F3DC56-374F-4753-9DF3-68A701019DBA}" type="sibTrans" cxnId="{FDE16444-847E-45AA-9948-DC16DD41041B}">
      <dgm:prSet/>
      <dgm:spPr/>
      <dgm:t>
        <a:bodyPr/>
        <a:lstStyle/>
        <a:p>
          <a:endParaRPr lang="en-ZA"/>
        </a:p>
      </dgm:t>
    </dgm:pt>
    <dgm:pt modelId="{A51D8716-9A13-4AD4-9F3D-235167BF244B}">
      <dgm:prSet custT="1"/>
      <dgm:spPr/>
      <dgm:t>
        <a:bodyPr/>
        <a:lstStyle/>
        <a:p>
          <a:r>
            <a:rPr lang="en-US" sz="1400" dirty="0"/>
            <a:t>Macro policy on informal settlements</a:t>
          </a:r>
          <a:endParaRPr lang="en-ZA" sz="1400" dirty="0"/>
        </a:p>
      </dgm:t>
    </dgm:pt>
    <dgm:pt modelId="{B08D7788-E5CD-4D0B-B040-89FAEB9C24EA}" type="parTrans" cxnId="{0014A018-8023-46BA-AAFF-119BBC621C3B}">
      <dgm:prSet/>
      <dgm:spPr/>
      <dgm:t>
        <a:bodyPr/>
        <a:lstStyle/>
        <a:p>
          <a:endParaRPr lang="en-ZA"/>
        </a:p>
      </dgm:t>
    </dgm:pt>
    <dgm:pt modelId="{89926A1B-ABDA-40EF-8DA6-CA530AD4C065}" type="sibTrans" cxnId="{0014A018-8023-46BA-AAFF-119BBC621C3B}">
      <dgm:prSet/>
      <dgm:spPr/>
      <dgm:t>
        <a:bodyPr/>
        <a:lstStyle/>
        <a:p>
          <a:endParaRPr lang="en-ZA"/>
        </a:p>
      </dgm:t>
    </dgm:pt>
    <dgm:pt modelId="{B32928EE-D504-4DFA-9119-36222849901E}">
      <dgm:prSet custT="1"/>
      <dgm:spPr/>
      <dgm:t>
        <a:bodyPr/>
        <a:lstStyle/>
        <a:p>
          <a:r>
            <a:rPr lang="en-ZA" sz="1400" dirty="0"/>
            <a:t>Policy on Property Transactional Support Centres</a:t>
          </a:r>
        </a:p>
      </dgm:t>
    </dgm:pt>
    <dgm:pt modelId="{79215BCC-1F86-4DA3-AA9C-CD0C8C75EF0D}" type="parTrans" cxnId="{2E93E7EC-19D2-49B5-B41A-FEC06440017B}">
      <dgm:prSet/>
      <dgm:spPr/>
      <dgm:t>
        <a:bodyPr/>
        <a:lstStyle/>
        <a:p>
          <a:endParaRPr lang="en-ZA"/>
        </a:p>
      </dgm:t>
    </dgm:pt>
    <dgm:pt modelId="{FC7044DD-2278-455F-B198-B889B358B5CC}" type="sibTrans" cxnId="{2E93E7EC-19D2-49B5-B41A-FEC06440017B}">
      <dgm:prSet/>
      <dgm:spPr/>
      <dgm:t>
        <a:bodyPr/>
        <a:lstStyle/>
        <a:p>
          <a:endParaRPr lang="en-ZA"/>
        </a:p>
      </dgm:t>
    </dgm:pt>
    <dgm:pt modelId="{25A29200-3790-455E-8B36-5F55795DFE87}">
      <dgm:prSet custT="1"/>
      <dgm:spPr/>
      <dgm:t>
        <a:bodyPr/>
        <a:lstStyle/>
        <a:p>
          <a:r>
            <a:rPr lang="en-US" sz="1400" dirty="0"/>
            <a:t>Policy on empowerment of designated groups</a:t>
          </a:r>
          <a:endParaRPr lang="en-ZA" sz="1400" dirty="0"/>
        </a:p>
      </dgm:t>
    </dgm:pt>
    <dgm:pt modelId="{6444E3B0-5D23-4FA5-BE44-8D4247E06FA8}" type="parTrans" cxnId="{50366D0D-A043-4BE8-AFD5-5BDFF140C3F8}">
      <dgm:prSet/>
      <dgm:spPr/>
      <dgm:t>
        <a:bodyPr/>
        <a:lstStyle/>
        <a:p>
          <a:endParaRPr lang="en-ZA"/>
        </a:p>
      </dgm:t>
    </dgm:pt>
    <dgm:pt modelId="{1B813709-F211-4E38-9112-9A8158254ACF}" type="sibTrans" cxnId="{50366D0D-A043-4BE8-AFD5-5BDFF140C3F8}">
      <dgm:prSet/>
      <dgm:spPr/>
      <dgm:t>
        <a:bodyPr/>
        <a:lstStyle/>
        <a:p>
          <a:endParaRPr lang="en-ZA"/>
        </a:p>
      </dgm:t>
    </dgm:pt>
    <dgm:pt modelId="{356E5791-CFAE-4F0E-A990-918DC7211E65}">
      <dgm:prSet custT="1"/>
      <dgm:spPr/>
      <dgm:t>
        <a:bodyPr/>
        <a:lstStyle/>
        <a:p>
          <a:r>
            <a:rPr lang="en-ZA" sz="1400" dirty="0"/>
            <a:t>Policy on social facilitation</a:t>
          </a:r>
        </a:p>
      </dgm:t>
    </dgm:pt>
    <dgm:pt modelId="{79205AB3-F888-4115-ACE2-7BC906B16A30}" type="parTrans" cxnId="{1EB2E585-6C1C-4AF5-868C-B857EBFA62DE}">
      <dgm:prSet/>
      <dgm:spPr/>
      <dgm:t>
        <a:bodyPr/>
        <a:lstStyle/>
        <a:p>
          <a:endParaRPr lang="en-ZA"/>
        </a:p>
      </dgm:t>
    </dgm:pt>
    <dgm:pt modelId="{8F65CA64-183A-4B62-853F-853C0179E8F6}" type="sibTrans" cxnId="{1EB2E585-6C1C-4AF5-868C-B857EBFA62DE}">
      <dgm:prSet/>
      <dgm:spPr/>
      <dgm:t>
        <a:bodyPr/>
        <a:lstStyle/>
        <a:p>
          <a:endParaRPr lang="en-ZA"/>
        </a:p>
      </dgm:t>
    </dgm:pt>
    <dgm:pt modelId="{8C48B743-E149-497E-AC26-02D3AC900A52}">
      <dgm:prSet custT="1"/>
      <dgm:spPr/>
      <dgm:t>
        <a:bodyPr/>
        <a:lstStyle/>
        <a:p>
          <a:r>
            <a:rPr lang="en-US" sz="1400" dirty="0"/>
            <a:t>Change in social housing income bands to R22 000</a:t>
          </a:r>
          <a:endParaRPr lang="en-ZA" sz="1400" dirty="0"/>
        </a:p>
      </dgm:t>
    </dgm:pt>
    <dgm:pt modelId="{66B3A40B-CE65-46F5-AD76-D0EB23B3A902}" type="parTrans" cxnId="{F4CB6D3C-B285-4BA0-A856-523A28BD52A0}">
      <dgm:prSet/>
      <dgm:spPr/>
      <dgm:t>
        <a:bodyPr/>
        <a:lstStyle/>
        <a:p>
          <a:endParaRPr lang="en-ZA"/>
        </a:p>
      </dgm:t>
    </dgm:pt>
    <dgm:pt modelId="{68A844F4-2CA6-48CE-A688-01799C185948}" type="sibTrans" cxnId="{F4CB6D3C-B285-4BA0-A856-523A28BD52A0}">
      <dgm:prSet/>
      <dgm:spPr/>
      <dgm:t>
        <a:bodyPr/>
        <a:lstStyle/>
        <a:p>
          <a:endParaRPr lang="en-ZA"/>
        </a:p>
      </dgm:t>
    </dgm:pt>
    <dgm:pt modelId="{79DD0B57-B0A2-4DBB-94E8-5C0D658A197B}">
      <dgm:prSet custT="1"/>
      <dgm:spPr/>
      <dgm:t>
        <a:bodyPr/>
        <a:lstStyle/>
        <a:p>
          <a:r>
            <a:rPr lang="en-US" sz="1400" dirty="0"/>
            <a:t>Exemption of social pensions recipients from the income qualification criteria for housing</a:t>
          </a:r>
          <a:endParaRPr lang="en-ZA" sz="1400" dirty="0"/>
        </a:p>
      </dgm:t>
    </dgm:pt>
    <dgm:pt modelId="{D590CABC-EA29-43B3-BA40-F28EFA4D3263}" type="parTrans" cxnId="{C7B16A7A-7829-46F2-BA53-16287815AE01}">
      <dgm:prSet/>
      <dgm:spPr/>
      <dgm:t>
        <a:bodyPr/>
        <a:lstStyle/>
        <a:p>
          <a:endParaRPr lang="en-ZA"/>
        </a:p>
      </dgm:t>
    </dgm:pt>
    <dgm:pt modelId="{BBB072AA-121F-4817-BD86-A06BC0235F53}" type="sibTrans" cxnId="{C7B16A7A-7829-46F2-BA53-16287815AE01}">
      <dgm:prSet/>
      <dgm:spPr/>
      <dgm:t>
        <a:bodyPr/>
        <a:lstStyle/>
        <a:p>
          <a:endParaRPr lang="en-ZA"/>
        </a:p>
      </dgm:t>
    </dgm:pt>
    <dgm:pt modelId="{BC92A441-4632-47E3-879A-2CD08F1B0BBA}">
      <dgm:prSet custT="1"/>
      <dgm:spPr/>
      <dgm:t>
        <a:bodyPr/>
        <a:lstStyle/>
        <a:p>
          <a:r>
            <a:rPr lang="en-ZA" sz="1400" dirty="0"/>
            <a:t>Revised Finance Linked Policy</a:t>
          </a:r>
        </a:p>
      </dgm:t>
    </dgm:pt>
    <dgm:pt modelId="{AC402956-FC3B-425C-92B8-81A53D95B6DF}" type="parTrans" cxnId="{8EF06FB2-361E-4523-897E-28F081872485}">
      <dgm:prSet/>
      <dgm:spPr/>
      <dgm:t>
        <a:bodyPr/>
        <a:lstStyle/>
        <a:p>
          <a:endParaRPr lang="en-ZA"/>
        </a:p>
      </dgm:t>
    </dgm:pt>
    <dgm:pt modelId="{3E121BB3-FEF1-4B8B-B0DF-BE51EA9CDDDB}" type="sibTrans" cxnId="{8EF06FB2-361E-4523-897E-28F081872485}">
      <dgm:prSet/>
      <dgm:spPr/>
      <dgm:t>
        <a:bodyPr/>
        <a:lstStyle/>
        <a:p>
          <a:endParaRPr lang="en-ZA"/>
        </a:p>
      </dgm:t>
    </dgm:pt>
    <dgm:pt modelId="{A0ECA8E9-5C75-40BC-A8AE-B4DC0F3EA9D6}">
      <dgm:prSet custT="1"/>
      <dgm:spPr/>
      <dgm:t>
        <a:bodyPr/>
        <a:lstStyle/>
        <a:p>
          <a:r>
            <a:rPr lang="en-US" sz="1400" dirty="0"/>
            <a:t>Revised COVID-19 Residential Rent Relief Policy    </a:t>
          </a:r>
          <a:endParaRPr lang="en-ZA" sz="1400" dirty="0"/>
        </a:p>
      </dgm:t>
    </dgm:pt>
    <dgm:pt modelId="{EDFD8F72-C141-4F1C-9DCC-6DCE1960CFA1}" type="parTrans" cxnId="{FF2DA736-74B4-48B0-83DF-33DC4B4593B2}">
      <dgm:prSet/>
      <dgm:spPr/>
      <dgm:t>
        <a:bodyPr/>
        <a:lstStyle/>
        <a:p>
          <a:endParaRPr lang="en-ZA"/>
        </a:p>
      </dgm:t>
    </dgm:pt>
    <dgm:pt modelId="{987F46AD-5520-48EF-A7A2-E26A4BF16680}" type="sibTrans" cxnId="{FF2DA736-74B4-48B0-83DF-33DC4B4593B2}">
      <dgm:prSet/>
      <dgm:spPr/>
      <dgm:t>
        <a:bodyPr/>
        <a:lstStyle/>
        <a:p>
          <a:endParaRPr lang="en-ZA"/>
        </a:p>
      </dgm:t>
    </dgm:pt>
    <dgm:pt modelId="{0EF6D7B7-5AAE-4E16-AEC3-55A8DC413796}">
      <dgm:prSet custT="1"/>
      <dgm:spPr/>
      <dgm:t>
        <a:bodyPr/>
        <a:lstStyle/>
        <a:p>
          <a:r>
            <a:rPr lang="en-US" sz="1400" dirty="0"/>
            <a:t>Revised COVID-19 Debt Relief Policy</a:t>
          </a:r>
          <a:endParaRPr lang="en-ZA" sz="1400" dirty="0"/>
        </a:p>
      </dgm:t>
    </dgm:pt>
    <dgm:pt modelId="{485B3194-C67C-4068-B08C-3CEA1C80F007}" type="parTrans" cxnId="{2702F52E-89CA-4B08-BEA7-8FFA5B31C1A9}">
      <dgm:prSet/>
      <dgm:spPr/>
      <dgm:t>
        <a:bodyPr/>
        <a:lstStyle/>
        <a:p>
          <a:endParaRPr lang="en-ZA"/>
        </a:p>
      </dgm:t>
    </dgm:pt>
    <dgm:pt modelId="{796185C6-7EA5-4D12-9719-BF847383E092}" type="sibTrans" cxnId="{2702F52E-89CA-4B08-BEA7-8FFA5B31C1A9}">
      <dgm:prSet/>
      <dgm:spPr/>
      <dgm:t>
        <a:bodyPr/>
        <a:lstStyle/>
        <a:p>
          <a:endParaRPr lang="en-ZA"/>
        </a:p>
      </dgm:t>
    </dgm:pt>
    <dgm:pt modelId="{20F512AF-E5BF-4B49-8598-495B75919764}">
      <dgm:prSet phldrT="[Text]" custT="1"/>
      <dgm:spPr/>
      <dgm:t>
        <a:bodyPr/>
        <a:lstStyle/>
        <a:p>
          <a:endParaRPr lang="en-ZA" sz="1400" dirty="0"/>
        </a:p>
      </dgm:t>
    </dgm:pt>
    <dgm:pt modelId="{FAF7B5C8-85FB-4DA1-88BA-EE684760ED18}" type="parTrans" cxnId="{4D0269CF-6499-4913-B6F7-D2B44278C718}">
      <dgm:prSet/>
      <dgm:spPr/>
      <dgm:t>
        <a:bodyPr/>
        <a:lstStyle/>
        <a:p>
          <a:endParaRPr lang="en-ZA"/>
        </a:p>
      </dgm:t>
    </dgm:pt>
    <dgm:pt modelId="{1C7F4C53-96F6-4A77-8CBB-727A1446010E}" type="sibTrans" cxnId="{4D0269CF-6499-4913-B6F7-D2B44278C718}">
      <dgm:prSet/>
      <dgm:spPr/>
      <dgm:t>
        <a:bodyPr/>
        <a:lstStyle/>
        <a:p>
          <a:endParaRPr lang="en-ZA"/>
        </a:p>
      </dgm:t>
    </dgm:pt>
    <dgm:pt modelId="{9C097A6A-6E2A-4767-A6A6-EBCB12E454A0}">
      <dgm:prSet phldrT="[Text]" custT="1"/>
      <dgm:spPr/>
      <dgm:t>
        <a:bodyPr/>
        <a:lstStyle/>
        <a:p>
          <a:r>
            <a:rPr lang="en-US" sz="1400" dirty="0"/>
            <a:t>Increase of the subsidy quantum for all subsidy housing programmes</a:t>
          </a:r>
          <a:endParaRPr lang="en-ZA" sz="1400" dirty="0"/>
        </a:p>
      </dgm:t>
    </dgm:pt>
    <dgm:pt modelId="{C212959A-0477-4F97-B803-90A392DAB8B1}" type="sibTrans" cxnId="{37B5A611-017B-4F75-96FA-AF5D0BBBE1FC}">
      <dgm:prSet/>
      <dgm:spPr/>
      <dgm:t>
        <a:bodyPr/>
        <a:lstStyle/>
        <a:p>
          <a:endParaRPr lang="en-ZA"/>
        </a:p>
      </dgm:t>
    </dgm:pt>
    <dgm:pt modelId="{4B6B90E7-34B9-44E9-96B6-FC210C947B69}" type="parTrans" cxnId="{37B5A611-017B-4F75-96FA-AF5D0BBBE1FC}">
      <dgm:prSet/>
      <dgm:spPr/>
      <dgm:t>
        <a:bodyPr/>
        <a:lstStyle/>
        <a:p>
          <a:endParaRPr lang="en-ZA"/>
        </a:p>
      </dgm:t>
    </dgm:pt>
    <dgm:pt modelId="{8FB6A055-B059-4CCC-BE7D-D78FD0B6515F}" type="pres">
      <dgm:prSet presAssocID="{B04B88B0-3B07-491D-B174-9389E82F26EB}" presName="linearFlow" presStyleCnt="0">
        <dgm:presLayoutVars>
          <dgm:dir/>
          <dgm:animLvl val="lvl"/>
          <dgm:resizeHandles val="exact"/>
        </dgm:presLayoutVars>
      </dgm:prSet>
      <dgm:spPr/>
      <dgm:t>
        <a:bodyPr/>
        <a:lstStyle/>
        <a:p>
          <a:endParaRPr lang="en-US"/>
        </a:p>
      </dgm:t>
    </dgm:pt>
    <dgm:pt modelId="{2874499E-AAD3-48DB-859E-2A75C444928D}" type="pres">
      <dgm:prSet presAssocID="{754D6888-CB3A-4052-8ADA-8574A59E0D07}" presName="composite" presStyleCnt="0"/>
      <dgm:spPr/>
    </dgm:pt>
    <dgm:pt modelId="{8F4391BB-A8BF-4E1B-9DD6-F57978B4909E}" type="pres">
      <dgm:prSet presAssocID="{754D6888-CB3A-4052-8ADA-8574A59E0D07}" presName="parentText" presStyleLbl="alignNode1" presStyleIdx="0" presStyleCnt="3" custScaleX="136188">
        <dgm:presLayoutVars>
          <dgm:chMax val="1"/>
          <dgm:bulletEnabled val="1"/>
        </dgm:presLayoutVars>
      </dgm:prSet>
      <dgm:spPr/>
      <dgm:t>
        <a:bodyPr/>
        <a:lstStyle/>
        <a:p>
          <a:endParaRPr lang="en-US"/>
        </a:p>
      </dgm:t>
    </dgm:pt>
    <dgm:pt modelId="{CB4C3B18-0227-4917-A995-C2C0B1514E16}" type="pres">
      <dgm:prSet presAssocID="{754D6888-CB3A-4052-8ADA-8574A59E0D07}" presName="descendantText" presStyleLbl="alignAcc1" presStyleIdx="0" presStyleCnt="3" custScaleX="75853" custScaleY="114025">
        <dgm:presLayoutVars>
          <dgm:bulletEnabled val="1"/>
        </dgm:presLayoutVars>
      </dgm:prSet>
      <dgm:spPr/>
      <dgm:t>
        <a:bodyPr/>
        <a:lstStyle/>
        <a:p>
          <a:endParaRPr lang="en-US"/>
        </a:p>
      </dgm:t>
    </dgm:pt>
    <dgm:pt modelId="{D17841B4-A252-4431-882F-C17227EB1142}" type="pres">
      <dgm:prSet presAssocID="{BD25534D-D6C5-41B3-9492-F365913E039E}" presName="sp" presStyleCnt="0"/>
      <dgm:spPr/>
    </dgm:pt>
    <dgm:pt modelId="{6759348D-A071-4D60-A9D3-CCA5BD0E8C3D}" type="pres">
      <dgm:prSet presAssocID="{866141E7-0B0C-4AEC-BD79-4831ABB90420}" presName="composite" presStyleCnt="0"/>
      <dgm:spPr/>
    </dgm:pt>
    <dgm:pt modelId="{7A75712F-FD41-4DD0-9732-5B151D1E5576}" type="pres">
      <dgm:prSet presAssocID="{866141E7-0B0C-4AEC-BD79-4831ABB90420}" presName="parentText" presStyleLbl="alignNode1" presStyleIdx="1" presStyleCnt="3" custScaleX="133287">
        <dgm:presLayoutVars>
          <dgm:chMax val="1"/>
          <dgm:bulletEnabled val="1"/>
        </dgm:presLayoutVars>
      </dgm:prSet>
      <dgm:spPr/>
      <dgm:t>
        <a:bodyPr/>
        <a:lstStyle/>
        <a:p>
          <a:endParaRPr lang="en-US"/>
        </a:p>
      </dgm:t>
    </dgm:pt>
    <dgm:pt modelId="{2AF8CEF8-E2C2-4F3C-8954-0C3696C9BA2B}" type="pres">
      <dgm:prSet presAssocID="{866141E7-0B0C-4AEC-BD79-4831ABB90420}" presName="descendantText" presStyleLbl="alignAcc1" presStyleIdx="1" presStyleCnt="3" custScaleX="73959" custScaleY="148194">
        <dgm:presLayoutVars>
          <dgm:bulletEnabled val="1"/>
        </dgm:presLayoutVars>
      </dgm:prSet>
      <dgm:spPr/>
      <dgm:t>
        <a:bodyPr/>
        <a:lstStyle/>
        <a:p>
          <a:endParaRPr lang="en-US"/>
        </a:p>
      </dgm:t>
    </dgm:pt>
    <dgm:pt modelId="{B86C2EA2-C7A9-44F4-8ED0-1AE078194F50}" type="pres">
      <dgm:prSet presAssocID="{09F7D088-0C7E-4A9B-87E6-131037382FE2}" presName="sp" presStyleCnt="0"/>
      <dgm:spPr/>
    </dgm:pt>
    <dgm:pt modelId="{37E825EC-EF38-4531-9785-C94758EC21E0}" type="pres">
      <dgm:prSet presAssocID="{1A05BFE4-C14F-4931-B56E-E07512177DDA}" presName="composite" presStyleCnt="0"/>
      <dgm:spPr/>
    </dgm:pt>
    <dgm:pt modelId="{13500523-3887-41FA-958D-C4F66507BF8A}" type="pres">
      <dgm:prSet presAssocID="{1A05BFE4-C14F-4931-B56E-E07512177DDA}" presName="parentText" presStyleLbl="alignNode1" presStyleIdx="2" presStyleCnt="3" custScaleX="145004">
        <dgm:presLayoutVars>
          <dgm:chMax val="1"/>
          <dgm:bulletEnabled val="1"/>
        </dgm:presLayoutVars>
      </dgm:prSet>
      <dgm:spPr/>
      <dgm:t>
        <a:bodyPr/>
        <a:lstStyle/>
        <a:p>
          <a:endParaRPr lang="en-US"/>
        </a:p>
      </dgm:t>
    </dgm:pt>
    <dgm:pt modelId="{F796FA30-14F8-4665-BB1A-7A21308D0351}" type="pres">
      <dgm:prSet presAssocID="{1A05BFE4-C14F-4931-B56E-E07512177DDA}" presName="descendantText" presStyleLbl="alignAcc1" presStyleIdx="2" presStyleCnt="3" custScaleX="70220" custScaleY="84316">
        <dgm:presLayoutVars>
          <dgm:bulletEnabled val="1"/>
        </dgm:presLayoutVars>
      </dgm:prSet>
      <dgm:spPr/>
      <dgm:t>
        <a:bodyPr/>
        <a:lstStyle/>
        <a:p>
          <a:endParaRPr lang="en-US"/>
        </a:p>
      </dgm:t>
    </dgm:pt>
  </dgm:ptLst>
  <dgm:cxnLst>
    <dgm:cxn modelId="{2E93E7EC-19D2-49B5-B41A-FEC06440017B}" srcId="{754D6888-CB3A-4052-8ADA-8574A59E0D07}" destId="{B32928EE-D504-4DFA-9119-36222849901E}" srcOrd="3" destOrd="0" parTransId="{79215BCC-1F86-4DA3-AA9C-CD0C8C75EF0D}" sibTransId="{FC7044DD-2278-455F-B198-B889B358B5CC}"/>
    <dgm:cxn modelId="{B370AE7A-9C26-4278-A9B4-BE47930BB893}" type="presOf" srcId="{8C48B743-E149-497E-AC26-02D3AC900A52}" destId="{2AF8CEF8-E2C2-4F3C-8954-0C3696C9BA2B}" srcOrd="0" destOrd="2" presId="urn:microsoft.com/office/officeart/2005/8/layout/chevron2"/>
    <dgm:cxn modelId="{0014A018-8023-46BA-AAFF-119BBC621C3B}" srcId="{754D6888-CB3A-4052-8ADA-8574A59E0D07}" destId="{A51D8716-9A13-4AD4-9F3D-235167BF244B}" srcOrd="2" destOrd="0" parTransId="{B08D7788-E5CD-4D0B-B040-89FAEB9C24EA}" sibTransId="{89926A1B-ABDA-40EF-8DA6-CA530AD4C065}"/>
    <dgm:cxn modelId="{FF2DA736-74B4-48B0-83DF-33DC4B4593B2}" srcId="{866141E7-0B0C-4AEC-BD79-4831ABB90420}" destId="{A0ECA8E9-5C75-40BC-A8AE-B4DC0F3EA9D6}" srcOrd="5" destOrd="0" parTransId="{EDFD8F72-C141-4F1C-9DCC-6DCE1960CFA1}" sibTransId="{987F46AD-5520-48EF-A7A2-E26A4BF16680}"/>
    <dgm:cxn modelId="{F7BB9013-DE8C-4789-A02F-F6FEFD57FFA3}" type="presOf" srcId="{B04B88B0-3B07-491D-B174-9389E82F26EB}" destId="{8FB6A055-B059-4CCC-BE7D-D78FD0B6515F}" srcOrd="0" destOrd="0" presId="urn:microsoft.com/office/officeart/2005/8/layout/chevron2"/>
    <dgm:cxn modelId="{0E97596D-CCFD-4695-9B6D-7CEF2AF99044}" srcId="{B04B88B0-3B07-491D-B174-9389E82F26EB}" destId="{1A05BFE4-C14F-4931-B56E-E07512177DDA}" srcOrd="2" destOrd="0" parTransId="{F6354411-5507-48F8-ACF4-AAF808770A12}" sibTransId="{D3A4BE39-94CB-45FD-9E32-4B61430C25D0}"/>
    <dgm:cxn modelId="{D3F01F4A-B597-4D21-8ECC-18D17E1666C2}" type="presOf" srcId="{C9A85692-03EF-458F-AF1B-D9BE185D95FF}" destId="{CB4C3B18-0227-4917-A995-C2C0B1514E16}" srcOrd="0" destOrd="0" presId="urn:microsoft.com/office/officeart/2005/8/layout/chevron2"/>
    <dgm:cxn modelId="{7D070089-A2D3-4B86-88C0-148F80034EE4}" type="presOf" srcId="{9C097A6A-6E2A-4767-A6A6-EBCB12E454A0}" destId="{2AF8CEF8-E2C2-4F3C-8954-0C3696C9BA2B}" srcOrd="0" destOrd="1" presId="urn:microsoft.com/office/officeart/2005/8/layout/chevron2"/>
    <dgm:cxn modelId="{37B5A611-017B-4F75-96FA-AF5D0BBBE1FC}" srcId="{866141E7-0B0C-4AEC-BD79-4831ABB90420}" destId="{9C097A6A-6E2A-4767-A6A6-EBCB12E454A0}" srcOrd="1" destOrd="0" parTransId="{4B6B90E7-34B9-44E9-96B6-FC210C947B69}" sibTransId="{C212959A-0477-4F97-B803-90A392DAB8B1}"/>
    <dgm:cxn modelId="{2A65AA3B-DCC9-4FB3-B073-1AF6ED5E56CD}" type="presOf" srcId="{0EF6D7B7-5AAE-4E16-AEC3-55A8DC413796}" destId="{2AF8CEF8-E2C2-4F3C-8954-0C3696C9BA2B}" srcOrd="0" destOrd="6" presId="urn:microsoft.com/office/officeart/2005/8/layout/chevron2"/>
    <dgm:cxn modelId="{6A9FDF04-3016-4548-A846-99E7F3741033}" type="presOf" srcId="{1A05BFE4-C14F-4931-B56E-E07512177DDA}" destId="{13500523-3887-41FA-958D-C4F66507BF8A}" srcOrd="0" destOrd="0" presId="urn:microsoft.com/office/officeart/2005/8/layout/chevron2"/>
    <dgm:cxn modelId="{AD03BDFB-2C81-4836-826A-F461D34DAF07}" srcId="{1A05BFE4-C14F-4931-B56E-E07512177DDA}" destId="{5C08C76E-5C16-4A6C-B203-BFFB75B9F3B3}" srcOrd="0" destOrd="0" parTransId="{020B537D-31FB-4374-B388-912CE158B0C3}" sibTransId="{DFA7C424-E4AC-4154-BAD8-83A218006E95}"/>
    <dgm:cxn modelId="{B624616B-0DA8-4474-8764-A909513E896D}" type="presOf" srcId="{20F512AF-E5BF-4B49-8598-495B75919764}" destId="{2AF8CEF8-E2C2-4F3C-8954-0C3696C9BA2B}" srcOrd="0" destOrd="0" presId="urn:microsoft.com/office/officeart/2005/8/layout/chevron2"/>
    <dgm:cxn modelId="{52CC81C1-220E-472D-AA53-C06ACA046919}" srcId="{B04B88B0-3B07-491D-B174-9389E82F26EB}" destId="{754D6888-CB3A-4052-8ADA-8574A59E0D07}" srcOrd="0" destOrd="0" parTransId="{5325B605-DDCD-417D-B4A3-474474A034BA}" sibTransId="{BD25534D-D6C5-41B3-9492-F365913E039E}"/>
    <dgm:cxn modelId="{07ACCBFC-926A-48D8-858B-A0E2B9DE852D}" srcId="{B04B88B0-3B07-491D-B174-9389E82F26EB}" destId="{866141E7-0B0C-4AEC-BD79-4831ABB90420}" srcOrd="1" destOrd="0" parTransId="{3B670EEE-96DA-4C4B-B562-2AAB9F81611E}" sibTransId="{09F7D088-0C7E-4A9B-87E6-131037382FE2}"/>
    <dgm:cxn modelId="{EB598F99-3D51-4433-9480-A5B832AA085B}" type="presOf" srcId="{BC92A441-4632-47E3-879A-2CD08F1B0BBA}" destId="{2AF8CEF8-E2C2-4F3C-8954-0C3696C9BA2B}" srcOrd="0" destOrd="4" presId="urn:microsoft.com/office/officeart/2005/8/layout/chevron2"/>
    <dgm:cxn modelId="{4D0269CF-6499-4913-B6F7-D2B44278C718}" srcId="{866141E7-0B0C-4AEC-BD79-4831ABB90420}" destId="{20F512AF-E5BF-4B49-8598-495B75919764}" srcOrd="0" destOrd="0" parTransId="{FAF7B5C8-85FB-4DA1-88BA-EE684760ED18}" sibTransId="{1C7F4C53-96F6-4A77-8CBB-727A1446010E}"/>
    <dgm:cxn modelId="{1EB2E585-6C1C-4AF5-868C-B857EBFA62DE}" srcId="{754D6888-CB3A-4052-8ADA-8574A59E0D07}" destId="{356E5791-CFAE-4F0E-A990-918DC7211E65}" srcOrd="5" destOrd="0" parTransId="{79205AB3-F888-4115-ACE2-7BC906B16A30}" sibTransId="{8F65CA64-183A-4B62-853F-853C0179E8F6}"/>
    <dgm:cxn modelId="{839839BC-E13E-4C4B-9E77-A72B9C9B4276}" type="presOf" srcId="{79DD0B57-B0A2-4DBB-94E8-5C0D658A197B}" destId="{2AF8CEF8-E2C2-4F3C-8954-0C3696C9BA2B}" srcOrd="0" destOrd="3" presId="urn:microsoft.com/office/officeart/2005/8/layout/chevron2"/>
    <dgm:cxn modelId="{0D205B26-011A-4AAB-B0A8-7810A9729CE0}" type="presOf" srcId="{5C08C76E-5C16-4A6C-B203-BFFB75B9F3B3}" destId="{F796FA30-14F8-4665-BB1A-7A21308D0351}" srcOrd="0" destOrd="0" presId="urn:microsoft.com/office/officeart/2005/8/layout/chevron2"/>
    <dgm:cxn modelId="{73976551-09BD-45A9-B31F-9E1A9D98510C}" type="presOf" srcId="{3FD0D402-F7B2-4C00-98DE-5E1D06E3DE0A}" destId="{CB4C3B18-0227-4917-A995-C2C0B1514E16}" srcOrd="0" destOrd="1" presId="urn:microsoft.com/office/officeart/2005/8/layout/chevron2"/>
    <dgm:cxn modelId="{FDE16444-847E-45AA-9948-DC16DD41041B}" srcId="{754D6888-CB3A-4052-8ADA-8574A59E0D07}" destId="{3FD0D402-F7B2-4C00-98DE-5E1D06E3DE0A}" srcOrd="1" destOrd="0" parTransId="{E26696DD-2E9C-480F-B9B7-7868778E36B4}" sibTransId="{E6F3DC56-374F-4753-9DF3-68A701019DBA}"/>
    <dgm:cxn modelId="{8324B7ED-F788-4CDD-8390-AED36BB9D1BE}" type="presOf" srcId="{B32928EE-D504-4DFA-9119-36222849901E}" destId="{CB4C3B18-0227-4917-A995-C2C0B1514E16}" srcOrd="0" destOrd="3" presId="urn:microsoft.com/office/officeart/2005/8/layout/chevron2"/>
    <dgm:cxn modelId="{86693419-F652-472C-BBE1-3A36B467FF15}" srcId="{754D6888-CB3A-4052-8ADA-8574A59E0D07}" destId="{C9A85692-03EF-458F-AF1B-D9BE185D95FF}" srcOrd="0" destOrd="0" parTransId="{98F08E92-1653-464E-A872-21109969256C}" sibTransId="{C4459955-C4CA-4E5E-8720-90AB0E0A3162}"/>
    <dgm:cxn modelId="{3A4933F2-387B-4C82-A960-537668FCC914}" type="presOf" srcId="{356E5791-CFAE-4F0E-A990-918DC7211E65}" destId="{CB4C3B18-0227-4917-A995-C2C0B1514E16}" srcOrd="0" destOrd="5" presId="urn:microsoft.com/office/officeart/2005/8/layout/chevron2"/>
    <dgm:cxn modelId="{F4CB6D3C-B285-4BA0-A856-523A28BD52A0}" srcId="{866141E7-0B0C-4AEC-BD79-4831ABB90420}" destId="{8C48B743-E149-497E-AC26-02D3AC900A52}" srcOrd="2" destOrd="0" parTransId="{66B3A40B-CE65-46F5-AD76-D0EB23B3A902}" sibTransId="{68A844F4-2CA6-48CE-A688-01799C185948}"/>
    <dgm:cxn modelId="{50366D0D-A043-4BE8-AFD5-5BDFF140C3F8}" srcId="{754D6888-CB3A-4052-8ADA-8574A59E0D07}" destId="{25A29200-3790-455E-8B36-5F55795DFE87}" srcOrd="4" destOrd="0" parTransId="{6444E3B0-5D23-4FA5-BE44-8D4247E06FA8}" sibTransId="{1B813709-F211-4E38-9112-9A8158254ACF}"/>
    <dgm:cxn modelId="{8EF06FB2-361E-4523-897E-28F081872485}" srcId="{866141E7-0B0C-4AEC-BD79-4831ABB90420}" destId="{BC92A441-4632-47E3-879A-2CD08F1B0BBA}" srcOrd="4" destOrd="0" parTransId="{AC402956-FC3B-425C-92B8-81A53D95B6DF}" sibTransId="{3E121BB3-FEF1-4B8B-B0DF-BE51EA9CDDDB}"/>
    <dgm:cxn modelId="{D7B8D904-1974-4F80-94E5-101B4A1B8584}" type="presOf" srcId="{866141E7-0B0C-4AEC-BD79-4831ABB90420}" destId="{7A75712F-FD41-4DD0-9732-5B151D1E5576}" srcOrd="0" destOrd="0" presId="urn:microsoft.com/office/officeart/2005/8/layout/chevron2"/>
    <dgm:cxn modelId="{19A70C99-24A3-4D70-9DBD-46E18A9812F7}" type="presOf" srcId="{A51D8716-9A13-4AD4-9F3D-235167BF244B}" destId="{CB4C3B18-0227-4917-A995-C2C0B1514E16}" srcOrd="0" destOrd="2" presId="urn:microsoft.com/office/officeart/2005/8/layout/chevron2"/>
    <dgm:cxn modelId="{8F430DAB-9D33-4F28-8EC0-7FC336991CB8}" type="presOf" srcId="{A0ECA8E9-5C75-40BC-A8AE-B4DC0F3EA9D6}" destId="{2AF8CEF8-E2C2-4F3C-8954-0C3696C9BA2B}" srcOrd="0" destOrd="5" presId="urn:microsoft.com/office/officeart/2005/8/layout/chevron2"/>
    <dgm:cxn modelId="{C7B16A7A-7829-46F2-BA53-16287815AE01}" srcId="{866141E7-0B0C-4AEC-BD79-4831ABB90420}" destId="{79DD0B57-B0A2-4DBB-94E8-5C0D658A197B}" srcOrd="3" destOrd="0" parTransId="{D590CABC-EA29-43B3-BA40-F28EFA4D3263}" sibTransId="{BBB072AA-121F-4817-BD86-A06BC0235F53}"/>
    <dgm:cxn modelId="{8F219FAF-C293-491E-AC7C-703F1DF1942E}" type="presOf" srcId="{25A29200-3790-455E-8B36-5F55795DFE87}" destId="{CB4C3B18-0227-4917-A995-C2C0B1514E16}" srcOrd="0" destOrd="4" presId="urn:microsoft.com/office/officeart/2005/8/layout/chevron2"/>
    <dgm:cxn modelId="{2702F52E-89CA-4B08-BEA7-8FFA5B31C1A9}" srcId="{866141E7-0B0C-4AEC-BD79-4831ABB90420}" destId="{0EF6D7B7-5AAE-4E16-AEC3-55A8DC413796}" srcOrd="6" destOrd="0" parTransId="{485B3194-C67C-4068-B08C-3CEA1C80F007}" sibTransId="{796185C6-7EA5-4D12-9719-BF847383E092}"/>
    <dgm:cxn modelId="{56A4057E-2D17-4ECA-8916-2BD855D1E83A}" type="presOf" srcId="{754D6888-CB3A-4052-8ADA-8574A59E0D07}" destId="{8F4391BB-A8BF-4E1B-9DD6-F57978B4909E}" srcOrd="0" destOrd="0" presId="urn:microsoft.com/office/officeart/2005/8/layout/chevron2"/>
    <dgm:cxn modelId="{13B2BF85-161B-469F-B517-8067392D3EE9}" type="presParOf" srcId="{8FB6A055-B059-4CCC-BE7D-D78FD0B6515F}" destId="{2874499E-AAD3-48DB-859E-2A75C444928D}" srcOrd="0" destOrd="0" presId="urn:microsoft.com/office/officeart/2005/8/layout/chevron2"/>
    <dgm:cxn modelId="{ED9CF78E-7CD9-4C74-80A0-ADB5116CCBAA}" type="presParOf" srcId="{2874499E-AAD3-48DB-859E-2A75C444928D}" destId="{8F4391BB-A8BF-4E1B-9DD6-F57978B4909E}" srcOrd="0" destOrd="0" presId="urn:microsoft.com/office/officeart/2005/8/layout/chevron2"/>
    <dgm:cxn modelId="{6A6B349B-AD9B-4C74-98C5-32ECABE9E6F9}" type="presParOf" srcId="{2874499E-AAD3-48DB-859E-2A75C444928D}" destId="{CB4C3B18-0227-4917-A995-C2C0B1514E16}" srcOrd="1" destOrd="0" presId="urn:microsoft.com/office/officeart/2005/8/layout/chevron2"/>
    <dgm:cxn modelId="{1A9D35A6-DEB7-45C8-872E-6EFBE3BA1904}" type="presParOf" srcId="{8FB6A055-B059-4CCC-BE7D-D78FD0B6515F}" destId="{D17841B4-A252-4431-882F-C17227EB1142}" srcOrd="1" destOrd="0" presId="urn:microsoft.com/office/officeart/2005/8/layout/chevron2"/>
    <dgm:cxn modelId="{3AC37DB8-C544-4617-9FD7-DA031C136F08}" type="presParOf" srcId="{8FB6A055-B059-4CCC-BE7D-D78FD0B6515F}" destId="{6759348D-A071-4D60-A9D3-CCA5BD0E8C3D}" srcOrd="2" destOrd="0" presId="urn:microsoft.com/office/officeart/2005/8/layout/chevron2"/>
    <dgm:cxn modelId="{FCA0FA36-3A92-434E-88CC-62BAC8EDB76F}" type="presParOf" srcId="{6759348D-A071-4D60-A9D3-CCA5BD0E8C3D}" destId="{7A75712F-FD41-4DD0-9732-5B151D1E5576}" srcOrd="0" destOrd="0" presId="urn:microsoft.com/office/officeart/2005/8/layout/chevron2"/>
    <dgm:cxn modelId="{F7F9EDAB-696D-406C-A98B-2E034DC78861}" type="presParOf" srcId="{6759348D-A071-4D60-A9D3-CCA5BD0E8C3D}" destId="{2AF8CEF8-E2C2-4F3C-8954-0C3696C9BA2B}" srcOrd="1" destOrd="0" presId="urn:microsoft.com/office/officeart/2005/8/layout/chevron2"/>
    <dgm:cxn modelId="{B2A61D47-A162-46F9-847F-09C847E00253}" type="presParOf" srcId="{8FB6A055-B059-4CCC-BE7D-D78FD0B6515F}" destId="{B86C2EA2-C7A9-44F4-8ED0-1AE078194F50}" srcOrd="3" destOrd="0" presId="urn:microsoft.com/office/officeart/2005/8/layout/chevron2"/>
    <dgm:cxn modelId="{CEBCB23D-5E46-4896-8824-EB04A08F7BD9}" type="presParOf" srcId="{8FB6A055-B059-4CCC-BE7D-D78FD0B6515F}" destId="{37E825EC-EF38-4531-9785-C94758EC21E0}" srcOrd="4" destOrd="0" presId="urn:microsoft.com/office/officeart/2005/8/layout/chevron2"/>
    <dgm:cxn modelId="{D42CE5C5-E2F7-4A89-B154-01A88F4E2CED}" type="presParOf" srcId="{37E825EC-EF38-4531-9785-C94758EC21E0}" destId="{13500523-3887-41FA-958D-C4F66507BF8A}" srcOrd="0" destOrd="0" presId="urn:microsoft.com/office/officeart/2005/8/layout/chevron2"/>
    <dgm:cxn modelId="{579B4C95-69C5-49B6-8922-1166FCD69A41}" type="presParOf" srcId="{37E825EC-EF38-4531-9785-C94758EC21E0}" destId="{F796FA30-14F8-4665-BB1A-7A21308D035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04692-391B-4803-B6F7-9EDB816223E4}">
      <dsp:nvSpPr>
        <dsp:cNvPr id="0" name=""/>
        <dsp:cNvSpPr/>
      </dsp:nvSpPr>
      <dsp:spPr>
        <a:xfrm>
          <a:off x="899202" y="946994"/>
          <a:ext cx="1558910" cy="1637942"/>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41639A-4ADB-407D-B149-4FAF8322B8F0}">
      <dsp:nvSpPr>
        <dsp:cNvPr id="0" name=""/>
        <dsp:cNvSpPr/>
      </dsp:nvSpPr>
      <dsp:spPr>
        <a:xfrm>
          <a:off x="1243385" y="1550772"/>
          <a:ext cx="869960" cy="434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a:t>Performance information from depts</a:t>
          </a:r>
        </a:p>
      </dsp:txBody>
      <dsp:txXfrm>
        <a:off x="1243385" y="1550772"/>
        <a:ext cx="869960" cy="434935"/>
      </dsp:txXfrm>
    </dsp:sp>
    <dsp:sp modelId="{26B90DEA-34B5-4898-A329-BD9E0B210DB8}">
      <dsp:nvSpPr>
        <dsp:cNvPr id="0" name=""/>
        <dsp:cNvSpPr/>
      </dsp:nvSpPr>
      <dsp:spPr>
        <a:xfrm>
          <a:off x="466123" y="1882348"/>
          <a:ext cx="1558910" cy="1559069"/>
        </a:xfrm>
        <a:prstGeom prst="leftCircularArrow">
          <a:avLst>
            <a:gd name="adj1" fmla="val 10980"/>
            <a:gd name="adj2" fmla="val 1142322"/>
            <a:gd name="adj3" fmla="val 6300000"/>
            <a:gd name="adj4" fmla="val 18900000"/>
            <a:gd name="adj5" fmla="val 12500"/>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BBE9A8-A2D9-4695-AA9C-7F5F1B41E0D4}">
      <dsp:nvSpPr>
        <dsp:cNvPr id="0" name=""/>
        <dsp:cNvSpPr/>
      </dsp:nvSpPr>
      <dsp:spPr>
        <a:xfrm>
          <a:off x="808551" y="2448343"/>
          <a:ext cx="869960" cy="434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a:t>Other research &amp; evaluations</a:t>
          </a:r>
        </a:p>
      </dsp:txBody>
      <dsp:txXfrm>
        <a:off x="808551" y="2448343"/>
        <a:ext cx="869960" cy="434935"/>
      </dsp:txXfrm>
    </dsp:sp>
    <dsp:sp modelId="{ACA54DBA-BDF1-4B74-A7B4-9370BEBD2856}">
      <dsp:nvSpPr>
        <dsp:cNvPr id="0" name=""/>
        <dsp:cNvSpPr/>
      </dsp:nvSpPr>
      <dsp:spPr>
        <a:xfrm>
          <a:off x="899202" y="2781573"/>
          <a:ext cx="1558910" cy="1559069"/>
        </a:xfrm>
        <a:prstGeom prst="circularArrow">
          <a:avLst>
            <a:gd name="adj1" fmla="val 10980"/>
            <a:gd name="adj2" fmla="val 1142322"/>
            <a:gd name="adj3" fmla="val 4500000"/>
            <a:gd name="adj4" fmla="val 13500000"/>
            <a:gd name="adj5" fmla="val 12500"/>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14FA62-B189-477B-921C-D9A081123E1A}">
      <dsp:nvSpPr>
        <dsp:cNvPr id="0" name=""/>
        <dsp:cNvSpPr/>
      </dsp:nvSpPr>
      <dsp:spPr>
        <a:xfrm>
          <a:off x="1243385" y="3345913"/>
          <a:ext cx="869960" cy="434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a:t>Analysis of options &amp; risks for remedial actions  </a:t>
          </a:r>
        </a:p>
      </dsp:txBody>
      <dsp:txXfrm>
        <a:off x="1243385" y="3345913"/>
        <a:ext cx="869960" cy="434935"/>
      </dsp:txXfrm>
    </dsp:sp>
    <dsp:sp modelId="{5D2EB621-E9E9-486B-82CE-1DBE4AA78493}">
      <dsp:nvSpPr>
        <dsp:cNvPr id="0" name=""/>
        <dsp:cNvSpPr/>
      </dsp:nvSpPr>
      <dsp:spPr>
        <a:xfrm>
          <a:off x="577244" y="3780849"/>
          <a:ext cx="1339300" cy="1339947"/>
        </a:xfrm>
        <a:prstGeom prst="blockArc">
          <a:avLst>
            <a:gd name="adj1" fmla="val 0"/>
            <a:gd name="adj2" fmla="val 189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B0C05-FD43-47C3-9CE4-BE212FE7DBC4}">
      <dsp:nvSpPr>
        <dsp:cNvPr id="0" name=""/>
        <dsp:cNvSpPr/>
      </dsp:nvSpPr>
      <dsp:spPr>
        <a:xfrm>
          <a:off x="808551" y="4243484"/>
          <a:ext cx="869960" cy="434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a:t>Follow-up on Cabinet decisions</a:t>
          </a:r>
        </a:p>
      </dsp:txBody>
      <dsp:txXfrm>
        <a:off x="808551" y="4243484"/>
        <a:ext cx="869960" cy="434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11358-EE46-934D-AF69-2C8F512F792E}">
      <dsp:nvSpPr>
        <dsp:cNvPr id="0" name=""/>
        <dsp:cNvSpPr/>
      </dsp:nvSpPr>
      <dsp:spPr>
        <a:xfrm>
          <a:off x="1" y="184273"/>
          <a:ext cx="1243953" cy="764919"/>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Inputs</a:t>
          </a:r>
        </a:p>
      </dsp:txBody>
      <dsp:txXfrm>
        <a:off x="22405" y="206677"/>
        <a:ext cx="1199145" cy="720111"/>
      </dsp:txXfrm>
    </dsp:sp>
    <dsp:sp modelId="{3272813F-DE05-B746-A17E-B1983DB8666D}">
      <dsp:nvSpPr>
        <dsp:cNvPr id="0" name=""/>
        <dsp:cNvSpPr/>
      </dsp:nvSpPr>
      <dsp:spPr>
        <a:xfrm rot="81498">
          <a:off x="1366134" y="436245"/>
          <a:ext cx="259168" cy="3024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a:off x="1366145" y="495805"/>
        <a:ext cx="181418" cy="181446"/>
      </dsp:txXfrm>
    </dsp:sp>
    <dsp:sp modelId="{3FD48074-61A1-364F-A628-BC2A78BB452E}">
      <dsp:nvSpPr>
        <dsp:cNvPr id="0" name=""/>
        <dsp:cNvSpPr/>
      </dsp:nvSpPr>
      <dsp:spPr>
        <a:xfrm>
          <a:off x="1732816" y="241710"/>
          <a:ext cx="1219395" cy="731637"/>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Activities</a:t>
          </a:r>
        </a:p>
      </dsp:txBody>
      <dsp:txXfrm>
        <a:off x="1754245" y="263139"/>
        <a:ext cx="1176537" cy="688779"/>
      </dsp:txXfrm>
    </dsp:sp>
    <dsp:sp modelId="{5F11934A-275D-7B40-AED8-E1CA053A6AAA}">
      <dsp:nvSpPr>
        <dsp:cNvPr id="0" name=""/>
        <dsp:cNvSpPr/>
      </dsp:nvSpPr>
      <dsp:spPr>
        <a:xfrm>
          <a:off x="3074150" y="456324"/>
          <a:ext cx="258511" cy="3024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a:off x="3074150" y="516806"/>
        <a:ext cx="180958" cy="181446"/>
      </dsp:txXfrm>
    </dsp:sp>
    <dsp:sp modelId="{8617A038-0845-664A-B973-A5EAE660090F}">
      <dsp:nvSpPr>
        <dsp:cNvPr id="0" name=""/>
        <dsp:cNvSpPr/>
      </dsp:nvSpPr>
      <dsp:spPr>
        <a:xfrm>
          <a:off x="3439969" y="241710"/>
          <a:ext cx="1219395" cy="731637"/>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Outputs</a:t>
          </a:r>
        </a:p>
      </dsp:txBody>
      <dsp:txXfrm>
        <a:off x="3461398" y="263139"/>
        <a:ext cx="1176537" cy="688779"/>
      </dsp:txXfrm>
    </dsp:sp>
    <dsp:sp modelId="{A3EFDF35-8CD3-DD41-B63E-850903E6E55D}">
      <dsp:nvSpPr>
        <dsp:cNvPr id="0" name=""/>
        <dsp:cNvSpPr/>
      </dsp:nvSpPr>
      <dsp:spPr>
        <a:xfrm>
          <a:off x="4781304" y="456324"/>
          <a:ext cx="258511" cy="3024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a:off x="4781304" y="516806"/>
        <a:ext cx="180958" cy="181446"/>
      </dsp:txXfrm>
    </dsp:sp>
    <dsp:sp modelId="{D940172A-BBFC-C740-9801-0453453A05A8}">
      <dsp:nvSpPr>
        <dsp:cNvPr id="0" name=""/>
        <dsp:cNvSpPr/>
      </dsp:nvSpPr>
      <dsp:spPr>
        <a:xfrm>
          <a:off x="5147122" y="241710"/>
          <a:ext cx="1252806" cy="731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Outcomes</a:t>
          </a:r>
        </a:p>
      </dsp:txBody>
      <dsp:txXfrm>
        <a:off x="5168551" y="263139"/>
        <a:ext cx="1209948" cy="688779"/>
      </dsp:txXfrm>
    </dsp:sp>
    <dsp:sp modelId="{0128901B-53DB-5243-89F0-7C8349B7FFF7}">
      <dsp:nvSpPr>
        <dsp:cNvPr id="0" name=""/>
        <dsp:cNvSpPr/>
      </dsp:nvSpPr>
      <dsp:spPr>
        <a:xfrm rot="58">
          <a:off x="6522145" y="456339"/>
          <a:ext cx="259096" cy="3024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a:off x="6522145" y="516820"/>
        <a:ext cx="181367" cy="181446"/>
      </dsp:txXfrm>
    </dsp:sp>
    <dsp:sp modelId="{8A8F77AD-DF01-3D43-B767-AFF951344F76}">
      <dsp:nvSpPr>
        <dsp:cNvPr id="0" name=""/>
        <dsp:cNvSpPr/>
      </dsp:nvSpPr>
      <dsp:spPr>
        <a:xfrm>
          <a:off x="6888791" y="241740"/>
          <a:ext cx="1219395" cy="731637"/>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Impacts</a:t>
          </a:r>
        </a:p>
      </dsp:txBody>
      <dsp:txXfrm>
        <a:off x="6910220" y="263169"/>
        <a:ext cx="1176537" cy="6887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391BB-A8BF-4E1B-9DD6-F57978B4909E}">
      <dsp:nvSpPr>
        <dsp:cNvPr id="0" name=""/>
        <dsp:cNvSpPr/>
      </dsp:nvSpPr>
      <dsp:spPr>
        <a:xfrm rot="5400000">
          <a:off x="847786" y="129295"/>
          <a:ext cx="1800053" cy="1716019"/>
        </a:xfrm>
        <a:prstGeom prst="chevron">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Policies developed</a:t>
          </a:r>
          <a:endParaRPr lang="en-ZA" sz="1600" kern="1200" dirty="0"/>
        </a:p>
      </dsp:txBody>
      <dsp:txXfrm rot="-5400000">
        <a:off x="889804" y="945288"/>
        <a:ext cx="1716019" cy="84034"/>
      </dsp:txXfrm>
    </dsp:sp>
    <dsp:sp modelId="{CB4C3B18-0227-4917-A995-C2C0B1514E16}">
      <dsp:nvSpPr>
        <dsp:cNvPr id="0" name=""/>
        <dsp:cNvSpPr/>
      </dsp:nvSpPr>
      <dsp:spPr>
        <a:xfrm rot="5400000">
          <a:off x="5431462" y="-2149923"/>
          <a:ext cx="1334833" cy="564505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ZA" sz="1400" kern="1200" dirty="0"/>
            <a:t>Macro policy on Rental</a:t>
          </a:r>
        </a:p>
        <a:p>
          <a:pPr marL="114300" lvl="1" indent="-114300" algn="l" defTabSz="622300">
            <a:lnSpc>
              <a:spcPct val="90000"/>
            </a:lnSpc>
            <a:spcBef>
              <a:spcPct val="0"/>
            </a:spcBef>
            <a:spcAft>
              <a:spcPct val="15000"/>
            </a:spcAft>
            <a:buChar char="••"/>
          </a:pPr>
          <a:r>
            <a:rPr lang="en-US" sz="1400" kern="1200" dirty="0"/>
            <a:t>Macro policy and strategy on land for human settlements</a:t>
          </a:r>
          <a:endParaRPr lang="en-ZA" sz="1400" kern="1200" dirty="0"/>
        </a:p>
        <a:p>
          <a:pPr marL="114300" lvl="1" indent="-114300" algn="l" defTabSz="622300">
            <a:lnSpc>
              <a:spcPct val="90000"/>
            </a:lnSpc>
            <a:spcBef>
              <a:spcPct val="0"/>
            </a:spcBef>
            <a:spcAft>
              <a:spcPct val="15000"/>
            </a:spcAft>
            <a:buChar char="••"/>
          </a:pPr>
          <a:r>
            <a:rPr lang="en-US" sz="1400" kern="1200" dirty="0"/>
            <a:t>Macro policy on informal settlements</a:t>
          </a:r>
          <a:endParaRPr lang="en-ZA" sz="1400" kern="1200" dirty="0"/>
        </a:p>
        <a:p>
          <a:pPr marL="114300" lvl="1" indent="-114300" algn="l" defTabSz="622300">
            <a:lnSpc>
              <a:spcPct val="90000"/>
            </a:lnSpc>
            <a:spcBef>
              <a:spcPct val="0"/>
            </a:spcBef>
            <a:spcAft>
              <a:spcPct val="15000"/>
            </a:spcAft>
            <a:buChar char="••"/>
          </a:pPr>
          <a:r>
            <a:rPr lang="en-ZA" sz="1400" kern="1200" dirty="0"/>
            <a:t>Policy on Property Transactional Support Centres</a:t>
          </a:r>
        </a:p>
        <a:p>
          <a:pPr marL="114300" lvl="1" indent="-114300" algn="l" defTabSz="622300">
            <a:lnSpc>
              <a:spcPct val="90000"/>
            </a:lnSpc>
            <a:spcBef>
              <a:spcPct val="0"/>
            </a:spcBef>
            <a:spcAft>
              <a:spcPct val="15000"/>
            </a:spcAft>
            <a:buChar char="••"/>
          </a:pPr>
          <a:r>
            <a:rPr lang="en-US" sz="1400" kern="1200" dirty="0"/>
            <a:t>Policy on empowerment of designated groups</a:t>
          </a:r>
          <a:endParaRPr lang="en-ZA" sz="1400" kern="1200" dirty="0"/>
        </a:p>
        <a:p>
          <a:pPr marL="114300" lvl="1" indent="-114300" algn="l" defTabSz="622300">
            <a:lnSpc>
              <a:spcPct val="90000"/>
            </a:lnSpc>
            <a:spcBef>
              <a:spcPct val="0"/>
            </a:spcBef>
            <a:spcAft>
              <a:spcPct val="15000"/>
            </a:spcAft>
            <a:buChar char="••"/>
          </a:pPr>
          <a:r>
            <a:rPr lang="en-ZA" sz="1400" kern="1200" dirty="0"/>
            <a:t>Policy on social facilitation</a:t>
          </a:r>
        </a:p>
      </dsp:txBody>
      <dsp:txXfrm rot="-5400000">
        <a:off x="3276353" y="70347"/>
        <a:ext cx="5579892" cy="1204511"/>
      </dsp:txXfrm>
    </dsp:sp>
    <dsp:sp modelId="{7A75712F-FD41-4DD0-9732-5B151D1E5576}">
      <dsp:nvSpPr>
        <dsp:cNvPr id="0" name=""/>
        <dsp:cNvSpPr/>
      </dsp:nvSpPr>
      <dsp:spPr>
        <a:xfrm rot="5400000">
          <a:off x="829509" y="2051618"/>
          <a:ext cx="1800053" cy="1679465"/>
        </a:xfrm>
        <a:prstGeom prst="chevron">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Policy revisions</a:t>
          </a:r>
          <a:endParaRPr lang="en-ZA" sz="1800" kern="1200" dirty="0"/>
        </a:p>
      </dsp:txBody>
      <dsp:txXfrm rot="-5400000">
        <a:off x="889804" y="2831057"/>
        <a:ext cx="1679465" cy="120588"/>
      </dsp:txXfrm>
    </dsp:sp>
    <dsp:sp modelId="{2AF8CEF8-E2C2-4F3C-8954-0C3696C9BA2B}">
      <dsp:nvSpPr>
        <dsp:cNvPr id="0" name=""/>
        <dsp:cNvSpPr/>
      </dsp:nvSpPr>
      <dsp:spPr>
        <a:xfrm rot="5400000">
          <a:off x="5120729" y="-106991"/>
          <a:ext cx="1733920" cy="536666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n-ZA" sz="1400" kern="1200" dirty="0"/>
        </a:p>
        <a:p>
          <a:pPr marL="114300" lvl="1" indent="-114300" algn="l" defTabSz="622300">
            <a:lnSpc>
              <a:spcPct val="90000"/>
            </a:lnSpc>
            <a:spcBef>
              <a:spcPct val="0"/>
            </a:spcBef>
            <a:spcAft>
              <a:spcPct val="15000"/>
            </a:spcAft>
            <a:buChar char="••"/>
          </a:pPr>
          <a:r>
            <a:rPr lang="en-US" sz="1400" kern="1200" dirty="0"/>
            <a:t>Increase of the subsidy quantum for all subsidy housing programmes</a:t>
          </a:r>
          <a:endParaRPr lang="en-ZA" sz="1400" kern="1200" dirty="0"/>
        </a:p>
        <a:p>
          <a:pPr marL="114300" lvl="1" indent="-114300" algn="l" defTabSz="622300">
            <a:lnSpc>
              <a:spcPct val="90000"/>
            </a:lnSpc>
            <a:spcBef>
              <a:spcPct val="0"/>
            </a:spcBef>
            <a:spcAft>
              <a:spcPct val="15000"/>
            </a:spcAft>
            <a:buChar char="••"/>
          </a:pPr>
          <a:r>
            <a:rPr lang="en-US" sz="1400" kern="1200" dirty="0"/>
            <a:t>Change in social housing income bands to R22 000</a:t>
          </a:r>
          <a:endParaRPr lang="en-ZA" sz="1400" kern="1200" dirty="0"/>
        </a:p>
        <a:p>
          <a:pPr marL="114300" lvl="1" indent="-114300" algn="l" defTabSz="622300">
            <a:lnSpc>
              <a:spcPct val="90000"/>
            </a:lnSpc>
            <a:spcBef>
              <a:spcPct val="0"/>
            </a:spcBef>
            <a:spcAft>
              <a:spcPct val="15000"/>
            </a:spcAft>
            <a:buChar char="••"/>
          </a:pPr>
          <a:r>
            <a:rPr lang="en-US" sz="1400" kern="1200" dirty="0"/>
            <a:t>Exemption of social pensions recipients from the income qualification criteria for housing</a:t>
          </a:r>
          <a:endParaRPr lang="en-ZA" sz="1400" kern="1200" dirty="0"/>
        </a:p>
        <a:p>
          <a:pPr marL="114300" lvl="1" indent="-114300" algn="l" defTabSz="622300">
            <a:lnSpc>
              <a:spcPct val="90000"/>
            </a:lnSpc>
            <a:spcBef>
              <a:spcPct val="0"/>
            </a:spcBef>
            <a:spcAft>
              <a:spcPct val="15000"/>
            </a:spcAft>
            <a:buChar char="••"/>
          </a:pPr>
          <a:r>
            <a:rPr lang="en-ZA" sz="1400" kern="1200" dirty="0"/>
            <a:t>Revised Finance Linked Policy</a:t>
          </a:r>
        </a:p>
        <a:p>
          <a:pPr marL="114300" lvl="1" indent="-114300" algn="l" defTabSz="622300">
            <a:lnSpc>
              <a:spcPct val="90000"/>
            </a:lnSpc>
            <a:spcBef>
              <a:spcPct val="0"/>
            </a:spcBef>
            <a:spcAft>
              <a:spcPct val="15000"/>
            </a:spcAft>
            <a:buChar char="••"/>
          </a:pPr>
          <a:r>
            <a:rPr lang="en-US" sz="1400" kern="1200" dirty="0"/>
            <a:t>Revised COVID-19 Residential Rent Relief Policy    </a:t>
          </a:r>
          <a:endParaRPr lang="en-ZA" sz="1400" kern="1200" dirty="0"/>
        </a:p>
        <a:p>
          <a:pPr marL="114300" lvl="1" indent="-114300" algn="l" defTabSz="622300">
            <a:lnSpc>
              <a:spcPct val="90000"/>
            </a:lnSpc>
            <a:spcBef>
              <a:spcPct val="0"/>
            </a:spcBef>
            <a:spcAft>
              <a:spcPct val="15000"/>
            </a:spcAft>
            <a:buChar char="••"/>
          </a:pPr>
          <a:r>
            <a:rPr lang="en-US" sz="1400" kern="1200" dirty="0"/>
            <a:t>Revised COVID-19 Debt Relief Policy</a:t>
          </a:r>
          <a:endParaRPr lang="en-ZA" sz="1400" kern="1200" dirty="0"/>
        </a:p>
      </dsp:txBody>
      <dsp:txXfrm rot="-5400000">
        <a:off x="3304357" y="1794024"/>
        <a:ext cx="5282023" cy="1564634"/>
      </dsp:txXfrm>
    </dsp:sp>
    <dsp:sp modelId="{13500523-3887-41FA-958D-C4F66507BF8A}">
      <dsp:nvSpPr>
        <dsp:cNvPr id="0" name=""/>
        <dsp:cNvSpPr/>
      </dsp:nvSpPr>
      <dsp:spPr>
        <a:xfrm rot="5400000">
          <a:off x="903328" y="3599901"/>
          <a:ext cx="1800053" cy="1827104"/>
        </a:xfrm>
        <a:prstGeom prst="chevron">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Evaluations</a:t>
          </a:r>
          <a:endParaRPr lang="en-ZA" sz="1800" kern="1200" dirty="0"/>
        </a:p>
      </dsp:txBody>
      <dsp:txXfrm rot="-5400000">
        <a:off x="889803" y="3613426"/>
        <a:ext cx="1827104" cy="1800053"/>
      </dsp:txXfrm>
    </dsp:sp>
    <dsp:sp modelId="{F796FA30-14F8-4665-BB1A-7A21308D0351}">
      <dsp:nvSpPr>
        <dsp:cNvPr id="0" name=""/>
        <dsp:cNvSpPr/>
      </dsp:nvSpPr>
      <dsp:spPr>
        <a:xfrm rot="5400000">
          <a:off x="5384825" y="1779565"/>
          <a:ext cx="986526" cy="48377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Department completed one (1) UISP baseline evaluation study, one (1) evaluation study on Rental Housing Tribunal, and one (1) on the Implementation of FLISP   </a:t>
          </a:r>
          <a:endParaRPr lang="en-ZA" sz="1400" kern="1200" dirty="0"/>
        </a:p>
      </dsp:txBody>
      <dsp:txXfrm rot="-5400000">
        <a:off x="3459209" y="3753339"/>
        <a:ext cx="4789600" cy="89021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0.86089</cdr:x>
      <cdr:y>0.5</cdr:y>
    </cdr:from>
    <cdr:to>
      <cdr:x>0.86089</cdr:x>
      <cdr:y>0.62787</cdr:y>
    </cdr:to>
    <cdr:cxnSp macro="">
      <cdr:nvCxnSpPr>
        <cdr:cNvPr id="3" name="Straight Arrow Connector 2">
          <a:extLst xmlns:a="http://schemas.openxmlformats.org/drawingml/2006/main">
            <a:ext uri="{FF2B5EF4-FFF2-40B4-BE49-F238E27FC236}">
              <a16:creationId xmlns:a16="http://schemas.microsoft.com/office/drawing/2014/main" id="{B79B3093-2996-4787-96B1-5D0491885D29}"/>
            </a:ext>
          </a:extLst>
        </cdr:cNvPr>
        <cdr:cNvCxnSpPr/>
      </cdr:nvCxnSpPr>
      <cdr:spPr>
        <a:xfrm xmlns:a="http://schemas.openxmlformats.org/drawingml/2006/main">
          <a:off x="4000181" y="1313252"/>
          <a:ext cx="0" cy="33585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0.86066</cdr:x>
      <cdr:y>0.40789</cdr:y>
    </cdr:from>
    <cdr:to>
      <cdr:x>0.86066</cdr:x>
      <cdr:y>0.6182</cdr:y>
    </cdr:to>
    <cdr:cxnSp macro="">
      <cdr:nvCxnSpPr>
        <cdr:cNvPr id="5" name="Straight Arrow Connector 4">
          <a:extLst xmlns:a="http://schemas.openxmlformats.org/drawingml/2006/main">
            <a:ext uri="{FF2B5EF4-FFF2-40B4-BE49-F238E27FC236}">
              <a16:creationId xmlns:a16="http://schemas.microsoft.com/office/drawing/2014/main" id="{CAEA10A7-BF42-4A99-9CF0-24A70D82E5A8}"/>
            </a:ext>
          </a:extLst>
        </cdr:cNvPr>
        <cdr:cNvCxnSpPr/>
      </cdr:nvCxnSpPr>
      <cdr:spPr>
        <a:xfrm xmlns:a="http://schemas.openxmlformats.org/drawingml/2006/main" flipV="1">
          <a:off x="3999113" y="1071325"/>
          <a:ext cx="0" cy="55238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592E7-8E8B-4EEE-B898-EAF9F50A8C2A}" type="datetimeFigureOut">
              <a:rPr lang="en-ZA" smtClean="0"/>
              <a:t>2022/10/11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E3588-6D23-4C23-B5BA-2EBAEFF9A118}" type="slidenum">
              <a:rPr lang="en-ZA" smtClean="0"/>
              <a:t>‹#›</a:t>
            </a:fld>
            <a:endParaRPr lang="en-ZA"/>
          </a:p>
        </p:txBody>
      </p:sp>
    </p:spTree>
    <p:extLst>
      <p:ext uri="{BB962C8B-B14F-4D97-AF65-F5344CB8AC3E}">
        <p14:creationId xmlns:p14="http://schemas.microsoft.com/office/powerpoint/2010/main" val="2047477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FAF13E-D87B-4495-A3F1-7D36D6ADF10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268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7190" tIns="33595" rIns="67190" bIns="33595">
            <a:normAutofit/>
          </a:bodyPr>
          <a:lstStyle/>
          <a:p>
            <a:pPr marL="321320" marR="0" lvl="0" indent="-32132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p:txBody>
      </p:sp>
    </p:spTree>
    <p:extLst>
      <p:ext uri="{BB962C8B-B14F-4D97-AF65-F5344CB8AC3E}">
        <p14:creationId xmlns:p14="http://schemas.microsoft.com/office/powerpoint/2010/main" val="199073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1C86-B0AD-9042-8CC2-4B5F837FC04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E441F95-6299-0C4A-8DEC-2F4E174B48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1839C34-B0D4-4E40-9B59-917E84ECF3E4}"/>
              </a:ext>
            </a:extLst>
          </p:cNvPr>
          <p:cNvSpPr>
            <a:spLocks noGrp="1"/>
          </p:cNvSpPr>
          <p:nvPr>
            <p:ph type="dt" sz="half" idx="10"/>
          </p:nvPr>
        </p:nvSpPr>
        <p:spPr/>
        <p:txBody>
          <a:bodyPr/>
          <a:lstStyle/>
          <a:p>
            <a:fld id="{0700D211-4E77-494E-90FD-EBC70F2F40A7}" type="datetimeFigureOut">
              <a:rPr lang="en-US" smtClean="0"/>
              <a:t>10/11/2022</a:t>
            </a:fld>
            <a:endParaRPr lang="en-US"/>
          </a:p>
        </p:txBody>
      </p:sp>
      <p:sp>
        <p:nvSpPr>
          <p:cNvPr id="5" name="Footer Placeholder 4">
            <a:extLst>
              <a:ext uri="{FF2B5EF4-FFF2-40B4-BE49-F238E27FC236}">
                <a16:creationId xmlns:a16="http://schemas.microsoft.com/office/drawing/2014/main" id="{E6CEF349-5B91-B24D-982A-D6B57A6E7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6AD46-138B-B440-84A2-7A887BEDB7E5}"/>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110415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6D38-5FE4-2B4C-9F88-ED61FB5D025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4D271A5-BD6B-0842-8A27-F631A133712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18D9671-60B8-CC41-B756-43F7DC273233}"/>
              </a:ext>
            </a:extLst>
          </p:cNvPr>
          <p:cNvSpPr>
            <a:spLocks noGrp="1"/>
          </p:cNvSpPr>
          <p:nvPr>
            <p:ph type="dt" sz="half" idx="10"/>
          </p:nvPr>
        </p:nvSpPr>
        <p:spPr/>
        <p:txBody>
          <a:bodyPr/>
          <a:lstStyle/>
          <a:p>
            <a:fld id="{0700D211-4E77-494E-90FD-EBC70F2F40A7}" type="datetimeFigureOut">
              <a:rPr lang="en-US" smtClean="0"/>
              <a:t>10/11/2022</a:t>
            </a:fld>
            <a:endParaRPr lang="en-US"/>
          </a:p>
        </p:txBody>
      </p:sp>
      <p:sp>
        <p:nvSpPr>
          <p:cNvPr id="5" name="Footer Placeholder 4">
            <a:extLst>
              <a:ext uri="{FF2B5EF4-FFF2-40B4-BE49-F238E27FC236}">
                <a16:creationId xmlns:a16="http://schemas.microsoft.com/office/drawing/2014/main" id="{F2CB4AB8-BDFB-2A4A-BE7A-8B8325D24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149A4-3E84-5F45-AC06-53900F6907D3}"/>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199389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C57D43-2332-B24F-B25B-5D53F518B80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2024C5F-366C-E949-A928-E60A0E5C102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DA6023-A2AC-4449-BE49-D991889AF521}"/>
              </a:ext>
            </a:extLst>
          </p:cNvPr>
          <p:cNvSpPr>
            <a:spLocks noGrp="1"/>
          </p:cNvSpPr>
          <p:nvPr>
            <p:ph type="dt" sz="half" idx="10"/>
          </p:nvPr>
        </p:nvSpPr>
        <p:spPr/>
        <p:txBody>
          <a:bodyPr/>
          <a:lstStyle/>
          <a:p>
            <a:fld id="{0700D211-4E77-494E-90FD-EBC70F2F40A7}" type="datetimeFigureOut">
              <a:rPr lang="en-US" smtClean="0"/>
              <a:t>10/11/2022</a:t>
            </a:fld>
            <a:endParaRPr lang="en-US"/>
          </a:p>
        </p:txBody>
      </p:sp>
      <p:sp>
        <p:nvSpPr>
          <p:cNvPr id="5" name="Footer Placeholder 4">
            <a:extLst>
              <a:ext uri="{FF2B5EF4-FFF2-40B4-BE49-F238E27FC236}">
                <a16:creationId xmlns:a16="http://schemas.microsoft.com/office/drawing/2014/main" id="{F59D7999-71AB-CE42-BAAC-8DFE3105FE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ECE2E8-BFFE-D84F-90BA-7FCE2CF501F1}"/>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826946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99C67-4059-FC49-9968-FEBEF93ADF9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1CAB03A-3106-D441-BEE8-1802C17440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FE02F5-6C87-B14D-8CF4-7D5E66FCAA75}"/>
              </a:ext>
            </a:extLst>
          </p:cNvPr>
          <p:cNvSpPr>
            <a:spLocks noGrp="1"/>
          </p:cNvSpPr>
          <p:nvPr>
            <p:ph type="dt" sz="half" idx="10"/>
          </p:nvPr>
        </p:nvSpPr>
        <p:spPr/>
        <p:txBody>
          <a:bodyPr/>
          <a:lstStyle/>
          <a:p>
            <a:fld id="{0700D211-4E77-494E-90FD-EBC70F2F40A7}" type="datetimeFigureOut">
              <a:rPr lang="en-US" smtClean="0"/>
              <a:t>10/11/2022</a:t>
            </a:fld>
            <a:endParaRPr lang="en-US"/>
          </a:p>
        </p:txBody>
      </p:sp>
      <p:sp>
        <p:nvSpPr>
          <p:cNvPr id="5" name="Footer Placeholder 4">
            <a:extLst>
              <a:ext uri="{FF2B5EF4-FFF2-40B4-BE49-F238E27FC236}">
                <a16:creationId xmlns:a16="http://schemas.microsoft.com/office/drawing/2014/main" id="{2067824D-FBC6-DB48-BCAF-7C1E7467D6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CD7C7-31B7-D44B-A8F2-DFF29AC9D59A}"/>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547719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E381-4503-2947-87B6-CF22AEDABDB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0C530EC-CE00-2B4E-8CE2-24AEF96D8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808F25E-5F41-084E-83AA-8FE74BA6FAF6}"/>
              </a:ext>
            </a:extLst>
          </p:cNvPr>
          <p:cNvSpPr>
            <a:spLocks noGrp="1"/>
          </p:cNvSpPr>
          <p:nvPr>
            <p:ph type="dt" sz="half" idx="10"/>
          </p:nvPr>
        </p:nvSpPr>
        <p:spPr/>
        <p:txBody>
          <a:bodyPr/>
          <a:lstStyle/>
          <a:p>
            <a:fld id="{0700D211-4E77-494E-90FD-EBC70F2F40A7}" type="datetimeFigureOut">
              <a:rPr lang="en-US" smtClean="0"/>
              <a:t>10/11/2022</a:t>
            </a:fld>
            <a:endParaRPr lang="en-US"/>
          </a:p>
        </p:txBody>
      </p:sp>
      <p:sp>
        <p:nvSpPr>
          <p:cNvPr id="5" name="Footer Placeholder 4">
            <a:extLst>
              <a:ext uri="{FF2B5EF4-FFF2-40B4-BE49-F238E27FC236}">
                <a16:creationId xmlns:a16="http://schemas.microsoft.com/office/drawing/2014/main" id="{882ED9CA-D437-4449-B072-541B371C4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9FA9F-EEC7-2D45-8002-65AA0028CD08}"/>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222329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F6DD-A4F4-C748-AF60-6C8D9F06F10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C7AA790-AD42-3344-8B11-5A4F2E0636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626CE14-1BA2-ED44-B5BD-2A6576A2F3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45BA4BA-4FCE-BF47-944E-B5095F837520}"/>
              </a:ext>
            </a:extLst>
          </p:cNvPr>
          <p:cNvSpPr>
            <a:spLocks noGrp="1"/>
          </p:cNvSpPr>
          <p:nvPr>
            <p:ph type="dt" sz="half" idx="10"/>
          </p:nvPr>
        </p:nvSpPr>
        <p:spPr/>
        <p:txBody>
          <a:bodyPr/>
          <a:lstStyle/>
          <a:p>
            <a:fld id="{0700D211-4E77-494E-90FD-EBC70F2F40A7}" type="datetimeFigureOut">
              <a:rPr lang="en-US" smtClean="0"/>
              <a:t>10/11/2022</a:t>
            </a:fld>
            <a:endParaRPr lang="en-US"/>
          </a:p>
        </p:txBody>
      </p:sp>
      <p:sp>
        <p:nvSpPr>
          <p:cNvPr id="6" name="Footer Placeholder 5">
            <a:extLst>
              <a:ext uri="{FF2B5EF4-FFF2-40B4-BE49-F238E27FC236}">
                <a16:creationId xmlns:a16="http://schemas.microsoft.com/office/drawing/2014/main" id="{74BC36AF-1883-F048-B4DC-C88A900F6A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7978B-018E-434B-B932-DD34677D906E}"/>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2467748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53D3-AC78-1642-8E76-D2DC0C6386D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3318E2-8623-C341-ABB2-91FF72943B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C9D7EB-DF3B-B54A-BE11-6B937412DBB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D42BAB6-AFAB-F74B-8460-F97FC929E3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BC472F-EB72-4C4E-8F41-F748B6EEDA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585E121-21EF-FD41-BEE1-EC04623C50D8}"/>
              </a:ext>
            </a:extLst>
          </p:cNvPr>
          <p:cNvSpPr>
            <a:spLocks noGrp="1"/>
          </p:cNvSpPr>
          <p:nvPr>
            <p:ph type="dt" sz="half" idx="10"/>
          </p:nvPr>
        </p:nvSpPr>
        <p:spPr/>
        <p:txBody>
          <a:bodyPr/>
          <a:lstStyle/>
          <a:p>
            <a:fld id="{0700D211-4E77-494E-90FD-EBC70F2F40A7}" type="datetimeFigureOut">
              <a:rPr lang="en-US" smtClean="0"/>
              <a:t>10/11/2022</a:t>
            </a:fld>
            <a:endParaRPr lang="en-US"/>
          </a:p>
        </p:txBody>
      </p:sp>
      <p:sp>
        <p:nvSpPr>
          <p:cNvPr id="8" name="Footer Placeholder 7">
            <a:extLst>
              <a:ext uri="{FF2B5EF4-FFF2-40B4-BE49-F238E27FC236}">
                <a16:creationId xmlns:a16="http://schemas.microsoft.com/office/drawing/2014/main" id="{CA532B73-8A2C-BD46-B51C-14E4B7A4AD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5F781C-C4DA-1B4A-99FA-BF24BA20CBF1}"/>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2805522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28BA5-CA80-F840-81D9-E6F192FF188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036094-BB03-624D-A0B0-6179D6500606}"/>
              </a:ext>
            </a:extLst>
          </p:cNvPr>
          <p:cNvSpPr>
            <a:spLocks noGrp="1"/>
          </p:cNvSpPr>
          <p:nvPr>
            <p:ph type="dt" sz="half" idx="10"/>
          </p:nvPr>
        </p:nvSpPr>
        <p:spPr/>
        <p:txBody>
          <a:bodyPr/>
          <a:lstStyle/>
          <a:p>
            <a:fld id="{0700D211-4E77-494E-90FD-EBC70F2F40A7}" type="datetimeFigureOut">
              <a:rPr lang="en-US" smtClean="0"/>
              <a:t>10/11/2022</a:t>
            </a:fld>
            <a:endParaRPr lang="en-US"/>
          </a:p>
        </p:txBody>
      </p:sp>
      <p:sp>
        <p:nvSpPr>
          <p:cNvPr id="4" name="Footer Placeholder 3">
            <a:extLst>
              <a:ext uri="{FF2B5EF4-FFF2-40B4-BE49-F238E27FC236}">
                <a16:creationId xmlns:a16="http://schemas.microsoft.com/office/drawing/2014/main" id="{BC513C22-F827-CD4E-A70F-7BC461DA93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ABFF71-FFFC-604D-B372-8FBC90BB52BF}"/>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86538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46FE06-06A3-124E-A65C-B8EBED9A6F9D}"/>
              </a:ext>
            </a:extLst>
          </p:cNvPr>
          <p:cNvSpPr>
            <a:spLocks noGrp="1"/>
          </p:cNvSpPr>
          <p:nvPr>
            <p:ph type="dt" sz="half" idx="10"/>
          </p:nvPr>
        </p:nvSpPr>
        <p:spPr/>
        <p:txBody>
          <a:bodyPr/>
          <a:lstStyle/>
          <a:p>
            <a:fld id="{0700D211-4E77-494E-90FD-EBC70F2F40A7}" type="datetimeFigureOut">
              <a:rPr lang="en-US" smtClean="0"/>
              <a:t>10/11/2022</a:t>
            </a:fld>
            <a:endParaRPr lang="en-US"/>
          </a:p>
        </p:txBody>
      </p:sp>
      <p:sp>
        <p:nvSpPr>
          <p:cNvPr id="3" name="Footer Placeholder 2">
            <a:extLst>
              <a:ext uri="{FF2B5EF4-FFF2-40B4-BE49-F238E27FC236}">
                <a16:creationId xmlns:a16="http://schemas.microsoft.com/office/drawing/2014/main" id="{4B478CAC-6E2F-A84F-B2A5-2C03BF964F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EC9EF3-910D-EE47-A35C-7E9C4A943289}"/>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41048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B1486-8905-7645-82B8-972D747C46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1BAFC70-7BFF-AA48-B3A6-919816A392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A4227AD-87E2-624F-B45B-90B1CDF4A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62CD4D-2565-4848-8719-A30A7F573143}"/>
              </a:ext>
            </a:extLst>
          </p:cNvPr>
          <p:cNvSpPr>
            <a:spLocks noGrp="1"/>
          </p:cNvSpPr>
          <p:nvPr>
            <p:ph type="dt" sz="half" idx="10"/>
          </p:nvPr>
        </p:nvSpPr>
        <p:spPr/>
        <p:txBody>
          <a:bodyPr/>
          <a:lstStyle/>
          <a:p>
            <a:fld id="{0700D211-4E77-494E-90FD-EBC70F2F40A7}" type="datetimeFigureOut">
              <a:rPr lang="en-US" smtClean="0"/>
              <a:t>10/11/2022</a:t>
            </a:fld>
            <a:endParaRPr lang="en-US"/>
          </a:p>
        </p:txBody>
      </p:sp>
      <p:sp>
        <p:nvSpPr>
          <p:cNvPr id="6" name="Footer Placeholder 5">
            <a:extLst>
              <a:ext uri="{FF2B5EF4-FFF2-40B4-BE49-F238E27FC236}">
                <a16:creationId xmlns:a16="http://schemas.microsoft.com/office/drawing/2014/main" id="{220FC643-5E90-3D47-BE0C-3C7912DA70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BF1EDB-10A9-994E-85D0-BDE962D93947}"/>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216061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83F8-C8CF-A44F-9984-4C4876B687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37CEB4A-0CF0-854C-9CAA-2E160B1C6F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983CFA9A-17EF-0144-A6D9-D2A1A9B02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606136-6377-FC48-B97E-27A76615C75A}"/>
              </a:ext>
            </a:extLst>
          </p:cNvPr>
          <p:cNvSpPr>
            <a:spLocks noGrp="1"/>
          </p:cNvSpPr>
          <p:nvPr>
            <p:ph type="dt" sz="half" idx="10"/>
          </p:nvPr>
        </p:nvSpPr>
        <p:spPr/>
        <p:txBody>
          <a:bodyPr/>
          <a:lstStyle/>
          <a:p>
            <a:fld id="{0700D211-4E77-494E-90FD-EBC70F2F40A7}" type="datetimeFigureOut">
              <a:rPr lang="en-US" smtClean="0"/>
              <a:t>10/11/2022</a:t>
            </a:fld>
            <a:endParaRPr lang="en-US"/>
          </a:p>
        </p:txBody>
      </p:sp>
      <p:sp>
        <p:nvSpPr>
          <p:cNvPr id="6" name="Footer Placeholder 5">
            <a:extLst>
              <a:ext uri="{FF2B5EF4-FFF2-40B4-BE49-F238E27FC236}">
                <a16:creationId xmlns:a16="http://schemas.microsoft.com/office/drawing/2014/main" id="{38B092C4-E318-FC4B-A22F-AFC541DBD7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C914B-DB31-B442-BABE-CE265656FEAC}"/>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843258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3D23A8-563C-9E49-B43C-63A9B5EF8F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9BB6916-D468-674D-B93E-583D843C7D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2C7BE56-432B-CD4E-94F4-FD2B3F041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0D211-4E77-494E-90FD-EBC70F2F40A7}" type="datetimeFigureOut">
              <a:rPr lang="en-US" smtClean="0"/>
              <a:t>10/11/2022</a:t>
            </a:fld>
            <a:endParaRPr lang="en-US"/>
          </a:p>
        </p:txBody>
      </p:sp>
      <p:sp>
        <p:nvSpPr>
          <p:cNvPr id="5" name="Footer Placeholder 4">
            <a:extLst>
              <a:ext uri="{FF2B5EF4-FFF2-40B4-BE49-F238E27FC236}">
                <a16:creationId xmlns:a16="http://schemas.microsoft.com/office/drawing/2014/main" id="{3BA6DB88-639F-354E-A9DF-4C90D26F5C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DE70AF-F2A6-104B-A6DC-6E0737255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26E85-891A-0645-91C7-B21974A35916}" type="slidenum">
              <a:rPr lang="en-US" smtClean="0"/>
              <a:t>‹#›</a:t>
            </a:fld>
            <a:endParaRPr lang="en-US"/>
          </a:p>
        </p:txBody>
      </p:sp>
    </p:spTree>
    <p:extLst>
      <p:ext uri="{BB962C8B-B14F-4D97-AF65-F5344CB8AC3E}">
        <p14:creationId xmlns:p14="http://schemas.microsoft.com/office/powerpoint/2010/main" val="1247926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31F5D3-46BC-4A59-A5E8-1429314CC286}"/>
              </a:ext>
            </a:extLst>
          </p:cNvPr>
          <p:cNvSpPr/>
          <p:nvPr/>
        </p:nvSpPr>
        <p:spPr>
          <a:xfrm>
            <a:off x="1524000" y="1045445"/>
            <a:ext cx="9144000" cy="3444213"/>
          </a:xfrm>
          <a:prstGeom prst="rect">
            <a:avLst/>
          </a:prstGeom>
        </p:spPr>
        <p:txBody>
          <a:bodyPr wrap="square">
            <a:spAutoFit/>
          </a:bodyPr>
          <a:lstStyle/>
          <a:p>
            <a:pPr marL="12700" marR="5080" lvl="0" algn="ctr">
              <a:lnSpc>
                <a:spcPts val="4000"/>
              </a:lnSpc>
              <a:spcBef>
                <a:spcPts val="505"/>
              </a:spcBef>
              <a:tabLst>
                <a:tab pos="1514475" algn="l"/>
              </a:tabLst>
            </a:pPr>
            <a:r>
              <a:rPr lang="en-US" sz="2800" b="1" spc="-30" dirty="0">
                <a:solidFill>
                  <a:schemeClr val="bg1"/>
                </a:solidFill>
                <a:latin typeface="Arial"/>
                <a:cs typeface="Arial"/>
              </a:rPr>
              <a:t>DPME PRESENTATION </a:t>
            </a:r>
          </a:p>
          <a:p>
            <a:pPr marL="12700" marR="5080" lvl="0" algn="ctr">
              <a:lnSpc>
                <a:spcPts val="4000"/>
              </a:lnSpc>
              <a:spcBef>
                <a:spcPts val="505"/>
              </a:spcBef>
              <a:tabLst>
                <a:tab pos="1514475" algn="l"/>
              </a:tabLst>
            </a:pPr>
            <a:r>
              <a:rPr lang="en-US" sz="2800" b="1" spc="-30" dirty="0">
                <a:solidFill>
                  <a:schemeClr val="bg1"/>
                </a:solidFill>
                <a:latin typeface="Arial"/>
                <a:cs typeface="Arial"/>
              </a:rPr>
              <a:t>TO</a:t>
            </a:r>
          </a:p>
          <a:p>
            <a:pPr marL="12700" marR="5080" lvl="0" algn="ctr">
              <a:lnSpc>
                <a:spcPts val="4000"/>
              </a:lnSpc>
              <a:spcBef>
                <a:spcPts val="505"/>
              </a:spcBef>
              <a:tabLst>
                <a:tab pos="1514475" algn="l"/>
              </a:tabLst>
            </a:pPr>
            <a:r>
              <a:rPr lang="en-US" sz="2800" b="1" spc="-30" dirty="0">
                <a:solidFill>
                  <a:schemeClr val="bg1"/>
                </a:solidFill>
                <a:latin typeface="Arial"/>
                <a:cs typeface="Arial"/>
              </a:rPr>
              <a:t>HUMAN SETTLEMENTS PORTFOLIO COMMITTEE</a:t>
            </a:r>
          </a:p>
          <a:p>
            <a:pPr marL="12700" marR="5080" lvl="0" algn="ctr">
              <a:lnSpc>
                <a:spcPts val="4000"/>
              </a:lnSpc>
              <a:spcBef>
                <a:spcPts val="505"/>
              </a:spcBef>
              <a:tabLst>
                <a:tab pos="1514475" algn="l"/>
              </a:tabLst>
            </a:pPr>
            <a:r>
              <a:rPr lang="en-US" sz="2800" b="1" spc="-30" dirty="0">
                <a:solidFill>
                  <a:schemeClr val="bg1"/>
                </a:solidFill>
                <a:latin typeface="Arial"/>
                <a:cs typeface="Arial"/>
              </a:rPr>
              <a:t>ON</a:t>
            </a:r>
          </a:p>
          <a:p>
            <a:pPr marL="12700" marR="5080" lvl="0" algn="ctr">
              <a:lnSpc>
                <a:spcPts val="4000"/>
              </a:lnSpc>
              <a:spcBef>
                <a:spcPts val="505"/>
              </a:spcBef>
              <a:tabLst>
                <a:tab pos="1514475" algn="l"/>
              </a:tabLst>
            </a:pPr>
            <a:r>
              <a:rPr lang="en-US" sz="2800" b="1" spc="-30" dirty="0">
                <a:solidFill>
                  <a:schemeClr val="bg1"/>
                </a:solidFill>
                <a:latin typeface="Arial"/>
                <a:cs typeface="Arial"/>
              </a:rPr>
              <a:t>DHS ANNUAL PERFORMANCE (2021/22) </a:t>
            </a:r>
          </a:p>
          <a:p>
            <a:pPr marL="12700" marR="5080" lvl="0" algn="ctr">
              <a:lnSpc>
                <a:spcPts val="4000"/>
              </a:lnSpc>
              <a:spcBef>
                <a:spcPts val="505"/>
              </a:spcBef>
              <a:tabLst>
                <a:tab pos="1514475" algn="l"/>
              </a:tabLst>
            </a:pPr>
            <a:r>
              <a:rPr lang="en-US" sz="2000" b="1" spc="-30" dirty="0">
                <a:solidFill>
                  <a:schemeClr val="bg1"/>
                </a:solidFill>
                <a:latin typeface="Arial"/>
                <a:cs typeface="Arial"/>
              </a:rPr>
              <a:t>12 OCTOBER 2022</a:t>
            </a:r>
          </a:p>
        </p:txBody>
      </p:sp>
    </p:spTree>
    <p:extLst>
      <p:ext uri="{BB962C8B-B14F-4D97-AF65-F5344CB8AC3E}">
        <p14:creationId xmlns:p14="http://schemas.microsoft.com/office/powerpoint/2010/main" val="391811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5C479-8EEB-43B7-8CB6-EE42A62BB2FB}"/>
              </a:ext>
            </a:extLst>
          </p:cNvPr>
          <p:cNvSpPr>
            <a:spLocks noGrp="1"/>
          </p:cNvSpPr>
          <p:nvPr>
            <p:ph type="title"/>
          </p:nvPr>
        </p:nvSpPr>
        <p:spPr>
          <a:xfrm>
            <a:off x="838200" y="289711"/>
            <a:ext cx="10515600" cy="888639"/>
          </a:xfrm>
          <a:solidFill>
            <a:srgbClr val="002060"/>
          </a:solidFill>
        </p:spPr>
        <p:txBody>
          <a:bodyPr anchor="ctr" anchorCtr="1">
            <a:normAutofit fontScale="90000"/>
          </a:bodyPr>
          <a:lstStyle/>
          <a:p>
            <a:pPr algn="ctr"/>
            <a:r>
              <a:rPr lang="en-ZA" sz="3200" dirty="0">
                <a:solidFill>
                  <a:schemeClr val="bg1"/>
                </a:solidFill>
                <a:latin typeface="Arial" panose="020B0604020202020204" pitchFamily="34" charset="0"/>
                <a:cs typeface="Arial" panose="020B0604020202020204" pitchFamily="34" charset="0"/>
              </a:rPr>
              <a:t>6. Analysis of Departmental Annual Performance as per tabled  Annual Report 2021/22</a:t>
            </a:r>
            <a:endParaRPr lang="en-ZA" sz="3200"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3105E08C-84BF-40B8-A198-A56080FD4218}"/>
              </a:ext>
            </a:extLst>
          </p:cNvPr>
          <p:cNvSpPr txBox="1">
            <a:spLocks/>
          </p:cNvSpPr>
          <p:nvPr/>
        </p:nvSpPr>
        <p:spPr>
          <a:xfrm>
            <a:off x="7435393" y="1282266"/>
            <a:ext cx="3744797" cy="4083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0000"/>
                </a:solidFill>
                <a:latin typeface="Arial" panose="020B0604020202020204" pitchFamily="34" charset="0"/>
                <a:ea typeface="ＭＳ Ｐゴシック" pitchFamily="34" charset="-128"/>
                <a:cs typeface="Arial" panose="020B0604020202020204" pitchFamily="34" charset="0"/>
              </a:rPr>
              <a:t>Performance Measurement</a:t>
            </a:r>
            <a:endParaRPr lang="en-US" sz="2000" dirty="0">
              <a:latin typeface="Arial" pitchFamily="34" charset="0"/>
              <a:ea typeface="ＭＳ Ｐゴシック" pitchFamily="34" charset="-128"/>
              <a:cs typeface="Arial" pitchFamily="34" charset="0"/>
            </a:endParaRPr>
          </a:p>
        </p:txBody>
      </p:sp>
      <p:graphicFrame>
        <p:nvGraphicFramePr>
          <p:cNvPr id="8" name="Table 7">
            <a:extLst>
              <a:ext uri="{FF2B5EF4-FFF2-40B4-BE49-F238E27FC236}">
                <a16:creationId xmlns:a16="http://schemas.microsoft.com/office/drawing/2014/main" id="{A766127E-C6D5-4A61-B3C7-74016A54F4CD}"/>
              </a:ext>
            </a:extLst>
          </p:cNvPr>
          <p:cNvGraphicFramePr>
            <a:graphicFrameLocks noGrp="1"/>
          </p:cNvGraphicFramePr>
          <p:nvPr>
            <p:extLst>
              <p:ext uri="{D42A27DB-BD31-4B8C-83A1-F6EECF244321}">
                <p14:modId xmlns:p14="http://schemas.microsoft.com/office/powerpoint/2010/main" val="1315906795"/>
              </p:ext>
            </p:extLst>
          </p:nvPr>
        </p:nvGraphicFramePr>
        <p:xfrm>
          <a:off x="6393730" y="1819594"/>
          <a:ext cx="5370429" cy="2571401"/>
        </p:xfrm>
        <a:graphic>
          <a:graphicData uri="http://schemas.openxmlformats.org/drawingml/2006/table">
            <a:tbl>
              <a:tblPr/>
              <a:tblGrid>
                <a:gridCol w="614326">
                  <a:extLst>
                    <a:ext uri="{9D8B030D-6E8A-4147-A177-3AD203B41FA5}">
                      <a16:colId xmlns:a16="http://schemas.microsoft.com/office/drawing/2014/main" val="20000"/>
                    </a:ext>
                  </a:extLst>
                </a:gridCol>
                <a:gridCol w="4756103">
                  <a:extLst>
                    <a:ext uri="{9D8B030D-6E8A-4147-A177-3AD203B41FA5}">
                      <a16:colId xmlns:a16="http://schemas.microsoft.com/office/drawing/2014/main" val="20001"/>
                    </a:ext>
                  </a:extLst>
                </a:gridCol>
              </a:tblGrid>
              <a:tr h="33570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 </a:t>
                      </a:r>
                      <a:endParaRPr kumimoji="0" lang="en-ZA"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783" marR="447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Target Achieved (100%)</a:t>
                      </a:r>
                      <a:endParaRPr kumimoji="0" lang="en-ZA" sz="1500" b="0" i="0" u="none" strike="noStrike" cap="none" normalizeH="0" baseline="0" dirty="0">
                        <a:ln>
                          <a:noFill/>
                        </a:ln>
                        <a:solidFill>
                          <a:schemeClr val="tx1"/>
                        </a:solidFill>
                        <a:effectLst/>
                        <a:latin typeface="Calibri" pitchFamily="34" charset="0"/>
                        <a:ea typeface="+mn-ea"/>
                        <a:cs typeface="Times New Roman" pitchFamily="18" charset="0"/>
                      </a:endParaRPr>
                    </a:p>
                  </a:txBody>
                  <a:tcPr marL="44783" marR="447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409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 </a:t>
                      </a:r>
                      <a:endParaRPr kumimoji="0" lang="en-ZA"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783" marR="447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Partially Achieved (50% - 99%)</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Remedial action is needed to avoid this / there is progress, but the target is not yet achieved.</a:t>
                      </a:r>
                      <a:endParaRPr kumimoji="0" lang="en-ZA" sz="15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783" marR="447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501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 </a:t>
                      </a:r>
                      <a:endParaRPr kumimoji="0" lang="en-ZA"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783" marR="447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Not Achieved (0% - 49%)</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Certainty that the target will not be achieved or was not achieved in the planned timeframes – major remedial action and urgent intervention is required / the target is far from being reached or not going to be achieved at all</a:t>
                      </a:r>
                      <a:endParaRPr kumimoji="0" lang="en-ZA" sz="15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783" marR="447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Rectangle 4">
            <a:extLst>
              <a:ext uri="{FF2B5EF4-FFF2-40B4-BE49-F238E27FC236}">
                <a16:creationId xmlns:a16="http://schemas.microsoft.com/office/drawing/2014/main" id="{E81EC5D1-2C5F-40FA-8A90-EAA07692B0E6}"/>
              </a:ext>
            </a:extLst>
          </p:cNvPr>
          <p:cNvSpPr/>
          <p:nvPr/>
        </p:nvSpPr>
        <p:spPr>
          <a:xfrm>
            <a:off x="163397" y="4627358"/>
            <a:ext cx="11422145" cy="1631216"/>
          </a:xfrm>
          <a:prstGeom prst="rect">
            <a:avLst/>
          </a:prstGeom>
        </p:spPr>
        <p:txBody>
          <a:bodyPr wrap="square">
            <a:spAutoFit/>
          </a:bodyPr>
          <a:lstStyle/>
          <a:p>
            <a:pPr lvl="1" algn="just">
              <a:defRPr/>
            </a:pPr>
            <a:r>
              <a:rPr lang="en-US" sz="2000" b="1" dirty="0">
                <a:latin typeface="Arial" pitchFamily="34" charset="0"/>
                <a:ea typeface="Calibri" panose="020F0502020204030204" pitchFamily="34" charset="0"/>
                <a:cs typeface="Arial" panose="020B0604020202020204" pitchFamily="34" charset="0"/>
              </a:rPr>
              <a:t>Financial performance</a:t>
            </a:r>
          </a:p>
          <a:p>
            <a:pPr lvl="1" algn="just">
              <a:defRPr/>
            </a:pPr>
            <a:endParaRPr lang="en-US" sz="2000" dirty="0">
              <a:latin typeface="Arial" pitchFamily="34" charset="0"/>
              <a:ea typeface="Calibri" panose="020F0502020204030204" pitchFamily="34" charset="0"/>
              <a:cs typeface="Arial" panose="020B0604020202020204" pitchFamily="34" charset="0"/>
            </a:endParaRPr>
          </a:p>
          <a:p>
            <a:pPr marL="800100" lvl="1" indent="-342900" algn="just">
              <a:spcBef>
                <a:spcPts val="0"/>
              </a:spcBef>
              <a:buClrTx/>
              <a:buFont typeface="Arial" panose="020B0604020202020204" pitchFamily="34" charset="0"/>
              <a:buChar char="•"/>
              <a:defRPr/>
            </a:pPr>
            <a:r>
              <a:rPr lang="en-US" sz="2000" dirty="0">
                <a:latin typeface="Arial" panose="020B0604020202020204" pitchFamily="34" charset="0"/>
                <a:cs typeface="Arial" panose="020B0604020202020204" pitchFamily="34" charset="0"/>
              </a:rPr>
              <a:t>The Department’s total expenditure for the period ending 31 March 2022 was R30.9 billion, representing approximately </a:t>
            </a:r>
            <a:r>
              <a:rPr lang="en-US" sz="2000" b="1" dirty="0">
                <a:latin typeface="Arial" panose="020B0604020202020204" pitchFamily="34" charset="0"/>
                <a:cs typeface="Arial" panose="020B0604020202020204" pitchFamily="34" charset="0"/>
              </a:rPr>
              <a:t>98%</a:t>
            </a:r>
            <a:r>
              <a:rPr lang="en-US" sz="2000" dirty="0">
                <a:latin typeface="Arial" panose="020B0604020202020204" pitchFamily="34" charset="0"/>
                <a:cs typeface="Arial" panose="020B0604020202020204" pitchFamily="34" charset="0"/>
              </a:rPr>
              <a:t> of the allocated funds. </a:t>
            </a:r>
          </a:p>
          <a:p>
            <a:pPr marL="800100" lvl="1" indent="-342900" algn="just">
              <a:buFont typeface="Arial" panose="020B0604020202020204" pitchFamily="34" charset="0"/>
              <a:buChar char="•"/>
              <a:defRPr/>
            </a:pPr>
            <a:r>
              <a:rPr lang="en-US" sz="2000" dirty="0">
                <a:latin typeface="Arial" pitchFamily="34" charset="0"/>
                <a:ea typeface="Calibri" panose="020F0502020204030204" pitchFamily="34" charset="0"/>
                <a:cs typeface="Arial" panose="020B0604020202020204" pitchFamily="34" charset="0"/>
              </a:rPr>
              <a:t>Department received a clean audit on financial statements for the 2020 /2021 financial year. </a:t>
            </a:r>
          </a:p>
        </p:txBody>
      </p:sp>
      <p:sp>
        <p:nvSpPr>
          <p:cNvPr id="12" name="Content Placeholder 2">
            <a:extLst>
              <a:ext uri="{FF2B5EF4-FFF2-40B4-BE49-F238E27FC236}">
                <a16:creationId xmlns:a16="http://schemas.microsoft.com/office/drawing/2014/main" id="{1BF98DC9-F986-4BB9-B6CE-EEB96D62B693}"/>
              </a:ext>
            </a:extLst>
          </p:cNvPr>
          <p:cNvSpPr txBox="1">
            <a:spLocks/>
          </p:cNvSpPr>
          <p:nvPr/>
        </p:nvSpPr>
        <p:spPr>
          <a:xfrm>
            <a:off x="427348" y="1309575"/>
            <a:ext cx="5370429" cy="19701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None/>
            </a:pPr>
            <a:r>
              <a:rPr lang="en-US" sz="2000" b="1" dirty="0">
                <a:latin typeface="Arial" panose="020B0604020202020204" pitchFamily="34" charset="0"/>
                <a:cs typeface="Arial" panose="020B0604020202020204" pitchFamily="34" charset="0"/>
              </a:rPr>
              <a:t>Departmental Budget Programmes</a:t>
            </a:r>
          </a:p>
          <a:p>
            <a:pPr marL="0" indent="0" algn="just">
              <a:spcBef>
                <a:spcPts val="0"/>
              </a:spcBef>
              <a:buFont typeface="Arial" panose="020B0604020202020204" pitchFamily="34" charset="0"/>
              <a:buNone/>
            </a:pPr>
            <a:endParaRPr lang="en-US" sz="2000" dirty="0">
              <a:latin typeface="Arial" panose="020B0604020202020204" pitchFamily="34" charset="0"/>
              <a:cs typeface="Arial" panose="020B0604020202020204" pitchFamily="34" charset="0"/>
            </a:endParaRPr>
          </a:p>
          <a:p>
            <a:pPr marL="502443" lvl="1" indent="-285750" algn="just">
              <a:spcBef>
                <a:spcPts val="0"/>
              </a:spcBef>
            </a:pPr>
            <a:r>
              <a:rPr lang="en-ZA" sz="1800" dirty="0">
                <a:latin typeface="Arial" panose="020B0604020202020204" pitchFamily="34" charset="0"/>
                <a:cs typeface="Arial" panose="020B0604020202020204" pitchFamily="34" charset="0"/>
              </a:rPr>
              <a:t>Programme 1:  Administration  (ADMIN)</a:t>
            </a:r>
          </a:p>
          <a:p>
            <a:pPr marL="502443" lvl="1" indent="-285750" algn="just">
              <a:spcBef>
                <a:spcPts val="0"/>
              </a:spcBef>
            </a:pPr>
            <a:r>
              <a:rPr lang="en-ZA" sz="1800" dirty="0">
                <a:latin typeface="Arial" panose="020B0604020202020204" pitchFamily="34" charset="0"/>
                <a:cs typeface="Arial" panose="020B0604020202020204" pitchFamily="34" charset="0"/>
              </a:rPr>
              <a:t>Programme 2:  Integrated Human Settlements Planning and Development Programme (IHSPDP)</a:t>
            </a:r>
          </a:p>
          <a:p>
            <a:pPr marL="502443" lvl="1" indent="-285750" algn="just">
              <a:spcBef>
                <a:spcPts val="0"/>
              </a:spcBef>
            </a:pPr>
            <a:r>
              <a:rPr lang="en-ZA" sz="1800" dirty="0">
                <a:latin typeface="Arial" panose="020B0604020202020204" pitchFamily="34" charset="0"/>
                <a:cs typeface="Arial" panose="020B0604020202020204" pitchFamily="34" charset="0"/>
              </a:rPr>
              <a:t>Programme 3:  Informal Settlements Programme (ISP)</a:t>
            </a:r>
          </a:p>
          <a:p>
            <a:pPr marL="502443" lvl="1" indent="-285750" algn="just">
              <a:spcBef>
                <a:spcPts val="0"/>
              </a:spcBef>
            </a:pPr>
            <a:r>
              <a:rPr lang="en-ZA" sz="1800" dirty="0">
                <a:latin typeface="Arial" panose="020B0604020202020204" pitchFamily="34" charset="0"/>
                <a:cs typeface="Arial" panose="020B0604020202020204" pitchFamily="34" charset="0"/>
              </a:rPr>
              <a:t>Programme 4: Rental and Social Housing Programme (RSHP)</a:t>
            </a:r>
          </a:p>
          <a:p>
            <a:pPr marL="502443" lvl="1" indent="-285750" algn="just">
              <a:spcBef>
                <a:spcPts val="0"/>
              </a:spcBef>
            </a:pPr>
            <a:r>
              <a:rPr lang="en-ZA" sz="1800" dirty="0">
                <a:latin typeface="Arial" panose="020B0604020202020204" pitchFamily="34" charset="0"/>
                <a:cs typeface="Arial" panose="020B0604020202020204" pitchFamily="34" charset="0"/>
              </a:rPr>
              <a:t>Programme 5: Affordable Housing Programme (AFP)</a:t>
            </a:r>
            <a:endParaRPr lang="en-US" sz="1800" dirty="0">
              <a:latin typeface="Arial" panose="020B0604020202020204" pitchFamily="34" charset="0"/>
              <a:cs typeface="Arial" panose="020B0604020202020204" pitchFamily="34" charset="0"/>
            </a:endParaRPr>
          </a:p>
          <a:p>
            <a:pPr marL="559594" lvl="1" indent="0" algn="just">
              <a:spcBef>
                <a:spcPts val="0"/>
              </a:spcBef>
              <a:buFont typeface="Arial" panose="020B0604020202020204" pitchFamily="34" charse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3661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D7D5B97E-C1C7-4CD8-AA1A-F8609489BB2D}"/>
              </a:ext>
            </a:extLst>
          </p:cNvPr>
          <p:cNvGraphicFramePr>
            <a:graphicFrameLocks/>
          </p:cNvGraphicFramePr>
          <p:nvPr>
            <p:extLst>
              <p:ext uri="{D42A27DB-BD31-4B8C-83A1-F6EECF244321}">
                <p14:modId xmlns:p14="http://schemas.microsoft.com/office/powerpoint/2010/main" val="4196976404"/>
              </p:ext>
            </p:extLst>
          </p:nvPr>
        </p:nvGraphicFramePr>
        <p:xfrm>
          <a:off x="5772149" y="320508"/>
          <a:ext cx="6201104" cy="35444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EDF36851-A612-45A4-A697-1E8260D037F1}"/>
              </a:ext>
            </a:extLst>
          </p:cNvPr>
          <p:cNvGraphicFramePr/>
          <p:nvPr>
            <p:extLst>
              <p:ext uri="{D42A27DB-BD31-4B8C-83A1-F6EECF244321}">
                <p14:modId xmlns:p14="http://schemas.microsoft.com/office/powerpoint/2010/main" val="724141162"/>
              </p:ext>
            </p:extLst>
          </p:nvPr>
        </p:nvGraphicFramePr>
        <p:xfrm>
          <a:off x="218747" y="307808"/>
          <a:ext cx="6096000" cy="330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53BB85F5-55B7-4B58-9816-C04CF65EC3D8}"/>
              </a:ext>
            </a:extLst>
          </p:cNvPr>
          <p:cNvSpPr/>
          <p:nvPr/>
        </p:nvSpPr>
        <p:spPr>
          <a:xfrm>
            <a:off x="304799" y="3944080"/>
            <a:ext cx="11770937" cy="2554545"/>
          </a:xfrm>
          <a:prstGeom prst="rect">
            <a:avLst/>
          </a:prstGeom>
        </p:spPr>
        <p:txBody>
          <a:bodyPr wrap="square">
            <a:spAutoFit/>
          </a:bodyPr>
          <a:lstStyle/>
          <a:p>
            <a:pPr marL="342900" indent="-342900">
              <a:buFont typeface="Arial" panose="020B0604020202020204" pitchFamily="34" charset="0"/>
              <a:buChar char="•"/>
            </a:pPr>
            <a:r>
              <a:rPr lang="en-US" sz="1600" dirty="0">
                <a:solidFill>
                  <a:srgbClr val="333333"/>
                </a:solidFill>
                <a:latin typeface="Arial" panose="020B0604020202020204" pitchFamily="34" charset="0"/>
                <a:cs typeface="Arial" panose="020B0604020202020204" pitchFamily="34" charset="0"/>
              </a:rPr>
              <a:t>Overall, 64% of the targets set in the Annual Performance Plan for 2021/22 were achieved, a 30% were partially achieved contributing towards improving better living conditions for households and 15% were not achieved resulting in households remain trapped in poverty and Department has to improve planning.</a:t>
            </a:r>
          </a:p>
          <a:p>
            <a:endParaRPr lang="en-US" sz="1600"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solidFill>
                  <a:srgbClr val="333333"/>
                </a:solidFill>
                <a:latin typeface="Arial" panose="020B0604020202020204" pitchFamily="34" charset="0"/>
                <a:cs typeface="Arial" panose="020B0604020202020204" pitchFamily="34" charset="0"/>
              </a:rPr>
              <a:t>Of 53 targets, 34 had been achieved, 14 partially achieved and 5 not achieved by 31 March 2022 and department’s targets against MTSF 2019 – 2024 are likely to be achieved except title deeds</a:t>
            </a:r>
            <a:endParaRPr lang="en-US" sz="1600" dirty="0">
              <a:solidFill>
                <a:srgbClr val="333333"/>
              </a:solidFill>
              <a:highlight>
                <a:srgbClr val="FFFF00"/>
              </a:highlight>
              <a:latin typeface="Arial" panose="020B0604020202020204" pitchFamily="34" charset="0"/>
              <a:cs typeface="Arial" panose="020B0604020202020204" pitchFamily="34" charset="0"/>
            </a:endParaRPr>
          </a:p>
          <a:p>
            <a:endParaRPr lang="en-US" sz="1600" dirty="0">
              <a:solidFill>
                <a:srgbClr val="333333"/>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solidFill>
                  <a:srgbClr val="333333"/>
                </a:solidFill>
                <a:latin typeface="Arial" panose="020B0604020202020204" pitchFamily="34" charset="0"/>
                <a:cs typeface="Arial" panose="020B0604020202020204" pitchFamily="34" charset="0"/>
              </a:rPr>
              <a:t>The Department’s Annual Report included an unqualified audit opinion with an emphasis of matter raised in the AGSA audit report relating to re-statement of corresponding figures for 31 March 2021, as a result of an error in the financial statements of the Department for the year ended, 31 March 2022. </a:t>
            </a:r>
            <a:endParaRPr lang="en-ZA" sz="1600"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7617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1221436525"/>
              </p:ext>
            </p:extLst>
          </p:nvPr>
        </p:nvGraphicFramePr>
        <p:xfrm>
          <a:off x="0" y="1156903"/>
          <a:ext cx="6629400" cy="43609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EDD7EE0F-25FC-4EE2-BE8E-2E2E7DBD4BAC}"/>
              </a:ext>
            </a:extLst>
          </p:cNvPr>
          <p:cNvGraphicFramePr>
            <a:graphicFrameLocks/>
          </p:cNvGraphicFramePr>
          <p:nvPr>
            <p:extLst>
              <p:ext uri="{D42A27DB-BD31-4B8C-83A1-F6EECF244321}">
                <p14:modId xmlns:p14="http://schemas.microsoft.com/office/powerpoint/2010/main" val="2657649409"/>
              </p:ext>
            </p:extLst>
          </p:nvPr>
        </p:nvGraphicFramePr>
        <p:xfrm>
          <a:off x="6096000" y="999733"/>
          <a:ext cx="5760253" cy="35548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4380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27C212D-A243-4EA8-8535-C2039EF94D91}"/>
              </a:ext>
            </a:extLst>
          </p:cNvPr>
          <p:cNvGraphicFramePr>
            <a:graphicFrameLocks noGrp="1"/>
          </p:cNvGraphicFramePr>
          <p:nvPr>
            <p:extLst>
              <p:ext uri="{D42A27DB-BD31-4B8C-83A1-F6EECF244321}">
                <p14:modId xmlns:p14="http://schemas.microsoft.com/office/powerpoint/2010/main" val="2930282361"/>
              </p:ext>
            </p:extLst>
          </p:nvPr>
        </p:nvGraphicFramePr>
        <p:xfrm>
          <a:off x="838201" y="1653112"/>
          <a:ext cx="10515599" cy="4102795"/>
        </p:xfrm>
        <a:graphic>
          <a:graphicData uri="http://schemas.openxmlformats.org/drawingml/2006/table">
            <a:tbl>
              <a:tblPr firstRow="1" firstCol="1" bandRow="1"/>
              <a:tblGrid>
                <a:gridCol w="2829070">
                  <a:extLst>
                    <a:ext uri="{9D8B030D-6E8A-4147-A177-3AD203B41FA5}">
                      <a16:colId xmlns:a16="http://schemas.microsoft.com/office/drawing/2014/main" val="20000"/>
                    </a:ext>
                  </a:extLst>
                </a:gridCol>
                <a:gridCol w="2122400">
                  <a:extLst>
                    <a:ext uri="{9D8B030D-6E8A-4147-A177-3AD203B41FA5}">
                      <a16:colId xmlns:a16="http://schemas.microsoft.com/office/drawing/2014/main" val="20001"/>
                    </a:ext>
                  </a:extLst>
                </a:gridCol>
                <a:gridCol w="2877668">
                  <a:extLst>
                    <a:ext uri="{9D8B030D-6E8A-4147-A177-3AD203B41FA5}">
                      <a16:colId xmlns:a16="http://schemas.microsoft.com/office/drawing/2014/main" val="20002"/>
                    </a:ext>
                  </a:extLst>
                </a:gridCol>
                <a:gridCol w="2686461">
                  <a:extLst>
                    <a:ext uri="{9D8B030D-6E8A-4147-A177-3AD203B41FA5}">
                      <a16:colId xmlns:a16="http://schemas.microsoft.com/office/drawing/2014/main" val="20003"/>
                    </a:ext>
                  </a:extLst>
                </a:gridCol>
              </a:tblGrid>
              <a:tr h="733014">
                <a:tc>
                  <a:txBody>
                    <a:bodyPr/>
                    <a:lstStyle/>
                    <a:p>
                      <a:pPr algn="l"/>
                      <a:r>
                        <a:rPr lang="en-US" sz="1600" b="1" dirty="0">
                          <a:latin typeface="Arial" panose="020B0604020202020204" pitchFamily="34" charset="0"/>
                          <a:cs typeface="Arial" panose="020B0604020202020204" pitchFamily="34" charset="0"/>
                        </a:rPr>
                        <a:t>MTSF 2019-2024 TARGET</a:t>
                      </a:r>
                      <a:endParaRPr lang="en-ZA" sz="1600" b="1" dirty="0">
                        <a:latin typeface="Arial" panose="020B0604020202020204" pitchFamily="34" charset="0"/>
                        <a:cs typeface="Arial" panose="020B0604020202020204" pitchFamily="34" charset="0"/>
                      </a:endParaRPr>
                    </a:p>
                  </a:txBody>
                  <a:tcPr>
                    <a:solidFill>
                      <a:schemeClr val="accent4">
                        <a:lumMod val="60000"/>
                        <a:lumOff val="40000"/>
                      </a:schemeClr>
                    </a:solidFill>
                  </a:tcPr>
                </a:tc>
                <a:tc>
                  <a:txBody>
                    <a:bodyPr/>
                    <a:lstStyle/>
                    <a:p>
                      <a:pPr algn="l">
                        <a:lnSpc>
                          <a:spcPct val="115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APP 2021/22 TARGET</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a:lnSpc>
                          <a:spcPct val="115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ANNUAL MTSF PERFORMANCE 2021/22</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a:lnSpc>
                          <a:spcPct val="115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CUMULATIVE MTSF</a:t>
                      </a:r>
                    </a:p>
                    <a:p>
                      <a:pPr algn="l">
                        <a:lnSpc>
                          <a:spcPct val="115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PERFORMANCE MARCH 2022</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874697">
                <a:tc>
                  <a:txBody>
                    <a:bodyPr/>
                    <a:lstStyle/>
                    <a:p>
                      <a:pPr marL="0" indent="0" defTabSz="685800">
                        <a:buFont typeface="Arial" panose="020B0604020202020204" pitchFamily="34" charset="0"/>
                        <a:buNone/>
                      </a:pPr>
                      <a:r>
                        <a:rPr lang="en-US" sz="1600" dirty="0">
                          <a:solidFill>
                            <a:prstClr val="black"/>
                          </a:solidFill>
                          <a:latin typeface="Arial" panose="020B0604020202020204" pitchFamily="34" charset="0"/>
                          <a:cs typeface="Arial" panose="020B0604020202020204" pitchFamily="34" charset="0"/>
                        </a:rPr>
                        <a:t>I</a:t>
                      </a:r>
                      <a:r>
                        <a:rPr lang="ro-RO" sz="1600" dirty="0">
                          <a:solidFill>
                            <a:prstClr val="black"/>
                          </a:solidFill>
                          <a:latin typeface="Arial" panose="020B0604020202020204" pitchFamily="34" charset="0"/>
                          <a:cs typeface="Arial" panose="020B0604020202020204" pitchFamily="34" charset="0"/>
                        </a:rPr>
                        <a:t>nvest in </a:t>
                      </a:r>
                      <a:r>
                        <a:rPr lang="ro-RO" sz="1600" b="1" dirty="0">
                          <a:solidFill>
                            <a:prstClr val="black"/>
                          </a:solidFill>
                          <a:latin typeface="Arial" panose="020B0604020202020204" pitchFamily="34" charset="0"/>
                          <a:cs typeface="Arial" panose="020B0604020202020204" pitchFamily="34" charset="0"/>
                        </a:rPr>
                        <a:t>94</a:t>
                      </a:r>
                      <a:r>
                        <a:rPr lang="ro-RO" sz="1600" dirty="0">
                          <a:solidFill>
                            <a:prstClr val="black"/>
                          </a:solidFill>
                          <a:latin typeface="Arial" panose="020B0604020202020204" pitchFamily="34" charset="0"/>
                          <a:cs typeface="Arial" panose="020B0604020202020204" pitchFamily="34" charset="0"/>
                        </a:rPr>
                        <a:t> </a:t>
                      </a:r>
                      <a:r>
                        <a:rPr lang="en-ZA" sz="1600" dirty="0">
                          <a:solidFill>
                            <a:prstClr val="black"/>
                          </a:solidFill>
                          <a:latin typeface="Arial" panose="020B0604020202020204" pitchFamily="34" charset="0"/>
                          <a:cs typeface="Arial" panose="020B0604020202020204" pitchFamily="34" charset="0"/>
                        </a:rPr>
                        <a:t>PDAs</a:t>
                      </a:r>
                    </a:p>
                    <a:p>
                      <a:pPr>
                        <a:lnSpc>
                          <a:spcPct val="115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indent="0" algn="l" defTabSz="685800" rtl="0" eaLnBrk="1" latinLnBrk="0" hangingPunct="1">
                        <a:lnSpc>
                          <a:spcPct val="115000"/>
                        </a:lnSpc>
                        <a:spcAft>
                          <a:spcPts val="0"/>
                        </a:spcAft>
                        <a:buFont typeface="Arial" panose="020B0604020202020204" pitchFamily="34" charset="0"/>
                        <a:buNone/>
                      </a:pPr>
                      <a:r>
                        <a:rPr lang="en-US" sz="1600" kern="1200" dirty="0">
                          <a:solidFill>
                            <a:prstClr val="black"/>
                          </a:solidFill>
                          <a:latin typeface="Arial" panose="020B0604020202020204" pitchFamily="34" charset="0"/>
                          <a:ea typeface="+mn-ea"/>
                          <a:cs typeface="Arial" panose="020B0604020202020204" pitchFamily="34" charset="0"/>
                        </a:rPr>
                        <a:t>30% of human settlements grants invested in PDAs</a:t>
                      </a:r>
                      <a:endParaRPr lang="en-ZA" sz="1600" kern="1200" dirty="0">
                        <a:solidFill>
                          <a:prstClr val="black"/>
                        </a:solidFill>
                        <a:latin typeface="Arial" panose="020B0604020202020204" pitchFamily="34" charset="0"/>
                        <a:ea typeface="+mn-ea"/>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136 declared</a:t>
                      </a:r>
                      <a:endParaRPr lang="en-ZA" sz="16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108 HSDG,</a:t>
                      </a:r>
                    </a:p>
                    <a:p>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42 ISUPG</a:t>
                      </a:r>
                    </a:p>
                    <a:p>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invested in</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108</a:t>
                      </a:r>
                      <a:endParaRPr lang="en-ZA" sz="1600" b="0" i="0" u="none" strike="noStrike" kern="1200" baseline="0" dirty="0">
                        <a:solidFill>
                          <a:schemeClr val="tx1"/>
                        </a:solidFill>
                        <a:latin typeface="Arial" panose="020B0604020202020204" pitchFamily="34" charset="0"/>
                        <a:ea typeface="+mn-ea"/>
                        <a:cs typeface="Arial" panose="020B0604020202020204" pitchFamily="34" charset="0"/>
                      </a:endParaRPr>
                    </a:p>
                    <a:p>
                      <a:pPr>
                        <a:lnSpc>
                          <a:spcPct val="115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102719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600" dirty="0">
                          <a:solidFill>
                            <a:prstClr val="black"/>
                          </a:solidFill>
                          <a:latin typeface="Arial" panose="020B0604020202020204" pitchFamily="34" charset="0"/>
                          <a:cs typeface="Arial" panose="020B0604020202020204" pitchFamily="34" charset="0"/>
                        </a:rPr>
                        <a:t>Complete </a:t>
                      </a:r>
                      <a:r>
                        <a:rPr lang="en-ZA" sz="1600" b="1" dirty="0">
                          <a:solidFill>
                            <a:prstClr val="black"/>
                          </a:solidFill>
                          <a:latin typeface="Arial" panose="020B0604020202020204" pitchFamily="34" charset="0"/>
                          <a:cs typeface="Arial" panose="020B0604020202020204" pitchFamily="34" charset="0"/>
                        </a:rPr>
                        <a:t>94</a:t>
                      </a:r>
                      <a:r>
                        <a:rPr lang="en-ZA" sz="1600" dirty="0">
                          <a:solidFill>
                            <a:prstClr val="black"/>
                          </a:solidFill>
                          <a:latin typeface="Arial" panose="020B0604020202020204" pitchFamily="34" charset="0"/>
                          <a:cs typeface="Arial" panose="020B0604020202020204" pitchFamily="34" charset="0"/>
                        </a:rPr>
                        <a:t> </a:t>
                      </a:r>
                      <a:r>
                        <a:rPr lang="ro-RO" sz="1600" b="1" dirty="0">
                          <a:solidFill>
                            <a:prstClr val="black"/>
                          </a:solidFill>
                          <a:latin typeface="Arial" panose="020B0604020202020204" pitchFamily="34" charset="0"/>
                          <a:cs typeface="Arial" panose="020B0604020202020204" pitchFamily="34" charset="0"/>
                        </a:rPr>
                        <a:t>integrated implementation programme </a:t>
                      </a:r>
                      <a:r>
                        <a:rPr lang="ro-RO" sz="1600" dirty="0">
                          <a:solidFill>
                            <a:prstClr val="black"/>
                          </a:solidFill>
                          <a:latin typeface="Arial" panose="020B0604020202020204" pitchFamily="34" charset="0"/>
                          <a:cs typeface="Arial" panose="020B0604020202020204" pitchFamily="34" charset="0"/>
                        </a:rPr>
                        <a:t>for 94 priority</a:t>
                      </a:r>
                      <a:r>
                        <a:rPr lang="en-ZA" sz="1600" dirty="0">
                          <a:solidFill>
                            <a:prstClr val="black"/>
                          </a:solidFill>
                          <a:latin typeface="Arial" panose="020B0604020202020204" pitchFamily="34" charset="0"/>
                          <a:cs typeface="Arial" panose="020B0604020202020204" pitchFamily="34" charset="0"/>
                        </a:rPr>
                        <a:t> </a:t>
                      </a:r>
                      <a:r>
                        <a:rPr lang="ro-RO" sz="1600" dirty="0">
                          <a:solidFill>
                            <a:prstClr val="black"/>
                          </a:solidFill>
                          <a:latin typeface="Arial" panose="020B0604020202020204" pitchFamily="34" charset="0"/>
                          <a:cs typeface="Arial" panose="020B0604020202020204" pitchFamily="34" charset="0"/>
                        </a:rPr>
                        <a:t>development areas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685800" rtl="0" eaLnBrk="1" latinLnBrk="0" hangingPunct="1">
                        <a:lnSpc>
                          <a:spcPct val="115000"/>
                        </a:lnSpc>
                        <a:spcAft>
                          <a:spcPts val="0"/>
                        </a:spcAft>
                        <a:buFont typeface="Arial" panose="020B0604020202020204" pitchFamily="34" charset="0"/>
                        <a:buNone/>
                      </a:pPr>
                      <a:r>
                        <a:rPr lang="en-US" sz="1600" kern="1200" dirty="0">
                          <a:solidFill>
                            <a:prstClr val="black"/>
                          </a:solidFill>
                          <a:latin typeface="Arial" panose="020B0604020202020204" pitchFamily="34" charset="0"/>
                          <a:ea typeface="+mn-ea"/>
                          <a:cs typeface="Arial" panose="020B0604020202020204" pitchFamily="34" charset="0"/>
                        </a:rPr>
                        <a:t>47</a:t>
                      </a:r>
                      <a:endParaRPr lang="en-ZA" sz="1600" kern="1200" dirty="0">
                        <a:solidFill>
                          <a:prstClr val="black"/>
                        </a:solidFill>
                        <a:latin typeface="Arial" panose="020B0604020202020204" pitchFamily="34" charset="0"/>
                        <a:ea typeface="+mn-ea"/>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7</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121227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o-RO" sz="1600" dirty="0">
                          <a:solidFill>
                            <a:prstClr val="black"/>
                          </a:solidFill>
                          <a:latin typeface="Arial" panose="020B0604020202020204" pitchFamily="34" charset="0"/>
                          <a:cs typeface="Arial" panose="020B0604020202020204" pitchFamily="34" charset="0"/>
                        </a:rPr>
                        <a:t>Rezone </a:t>
                      </a:r>
                      <a:r>
                        <a:rPr lang="ro-RO" sz="1600" b="1" dirty="0">
                          <a:solidFill>
                            <a:prstClr val="black"/>
                          </a:solidFill>
                          <a:latin typeface="Arial" panose="020B0604020202020204" pitchFamily="34" charset="0"/>
                          <a:cs typeface="Arial" panose="020B0604020202020204" pitchFamily="34" charset="0"/>
                        </a:rPr>
                        <a:t>100%</a:t>
                      </a:r>
                      <a:r>
                        <a:rPr lang="ro-RO" sz="1600" dirty="0">
                          <a:solidFill>
                            <a:prstClr val="black"/>
                          </a:solidFill>
                          <a:latin typeface="Arial" panose="020B0604020202020204" pitchFamily="34" charset="0"/>
                          <a:cs typeface="Arial" panose="020B0604020202020204" pitchFamily="34" charset="0"/>
                        </a:rPr>
                        <a:t> of acquired land in 2014- 2019 falling within the PDA’s for human settlement development</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685800" rtl="0" eaLnBrk="1" latinLnBrk="0" hangingPunct="1">
                        <a:buFont typeface="Arial" panose="020B0604020202020204" pitchFamily="34" charset="0"/>
                        <a:buNone/>
                      </a:pPr>
                      <a:r>
                        <a:rPr lang="en-ZA" sz="1600" kern="1200" dirty="0">
                          <a:solidFill>
                            <a:prstClr val="black"/>
                          </a:solidFill>
                          <a:latin typeface="Arial" panose="020B0604020202020204" pitchFamily="34" charset="0"/>
                          <a:ea typeface="+mn-ea"/>
                          <a:cs typeface="Arial" panose="020B0604020202020204" pitchFamily="34" charset="0"/>
                        </a:rPr>
                        <a:t>30% of land acquired</a:t>
                      </a:r>
                    </a:p>
                    <a:p>
                      <a:pPr marL="0" indent="0" algn="l" defTabSz="685800" rtl="0" eaLnBrk="1" latinLnBrk="0" hangingPunct="1">
                        <a:buFont typeface="Arial" panose="020B0604020202020204" pitchFamily="34" charset="0"/>
                        <a:buNone/>
                      </a:pPr>
                      <a:r>
                        <a:rPr lang="en-ZA" sz="1600" kern="1200" dirty="0">
                          <a:solidFill>
                            <a:prstClr val="black"/>
                          </a:solidFill>
                          <a:latin typeface="Arial" panose="020B0604020202020204" pitchFamily="34" charset="0"/>
                          <a:ea typeface="+mn-ea"/>
                          <a:cs typeface="Arial" panose="020B0604020202020204" pitchFamily="34" charset="0"/>
                        </a:rPr>
                        <a:t>within the PDA’s rezoned</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2,7%</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bl>
          </a:graphicData>
        </a:graphic>
      </p:graphicFrame>
      <p:sp>
        <p:nvSpPr>
          <p:cNvPr id="3" name="Title 1">
            <a:extLst>
              <a:ext uri="{FF2B5EF4-FFF2-40B4-BE49-F238E27FC236}">
                <a16:creationId xmlns:a16="http://schemas.microsoft.com/office/drawing/2014/main" id="{A4A73539-231C-4EB2-8205-39DE37FC795F}"/>
              </a:ext>
            </a:extLst>
          </p:cNvPr>
          <p:cNvSpPr txBox="1">
            <a:spLocks/>
          </p:cNvSpPr>
          <p:nvPr/>
        </p:nvSpPr>
        <p:spPr>
          <a:xfrm>
            <a:off x="838200" y="289712"/>
            <a:ext cx="10515600" cy="1096028"/>
          </a:xfrm>
          <a:prstGeom prst="rect">
            <a:avLst/>
          </a:prstGeom>
          <a:solidFill>
            <a:srgbClr val="002060"/>
          </a:solidFill>
        </p:spPr>
        <p:txBody>
          <a:bodyPr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bg1"/>
                </a:solidFill>
                <a:latin typeface="Arial" panose="020B0604020202020204" pitchFamily="34" charset="0"/>
                <a:cs typeface="Arial" panose="020B0604020202020204" pitchFamily="34" charset="0"/>
              </a:rPr>
              <a:t>MTSF Performance - Outcome 1:	</a:t>
            </a:r>
            <a:r>
              <a:rPr lang="ro-RO" sz="2400" dirty="0">
                <a:solidFill>
                  <a:schemeClr val="bg1"/>
                </a:solidFill>
                <a:latin typeface="Arial" panose="020B0604020202020204" pitchFamily="34" charset="0"/>
                <a:ea typeface="Verdana" panose="020B0604030504040204" pitchFamily="34" charset="0"/>
                <a:cs typeface="Arial" panose="020B0604020202020204" pitchFamily="34" charset="0"/>
              </a:rPr>
              <a:t>Spatial transformation through multi-</a:t>
            </a:r>
            <a:r>
              <a:rPr lang="en-US" sz="2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ro-RO" sz="2400" dirty="0">
                <a:solidFill>
                  <a:schemeClr val="bg1"/>
                </a:solidFill>
                <a:latin typeface="Arial" panose="020B0604020202020204" pitchFamily="34" charset="0"/>
                <a:ea typeface="Verdana" panose="020B0604030504040204" pitchFamily="34" charset="0"/>
                <a:cs typeface="Arial" panose="020B0604020202020204" pitchFamily="34" charset="0"/>
              </a:rPr>
              <a:t>programme integration in priority </a:t>
            </a:r>
            <a:r>
              <a:rPr lang="en-US" sz="2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ro-RO" sz="2400" dirty="0">
                <a:solidFill>
                  <a:schemeClr val="bg1"/>
                </a:solidFill>
                <a:latin typeface="Arial" panose="020B0604020202020204" pitchFamily="34" charset="0"/>
                <a:ea typeface="Verdana" panose="020B0604030504040204" pitchFamily="34" charset="0"/>
                <a:cs typeface="Arial" panose="020B0604020202020204" pitchFamily="34" charset="0"/>
              </a:rPr>
              <a:t>development areas</a:t>
            </a:r>
            <a:endParaRPr lang="en-ZA"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86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4A73539-231C-4EB2-8205-39DE37FC795F}"/>
              </a:ext>
            </a:extLst>
          </p:cNvPr>
          <p:cNvSpPr txBox="1">
            <a:spLocks/>
          </p:cNvSpPr>
          <p:nvPr/>
        </p:nvSpPr>
        <p:spPr>
          <a:xfrm>
            <a:off x="838200" y="289712"/>
            <a:ext cx="10515600" cy="930751"/>
          </a:xfrm>
          <a:prstGeom prst="rect">
            <a:avLst/>
          </a:prstGeom>
          <a:solidFill>
            <a:srgbClr val="002060"/>
          </a:solidFill>
        </p:spPr>
        <p:txBody>
          <a:bodyPr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bg1"/>
                </a:solidFill>
                <a:latin typeface="Arial" panose="020B0604020202020204" pitchFamily="34" charset="0"/>
                <a:cs typeface="Arial" panose="020B0604020202020204" pitchFamily="34" charset="0"/>
              </a:rPr>
              <a:t>MTSF Outcome 1:	</a:t>
            </a:r>
            <a:r>
              <a:rPr lang="ro-RO" sz="2400" dirty="0">
                <a:solidFill>
                  <a:schemeClr val="bg1"/>
                </a:solidFill>
                <a:latin typeface="Arial" panose="020B0604020202020204" pitchFamily="34" charset="0"/>
                <a:ea typeface="Verdana" panose="020B0604030504040204" pitchFamily="34" charset="0"/>
                <a:cs typeface="Arial" panose="020B0604020202020204" pitchFamily="34" charset="0"/>
              </a:rPr>
              <a:t>Spatial transformation through multi-programme </a:t>
            </a:r>
            <a:r>
              <a:rPr lang="en-US" sz="2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ro-RO" sz="2400" dirty="0">
                <a:solidFill>
                  <a:schemeClr val="bg1"/>
                </a:solidFill>
                <a:latin typeface="Arial" panose="020B0604020202020204" pitchFamily="34" charset="0"/>
                <a:ea typeface="Verdana" panose="020B0604030504040204" pitchFamily="34" charset="0"/>
                <a:cs typeface="Arial" panose="020B0604020202020204" pitchFamily="34" charset="0"/>
              </a:rPr>
              <a:t>integration in priority development areas</a:t>
            </a:r>
            <a:endParaRPr lang="en-ZA" sz="24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CAC049D-C82D-4BE3-8B6F-300176B398F3}"/>
              </a:ext>
            </a:extLst>
          </p:cNvPr>
          <p:cNvSpPr/>
          <p:nvPr/>
        </p:nvSpPr>
        <p:spPr>
          <a:xfrm>
            <a:off x="499622" y="1544610"/>
            <a:ext cx="11355320" cy="4893647"/>
          </a:xfrm>
          <a:prstGeom prst="rect">
            <a:avLst/>
          </a:prstGeom>
        </p:spPr>
        <p:txBody>
          <a:bodyPr wrap="square">
            <a:spAutoFit/>
          </a:bodyPr>
          <a:lstStyle/>
          <a:p>
            <a:pPr marL="342900" lvl="1" indent="-342900" algn="just">
              <a:buFont typeface="Arial" panose="020B0604020202020204" pitchFamily="34" charset="0"/>
              <a:buChar char="•"/>
              <a:defRPr/>
            </a:pPr>
            <a:r>
              <a:rPr lang="en-US" sz="2400" dirty="0">
                <a:latin typeface="Arial" panose="020B0604020202020204" pitchFamily="34" charset="0"/>
                <a:cs typeface="Arial" panose="020B0604020202020204" pitchFamily="34" charset="0"/>
              </a:rPr>
              <a:t>Lack of suitable land for the development of low-cost houses has resulted in land invasion becoming increasingly rampant as an alternative for those in need.</a:t>
            </a:r>
          </a:p>
          <a:p>
            <a:pPr marL="342900" lvl="1" indent="-342900" algn="just">
              <a:buFont typeface="Arial" panose="020B0604020202020204" pitchFamily="34" charset="0"/>
              <a:buChar char="•"/>
              <a:defRPr/>
            </a:pPr>
            <a:endParaRPr lang="en-ZA" sz="240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ZA" sz="2400" dirty="0">
                <a:latin typeface="Arial" panose="020B0604020202020204" pitchFamily="34" charset="0"/>
                <a:cs typeface="Arial" panose="020B0604020202020204" pitchFamily="34" charset="0"/>
              </a:rPr>
              <a:t>Delays in transfer and rezoning of land, including government owned land, denies the poor households to improve their living conditions.</a:t>
            </a:r>
          </a:p>
          <a:p>
            <a:pPr marL="342900" lvl="1" indent="-342900" algn="just">
              <a:buFont typeface="Arial" panose="020B0604020202020204" pitchFamily="34" charset="0"/>
              <a:buChar char="•"/>
              <a:defRPr/>
            </a:pPr>
            <a:r>
              <a:rPr lang="en-ZA"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sz="2400" dirty="0">
                <a:latin typeface="Arial" panose="020B0604020202020204" pitchFamily="34" charset="0"/>
                <a:cs typeface="Arial" panose="020B0604020202020204" pitchFamily="34" charset="0"/>
              </a:rPr>
              <a:t>High cost of well-located land for human settlements development drives development to periphery;  contributing to urban sprawl.</a:t>
            </a:r>
          </a:p>
          <a:p>
            <a:pPr marL="342900" lvl="1" indent="-342900" algn="just">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As a result of slow rezoning of strategically well-located land in PDAs, developments still implemented outside urban edge, adversely affecting poor households</a:t>
            </a:r>
          </a:p>
        </p:txBody>
      </p:sp>
    </p:spTree>
    <p:extLst>
      <p:ext uri="{BB962C8B-B14F-4D97-AF65-F5344CB8AC3E}">
        <p14:creationId xmlns:p14="http://schemas.microsoft.com/office/powerpoint/2010/main" val="2954974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CACEC71-CE57-40C7-A9AB-3FA1CD75DE02}"/>
              </a:ext>
            </a:extLst>
          </p:cNvPr>
          <p:cNvGraphicFramePr>
            <a:graphicFrameLocks noGrp="1"/>
          </p:cNvGraphicFramePr>
          <p:nvPr>
            <p:extLst>
              <p:ext uri="{D42A27DB-BD31-4B8C-83A1-F6EECF244321}">
                <p14:modId xmlns:p14="http://schemas.microsoft.com/office/powerpoint/2010/main" val="3871217154"/>
              </p:ext>
            </p:extLst>
          </p:nvPr>
        </p:nvGraphicFramePr>
        <p:xfrm>
          <a:off x="574317" y="947555"/>
          <a:ext cx="11235992" cy="5623285"/>
        </p:xfrm>
        <a:graphic>
          <a:graphicData uri="http://schemas.openxmlformats.org/drawingml/2006/table">
            <a:tbl>
              <a:tblPr firstRow="1" firstCol="1" bandRow="1"/>
              <a:tblGrid>
                <a:gridCol w="4416749">
                  <a:extLst>
                    <a:ext uri="{9D8B030D-6E8A-4147-A177-3AD203B41FA5}">
                      <a16:colId xmlns:a16="http://schemas.microsoft.com/office/drawing/2014/main" val="20000"/>
                    </a:ext>
                  </a:extLst>
                </a:gridCol>
                <a:gridCol w="2713679">
                  <a:extLst>
                    <a:ext uri="{9D8B030D-6E8A-4147-A177-3AD203B41FA5}">
                      <a16:colId xmlns:a16="http://schemas.microsoft.com/office/drawing/2014/main" val="20001"/>
                    </a:ext>
                  </a:extLst>
                </a:gridCol>
                <a:gridCol w="1957728">
                  <a:extLst>
                    <a:ext uri="{9D8B030D-6E8A-4147-A177-3AD203B41FA5}">
                      <a16:colId xmlns:a16="http://schemas.microsoft.com/office/drawing/2014/main" val="20002"/>
                    </a:ext>
                  </a:extLst>
                </a:gridCol>
                <a:gridCol w="2147836">
                  <a:extLst>
                    <a:ext uri="{9D8B030D-6E8A-4147-A177-3AD203B41FA5}">
                      <a16:colId xmlns:a16="http://schemas.microsoft.com/office/drawing/2014/main" val="20003"/>
                    </a:ext>
                  </a:extLst>
                </a:gridCol>
              </a:tblGrid>
              <a:tr h="718432">
                <a:tc>
                  <a:txBody>
                    <a:bodyPr/>
                    <a:lstStyle/>
                    <a:p>
                      <a:pPr algn="l"/>
                      <a:r>
                        <a:rPr lang="en-US" sz="1600" b="1" dirty="0">
                          <a:latin typeface="Arial" panose="020B0604020202020204" pitchFamily="34" charset="0"/>
                          <a:cs typeface="Arial" panose="020B0604020202020204" pitchFamily="34" charset="0"/>
                        </a:rPr>
                        <a:t>MTSF 2019-2024 TARGET</a:t>
                      </a:r>
                      <a:endParaRPr lang="en-ZA" sz="1600" b="1" dirty="0">
                        <a:latin typeface="Arial" panose="020B0604020202020204" pitchFamily="34" charset="0"/>
                        <a:cs typeface="Arial" panose="020B0604020202020204" pitchFamily="34" charset="0"/>
                      </a:endParaRPr>
                    </a:p>
                  </a:txBody>
                  <a:tcPr>
                    <a:solidFill>
                      <a:schemeClr val="accent4">
                        <a:lumMod val="60000"/>
                        <a:lumOff val="40000"/>
                      </a:schemeClr>
                    </a:solidFill>
                  </a:tcPr>
                </a:tc>
                <a:tc>
                  <a:txBody>
                    <a:bodyPr/>
                    <a:lstStyle/>
                    <a:p>
                      <a:pPr algn="l">
                        <a:lnSpc>
                          <a:spcPct val="115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APP 2021/22 TARGET</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a:lnSpc>
                          <a:spcPct val="115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ANNUAL MTSF PERFORMANCE 2021/22</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a:lnSpc>
                          <a:spcPct val="115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CUMULATIVE MTSF</a:t>
                      </a:r>
                    </a:p>
                    <a:p>
                      <a:pPr algn="l">
                        <a:lnSpc>
                          <a:spcPct val="115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PERFORMANCE</a:t>
                      </a:r>
                    </a:p>
                    <a:p>
                      <a:pPr algn="l">
                        <a:lnSpc>
                          <a:spcPct val="115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MARCH 2022</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2599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o-RO" sz="1600" dirty="0">
                          <a:latin typeface="Arial" panose="020B0604020202020204" pitchFamily="34" charset="0"/>
                          <a:cs typeface="Arial" panose="020B0604020202020204" pitchFamily="34" charset="0"/>
                        </a:rPr>
                        <a:t>Deliver </a:t>
                      </a:r>
                      <a:r>
                        <a:rPr lang="en-ZA" sz="1600" b="1" dirty="0">
                          <a:latin typeface="Arial" panose="020B0604020202020204" pitchFamily="34" charset="0"/>
                          <a:cs typeface="Arial" panose="020B0604020202020204" pitchFamily="34" charset="0"/>
                        </a:rPr>
                        <a:t>450 000 </a:t>
                      </a:r>
                      <a:r>
                        <a:rPr lang="en-ZA" sz="1600" dirty="0">
                          <a:latin typeface="Arial" panose="020B0604020202020204" pitchFamily="34" charset="0"/>
                          <a:cs typeface="Arial" panose="020B0604020202020204" pitchFamily="34" charset="0"/>
                        </a:rPr>
                        <a:t>subsidised </a:t>
                      </a:r>
                      <a:r>
                        <a:rPr lang="ro-RO" sz="1600" dirty="0">
                          <a:latin typeface="Arial" panose="020B0604020202020204" pitchFamily="34" charset="0"/>
                          <a:cs typeface="Arial" panose="020B0604020202020204" pitchFamily="34" charset="0"/>
                        </a:rPr>
                        <a:t>housing</a:t>
                      </a:r>
                      <a:r>
                        <a:rPr lang="en-ZA" sz="1600" dirty="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units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52 405 BNG houses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a:effectLst/>
                          <a:latin typeface="Arial" panose="020B0604020202020204" pitchFamily="34" charset="0"/>
                          <a:ea typeface="Calibri" panose="020F0502020204030204" pitchFamily="34" charset="0"/>
                          <a:cs typeface="Arial" panose="020B0604020202020204" pitchFamily="34" charset="0"/>
                        </a:rPr>
                        <a:t>36 873</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151 943 (50,6%)</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57293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o-RO" sz="1600" kern="1200" dirty="0">
                          <a:solidFill>
                            <a:schemeClr val="tx1"/>
                          </a:solidFill>
                          <a:latin typeface="Arial" panose="020B0604020202020204" pitchFamily="34" charset="0"/>
                          <a:ea typeface="+mn-ea"/>
                          <a:cs typeface="Arial" panose="020B0604020202020204" pitchFamily="34" charset="0"/>
                        </a:rPr>
                        <a:t>Approve </a:t>
                      </a:r>
                      <a:r>
                        <a:rPr lang="en-ZA" sz="1600" b="1" kern="1200" dirty="0">
                          <a:solidFill>
                            <a:schemeClr val="tx1"/>
                          </a:solidFill>
                          <a:latin typeface="Arial" panose="020B0604020202020204" pitchFamily="34" charset="0"/>
                          <a:ea typeface="+mn-ea"/>
                          <a:cs typeface="Arial" panose="020B0604020202020204" pitchFamily="34" charset="0"/>
                        </a:rPr>
                        <a:t>20 000 </a:t>
                      </a:r>
                      <a:r>
                        <a:rPr lang="ro-RO" sz="1600" kern="1200" dirty="0">
                          <a:solidFill>
                            <a:schemeClr val="tx1"/>
                          </a:solidFill>
                          <a:latin typeface="Arial" panose="020B0604020202020204" pitchFamily="34" charset="0"/>
                          <a:ea typeface="+mn-ea"/>
                          <a:cs typeface="Arial" panose="020B0604020202020204" pitchFamily="34" charset="0"/>
                        </a:rPr>
                        <a:t>applications </a:t>
                      </a:r>
                      <a:r>
                        <a:rPr lang="en-ZA" sz="1600" kern="1200" dirty="0">
                          <a:solidFill>
                            <a:schemeClr val="tx1"/>
                          </a:solidFill>
                          <a:latin typeface="Arial" panose="020B0604020202020204" pitchFamily="34" charset="0"/>
                          <a:ea typeface="+mn-ea"/>
                          <a:cs typeface="Arial" panose="020B0604020202020204" pitchFamily="34" charset="0"/>
                        </a:rPr>
                        <a:t>to </a:t>
                      </a:r>
                      <a:r>
                        <a:rPr lang="ro-RO" sz="1600" kern="1200" dirty="0">
                          <a:solidFill>
                            <a:schemeClr val="tx1"/>
                          </a:solidFill>
                          <a:latin typeface="Arial" panose="020B0604020202020204" pitchFamily="34" charset="0"/>
                          <a:ea typeface="+mn-ea"/>
                          <a:cs typeface="Arial" panose="020B0604020202020204" pitchFamily="34" charset="0"/>
                        </a:rPr>
                        <a:t>purchase FLISP</a:t>
                      </a:r>
                      <a:r>
                        <a:rPr lang="en-US" sz="1600" kern="1200" dirty="0">
                          <a:solidFill>
                            <a:schemeClr val="tx1"/>
                          </a:solidFill>
                          <a:latin typeface="Arial" panose="020B0604020202020204" pitchFamily="34" charset="0"/>
                          <a:ea typeface="+mn-ea"/>
                          <a:cs typeface="Arial" panose="020B0604020202020204" pitchFamily="34" charset="0"/>
                        </a:rPr>
                        <a:t> units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5 762</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4 401</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11 633 (58,2%)</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o-RO" sz="1600" dirty="0">
                          <a:latin typeface="Arial" panose="020B0604020202020204" pitchFamily="34" charset="0"/>
                          <a:cs typeface="Arial" panose="020B0604020202020204" pitchFamily="34" charset="0"/>
                        </a:rPr>
                        <a:t>Deliver </a:t>
                      </a:r>
                      <a:r>
                        <a:rPr lang="en-ZA" sz="1600" b="1" dirty="0">
                          <a:latin typeface="Arial" panose="020B0604020202020204" pitchFamily="34" charset="0"/>
                          <a:cs typeface="Arial" panose="020B0604020202020204" pitchFamily="34" charset="0"/>
                        </a:rPr>
                        <a:t>300 000 </a:t>
                      </a:r>
                      <a:r>
                        <a:rPr lang="ro-RO" sz="1600" dirty="0">
                          <a:latin typeface="Arial" panose="020B0604020202020204" pitchFamily="34" charset="0"/>
                          <a:cs typeface="Arial" panose="020B0604020202020204" pitchFamily="34" charset="0"/>
                        </a:rPr>
                        <a:t>serviced sites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39 664 serviced sites</a:t>
                      </a:r>
                    </a:p>
                    <a:p>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completed (HSDG)</a:t>
                      </a:r>
                    </a:p>
                    <a:p>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55 000 Serviced sites</a:t>
                      </a:r>
                    </a:p>
                    <a:p>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completed (USDG)</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31 911</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dirty="0">
                          <a:effectLst/>
                          <a:latin typeface="Arial" panose="020B0604020202020204" pitchFamily="34" charset="0"/>
                          <a:ea typeface="Calibri" panose="020F0502020204030204" pitchFamily="34" charset="0"/>
                          <a:cs typeface="Arial" panose="020B0604020202020204" pitchFamily="34" charset="0"/>
                        </a:rPr>
                        <a:t>122 609 (40,9%)</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198411627"/>
                  </a:ext>
                </a:extLst>
              </a:tr>
              <a:tr h="53247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o-RO" sz="1600" dirty="0">
                          <a:latin typeface="Arial" panose="020B0604020202020204" pitchFamily="34" charset="0"/>
                          <a:cs typeface="Arial" panose="020B0604020202020204" pitchFamily="34" charset="0"/>
                        </a:rPr>
                        <a:t>Deliver </a:t>
                      </a:r>
                      <a:r>
                        <a:rPr lang="en-ZA" sz="1600" b="1" dirty="0">
                          <a:latin typeface="Arial" panose="020B0604020202020204" pitchFamily="34" charset="0"/>
                          <a:cs typeface="Arial" panose="020B0604020202020204" pitchFamily="34" charset="0"/>
                        </a:rPr>
                        <a:t>30 000 </a:t>
                      </a:r>
                      <a:r>
                        <a:rPr lang="ro-RO" sz="1600" dirty="0">
                          <a:latin typeface="Arial" panose="020B0604020202020204" pitchFamily="34" charset="0"/>
                          <a:cs typeface="Arial" panose="020B0604020202020204" pitchFamily="34" charset="0"/>
                        </a:rPr>
                        <a:t>social housing/ rental housing units in PDAs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100% of projects</a:t>
                      </a:r>
                    </a:p>
                    <a:p>
                      <a:pPr marL="0" algn="l" defTabSz="914400" rtl="0" eaLnBrk="1" latinLnBrk="0" hangingPunct="1"/>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under implementation</a:t>
                      </a:r>
                    </a:p>
                    <a:p>
                      <a:pPr marL="0" algn="l" defTabSz="914400" rtl="0" eaLnBrk="1" latinLnBrk="0" hangingPunct="1"/>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monitored in the</a:t>
                      </a:r>
                    </a:p>
                    <a:p>
                      <a:pPr marL="0" algn="l" defTabSz="914400" rtl="0" eaLnBrk="1" latinLnBrk="0" hangingPunct="1"/>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Rental Housing</a:t>
                      </a:r>
                    </a:p>
                    <a:p>
                      <a:pPr marL="0" algn="l" defTabSz="914400" rtl="0" eaLnBrk="1" latinLnBrk="0" hangingPunct="1"/>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Programme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2 771</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7 637 (42,4%)</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874244575"/>
                  </a:ext>
                </a:extLst>
              </a:tr>
              <a:tr h="61462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o-RO" sz="1600" dirty="0">
                          <a:latin typeface="Arial" panose="020B0604020202020204" pitchFamily="34" charset="0"/>
                          <a:cs typeface="Arial" panose="020B0604020202020204" pitchFamily="34" charset="0"/>
                        </a:rPr>
                        <a:t>Deliver </a:t>
                      </a:r>
                      <a:r>
                        <a:rPr lang="en-ZA" sz="1600" b="1" dirty="0">
                          <a:latin typeface="Arial" panose="020B0604020202020204" pitchFamily="34" charset="0"/>
                          <a:cs typeface="Arial" panose="020B0604020202020204" pitchFamily="34" charset="0"/>
                        </a:rPr>
                        <a:t>12 000 </a:t>
                      </a:r>
                      <a:r>
                        <a:rPr lang="ro-RO" sz="1600" dirty="0">
                          <a:latin typeface="Arial" panose="020B0604020202020204" pitchFamily="34" charset="0"/>
                          <a:cs typeface="Arial" panose="020B0604020202020204" pitchFamily="34" charset="0"/>
                        </a:rPr>
                        <a:t>Community Residential Units (CRU)/ rental housing units in PDA’s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975</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669 new</a:t>
                      </a:r>
                    </a:p>
                    <a:p>
                      <a:pPr>
                        <a:lnSpc>
                          <a:spcPct val="115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 upgraded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1 675 new (33,5%)</a:t>
                      </a:r>
                    </a:p>
                    <a:p>
                      <a:pPr>
                        <a:lnSpc>
                          <a:spcPct val="115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68 upgraded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915691369"/>
                  </a:ext>
                </a:extLst>
              </a:tr>
              <a:tr h="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o-RO" sz="1600" dirty="0">
                          <a:latin typeface="Arial" panose="020B0604020202020204" pitchFamily="34" charset="0"/>
                          <a:cs typeface="Arial" panose="020B0604020202020204" pitchFamily="34" charset="0"/>
                        </a:rPr>
                        <a:t>Upgrade</a:t>
                      </a:r>
                      <a:r>
                        <a:rPr lang="en-ZA" sz="1600" dirty="0">
                          <a:latin typeface="Arial" panose="020B0604020202020204" pitchFamily="34" charset="0"/>
                          <a:cs typeface="Arial" panose="020B0604020202020204" pitchFamily="34" charset="0"/>
                        </a:rPr>
                        <a:t> </a:t>
                      </a:r>
                      <a:r>
                        <a:rPr lang="en-ZA" sz="1600" b="1" dirty="0">
                          <a:latin typeface="Arial" panose="020B0604020202020204" pitchFamily="34" charset="0"/>
                          <a:cs typeface="Arial" panose="020B0604020202020204" pitchFamily="34" charset="0"/>
                        </a:rPr>
                        <a:t>1 500</a:t>
                      </a:r>
                      <a:r>
                        <a:rPr lang="ro-RO" sz="1600" b="1" dirty="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Informal Settlements to Phase 3</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130 informal settlements</a:t>
                      </a:r>
                    </a:p>
                    <a:p>
                      <a:pPr marL="0" algn="l" defTabSz="914400" rtl="0" eaLnBrk="1" latinLnBrk="0" hangingPunct="1"/>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upgraded to Phase 3</a:t>
                      </a:r>
                    </a:p>
                    <a:p>
                      <a:pPr marL="0" algn="l" defTabSz="914400" rtl="0" eaLnBrk="1" latinLnBrk="0" hangingPunct="1"/>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of UISP</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0% Phase 3 upgraded (90 under Phase 3 implementation)</a:t>
                      </a:r>
                      <a:endParaRPr lang="en-ZA"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0% Phase 3 upgraded (90 under Phase 3 implementation)</a:t>
                      </a:r>
                      <a:endParaRPr lang="en-ZA"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16140242"/>
                  </a:ext>
                </a:extLst>
              </a:tr>
            </a:tbl>
          </a:graphicData>
        </a:graphic>
      </p:graphicFrame>
      <p:sp>
        <p:nvSpPr>
          <p:cNvPr id="4" name="Title 1">
            <a:extLst>
              <a:ext uri="{FF2B5EF4-FFF2-40B4-BE49-F238E27FC236}">
                <a16:creationId xmlns:a16="http://schemas.microsoft.com/office/drawing/2014/main" id="{FC091429-348A-4ADD-918B-8E577DF44B1D}"/>
              </a:ext>
            </a:extLst>
          </p:cNvPr>
          <p:cNvSpPr txBox="1">
            <a:spLocks/>
          </p:cNvSpPr>
          <p:nvPr/>
        </p:nvSpPr>
        <p:spPr>
          <a:xfrm>
            <a:off x="574318" y="224506"/>
            <a:ext cx="11235991" cy="641742"/>
          </a:xfrm>
          <a:prstGeom prst="rect">
            <a:avLst/>
          </a:prstGeom>
          <a:solidFill>
            <a:srgbClr val="002060"/>
          </a:solidFill>
        </p:spPr>
        <p:txBody>
          <a:bodyPr anchor="ctr" anchorCtr="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400" dirty="0">
                <a:solidFill>
                  <a:schemeClr val="bg1"/>
                </a:solidFill>
                <a:latin typeface="Arial" panose="020B0604020202020204" pitchFamily="34" charset="0"/>
                <a:cs typeface="Arial" panose="020B0604020202020204" pitchFamily="34" charset="0"/>
              </a:rPr>
              <a:t>MTSF Performance - Outcome 2: </a:t>
            </a:r>
            <a:r>
              <a:rPr lang="ro-RO" sz="2400" dirty="0">
                <a:solidFill>
                  <a:schemeClr val="bg1"/>
                </a:solidFill>
                <a:latin typeface="Arial" panose="020B0604020202020204" pitchFamily="34" charset="0"/>
                <a:cs typeface="Arial" panose="020B0604020202020204" pitchFamily="34" charset="0"/>
              </a:rPr>
              <a:t>A</a:t>
            </a:r>
            <a:r>
              <a:rPr lang="en-ZA" sz="2400" dirty="0">
                <a:solidFill>
                  <a:schemeClr val="bg1"/>
                </a:solidFill>
                <a:latin typeface="Arial" panose="020B0604020202020204" pitchFamily="34" charset="0"/>
                <a:cs typeface="Arial" panose="020B0604020202020204" pitchFamily="34" charset="0"/>
              </a:rPr>
              <a:t>dequate housing and improved quality living 						environments</a:t>
            </a:r>
          </a:p>
        </p:txBody>
      </p:sp>
    </p:spTree>
    <p:extLst>
      <p:ext uri="{BB962C8B-B14F-4D97-AF65-F5344CB8AC3E}">
        <p14:creationId xmlns:p14="http://schemas.microsoft.com/office/powerpoint/2010/main" val="2699581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C091429-348A-4ADD-918B-8E577DF44B1D}"/>
              </a:ext>
            </a:extLst>
          </p:cNvPr>
          <p:cNvSpPr txBox="1">
            <a:spLocks/>
          </p:cNvSpPr>
          <p:nvPr/>
        </p:nvSpPr>
        <p:spPr>
          <a:xfrm>
            <a:off x="574319" y="299921"/>
            <a:ext cx="11235991" cy="641742"/>
          </a:xfrm>
          <a:prstGeom prst="rect">
            <a:avLst/>
          </a:prstGeom>
          <a:solidFill>
            <a:srgbClr val="002060"/>
          </a:solidFill>
        </p:spPr>
        <p:txBody>
          <a:bodyPr anchor="ctr" anchorCtr="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400" dirty="0">
                <a:solidFill>
                  <a:schemeClr val="bg1"/>
                </a:solidFill>
                <a:latin typeface="Arial" panose="020B0604020202020204" pitchFamily="34" charset="0"/>
                <a:cs typeface="Arial" panose="020B0604020202020204" pitchFamily="34" charset="0"/>
              </a:rPr>
              <a:t>MTSF Outcome 2: </a:t>
            </a:r>
            <a:r>
              <a:rPr lang="ro-RO" sz="2400" dirty="0">
                <a:solidFill>
                  <a:schemeClr val="bg1"/>
                </a:solidFill>
                <a:latin typeface="Arial" panose="020B0604020202020204" pitchFamily="34" charset="0"/>
                <a:cs typeface="Arial" panose="020B0604020202020204" pitchFamily="34" charset="0"/>
              </a:rPr>
              <a:t>A</a:t>
            </a:r>
            <a:r>
              <a:rPr lang="en-ZA" sz="2400" dirty="0">
                <a:solidFill>
                  <a:schemeClr val="bg1"/>
                </a:solidFill>
                <a:latin typeface="Arial" panose="020B0604020202020204" pitchFamily="34" charset="0"/>
                <a:cs typeface="Arial" panose="020B0604020202020204" pitchFamily="34" charset="0"/>
              </a:rPr>
              <a:t>dequate housing and improved quality living environments</a:t>
            </a:r>
          </a:p>
        </p:txBody>
      </p:sp>
      <p:sp>
        <p:nvSpPr>
          <p:cNvPr id="15" name="Rectangle 14">
            <a:extLst>
              <a:ext uri="{FF2B5EF4-FFF2-40B4-BE49-F238E27FC236}">
                <a16:creationId xmlns:a16="http://schemas.microsoft.com/office/drawing/2014/main" id="{4C713891-1A53-44BD-9A2C-F737F71B3469}"/>
              </a:ext>
            </a:extLst>
          </p:cNvPr>
          <p:cNvSpPr/>
          <p:nvPr/>
        </p:nvSpPr>
        <p:spPr>
          <a:xfrm>
            <a:off x="541664" y="1202474"/>
            <a:ext cx="11301299" cy="4893647"/>
          </a:xfrm>
          <a:prstGeom prst="rect">
            <a:avLst/>
          </a:prstGeom>
        </p:spPr>
        <p:txBody>
          <a:bodyPr wrap="square">
            <a:spAutoFit/>
          </a:bodyPr>
          <a:lstStyle/>
          <a:p>
            <a:pPr marL="342900" indent="-342900" algn="just">
              <a:buFont typeface="Arial" panose="020B0604020202020204" pitchFamily="34" charset="0"/>
              <a:buChar char="•"/>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Slow delivery of serviced sites delays the improvement of the living conditions of poor households.</a:t>
            </a:r>
          </a:p>
          <a:p>
            <a:pPr marL="342900" indent="-342900" algn="just">
              <a:buFont typeface="Arial" panose="020B0604020202020204" pitchFamily="34" charset="0"/>
              <a:buChar char="•"/>
            </a:pPr>
            <a:endPar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defRPr/>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Slow pace in delivery of social housing exacerbated by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Covid</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19 as tenants defaulted monthly rentals despite debt relief grant provided by government. </a:t>
            </a:r>
          </a:p>
          <a:p>
            <a:pPr marL="342900" indent="-342900" algn="just">
              <a:buFont typeface="Arial" panose="020B0604020202020204" pitchFamily="34" charset="0"/>
              <a:buChar char="•"/>
              <a:defRPr/>
            </a:pPr>
            <a:endPar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Community Residential Units (low income rental) performance remains sub-optimal - most municipalities reluctant to build more due to culture of non-payment and high costs in maintenance. </a:t>
            </a:r>
          </a:p>
          <a:p>
            <a:pPr marL="342900" indent="-342900" algn="just">
              <a:buFont typeface="Arial" panose="020B0604020202020204" pitchFamily="34" charset="0"/>
              <a:buChar char="•"/>
            </a:pPr>
            <a:endPar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Lack of forward planning by provinces and poor contractor performance affects overall delivery of houses for the poor who suffer the consequences of inefficiency</a:t>
            </a:r>
          </a:p>
        </p:txBody>
      </p:sp>
    </p:spTree>
    <p:extLst>
      <p:ext uri="{BB962C8B-B14F-4D97-AF65-F5344CB8AC3E}">
        <p14:creationId xmlns:p14="http://schemas.microsoft.com/office/powerpoint/2010/main" val="223343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69BF5-188A-447C-9E94-93A82EB6E66E}"/>
              </a:ext>
            </a:extLst>
          </p:cNvPr>
          <p:cNvSpPr txBox="1">
            <a:spLocks/>
          </p:cNvSpPr>
          <p:nvPr/>
        </p:nvSpPr>
        <p:spPr>
          <a:xfrm>
            <a:off x="703868" y="359913"/>
            <a:ext cx="10784264" cy="641742"/>
          </a:xfrm>
          <a:prstGeom prst="rect">
            <a:avLst/>
          </a:prstGeom>
          <a:solidFill>
            <a:srgbClr val="002060"/>
          </a:solidFill>
        </p:spPr>
        <p:txBody>
          <a:bodyPr anchor="ctr" anchorCtr="1">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39591" algn="ctr"/>
            <a:r>
              <a:rPr lang="en-ZA" sz="3400" dirty="0">
                <a:solidFill>
                  <a:schemeClr val="bg1"/>
                </a:solidFill>
                <a:latin typeface="Arial" panose="020B0604020202020204" pitchFamily="34" charset="0"/>
                <a:cs typeface="Arial" panose="020B0604020202020204" pitchFamily="34" charset="0"/>
              </a:rPr>
              <a:t>MTSF Performance - Outcome 3: Eradicate backlog and issuing of title 	deeds</a:t>
            </a:r>
          </a:p>
        </p:txBody>
      </p:sp>
      <p:graphicFrame>
        <p:nvGraphicFramePr>
          <p:cNvPr id="3" name="Table 2">
            <a:extLst>
              <a:ext uri="{FF2B5EF4-FFF2-40B4-BE49-F238E27FC236}">
                <a16:creationId xmlns:a16="http://schemas.microsoft.com/office/drawing/2014/main" id="{C3DE147C-3C01-4411-A259-ECF07D7BA610}"/>
              </a:ext>
            </a:extLst>
          </p:cNvPr>
          <p:cNvGraphicFramePr>
            <a:graphicFrameLocks noGrp="1"/>
          </p:cNvGraphicFramePr>
          <p:nvPr>
            <p:extLst>
              <p:ext uri="{D42A27DB-BD31-4B8C-83A1-F6EECF244321}">
                <p14:modId xmlns:p14="http://schemas.microsoft.com/office/powerpoint/2010/main" val="1234455124"/>
              </p:ext>
            </p:extLst>
          </p:nvPr>
        </p:nvGraphicFramePr>
        <p:xfrm>
          <a:off x="703868" y="1363548"/>
          <a:ext cx="10784262" cy="3743452"/>
        </p:xfrm>
        <a:graphic>
          <a:graphicData uri="http://schemas.openxmlformats.org/drawingml/2006/table">
            <a:tbl>
              <a:tblPr firstRow="1" firstCol="1" bandRow="1"/>
              <a:tblGrid>
                <a:gridCol w="3021109">
                  <a:extLst>
                    <a:ext uri="{9D8B030D-6E8A-4147-A177-3AD203B41FA5}">
                      <a16:colId xmlns:a16="http://schemas.microsoft.com/office/drawing/2014/main" val="20000"/>
                    </a:ext>
                  </a:extLst>
                </a:gridCol>
                <a:gridCol w="2579570">
                  <a:extLst>
                    <a:ext uri="{9D8B030D-6E8A-4147-A177-3AD203B41FA5}">
                      <a16:colId xmlns:a16="http://schemas.microsoft.com/office/drawing/2014/main" val="20001"/>
                    </a:ext>
                  </a:extLst>
                </a:gridCol>
                <a:gridCol w="2492944">
                  <a:extLst>
                    <a:ext uri="{9D8B030D-6E8A-4147-A177-3AD203B41FA5}">
                      <a16:colId xmlns:a16="http://schemas.microsoft.com/office/drawing/2014/main" val="20002"/>
                    </a:ext>
                  </a:extLst>
                </a:gridCol>
                <a:gridCol w="2690639">
                  <a:extLst>
                    <a:ext uri="{9D8B030D-6E8A-4147-A177-3AD203B41FA5}">
                      <a16:colId xmlns:a16="http://schemas.microsoft.com/office/drawing/2014/main" val="20003"/>
                    </a:ext>
                  </a:extLst>
                </a:gridCol>
              </a:tblGrid>
              <a:tr h="547133">
                <a:tc>
                  <a:txBody>
                    <a:bodyPr/>
                    <a:lstStyle/>
                    <a:p>
                      <a:pPr algn="l"/>
                      <a:r>
                        <a:rPr lang="en-US" sz="1600" b="1" dirty="0">
                          <a:latin typeface="Arial" panose="020B0604020202020204" pitchFamily="34" charset="0"/>
                          <a:cs typeface="Arial" panose="020B0604020202020204" pitchFamily="34" charset="0"/>
                        </a:rPr>
                        <a:t>MTSF 2019-2024 TARGET</a:t>
                      </a:r>
                      <a:endParaRPr lang="en-ZA" sz="1600" b="1" dirty="0">
                        <a:latin typeface="Arial" panose="020B0604020202020204" pitchFamily="34" charset="0"/>
                        <a:cs typeface="Arial" panose="020B0604020202020204" pitchFamily="34" charset="0"/>
                      </a:endParaRPr>
                    </a:p>
                  </a:txBody>
                  <a:tcPr>
                    <a:solidFill>
                      <a:schemeClr val="accent4">
                        <a:lumMod val="60000"/>
                        <a:lumOff val="40000"/>
                      </a:schemeClr>
                    </a:solidFill>
                  </a:tcPr>
                </a:tc>
                <a:tc>
                  <a:txBody>
                    <a:bodyPr/>
                    <a:lstStyle/>
                    <a:p>
                      <a:pPr algn="l">
                        <a:lnSpc>
                          <a:spcPct val="115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APP 2021/22 TARGET</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a:lnSpc>
                          <a:spcPct val="115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ANNUAL MTSF PERFORMANCE 2021/22</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a:lnSpc>
                          <a:spcPct val="115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CUMULATIVE MTSF</a:t>
                      </a:r>
                    </a:p>
                    <a:p>
                      <a:pPr algn="l">
                        <a:lnSpc>
                          <a:spcPct val="115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PERFORMANCE MARCH 2022</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37177">
                <a:tc>
                  <a:txBody>
                    <a:bodyPr/>
                    <a:lstStyle/>
                    <a:p>
                      <a:pPr marL="0" indent="0">
                        <a:buFont typeface="Arial" panose="020B0604020202020204" pitchFamily="34" charset="0"/>
                        <a:buNone/>
                      </a:pPr>
                      <a:r>
                        <a:rPr lang="ro-RO" sz="1600" b="1" dirty="0">
                          <a:latin typeface="Arial" panose="020B0604020202020204" pitchFamily="34" charset="0"/>
                          <a:cs typeface="Arial" panose="020B0604020202020204" pitchFamily="34" charset="0"/>
                        </a:rPr>
                        <a:t>45 535</a:t>
                      </a:r>
                      <a:r>
                        <a:rPr lang="en-ZA" sz="1600" b="1" dirty="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pre-1994 title deeds </a:t>
                      </a:r>
                      <a:r>
                        <a:rPr lang="en-ZA" sz="1600" dirty="0">
                          <a:latin typeface="Arial" panose="020B0604020202020204" pitchFamily="34" charset="0"/>
                          <a:cs typeface="Arial" panose="020B0604020202020204" pitchFamily="34" charset="0"/>
                        </a:rPr>
                        <a:t>registered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Progress reported on </a:t>
                      </a:r>
                      <a:r>
                        <a:rPr lang="en-ZA" sz="1600" b="1" i="0" u="none" strike="noStrike" kern="1200" baseline="0" dirty="0">
                          <a:solidFill>
                            <a:schemeClr val="tx1"/>
                          </a:solidFill>
                          <a:latin typeface="Arial" panose="020B0604020202020204" pitchFamily="34" charset="0"/>
                          <a:ea typeface="+mn-ea"/>
                          <a:cs typeface="Arial" panose="020B0604020202020204" pitchFamily="34" charset="0"/>
                        </a:rPr>
                        <a:t>5</a:t>
                      </a:r>
                    </a:p>
                    <a:p>
                      <a:r>
                        <a:rPr lang="en-ZA" sz="1600" b="1" i="0" u="none" strike="noStrike" kern="1200" baseline="0" dirty="0">
                          <a:solidFill>
                            <a:schemeClr val="tx1"/>
                          </a:solidFill>
                          <a:latin typeface="Arial" panose="020B0604020202020204" pitchFamily="34" charset="0"/>
                          <a:ea typeface="+mn-ea"/>
                          <a:cs typeface="Arial" panose="020B0604020202020204" pitchFamily="34" charset="0"/>
                        </a:rPr>
                        <a:t>644 </a:t>
                      </a:r>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pre-1994 title deeds registered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a:effectLst/>
                          <a:latin typeface="Arial" panose="020B0604020202020204" pitchFamily="34" charset="0"/>
                          <a:ea typeface="Calibri" panose="020F0502020204030204" pitchFamily="34" charset="0"/>
                          <a:cs typeface="Arial" panose="020B0604020202020204" pitchFamily="34" charset="0"/>
                        </a:rPr>
                        <a:t>4074</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8 201 (18%)</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59136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600" b="1" dirty="0">
                          <a:latin typeface="Arial" panose="020B0604020202020204" pitchFamily="34" charset="0"/>
                          <a:cs typeface="Arial" panose="020B0604020202020204" pitchFamily="34" charset="0"/>
                        </a:rPr>
                        <a:t>500 845 </a:t>
                      </a:r>
                      <a:r>
                        <a:rPr lang="ro-RO" sz="1600" dirty="0">
                          <a:latin typeface="Arial" panose="020B0604020202020204" pitchFamily="34" charset="0"/>
                          <a:cs typeface="Arial" panose="020B0604020202020204" pitchFamily="34" charset="0"/>
                        </a:rPr>
                        <a:t>post- 1994 title deeds</a:t>
                      </a:r>
                      <a:r>
                        <a:rPr lang="en-ZA" sz="1600" dirty="0">
                          <a:latin typeface="Arial" panose="020B0604020202020204" pitchFamily="34" charset="0"/>
                          <a:cs typeface="Arial" panose="020B0604020202020204" pitchFamily="34" charset="0"/>
                        </a:rPr>
                        <a:t> registered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Progress reported on</a:t>
                      </a:r>
                    </a:p>
                    <a:p>
                      <a:r>
                        <a:rPr lang="en-ZA" sz="1600" b="1" i="0" u="none" strike="noStrike" kern="1200" baseline="0" dirty="0">
                          <a:solidFill>
                            <a:schemeClr val="tx1"/>
                          </a:solidFill>
                          <a:latin typeface="Arial" panose="020B0604020202020204" pitchFamily="34" charset="0"/>
                          <a:ea typeface="+mn-ea"/>
                          <a:cs typeface="Arial" panose="020B0604020202020204" pitchFamily="34" charset="0"/>
                        </a:rPr>
                        <a:t>20 758 </a:t>
                      </a:r>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post-1994 title</a:t>
                      </a:r>
                    </a:p>
                    <a:p>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deeds registered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24 238</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48 936 (9,8%)</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600" b="1" dirty="0">
                          <a:latin typeface="Arial" panose="020B0604020202020204" pitchFamily="34" charset="0"/>
                          <a:cs typeface="Arial" panose="020B0604020202020204" pitchFamily="34" charset="0"/>
                        </a:rPr>
                        <a:t>346 842 </a:t>
                      </a:r>
                      <a:r>
                        <a:rPr lang="ro-RO" sz="1600" dirty="0">
                          <a:latin typeface="Arial" panose="020B0604020202020204" pitchFamily="34" charset="0"/>
                          <a:cs typeface="Arial" panose="020B0604020202020204" pitchFamily="34" charset="0"/>
                        </a:rPr>
                        <a:t>post- 2014 title deeds registered </a:t>
                      </a:r>
                      <a:endParaRPr lang="en-ZA" sz="1600" dirty="0">
                        <a:latin typeface="Arial" panose="020B060402020202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Progress reported on</a:t>
                      </a:r>
                    </a:p>
                    <a:p>
                      <a:r>
                        <a:rPr lang="en-ZA" sz="1600" b="1" i="0" u="none" strike="noStrike" kern="1200" baseline="0" dirty="0">
                          <a:solidFill>
                            <a:schemeClr val="tx1"/>
                          </a:solidFill>
                          <a:latin typeface="Arial" panose="020B0604020202020204" pitchFamily="34" charset="0"/>
                          <a:ea typeface="+mn-ea"/>
                          <a:cs typeface="Arial" panose="020B0604020202020204" pitchFamily="34" charset="0"/>
                        </a:rPr>
                        <a:t>5 393 </a:t>
                      </a:r>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post-2014 title</a:t>
                      </a:r>
                    </a:p>
                    <a:p>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deeds registered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2 455</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dirty="0">
                          <a:effectLst/>
                          <a:latin typeface="Arial" panose="020B0604020202020204" pitchFamily="34" charset="0"/>
                          <a:ea typeface="Calibri" panose="020F0502020204030204" pitchFamily="34" charset="0"/>
                          <a:cs typeface="Arial" panose="020B0604020202020204" pitchFamily="34" charset="0"/>
                        </a:rPr>
                        <a:t>3 694 (1,1%)</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198411627"/>
                  </a:ext>
                </a:extLst>
              </a:tr>
              <a:tr h="53247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o-RO" sz="1600" b="1" dirty="0">
                          <a:latin typeface="Arial" panose="020B0604020202020204" pitchFamily="34" charset="0"/>
                          <a:cs typeface="Arial" panose="020B0604020202020204" pitchFamily="34" charset="0"/>
                        </a:rPr>
                        <a:t>300 000</a:t>
                      </a:r>
                      <a:r>
                        <a:rPr lang="en-ZA" sz="1600" b="1" dirty="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new title deeds registered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Progress reported on</a:t>
                      </a:r>
                    </a:p>
                    <a:p>
                      <a:r>
                        <a:rPr lang="en-US" sz="1600" b="1" i="0" u="none" strike="noStrike" kern="1200" baseline="0" dirty="0">
                          <a:solidFill>
                            <a:schemeClr val="tx1"/>
                          </a:solidFill>
                          <a:latin typeface="Arial" panose="020B0604020202020204" pitchFamily="34" charset="0"/>
                          <a:ea typeface="+mn-ea"/>
                          <a:cs typeface="Arial" panose="020B0604020202020204" pitchFamily="34" charset="0"/>
                        </a:rPr>
                        <a:t>6 733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new title deeds</a:t>
                      </a:r>
                    </a:p>
                    <a:p>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registered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9 478</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12 933 (4,3%)</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874244575"/>
                  </a:ext>
                </a:extLst>
              </a:tr>
            </a:tbl>
          </a:graphicData>
        </a:graphic>
      </p:graphicFrame>
    </p:spTree>
    <p:extLst>
      <p:ext uri="{BB962C8B-B14F-4D97-AF65-F5344CB8AC3E}">
        <p14:creationId xmlns:p14="http://schemas.microsoft.com/office/powerpoint/2010/main" val="4036384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69BF5-188A-447C-9E94-93A82EB6E66E}"/>
              </a:ext>
            </a:extLst>
          </p:cNvPr>
          <p:cNvSpPr txBox="1">
            <a:spLocks/>
          </p:cNvSpPr>
          <p:nvPr/>
        </p:nvSpPr>
        <p:spPr>
          <a:xfrm>
            <a:off x="790495" y="246791"/>
            <a:ext cx="10784264" cy="641742"/>
          </a:xfrm>
          <a:prstGeom prst="rect">
            <a:avLst/>
          </a:prstGeom>
          <a:solidFill>
            <a:srgbClr val="002060"/>
          </a:solidFill>
        </p:spPr>
        <p:txBody>
          <a:bodyPr anchor="ctr" anchorCtr="1">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39591" algn="ctr"/>
            <a:r>
              <a:rPr lang="en-ZA" sz="3400" dirty="0">
                <a:solidFill>
                  <a:schemeClr val="bg1"/>
                </a:solidFill>
                <a:latin typeface="Arial" panose="020B0604020202020204" pitchFamily="34" charset="0"/>
                <a:cs typeface="Arial" panose="020B0604020202020204" pitchFamily="34" charset="0"/>
              </a:rPr>
              <a:t>MTSF Outcome 3: Eradicate backlog and issuing of title deeds</a:t>
            </a:r>
          </a:p>
        </p:txBody>
      </p:sp>
      <p:graphicFrame>
        <p:nvGraphicFramePr>
          <p:cNvPr id="21" name="Chart 20">
            <a:extLst>
              <a:ext uri="{FF2B5EF4-FFF2-40B4-BE49-F238E27FC236}">
                <a16:creationId xmlns:a16="http://schemas.microsoft.com/office/drawing/2014/main" id="{4EC3B1E6-B546-4408-B3D7-3CFF8E4422A2}"/>
              </a:ext>
            </a:extLst>
          </p:cNvPr>
          <p:cNvGraphicFramePr>
            <a:graphicFrameLocks/>
          </p:cNvGraphicFramePr>
          <p:nvPr>
            <p:extLst>
              <p:ext uri="{D42A27DB-BD31-4B8C-83A1-F6EECF244321}">
                <p14:modId xmlns:p14="http://schemas.microsoft.com/office/powerpoint/2010/main" val="3192629037"/>
              </p:ext>
            </p:extLst>
          </p:nvPr>
        </p:nvGraphicFramePr>
        <p:xfrm>
          <a:off x="6687454" y="3811604"/>
          <a:ext cx="4936229" cy="2740789"/>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a:extLst>
              <a:ext uri="{FF2B5EF4-FFF2-40B4-BE49-F238E27FC236}">
                <a16:creationId xmlns:a16="http://schemas.microsoft.com/office/drawing/2014/main" id="{77BB3470-011B-4902-8954-65DB38C6662D}"/>
              </a:ext>
            </a:extLst>
          </p:cNvPr>
          <p:cNvSpPr txBox="1"/>
          <p:nvPr/>
        </p:nvSpPr>
        <p:spPr>
          <a:xfrm>
            <a:off x="11078606" y="5019878"/>
            <a:ext cx="926129" cy="461665"/>
          </a:xfrm>
          <a:prstGeom prst="rect">
            <a:avLst/>
          </a:prstGeom>
          <a:solidFill>
            <a:schemeClr val="accent4">
              <a:lumMod val="60000"/>
              <a:lumOff val="40000"/>
            </a:schemeClr>
          </a:solidFill>
        </p:spPr>
        <p:txBody>
          <a:bodyPr wrap="square" rtlCol="0">
            <a:spAutoFit/>
          </a:bodyPr>
          <a:lstStyle/>
          <a:p>
            <a:pPr algn="ctr"/>
            <a:r>
              <a:rPr lang="en-US" sz="1200" b="1" dirty="0"/>
              <a:t>109 674 properties</a:t>
            </a:r>
            <a:endParaRPr lang="en-ZA" sz="1200" b="1" dirty="0"/>
          </a:p>
        </p:txBody>
      </p:sp>
      <p:sp>
        <p:nvSpPr>
          <p:cNvPr id="18" name="Rectangle 17">
            <a:extLst>
              <a:ext uri="{FF2B5EF4-FFF2-40B4-BE49-F238E27FC236}">
                <a16:creationId xmlns:a16="http://schemas.microsoft.com/office/drawing/2014/main" id="{2C74601F-C3EE-43D8-AD41-D51AF86C8448}"/>
              </a:ext>
            </a:extLst>
          </p:cNvPr>
          <p:cNvSpPr/>
          <p:nvPr/>
        </p:nvSpPr>
        <p:spPr>
          <a:xfrm>
            <a:off x="243199" y="1404683"/>
            <a:ext cx="6444256" cy="1477328"/>
          </a:xfrm>
          <a:prstGeom prst="rect">
            <a:avLst/>
          </a:prstGeom>
          <a:noFill/>
          <a:ln>
            <a:noFill/>
          </a:ln>
        </p:spPr>
        <p:txBody>
          <a:bodyPr wrap="square">
            <a:spAutoFit/>
          </a:bodyPr>
          <a:lstStyle/>
          <a:p>
            <a:pPr marL="285750" indent="-285750" algn="just">
              <a:spcAft>
                <a:spcPts val="600"/>
              </a:spcAft>
              <a:buFont typeface="Arial" panose="020B0604020202020204" pitchFamily="34" charset="0"/>
              <a:buChar char="•"/>
            </a:pPr>
            <a:r>
              <a:rPr lang="en-ZA" dirty="0">
                <a:latin typeface="Arial" panose="020B0604020202020204" pitchFamily="34" charset="0"/>
                <a:ea typeface="Times New Roman" panose="02020603050405020304" pitchFamily="18" charset="0"/>
                <a:cs typeface="Times New Roman" panose="02020603050405020304" pitchFamily="18" charset="0"/>
              </a:rPr>
              <a:t>Underperformance, in particular delivery of post-2014 and new title deeds concerning</a:t>
            </a:r>
          </a:p>
          <a:p>
            <a:pPr marL="285750" indent="-285750" algn="just">
              <a:spcAft>
                <a:spcPts val="600"/>
              </a:spcAft>
              <a:buFont typeface="Arial" panose="020B0604020202020204" pitchFamily="34" charset="0"/>
              <a:buChar char="•"/>
            </a:pPr>
            <a:endParaRPr lang="en-ZA" sz="800"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spcAft>
                <a:spcPts val="600"/>
              </a:spcAft>
              <a:buFont typeface="Arial" panose="020B0604020202020204" pitchFamily="34" charset="0"/>
              <a:buChar char="•"/>
            </a:pPr>
            <a:r>
              <a:rPr lang="en-ZA" dirty="0">
                <a:latin typeface="Arial" panose="020B0604020202020204" pitchFamily="34" charset="0"/>
                <a:ea typeface="Times New Roman" panose="02020603050405020304" pitchFamily="18" charset="0"/>
                <a:cs typeface="Times New Roman" panose="02020603050405020304" pitchFamily="18" charset="0"/>
              </a:rPr>
              <a:t>Title deed delivery on new projects not matching the annual output of new projects; adding to existing backlog</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C42B25BF-1269-4FB3-A716-B14DE5E1BBE9}"/>
              </a:ext>
            </a:extLst>
          </p:cNvPr>
          <p:cNvSpPr txBox="1"/>
          <p:nvPr/>
        </p:nvSpPr>
        <p:spPr>
          <a:xfrm>
            <a:off x="348792" y="3398162"/>
            <a:ext cx="6061436" cy="2616101"/>
          </a:xfrm>
          <a:prstGeom prst="rect">
            <a:avLst/>
          </a:prstGeom>
          <a:solidFill>
            <a:schemeClr val="accent4">
              <a:lumMod val="60000"/>
              <a:lumOff val="40000"/>
            </a:schemeClr>
          </a:solidFill>
        </p:spPr>
        <p:txBody>
          <a:bodyPr wrap="square" rtlCol="0">
            <a:spAutoFit/>
          </a:bodyPr>
          <a:lstStyle/>
          <a:p>
            <a:pPr>
              <a:lnSpc>
                <a:spcPct val="150000"/>
              </a:lnSpc>
              <a:defRPr/>
            </a:pPr>
            <a:r>
              <a:rPr lang="en-US" sz="2000" b="1" dirty="0">
                <a:solidFill>
                  <a:prstClr val="black"/>
                </a:solidFill>
                <a:latin typeface="Arial" panose="020B0604020202020204" pitchFamily="34" charset="0"/>
                <a:cs typeface="Arial" panose="020B0604020202020204" pitchFamily="34" charset="0"/>
              </a:rPr>
              <a:t>Dysfunctional property market</a:t>
            </a:r>
          </a:p>
          <a:p>
            <a:pPr marL="285750" indent="-285750">
              <a:buFont typeface="Wingdings" panose="05000000000000000000" pitchFamily="2" charset="2"/>
              <a:buChar char="Ø"/>
              <a:defRPr/>
            </a:pPr>
            <a:r>
              <a:rPr lang="en-US" dirty="0" err="1">
                <a:solidFill>
                  <a:srgbClr val="1A1A1A"/>
                </a:solidFill>
                <a:latin typeface="Arial" panose="020B0604020202020204" pitchFamily="34" charset="0"/>
                <a:cs typeface="Arial" panose="020B0604020202020204" pitchFamily="34" charset="0"/>
              </a:rPr>
              <a:t>Subsidised</a:t>
            </a:r>
            <a:r>
              <a:rPr lang="en-US" dirty="0">
                <a:solidFill>
                  <a:srgbClr val="1A1A1A"/>
                </a:solidFill>
                <a:latin typeface="Arial" panose="020B0604020202020204" pitchFamily="34" charset="0"/>
                <a:cs typeface="Arial" panose="020B0604020202020204" pitchFamily="34" charset="0"/>
              </a:rPr>
              <a:t> houses have not significantly integrated into the housing market and not providing a financial lever for the poor household to </a:t>
            </a:r>
            <a:r>
              <a:rPr lang="en-US" dirty="0" err="1">
                <a:solidFill>
                  <a:srgbClr val="1A1A1A"/>
                </a:solidFill>
                <a:latin typeface="Arial" panose="020B0604020202020204" pitchFamily="34" charset="0"/>
                <a:cs typeface="Arial" panose="020B0604020202020204" pitchFamily="34" charset="0"/>
              </a:rPr>
              <a:t>realise</a:t>
            </a:r>
            <a:r>
              <a:rPr lang="en-US" dirty="0">
                <a:solidFill>
                  <a:srgbClr val="1A1A1A"/>
                </a:solidFill>
                <a:latin typeface="Arial" panose="020B0604020202020204" pitchFamily="34" charset="0"/>
                <a:cs typeface="Arial" panose="020B0604020202020204" pitchFamily="34" charset="0"/>
              </a:rPr>
              <a:t> market value when sold. </a:t>
            </a:r>
          </a:p>
          <a:p>
            <a:pPr marL="285750" indent="-285750">
              <a:buFont typeface="Wingdings" panose="05000000000000000000" pitchFamily="2" charset="2"/>
              <a:buChar char="Ø"/>
              <a:defRPr/>
            </a:pPr>
            <a:endParaRPr lang="en-US" sz="800" dirty="0">
              <a:solidFill>
                <a:srgbClr val="1A1A1A"/>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defRPr/>
            </a:pPr>
            <a:r>
              <a:rPr lang="en-US" dirty="0">
                <a:solidFill>
                  <a:srgbClr val="1A1A1A"/>
                </a:solidFill>
                <a:latin typeface="Arial" panose="020B0604020202020204" pitchFamily="34" charset="0"/>
                <a:cs typeface="Arial" panose="020B0604020202020204" pitchFamily="34" charset="0"/>
              </a:rPr>
              <a:t>Number of households living in subsidised houses without a title –denied a right to access security of tenure</a:t>
            </a:r>
          </a:p>
        </p:txBody>
      </p:sp>
      <p:sp>
        <p:nvSpPr>
          <p:cNvPr id="3" name="Rectangle 2">
            <a:extLst>
              <a:ext uri="{FF2B5EF4-FFF2-40B4-BE49-F238E27FC236}">
                <a16:creationId xmlns:a16="http://schemas.microsoft.com/office/drawing/2014/main" id="{F1793F5A-9501-4F29-9E6C-2270F1FF6D33}"/>
              </a:ext>
            </a:extLst>
          </p:cNvPr>
          <p:cNvSpPr/>
          <p:nvPr/>
        </p:nvSpPr>
        <p:spPr>
          <a:xfrm>
            <a:off x="236558" y="856333"/>
            <a:ext cx="3228769" cy="496996"/>
          </a:xfrm>
          <a:prstGeom prst="rect">
            <a:avLst/>
          </a:prstGeom>
        </p:spPr>
        <p:txBody>
          <a:bodyPr wrap="none">
            <a:spAutoFit/>
          </a:bodyPr>
          <a:lstStyle/>
          <a:p>
            <a:pPr>
              <a:lnSpc>
                <a:spcPct val="150000"/>
              </a:lnSpc>
              <a:defRPr/>
            </a:pPr>
            <a:r>
              <a:rPr lang="en-US" sz="2000" b="1" dirty="0">
                <a:solidFill>
                  <a:prstClr val="black"/>
                </a:solidFill>
                <a:latin typeface="Arial" panose="020B0604020202020204" pitchFamily="34" charset="0"/>
                <a:cs typeface="Arial" panose="020B0604020202020204" pitchFamily="34" charset="0"/>
              </a:rPr>
              <a:t> Slow title deeds delivery</a:t>
            </a:r>
          </a:p>
        </p:txBody>
      </p:sp>
      <p:pic>
        <p:nvPicPr>
          <p:cNvPr id="4" name="Picture 3">
            <a:extLst>
              <a:ext uri="{FF2B5EF4-FFF2-40B4-BE49-F238E27FC236}">
                <a16:creationId xmlns:a16="http://schemas.microsoft.com/office/drawing/2014/main" id="{933DA28D-B33F-4CF3-BAA0-069A5E725BC7}"/>
              </a:ext>
            </a:extLst>
          </p:cNvPr>
          <p:cNvPicPr>
            <a:picLocks noChangeAspect="1"/>
          </p:cNvPicPr>
          <p:nvPr/>
        </p:nvPicPr>
        <p:blipFill>
          <a:blip r:embed="rId3"/>
          <a:stretch>
            <a:fillRect/>
          </a:stretch>
        </p:blipFill>
        <p:spPr>
          <a:xfrm>
            <a:off x="7296345" y="1046376"/>
            <a:ext cx="4327337" cy="2498102"/>
          </a:xfrm>
          <a:prstGeom prst="rect">
            <a:avLst/>
          </a:prstGeom>
        </p:spPr>
      </p:pic>
    </p:spTree>
    <p:extLst>
      <p:ext uri="{BB962C8B-B14F-4D97-AF65-F5344CB8AC3E}">
        <p14:creationId xmlns:p14="http://schemas.microsoft.com/office/powerpoint/2010/main" val="1810139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628C-AE31-492F-92FE-F69977133BB2}"/>
              </a:ext>
            </a:extLst>
          </p:cNvPr>
          <p:cNvSpPr txBox="1">
            <a:spLocks/>
          </p:cNvSpPr>
          <p:nvPr/>
        </p:nvSpPr>
        <p:spPr>
          <a:xfrm>
            <a:off x="909015" y="285510"/>
            <a:ext cx="10515600" cy="641742"/>
          </a:xfrm>
          <a:prstGeom prst="rect">
            <a:avLst/>
          </a:prstGeom>
          <a:solidFill>
            <a:srgbClr val="002060"/>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600" dirty="0">
                <a:solidFill>
                  <a:schemeClr val="bg1"/>
                </a:solidFill>
                <a:latin typeface="Arial" panose="020B0604020202020204" pitchFamily="34" charset="0"/>
                <a:cs typeface="Arial" panose="020B0604020202020204" pitchFamily="34" charset="0"/>
              </a:rPr>
              <a:t>8. Key Achievements</a:t>
            </a:r>
          </a:p>
        </p:txBody>
      </p:sp>
      <p:sp>
        <p:nvSpPr>
          <p:cNvPr id="4" name="Rectangle 3">
            <a:extLst>
              <a:ext uri="{FF2B5EF4-FFF2-40B4-BE49-F238E27FC236}">
                <a16:creationId xmlns:a16="http://schemas.microsoft.com/office/drawing/2014/main" id="{8D2A4CC1-64F3-4D51-A806-622EACB90789}"/>
              </a:ext>
            </a:extLst>
          </p:cNvPr>
          <p:cNvSpPr/>
          <p:nvPr/>
        </p:nvSpPr>
        <p:spPr>
          <a:xfrm>
            <a:off x="687035" y="1239029"/>
            <a:ext cx="10737580" cy="4708981"/>
          </a:xfrm>
          <a:prstGeom prst="rect">
            <a:avLst/>
          </a:prstGeom>
        </p:spPr>
        <p:txBody>
          <a:bodyPr wrap="square">
            <a:spAutoFit/>
          </a:bodyPr>
          <a:lstStyle/>
          <a:p>
            <a:pPr marL="431800" lvl="0" indent="-342900" algn="just">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136 Priority Development Areas (PDAs) declared (100%) exceeding target of 94 with grants allocation (Human Settlements Development Grant and Informal Settlements Upgrading Grant </a:t>
            </a:r>
          </a:p>
          <a:p>
            <a:pPr marL="1346200" lvl="2" indent="-342900" algn="just">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Increase number of areas targeted to address spatial transformation and more people will live closer to jobs.</a:t>
            </a:r>
          </a:p>
          <a:p>
            <a:pPr marL="431800" lvl="0" indent="-342900" algn="just">
              <a:buFont typeface="Arial" panose="020B0604020202020204" pitchFamily="34" charset="0"/>
              <a:buChar char="•"/>
              <a:defRPr/>
            </a:pPr>
            <a:endParaRPr lang="en-US" sz="2000" dirty="0">
              <a:solidFill>
                <a:prstClr val="black"/>
              </a:solidFill>
              <a:latin typeface="Arial" panose="020B0604020202020204" pitchFamily="34" charset="0"/>
              <a:cs typeface="Arial" panose="020B0604020202020204" pitchFamily="34" charset="0"/>
            </a:endParaRPr>
          </a:p>
          <a:p>
            <a:pPr marL="431800" lvl="0" indent="-342900" algn="just">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Delivery of subsidized houses, serviced sites and rental units increased from </a:t>
            </a:r>
            <a:r>
              <a:rPr lang="en-GB" sz="2000" dirty="0">
                <a:solidFill>
                  <a:prstClr val="black"/>
                </a:solidFill>
                <a:latin typeface="Arial" panose="020B0604020202020204" pitchFamily="34" charset="0"/>
                <a:cs typeface="Arial" panose="020B0604020202020204" pitchFamily="34" charset="0"/>
              </a:rPr>
              <a:t>252 846</a:t>
            </a:r>
            <a:r>
              <a:rPr lang="en-US" sz="2000" dirty="0">
                <a:solidFill>
                  <a:prstClr val="black"/>
                </a:solidFill>
                <a:latin typeface="Arial" panose="020B0604020202020204" pitchFamily="34" charset="0"/>
                <a:cs typeface="Arial" panose="020B0604020202020204" pitchFamily="34" charset="0"/>
              </a:rPr>
              <a:t> to 295 497 (46%) contributing towards improved living conditions for poor households.</a:t>
            </a:r>
          </a:p>
          <a:p>
            <a:pPr marL="431800" lvl="0" indent="-342900" algn="just">
              <a:buFont typeface="Arial" panose="020B0604020202020204" pitchFamily="34" charset="0"/>
              <a:buChar char="•"/>
              <a:defRPr/>
            </a:pPr>
            <a:endParaRPr lang="en-US" sz="2000" dirty="0">
              <a:solidFill>
                <a:prstClr val="black"/>
              </a:solidFill>
              <a:latin typeface="Arial" panose="020B0604020202020204" pitchFamily="34" charset="0"/>
              <a:cs typeface="Arial" panose="020B0604020202020204" pitchFamily="34" charset="0"/>
            </a:endParaRPr>
          </a:p>
          <a:p>
            <a:pPr marL="431800" indent="-342900" algn="just">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Policy revision on Financed Linked Individual Subsidy Programme (affordable housing):</a:t>
            </a:r>
          </a:p>
          <a:p>
            <a:pPr marL="1346200" lvl="2" indent="-342900" algn="just">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approval of an increase on the income bracket to R22 000.00</a:t>
            </a:r>
          </a:p>
          <a:p>
            <a:pPr marL="1346200" lvl="2" indent="-342900" algn="just">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programme now accommodate a range of non-mortgage product offerings and alternative tenure </a:t>
            </a:r>
            <a:r>
              <a:rPr lang="en-ZA" sz="2000" dirty="0">
                <a:solidFill>
                  <a:prstClr val="black"/>
                </a:solidFill>
                <a:latin typeface="Arial" panose="020B0604020202020204" pitchFamily="34" charset="0"/>
                <a:cs typeface="Arial" panose="020B0604020202020204" pitchFamily="34" charset="0"/>
              </a:rPr>
              <a:t>options.</a:t>
            </a:r>
          </a:p>
          <a:p>
            <a:pPr marL="1346200" lvl="2" indent="-342900" algn="just">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increased the number of first-time home buyers entering the market and climbing the   property ladder.</a:t>
            </a:r>
          </a:p>
        </p:txBody>
      </p:sp>
    </p:spTree>
    <p:extLst>
      <p:ext uri="{BB962C8B-B14F-4D97-AF65-F5344CB8AC3E}">
        <p14:creationId xmlns:p14="http://schemas.microsoft.com/office/powerpoint/2010/main" val="1732096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D385-D413-452B-B6D1-7FC66EB3CCFD}"/>
              </a:ext>
            </a:extLst>
          </p:cNvPr>
          <p:cNvSpPr>
            <a:spLocks noGrp="1"/>
          </p:cNvSpPr>
          <p:nvPr>
            <p:ph type="title"/>
          </p:nvPr>
        </p:nvSpPr>
        <p:spPr>
          <a:xfrm>
            <a:off x="1231278" y="342856"/>
            <a:ext cx="10112669" cy="684670"/>
          </a:xfrm>
          <a:solidFill>
            <a:srgbClr val="002060"/>
          </a:solidFill>
        </p:spPr>
        <p:txBody>
          <a:bodyPr anchor="ctr" anchorCtr="1">
            <a:normAutofit/>
          </a:bodyPr>
          <a:lstStyle/>
          <a:p>
            <a:pPr algn="ctr"/>
            <a:r>
              <a:rPr lang="en-US" sz="3200" dirty="0">
                <a:solidFill>
                  <a:schemeClr val="bg1"/>
                </a:solidFill>
                <a:latin typeface="Arial" panose="020B0604020202020204" pitchFamily="34" charset="0"/>
                <a:cs typeface="Arial" panose="020B0604020202020204" pitchFamily="34" charset="0"/>
              </a:rPr>
              <a:t>T</a:t>
            </a:r>
            <a:r>
              <a:rPr lang="en-ZA" sz="3200" dirty="0">
                <a:solidFill>
                  <a:schemeClr val="bg1"/>
                </a:solidFill>
                <a:latin typeface="Arial" panose="020B0604020202020204" pitchFamily="34" charset="0"/>
                <a:cs typeface="Arial" panose="020B0604020202020204" pitchFamily="34" charset="0"/>
              </a:rPr>
              <a:t>able of Contents</a:t>
            </a:r>
          </a:p>
        </p:txBody>
      </p:sp>
      <p:sp>
        <p:nvSpPr>
          <p:cNvPr id="3" name="Rectangle 2">
            <a:extLst>
              <a:ext uri="{FF2B5EF4-FFF2-40B4-BE49-F238E27FC236}">
                <a16:creationId xmlns:a16="http://schemas.microsoft.com/office/drawing/2014/main" id="{43796511-C09C-45A7-AF98-CE5132E56205}"/>
              </a:ext>
            </a:extLst>
          </p:cNvPr>
          <p:cNvSpPr/>
          <p:nvPr/>
        </p:nvSpPr>
        <p:spPr>
          <a:xfrm>
            <a:off x="556181" y="1131217"/>
            <a:ext cx="10699424" cy="8525411"/>
          </a:xfrm>
          <a:prstGeom prst="rect">
            <a:avLst/>
          </a:prstGeom>
        </p:spPr>
        <p:txBody>
          <a:bodyPr wrap="square">
            <a:spAutoFit/>
          </a:bodyPr>
          <a:lstStyle/>
          <a:p>
            <a:pPr marL="457200" indent="-457200" algn="just" defTabSz="342900">
              <a:lnSpc>
                <a:spcPct val="150000"/>
              </a:lnSpc>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Purpose</a:t>
            </a:r>
          </a:p>
          <a:p>
            <a:pPr marL="457200" indent="-457200" algn="just" defTabSz="342900">
              <a:lnSpc>
                <a:spcPct val="150000"/>
              </a:lnSpc>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Methodology and Approach</a:t>
            </a:r>
          </a:p>
          <a:p>
            <a:pPr marL="457200" indent="-457200" algn="just" defTabSz="342900">
              <a:lnSpc>
                <a:spcPct val="150000"/>
              </a:lnSpc>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Strategic Intent and Problem Statement</a:t>
            </a:r>
          </a:p>
          <a:p>
            <a:pPr marL="457200" indent="-457200" algn="just" defTabSz="342900">
              <a:lnSpc>
                <a:spcPct val="150000"/>
              </a:lnSpc>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DHS Policy changes and Evaluations</a:t>
            </a:r>
          </a:p>
          <a:p>
            <a:pPr marL="457200" indent="-457200" algn="just" defTabSz="342900">
              <a:lnSpc>
                <a:spcPct val="150000"/>
              </a:lnSpc>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Analysis of DHS Annual Report</a:t>
            </a:r>
          </a:p>
          <a:p>
            <a:pPr marL="457200" indent="-457200" algn="just" defTabSz="342900">
              <a:lnSpc>
                <a:spcPct val="150000"/>
              </a:lnSpc>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MTSF 2019-2024 Performance </a:t>
            </a:r>
          </a:p>
          <a:p>
            <a:pPr marL="457200" indent="-457200" algn="just" defTabSz="342900">
              <a:lnSpc>
                <a:spcPct val="150000"/>
              </a:lnSpc>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Key Achievements</a:t>
            </a:r>
          </a:p>
          <a:p>
            <a:pPr marL="457200" indent="-457200" algn="just" defTabSz="342900">
              <a:lnSpc>
                <a:spcPct val="150000"/>
              </a:lnSpc>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Key Challenges</a:t>
            </a:r>
          </a:p>
          <a:p>
            <a:pPr marL="457200" indent="-457200" algn="just" defTabSz="342900">
              <a:lnSpc>
                <a:spcPct val="150000"/>
              </a:lnSpc>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Binding Constraints</a:t>
            </a:r>
          </a:p>
          <a:p>
            <a:pPr marL="457200" indent="-457200" algn="just" defTabSz="342900">
              <a:lnSpc>
                <a:spcPct val="150000"/>
              </a:lnSpc>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Recommendations</a:t>
            </a:r>
          </a:p>
          <a:p>
            <a:pPr algn="just" defTabSz="342900">
              <a:defRPr/>
            </a:pPr>
            <a:endParaRPr lang="en-US" sz="2400" dirty="0">
              <a:solidFill>
                <a:prstClr val="black"/>
              </a:solidFill>
              <a:latin typeface="Arial" panose="020B0604020202020204" pitchFamily="34" charset="0"/>
              <a:cs typeface="Arial" panose="020B0604020202020204" pitchFamily="34" charset="0"/>
            </a:endParaRPr>
          </a:p>
          <a:p>
            <a:pPr marL="457200" indent="-457200" algn="just" defTabSz="342900">
              <a:buFont typeface="Arial" panose="020B0604020202020204" pitchFamily="34" charset="0"/>
              <a:buChar char="•"/>
              <a:defRPr/>
            </a:pPr>
            <a:endParaRPr lang="en-US" sz="2400" dirty="0">
              <a:solidFill>
                <a:prstClr val="black"/>
              </a:solidFill>
              <a:latin typeface="Arial" panose="020B0604020202020204" pitchFamily="34" charset="0"/>
              <a:cs typeface="Arial" panose="020B0604020202020204" pitchFamily="34" charset="0"/>
            </a:endParaRPr>
          </a:p>
          <a:p>
            <a:pPr marL="457200" indent="-457200" algn="just" defTabSz="342900">
              <a:buFont typeface="Arial" panose="020B0604020202020204" pitchFamily="34" charset="0"/>
              <a:buChar char="•"/>
              <a:defRPr/>
            </a:pPr>
            <a:endParaRPr lang="en-US" sz="2800" dirty="0">
              <a:solidFill>
                <a:prstClr val="black"/>
              </a:solidFill>
              <a:latin typeface="Arial" panose="020B0604020202020204" pitchFamily="34" charset="0"/>
              <a:cs typeface="Arial" panose="020B0604020202020204" pitchFamily="34" charset="0"/>
            </a:endParaRPr>
          </a:p>
          <a:p>
            <a:pPr marL="457200" indent="-457200" algn="just" defTabSz="342900">
              <a:buFont typeface="Arial" panose="020B0604020202020204" pitchFamily="34" charset="0"/>
              <a:buChar char="•"/>
              <a:defRPr/>
            </a:pPr>
            <a:endParaRPr lang="en-US" sz="2800" dirty="0">
              <a:solidFill>
                <a:prstClr val="black"/>
              </a:solidFill>
              <a:latin typeface="Arial" panose="020B0604020202020204" pitchFamily="34" charset="0"/>
              <a:cs typeface="Arial" panose="020B0604020202020204" pitchFamily="34" charset="0"/>
            </a:endParaRPr>
          </a:p>
          <a:p>
            <a:pPr algn="just" defTabSz="342900">
              <a:defRPr/>
            </a:pPr>
            <a:r>
              <a:rPr lang="en-US" sz="2800" dirty="0">
                <a:latin typeface="Arial" panose="020B0604020202020204" pitchFamily="34" charset="0"/>
                <a:ea typeface="Lato Light" panose="020F0502020204030203" pitchFamily="34" charset="0"/>
                <a:cs typeface="Arial" panose="020B0604020202020204" pitchFamily="34" charset="0"/>
              </a:rPr>
              <a:t> </a:t>
            </a:r>
          </a:p>
          <a:p>
            <a:pPr marL="457200" indent="-457200" algn="just" defTabSz="342900">
              <a:buFont typeface="Arial" panose="020B0604020202020204" pitchFamily="34" charset="0"/>
              <a:buChar char="•"/>
              <a:defRPr/>
            </a:pPr>
            <a:endParaRPr lang="en-US" sz="2800" dirty="0">
              <a:solidFill>
                <a:prstClr val="black"/>
              </a:solidFill>
              <a:latin typeface="Arial" panose="020B0604020202020204" pitchFamily="34" charset="0"/>
              <a:cs typeface="Arial" panose="020B0604020202020204" pitchFamily="34" charset="0"/>
            </a:endParaRPr>
          </a:p>
          <a:p>
            <a:pPr marL="457200" indent="-457200" algn="just" defTabSz="342900">
              <a:buFont typeface="Arial" panose="020B0604020202020204" pitchFamily="34" charset="0"/>
              <a:buChar char="•"/>
              <a:defRPr/>
            </a:pPr>
            <a:endParaRPr lang="en-US"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1805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628C-AE31-492F-92FE-F69977133BB2}"/>
              </a:ext>
            </a:extLst>
          </p:cNvPr>
          <p:cNvSpPr txBox="1">
            <a:spLocks/>
          </p:cNvSpPr>
          <p:nvPr/>
        </p:nvSpPr>
        <p:spPr>
          <a:xfrm>
            <a:off x="838200" y="289712"/>
            <a:ext cx="10515600" cy="641742"/>
          </a:xfrm>
          <a:prstGeom prst="rect">
            <a:avLst/>
          </a:prstGeom>
          <a:solidFill>
            <a:srgbClr val="002060"/>
          </a:solidFill>
        </p:spPr>
        <p:txBody>
          <a:bodyPr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600" dirty="0">
                <a:solidFill>
                  <a:schemeClr val="bg1"/>
                </a:solidFill>
                <a:latin typeface="Arial" panose="020B0604020202020204" pitchFamily="34" charset="0"/>
                <a:cs typeface="Arial" panose="020B0604020202020204" pitchFamily="34" charset="0"/>
              </a:rPr>
              <a:t>9. Persistent Challenges</a:t>
            </a:r>
          </a:p>
        </p:txBody>
      </p:sp>
      <p:sp>
        <p:nvSpPr>
          <p:cNvPr id="5" name="Rectangle 4">
            <a:extLst>
              <a:ext uri="{FF2B5EF4-FFF2-40B4-BE49-F238E27FC236}">
                <a16:creationId xmlns:a16="http://schemas.microsoft.com/office/drawing/2014/main" id="{0E4652CE-2DBA-4279-A8EE-7395DA186D26}"/>
              </a:ext>
            </a:extLst>
          </p:cNvPr>
          <p:cNvSpPr/>
          <p:nvPr/>
        </p:nvSpPr>
        <p:spPr>
          <a:xfrm>
            <a:off x="304799" y="1109417"/>
            <a:ext cx="11486147" cy="5201424"/>
          </a:xfrm>
          <a:prstGeom prst="rect">
            <a:avLst/>
          </a:prstGeom>
        </p:spPr>
        <p:txBody>
          <a:bodyPr wrap="square">
            <a:spAutoFit/>
          </a:bodyPr>
          <a:lstStyle/>
          <a:p>
            <a:pPr marL="374650" indent="-285750" algn="just">
              <a:buFont typeface="Arial" panose="020B0604020202020204" pitchFamily="34" charset="0"/>
              <a:buChar char="•"/>
              <a:defRPr/>
            </a:pPr>
            <a:r>
              <a:rPr lang="en-US"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Slow progress on implementation programmes for Priority Development Areas with 7 completed of 94 targeted – not progressing the objectives of the NDP </a:t>
            </a:r>
          </a:p>
          <a:p>
            <a:pPr marL="88900" algn="just">
              <a:defRPr/>
            </a:pPr>
            <a:endParaRPr lang="en-US"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74650" indent="-285750" algn="just">
              <a:buFont typeface="Arial" panose="020B0604020202020204" pitchFamily="34" charset="0"/>
              <a:buChar char="•"/>
              <a:defRPr/>
            </a:pPr>
            <a:r>
              <a:rPr lang="en-US"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No  progress on land rezoning of 16,3395 ha acquired targeted for 21/22FY deprives poor households the opportunity to improve their living conditions;  perpetuating social and economic exclusion</a:t>
            </a:r>
            <a:endParaRPr lang="en-US" sz="2800" dirty="0">
              <a:solidFill>
                <a:srgbClr val="000000"/>
              </a:solidFill>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p>
            <a:pPr marL="374650" indent="-285750" algn="just">
              <a:buFont typeface="Arial" panose="020B0604020202020204" pitchFamily="34" charset="0"/>
              <a:buChar char="•"/>
              <a:defRPr/>
            </a:pPr>
            <a:endParaRPr lang="en-US" sz="2800" dirty="0">
              <a:solidFill>
                <a:srgbClr val="000000"/>
              </a:solidFill>
              <a:highlight>
                <a:srgbClr val="00FFFF"/>
              </a:highlight>
              <a:latin typeface="Arial" panose="020B0604020202020204" pitchFamily="34" charset="0"/>
              <a:cs typeface="Times New Roman" panose="02020603050405020304" pitchFamily="18" charset="0"/>
            </a:endParaRPr>
          </a:p>
          <a:p>
            <a:pPr marL="374650" indent="-285750" algn="just">
              <a:buFont typeface="Arial" panose="020B0604020202020204" pitchFamily="34" charset="0"/>
              <a:buChar char="•"/>
              <a:defRPr/>
            </a:pPr>
            <a:r>
              <a:rPr lang="en-US" sz="2800" dirty="0">
                <a:solidFill>
                  <a:srgbClr val="000000"/>
                </a:solidFill>
                <a:latin typeface="Arial" panose="020B0604020202020204" pitchFamily="34" charset="0"/>
                <a:cs typeface="Times New Roman" panose="02020603050405020304" pitchFamily="18" charset="0"/>
              </a:rPr>
              <a:t>No </a:t>
            </a:r>
            <a:r>
              <a:rPr lang="en-US" sz="2800" dirty="0">
                <a:latin typeface="Arial" panose="020B0604020202020204" pitchFamily="34" charset="0"/>
                <a:cs typeface="Arial" panose="020B0604020202020204" pitchFamily="34" charset="0"/>
              </a:rPr>
              <a:t>progress with upgrading of informal settlements to </a:t>
            </a:r>
            <a:r>
              <a:rPr lang="en-US" sz="2800" dirty="0">
                <a:solidFill>
                  <a:srgbClr val="000000"/>
                </a:solidFill>
                <a:latin typeface="Arial" panose="020B0604020202020204" pitchFamily="34" charset="0"/>
                <a:cs typeface="Times New Roman" panose="02020603050405020304" pitchFamily="18" charset="0"/>
              </a:rPr>
              <a:t>Phase 3 (only 90 of 1 500 informal settlements being  implemented to Phase 3) - living conditions remain unchanged</a:t>
            </a:r>
          </a:p>
          <a:p>
            <a:pPr marL="88900" algn="jus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1610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628C-AE31-492F-92FE-F69977133BB2}"/>
              </a:ext>
            </a:extLst>
          </p:cNvPr>
          <p:cNvSpPr txBox="1">
            <a:spLocks/>
          </p:cNvSpPr>
          <p:nvPr/>
        </p:nvSpPr>
        <p:spPr>
          <a:xfrm>
            <a:off x="838200" y="289712"/>
            <a:ext cx="10515600" cy="641742"/>
          </a:xfrm>
          <a:prstGeom prst="rect">
            <a:avLst/>
          </a:prstGeom>
          <a:solidFill>
            <a:srgbClr val="002060"/>
          </a:solidFill>
        </p:spPr>
        <p:txBody>
          <a:bodyPr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600" dirty="0">
                <a:solidFill>
                  <a:schemeClr val="bg1"/>
                </a:solidFill>
                <a:latin typeface="Arial" panose="020B0604020202020204" pitchFamily="34" charset="0"/>
                <a:cs typeface="Arial" panose="020B0604020202020204" pitchFamily="34" charset="0"/>
              </a:rPr>
              <a:t>10 Binding Constraint</a:t>
            </a:r>
          </a:p>
        </p:txBody>
      </p:sp>
      <p:sp>
        <p:nvSpPr>
          <p:cNvPr id="5" name="Rectangle 4">
            <a:extLst>
              <a:ext uri="{FF2B5EF4-FFF2-40B4-BE49-F238E27FC236}">
                <a16:creationId xmlns:a16="http://schemas.microsoft.com/office/drawing/2014/main" id="{0E4652CE-2DBA-4279-A8EE-7395DA186D26}"/>
              </a:ext>
            </a:extLst>
          </p:cNvPr>
          <p:cNvSpPr/>
          <p:nvPr/>
        </p:nvSpPr>
        <p:spPr>
          <a:xfrm>
            <a:off x="304799" y="1109417"/>
            <a:ext cx="11486147" cy="7663636"/>
          </a:xfrm>
          <a:prstGeom prst="rect">
            <a:avLst/>
          </a:prstGeom>
        </p:spPr>
        <p:txBody>
          <a:bodyPr wrap="square">
            <a:spAutoFit/>
          </a:bodyPr>
          <a:lstStyle/>
          <a:p>
            <a:pPr marL="374650" indent="-285750" algn="just">
              <a:buFont typeface="Arial" panose="020B0604020202020204" pitchFamily="34" charset="0"/>
              <a:buChar char="•"/>
              <a:defRPr/>
            </a:pPr>
            <a:endParaRPr lang="en-U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74650" indent="-285750" algn="just">
              <a:buFont typeface="Arial" panose="020B0604020202020204" pitchFamily="34" charset="0"/>
              <a:buChar char="•"/>
              <a:defRPr/>
            </a:pPr>
            <a:r>
              <a:rPr lang="en-U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Poor delivery of title deeds of both historical backlog and new title deeds – a cumulative total of 73 764 (6,2%) against the MTSF target of 1 193 222 – not supporting the Constitution – Section 25: access to security of tenure</a:t>
            </a:r>
          </a:p>
          <a:p>
            <a:pPr marL="88900" algn="just">
              <a:defRPr/>
            </a:pPr>
            <a:endParaRPr lang="en-US" sz="2400" dirty="0">
              <a:solidFill>
                <a:srgbClr val="000000"/>
              </a:solidFill>
              <a:latin typeface="Arial" panose="020B0604020202020204" pitchFamily="34" charset="0"/>
              <a:cs typeface="Times New Roman" panose="02020603050405020304" pitchFamily="18" charset="0"/>
            </a:endParaRPr>
          </a:p>
          <a:p>
            <a:pPr marL="374650" indent="-285750" algn="just">
              <a:buFont typeface="Arial" panose="020B0604020202020204" pitchFamily="34" charset="0"/>
              <a:buChar char="•"/>
              <a:defRPr/>
            </a:pPr>
            <a:r>
              <a:rPr lang="en-US" sz="2400" dirty="0">
                <a:solidFill>
                  <a:srgbClr val="000000"/>
                </a:solidFill>
                <a:latin typeface="Arial" panose="020B0604020202020204" pitchFamily="34" charset="0"/>
                <a:cs typeface="Times New Roman" panose="02020603050405020304" pitchFamily="18" charset="0"/>
              </a:rPr>
              <a:t>Systemic issues in value chain</a:t>
            </a:r>
          </a:p>
          <a:p>
            <a:pPr marL="374650" indent="-285750" algn="just">
              <a:buFont typeface="Arial" panose="020B0604020202020204" pitchFamily="34" charset="0"/>
              <a:buChar char="•"/>
              <a:defRPr/>
            </a:pPr>
            <a:endParaRPr lang="en-US" sz="2400" dirty="0">
              <a:solidFill>
                <a:srgbClr val="000000"/>
              </a:solidFill>
              <a:latin typeface="Arial" panose="020B0604020202020204" pitchFamily="34" charset="0"/>
              <a:cs typeface="Times New Roman" panose="02020603050405020304" pitchFamily="18" charset="0"/>
            </a:endParaRPr>
          </a:p>
          <a:p>
            <a:pPr marL="374650" indent="-285750" algn="just">
              <a:buFont typeface="Arial" panose="020B0604020202020204" pitchFamily="34" charset="0"/>
              <a:buChar char="•"/>
              <a:defRPr/>
            </a:pPr>
            <a:r>
              <a:rPr lang="en-US" sz="2400" dirty="0">
                <a:solidFill>
                  <a:srgbClr val="000000"/>
                </a:solidFill>
                <a:latin typeface="Arial" panose="020B0604020202020204" pitchFamily="34" charset="0"/>
                <a:cs typeface="Times New Roman" panose="02020603050405020304" pitchFamily="18" charset="0"/>
              </a:rPr>
              <a:t>Underlying issues of planning approvals (township establishment and proclamation)</a:t>
            </a:r>
          </a:p>
          <a:p>
            <a:pPr marL="374650" indent="-285750" algn="just">
              <a:buFont typeface="Arial" panose="020B0604020202020204" pitchFamily="34" charset="0"/>
              <a:buChar char="•"/>
              <a:defRPr/>
            </a:pPr>
            <a:endParaRPr lang="en-US" sz="2400" dirty="0">
              <a:solidFill>
                <a:srgbClr val="000000"/>
              </a:solidFill>
              <a:latin typeface="Arial" panose="020B0604020202020204" pitchFamily="34" charset="0"/>
              <a:cs typeface="Times New Roman" panose="02020603050405020304" pitchFamily="18" charset="0"/>
            </a:endParaRPr>
          </a:p>
          <a:p>
            <a:pPr marL="374650" indent="-285750" algn="just">
              <a:buFont typeface="Arial" panose="020B0604020202020204" pitchFamily="34" charset="0"/>
              <a:buChar char="•"/>
              <a:defRPr/>
            </a:pPr>
            <a:r>
              <a:rPr lang="en-US" sz="2400" dirty="0">
                <a:solidFill>
                  <a:srgbClr val="000000"/>
                </a:solidFill>
                <a:latin typeface="Arial" panose="020B0604020202020204" pitchFamily="34" charset="0"/>
                <a:cs typeface="Times New Roman" panose="02020603050405020304" pitchFamily="18" charset="0"/>
              </a:rPr>
              <a:t>Complex beneficiary administration (especially deceased estates, informal sales, sold many times disputes, deregistration process, double registrations, rates clearances)</a:t>
            </a:r>
          </a:p>
          <a:p>
            <a:pPr marL="374650" indent="-285750" algn="just">
              <a:buFont typeface="Arial" panose="020B0604020202020204" pitchFamily="34" charset="0"/>
              <a:buChar char="•"/>
              <a:defRPr/>
            </a:pPr>
            <a:endParaRPr lang="en-US" sz="2400" dirty="0">
              <a:solidFill>
                <a:srgbClr val="000000"/>
              </a:solidFill>
              <a:latin typeface="Arial" panose="020B0604020202020204" pitchFamily="34" charset="0"/>
              <a:cs typeface="Times New Roman" panose="02020603050405020304" pitchFamily="18" charset="0"/>
            </a:endParaRPr>
          </a:p>
          <a:p>
            <a:pPr marL="374650" indent="-285750" algn="just">
              <a:buFont typeface="Arial" panose="020B0604020202020204" pitchFamily="34" charset="0"/>
              <a:buChar char="•"/>
              <a:defRPr/>
            </a:pPr>
            <a:endParaRPr lang="en-US" sz="2400" dirty="0">
              <a:solidFill>
                <a:srgbClr val="000000"/>
              </a:solidFill>
              <a:latin typeface="Arial" panose="020B0604020202020204" pitchFamily="34" charset="0"/>
              <a:cs typeface="Times New Roman" panose="02020603050405020304" pitchFamily="18" charset="0"/>
            </a:endParaRPr>
          </a:p>
          <a:p>
            <a:pPr marL="374650" indent="-285750" algn="just">
              <a:buFont typeface="Arial" panose="020B0604020202020204" pitchFamily="34" charset="0"/>
              <a:buChar char="•"/>
              <a:defRPr/>
            </a:pPr>
            <a:endParaRPr lang="en-US" sz="2400" dirty="0">
              <a:solidFill>
                <a:srgbClr val="000000"/>
              </a:solidFill>
              <a:latin typeface="Arial" panose="020B0604020202020204" pitchFamily="34" charset="0"/>
              <a:cs typeface="Times New Roman" panose="02020603050405020304" pitchFamily="18" charset="0"/>
            </a:endParaRPr>
          </a:p>
          <a:p>
            <a:pPr marL="374650" indent="-285750" algn="just">
              <a:buFont typeface="Arial" panose="020B0604020202020204" pitchFamily="34" charset="0"/>
              <a:buChar char="•"/>
              <a:defRPr/>
            </a:pPr>
            <a:endParaRPr lang="en-US" sz="2400" dirty="0">
              <a:solidFill>
                <a:srgbClr val="000000"/>
              </a:solidFill>
              <a:latin typeface="Arial" panose="020B0604020202020204" pitchFamily="34" charset="0"/>
              <a:cs typeface="Times New Roman" panose="02020603050405020304" pitchFamily="18" charset="0"/>
            </a:endParaRPr>
          </a:p>
          <a:p>
            <a:pPr marL="374650" indent="-285750" algn="just">
              <a:buFont typeface="Arial" panose="020B0604020202020204" pitchFamily="34" charset="0"/>
              <a:buChar char="•"/>
              <a:defRPr/>
            </a:pPr>
            <a:endParaRPr lang="en-US" sz="2400" dirty="0">
              <a:solidFill>
                <a:srgbClr val="000000"/>
              </a:solidFill>
              <a:latin typeface="Arial" panose="020B0604020202020204" pitchFamily="34" charset="0"/>
              <a:cs typeface="Times New Roman" panose="02020603050405020304" pitchFamily="18" charset="0"/>
            </a:endParaRPr>
          </a:p>
          <a:p>
            <a:pPr marL="374650" indent="-285750" algn="just">
              <a:buFont typeface="Arial" panose="020B0604020202020204" pitchFamily="34" charset="0"/>
              <a:buChar char="•"/>
              <a:defRPr/>
            </a:pPr>
            <a:endParaRPr lang="en-US" sz="2400" dirty="0">
              <a:solidFill>
                <a:srgbClr val="000000"/>
              </a:solidFill>
              <a:latin typeface="Arial" panose="020B0604020202020204" pitchFamily="34" charset="0"/>
              <a:cs typeface="Times New Roman" panose="02020603050405020304" pitchFamily="18" charset="0"/>
            </a:endParaRPr>
          </a:p>
          <a:p>
            <a:pPr marL="374650" indent="-285750" algn="just">
              <a:buFont typeface="Arial" panose="020B0604020202020204" pitchFamily="34" charset="0"/>
              <a:buChar char="•"/>
              <a:defRPr/>
            </a:pPr>
            <a:endParaRPr lang="en-US" sz="2400" dirty="0">
              <a:solidFill>
                <a:srgbClr val="000000"/>
              </a:solidFill>
              <a:latin typeface="Arial" panose="020B0604020202020204" pitchFamily="34" charset="0"/>
              <a:cs typeface="Times New Roman" panose="02020603050405020304" pitchFamily="18" charset="0"/>
            </a:endParaRPr>
          </a:p>
          <a:p>
            <a:pPr marL="374650" indent="-285750" algn="just">
              <a:buFont typeface="Arial" panose="020B0604020202020204" pitchFamily="34" charset="0"/>
              <a:buChar char="•"/>
              <a:defRPr/>
            </a:pPr>
            <a:endParaRPr lang="en-US" sz="1200" dirty="0">
              <a:cs typeface="Arial" panose="020B0604020202020204" pitchFamily="34" charset="0"/>
            </a:endParaRPr>
          </a:p>
        </p:txBody>
      </p:sp>
    </p:spTree>
    <p:extLst>
      <p:ext uri="{BB962C8B-B14F-4D97-AF65-F5344CB8AC3E}">
        <p14:creationId xmlns:p14="http://schemas.microsoft.com/office/powerpoint/2010/main" val="2703917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628C-AE31-492F-92FE-F69977133BB2}"/>
              </a:ext>
            </a:extLst>
          </p:cNvPr>
          <p:cNvSpPr txBox="1">
            <a:spLocks/>
          </p:cNvSpPr>
          <p:nvPr/>
        </p:nvSpPr>
        <p:spPr>
          <a:xfrm>
            <a:off x="838200" y="253512"/>
            <a:ext cx="10515600" cy="528912"/>
          </a:xfrm>
          <a:prstGeom prst="rect">
            <a:avLst/>
          </a:prstGeom>
          <a:solidFill>
            <a:srgbClr val="002060"/>
          </a:solidFill>
        </p:spPr>
        <p:txBody>
          <a:bodyPr anchor="ctr" anchorCtr="1">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600" dirty="0">
                <a:solidFill>
                  <a:schemeClr val="bg1"/>
                </a:solidFill>
                <a:latin typeface="Arial" panose="020B0604020202020204" pitchFamily="34" charset="0"/>
                <a:cs typeface="Arial" panose="020B0604020202020204" pitchFamily="34" charset="0"/>
              </a:rPr>
              <a:t>11. Recommendations</a:t>
            </a:r>
          </a:p>
        </p:txBody>
      </p:sp>
      <p:sp>
        <p:nvSpPr>
          <p:cNvPr id="4" name="Content Placeholder 2">
            <a:extLst>
              <a:ext uri="{FF2B5EF4-FFF2-40B4-BE49-F238E27FC236}">
                <a16:creationId xmlns:a16="http://schemas.microsoft.com/office/drawing/2014/main" id="{2BF2C106-0408-49DA-A9D2-1E31EA08F036}"/>
              </a:ext>
            </a:extLst>
          </p:cNvPr>
          <p:cNvSpPr txBox="1">
            <a:spLocks/>
          </p:cNvSpPr>
          <p:nvPr/>
        </p:nvSpPr>
        <p:spPr>
          <a:xfrm>
            <a:off x="178326" y="726032"/>
            <a:ext cx="11765435" cy="58898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spcAft>
                <a:spcPts val="600"/>
              </a:spcAft>
              <a:buNone/>
              <a:defRPr/>
            </a:pPr>
            <a:r>
              <a:rPr lang="en-US" sz="2000" b="1" dirty="0">
                <a:solidFill>
                  <a:prstClr val="black"/>
                </a:solidFill>
                <a:latin typeface="Arial" panose="020B0604020202020204" pitchFamily="34" charset="0"/>
                <a:ea typeface="Batang" panose="02030600000101010101" pitchFamily="18" charset="-127"/>
                <a:cs typeface="Arial" panose="020B0604020202020204" pitchFamily="34" charset="0"/>
              </a:rPr>
              <a:t>Portfolio Committee on Human Settlements to support:</a:t>
            </a:r>
          </a:p>
          <a:p>
            <a:pPr marL="342900" lvl="0" indent="-342900" algn="just">
              <a:lnSpc>
                <a:spcPct val="100000"/>
              </a:lnSpc>
              <a:buFont typeface="+mj-lt"/>
              <a:buAutoNum type="arabicPeriod"/>
              <a:defRPr/>
            </a:pPr>
            <a:r>
              <a:rPr lang="en-US" sz="2000" dirty="0">
                <a:latin typeface="Arial" panose="020B0604020202020204" pitchFamily="34" charset="0"/>
                <a:cs typeface="Arial" panose="020B0604020202020204" pitchFamily="34" charset="0"/>
              </a:rPr>
              <a:t>Release of strategically well-located public and privately-owned land for human settlements development to be prioritized; urgent rezoning of acquired land in PDAs</a:t>
            </a:r>
          </a:p>
          <a:p>
            <a:pPr marL="342900" lvl="0" indent="-342900" algn="just">
              <a:lnSpc>
                <a:spcPct val="100000"/>
              </a:lnSpc>
              <a:buAutoNum type="arabicPeriod" startAt="2"/>
              <a:defRPr/>
            </a:pPr>
            <a:r>
              <a:rPr lang="en-US" sz="2000" dirty="0">
                <a:latin typeface="Arial" panose="020B0604020202020204" pitchFamily="34" charset="0"/>
                <a:cs typeface="Arial" panose="020B0604020202020204" pitchFamily="34" charset="0"/>
              </a:rPr>
              <a:t>Unlock implementation and upscale upgrading of informal settlements by resolving outstanding policy issues  -  Attention to the implementation and </a:t>
            </a:r>
            <a:r>
              <a:rPr lang="en-US" sz="2000" dirty="0" err="1">
                <a:latin typeface="Arial" panose="020B0604020202020204" pitchFamily="34" charset="0"/>
                <a:cs typeface="Arial" panose="020B0604020202020204" pitchFamily="34" charset="0"/>
              </a:rPr>
              <a:t>programme</a:t>
            </a:r>
            <a:r>
              <a:rPr lang="en-US" sz="2000" dirty="0">
                <a:latin typeface="Arial" panose="020B0604020202020204" pitchFamily="34" charset="0"/>
                <a:cs typeface="Arial" panose="020B0604020202020204" pitchFamily="34" charset="0"/>
              </a:rPr>
              <a:t> management capacity at the different levels of government. </a:t>
            </a:r>
          </a:p>
          <a:p>
            <a:pPr marL="342900" lvl="0" indent="-342900" algn="just">
              <a:lnSpc>
                <a:spcPct val="100000"/>
              </a:lnSpc>
              <a:buAutoNum type="arabicPeriod" startAt="2"/>
              <a:defRPr/>
            </a:pPr>
            <a:r>
              <a:rPr lang="en-US" sz="2000" dirty="0">
                <a:latin typeface="Arial" panose="020B0604020202020204" pitchFamily="34" charset="0"/>
                <a:cs typeface="Arial" panose="020B0604020202020204" pitchFamily="34" charset="0"/>
              </a:rPr>
              <a:t>Establish a new set of operational and institutional arrangements to inform the development of an appropriate funding mechanism for HS programmes</a:t>
            </a:r>
          </a:p>
          <a:p>
            <a:pPr marL="342900" lvl="0" indent="-342900" algn="just">
              <a:lnSpc>
                <a:spcPct val="100000"/>
              </a:lnSpc>
              <a:buAutoNum type="arabicPeriod" startAt="4"/>
              <a:defRPr/>
            </a:pPr>
            <a:r>
              <a:rPr lang="en-US" sz="2000" dirty="0">
                <a:latin typeface="Arial" panose="020B0604020202020204" pitchFamily="34" charset="0"/>
                <a:cs typeface="Arial" panose="020B0604020202020204" pitchFamily="34" charset="0"/>
              </a:rPr>
              <a:t>Urgently address the systemic issues contributing to growing title deed backlog; consider best practice models. </a:t>
            </a:r>
          </a:p>
          <a:p>
            <a:pPr marL="342900" lvl="0" indent="-342900" algn="just">
              <a:lnSpc>
                <a:spcPct val="100000"/>
              </a:lnSpc>
              <a:buAutoNum type="arabicPeriod" startAt="4"/>
              <a:defRPr/>
            </a:pPr>
            <a:r>
              <a:rPr lang="en-US" sz="2000" b="1" dirty="0">
                <a:latin typeface="Arial" panose="020B0604020202020204" pitchFamily="34" charset="0"/>
                <a:cs typeface="Arial" panose="020B0604020202020204" pitchFamily="34" charset="0"/>
              </a:rPr>
              <a:t>Presidency/DPME to urgently coordinate intergovernmental Title Deed Summit and implementation of the recommendations be placed under the Inter-Ministerial Committee for Land</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8227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F651F3-E8EB-1F45-A216-5C2C6E60605B}"/>
              </a:ext>
            </a:extLst>
          </p:cNvPr>
          <p:cNvSpPr txBox="1"/>
          <p:nvPr/>
        </p:nvSpPr>
        <p:spPr>
          <a:xfrm>
            <a:off x="0" y="3136612"/>
            <a:ext cx="12192000"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THANK YOU</a:t>
            </a:r>
            <a:endParaRPr lang="en-US" sz="3200" dirty="0"/>
          </a:p>
        </p:txBody>
      </p:sp>
    </p:spTree>
    <p:extLst>
      <p:ext uri="{BB962C8B-B14F-4D97-AF65-F5344CB8AC3E}">
        <p14:creationId xmlns:p14="http://schemas.microsoft.com/office/powerpoint/2010/main" val="273496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D385-D413-452B-B6D1-7FC66EB3CCFD}"/>
              </a:ext>
            </a:extLst>
          </p:cNvPr>
          <p:cNvSpPr>
            <a:spLocks noGrp="1"/>
          </p:cNvSpPr>
          <p:nvPr>
            <p:ph type="title"/>
          </p:nvPr>
        </p:nvSpPr>
        <p:spPr>
          <a:xfrm>
            <a:off x="1231278" y="342856"/>
            <a:ext cx="10112669" cy="684670"/>
          </a:xfrm>
          <a:solidFill>
            <a:srgbClr val="002060"/>
          </a:solidFill>
        </p:spPr>
        <p:txBody>
          <a:bodyPr anchor="ctr" anchorCtr="1">
            <a:normAutofit/>
          </a:bodyPr>
          <a:lstStyle/>
          <a:p>
            <a:pPr algn="ctr"/>
            <a:r>
              <a:rPr lang="en-ZA" sz="3200" dirty="0">
                <a:solidFill>
                  <a:schemeClr val="bg1"/>
                </a:solidFill>
                <a:latin typeface="Arial" panose="020B0604020202020204" pitchFamily="34" charset="0"/>
                <a:cs typeface="Arial" panose="020B0604020202020204" pitchFamily="34" charset="0"/>
              </a:rPr>
              <a:t>1. Introduction and purpose</a:t>
            </a:r>
          </a:p>
        </p:txBody>
      </p:sp>
      <p:sp>
        <p:nvSpPr>
          <p:cNvPr id="3" name="Rectangle 2">
            <a:extLst>
              <a:ext uri="{FF2B5EF4-FFF2-40B4-BE49-F238E27FC236}">
                <a16:creationId xmlns:a16="http://schemas.microsoft.com/office/drawing/2014/main" id="{43796511-C09C-45A7-AF98-CE5132E56205}"/>
              </a:ext>
            </a:extLst>
          </p:cNvPr>
          <p:cNvSpPr/>
          <p:nvPr/>
        </p:nvSpPr>
        <p:spPr>
          <a:xfrm>
            <a:off x="1231278" y="1102936"/>
            <a:ext cx="10112670" cy="5229317"/>
          </a:xfrm>
          <a:prstGeom prst="rect">
            <a:avLst/>
          </a:prstGeom>
        </p:spPr>
        <p:txBody>
          <a:bodyPr wrap="square">
            <a:spAutoFit/>
          </a:bodyPr>
          <a:lstStyle/>
          <a:p>
            <a:pPr marL="342900" indent="-342900" algn="just" defTabSz="342900">
              <a:lnSpc>
                <a:spcPct val="150000"/>
              </a:lnSpc>
              <a:buFont typeface="Arial" panose="020B0604020202020204" pitchFamily="34" charset="0"/>
              <a:buChar char="•"/>
              <a:defRPr/>
            </a:pPr>
            <a:r>
              <a:rPr lang="en-ZA" sz="2200" dirty="0">
                <a:solidFill>
                  <a:prstClr val="black"/>
                </a:solidFill>
                <a:latin typeface="Arial" panose="020B0604020202020204" pitchFamily="34" charset="0"/>
                <a:ea typeface="MS PGothic" panose="020B0600070205080204" pitchFamily="34" charset="-128"/>
                <a:cs typeface="Arial" panose="020B0604020202020204" pitchFamily="34" charset="0"/>
              </a:rPr>
              <a:t>The purpose of the presentation is to appraise the department </a:t>
            </a:r>
            <a:r>
              <a:rPr lang="en-US" sz="2200" dirty="0">
                <a:solidFill>
                  <a:prstClr val="black"/>
                </a:solidFill>
                <a:latin typeface="Arial" panose="020B0604020202020204" pitchFamily="34" charset="0"/>
                <a:ea typeface="MS PGothic" panose="020B0600070205080204" pitchFamily="34" charset="-128"/>
                <a:cs typeface="Arial" panose="020B0604020202020204" pitchFamily="34" charset="0"/>
              </a:rPr>
              <a:t>of Human Settlements on the performance for the year ended 31 March 2022.</a:t>
            </a:r>
            <a:endParaRPr lang="en-ZA" sz="2200" dirty="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457200" indent="-457200" algn="just" defTabSz="342900">
              <a:lnSpc>
                <a:spcPct val="150000"/>
              </a:lnSpc>
              <a:buFont typeface="Arial" panose="020B0604020202020204" pitchFamily="34" charset="0"/>
              <a:buChar char="•"/>
              <a:defRPr/>
            </a:pPr>
            <a:r>
              <a:rPr lang="en-ZA" sz="2200" dirty="0">
                <a:solidFill>
                  <a:prstClr val="black"/>
                </a:solidFill>
                <a:latin typeface="Arial" panose="020B0604020202020204" pitchFamily="34" charset="0"/>
                <a:ea typeface="MS PGothic" panose="020B0600070205080204" pitchFamily="34" charset="-128"/>
                <a:cs typeface="Arial" panose="020B0604020202020204" pitchFamily="34" charset="0"/>
              </a:rPr>
              <a:t>It focusses on the overview of Monitoring and Evaluation of the work of the Department of Human Settlements for 2021/22 financial year.</a:t>
            </a:r>
          </a:p>
          <a:p>
            <a:pPr marL="457200" indent="-457200" algn="just" defTabSz="342900">
              <a:lnSpc>
                <a:spcPct val="150000"/>
              </a:lnSpc>
              <a:buFont typeface="Arial" panose="020B0604020202020204" pitchFamily="34" charset="0"/>
              <a:buChar char="•"/>
              <a:defRPr/>
            </a:pPr>
            <a:r>
              <a:rPr lang="en-ZA" sz="2200" dirty="0">
                <a:solidFill>
                  <a:prstClr val="black"/>
                </a:solidFill>
                <a:latin typeface="Arial" panose="020B0604020202020204" pitchFamily="34" charset="0"/>
                <a:ea typeface="MS PGothic" panose="020B0600070205080204" pitchFamily="34" charset="-128"/>
                <a:cs typeface="Arial" panose="020B0604020202020204" pitchFamily="34" charset="0"/>
              </a:rPr>
              <a:t>Assess Annual report on performance of DHS and against MTSF 2019 – 2024 targets</a:t>
            </a:r>
          </a:p>
          <a:p>
            <a:pPr marL="457200" indent="-457200" algn="just" defTabSz="342900">
              <a:lnSpc>
                <a:spcPct val="150000"/>
              </a:lnSpc>
              <a:buFont typeface="Arial" panose="020B0604020202020204" pitchFamily="34" charset="0"/>
              <a:buChar char="•"/>
              <a:defRPr/>
            </a:pPr>
            <a:r>
              <a:rPr lang="en-ZA" sz="2200" dirty="0">
                <a:solidFill>
                  <a:prstClr val="black"/>
                </a:solidFill>
                <a:latin typeface="Arial" panose="020B0604020202020204" pitchFamily="34" charset="0"/>
                <a:ea typeface="MS PGothic" panose="020B0600070205080204" pitchFamily="34" charset="-128"/>
                <a:cs typeface="Arial" panose="020B0604020202020204" pitchFamily="34" charset="0"/>
              </a:rPr>
              <a:t>Outlines key achievements, persistent challenges, and binding constraints.</a:t>
            </a:r>
          </a:p>
          <a:p>
            <a:pPr marL="457200" indent="-457200" algn="just" defTabSz="342900">
              <a:lnSpc>
                <a:spcPct val="150000"/>
              </a:lnSpc>
              <a:buFont typeface="Arial" panose="020B0604020202020204" pitchFamily="34" charset="0"/>
              <a:buChar char="•"/>
              <a:defRPr/>
            </a:pPr>
            <a:r>
              <a:rPr lang="en-ZA" sz="2200" dirty="0">
                <a:solidFill>
                  <a:prstClr val="black"/>
                </a:solidFill>
                <a:latin typeface="Arial" panose="020B0604020202020204" pitchFamily="34" charset="0"/>
                <a:ea typeface="MS PGothic" panose="020B0600070205080204" pitchFamily="34" charset="-128"/>
                <a:cs typeface="Arial" panose="020B0604020202020204" pitchFamily="34" charset="0"/>
              </a:rPr>
              <a:t>Recommends suggestions to be implemented towards improvement of the performance.</a:t>
            </a:r>
          </a:p>
          <a:p>
            <a:pPr algn="just" defTabSz="342900">
              <a:lnSpc>
                <a:spcPct val="150000"/>
              </a:lnSpc>
              <a:defRPr/>
            </a:pPr>
            <a:endParaRPr lang="en-US"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2576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70FF-C63D-401B-B87F-8FED62B0EE8C}"/>
              </a:ext>
            </a:extLst>
          </p:cNvPr>
          <p:cNvSpPr>
            <a:spLocks noGrp="1"/>
          </p:cNvSpPr>
          <p:nvPr>
            <p:ph type="title"/>
          </p:nvPr>
        </p:nvSpPr>
        <p:spPr>
          <a:xfrm>
            <a:off x="0" y="55110"/>
            <a:ext cx="12192000" cy="517158"/>
          </a:xfrm>
          <a:noFill/>
        </p:spPr>
        <p:txBody>
          <a:bodyPr>
            <a:normAutofit/>
          </a:bodyPr>
          <a:lstStyle/>
          <a:p>
            <a:pPr algn="ctr"/>
            <a:r>
              <a:rPr lang="en-ZA" sz="2400" b="1" dirty="0">
                <a:latin typeface="Arial" panose="020B0604020202020204" pitchFamily="34" charset="0"/>
                <a:cs typeface="Arial" panose="020B0604020202020204" pitchFamily="34" charset="0"/>
              </a:rPr>
              <a:t>Methodology and Approach</a:t>
            </a:r>
          </a:p>
        </p:txBody>
      </p:sp>
      <p:sp>
        <p:nvSpPr>
          <p:cNvPr id="4" name="Slide Number Placeholder 3">
            <a:extLst>
              <a:ext uri="{FF2B5EF4-FFF2-40B4-BE49-F238E27FC236}">
                <a16:creationId xmlns:a16="http://schemas.microsoft.com/office/drawing/2014/main" id="{B962B8DB-2575-44AE-B50E-0CBBA7F10E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26E85-891A-0645-91C7-B21974A359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8" name="Diagram 7">
            <a:extLst>
              <a:ext uri="{FF2B5EF4-FFF2-40B4-BE49-F238E27FC236}">
                <a16:creationId xmlns:a16="http://schemas.microsoft.com/office/drawing/2014/main" id="{E49E1DB1-5EB5-45FE-A221-81ACA99F3929}"/>
              </a:ext>
            </a:extLst>
          </p:cNvPr>
          <p:cNvGraphicFramePr/>
          <p:nvPr>
            <p:extLst/>
          </p:nvPr>
        </p:nvGraphicFramePr>
        <p:xfrm>
          <a:off x="133922" y="719666"/>
          <a:ext cx="2924237" cy="6067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D565008F-0ADE-4FFF-AF7F-B96921E4F11A}"/>
              </a:ext>
            </a:extLst>
          </p:cNvPr>
          <p:cNvSpPr txBox="1">
            <a:spLocks/>
          </p:cNvSpPr>
          <p:nvPr/>
        </p:nvSpPr>
        <p:spPr>
          <a:xfrm>
            <a:off x="3058159" y="572268"/>
            <a:ext cx="8936177" cy="62151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5000"/>
              </a:lnSpc>
            </a:pPr>
            <a:r>
              <a:rPr lang="en-ZA" sz="1400" dirty="0">
                <a:latin typeface="Arial" panose="020B0604020202020204" pitchFamily="34" charset="0"/>
                <a:cs typeface="Arial" panose="020B0604020202020204" pitchFamily="34" charset="0"/>
              </a:rPr>
              <a:t>The methodology and approach adopted in this report is  anchored on results-based planning, monitoring and evaluation for evidence based decision-making. </a:t>
            </a:r>
            <a:r>
              <a:rPr lang="en-US" sz="1400" dirty="0">
                <a:latin typeface="Arial" panose="020B0604020202020204" pitchFamily="34" charset="0"/>
                <a:cs typeface="Arial" panose="020B0604020202020204" pitchFamily="34" charset="0"/>
              </a:rPr>
              <a:t>Results-based management and Theory of Change remain the foundations for impact-based planning, monitoring and evaluation and the achievement of development results. Monitoring and analysis of lower order performance data can predict the achievement of higher order results allowing for early intervention towards intended results. Data collection, verification, validation, analysis, interpretation, synthesis, evaluation etc. - collect the right data at the right time.</a:t>
            </a:r>
            <a:endParaRPr lang="en-US" sz="1400" b="1" dirty="0">
              <a:latin typeface="Arial" panose="020B0604020202020204" pitchFamily="34" charset="0"/>
              <a:cs typeface="Arial" panose="020B0604020202020204" pitchFamily="34" charset="0"/>
            </a:endParaRPr>
          </a:p>
          <a:p>
            <a:pPr>
              <a:lnSpc>
                <a:spcPct val="125000"/>
              </a:lnSpc>
            </a:pPr>
            <a:r>
              <a:rPr lang="en-ZA" sz="1400" dirty="0">
                <a:latin typeface="Arial" panose="020B0604020202020204" pitchFamily="34" charset="0"/>
                <a:cs typeface="Arial" panose="020B0604020202020204" pitchFamily="34" charset="0"/>
              </a:rPr>
              <a:t>DPME uses a variety of data sources including data from government think tanks, research institutions, universities and multilateral organisations to analyse progress</a:t>
            </a:r>
          </a:p>
          <a:p>
            <a:pPr>
              <a:lnSpc>
                <a:spcPct val="125000"/>
              </a:lnSpc>
            </a:pPr>
            <a:r>
              <a:rPr lang="en-ZA" sz="1400" dirty="0">
                <a:latin typeface="Arial" panose="020B0604020202020204" pitchFamily="34" charset="0"/>
                <a:cs typeface="Arial" panose="020B0604020202020204" pitchFamily="34" charset="0"/>
              </a:rPr>
              <a:t>Sources of data include evaluations, research reports, policy briefs, case studies among others</a:t>
            </a:r>
          </a:p>
          <a:p>
            <a:pPr>
              <a:lnSpc>
                <a:spcPct val="125000"/>
              </a:lnSpc>
            </a:pPr>
            <a:r>
              <a:rPr lang="en-ZA" sz="1400" dirty="0">
                <a:latin typeface="Arial" panose="020B0604020202020204" pitchFamily="34" charset="0"/>
                <a:cs typeface="Arial" panose="020B0604020202020204" pitchFamily="34" charset="0"/>
              </a:rPr>
              <a:t>DPME also conducts verification visits to selected sites to understand impact of policy in the lived experience of users government services and from those implementing at ground level</a:t>
            </a:r>
          </a:p>
          <a:p>
            <a:pPr>
              <a:lnSpc>
                <a:spcPct val="125000"/>
              </a:lnSpc>
            </a:pPr>
            <a:r>
              <a:rPr lang="en-ZA" sz="1400" dirty="0">
                <a:latin typeface="Arial" panose="020B0604020202020204" pitchFamily="34" charset="0"/>
                <a:cs typeface="Arial" panose="020B0604020202020204" pitchFamily="34" charset="0"/>
              </a:rPr>
              <a:t>In addition DPME analyses administrative data to track progress and resource usage to achieve MTSF outcomes </a:t>
            </a:r>
          </a:p>
          <a:p>
            <a:pPr>
              <a:lnSpc>
                <a:spcPct val="125000"/>
              </a:lnSpc>
            </a:pPr>
            <a:r>
              <a:rPr lang="en-ZA" sz="1400" dirty="0">
                <a:latin typeface="Arial" panose="020B0604020202020204" pitchFamily="34" charset="0"/>
                <a:cs typeface="Arial" panose="020B0604020202020204" pitchFamily="34" charset="0"/>
              </a:rPr>
              <a:t>Recommendations are made on the basis of evidence. Remedial actions are informed by the weighing of options and risk analysis in terms of potential for implementability and impact</a:t>
            </a:r>
          </a:p>
          <a:p>
            <a:pPr>
              <a:lnSpc>
                <a:spcPct val="125000"/>
              </a:lnSpc>
            </a:pPr>
            <a:r>
              <a:rPr lang="en-ZA" sz="1400" dirty="0">
                <a:latin typeface="Arial" panose="020B0604020202020204" pitchFamily="34" charset="0"/>
                <a:cs typeface="Arial" panose="020B0604020202020204" pitchFamily="34" charset="0"/>
              </a:rPr>
              <a:t>Regular engagements continue with departments, organs of the state  and spheres of government to follow through on the implementation of the MTSF targets and Cabinet resolutions. </a:t>
            </a:r>
            <a:endParaRPr lang="en-ZA" sz="1400" dirty="0"/>
          </a:p>
        </p:txBody>
      </p:sp>
    </p:spTree>
    <p:extLst>
      <p:ext uri="{BB962C8B-B14F-4D97-AF65-F5344CB8AC3E}">
        <p14:creationId xmlns:p14="http://schemas.microsoft.com/office/powerpoint/2010/main" val="3323459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5C479-8EEB-43B7-8CB6-EE42A62BB2FB}"/>
              </a:ext>
            </a:extLst>
          </p:cNvPr>
          <p:cNvSpPr>
            <a:spLocks noGrp="1"/>
          </p:cNvSpPr>
          <p:nvPr>
            <p:ph type="title"/>
          </p:nvPr>
        </p:nvSpPr>
        <p:spPr>
          <a:xfrm>
            <a:off x="1018982" y="270087"/>
            <a:ext cx="10515600" cy="641742"/>
          </a:xfrm>
          <a:solidFill>
            <a:srgbClr val="002060"/>
          </a:solidFill>
        </p:spPr>
        <p:txBody>
          <a:bodyPr anchor="ctr" anchorCtr="1">
            <a:normAutofit/>
          </a:bodyPr>
          <a:lstStyle/>
          <a:p>
            <a:pPr algn="ctr"/>
            <a:r>
              <a:rPr lang="en-US" sz="3200" dirty="0">
                <a:solidFill>
                  <a:schemeClr val="bg1"/>
                </a:solidFill>
                <a:latin typeface="Arial" panose="020B0604020202020204" pitchFamily="34" charset="0"/>
                <a:cs typeface="Arial" panose="020B0604020202020204" pitchFamily="34" charset="0"/>
              </a:rPr>
              <a:t>Methodology: Results-Based framework</a:t>
            </a:r>
            <a:endParaRPr lang="en-ZA" sz="3200" dirty="0">
              <a:solidFill>
                <a:schemeClr val="bg1"/>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99798B80-016B-4378-B5AC-C6160BAD0889}"/>
              </a:ext>
            </a:extLst>
          </p:cNvPr>
          <p:cNvGrpSpPr/>
          <p:nvPr/>
        </p:nvGrpSpPr>
        <p:grpSpPr>
          <a:xfrm>
            <a:off x="4315917" y="1165228"/>
            <a:ext cx="6770608" cy="5295900"/>
            <a:chOff x="1862454" y="1246188"/>
            <a:chExt cx="7066614" cy="5295900"/>
          </a:xfrm>
        </p:grpSpPr>
        <p:sp>
          <p:nvSpPr>
            <p:cNvPr id="7" name="Line 2092">
              <a:extLst>
                <a:ext uri="{FF2B5EF4-FFF2-40B4-BE49-F238E27FC236}">
                  <a16:creationId xmlns:a16="http://schemas.microsoft.com/office/drawing/2014/main" id="{544CFA91-DBF9-46C9-BDE0-BE176B67AADB}"/>
                </a:ext>
              </a:extLst>
            </p:cNvPr>
            <p:cNvSpPr>
              <a:spLocks noChangeShapeType="1"/>
            </p:cNvSpPr>
            <p:nvPr/>
          </p:nvSpPr>
          <p:spPr bwMode="auto">
            <a:xfrm flipV="1">
              <a:off x="3491880" y="5378450"/>
              <a:ext cx="0" cy="78581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ZA" dirty="0">
                <a:latin typeface="Arial" panose="020B0604020202020204" pitchFamily="34" charset="0"/>
                <a:cs typeface="Arial" panose="020B0604020202020204" pitchFamily="34" charset="0"/>
              </a:endParaRPr>
            </a:p>
          </p:txBody>
        </p:sp>
        <p:sp>
          <p:nvSpPr>
            <p:cNvPr id="8" name="Line 2091">
              <a:extLst>
                <a:ext uri="{FF2B5EF4-FFF2-40B4-BE49-F238E27FC236}">
                  <a16:creationId xmlns:a16="http://schemas.microsoft.com/office/drawing/2014/main" id="{ADE18C6F-C51C-4F10-B8B5-E9C67FEEADC5}"/>
                </a:ext>
              </a:extLst>
            </p:cNvPr>
            <p:cNvSpPr>
              <a:spLocks noChangeShapeType="1"/>
            </p:cNvSpPr>
            <p:nvPr/>
          </p:nvSpPr>
          <p:spPr bwMode="auto">
            <a:xfrm flipV="1">
              <a:off x="3491880" y="4235450"/>
              <a:ext cx="0" cy="78581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ZA" dirty="0">
                <a:latin typeface="Arial" panose="020B0604020202020204" pitchFamily="34" charset="0"/>
                <a:cs typeface="Arial" panose="020B0604020202020204" pitchFamily="34" charset="0"/>
              </a:endParaRPr>
            </a:p>
          </p:txBody>
        </p:sp>
        <p:sp>
          <p:nvSpPr>
            <p:cNvPr id="9" name="Line 2089">
              <a:extLst>
                <a:ext uri="{FF2B5EF4-FFF2-40B4-BE49-F238E27FC236}">
                  <a16:creationId xmlns:a16="http://schemas.microsoft.com/office/drawing/2014/main" id="{EF71493F-14FA-4BE0-83EB-A09ED05C2685}"/>
                </a:ext>
              </a:extLst>
            </p:cNvPr>
            <p:cNvSpPr>
              <a:spLocks noChangeShapeType="1"/>
            </p:cNvSpPr>
            <p:nvPr/>
          </p:nvSpPr>
          <p:spPr bwMode="auto">
            <a:xfrm flipV="1">
              <a:off x="3491880" y="3109913"/>
              <a:ext cx="0" cy="7858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ZA" dirty="0">
                <a:latin typeface="Arial" panose="020B0604020202020204" pitchFamily="34" charset="0"/>
                <a:cs typeface="Arial" panose="020B0604020202020204" pitchFamily="34" charset="0"/>
              </a:endParaRPr>
            </a:p>
          </p:txBody>
        </p:sp>
        <p:sp>
          <p:nvSpPr>
            <p:cNvPr id="10" name="Line 2090">
              <a:extLst>
                <a:ext uri="{FF2B5EF4-FFF2-40B4-BE49-F238E27FC236}">
                  <a16:creationId xmlns:a16="http://schemas.microsoft.com/office/drawing/2014/main" id="{53F87A5D-270F-4CA2-9176-4DDEB4F9A1E5}"/>
                </a:ext>
              </a:extLst>
            </p:cNvPr>
            <p:cNvSpPr>
              <a:spLocks noChangeShapeType="1"/>
            </p:cNvSpPr>
            <p:nvPr/>
          </p:nvSpPr>
          <p:spPr bwMode="auto">
            <a:xfrm flipV="1">
              <a:off x="3491880" y="2006600"/>
              <a:ext cx="0" cy="78581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ZA"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285B363-84FC-4387-B216-66154D2D4C2C}"/>
                </a:ext>
              </a:extLst>
            </p:cNvPr>
            <p:cNvGrpSpPr/>
            <p:nvPr/>
          </p:nvGrpSpPr>
          <p:grpSpPr>
            <a:xfrm>
              <a:off x="1862454" y="1246188"/>
              <a:ext cx="7066614" cy="5295900"/>
              <a:chOff x="1729724" y="1246188"/>
              <a:chExt cx="7066614" cy="5295900"/>
            </a:xfrm>
          </p:grpSpPr>
          <p:grpSp>
            <p:nvGrpSpPr>
              <p:cNvPr id="16" name="Group 2093">
                <a:extLst>
                  <a:ext uri="{FF2B5EF4-FFF2-40B4-BE49-F238E27FC236}">
                    <a16:creationId xmlns:a16="http://schemas.microsoft.com/office/drawing/2014/main" id="{2794AF48-6921-4106-9CFD-2C29B5F3BABF}"/>
                  </a:ext>
                </a:extLst>
              </p:cNvPr>
              <p:cNvGrpSpPr>
                <a:grpSpLocks/>
              </p:cNvGrpSpPr>
              <p:nvPr/>
            </p:nvGrpSpPr>
            <p:grpSpPr bwMode="auto">
              <a:xfrm>
                <a:off x="2379663" y="2373315"/>
                <a:ext cx="6416675" cy="741363"/>
                <a:chOff x="1563" y="1560"/>
                <a:chExt cx="4043" cy="467"/>
              </a:xfrm>
            </p:grpSpPr>
            <p:grpSp>
              <p:nvGrpSpPr>
                <p:cNvPr id="47" name="Group 2070">
                  <a:extLst>
                    <a:ext uri="{FF2B5EF4-FFF2-40B4-BE49-F238E27FC236}">
                      <a16:creationId xmlns:a16="http://schemas.microsoft.com/office/drawing/2014/main" id="{206EB1FE-827E-4D41-AC25-763EEA34243E}"/>
                    </a:ext>
                  </a:extLst>
                </p:cNvPr>
                <p:cNvGrpSpPr>
                  <a:grpSpLocks/>
                </p:cNvGrpSpPr>
                <p:nvPr/>
              </p:nvGrpSpPr>
              <p:grpSpPr bwMode="auto">
                <a:xfrm>
                  <a:off x="1563" y="1566"/>
                  <a:ext cx="1236" cy="461"/>
                  <a:chOff x="1553" y="1535"/>
                  <a:chExt cx="1236" cy="461"/>
                </a:xfrm>
              </p:grpSpPr>
              <p:sp>
                <p:nvSpPr>
                  <p:cNvPr id="49" name="AutoShape 2054">
                    <a:hlinkClick r:id="" action="ppaction://noaction" highlightClick="1"/>
                    <a:extLst>
                      <a:ext uri="{FF2B5EF4-FFF2-40B4-BE49-F238E27FC236}">
                        <a16:creationId xmlns:a16="http://schemas.microsoft.com/office/drawing/2014/main" id="{233EA0E8-C056-4750-AEA9-C5AADB88ACBB}"/>
                      </a:ext>
                    </a:extLst>
                  </p:cNvPr>
                  <p:cNvSpPr>
                    <a:spLocks noChangeArrowheads="1"/>
                  </p:cNvSpPr>
                  <p:nvPr/>
                </p:nvSpPr>
                <p:spPr bwMode="auto">
                  <a:xfrm>
                    <a:off x="1553" y="1535"/>
                    <a:ext cx="1236" cy="461"/>
                  </a:xfrm>
                  <a:prstGeom prst="actionButtonBlank">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dirty="0">
                      <a:latin typeface="Arial" panose="020B0604020202020204" pitchFamily="34" charset="0"/>
                      <a:cs typeface="Arial" panose="020B0604020202020204" pitchFamily="34" charset="0"/>
                    </a:endParaRPr>
                  </a:p>
                </p:txBody>
              </p:sp>
              <p:sp>
                <p:nvSpPr>
                  <p:cNvPr id="50" name="Rectangle 2060">
                    <a:extLst>
                      <a:ext uri="{FF2B5EF4-FFF2-40B4-BE49-F238E27FC236}">
                        <a16:creationId xmlns:a16="http://schemas.microsoft.com/office/drawing/2014/main" id="{1CB17478-8701-47DB-AA51-427D0400F507}"/>
                      </a:ext>
                    </a:extLst>
                  </p:cNvPr>
                  <p:cNvSpPr>
                    <a:spLocks noChangeArrowheads="1"/>
                  </p:cNvSpPr>
                  <p:nvPr/>
                </p:nvSpPr>
                <p:spPr bwMode="auto">
                  <a:xfrm>
                    <a:off x="1644" y="1665"/>
                    <a:ext cx="86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r>
                      <a:rPr lang="en-US" b="1" dirty="0">
                        <a:solidFill>
                          <a:schemeClr val="bg1"/>
                        </a:solidFill>
                        <a:latin typeface="Arial" panose="020B0604020202020204" pitchFamily="34" charset="0"/>
                        <a:cs typeface="Arial" panose="020B0604020202020204" pitchFamily="34" charset="0"/>
                      </a:rPr>
                      <a:t>Outcomes</a:t>
                    </a:r>
                  </a:p>
                </p:txBody>
              </p:sp>
            </p:grpSp>
            <p:sp>
              <p:nvSpPr>
                <p:cNvPr id="48" name="Rectangle 2075">
                  <a:extLst>
                    <a:ext uri="{FF2B5EF4-FFF2-40B4-BE49-F238E27FC236}">
                      <a16:creationId xmlns:a16="http://schemas.microsoft.com/office/drawing/2014/main" id="{CCE783F5-E6CF-46F1-89DB-0103F5446C29}"/>
                    </a:ext>
                  </a:extLst>
                </p:cNvPr>
                <p:cNvSpPr>
                  <a:spLocks noChangeArrowheads="1"/>
                </p:cNvSpPr>
                <p:nvPr/>
              </p:nvSpPr>
              <p:spPr bwMode="auto">
                <a:xfrm>
                  <a:off x="3101" y="1560"/>
                  <a:ext cx="2505"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6863" indent="-296863" algn="l">
                    <a:spcBef>
                      <a:spcPct val="50000"/>
                    </a:spcBef>
                    <a:buClr>
                      <a:srgbClr val="CC0000"/>
                    </a:buClr>
                    <a:buSzPct val="125000"/>
                    <a:buFontTx/>
                    <a:buChar char="•"/>
                  </a:pPr>
                  <a:r>
                    <a:rPr lang="en-US" dirty="0">
                      <a:solidFill>
                        <a:schemeClr val="tx1"/>
                      </a:solidFill>
                      <a:latin typeface="Arial" panose="020B0604020202020204" pitchFamily="34" charset="0"/>
                      <a:cs typeface="Arial" panose="020B0604020202020204" pitchFamily="34" charset="0"/>
                    </a:rPr>
                    <a:t>Intermediate effects of outputs on clients</a:t>
                  </a:r>
                </a:p>
              </p:txBody>
            </p:sp>
          </p:grpSp>
          <p:grpSp>
            <p:nvGrpSpPr>
              <p:cNvPr id="17" name="Group 2097">
                <a:extLst>
                  <a:ext uri="{FF2B5EF4-FFF2-40B4-BE49-F238E27FC236}">
                    <a16:creationId xmlns:a16="http://schemas.microsoft.com/office/drawing/2014/main" id="{2DE60DD9-F51E-4642-83FF-8C75EAA29F7B}"/>
                  </a:ext>
                </a:extLst>
              </p:cNvPr>
              <p:cNvGrpSpPr>
                <a:grpSpLocks/>
              </p:cNvGrpSpPr>
              <p:nvPr/>
            </p:nvGrpSpPr>
            <p:grpSpPr bwMode="auto">
              <a:xfrm>
                <a:off x="2379663" y="3498852"/>
                <a:ext cx="6416675" cy="741363"/>
                <a:chOff x="1563" y="2269"/>
                <a:chExt cx="4043" cy="467"/>
              </a:xfrm>
            </p:grpSpPr>
            <p:grpSp>
              <p:nvGrpSpPr>
                <p:cNvPr id="43" name="Group 2071">
                  <a:extLst>
                    <a:ext uri="{FF2B5EF4-FFF2-40B4-BE49-F238E27FC236}">
                      <a16:creationId xmlns:a16="http://schemas.microsoft.com/office/drawing/2014/main" id="{DEBEA1A2-0728-4D2A-A3DF-6C6F93640CFA}"/>
                    </a:ext>
                  </a:extLst>
                </p:cNvPr>
                <p:cNvGrpSpPr>
                  <a:grpSpLocks/>
                </p:cNvGrpSpPr>
                <p:nvPr/>
              </p:nvGrpSpPr>
              <p:grpSpPr bwMode="auto">
                <a:xfrm>
                  <a:off x="1563" y="2275"/>
                  <a:ext cx="1236" cy="461"/>
                  <a:chOff x="1553" y="2196"/>
                  <a:chExt cx="1236" cy="461"/>
                </a:xfrm>
              </p:grpSpPr>
              <p:sp>
                <p:nvSpPr>
                  <p:cNvPr id="45" name="AutoShape 2055">
                    <a:hlinkClick r:id="" action="ppaction://noaction" highlightClick="1"/>
                    <a:extLst>
                      <a:ext uri="{FF2B5EF4-FFF2-40B4-BE49-F238E27FC236}">
                        <a16:creationId xmlns:a16="http://schemas.microsoft.com/office/drawing/2014/main" id="{BDA3672C-28E2-4CAB-9C4B-86208ABFD8E9}"/>
                      </a:ext>
                    </a:extLst>
                  </p:cNvPr>
                  <p:cNvSpPr>
                    <a:spLocks noChangeArrowheads="1"/>
                  </p:cNvSpPr>
                  <p:nvPr/>
                </p:nvSpPr>
                <p:spPr bwMode="auto">
                  <a:xfrm>
                    <a:off x="1553" y="2196"/>
                    <a:ext cx="1236" cy="461"/>
                  </a:xfrm>
                  <a:prstGeom prst="actionButtonBlank">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dirty="0">
                      <a:latin typeface="Arial" panose="020B0604020202020204" pitchFamily="34" charset="0"/>
                      <a:cs typeface="Arial" panose="020B0604020202020204" pitchFamily="34" charset="0"/>
                    </a:endParaRPr>
                  </a:p>
                </p:txBody>
              </p:sp>
              <p:sp>
                <p:nvSpPr>
                  <p:cNvPr id="46" name="Rectangle 2061">
                    <a:extLst>
                      <a:ext uri="{FF2B5EF4-FFF2-40B4-BE49-F238E27FC236}">
                        <a16:creationId xmlns:a16="http://schemas.microsoft.com/office/drawing/2014/main" id="{538DEF6A-DB1D-449F-BED8-891BBF4F5213}"/>
                      </a:ext>
                    </a:extLst>
                  </p:cNvPr>
                  <p:cNvSpPr>
                    <a:spLocks noChangeArrowheads="1"/>
                  </p:cNvSpPr>
                  <p:nvPr/>
                </p:nvSpPr>
                <p:spPr bwMode="auto">
                  <a:xfrm>
                    <a:off x="1746" y="2326"/>
                    <a:ext cx="70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r>
                      <a:rPr lang="en-US" b="1" dirty="0">
                        <a:solidFill>
                          <a:schemeClr val="bg1"/>
                        </a:solidFill>
                        <a:latin typeface="Arial" panose="020B0604020202020204" pitchFamily="34" charset="0"/>
                        <a:cs typeface="Arial" panose="020B0604020202020204" pitchFamily="34" charset="0"/>
                      </a:rPr>
                      <a:t>Outputs</a:t>
                    </a:r>
                  </a:p>
                </p:txBody>
              </p:sp>
            </p:grpSp>
            <p:sp>
              <p:nvSpPr>
                <p:cNvPr id="44" name="Rectangle 2080">
                  <a:extLst>
                    <a:ext uri="{FF2B5EF4-FFF2-40B4-BE49-F238E27FC236}">
                      <a16:creationId xmlns:a16="http://schemas.microsoft.com/office/drawing/2014/main" id="{4711E1FB-C776-4B07-9C4D-0590A0931007}"/>
                    </a:ext>
                  </a:extLst>
                </p:cNvPr>
                <p:cNvSpPr>
                  <a:spLocks noChangeArrowheads="1"/>
                </p:cNvSpPr>
                <p:nvPr/>
              </p:nvSpPr>
              <p:spPr bwMode="auto">
                <a:xfrm>
                  <a:off x="3101" y="2269"/>
                  <a:ext cx="2505"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6863" indent="-296863" algn="l">
                    <a:spcBef>
                      <a:spcPct val="50000"/>
                    </a:spcBef>
                    <a:buClr>
                      <a:srgbClr val="CC0000"/>
                    </a:buClr>
                    <a:buSzPct val="125000"/>
                    <a:buFontTx/>
                    <a:buChar char="•"/>
                  </a:pPr>
                  <a:r>
                    <a:rPr lang="en-US" dirty="0">
                      <a:latin typeface="Arial" panose="020B0604020202020204" pitchFamily="34" charset="0"/>
                      <a:cs typeface="Arial" panose="020B0604020202020204" pitchFamily="34" charset="0"/>
                    </a:rPr>
                    <a:t>Interventions, products and services produced</a:t>
                  </a:r>
                </a:p>
              </p:txBody>
            </p:sp>
          </p:grpSp>
          <p:grpSp>
            <p:nvGrpSpPr>
              <p:cNvPr id="18" name="Group 2096">
                <a:extLst>
                  <a:ext uri="{FF2B5EF4-FFF2-40B4-BE49-F238E27FC236}">
                    <a16:creationId xmlns:a16="http://schemas.microsoft.com/office/drawing/2014/main" id="{F28144AF-C254-48B0-A7BF-5B81D86957D1}"/>
                  </a:ext>
                </a:extLst>
              </p:cNvPr>
              <p:cNvGrpSpPr>
                <a:grpSpLocks/>
              </p:cNvGrpSpPr>
              <p:nvPr/>
            </p:nvGrpSpPr>
            <p:grpSpPr bwMode="auto">
              <a:xfrm>
                <a:off x="2379663" y="4652964"/>
                <a:ext cx="6416675" cy="731838"/>
                <a:chOff x="1563" y="2996"/>
                <a:chExt cx="4043" cy="461"/>
              </a:xfrm>
            </p:grpSpPr>
            <p:grpSp>
              <p:nvGrpSpPr>
                <p:cNvPr id="39" name="Group 2072">
                  <a:extLst>
                    <a:ext uri="{FF2B5EF4-FFF2-40B4-BE49-F238E27FC236}">
                      <a16:creationId xmlns:a16="http://schemas.microsoft.com/office/drawing/2014/main" id="{9A7A3B28-94A5-4415-8219-FC135C36888F}"/>
                    </a:ext>
                  </a:extLst>
                </p:cNvPr>
                <p:cNvGrpSpPr>
                  <a:grpSpLocks/>
                </p:cNvGrpSpPr>
                <p:nvPr/>
              </p:nvGrpSpPr>
              <p:grpSpPr bwMode="auto">
                <a:xfrm>
                  <a:off x="1563" y="2996"/>
                  <a:ext cx="1236" cy="461"/>
                  <a:chOff x="1553" y="2857"/>
                  <a:chExt cx="1236" cy="461"/>
                </a:xfrm>
              </p:grpSpPr>
              <p:sp>
                <p:nvSpPr>
                  <p:cNvPr id="41" name="AutoShape 2056">
                    <a:hlinkClick r:id="" action="ppaction://noaction" highlightClick="1"/>
                    <a:extLst>
                      <a:ext uri="{FF2B5EF4-FFF2-40B4-BE49-F238E27FC236}">
                        <a16:creationId xmlns:a16="http://schemas.microsoft.com/office/drawing/2014/main" id="{7DAF4373-CC25-4485-B8C5-DC970F74E8E4}"/>
                      </a:ext>
                    </a:extLst>
                  </p:cNvPr>
                  <p:cNvSpPr>
                    <a:spLocks noChangeArrowheads="1"/>
                  </p:cNvSpPr>
                  <p:nvPr/>
                </p:nvSpPr>
                <p:spPr bwMode="auto">
                  <a:xfrm>
                    <a:off x="1553" y="2857"/>
                    <a:ext cx="1236" cy="461"/>
                  </a:xfrm>
                  <a:prstGeom prst="actionButtonBlank">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dirty="0">
                      <a:latin typeface="Arial" panose="020B0604020202020204" pitchFamily="34" charset="0"/>
                      <a:cs typeface="Arial" panose="020B0604020202020204" pitchFamily="34" charset="0"/>
                    </a:endParaRPr>
                  </a:p>
                </p:txBody>
              </p:sp>
              <p:sp>
                <p:nvSpPr>
                  <p:cNvPr id="42" name="Rectangle 2062">
                    <a:extLst>
                      <a:ext uri="{FF2B5EF4-FFF2-40B4-BE49-F238E27FC236}">
                        <a16:creationId xmlns:a16="http://schemas.microsoft.com/office/drawing/2014/main" id="{48E7C2E6-5351-4342-B804-488374EB3B18}"/>
                      </a:ext>
                    </a:extLst>
                  </p:cNvPr>
                  <p:cNvSpPr>
                    <a:spLocks noChangeArrowheads="1"/>
                  </p:cNvSpPr>
                  <p:nvPr/>
                </p:nvSpPr>
                <p:spPr bwMode="auto">
                  <a:xfrm>
                    <a:off x="1686" y="2987"/>
                    <a:ext cx="7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r>
                      <a:rPr lang="en-US" b="1" dirty="0">
                        <a:solidFill>
                          <a:schemeClr val="bg1"/>
                        </a:solidFill>
                        <a:latin typeface="Arial" panose="020B0604020202020204" pitchFamily="34" charset="0"/>
                        <a:cs typeface="Arial" panose="020B0604020202020204" pitchFamily="34" charset="0"/>
                      </a:rPr>
                      <a:t>Activities</a:t>
                    </a:r>
                  </a:p>
                </p:txBody>
              </p:sp>
            </p:grpSp>
            <p:sp>
              <p:nvSpPr>
                <p:cNvPr id="40" name="Rectangle 2081">
                  <a:extLst>
                    <a:ext uri="{FF2B5EF4-FFF2-40B4-BE49-F238E27FC236}">
                      <a16:creationId xmlns:a16="http://schemas.microsoft.com/office/drawing/2014/main" id="{7C83F893-162A-49BB-BDEE-AB9A68A14AF8}"/>
                    </a:ext>
                  </a:extLst>
                </p:cNvPr>
                <p:cNvSpPr>
                  <a:spLocks noChangeArrowheads="1"/>
                </p:cNvSpPr>
                <p:nvPr/>
              </p:nvSpPr>
              <p:spPr bwMode="auto">
                <a:xfrm>
                  <a:off x="3101" y="2996"/>
                  <a:ext cx="2505"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6863" indent="-296863" algn="l">
                    <a:spcBef>
                      <a:spcPct val="50000"/>
                    </a:spcBef>
                    <a:buClr>
                      <a:srgbClr val="CC0000"/>
                    </a:buClr>
                    <a:buSzPct val="125000"/>
                    <a:buFontTx/>
                    <a:buChar char="•"/>
                  </a:pPr>
                  <a:r>
                    <a:rPr lang="en-US" dirty="0">
                      <a:solidFill>
                        <a:schemeClr val="tx1"/>
                      </a:solidFill>
                      <a:latin typeface="Arial" panose="020B0604020202020204" pitchFamily="34" charset="0"/>
                      <a:cs typeface="Arial" panose="020B0604020202020204" pitchFamily="34" charset="0"/>
                    </a:rPr>
                    <a:t>Tasks personnel undertake to transform inputs to outputs</a:t>
                  </a:r>
                </a:p>
              </p:txBody>
            </p:sp>
          </p:grpSp>
          <p:grpSp>
            <p:nvGrpSpPr>
              <p:cNvPr id="19" name="Group 2095">
                <a:extLst>
                  <a:ext uri="{FF2B5EF4-FFF2-40B4-BE49-F238E27FC236}">
                    <a16:creationId xmlns:a16="http://schemas.microsoft.com/office/drawing/2014/main" id="{EE38243C-1600-40C6-8DB6-54B3368AD3BB}"/>
                  </a:ext>
                </a:extLst>
              </p:cNvPr>
              <p:cNvGrpSpPr>
                <a:grpSpLocks/>
              </p:cNvGrpSpPr>
              <p:nvPr/>
            </p:nvGrpSpPr>
            <p:grpSpPr bwMode="auto">
              <a:xfrm>
                <a:off x="2379663" y="5768979"/>
                <a:ext cx="6416675" cy="741363"/>
                <a:chOff x="1563" y="3699"/>
                <a:chExt cx="4043" cy="467"/>
              </a:xfrm>
            </p:grpSpPr>
            <p:grpSp>
              <p:nvGrpSpPr>
                <p:cNvPr id="35" name="Group 2073">
                  <a:extLst>
                    <a:ext uri="{FF2B5EF4-FFF2-40B4-BE49-F238E27FC236}">
                      <a16:creationId xmlns:a16="http://schemas.microsoft.com/office/drawing/2014/main" id="{5CBCA851-1AA4-4FE9-AC41-ABF5393CFA4F}"/>
                    </a:ext>
                  </a:extLst>
                </p:cNvPr>
                <p:cNvGrpSpPr>
                  <a:grpSpLocks/>
                </p:cNvGrpSpPr>
                <p:nvPr/>
              </p:nvGrpSpPr>
              <p:grpSpPr bwMode="auto">
                <a:xfrm>
                  <a:off x="1563" y="3705"/>
                  <a:ext cx="1236" cy="461"/>
                  <a:chOff x="1553" y="3518"/>
                  <a:chExt cx="1236" cy="461"/>
                </a:xfrm>
              </p:grpSpPr>
              <p:sp>
                <p:nvSpPr>
                  <p:cNvPr id="37" name="AutoShape 2057">
                    <a:hlinkClick r:id="" action="ppaction://noaction" highlightClick="1"/>
                    <a:extLst>
                      <a:ext uri="{FF2B5EF4-FFF2-40B4-BE49-F238E27FC236}">
                        <a16:creationId xmlns:a16="http://schemas.microsoft.com/office/drawing/2014/main" id="{BCB8D1AE-285A-4F34-8958-0E4BA4154BFC}"/>
                      </a:ext>
                    </a:extLst>
                  </p:cNvPr>
                  <p:cNvSpPr>
                    <a:spLocks noChangeArrowheads="1"/>
                  </p:cNvSpPr>
                  <p:nvPr/>
                </p:nvSpPr>
                <p:spPr bwMode="auto">
                  <a:xfrm>
                    <a:off x="1553" y="3518"/>
                    <a:ext cx="1236" cy="461"/>
                  </a:xfrm>
                  <a:prstGeom prst="actionButtonBlank">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dirty="0">
                      <a:latin typeface="Arial" panose="020B0604020202020204" pitchFamily="34" charset="0"/>
                      <a:cs typeface="Arial" panose="020B0604020202020204" pitchFamily="34" charset="0"/>
                    </a:endParaRPr>
                  </a:p>
                </p:txBody>
              </p:sp>
              <p:sp>
                <p:nvSpPr>
                  <p:cNvPr id="38" name="Rectangle 2063">
                    <a:extLst>
                      <a:ext uri="{FF2B5EF4-FFF2-40B4-BE49-F238E27FC236}">
                        <a16:creationId xmlns:a16="http://schemas.microsoft.com/office/drawing/2014/main" id="{3937BCB6-E87E-449C-8358-F0621A682468}"/>
                      </a:ext>
                    </a:extLst>
                  </p:cNvPr>
                  <p:cNvSpPr>
                    <a:spLocks noChangeArrowheads="1"/>
                  </p:cNvSpPr>
                  <p:nvPr/>
                </p:nvSpPr>
                <p:spPr bwMode="auto">
                  <a:xfrm>
                    <a:off x="1826" y="3648"/>
                    <a:ext cx="57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r>
                      <a:rPr lang="en-US" b="1" dirty="0">
                        <a:solidFill>
                          <a:schemeClr val="bg1"/>
                        </a:solidFill>
                        <a:latin typeface="Arial" panose="020B0604020202020204" pitchFamily="34" charset="0"/>
                        <a:cs typeface="Arial" panose="020B0604020202020204" pitchFamily="34" charset="0"/>
                      </a:rPr>
                      <a:t>Inputs</a:t>
                    </a:r>
                  </a:p>
                </p:txBody>
              </p:sp>
            </p:grpSp>
            <p:sp>
              <p:nvSpPr>
                <p:cNvPr id="36" name="Rectangle 2082">
                  <a:extLst>
                    <a:ext uri="{FF2B5EF4-FFF2-40B4-BE49-F238E27FC236}">
                      <a16:creationId xmlns:a16="http://schemas.microsoft.com/office/drawing/2014/main" id="{969F6A51-1DBD-466A-AFE9-66436193FD6A}"/>
                    </a:ext>
                  </a:extLst>
                </p:cNvPr>
                <p:cNvSpPr>
                  <a:spLocks noChangeArrowheads="1"/>
                </p:cNvSpPr>
                <p:nvPr/>
              </p:nvSpPr>
              <p:spPr bwMode="auto">
                <a:xfrm>
                  <a:off x="3101" y="3699"/>
                  <a:ext cx="2505"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6863" indent="-296863" algn="l">
                    <a:spcBef>
                      <a:spcPct val="50000"/>
                    </a:spcBef>
                    <a:buClr>
                      <a:srgbClr val="CC0000"/>
                    </a:buClr>
                    <a:buSzPct val="125000"/>
                    <a:buFontTx/>
                    <a:buChar char="•"/>
                  </a:pPr>
                  <a:r>
                    <a:rPr lang="en-US" dirty="0">
                      <a:solidFill>
                        <a:schemeClr val="tx1"/>
                      </a:solidFill>
                      <a:latin typeface="Arial" panose="020B0604020202020204" pitchFamily="34" charset="0"/>
                      <a:cs typeface="Arial" panose="020B0604020202020204" pitchFamily="34" charset="0"/>
                    </a:rPr>
                    <a:t>Financial, human, and material resources</a:t>
                  </a:r>
                </a:p>
              </p:txBody>
            </p:sp>
          </p:grpSp>
          <p:grpSp>
            <p:nvGrpSpPr>
              <p:cNvPr id="20" name="Group 2094">
                <a:extLst>
                  <a:ext uri="{FF2B5EF4-FFF2-40B4-BE49-F238E27FC236}">
                    <a16:creationId xmlns:a16="http://schemas.microsoft.com/office/drawing/2014/main" id="{46712516-ECD3-44C5-8B92-FCD20960DAF6}"/>
                  </a:ext>
                </a:extLst>
              </p:cNvPr>
              <p:cNvGrpSpPr>
                <a:grpSpLocks/>
              </p:cNvGrpSpPr>
              <p:nvPr/>
            </p:nvGrpSpPr>
            <p:grpSpPr bwMode="auto">
              <a:xfrm>
                <a:off x="2379663" y="1270001"/>
                <a:ext cx="6416675" cy="741363"/>
                <a:chOff x="1563" y="865"/>
                <a:chExt cx="4043" cy="467"/>
              </a:xfrm>
            </p:grpSpPr>
            <p:grpSp>
              <p:nvGrpSpPr>
                <p:cNvPr id="31" name="Group 2074">
                  <a:extLst>
                    <a:ext uri="{FF2B5EF4-FFF2-40B4-BE49-F238E27FC236}">
                      <a16:creationId xmlns:a16="http://schemas.microsoft.com/office/drawing/2014/main" id="{10B5B46A-88CB-4068-9E74-7C215EC91F7B}"/>
                    </a:ext>
                  </a:extLst>
                </p:cNvPr>
                <p:cNvGrpSpPr>
                  <a:grpSpLocks/>
                </p:cNvGrpSpPr>
                <p:nvPr/>
              </p:nvGrpSpPr>
              <p:grpSpPr bwMode="auto">
                <a:xfrm>
                  <a:off x="1563" y="871"/>
                  <a:ext cx="1236" cy="461"/>
                  <a:chOff x="1459" y="811"/>
                  <a:chExt cx="1236" cy="461"/>
                </a:xfrm>
              </p:grpSpPr>
              <p:sp>
                <p:nvSpPr>
                  <p:cNvPr id="33" name="AutoShape 2053">
                    <a:hlinkClick r:id="" action="ppaction://noaction" highlightClick="1"/>
                    <a:extLst>
                      <a:ext uri="{FF2B5EF4-FFF2-40B4-BE49-F238E27FC236}">
                        <a16:creationId xmlns:a16="http://schemas.microsoft.com/office/drawing/2014/main" id="{ED9F66D8-C522-4DB8-B6D7-E4AF5FF08D0D}"/>
                      </a:ext>
                    </a:extLst>
                  </p:cNvPr>
                  <p:cNvSpPr>
                    <a:spLocks noChangeArrowheads="1"/>
                  </p:cNvSpPr>
                  <p:nvPr/>
                </p:nvSpPr>
                <p:spPr bwMode="auto">
                  <a:xfrm>
                    <a:off x="1459" y="811"/>
                    <a:ext cx="1236" cy="461"/>
                  </a:xfrm>
                  <a:prstGeom prst="actionButtonBlank">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dirty="0">
                      <a:latin typeface="Arial" panose="020B0604020202020204" pitchFamily="34" charset="0"/>
                      <a:cs typeface="Arial" panose="020B0604020202020204" pitchFamily="34" charset="0"/>
                    </a:endParaRPr>
                  </a:p>
                </p:txBody>
              </p:sp>
              <p:sp>
                <p:nvSpPr>
                  <p:cNvPr id="34" name="Rectangle 2059">
                    <a:extLst>
                      <a:ext uri="{FF2B5EF4-FFF2-40B4-BE49-F238E27FC236}">
                        <a16:creationId xmlns:a16="http://schemas.microsoft.com/office/drawing/2014/main" id="{BB4F9C4E-EA6B-4C90-AD0C-EED62E1975FC}"/>
                      </a:ext>
                    </a:extLst>
                  </p:cNvPr>
                  <p:cNvSpPr>
                    <a:spLocks noChangeArrowheads="1"/>
                  </p:cNvSpPr>
                  <p:nvPr/>
                </p:nvSpPr>
                <p:spPr bwMode="auto">
                  <a:xfrm>
                    <a:off x="1627" y="854"/>
                    <a:ext cx="796"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r>
                      <a:rPr lang="en-US" b="1" dirty="0">
                        <a:solidFill>
                          <a:schemeClr val="bg1"/>
                        </a:solidFill>
                        <a:latin typeface="Arial" panose="020B0604020202020204" pitchFamily="34" charset="0"/>
                        <a:cs typeface="Arial" panose="020B0604020202020204" pitchFamily="34" charset="0"/>
                      </a:rPr>
                      <a:t>Goal</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(Impacts)</a:t>
                    </a:r>
                  </a:p>
                </p:txBody>
              </p:sp>
            </p:grpSp>
            <p:sp>
              <p:nvSpPr>
                <p:cNvPr id="32" name="Rectangle 2083">
                  <a:extLst>
                    <a:ext uri="{FF2B5EF4-FFF2-40B4-BE49-F238E27FC236}">
                      <a16:creationId xmlns:a16="http://schemas.microsoft.com/office/drawing/2014/main" id="{40A7FC05-2C20-4EF6-8E82-50E1FD5115AC}"/>
                    </a:ext>
                  </a:extLst>
                </p:cNvPr>
                <p:cNvSpPr>
                  <a:spLocks noChangeArrowheads="1"/>
                </p:cNvSpPr>
                <p:nvPr/>
              </p:nvSpPr>
              <p:spPr bwMode="auto">
                <a:xfrm>
                  <a:off x="3101" y="865"/>
                  <a:ext cx="2505"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6863" indent="-296863" algn="l">
                    <a:spcBef>
                      <a:spcPct val="80000"/>
                    </a:spcBef>
                    <a:buClr>
                      <a:srgbClr val="CC0000"/>
                    </a:buClr>
                    <a:buSzPct val="125000"/>
                    <a:buFontTx/>
                    <a:buChar char="•"/>
                  </a:pPr>
                  <a:r>
                    <a:rPr lang="en-US" dirty="0">
                      <a:solidFill>
                        <a:schemeClr val="tx1"/>
                      </a:solidFill>
                      <a:latin typeface="Arial" panose="020B0604020202020204" pitchFamily="34" charset="0"/>
                      <a:cs typeface="Arial" panose="020B0604020202020204" pitchFamily="34" charset="0"/>
                    </a:rPr>
                    <a:t>Long-term, widespread improvement in society</a:t>
                  </a:r>
                </a:p>
              </p:txBody>
            </p:sp>
          </p:grpSp>
          <p:sp>
            <p:nvSpPr>
              <p:cNvPr id="21" name="Rectangle 2098">
                <a:extLst>
                  <a:ext uri="{FF2B5EF4-FFF2-40B4-BE49-F238E27FC236}">
                    <a16:creationId xmlns:a16="http://schemas.microsoft.com/office/drawing/2014/main" id="{A2BF3C2E-2804-4802-9859-33B8D668AB2D}"/>
                  </a:ext>
                </a:extLst>
              </p:cNvPr>
              <p:cNvSpPr>
                <a:spLocks noChangeArrowheads="1"/>
              </p:cNvSpPr>
              <p:nvPr/>
            </p:nvSpPr>
            <p:spPr bwMode="auto">
              <a:xfrm rot="16200000">
                <a:off x="1041453" y="4814237"/>
                <a:ext cx="1762021" cy="385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algn="r">
                  <a:spcBef>
                    <a:spcPct val="50000"/>
                  </a:spcBef>
                  <a:buClr>
                    <a:srgbClr val="CC0000"/>
                  </a:buClr>
                  <a:buSzPct val="125000"/>
                </a:pPr>
                <a:r>
                  <a:rPr lang="en-US" dirty="0">
                    <a:solidFill>
                      <a:schemeClr val="tx1"/>
                    </a:solidFill>
                    <a:latin typeface="Arial" panose="020B0604020202020204" pitchFamily="34" charset="0"/>
                    <a:cs typeface="Arial" panose="020B0604020202020204" pitchFamily="34" charset="0"/>
                  </a:rPr>
                  <a:t>Implementation</a:t>
                </a:r>
              </a:p>
            </p:txBody>
          </p:sp>
          <p:sp>
            <p:nvSpPr>
              <p:cNvPr id="22" name="Rectangle 2099">
                <a:extLst>
                  <a:ext uri="{FF2B5EF4-FFF2-40B4-BE49-F238E27FC236}">
                    <a16:creationId xmlns:a16="http://schemas.microsoft.com/office/drawing/2014/main" id="{FF23B159-EAC7-4B4D-9316-9B9450B10BD3}"/>
                  </a:ext>
                </a:extLst>
              </p:cNvPr>
              <p:cNvSpPr>
                <a:spLocks noChangeArrowheads="1"/>
              </p:cNvSpPr>
              <p:nvPr/>
            </p:nvSpPr>
            <p:spPr bwMode="auto">
              <a:xfrm rot="16200000">
                <a:off x="1445410" y="2005155"/>
                <a:ext cx="954108" cy="385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algn="r">
                  <a:spcBef>
                    <a:spcPct val="50000"/>
                  </a:spcBef>
                  <a:buClr>
                    <a:srgbClr val="CC0000"/>
                  </a:buClr>
                  <a:buSzPct val="125000"/>
                </a:pPr>
                <a:r>
                  <a:rPr lang="en-US" dirty="0">
                    <a:solidFill>
                      <a:schemeClr val="tx1"/>
                    </a:solidFill>
                    <a:latin typeface="Arial" panose="020B0604020202020204" pitchFamily="34" charset="0"/>
                    <a:cs typeface="Arial" panose="020B0604020202020204" pitchFamily="34" charset="0"/>
                  </a:rPr>
                  <a:t>Results</a:t>
                </a:r>
              </a:p>
            </p:txBody>
          </p:sp>
          <p:grpSp>
            <p:nvGrpSpPr>
              <p:cNvPr id="23" name="Group 2109">
                <a:extLst>
                  <a:ext uri="{FF2B5EF4-FFF2-40B4-BE49-F238E27FC236}">
                    <a16:creationId xmlns:a16="http://schemas.microsoft.com/office/drawing/2014/main" id="{FFD0D045-CBF1-437F-A34B-AA2402111083}"/>
                  </a:ext>
                </a:extLst>
              </p:cNvPr>
              <p:cNvGrpSpPr>
                <a:grpSpLocks/>
              </p:cNvGrpSpPr>
              <p:nvPr/>
            </p:nvGrpSpPr>
            <p:grpSpPr bwMode="auto">
              <a:xfrm>
                <a:off x="2146300" y="3473450"/>
                <a:ext cx="152400" cy="3068638"/>
                <a:chOff x="1378" y="2271"/>
                <a:chExt cx="96" cy="1898"/>
              </a:xfrm>
            </p:grpSpPr>
            <p:sp>
              <p:nvSpPr>
                <p:cNvPr id="28" name="Line 2101">
                  <a:extLst>
                    <a:ext uri="{FF2B5EF4-FFF2-40B4-BE49-F238E27FC236}">
                      <a16:creationId xmlns:a16="http://schemas.microsoft.com/office/drawing/2014/main" id="{64F7FE7F-289E-4257-865A-E5C829200E23}"/>
                    </a:ext>
                  </a:extLst>
                </p:cNvPr>
                <p:cNvSpPr>
                  <a:spLocks noChangeShapeType="1"/>
                </p:cNvSpPr>
                <p:nvPr/>
              </p:nvSpPr>
              <p:spPr bwMode="auto">
                <a:xfrm>
                  <a:off x="1386" y="2271"/>
                  <a:ext cx="0" cy="189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ZA" dirty="0">
                    <a:latin typeface="Arial" panose="020B0604020202020204" pitchFamily="34" charset="0"/>
                    <a:cs typeface="Arial" panose="020B0604020202020204" pitchFamily="34" charset="0"/>
                  </a:endParaRPr>
                </a:p>
              </p:txBody>
            </p:sp>
            <p:sp>
              <p:nvSpPr>
                <p:cNvPr id="29" name="Line 2102">
                  <a:extLst>
                    <a:ext uri="{FF2B5EF4-FFF2-40B4-BE49-F238E27FC236}">
                      <a16:creationId xmlns:a16="http://schemas.microsoft.com/office/drawing/2014/main" id="{64923D0C-B988-42A1-B290-AE8B037B3023}"/>
                    </a:ext>
                  </a:extLst>
                </p:cNvPr>
                <p:cNvSpPr>
                  <a:spLocks noChangeShapeType="1"/>
                </p:cNvSpPr>
                <p:nvPr/>
              </p:nvSpPr>
              <p:spPr bwMode="auto">
                <a:xfrm>
                  <a:off x="1378" y="4161"/>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ZA" dirty="0">
                    <a:latin typeface="Arial" panose="020B0604020202020204" pitchFamily="34" charset="0"/>
                    <a:cs typeface="Arial" panose="020B0604020202020204" pitchFamily="34" charset="0"/>
                  </a:endParaRPr>
                </a:p>
              </p:txBody>
            </p:sp>
            <p:sp>
              <p:nvSpPr>
                <p:cNvPr id="30" name="Line 2103">
                  <a:extLst>
                    <a:ext uri="{FF2B5EF4-FFF2-40B4-BE49-F238E27FC236}">
                      <a16:creationId xmlns:a16="http://schemas.microsoft.com/office/drawing/2014/main" id="{DD0D9D59-56D0-409F-B71A-F5B5AD778244}"/>
                    </a:ext>
                  </a:extLst>
                </p:cNvPr>
                <p:cNvSpPr>
                  <a:spLocks noChangeShapeType="1"/>
                </p:cNvSpPr>
                <p:nvPr/>
              </p:nvSpPr>
              <p:spPr bwMode="auto">
                <a:xfrm>
                  <a:off x="1378" y="2279"/>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ZA" dirty="0">
                    <a:latin typeface="Arial" panose="020B0604020202020204" pitchFamily="34" charset="0"/>
                    <a:cs typeface="Arial" panose="020B0604020202020204" pitchFamily="34" charset="0"/>
                  </a:endParaRPr>
                </a:p>
              </p:txBody>
            </p:sp>
          </p:grpSp>
          <p:grpSp>
            <p:nvGrpSpPr>
              <p:cNvPr id="24" name="Group 2110">
                <a:extLst>
                  <a:ext uri="{FF2B5EF4-FFF2-40B4-BE49-F238E27FC236}">
                    <a16:creationId xmlns:a16="http://schemas.microsoft.com/office/drawing/2014/main" id="{89900782-D1F4-431F-9F3D-14FF7E9D058D}"/>
                  </a:ext>
                </a:extLst>
              </p:cNvPr>
              <p:cNvGrpSpPr>
                <a:grpSpLocks/>
              </p:cNvGrpSpPr>
              <p:nvPr/>
            </p:nvGrpSpPr>
            <p:grpSpPr bwMode="auto">
              <a:xfrm>
                <a:off x="2146300" y="1246188"/>
                <a:ext cx="152400" cy="1903412"/>
                <a:chOff x="1378" y="873"/>
                <a:chExt cx="96" cy="1157"/>
              </a:xfrm>
            </p:grpSpPr>
            <p:sp>
              <p:nvSpPr>
                <p:cNvPr id="25" name="Line 2106">
                  <a:extLst>
                    <a:ext uri="{FF2B5EF4-FFF2-40B4-BE49-F238E27FC236}">
                      <a16:creationId xmlns:a16="http://schemas.microsoft.com/office/drawing/2014/main" id="{D7216BC2-A52C-4683-B75E-CDEBC794E851}"/>
                    </a:ext>
                  </a:extLst>
                </p:cNvPr>
                <p:cNvSpPr>
                  <a:spLocks noChangeShapeType="1"/>
                </p:cNvSpPr>
                <p:nvPr/>
              </p:nvSpPr>
              <p:spPr bwMode="auto">
                <a:xfrm>
                  <a:off x="1386" y="873"/>
                  <a:ext cx="0" cy="115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ZA" dirty="0">
                    <a:latin typeface="Arial" panose="020B0604020202020204" pitchFamily="34" charset="0"/>
                    <a:cs typeface="Arial" panose="020B0604020202020204" pitchFamily="34" charset="0"/>
                  </a:endParaRPr>
                </a:p>
              </p:txBody>
            </p:sp>
            <p:sp>
              <p:nvSpPr>
                <p:cNvPr id="26" name="Line 2107">
                  <a:extLst>
                    <a:ext uri="{FF2B5EF4-FFF2-40B4-BE49-F238E27FC236}">
                      <a16:creationId xmlns:a16="http://schemas.microsoft.com/office/drawing/2014/main" id="{B3139ACB-FD52-47F5-9070-6E8AB9D198E5}"/>
                    </a:ext>
                  </a:extLst>
                </p:cNvPr>
                <p:cNvSpPr>
                  <a:spLocks noChangeShapeType="1"/>
                </p:cNvSpPr>
                <p:nvPr/>
              </p:nvSpPr>
              <p:spPr bwMode="auto">
                <a:xfrm>
                  <a:off x="1378" y="2022"/>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ZA" dirty="0">
                    <a:latin typeface="Arial" panose="020B0604020202020204" pitchFamily="34" charset="0"/>
                    <a:cs typeface="Arial" panose="020B0604020202020204" pitchFamily="34" charset="0"/>
                  </a:endParaRPr>
                </a:p>
              </p:txBody>
            </p:sp>
            <p:sp>
              <p:nvSpPr>
                <p:cNvPr id="27" name="Line 2108">
                  <a:extLst>
                    <a:ext uri="{FF2B5EF4-FFF2-40B4-BE49-F238E27FC236}">
                      <a16:creationId xmlns:a16="http://schemas.microsoft.com/office/drawing/2014/main" id="{CFB2061A-458C-4775-9EE1-33D2D79B5451}"/>
                    </a:ext>
                  </a:extLst>
                </p:cNvPr>
                <p:cNvSpPr>
                  <a:spLocks noChangeShapeType="1"/>
                </p:cNvSpPr>
                <p:nvPr/>
              </p:nvSpPr>
              <p:spPr bwMode="auto">
                <a:xfrm>
                  <a:off x="1378" y="881"/>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ZA" dirty="0">
                    <a:latin typeface="Arial" panose="020B0604020202020204" pitchFamily="34" charset="0"/>
                    <a:cs typeface="Arial" panose="020B0604020202020204" pitchFamily="34" charset="0"/>
                  </a:endParaRPr>
                </a:p>
              </p:txBody>
            </p:sp>
          </p:grpSp>
        </p:grpSp>
        <p:sp>
          <p:nvSpPr>
            <p:cNvPr id="12" name="Line 2113">
              <a:extLst>
                <a:ext uri="{FF2B5EF4-FFF2-40B4-BE49-F238E27FC236}">
                  <a16:creationId xmlns:a16="http://schemas.microsoft.com/office/drawing/2014/main" id="{A9B4F8F7-C6CF-4EBB-BA59-6B9B33DEEFD1}"/>
                </a:ext>
              </a:extLst>
            </p:cNvPr>
            <p:cNvSpPr>
              <a:spLocks noChangeShapeType="1"/>
            </p:cNvSpPr>
            <p:nvPr/>
          </p:nvSpPr>
          <p:spPr bwMode="auto">
            <a:xfrm>
              <a:off x="3809380" y="2000250"/>
              <a:ext cx="9525" cy="37147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ZA" dirty="0">
                <a:latin typeface="Arial" panose="020B0604020202020204" pitchFamily="34" charset="0"/>
                <a:cs typeface="Arial" panose="020B0604020202020204" pitchFamily="34" charset="0"/>
              </a:endParaRPr>
            </a:p>
          </p:txBody>
        </p:sp>
        <p:sp>
          <p:nvSpPr>
            <p:cNvPr id="13" name="Line 2114">
              <a:extLst>
                <a:ext uri="{FF2B5EF4-FFF2-40B4-BE49-F238E27FC236}">
                  <a16:creationId xmlns:a16="http://schemas.microsoft.com/office/drawing/2014/main" id="{90EFFEFB-CE0C-44C6-9BE7-783388873428}"/>
                </a:ext>
              </a:extLst>
            </p:cNvPr>
            <p:cNvSpPr>
              <a:spLocks noChangeShapeType="1"/>
            </p:cNvSpPr>
            <p:nvPr/>
          </p:nvSpPr>
          <p:spPr bwMode="auto">
            <a:xfrm>
              <a:off x="3820493" y="3117850"/>
              <a:ext cx="9525" cy="38258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ZA" dirty="0">
                <a:latin typeface="Arial" panose="020B0604020202020204" pitchFamily="34" charset="0"/>
                <a:cs typeface="Arial" panose="020B0604020202020204" pitchFamily="34" charset="0"/>
              </a:endParaRPr>
            </a:p>
          </p:txBody>
        </p:sp>
        <p:sp>
          <p:nvSpPr>
            <p:cNvPr id="14" name="Line 2115">
              <a:extLst>
                <a:ext uri="{FF2B5EF4-FFF2-40B4-BE49-F238E27FC236}">
                  <a16:creationId xmlns:a16="http://schemas.microsoft.com/office/drawing/2014/main" id="{48AE976B-35A0-48DD-BB12-20106BB0D698}"/>
                </a:ext>
              </a:extLst>
            </p:cNvPr>
            <p:cNvSpPr>
              <a:spLocks noChangeShapeType="1"/>
            </p:cNvSpPr>
            <p:nvPr/>
          </p:nvSpPr>
          <p:spPr bwMode="auto">
            <a:xfrm>
              <a:off x="3839543" y="4238625"/>
              <a:ext cx="20637" cy="40005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ZA" dirty="0">
                <a:latin typeface="Arial" panose="020B0604020202020204" pitchFamily="34" charset="0"/>
                <a:cs typeface="Arial" panose="020B0604020202020204" pitchFamily="34" charset="0"/>
              </a:endParaRPr>
            </a:p>
          </p:txBody>
        </p:sp>
        <p:sp>
          <p:nvSpPr>
            <p:cNvPr id="15" name="Line 2116">
              <a:extLst>
                <a:ext uri="{FF2B5EF4-FFF2-40B4-BE49-F238E27FC236}">
                  <a16:creationId xmlns:a16="http://schemas.microsoft.com/office/drawing/2014/main" id="{14690F7C-3EB2-4BC3-BD6E-8E9FC0534A22}"/>
                </a:ext>
              </a:extLst>
            </p:cNvPr>
            <p:cNvSpPr>
              <a:spLocks noChangeShapeType="1"/>
            </p:cNvSpPr>
            <p:nvPr/>
          </p:nvSpPr>
          <p:spPr bwMode="auto">
            <a:xfrm>
              <a:off x="3738563" y="5372100"/>
              <a:ext cx="0" cy="42227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ZA" dirty="0">
                <a:latin typeface="Arial" panose="020B0604020202020204" pitchFamily="34" charset="0"/>
                <a:cs typeface="Arial" panose="020B0604020202020204" pitchFamily="34" charset="0"/>
              </a:endParaRPr>
            </a:p>
          </p:txBody>
        </p:sp>
      </p:grpSp>
      <p:sp>
        <p:nvSpPr>
          <p:cNvPr id="51" name="Oval 50">
            <a:extLst>
              <a:ext uri="{FF2B5EF4-FFF2-40B4-BE49-F238E27FC236}">
                <a16:creationId xmlns:a16="http://schemas.microsoft.com/office/drawing/2014/main" id="{34B83039-E4CC-4BCE-8DA5-5845D68C9E14}"/>
              </a:ext>
            </a:extLst>
          </p:cNvPr>
          <p:cNvSpPr/>
          <p:nvPr/>
        </p:nvSpPr>
        <p:spPr>
          <a:xfrm>
            <a:off x="961442" y="3571942"/>
            <a:ext cx="3187926" cy="28469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1301FD12-C95E-44D9-B809-52BEA5C05532}"/>
              </a:ext>
            </a:extLst>
          </p:cNvPr>
          <p:cNvSpPr/>
          <p:nvPr/>
        </p:nvSpPr>
        <p:spPr>
          <a:xfrm>
            <a:off x="1406975" y="1165228"/>
            <a:ext cx="2025373" cy="2095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AFED972A-7CE7-4793-B512-98952C9FA50C}"/>
              </a:ext>
            </a:extLst>
          </p:cNvPr>
          <p:cNvSpPr/>
          <p:nvPr/>
        </p:nvSpPr>
        <p:spPr>
          <a:xfrm>
            <a:off x="1434216" y="3979750"/>
            <a:ext cx="2627081" cy="2031325"/>
          </a:xfrm>
          <a:prstGeom prst="rect">
            <a:avLst/>
          </a:prstGeom>
        </p:spPr>
        <p:txBody>
          <a:bodyPr wrap="square">
            <a:spAutoFit/>
          </a:bodyPr>
          <a:lstStyle/>
          <a:p>
            <a:r>
              <a:rPr lang="en-ZA" dirty="0">
                <a:latin typeface="Arial" panose="020B0604020202020204" pitchFamily="34" charset="0"/>
                <a:cs typeface="Arial" panose="020B0604020202020204" pitchFamily="34" charset="0"/>
              </a:rPr>
              <a:t>Traditionally </a:t>
            </a:r>
          </a:p>
          <a:p>
            <a:r>
              <a:rPr lang="en-ZA" dirty="0">
                <a:latin typeface="Arial" panose="020B0604020202020204" pitchFamily="34" charset="0"/>
                <a:cs typeface="Arial" panose="020B0604020202020204" pitchFamily="34" charset="0"/>
              </a:rPr>
              <a:t>only tracking inputs (resources, strategies), activities (what actually took place) and outputs (the products or services produced)</a:t>
            </a:r>
            <a:endParaRPr lang="en-GB" dirty="0">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67224ED8-AC97-4E69-98C8-C76AB767ABDA}"/>
              </a:ext>
            </a:extLst>
          </p:cNvPr>
          <p:cNvSpPr/>
          <p:nvPr/>
        </p:nvSpPr>
        <p:spPr>
          <a:xfrm>
            <a:off x="1541936" y="1406054"/>
            <a:ext cx="1794452" cy="1671227"/>
          </a:xfrm>
          <a:prstGeom prst="rect">
            <a:avLst/>
          </a:prstGeom>
        </p:spPr>
        <p:txBody>
          <a:bodyPr wrap="square">
            <a:spAutoFit/>
          </a:bodyPr>
          <a:lstStyle/>
          <a:p>
            <a:pPr marL="180000" lvl="1">
              <a:lnSpc>
                <a:spcPct val="95000"/>
              </a:lnSpc>
              <a:spcBef>
                <a:spcPct val="60000"/>
              </a:spcBef>
            </a:pPr>
            <a:r>
              <a:rPr lang="en-US" dirty="0">
                <a:latin typeface="Arial" pitchFamily="34" charset="0"/>
                <a:cs typeface="Arial" pitchFamily="34" charset="0"/>
              </a:rPr>
              <a:t>RBM focuses on the achievement of </a:t>
            </a:r>
            <a:r>
              <a:rPr lang="en-US" i="1" dirty="0">
                <a:latin typeface="Arial" pitchFamily="34" charset="0"/>
                <a:cs typeface="Arial" pitchFamily="34" charset="0"/>
              </a:rPr>
              <a:t>outcomes</a:t>
            </a:r>
            <a:r>
              <a:rPr lang="en-US" dirty="0">
                <a:latin typeface="Arial" pitchFamily="34" charset="0"/>
                <a:cs typeface="Arial" pitchFamily="34" charset="0"/>
              </a:rPr>
              <a:t> and </a:t>
            </a:r>
            <a:r>
              <a:rPr lang="en-US" i="1" dirty="0">
                <a:latin typeface="Arial" pitchFamily="34" charset="0"/>
                <a:cs typeface="Arial" pitchFamily="34" charset="0"/>
              </a:rPr>
              <a:t>impacts</a:t>
            </a:r>
            <a:r>
              <a:rPr lang="en-US" dirty="0">
                <a:latin typeface="Arial" pitchFamily="34" charset="0"/>
                <a:cs typeface="Arial" pitchFamily="34" charset="0"/>
              </a:rPr>
              <a:t> (results)</a:t>
            </a:r>
          </a:p>
        </p:txBody>
      </p:sp>
    </p:spTree>
    <p:extLst>
      <p:ext uri="{BB962C8B-B14F-4D97-AF65-F5344CB8AC3E}">
        <p14:creationId xmlns:p14="http://schemas.microsoft.com/office/powerpoint/2010/main" val="406503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7"/>
          </p:nvPr>
        </p:nvSpPr>
        <p:spPr>
          <a:xfrm>
            <a:off x="14059756" y="8768392"/>
            <a:ext cx="241314" cy="235898"/>
          </a:xfrm>
          <a:prstGeom prst="rect">
            <a:avLst/>
          </a:prstGeom>
        </p:spPr>
        <p:txBody>
          <a:bodyPr wrap="square" lIns="0" tIns="0" rIns="0" bIns="0">
            <a:spAutoFit/>
          </a:bodyPr>
          <a:lstStyle>
            <a:defPPr>
              <a:defRPr lang="en-US"/>
            </a:defPPr>
            <a:lvl1pPr marL="0" algn="l" defTabSz="779164" rtl="0" eaLnBrk="1" latinLnBrk="0" hangingPunct="1">
              <a:defRPr sz="1533" b="0" i="0" kern="1200">
                <a:solidFill>
                  <a:schemeClr val="bg1"/>
                </a:solidFill>
                <a:latin typeface="Calibri"/>
                <a:ea typeface="+mn-ea"/>
                <a:cs typeface="Calibri"/>
              </a:defRPr>
            </a:lvl1pPr>
            <a:lvl2pPr marL="389582" algn="l" defTabSz="779164" rtl="0" eaLnBrk="1" latinLnBrk="0" hangingPunct="1">
              <a:defRPr sz="1533" kern="1200">
                <a:solidFill>
                  <a:schemeClr val="tx1"/>
                </a:solidFill>
                <a:latin typeface="+mn-lt"/>
                <a:ea typeface="+mn-ea"/>
                <a:cs typeface="+mn-cs"/>
              </a:defRPr>
            </a:lvl2pPr>
            <a:lvl3pPr marL="779164" algn="l" defTabSz="779164" rtl="0" eaLnBrk="1" latinLnBrk="0" hangingPunct="1">
              <a:defRPr sz="1533" kern="1200">
                <a:solidFill>
                  <a:schemeClr val="tx1"/>
                </a:solidFill>
                <a:latin typeface="+mn-lt"/>
                <a:ea typeface="+mn-ea"/>
                <a:cs typeface="+mn-cs"/>
              </a:defRPr>
            </a:lvl3pPr>
            <a:lvl4pPr marL="1168746" algn="l" defTabSz="779164" rtl="0" eaLnBrk="1" latinLnBrk="0" hangingPunct="1">
              <a:defRPr sz="1533" kern="1200">
                <a:solidFill>
                  <a:schemeClr val="tx1"/>
                </a:solidFill>
                <a:latin typeface="+mn-lt"/>
                <a:ea typeface="+mn-ea"/>
                <a:cs typeface="+mn-cs"/>
              </a:defRPr>
            </a:lvl4pPr>
            <a:lvl5pPr marL="1558328" algn="l" defTabSz="779164" rtl="0" eaLnBrk="1" latinLnBrk="0" hangingPunct="1">
              <a:defRPr sz="1533" kern="1200">
                <a:solidFill>
                  <a:schemeClr val="tx1"/>
                </a:solidFill>
                <a:latin typeface="+mn-lt"/>
                <a:ea typeface="+mn-ea"/>
                <a:cs typeface="+mn-cs"/>
              </a:defRPr>
            </a:lvl5pPr>
            <a:lvl6pPr marL="1947911" algn="l" defTabSz="779164" rtl="0" eaLnBrk="1" latinLnBrk="0" hangingPunct="1">
              <a:defRPr sz="1533" kern="1200">
                <a:solidFill>
                  <a:schemeClr val="tx1"/>
                </a:solidFill>
                <a:latin typeface="+mn-lt"/>
                <a:ea typeface="+mn-ea"/>
                <a:cs typeface="+mn-cs"/>
              </a:defRPr>
            </a:lvl6pPr>
            <a:lvl7pPr marL="2337492" algn="l" defTabSz="779164" rtl="0" eaLnBrk="1" latinLnBrk="0" hangingPunct="1">
              <a:defRPr sz="1533" kern="1200">
                <a:solidFill>
                  <a:schemeClr val="tx1"/>
                </a:solidFill>
                <a:latin typeface="+mn-lt"/>
                <a:ea typeface="+mn-ea"/>
                <a:cs typeface="+mn-cs"/>
              </a:defRPr>
            </a:lvl7pPr>
            <a:lvl8pPr marL="2727075" algn="l" defTabSz="779164" rtl="0" eaLnBrk="1" latinLnBrk="0" hangingPunct="1">
              <a:defRPr sz="1533" kern="1200">
                <a:solidFill>
                  <a:schemeClr val="tx1"/>
                </a:solidFill>
                <a:latin typeface="+mn-lt"/>
                <a:ea typeface="+mn-ea"/>
                <a:cs typeface="+mn-cs"/>
              </a:defRPr>
            </a:lvl8pPr>
            <a:lvl9pPr marL="3116656" algn="l" defTabSz="779164" rtl="0" eaLnBrk="1" latinLnBrk="0" hangingPunct="1">
              <a:defRPr sz="1533" kern="1200">
                <a:solidFill>
                  <a:schemeClr val="tx1"/>
                </a:solidFill>
                <a:latin typeface="+mn-lt"/>
                <a:ea typeface="+mn-ea"/>
                <a:cs typeface="+mn-cs"/>
              </a:defRPr>
            </a:lvl9pPr>
          </a:lstStyle>
          <a:p>
            <a:pPr marL="120121" defTabSz="547830">
              <a:defRPr/>
            </a:pPr>
            <a:fld id="{81D60167-4931-47E6-BA6A-407CBD079E47}" type="slidenum">
              <a:rPr lang="en-US" spc="-8">
                <a:solidFill>
                  <a:prstClr val="white"/>
                </a:solidFill>
              </a:rPr>
              <a:pPr marL="120121" defTabSz="547830">
                <a:defRPr/>
              </a:pPr>
              <a:t>6</a:t>
            </a:fld>
            <a:endParaRPr lang="en-US" sz="1079" dirty="0">
              <a:solidFill>
                <a:prstClr val="white"/>
              </a:solidFill>
            </a:endParaRPr>
          </a:p>
        </p:txBody>
      </p:sp>
      <p:sp>
        <p:nvSpPr>
          <p:cNvPr id="6" name="Slide Number Placeholder 2"/>
          <p:cNvSpPr txBox="1">
            <a:spLocks/>
          </p:cNvSpPr>
          <p:nvPr/>
        </p:nvSpPr>
        <p:spPr>
          <a:xfrm>
            <a:off x="9448406" y="6024740"/>
            <a:ext cx="169674" cy="166071"/>
          </a:xfrm>
          <a:prstGeom prst="rect">
            <a:avLst/>
          </a:prstGeom>
        </p:spPr>
        <p:txBody>
          <a:bodyPr wrap="square" lIns="0" tIns="0" rIns="0" bIns="0">
            <a:spAutoFit/>
          </a:bodyPr>
          <a:lstStyle>
            <a:defPPr>
              <a:defRPr lang="en-US"/>
            </a:defPPr>
            <a:lvl1pPr marL="0" algn="l" defTabSz="914400" rtl="0" eaLnBrk="1" latinLnBrk="0" hangingPunct="1">
              <a:defRPr sz="180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4457" defTabSz="547830">
              <a:defRPr/>
            </a:pPr>
            <a:r>
              <a:rPr lang="en-US" sz="1079" spc="-6" dirty="0">
                <a:solidFill>
                  <a:prstClr val="white"/>
                </a:solidFill>
              </a:rPr>
              <a:t>2</a:t>
            </a:r>
          </a:p>
        </p:txBody>
      </p:sp>
      <p:graphicFrame>
        <p:nvGraphicFramePr>
          <p:cNvPr id="5" name="Diagram 4">
            <a:extLst>
              <a:ext uri="{FF2B5EF4-FFF2-40B4-BE49-F238E27FC236}">
                <a16:creationId xmlns:a16="http://schemas.microsoft.com/office/drawing/2014/main" id="{839BD371-A21E-5B46-9265-E6336B445670}"/>
              </a:ext>
            </a:extLst>
          </p:cNvPr>
          <p:cNvGraphicFramePr/>
          <p:nvPr>
            <p:extLst>
              <p:ext uri="{D42A27DB-BD31-4B8C-83A1-F6EECF244321}">
                <p14:modId xmlns:p14="http://schemas.microsoft.com/office/powerpoint/2010/main" val="436041716"/>
              </p:ext>
            </p:extLst>
          </p:nvPr>
        </p:nvGraphicFramePr>
        <p:xfrm>
          <a:off x="1422311" y="1077235"/>
          <a:ext cx="8108187" cy="1215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44B666DB-D329-8A42-BDC9-868CA82E5D9D}"/>
              </a:ext>
            </a:extLst>
          </p:cNvPr>
          <p:cNvSpPr/>
          <p:nvPr/>
        </p:nvSpPr>
        <p:spPr>
          <a:xfrm>
            <a:off x="1160444" y="1088366"/>
            <a:ext cx="5019054" cy="114562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9" dirty="0"/>
          </a:p>
        </p:txBody>
      </p:sp>
      <p:sp>
        <p:nvSpPr>
          <p:cNvPr id="9" name="Rectangle 8">
            <a:extLst>
              <a:ext uri="{FF2B5EF4-FFF2-40B4-BE49-F238E27FC236}">
                <a16:creationId xmlns:a16="http://schemas.microsoft.com/office/drawing/2014/main" id="{9369F654-DA61-E947-B71D-846D2601BF7F}"/>
              </a:ext>
            </a:extLst>
          </p:cNvPr>
          <p:cNvSpPr/>
          <p:nvPr/>
        </p:nvSpPr>
        <p:spPr>
          <a:xfrm>
            <a:off x="6531616" y="1088506"/>
            <a:ext cx="3128468" cy="114562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9" dirty="0"/>
          </a:p>
        </p:txBody>
      </p:sp>
      <p:sp>
        <p:nvSpPr>
          <p:cNvPr id="10" name="TextBox 9">
            <a:extLst>
              <a:ext uri="{FF2B5EF4-FFF2-40B4-BE49-F238E27FC236}">
                <a16:creationId xmlns:a16="http://schemas.microsoft.com/office/drawing/2014/main" id="{98D053EA-D2AC-3D40-BC88-6564AAA4C03D}"/>
              </a:ext>
            </a:extLst>
          </p:cNvPr>
          <p:cNvSpPr txBox="1"/>
          <p:nvPr/>
        </p:nvSpPr>
        <p:spPr>
          <a:xfrm>
            <a:off x="3110799" y="2026428"/>
            <a:ext cx="1013419" cy="258404"/>
          </a:xfrm>
          <a:prstGeom prst="rect">
            <a:avLst/>
          </a:prstGeom>
          <a:noFill/>
        </p:spPr>
        <p:txBody>
          <a:bodyPr wrap="none" rtlCol="0">
            <a:spAutoFit/>
          </a:bodyPr>
          <a:lstStyle/>
          <a:p>
            <a:r>
              <a:rPr lang="en-US" sz="1079" b="1" dirty="0"/>
              <a:t>OPERATIONAL</a:t>
            </a:r>
          </a:p>
        </p:txBody>
      </p:sp>
      <p:sp>
        <p:nvSpPr>
          <p:cNvPr id="11" name="TextBox 10">
            <a:extLst>
              <a:ext uri="{FF2B5EF4-FFF2-40B4-BE49-F238E27FC236}">
                <a16:creationId xmlns:a16="http://schemas.microsoft.com/office/drawing/2014/main" id="{800E8C8A-07FF-0B4D-9BCF-52235CCFB888}"/>
              </a:ext>
            </a:extLst>
          </p:cNvPr>
          <p:cNvSpPr txBox="1"/>
          <p:nvPr/>
        </p:nvSpPr>
        <p:spPr>
          <a:xfrm>
            <a:off x="7633192" y="2022191"/>
            <a:ext cx="943955" cy="258404"/>
          </a:xfrm>
          <a:prstGeom prst="rect">
            <a:avLst/>
          </a:prstGeom>
          <a:noFill/>
        </p:spPr>
        <p:txBody>
          <a:bodyPr wrap="square" rtlCol="0">
            <a:spAutoFit/>
          </a:bodyPr>
          <a:lstStyle/>
          <a:p>
            <a:r>
              <a:rPr lang="en-US" sz="1079" b="1" dirty="0"/>
              <a:t>STRATEGIC</a:t>
            </a:r>
          </a:p>
        </p:txBody>
      </p:sp>
      <p:grpSp>
        <p:nvGrpSpPr>
          <p:cNvPr id="30" name="Group 29">
            <a:extLst>
              <a:ext uri="{FF2B5EF4-FFF2-40B4-BE49-F238E27FC236}">
                <a16:creationId xmlns:a16="http://schemas.microsoft.com/office/drawing/2014/main" id="{8F14E67F-ECD3-48C8-A72E-CBD371A2F681}"/>
              </a:ext>
            </a:extLst>
          </p:cNvPr>
          <p:cNvGrpSpPr/>
          <p:nvPr/>
        </p:nvGrpSpPr>
        <p:grpSpPr>
          <a:xfrm rot="5400000">
            <a:off x="5423267" y="2071019"/>
            <a:ext cx="235861" cy="275913"/>
            <a:chOff x="4223874" y="766449"/>
            <a:chExt cx="357723" cy="418468"/>
          </a:xfrm>
        </p:grpSpPr>
        <p:sp>
          <p:nvSpPr>
            <p:cNvPr id="31" name="Arrow: Right 30">
              <a:extLst>
                <a:ext uri="{FF2B5EF4-FFF2-40B4-BE49-F238E27FC236}">
                  <a16:creationId xmlns:a16="http://schemas.microsoft.com/office/drawing/2014/main" id="{4F94DE4A-A31E-47E0-A781-AFCC2F6043FC}"/>
                </a:ext>
              </a:extLst>
            </p:cNvPr>
            <p:cNvSpPr/>
            <p:nvPr/>
          </p:nvSpPr>
          <p:spPr>
            <a:xfrm>
              <a:off x="4223874" y="766449"/>
              <a:ext cx="357723" cy="41846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2" name="Arrow: Right 4">
              <a:extLst>
                <a:ext uri="{FF2B5EF4-FFF2-40B4-BE49-F238E27FC236}">
                  <a16:creationId xmlns:a16="http://schemas.microsoft.com/office/drawing/2014/main" id="{D4A28FD2-C6F7-4730-9B1B-CE295ED9D04E}"/>
                </a:ext>
              </a:extLst>
            </p:cNvPr>
            <p:cNvSpPr txBox="1"/>
            <p:nvPr/>
          </p:nvSpPr>
          <p:spPr>
            <a:xfrm>
              <a:off x="4223874" y="850143"/>
              <a:ext cx="250406" cy="251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98253">
                <a:lnSpc>
                  <a:spcPct val="90000"/>
                </a:lnSpc>
                <a:spcBef>
                  <a:spcPct val="0"/>
                </a:spcBef>
                <a:spcAft>
                  <a:spcPct val="35000"/>
                </a:spcAft>
              </a:pPr>
              <a:endParaRPr lang="en-GB" sz="1121" dirty="0"/>
            </a:p>
          </p:txBody>
        </p:sp>
      </p:grpSp>
      <p:sp>
        <p:nvSpPr>
          <p:cNvPr id="36" name="Rectangle: Rounded Corners 35">
            <a:extLst>
              <a:ext uri="{FF2B5EF4-FFF2-40B4-BE49-F238E27FC236}">
                <a16:creationId xmlns:a16="http://schemas.microsoft.com/office/drawing/2014/main" id="{9A975B5A-3A37-49C9-AD78-5DF0A52E61A9}"/>
              </a:ext>
            </a:extLst>
          </p:cNvPr>
          <p:cNvSpPr/>
          <p:nvPr/>
        </p:nvSpPr>
        <p:spPr>
          <a:xfrm>
            <a:off x="4757115" y="2366589"/>
            <a:ext cx="1844078" cy="4243123"/>
          </a:xfrm>
          <a:prstGeom prst="roundRect">
            <a:avLst>
              <a:gd name="adj" fmla="val 10000"/>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n-US" dirty="0">
                <a:latin typeface="Arial" panose="020B0604020202020204" pitchFamily="34" charset="0"/>
                <a:cs typeface="Arial" panose="020B0604020202020204" pitchFamily="34" charset="0"/>
              </a:rPr>
              <a:t>Hierarchy of functional settlements/ neighborhoods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Property market ladder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Houses to own or rent to serve different income segments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ADA87A56-21EE-43B6-A972-A5851D5395DE}"/>
              </a:ext>
            </a:extLst>
          </p:cNvPr>
          <p:cNvSpPr txBox="1"/>
          <p:nvPr/>
        </p:nvSpPr>
        <p:spPr>
          <a:xfrm>
            <a:off x="6673688" y="3599747"/>
            <a:ext cx="1395134" cy="721544"/>
          </a:xfrm>
          <a:prstGeom prst="rect">
            <a:avLst/>
          </a:prstGeom>
          <a:solidFill>
            <a:srgbClr val="0070C0"/>
          </a:solidFill>
        </p:spPr>
        <p:txBody>
          <a:bodyPr wrap="square" rtlCol="0">
            <a:spAutoFit/>
          </a:bodyPr>
          <a:lstStyle/>
          <a:p>
            <a:pPr algn="ctr"/>
            <a:r>
              <a:rPr lang="en-US" sz="1363" b="1" dirty="0">
                <a:solidFill>
                  <a:schemeClr val="bg1"/>
                </a:solidFill>
                <a:latin typeface="Arial" panose="020B0604020202020204" pitchFamily="34" charset="0"/>
                <a:cs typeface="Arial" panose="020B0604020202020204" pitchFamily="34" charset="0"/>
              </a:rPr>
              <a:t>Integrated settlement functionality </a:t>
            </a:r>
          </a:p>
        </p:txBody>
      </p:sp>
      <p:sp>
        <p:nvSpPr>
          <p:cNvPr id="43" name="TextBox 42">
            <a:extLst>
              <a:ext uri="{FF2B5EF4-FFF2-40B4-BE49-F238E27FC236}">
                <a16:creationId xmlns:a16="http://schemas.microsoft.com/office/drawing/2014/main" id="{812E3577-412E-4F7D-9C5A-A880F16890AD}"/>
              </a:ext>
            </a:extLst>
          </p:cNvPr>
          <p:cNvSpPr txBox="1"/>
          <p:nvPr/>
        </p:nvSpPr>
        <p:spPr>
          <a:xfrm>
            <a:off x="8350418" y="2536328"/>
            <a:ext cx="1395134" cy="3139321"/>
          </a:xfrm>
          <a:prstGeom prst="rect">
            <a:avLst/>
          </a:prstGeom>
          <a:solidFill>
            <a:srgbClr val="FF0000"/>
          </a:solidFill>
        </p:spPr>
        <p:txBody>
          <a:bodyPr wrap="square" rtlCol="0">
            <a:spAutoFit/>
          </a:bodyPr>
          <a:lstStyle>
            <a:defPPr>
              <a:defRPr lang="en-US"/>
            </a:defPPr>
            <a:lvl1pPr algn="ctr">
              <a:defRPr sz="2068" b="1">
                <a:solidFill>
                  <a:schemeClr val="bg1"/>
                </a:solidFill>
              </a:defRPr>
            </a:lvl1pPr>
          </a:lstStyle>
          <a:p>
            <a:r>
              <a:rPr lang="en-US" sz="1800" dirty="0">
                <a:latin typeface="Arial" panose="020B0604020202020204" pitchFamily="34" charset="0"/>
                <a:cs typeface="Arial" panose="020B0604020202020204" pitchFamily="34" charset="0"/>
              </a:rPr>
              <a:t>Changes in Ecosystem and Human Conditions re: inclusive, equitable  economic growth </a:t>
            </a:r>
          </a:p>
        </p:txBody>
      </p:sp>
      <p:sp>
        <p:nvSpPr>
          <p:cNvPr id="44" name="TextBox 43">
            <a:extLst>
              <a:ext uri="{FF2B5EF4-FFF2-40B4-BE49-F238E27FC236}">
                <a16:creationId xmlns:a16="http://schemas.microsoft.com/office/drawing/2014/main" id="{285CAA33-4C0F-482A-B09D-C3582F22F7D3}"/>
              </a:ext>
            </a:extLst>
          </p:cNvPr>
          <p:cNvSpPr txBox="1"/>
          <p:nvPr/>
        </p:nvSpPr>
        <p:spPr>
          <a:xfrm>
            <a:off x="6673688" y="2574897"/>
            <a:ext cx="1395134" cy="931281"/>
          </a:xfrm>
          <a:prstGeom prst="rect">
            <a:avLst/>
          </a:prstGeom>
          <a:solidFill>
            <a:srgbClr val="0070C0"/>
          </a:solidFill>
        </p:spPr>
        <p:txBody>
          <a:bodyPr wrap="square" rtlCol="0">
            <a:spAutoFit/>
          </a:bodyPr>
          <a:lstStyle/>
          <a:p>
            <a:pPr algn="ctr"/>
            <a:r>
              <a:rPr lang="en-US" sz="1363" b="1" dirty="0">
                <a:solidFill>
                  <a:schemeClr val="bg1"/>
                </a:solidFill>
                <a:latin typeface="Arial" panose="020B0604020202020204" pitchFamily="34" charset="0"/>
                <a:cs typeface="Arial" panose="020B0604020202020204" pitchFamily="34" charset="0"/>
              </a:rPr>
              <a:t>Stable communities</a:t>
            </a:r>
          </a:p>
          <a:p>
            <a:pPr algn="ctr"/>
            <a:r>
              <a:rPr lang="en-US" sz="1363" b="1" dirty="0">
                <a:solidFill>
                  <a:schemeClr val="bg1"/>
                </a:solidFill>
                <a:latin typeface="Arial" panose="020B0604020202020204" pitchFamily="34" charset="0"/>
                <a:cs typeface="Arial" panose="020B0604020202020204" pitchFamily="34" charset="0"/>
              </a:rPr>
              <a:t>with improved livelihoods </a:t>
            </a:r>
          </a:p>
        </p:txBody>
      </p:sp>
      <p:sp>
        <p:nvSpPr>
          <p:cNvPr id="52" name="TextBox 51">
            <a:extLst>
              <a:ext uri="{FF2B5EF4-FFF2-40B4-BE49-F238E27FC236}">
                <a16:creationId xmlns:a16="http://schemas.microsoft.com/office/drawing/2014/main" id="{98B39B9A-E933-4690-8B98-6BADC896A6DC}"/>
              </a:ext>
            </a:extLst>
          </p:cNvPr>
          <p:cNvSpPr txBox="1"/>
          <p:nvPr/>
        </p:nvSpPr>
        <p:spPr>
          <a:xfrm>
            <a:off x="6673686" y="4426421"/>
            <a:ext cx="1395135" cy="721544"/>
          </a:xfrm>
          <a:prstGeom prst="rect">
            <a:avLst/>
          </a:prstGeom>
          <a:solidFill>
            <a:srgbClr val="0070C0"/>
          </a:solidFill>
        </p:spPr>
        <p:txBody>
          <a:bodyPr wrap="square" rtlCol="0">
            <a:spAutoFit/>
          </a:bodyPr>
          <a:lstStyle/>
          <a:p>
            <a:pPr algn="ctr"/>
            <a:r>
              <a:rPr lang="en-US" sz="1363" b="1" dirty="0">
                <a:solidFill>
                  <a:schemeClr val="bg1"/>
                </a:solidFill>
                <a:latin typeface="Arial" panose="020B0604020202020204" pitchFamily="34" charset="0"/>
                <a:cs typeface="Arial" panose="020B0604020202020204" pitchFamily="34" charset="0"/>
              </a:rPr>
              <a:t>Increased access to shelter </a:t>
            </a:r>
          </a:p>
        </p:txBody>
      </p:sp>
      <p:sp>
        <p:nvSpPr>
          <p:cNvPr id="60" name="Rectangle: Rounded Corners 59">
            <a:extLst>
              <a:ext uri="{FF2B5EF4-FFF2-40B4-BE49-F238E27FC236}">
                <a16:creationId xmlns:a16="http://schemas.microsoft.com/office/drawing/2014/main" id="{9F6129C9-CE6E-48B8-A5A4-FE2D08B9FD28}"/>
              </a:ext>
            </a:extLst>
          </p:cNvPr>
          <p:cNvSpPr/>
          <p:nvPr/>
        </p:nvSpPr>
        <p:spPr>
          <a:xfrm>
            <a:off x="3033190" y="2353708"/>
            <a:ext cx="1651430" cy="4267194"/>
          </a:xfrm>
          <a:prstGeom prst="roundRect">
            <a:avLst>
              <a:gd name="adj" fmla="val 10000"/>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n-US" dirty="0">
                <a:latin typeface="Arial" panose="020B0604020202020204" pitchFamily="34" charset="0"/>
                <a:cs typeface="Arial" panose="020B0604020202020204" pitchFamily="34" charset="0"/>
              </a:rPr>
              <a:t>Housing Support programs/ projects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Planning, T/S establishment and urban management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Projects packing/ approval</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05B238D7-CA2E-4C0C-9E17-3189D805962A}"/>
              </a:ext>
            </a:extLst>
          </p:cNvPr>
          <p:cNvSpPr txBox="1"/>
          <p:nvPr/>
        </p:nvSpPr>
        <p:spPr>
          <a:xfrm>
            <a:off x="6673687" y="5241534"/>
            <a:ext cx="1395135" cy="1350754"/>
          </a:xfrm>
          <a:prstGeom prst="rect">
            <a:avLst/>
          </a:prstGeom>
          <a:solidFill>
            <a:srgbClr val="0070C0"/>
          </a:solidFill>
        </p:spPr>
        <p:txBody>
          <a:bodyPr wrap="square" rtlCol="0">
            <a:spAutoFit/>
          </a:bodyPr>
          <a:lstStyle/>
          <a:p>
            <a:pPr algn="ctr"/>
            <a:r>
              <a:rPr lang="en-US" sz="1363" b="1" dirty="0">
                <a:solidFill>
                  <a:schemeClr val="bg1"/>
                </a:solidFill>
                <a:latin typeface="Arial" panose="020B0604020202020204" pitchFamily="34" charset="0"/>
                <a:cs typeface="Arial" panose="020B0604020202020204" pitchFamily="34" charset="0"/>
              </a:rPr>
              <a:t>Urban economy </a:t>
            </a:r>
          </a:p>
          <a:p>
            <a:pPr algn="ctr"/>
            <a:r>
              <a:rPr lang="en-US" sz="1363" b="1" dirty="0">
                <a:solidFill>
                  <a:schemeClr val="bg1"/>
                </a:solidFill>
                <a:latin typeface="Arial" panose="020B0604020202020204" pitchFamily="34" charset="0"/>
                <a:cs typeface="Arial" panose="020B0604020202020204" pitchFamily="34" charset="0"/>
              </a:rPr>
              <a:t>participation in the property market </a:t>
            </a:r>
          </a:p>
        </p:txBody>
      </p:sp>
      <p:sp>
        <p:nvSpPr>
          <p:cNvPr id="4" name="Rectangle: Rounded Corners 3">
            <a:extLst>
              <a:ext uri="{FF2B5EF4-FFF2-40B4-BE49-F238E27FC236}">
                <a16:creationId xmlns:a16="http://schemas.microsoft.com/office/drawing/2014/main" id="{C82FDEA0-D84E-4717-B961-5817BC020D04}"/>
              </a:ext>
            </a:extLst>
          </p:cNvPr>
          <p:cNvSpPr/>
          <p:nvPr/>
        </p:nvSpPr>
        <p:spPr>
          <a:xfrm>
            <a:off x="1244732" y="2311006"/>
            <a:ext cx="1707922" cy="430989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IGR Funding/</a:t>
            </a:r>
          </a:p>
          <a:p>
            <a:r>
              <a:rPr lang="en-US" sz="1600" dirty="0">
                <a:latin typeface="Arial" panose="020B0604020202020204" pitchFamily="34" charset="0"/>
                <a:cs typeface="Arial" panose="020B0604020202020204" pitchFamily="34" charset="0"/>
              </a:rPr>
              <a:t>Grants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Legal Framework and Regulations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Community governance Framework</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Human Settlements</a:t>
            </a:r>
          </a:p>
          <a:p>
            <a:r>
              <a:rPr lang="en-US" sz="1600" dirty="0">
                <a:latin typeface="Arial" panose="020B0604020202020204" pitchFamily="34" charset="0"/>
                <a:cs typeface="Arial" panose="020B0604020202020204" pitchFamily="34" charset="0"/>
              </a:rPr>
              <a:t>Institutional Framework</a:t>
            </a:r>
          </a:p>
          <a:p>
            <a:pPr algn="ctr"/>
            <a:endParaRPr lang="en-US" sz="1400" dirty="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ZA" dirty="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AF070B95-C0E8-45A1-85F1-2CAE6A649159}"/>
              </a:ext>
            </a:extLst>
          </p:cNvPr>
          <p:cNvSpPr txBox="1">
            <a:spLocks/>
          </p:cNvSpPr>
          <p:nvPr/>
        </p:nvSpPr>
        <p:spPr>
          <a:xfrm>
            <a:off x="911570" y="327419"/>
            <a:ext cx="10515600" cy="641742"/>
          </a:xfrm>
          <a:prstGeom prst="rect">
            <a:avLst/>
          </a:prstGeom>
          <a:solidFill>
            <a:srgbClr val="002060"/>
          </a:solidFill>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200" dirty="0">
                <a:solidFill>
                  <a:schemeClr val="bg1"/>
                </a:solidFill>
                <a:latin typeface="Arial" panose="020B0604020202020204" pitchFamily="34" charset="0"/>
                <a:cs typeface="Arial" panose="020B0604020202020204" pitchFamily="34" charset="0"/>
              </a:rPr>
              <a:t>Human Settlements Theory of Change</a:t>
            </a:r>
          </a:p>
        </p:txBody>
      </p:sp>
    </p:spTree>
    <p:extLst>
      <p:ext uri="{BB962C8B-B14F-4D97-AF65-F5344CB8AC3E}">
        <p14:creationId xmlns:p14="http://schemas.microsoft.com/office/powerpoint/2010/main" val="889947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5C479-8EEB-43B7-8CB6-EE42A62BB2FB}"/>
              </a:ext>
            </a:extLst>
          </p:cNvPr>
          <p:cNvSpPr>
            <a:spLocks noGrp="1"/>
          </p:cNvSpPr>
          <p:nvPr>
            <p:ph type="title"/>
          </p:nvPr>
        </p:nvSpPr>
        <p:spPr>
          <a:xfrm>
            <a:off x="838200" y="297248"/>
            <a:ext cx="10515600" cy="641742"/>
          </a:xfrm>
          <a:solidFill>
            <a:srgbClr val="002060"/>
          </a:solidFill>
        </p:spPr>
        <p:txBody>
          <a:bodyPr>
            <a:normAutofit/>
          </a:bodyPr>
          <a:lstStyle/>
          <a:p>
            <a:pPr algn="ctr"/>
            <a:r>
              <a:rPr lang="en-ZA" sz="3200" dirty="0">
                <a:solidFill>
                  <a:schemeClr val="bg1"/>
                </a:solidFill>
                <a:latin typeface="Arial" panose="020B0604020202020204" pitchFamily="34" charset="0"/>
                <a:cs typeface="Arial" panose="020B0604020202020204" pitchFamily="34" charset="0"/>
              </a:rPr>
              <a:t>3. Strategic Intent and Problem Statement</a:t>
            </a:r>
          </a:p>
        </p:txBody>
      </p:sp>
      <p:sp>
        <p:nvSpPr>
          <p:cNvPr id="4" name="Rectangle 3">
            <a:extLst>
              <a:ext uri="{FF2B5EF4-FFF2-40B4-BE49-F238E27FC236}">
                <a16:creationId xmlns:a16="http://schemas.microsoft.com/office/drawing/2014/main" id="{7961BE5E-8157-4846-8E4D-CC38FF9AAB2D}"/>
              </a:ext>
            </a:extLst>
          </p:cNvPr>
          <p:cNvSpPr/>
          <p:nvPr/>
        </p:nvSpPr>
        <p:spPr>
          <a:xfrm>
            <a:off x="838200" y="1489324"/>
            <a:ext cx="10515600" cy="4893647"/>
          </a:xfrm>
          <a:prstGeom prst="rect">
            <a:avLst/>
          </a:prstGeom>
          <a:solidFill>
            <a:schemeClr val="accent4">
              <a:lumMod val="60000"/>
              <a:lumOff val="40000"/>
            </a:schemeClr>
          </a:solidFill>
          <a:ln>
            <a:solidFill>
              <a:schemeClr val="tx1"/>
            </a:solidFill>
          </a:ln>
        </p:spPr>
        <p:txBody>
          <a:bodyPr wrap="square">
            <a:spAutoFit/>
          </a:bodyPr>
          <a:lstStyle/>
          <a:p>
            <a:r>
              <a:rPr lang="en-US" sz="2400" b="1" dirty="0">
                <a:latin typeface="Arial" panose="020B0604020202020204" pitchFamily="34" charset="0"/>
                <a:cs typeface="Arial" panose="020B0604020202020204" pitchFamily="34" charset="0"/>
              </a:rPr>
              <a:t>“Everyone has the right to have access to adequate housing”</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Respond to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Constitutional mandate </a:t>
            </a:r>
            <a:r>
              <a:rPr lang="en-US" sz="2400" dirty="0">
                <a:latin typeface="Arial" panose="020B0604020202020204" pitchFamily="34" charset="0"/>
                <a:cs typeface="Arial" panose="020B0604020202020204" pitchFamily="34" charset="0"/>
              </a:rPr>
              <a:t>defined in Section 26 and embedded rights in Sections 24,25 and 27 (Act 108 of 1996) and fulfillment of </a:t>
            </a:r>
            <a:r>
              <a:rPr lang="en-US" sz="2400" b="1" dirty="0">
                <a:latin typeface="Arial" panose="020B0604020202020204" pitchFamily="34" charset="0"/>
                <a:cs typeface="Arial" panose="020B0604020202020204" pitchFamily="34" charset="0"/>
              </a:rPr>
              <a:t>UN Habitat </a:t>
            </a:r>
            <a:r>
              <a:rPr lang="en-US" sz="2400" dirty="0">
                <a:latin typeface="Arial" panose="020B0604020202020204" pitchFamily="34" charset="0"/>
                <a:cs typeface="Arial" panose="020B0604020202020204" pitchFamily="34" charset="0"/>
              </a:rPr>
              <a:t>elements of ‘adequate housing’: security of tenure; access to services; affordability; </a:t>
            </a:r>
            <a:r>
              <a:rPr lang="en-ZA" sz="2400" dirty="0">
                <a:latin typeface="Arial" panose="020B0604020202020204" pitchFamily="34" charset="0"/>
                <a:cs typeface="Arial" panose="020B0604020202020204" pitchFamily="34" charset="0"/>
              </a:rPr>
              <a:t>habitability; accessibility and location.</a:t>
            </a:r>
          </a:p>
          <a:p>
            <a:pPr marL="285750" indent="-285750">
              <a:buFont typeface="Wingdings" panose="05000000000000000000" pitchFamily="2" charset="2"/>
              <a:buChar char="Ø"/>
            </a:pPr>
            <a:endParaRPr lang="en-ZA"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ZA" sz="2400" dirty="0">
                <a:latin typeface="Arial" panose="020B0604020202020204" pitchFamily="34" charset="0"/>
                <a:cs typeface="Arial" panose="020B0604020202020204" pitchFamily="34" charset="0"/>
              </a:rPr>
              <a:t>Realise sustainable human </a:t>
            </a:r>
            <a:r>
              <a:rPr lang="en-US" sz="2400" dirty="0">
                <a:latin typeface="Arial" panose="020B0604020202020204" pitchFamily="34" charset="0"/>
                <a:cs typeface="Arial" panose="020B0604020202020204" pitchFamily="34" charset="0"/>
              </a:rPr>
              <a:t>settlements and improved quality of household life </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to address poverty, create employment, improve socio-economic conditions and creating sustainable future </a:t>
            </a:r>
            <a:r>
              <a:rPr lang="en-US" sz="2400" dirty="0">
                <a:latin typeface="Arial" panose="020B0604020202020204" pitchFamily="34" charset="0"/>
                <a:cs typeface="Arial" panose="020B0604020202020204" pitchFamily="34" charset="0"/>
              </a:rPr>
              <a:t>by</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ensuring spatial integration and </a:t>
            </a:r>
            <a:r>
              <a:rPr lang="en-US" sz="2400" dirty="0">
                <a:latin typeface="Arial" panose="020B0604020202020204" pitchFamily="34" charset="0"/>
                <a:cs typeface="Arial" panose="020B0604020202020204" pitchFamily="34" charset="0"/>
              </a:rPr>
              <a:t>‘</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addressing the challenge of apartheid geography’- </a:t>
            </a:r>
            <a:r>
              <a:rPr kumimoji="0" lang="en-ZA"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National Development Plan (NDP) 2030</a:t>
            </a:r>
            <a:endParaRPr lang="en-ZA" sz="24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62229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5C479-8EEB-43B7-8CB6-EE42A62BB2FB}"/>
              </a:ext>
            </a:extLst>
          </p:cNvPr>
          <p:cNvSpPr>
            <a:spLocks noGrp="1"/>
          </p:cNvSpPr>
          <p:nvPr>
            <p:ph type="title"/>
          </p:nvPr>
        </p:nvSpPr>
        <p:spPr>
          <a:xfrm>
            <a:off x="914176" y="270767"/>
            <a:ext cx="10515600" cy="641742"/>
          </a:xfrm>
          <a:solidFill>
            <a:srgbClr val="002060"/>
          </a:solidFill>
        </p:spPr>
        <p:txBody>
          <a:bodyPr>
            <a:normAutofit/>
          </a:bodyPr>
          <a:lstStyle/>
          <a:p>
            <a:pPr algn="ctr"/>
            <a:r>
              <a:rPr lang="en-ZA" sz="3200" dirty="0">
                <a:solidFill>
                  <a:schemeClr val="bg1"/>
                </a:solidFill>
                <a:latin typeface="Arial" panose="020B0604020202020204" pitchFamily="34" charset="0"/>
                <a:cs typeface="Arial" panose="020B0604020202020204" pitchFamily="34" charset="0"/>
              </a:rPr>
              <a:t>3. Strategic Intent and Problem Statement</a:t>
            </a:r>
          </a:p>
        </p:txBody>
      </p:sp>
      <p:pic>
        <p:nvPicPr>
          <p:cNvPr id="12" name="Picture 11">
            <a:extLst>
              <a:ext uri="{FF2B5EF4-FFF2-40B4-BE49-F238E27FC236}">
                <a16:creationId xmlns:a16="http://schemas.microsoft.com/office/drawing/2014/main" id="{07BA45A8-86CF-4D82-B07A-3E4027D5C181}"/>
              </a:ext>
            </a:extLst>
          </p:cNvPr>
          <p:cNvPicPr>
            <a:picLocks noChangeAspect="1"/>
          </p:cNvPicPr>
          <p:nvPr/>
        </p:nvPicPr>
        <p:blipFill>
          <a:blip r:embed="rId2"/>
          <a:stretch>
            <a:fillRect/>
          </a:stretch>
        </p:blipFill>
        <p:spPr>
          <a:xfrm>
            <a:off x="8257880" y="1151792"/>
            <a:ext cx="3366395" cy="4485721"/>
          </a:xfrm>
          <a:prstGeom prst="rect">
            <a:avLst/>
          </a:prstGeom>
        </p:spPr>
      </p:pic>
      <p:sp>
        <p:nvSpPr>
          <p:cNvPr id="13" name="TextBox 12">
            <a:extLst>
              <a:ext uri="{FF2B5EF4-FFF2-40B4-BE49-F238E27FC236}">
                <a16:creationId xmlns:a16="http://schemas.microsoft.com/office/drawing/2014/main" id="{52BCE722-3022-4E5F-8D2A-4D2774CC2248}"/>
              </a:ext>
            </a:extLst>
          </p:cNvPr>
          <p:cNvSpPr txBox="1"/>
          <p:nvPr/>
        </p:nvSpPr>
        <p:spPr>
          <a:xfrm>
            <a:off x="334818" y="1151792"/>
            <a:ext cx="7718817" cy="3631763"/>
          </a:xfrm>
          <a:prstGeom prst="rect">
            <a:avLst/>
          </a:prstGeom>
          <a:noFill/>
        </p:spPr>
        <p:txBody>
          <a:bodyPr wrap="square" rtlCol="0">
            <a:spAutoFit/>
          </a:bodyPr>
          <a:lstStyle/>
          <a:p>
            <a:pPr algn="just">
              <a:defRPr/>
            </a:pPr>
            <a:r>
              <a:rPr lang="en-GB" sz="2000" b="1" dirty="0">
                <a:solidFill>
                  <a:prstClr val="black"/>
                </a:solidFill>
                <a:latin typeface="Arial" panose="020B0604020202020204" pitchFamily="34" charset="0"/>
                <a:cs typeface="Arial" panose="020B0604020202020204" pitchFamily="34" charset="0"/>
              </a:rPr>
              <a:t>Growing pressure </a:t>
            </a:r>
          </a:p>
          <a:p>
            <a:pPr algn="just">
              <a:defRPr/>
            </a:pPr>
            <a:endParaRPr lang="en-GB" sz="1200" dirty="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Accelerated urbanisation – </a:t>
            </a:r>
            <a:r>
              <a:rPr lang="en-ZA" dirty="0">
                <a:solidFill>
                  <a:prstClr val="black"/>
                </a:solidFill>
                <a:latin typeface="Arial" panose="020B0604020202020204" pitchFamily="34" charset="0"/>
                <a:cs typeface="Arial" panose="020B0604020202020204" pitchFamily="34" charset="0"/>
              </a:rPr>
              <a:t>expected that by 2030, almost three-quarters (71.3%) of South Africa’s population will live in urban areas and by 2050, 8 out of 10 people</a:t>
            </a:r>
            <a:endParaRPr lang="en-GB" dirty="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G</a:t>
            </a:r>
            <a:r>
              <a:rPr lang="en-ZA" dirty="0">
                <a:solidFill>
                  <a:prstClr val="black"/>
                </a:solidFill>
                <a:latin typeface="Arial" panose="020B0604020202020204" pitchFamily="34" charset="0"/>
                <a:cs typeface="Arial" panose="020B0604020202020204" pitchFamily="34" charset="0"/>
              </a:rPr>
              <a:t>rowing backlog of housing for much of the low-income population in South Africa: estimated to be between 2.3 and 3.7 million households and growing at 178 000 annually</a:t>
            </a:r>
            <a:endParaRPr lang="en-GB" dirty="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Delivery of houses has dropped </a:t>
            </a:r>
            <a:r>
              <a:rPr lang="en-ZA" dirty="0">
                <a:latin typeface="Arial" panose="020B0604020202020204" pitchFamily="34" charset="0"/>
                <a:cs typeface="Arial" panose="020B0604020202020204" pitchFamily="34" charset="0"/>
              </a:rPr>
              <a:t>from a peak of 271 219 in 2007 to 109 887 in 2019</a:t>
            </a:r>
          </a:p>
          <a:p>
            <a:pPr marL="285750" indent="-285750" algn="just">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E</a:t>
            </a:r>
            <a:r>
              <a:rPr lang="en-ZA" dirty="0">
                <a:solidFill>
                  <a:prstClr val="black"/>
                </a:solidFill>
                <a:latin typeface="Arial" panose="020B0604020202020204" pitchFamily="34" charset="0"/>
                <a:cs typeface="Arial" panose="020B0604020202020204" pitchFamily="34" charset="0"/>
              </a:rPr>
              <a:t>scalation in citizen </a:t>
            </a:r>
            <a:r>
              <a:rPr lang="en-US" dirty="0">
                <a:solidFill>
                  <a:prstClr val="black"/>
                </a:solidFill>
                <a:latin typeface="Arial" panose="020B0604020202020204" pitchFamily="34" charset="0"/>
                <a:cs typeface="Arial" panose="020B0604020202020204" pitchFamily="34" charset="0"/>
              </a:rPr>
              <a:t>protests over housing, increasing land invasions </a:t>
            </a:r>
          </a:p>
          <a:p>
            <a:pPr marL="285750" indent="-285750" algn="just">
              <a:buFont typeface="Arial" panose="020B0604020202020204" pitchFamily="34" charset="0"/>
              <a:buChar char="•"/>
              <a:defRPr/>
            </a:pPr>
            <a:r>
              <a:rPr lang="en-ZA" dirty="0">
                <a:solidFill>
                  <a:srgbClr val="221F1F"/>
                </a:solidFill>
                <a:latin typeface="Arial" panose="020B0604020202020204" pitchFamily="34" charset="0"/>
                <a:cs typeface="Arial" panose="020B0604020202020204" pitchFamily="34" charset="0"/>
              </a:rPr>
              <a:t>Effects of </a:t>
            </a:r>
            <a:r>
              <a:rPr lang="en-US" dirty="0">
                <a:solidFill>
                  <a:srgbClr val="221F1F"/>
                </a:solidFill>
                <a:latin typeface="Arial" panose="020B0604020202020204" pitchFamily="34" charset="0"/>
                <a:cs typeface="Arial" panose="020B0604020202020204" pitchFamily="34" charset="0"/>
              </a:rPr>
              <a:t>climate change: floods and fires – destruction of homes; loss of lives and displacement of people</a:t>
            </a:r>
            <a:endParaRPr lang="en-US" dirty="0">
              <a:solidFill>
                <a:prstClr val="black"/>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AF10DAE-0A36-42D1-81A5-9511649DD721}"/>
              </a:ext>
            </a:extLst>
          </p:cNvPr>
          <p:cNvSpPr txBox="1"/>
          <p:nvPr/>
        </p:nvSpPr>
        <p:spPr>
          <a:xfrm>
            <a:off x="421103" y="5045073"/>
            <a:ext cx="11501746" cy="1415772"/>
          </a:xfrm>
          <a:prstGeom prst="rect">
            <a:avLst/>
          </a:prstGeom>
          <a:noFill/>
        </p:spPr>
        <p:txBody>
          <a:bodyPr wrap="square" rtlCol="0">
            <a:spAutoFit/>
          </a:bodyPr>
          <a:lstStyle>
            <a:defPPr>
              <a:defRPr lang="en-US"/>
            </a:defPPr>
            <a:lvl1pPr marL="285750" indent="-285750" algn="just">
              <a:buFont typeface="Wingdings" panose="05000000000000000000" pitchFamily="2" charset="2"/>
              <a:buChar char="Ø"/>
              <a:defRPr sz="2000">
                <a:solidFill>
                  <a:prstClr val="black"/>
                </a:solidFill>
                <a:latin typeface="Arial" panose="020B0604020202020204" pitchFamily="34" charset="0"/>
                <a:cs typeface="Arial" panose="020B0604020202020204" pitchFamily="34" charset="0"/>
              </a:defRPr>
            </a:lvl1pPr>
          </a:lstStyle>
          <a:p>
            <a:pPr marL="0" indent="0">
              <a:buNone/>
            </a:pPr>
            <a:r>
              <a:rPr lang="en-US" b="1" dirty="0"/>
              <a:t>Existing and growing inequality</a:t>
            </a:r>
          </a:p>
          <a:p>
            <a:pPr marL="0" indent="0">
              <a:buNone/>
            </a:pPr>
            <a:endParaRPr lang="en-US" sz="1200" dirty="0"/>
          </a:p>
          <a:p>
            <a:pPr>
              <a:buFont typeface="Arial" panose="020B0604020202020204" pitchFamily="34" charset="0"/>
              <a:buChar char="•"/>
            </a:pPr>
            <a:r>
              <a:rPr lang="en-US" sz="1800" dirty="0"/>
              <a:t>Rural inequalities and urban inefficiencies have grown (NSDF, 2021)</a:t>
            </a:r>
          </a:p>
          <a:p>
            <a:pPr>
              <a:buFont typeface="Arial" panose="020B0604020202020204" pitchFamily="34" charset="0"/>
              <a:buChar char="•"/>
            </a:pPr>
            <a:r>
              <a:rPr lang="en-US" sz="1800" dirty="0"/>
              <a:t>Poor living conditions across urban and rural areas evident - located on the periphery of cities in informal settlements, backyard shacks in townships, overcrowded family homes or dilapidated inner city buildings</a:t>
            </a:r>
          </a:p>
        </p:txBody>
      </p:sp>
    </p:spTree>
    <p:extLst>
      <p:ext uri="{BB962C8B-B14F-4D97-AF65-F5344CB8AC3E}">
        <p14:creationId xmlns:p14="http://schemas.microsoft.com/office/powerpoint/2010/main" val="860699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5C479-8EEB-43B7-8CB6-EE42A62BB2FB}"/>
              </a:ext>
            </a:extLst>
          </p:cNvPr>
          <p:cNvSpPr>
            <a:spLocks noGrp="1"/>
          </p:cNvSpPr>
          <p:nvPr>
            <p:ph type="title"/>
          </p:nvPr>
        </p:nvSpPr>
        <p:spPr>
          <a:xfrm>
            <a:off x="838200" y="289711"/>
            <a:ext cx="10515600" cy="641742"/>
          </a:xfrm>
          <a:solidFill>
            <a:srgbClr val="002060"/>
          </a:solidFill>
        </p:spPr>
        <p:txBody>
          <a:bodyPr anchor="ctr" anchorCtr="1">
            <a:normAutofit/>
          </a:bodyPr>
          <a:lstStyle/>
          <a:p>
            <a:pPr algn="ctr"/>
            <a:r>
              <a:rPr lang="en-ZA" sz="3200" dirty="0">
                <a:solidFill>
                  <a:schemeClr val="bg1"/>
                </a:solidFill>
                <a:latin typeface="Arial" panose="020B0604020202020204" pitchFamily="34" charset="0"/>
                <a:cs typeface="Arial" panose="020B0604020202020204" pitchFamily="34" charset="0"/>
              </a:rPr>
              <a:t>5. DHS Policy Changes and Evaluations </a:t>
            </a:r>
            <a:endParaRPr lang="en-ZA" sz="3200" dirty="0">
              <a:solidFill>
                <a:srgbClr val="FF0000"/>
              </a:solidFill>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E244D506-391C-4552-AFC5-B810569A4C5E}"/>
              </a:ext>
            </a:extLst>
          </p:cNvPr>
          <p:cNvGraphicFramePr/>
          <p:nvPr>
            <p:extLst>
              <p:ext uri="{D42A27DB-BD31-4B8C-83A1-F6EECF244321}">
                <p14:modId xmlns:p14="http://schemas.microsoft.com/office/powerpoint/2010/main" val="3257937586"/>
              </p:ext>
            </p:extLst>
          </p:nvPr>
        </p:nvGraphicFramePr>
        <p:xfrm>
          <a:off x="754144" y="1149622"/>
          <a:ext cx="981120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7BB6C99D-4403-4FB6-8757-75A362931F8B}"/>
              </a:ext>
            </a:extLst>
          </p:cNvPr>
          <p:cNvSpPr txBox="1"/>
          <p:nvPr/>
        </p:nvSpPr>
        <p:spPr>
          <a:xfrm>
            <a:off x="5637229" y="2974156"/>
            <a:ext cx="914400" cy="914400"/>
          </a:xfrm>
          <a:prstGeom prst="rect">
            <a:avLst/>
          </a:prstGeom>
          <a:noFill/>
        </p:spPr>
        <p:txBody>
          <a:bodyPr wrap="square" rtlCol="0">
            <a:spAutoFit/>
          </a:bodyPr>
          <a:lstStyle/>
          <a:p>
            <a:endParaRPr lang="en-ZA"/>
          </a:p>
        </p:txBody>
      </p:sp>
      <p:sp>
        <p:nvSpPr>
          <p:cNvPr id="9" name="Explosion: 14 Points 8">
            <a:extLst>
              <a:ext uri="{FF2B5EF4-FFF2-40B4-BE49-F238E27FC236}">
                <a16:creationId xmlns:a16="http://schemas.microsoft.com/office/drawing/2014/main" id="{4B76A8E6-13DB-40FD-B8B7-62E05AC35E4E}"/>
              </a:ext>
            </a:extLst>
          </p:cNvPr>
          <p:cNvSpPr/>
          <p:nvPr/>
        </p:nvSpPr>
        <p:spPr>
          <a:xfrm>
            <a:off x="8333295" y="424207"/>
            <a:ext cx="3365369" cy="254995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Adequate housing and improved quality living environment</a:t>
            </a:r>
            <a:endParaRPr lang="en-US" dirty="0"/>
          </a:p>
        </p:txBody>
      </p:sp>
      <p:sp>
        <p:nvSpPr>
          <p:cNvPr id="10" name="Explosion: 14 Points 9">
            <a:extLst>
              <a:ext uri="{FF2B5EF4-FFF2-40B4-BE49-F238E27FC236}">
                <a16:creationId xmlns:a16="http://schemas.microsoft.com/office/drawing/2014/main" id="{1DF7CAFF-8D02-4919-AB4B-7C13E050723A}"/>
              </a:ext>
            </a:extLst>
          </p:cNvPr>
          <p:cNvSpPr/>
          <p:nvPr/>
        </p:nvSpPr>
        <p:spPr>
          <a:xfrm>
            <a:off x="8540685" y="2026763"/>
            <a:ext cx="3651315" cy="4647414"/>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Spatial transformation through improved integrated settlement development and linking job opportunities </a:t>
            </a:r>
          </a:p>
        </p:txBody>
      </p:sp>
      <p:sp>
        <p:nvSpPr>
          <p:cNvPr id="12" name="Arrow: Right 11">
            <a:extLst>
              <a:ext uri="{FF2B5EF4-FFF2-40B4-BE49-F238E27FC236}">
                <a16:creationId xmlns:a16="http://schemas.microsoft.com/office/drawing/2014/main" id="{89C4AEED-EF8A-4796-9E37-F575B8BA960F}"/>
              </a:ext>
            </a:extLst>
          </p:cNvPr>
          <p:cNvSpPr/>
          <p:nvPr/>
        </p:nvSpPr>
        <p:spPr>
          <a:xfrm>
            <a:off x="7562277" y="2026763"/>
            <a:ext cx="978408" cy="484632"/>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Impact</a:t>
            </a:r>
            <a:endParaRPr lang="en-ZA" dirty="0"/>
          </a:p>
        </p:txBody>
      </p:sp>
      <p:sp>
        <p:nvSpPr>
          <p:cNvPr id="13" name="Arrow: Right 12">
            <a:extLst>
              <a:ext uri="{FF2B5EF4-FFF2-40B4-BE49-F238E27FC236}">
                <a16:creationId xmlns:a16="http://schemas.microsoft.com/office/drawing/2014/main" id="{96F4C01E-F489-45F1-8BF3-8A96CA8EC199}"/>
              </a:ext>
            </a:extLst>
          </p:cNvPr>
          <p:cNvSpPr/>
          <p:nvPr/>
        </p:nvSpPr>
        <p:spPr>
          <a:xfrm>
            <a:off x="7778685" y="3770722"/>
            <a:ext cx="1091938" cy="575884"/>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Impact</a:t>
            </a:r>
            <a:endParaRPr lang="en-ZA" dirty="0"/>
          </a:p>
        </p:txBody>
      </p:sp>
      <p:sp>
        <p:nvSpPr>
          <p:cNvPr id="14" name="Arrow: Right 13">
            <a:extLst>
              <a:ext uri="{FF2B5EF4-FFF2-40B4-BE49-F238E27FC236}">
                <a16:creationId xmlns:a16="http://schemas.microsoft.com/office/drawing/2014/main" id="{7FF176AD-0801-48CF-9F97-2B320C2B8398}"/>
              </a:ext>
            </a:extLst>
          </p:cNvPr>
          <p:cNvSpPr/>
          <p:nvPr/>
        </p:nvSpPr>
        <p:spPr>
          <a:xfrm>
            <a:off x="7466028" y="5359986"/>
            <a:ext cx="1178351" cy="484632"/>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Impact</a:t>
            </a:r>
            <a:endParaRPr lang="en-ZA" dirty="0"/>
          </a:p>
        </p:txBody>
      </p:sp>
    </p:spTree>
    <p:extLst>
      <p:ext uri="{BB962C8B-B14F-4D97-AF65-F5344CB8AC3E}">
        <p14:creationId xmlns:p14="http://schemas.microsoft.com/office/powerpoint/2010/main" val="1655636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ME_PRESENTATION_TEMPLATE (002) [Read-Only]" id="{5FFABF1C-06E5-4908-B837-E6F43E77083A}" vid="{829AC016-7E12-4801-8E1B-F3E7BD9A83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2585</TotalTime>
  <Words>2441</Words>
  <Application>Microsoft Office PowerPoint</Application>
  <PresentationFormat>Widescreen</PresentationFormat>
  <Paragraphs>342</Paragraphs>
  <Slides>23</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MS PGothic</vt:lpstr>
      <vt:lpstr>MS PGothic</vt:lpstr>
      <vt:lpstr>Arial</vt:lpstr>
      <vt:lpstr>Batang</vt:lpstr>
      <vt:lpstr>Calibri</vt:lpstr>
      <vt:lpstr>Calibri Light</vt:lpstr>
      <vt:lpstr>Lato Light</vt:lpstr>
      <vt:lpstr>Open Sans</vt:lpstr>
      <vt:lpstr>Times New Roman</vt:lpstr>
      <vt:lpstr>Verdana</vt:lpstr>
      <vt:lpstr>Wingdings</vt:lpstr>
      <vt:lpstr>Office Theme</vt:lpstr>
      <vt:lpstr>PowerPoint Presentation</vt:lpstr>
      <vt:lpstr>Table of Contents</vt:lpstr>
      <vt:lpstr>1. Introduction and purpose</vt:lpstr>
      <vt:lpstr>Methodology and Approach</vt:lpstr>
      <vt:lpstr>Methodology: Results-Based framework</vt:lpstr>
      <vt:lpstr>PowerPoint Presentation</vt:lpstr>
      <vt:lpstr>3. Strategic Intent and Problem Statement</vt:lpstr>
      <vt:lpstr>3. Strategic Intent and Problem Statement</vt:lpstr>
      <vt:lpstr>5. DHS Policy Changes and Evaluations </vt:lpstr>
      <vt:lpstr>6. Analysis of Departmental Annual Performance as per tabled  Annual Report 2021/22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Koliswa Pasiya-Mndende</cp:lastModifiedBy>
  <cp:revision>191</cp:revision>
  <dcterms:created xsi:type="dcterms:W3CDTF">2021-10-08T13:00:09Z</dcterms:created>
  <dcterms:modified xsi:type="dcterms:W3CDTF">2022-10-11T14:20:13Z</dcterms:modified>
</cp:coreProperties>
</file>