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2.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3.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Lst>
  <p:notesMasterIdLst>
    <p:notesMasterId r:id="rId36"/>
  </p:notesMasterIdLst>
  <p:sldIdLst>
    <p:sldId id="277" r:id="rId3"/>
    <p:sldId id="278" r:id="rId4"/>
    <p:sldId id="279" r:id="rId5"/>
    <p:sldId id="280" r:id="rId6"/>
    <p:sldId id="281" r:id="rId7"/>
    <p:sldId id="291" r:id="rId8"/>
    <p:sldId id="263" r:id="rId9"/>
    <p:sldId id="301" r:id="rId10"/>
    <p:sldId id="302" r:id="rId11"/>
    <p:sldId id="303" r:id="rId12"/>
    <p:sldId id="304" r:id="rId13"/>
    <p:sldId id="300" r:id="rId14"/>
    <p:sldId id="285" r:id="rId15"/>
    <p:sldId id="286" r:id="rId16"/>
    <p:sldId id="265" r:id="rId17"/>
    <p:sldId id="287" r:id="rId18"/>
    <p:sldId id="283" r:id="rId19"/>
    <p:sldId id="267" r:id="rId20"/>
    <p:sldId id="268" r:id="rId21"/>
    <p:sldId id="269" r:id="rId22"/>
    <p:sldId id="297" r:id="rId23"/>
    <p:sldId id="296" r:id="rId24"/>
    <p:sldId id="270" r:id="rId25"/>
    <p:sldId id="271" r:id="rId26"/>
    <p:sldId id="305" r:id="rId27"/>
    <p:sldId id="298" r:id="rId28"/>
    <p:sldId id="288" r:id="rId29"/>
    <p:sldId id="299" r:id="rId30"/>
    <p:sldId id="272" r:id="rId31"/>
    <p:sldId id="273" r:id="rId32"/>
    <p:sldId id="290" r:id="rId33"/>
    <p:sldId id="275" r:id="rId34"/>
    <p:sldId id="284"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89" autoAdjust="0"/>
    <p:restoredTop sz="94660"/>
  </p:normalViewPr>
  <p:slideViewPr>
    <p:cSldViewPr snapToGrid="0">
      <p:cViewPr varScale="1">
        <p:scale>
          <a:sx n="85" d="100"/>
          <a:sy n="85" d="100"/>
        </p:scale>
        <p:origin x="2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LimphoM\Desktop\Desktop\Monitoring%20&amp;%20Evaluation\M&amp;E%20historical%20data\Updated%20DMV%202013%20_%202020%20Performance.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LimphoM\Desktop\Desktop\Monitoring%20&amp;%20Evaluation\M&amp;E%20historical%20data\Updated%20DMV%202013%20_%202020%20Performance.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C:\Users\LimphoM\Desktop\Desktop\Monitoring%20&amp;%20Evaluation\M&amp;E%20historical%20data\Updated%20DMV%202013%20_%202020%20Performance.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'2021-22'!$Q$32</c:f>
              <c:strCache>
                <c:ptCount val="1"/>
                <c:pt idx="0">
                  <c:v>Targets Planned</c:v>
                </c:pt>
              </c:strCache>
            </c:strRef>
          </c:tx>
          <c:spPr>
            <a:solidFill>
              <a:schemeClr val="accent1"/>
            </a:solidFill>
            <a:ln>
              <a:solidFill>
                <a:sysClr val="windowText" lastClr="000000"/>
              </a:solidFill>
            </a:ln>
            <a:effectLst/>
          </c:spPr>
          <c:invertIfNegative val="0"/>
          <c:cat>
            <c:strRef>
              <c:f>'2021-22'!$R$31:$U$31</c:f>
              <c:strCache>
                <c:ptCount val="4"/>
                <c:pt idx="0">
                  <c:v>Admin</c:v>
                </c:pt>
                <c:pt idx="1">
                  <c:v>SES</c:v>
                </c:pt>
                <c:pt idx="2">
                  <c:v>ESM</c:v>
                </c:pt>
                <c:pt idx="3">
                  <c:v>Total</c:v>
                </c:pt>
              </c:strCache>
            </c:strRef>
          </c:cat>
          <c:val>
            <c:numRef>
              <c:f>'2021-22'!$R$32:$U$32</c:f>
              <c:numCache>
                <c:formatCode>General</c:formatCode>
                <c:ptCount val="4"/>
                <c:pt idx="0">
                  <c:v>4</c:v>
                </c:pt>
                <c:pt idx="1">
                  <c:v>7</c:v>
                </c:pt>
                <c:pt idx="2">
                  <c:v>6</c:v>
                </c:pt>
                <c:pt idx="3">
                  <c:v>17</c:v>
                </c:pt>
              </c:numCache>
            </c:numRef>
          </c:val>
          <c:extLst>
            <c:ext xmlns:c16="http://schemas.microsoft.com/office/drawing/2014/chart" uri="{C3380CC4-5D6E-409C-BE32-E72D297353CC}">
              <c16:uniqueId val="{00000000-E1D6-4640-BD40-4AD092A3922A}"/>
            </c:ext>
          </c:extLst>
        </c:ser>
        <c:ser>
          <c:idx val="1"/>
          <c:order val="1"/>
          <c:tx>
            <c:strRef>
              <c:f>'2021-22'!$Q$33</c:f>
              <c:strCache>
                <c:ptCount val="1"/>
                <c:pt idx="0">
                  <c:v>Targets achieved</c:v>
                </c:pt>
              </c:strCache>
            </c:strRef>
          </c:tx>
          <c:spPr>
            <a:solidFill>
              <a:srgbClr val="92D050"/>
            </a:solidFill>
            <a:ln>
              <a:solidFill>
                <a:sysClr val="windowText" lastClr="000000"/>
              </a:solidFill>
            </a:ln>
            <a:effectLst/>
          </c:spPr>
          <c:invertIfNegative val="0"/>
          <c:cat>
            <c:strRef>
              <c:f>'2021-22'!$R$31:$U$31</c:f>
              <c:strCache>
                <c:ptCount val="4"/>
                <c:pt idx="0">
                  <c:v>Admin</c:v>
                </c:pt>
                <c:pt idx="1">
                  <c:v>SES</c:v>
                </c:pt>
                <c:pt idx="2">
                  <c:v>ESM</c:v>
                </c:pt>
                <c:pt idx="3">
                  <c:v>Total</c:v>
                </c:pt>
              </c:strCache>
            </c:strRef>
          </c:cat>
          <c:val>
            <c:numRef>
              <c:f>'2021-22'!$R$33:$U$33</c:f>
              <c:numCache>
                <c:formatCode>General</c:formatCode>
                <c:ptCount val="4"/>
                <c:pt idx="0">
                  <c:v>3</c:v>
                </c:pt>
                <c:pt idx="1">
                  <c:v>3</c:v>
                </c:pt>
                <c:pt idx="2">
                  <c:v>2</c:v>
                </c:pt>
                <c:pt idx="3">
                  <c:v>8</c:v>
                </c:pt>
              </c:numCache>
            </c:numRef>
          </c:val>
          <c:extLst>
            <c:ext xmlns:c16="http://schemas.microsoft.com/office/drawing/2014/chart" uri="{C3380CC4-5D6E-409C-BE32-E72D297353CC}">
              <c16:uniqueId val="{00000001-E1D6-4640-BD40-4AD092A3922A}"/>
            </c:ext>
          </c:extLst>
        </c:ser>
        <c:dLbls>
          <c:showLegendKey val="0"/>
          <c:showVal val="0"/>
          <c:showCatName val="0"/>
          <c:showSerName val="0"/>
          <c:showPercent val="0"/>
          <c:showBubbleSize val="0"/>
        </c:dLbls>
        <c:gapWidth val="150"/>
        <c:axId val="-1722159664"/>
        <c:axId val="-1722155312"/>
      </c:barChart>
      <c:lineChart>
        <c:grouping val="standard"/>
        <c:varyColors val="0"/>
        <c:ser>
          <c:idx val="2"/>
          <c:order val="2"/>
          <c:tx>
            <c:strRef>
              <c:f>'2021-22'!$Q$34</c:f>
              <c:strCache>
                <c:ptCount val="1"/>
                <c:pt idx="0">
                  <c:v>Performance rating</c:v>
                </c:pt>
              </c:strCache>
            </c:strRef>
          </c:tx>
          <c:spPr>
            <a:ln w="28575" cap="rnd">
              <a:solidFill>
                <a:srgbClr val="FF0000"/>
              </a:solidFill>
              <a:round/>
            </a:ln>
            <a:effectLst/>
          </c:spPr>
          <c:marker>
            <c:symbol val="none"/>
          </c:marker>
          <c:cat>
            <c:strRef>
              <c:f>'2021-22'!$R$31:$U$31</c:f>
              <c:strCache>
                <c:ptCount val="4"/>
                <c:pt idx="0">
                  <c:v>Admin</c:v>
                </c:pt>
                <c:pt idx="1">
                  <c:v>SES</c:v>
                </c:pt>
                <c:pt idx="2">
                  <c:v>ESM</c:v>
                </c:pt>
                <c:pt idx="3">
                  <c:v>Total</c:v>
                </c:pt>
              </c:strCache>
            </c:strRef>
          </c:cat>
          <c:val>
            <c:numRef>
              <c:f>'2021-22'!$R$34:$U$34</c:f>
              <c:numCache>
                <c:formatCode>0%</c:formatCode>
                <c:ptCount val="4"/>
                <c:pt idx="0">
                  <c:v>0.75</c:v>
                </c:pt>
                <c:pt idx="1">
                  <c:v>0.42857142857142855</c:v>
                </c:pt>
                <c:pt idx="2">
                  <c:v>0.33333333333333331</c:v>
                </c:pt>
                <c:pt idx="3">
                  <c:v>0.47058823529411764</c:v>
                </c:pt>
              </c:numCache>
            </c:numRef>
          </c:val>
          <c:smooth val="0"/>
          <c:extLst>
            <c:ext xmlns:c16="http://schemas.microsoft.com/office/drawing/2014/chart" uri="{C3380CC4-5D6E-409C-BE32-E72D297353CC}">
              <c16:uniqueId val="{00000002-E1D6-4640-BD40-4AD092A3922A}"/>
            </c:ext>
          </c:extLst>
        </c:ser>
        <c:dLbls>
          <c:showLegendKey val="0"/>
          <c:showVal val="0"/>
          <c:showCatName val="0"/>
          <c:showSerName val="0"/>
          <c:showPercent val="0"/>
          <c:showBubbleSize val="0"/>
        </c:dLbls>
        <c:marker val="1"/>
        <c:smooth val="0"/>
        <c:axId val="-1722160752"/>
        <c:axId val="-1722159120"/>
      </c:lineChart>
      <c:catAx>
        <c:axId val="-1722159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ysClr val="windowText" lastClr="000000"/>
                </a:solidFill>
                <a:latin typeface="Arial Narrow" panose="020B0606020202030204" pitchFamily="34" charset="0"/>
                <a:ea typeface="+mn-ea"/>
                <a:cs typeface="+mn-cs"/>
              </a:defRPr>
            </a:pPr>
            <a:endParaRPr lang="en-US"/>
          </a:p>
        </c:txPr>
        <c:crossAx val="-1722155312"/>
        <c:crosses val="autoZero"/>
        <c:auto val="1"/>
        <c:lblAlgn val="ctr"/>
        <c:lblOffset val="100"/>
        <c:noMultiLvlLbl val="0"/>
      </c:catAx>
      <c:valAx>
        <c:axId val="-17221553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1" i="0" u="none" strike="noStrike" kern="1200" baseline="0">
                    <a:solidFill>
                      <a:sysClr val="windowText" lastClr="000000"/>
                    </a:solidFill>
                    <a:latin typeface="Arial Narrow" panose="020B0606020202030204" pitchFamily="34" charset="0"/>
                    <a:ea typeface="+mn-ea"/>
                    <a:cs typeface="+mn-cs"/>
                  </a:defRPr>
                </a:pPr>
                <a:r>
                  <a:rPr lang="en-ZA"/>
                  <a:t>Number</a:t>
                </a:r>
              </a:p>
            </c:rich>
          </c:tx>
          <c:overlay val="0"/>
          <c:spPr>
            <a:noFill/>
            <a:ln>
              <a:noFill/>
            </a:ln>
            <a:effectLst/>
          </c:spPr>
          <c:txPr>
            <a:bodyPr rot="-5400000" spcFirstLastPara="1" vertOverflow="ellipsis" vert="horz" wrap="square" anchor="ctr" anchorCtr="1"/>
            <a:lstStyle/>
            <a:p>
              <a:pPr>
                <a:defRPr sz="1600" b="1" i="0" u="none" strike="noStrike" kern="1200" baseline="0">
                  <a:solidFill>
                    <a:sysClr val="windowText" lastClr="000000"/>
                  </a:solidFill>
                  <a:latin typeface="Arial Narrow" panose="020B060602020203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ysClr val="windowText" lastClr="000000"/>
                </a:solidFill>
                <a:latin typeface="Arial Narrow" panose="020B0606020202030204" pitchFamily="34" charset="0"/>
                <a:ea typeface="+mn-ea"/>
                <a:cs typeface="+mn-cs"/>
              </a:defRPr>
            </a:pPr>
            <a:endParaRPr lang="en-US"/>
          </a:p>
        </c:txPr>
        <c:crossAx val="-1722159664"/>
        <c:crosses val="autoZero"/>
        <c:crossBetween val="between"/>
      </c:valAx>
      <c:valAx>
        <c:axId val="-1722159120"/>
        <c:scaling>
          <c:orientation val="minMax"/>
          <c:max val="1"/>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ysClr val="windowText" lastClr="000000"/>
                </a:solidFill>
                <a:latin typeface="Arial Narrow" panose="020B0606020202030204" pitchFamily="34" charset="0"/>
                <a:ea typeface="+mn-ea"/>
                <a:cs typeface="+mn-cs"/>
              </a:defRPr>
            </a:pPr>
            <a:endParaRPr lang="en-US"/>
          </a:p>
        </c:txPr>
        <c:crossAx val="-1722160752"/>
        <c:crosses val="max"/>
        <c:crossBetween val="between"/>
      </c:valAx>
      <c:catAx>
        <c:axId val="-1722160752"/>
        <c:scaling>
          <c:orientation val="minMax"/>
        </c:scaling>
        <c:delete val="1"/>
        <c:axPos val="b"/>
        <c:numFmt formatCode="General" sourceLinked="1"/>
        <c:majorTickMark val="out"/>
        <c:minorTickMark val="none"/>
        <c:tickLblPos val="nextTo"/>
        <c:crossAx val="-1722159120"/>
        <c:crosses val="autoZero"/>
        <c:auto val="1"/>
        <c:lblAlgn val="ctr"/>
        <c:lblOffset val="100"/>
        <c:noMultiLvlLbl val="0"/>
      </c:cat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600" b="1" i="0" u="none" strike="noStrike" kern="1200" baseline="0">
                <a:solidFill>
                  <a:sysClr val="windowText" lastClr="000000"/>
                </a:solidFill>
                <a:latin typeface="Arial Narrow" panose="020B0606020202030204" pitchFamily="34" charset="0"/>
                <a:ea typeface="+mn-ea"/>
                <a:cs typeface="+mn-cs"/>
              </a:defRPr>
            </a:pPr>
            <a:endParaRPr lang="en-US"/>
          </a:p>
        </c:txPr>
      </c:dTable>
      <c:spPr>
        <a:noFill/>
        <a:ln>
          <a:noFill/>
        </a:ln>
        <a:effectLst/>
      </c:spPr>
    </c:plotArea>
    <c:plotVisOnly val="1"/>
    <c:dispBlanksAs val="gap"/>
    <c:showDLblsOverMax val="0"/>
  </c:chart>
  <c:spPr>
    <a:solidFill>
      <a:schemeClr val="bg1"/>
    </a:solidFill>
    <a:ln w="9525" cap="flat" cmpd="sng" algn="ctr">
      <a:solidFill>
        <a:sysClr val="windowText" lastClr="000000"/>
      </a:solidFill>
      <a:round/>
    </a:ln>
    <a:effectLst/>
  </c:spPr>
  <c:txPr>
    <a:bodyPr/>
    <a:lstStyle/>
    <a:p>
      <a:pPr>
        <a:defRPr sz="1600" b="1">
          <a:solidFill>
            <a:sysClr val="windowText" lastClr="000000"/>
          </a:solidFill>
          <a:latin typeface="Arial Narrow" panose="020B060602020203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Sheet2!$O$11</c:f>
              <c:strCache>
                <c:ptCount val="1"/>
                <c:pt idx="0">
                  <c:v>Planned targets</c:v>
                </c:pt>
              </c:strCache>
            </c:strRef>
          </c:tx>
          <c:spPr>
            <a:solidFill>
              <a:schemeClr val="accent1"/>
            </a:solidFill>
            <a:ln>
              <a:solidFill>
                <a:sysClr val="windowText" lastClr="000000"/>
              </a:solidFill>
            </a:ln>
            <a:effectLst/>
          </c:spPr>
          <c:invertIfNegative val="0"/>
          <c:cat>
            <c:strRef>
              <c:f>Sheet2!$P$10:$S$10</c:f>
              <c:strCache>
                <c:ptCount val="4"/>
                <c:pt idx="0">
                  <c:v>Q1</c:v>
                </c:pt>
                <c:pt idx="1">
                  <c:v>Q2</c:v>
                </c:pt>
                <c:pt idx="2">
                  <c:v>Q3</c:v>
                </c:pt>
                <c:pt idx="3">
                  <c:v>Q4</c:v>
                </c:pt>
              </c:strCache>
            </c:strRef>
          </c:cat>
          <c:val>
            <c:numRef>
              <c:f>Sheet2!$P$11:$S$11</c:f>
              <c:numCache>
                <c:formatCode>General</c:formatCode>
                <c:ptCount val="4"/>
                <c:pt idx="0">
                  <c:v>9</c:v>
                </c:pt>
                <c:pt idx="1">
                  <c:v>13</c:v>
                </c:pt>
                <c:pt idx="2">
                  <c:v>12</c:v>
                </c:pt>
                <c:pt idx="3">
                  <c:v>17</c:v>
                </c:pt>
              </c:numCache>
            </c:numRef>
          </c:val>
          <c:extLst>
            <c:ext xmlns:c16="http://schemas.microsoft.com/office/drawing/2014/chart" uri="{C3380CC4-5D6E-409C-BE32-E72D297353CC}">
              <c16:uniqueId val="{00000000-A722-40AC-9A2B-03F4F73990B3}"/>
            </c:ext>
          </c:extLst>
        </c:ser>
        <c:ser>
          <c:idx val="1"/>
          <c:order val="1"/>
          <c:tx>
            <c:strRef>
              <c:f>Sheet2!$O$12</c:f>
              <c:strCache>
                <c:ptCount val="1"/>
                <c:pt idx="0">
                  <c:v>Achieved targets</c:v>
                </c:pt>
              </c:strCache>
            </c:strRef>
          </c:tx>
          <c:spPr>
            <a:solidFill>
              <a:srgbClr val="92D050"/>
            </a:solidFill>
            <a:ln>
              <a:solidFill>
                <a:sysClr val="windowText" lastClr="000000"/>
              </a:solidFill>
            </a:ln>
            <a:effectLst/>
          </c:spPr>
          <c:invertIfNegative val="0"/>
          <c:cat>
            <c:strRef>
              <c:f>Sheet2!$P$10:$S$10</c:f>
              <c:strCache>
                <c:ptCount val="4"/>
                <c:pt idx="0">
                  <c:v>Q1</c:v>
                </c:pt>
                <c:pt idx="1">
                  <c:v>Q2</c:v>
                </c:pt>
                <c:pt idx="2">
                  <c:v>Q3</c:v>
                </c:pt>
                <c:pt idx="3">
                  <c:v>Q4</c:v>
                </c:pt>
              </c:strCache>
            </c:strRef>
          </c:cat>
          <c:val>
            <c:numRef>
              <c:f>Sheet2!$P$12:$S$12</c:f>
              <c:numCache>
                <c:formatCode>General</c:formatCode>
                <c:ptCount val="4"/>
                <c:pt idx="0">
                  <c:v>3</c:v>
                </c:pt>
                <c:pt idx="1">
                  <c:v>5</c:v>
                </c:pt>
                <c:pt idx="2">
                  <c:v>6</c:v>
                </c:pt>
                <c:pt idx="3">
                  <c:v>8</c:v>
                </c:pt>
              </c:numCache>
            </c:numRef>
          </c:val>
          <c:extLst>
            <c:ext xmlns:c16="http://schemas.microsoft.com/office/drawing/2014/chart" uri="{C3380CC4-5D6E-409C-BE32-E72D297353CC}">
              <c16:uniqueId val="{00000001-A722-40AC-9A2B-03F4F73990B3}"/>
            </c:ext>
          </c:extLst>
        </c:ser>
        <c:dLbls>
          <c:showLegendKey val="0"/>
          <c:showVal val="0"/>
          <c:showCatName val="0"/>
          <c:showSerName val="0"/>
          <c:showPercent val="0"/>
          <c:showBubbleSize val="0"/>
        </c:dLbls>
        <c:gapWidth val="150"/>
        <c:axId val="-1763368608"/>
        <c:axId val="-1763370784"/>
      </c:barChart>
      <c:lineChart>
        <c:grouping val="standard"/>
        <c:varyColors val="0"/>
        <c:ser>
          <c:idx val="2"/>
          <c:order val="2"/>
          <c:tx>
            <c:strRef>
              <c:f>Sheet2!$O$13</c:f>
              <c:strCache>
                <c:ptCount val="1"/>
                <c:pt idx="0">
                  <c:v>Percentage of performance</c:v>
                </c:pt>
              </c:strCache>
            </c:strRef>
          </c:tx>
          <c:spPr>
            <a:ln w="28575" cap="rnd">
              <a:solidFill>
                <a:srgbClr val="FF0000"/>
              </a:solidFill>
              <a:round/>
            </a:ln>
            <a:effectLst/>
          </c:spPr>
          <c:marker>
            <c:symbol val="none"/>
          </c:marker>
          <c:cat>
            <c:strRef>
              <c:f>Sheet2!$P$10:$S$10</c:f>
              <c:strCache>
                <c:ptCount val="4"/>
                <c:pt idx="0">
                  <c:v>Q1</c:v>
                </c:pt>
                <c:pt idx="1">
                  <c:v>Q2</c:v>
                </c:pt>
                <c:pt idx="2">
                  <c:v>Q3</c:v>
                </c:pt>
                <c:pt idx="3">
                  <c:v>Q4</c:v>
                </c:pt>
              </c:strCache>
            </c:strRef>
          </c:cat>
          <c:val>
            <c:numRef>
              <c:f>Sheet2!$P$13:$S$13</c:f>
              <c:numCache>
                <c:formatCode>0%</c:formatCode>
                <c:ptCount val="4"/>
                <c:pt idx="0">
                  <c:v>0.33333333333333331</c:v>
                </c:pt>
                <c:pt idx="1">
                  <c:v>0.38461538461538464</c:v>
                </c:pt>
                <c:pt idx="2">
                  <c:v>0.5</c:v>
                </c:pt>
                <c:pt idx="3">
                  <c:v>0.47058823529411764</c:v>
                </c:pt>
              </c:numCache>
            </c:numRef>
          </c:val>
          <c:smooth val="0"/>
          <c:extLst>
            <c:ext xmlns:c16="http://schemas.microsoft.com/office/drawing/2014/chart" uri="{C3380CC4-5D6E-409C-BE32-E72D297353CC}">
              <c16:uniqueId val="{00000002-A722-40AC-9A2B-03F4F73990B3}"/>
            </c:ext>
          </c:extLst>
        </c:ser>
        <c:dLbls>
          <c:showLegendKey val="0"/>
          <c:showVal val="0"/>
          <c:showCatName val="0"/>
          <c:showSerName val="0"/>
          <c:showPercent val="0"/>
          <c:showBubbleSize val="0"/>
        </c:dLbls>
        <c:marker val="1"/>
        <c:smooth val="0"/>
        <c:axId val="-1763366976"/>
        <c:axId val="-1763367520"/>
      </c:lineChart>
      <c:catAx>
        <c:axId val="-1763368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Arial Narrow" panose="020B0606020202030204" pitchFamily="34" charset="0"/>
                <a:ea typeface="+mn-ea"/>
                <a:cs typeface="+mn-cs"/>
              </a:defRPr>
            </a:pPr>
            <a:endParaRPr lang="en-US"/>
          </a:p>
        </c:txPr>
        <c:crossAx val="-1763370784"/>
        <c:crosses val="autoZero"/>
        <c:auto val="1"/>
        <c:lblAlgn val="ctr"/>
        <c:lblOffset val="100"/>
        <c:noMultiLvlLbl val="0"/>
      </c:catAx>
      <c:valAx>
        <c:axId val="-17633707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1" i="0" u="none" strike="noStrike" kern="1200" baseline="0">
                    <a:solidFill>
                      <a:schemeClr val="tx1"/>
                    </a:solidFill>
                    <a:latin typeface="Arial Narrow" panose="020B0606020202030204" pitchFamily="34" charset="0"/>
                    <a:ea typeface="+mn-ea"/>
                    <a:cs typeface="+mn-cs"/>
                  </a:defRPr>
                </a:pPr>
                <a:r>
                  <a:rPr lang="en-ZA"/>
                  <a:t>Number</a:t>
                </a:r>
              </a:p>
            </c:rich>
          </c:tx>
          <c:overlay val="0"/>
          <c:spPr>
            <a:noFill/>
            <a:ln>
              <a:noFill/>
            </a:ln>
            <a:effectLst/>
          </c:spPr>
          <c:txPr>
            <a:bodyPr rot="-5400000" spcFirstLastPara="1" vertOverflow="ellipsis" vert="horz" wrap="square" anchor="ctr" anchorCtr="1"/>
            <a:lstStyle/>
            <a:p>
              <a:pPr>
                <a:defRPr sz="1600" b="1" i="0" u="none" strike="noStrike" kern="1200" baseline="0">
                  <a:solidFill>
                    <a:schemeClr val="tx1"/>
                  </a:solidFill>
                  <a:latin typeface="Arial Narrow" panose="020B060602020203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solidFill>
                <a:latin typeface="Arial Narrow" panose="020B0606020202030204" pitchFamily="34" charset="0"/>
                <a:ea typeface="+mn-ea"/>
                <a:cs typeface="+mn-cs"/>
              </a:defRPr>
            </a:pPr>
            <a:endParaRPr lang="en-US"/>
          </a:p>
        </c:txPr>
        <c:crossAx val="-1763368608"/>
        <c:crosses val="autoZero"/>
        <c:crossBetween val="between"/>
      </c:valAx>
      <c:valAx>
        <c:axId val="-1763367520"/>
        <c:scaling>
          <c:orientation val="minMax"/>
          <c:max val="1"/>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solidFill>
                <a:latin typeface="Arial Narrow" panose="020B0606020202030204" pitchFamily="34" charset="0"/>
                <a:ea typeface="+mn-ea"/>
                <a:cs typeface="+mn-cs"/>
              </a:defRPr>
            </a:pPr>
            <a:endParaRPr lang="en-US"/>
          </a:p>
        </c:txPr>
        <c:crossAx val="-1763366976"/>
        <c:crosses val="max"/>
        <c:crossBetween val="between"/>
      </c:valAx>
      <c:catAx>
        <c:axId val="-1763366976"/>
        <c:scaling>
          <c:orientation val="minMax"/>
        </c:scaling>
        <c:delete val="1"/>
        <c:axPos val="b"/>
        <c:numFmt formatCode="General" sourceLinked="1"/>
        <c:majorTickMark val="out"/>
        <c:minorTickMark val="none"/>
        <c:tickLblPos val="nextTo"/>
        <c:crossAx val="-1763367520"/>
        <c:crosses val="autoZero"/>
        <c:auto val="1"/>
        <c:lblAlgn val="ctr"/>
        <c:lblOffset val="100"/>
        <c:noMultiLvlLbl val="0"/>
      </c:cat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600" b="1" i="0" u="none" strike="noStrike" kern="1200" baseline="0">
                <a:solidFill>
                  <a:schemeClr val="tx1"/>
                </a:solidFill>
                <a:latin typeface="Arial Narrow" panose="020B0606020202030204" pitchFamily="34" charset="0"/>
                <a:ea typeface="+mn-ea"/>
                <a:cs typeface="+mn-cs"/>
              </a:defRPr>
            </a:pPr>
            <a:endParaRPr lang="en-US"/>
          </a:p>
        </c:txPr>
      </c:dTable>
      <c:spPr>
        <a:noFill/>
        <a:ln>
          <a:noFill/>
        </a:ln>
        <a:effectLst/>
      </c:spPr>
    </c:plotArea>
    <c:plotVisOnly val="1"/>
    <c:dispBlanksAs val="gap"/>
    <c:showDLblsOverMax val="0"/>
  </c:chart>
  <c:spPr>
    <a:solidFill>
      <a:schemeClr val="bg1"/>
    </a:solidFill>
    <a:ln w="9525" cap="flat" cmpd="sng" algn="ctr">
      <a:solidFill>
        <a:sysClr val="windowText" lastClr="000000"/>
      </a:solidFill>
      <a:round/>
    </a:ln>
    <a:effectLst/>
  </c:spPr>
  <c:txPr>
    <a:bodyPr/>
    <a:lstStyle/>
    <a:p>
      <a:pPr>
        <a:defRPr sz="1600" b="1">
          <a:solidFill>
            <a:schemeClr val="tx1"/>
          </a:solidFill>
          <a:latin typeface="Arial Narrow" panose="020B0606020202030204" pitchFamily="34" charset="0"/>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Sheet2!$B$21:$C$21</c:f>
              <c:strCache>
                <c:ptCount val="2"/>
                <c:pt idx="0">
                  <c:v>Targets Planned</c:v>
                </c:pt>
              </c:strCache>
            </c:strRef>
          </c:tx>
          <c:spPr>
            <a:solidFill>
              <a:srgbClr val="0070C0"/>
            </a:solidFill>
            <a:ln>
              <a:solidFill>
                <a:sysClr val="windowText" lastClr="000000"/>
              </a:solidFill>
            </a:ln>
            <a:effectLst/>
          </c:spPr>
          <c:invertIfNegative val="0"/>
          <c:cat>
            <c:strRef>
              <c:f>Sheet2!$D$20:$J$20</c:f>
              <c:strCache>
                <c:ptCount val="7"/>
                <c:pt idx="0">
                  <c:v>Q4 2015/16</c:v>
                </c:pt>
                <c:pt idx="1">
                  <c:v>Q4 2016/17</c:v>
                </c:pt>
                <c:pt idx="2">
                  <c:v>Q4 2017/18</c:v>
                </c:pt>
                <c:pt idx="3">
                  <c:v>Q4 2018/19</c:v>
                </c:pt>
                <c:pt idx="4">
                  <c:v>Q4 2019/20</c:v>
                </c:pt>
                <c:pt idx="5">
                  <c:v>Q4 2020/21</c:v>
                </c:pt>
                <c:pt idx="6">
                  <c:v>Q4 2021/22</c:v>
                </c:pt>
              </c:strCache>
            </c:strRef>
          </c:cat>
          <c:val>
            <c:numRef>
              <c:f>Sheet2!$D$21:$J$21</c:f>
              <c:numCache>
                <c:formatCode>General</c:formatCode>
                <c:ptCount val="7"/>
                <c:pt idx="0">
                  <c:v>20</c:v>
                </c:pt>
                <c:pt idx="1">
                  <c:v>19</c:v>
                </c:pt>
                <c:pt idx="2">
                  <c:v>17</c:v>
                </c:pt>
                <c:pt idx="3">
                  <c:v>15</c:v>
                </c:pt>
                <c:pt idx="4">
                  <c:v>20</c:v>
                </c:pt>
                <c:pt idx="5">
                  <c:v>16</c:v>
                </c:pt>
                <c:pt idx="6">
                  <c:v>17</c:v>
                </c:pt>
              </c:numCache>
            </c:numRef>
          </c:val>
          <c:extLst>
            <c:ext xmlns:c16="http://schemas.microsoft.com/office/drawing/2014/chart" uri="{C3380CC4-5D6E-409C-BE32-E72D297353CC}">
              <c16:uniqueId val="{00000000-7265-4485-95A1-1CCB67567F75}"/>
            </c:ext>
          </c:extLst>
        </c:ser>
        <c:ser>
          <c:idx val="1"/>
          <c:order val="1"/>
          <c:tx>
            <c:strRef>
              <c:f>Sheet2!$B$22:$C$22</c:f>
              <c:strCache>
                <c:ptCount val="2"/>
                <c:pt idx="0">
                  <c:v>Targets achieved</c:v>
                </c:pt>
              </c:strCache>
            </c:strRef>
          </c:tx>
          <c:spPr>
            <a:solidFill>
              <a:srgbClr val="92D050"/>
            </a:solidFill>
            <a:ln>
              <a:solidFill>
                <a:sysClr val="windowText" lastClr="000000"/>
              </a:solidFill>
            </a:ln>
            <a:effectLst/>
          </c:spPr>
          <c:invertIfNegative val="0"/>
          <c:cat>
            <c:strRef>
              <c:f>Sheet2!$D$20:$J$20</c:f>
              <c:strCache>
                <c:ptCount val="7"/>
                <c:pt idx="0">
                  <c:v>Q4 2015/16</c:v>
                </c:pt>
                <c:pt idx="1">
                  <c:v>Q4 2016/17</c:v>
                </c:pt>
                <c:pt idx="2">
                  <c:v>Q4 2017/18</c:v>
                </c:pt>
                <c:pt idx="3">
                  <c:v>Q4 2018/19</c:v>
                </c:pt>
                <c:pt idx="4">
                  <c:v>Q4 2019/20</c:v>
                </c:pt>
                <c:pt idx="5">
                  <c:v>Q4 2020/21</c:v>
                </c:pt>
                <c:pt idx="6">
                  <c:v>Q4 2021/22</c:v>
                </c:pt>
              </c:strCache>
            </c:strRef>
          </c:cat>
          <c:val>
            <c:numRef>
              <c:f>Sheet2!$D$22:$J$22</c:f>
              <c:numCache>
                <c:formatCode>General</c:formatCode>
                <c:ptCount val="7"/>
                <c:pt idx="0">
                  <c:v>11</c:v>
                </c:pt>
                <c:pt idx="1">
                  <c:v>10</c:v>
                </c:pt>
                <c:pt idx="2">
                  <c:v>6</c:v>
                </c:pt>
                <c:pt idx="3">
                  <c:v>8</c:v>
                </c:pt>
                <c:pt idx="4">
                  <c:v>6</c:v>
                </c:pt>
                <c:pt idx="5">
                  <c:v>10</c:v>
                </c:pt>
                <c:pt idx="6">
                  <c:v>8</c:v>
                </c:pt>
              </c:numCache>
            </c:numRef>
          </c:val>
          <c:extLst>
            <c:ext xmlns:c16="http://schemas.microsoft.com/office/drawing/2014/chart" uri="{C3380CC4-5D6E-409C-BE32-E72D297353CC}">
              <c16:uniqueId val="{00000001-7265-4485-95A1-1CCB67567F75}"/>
            </c:ext>
          </c:extLst>
        </c:ser>
        <c:dLbls>
          <c:showLegendKey val="0"/>
          <c:showVal val="0"/>
          <c:showCatName val="0"/>
          <c:showSerName val="0"/>
          <c:showPercent val="0"/>
          <c:showBubbleSize val="0"/>
        </c:dLbls>
        <c:gapWidth val="150"/>
        <c:axId val="-1763371872"/>
        <c:axId val="-1763371328"/>
      </c:barChart>
      <c:lineChart>
        <c:grouping val="standard"/>
        <c:varyColors val="0"/>
        <c:ser>
          <c:idx val="2"/>
          <c:order val="2"/>
          <c:tx>
            <c:strRef>
              <c:f>Sheet2!$B$23:$C$23</c:f>
              <c:strCache>
                <c:ptCount val="2"/>
                <c:pt idx="0">
                  <c:v>Performance rating</c:v>
                </c:pt>
              </c:strCache>
            </c:strRef>
          </c:tx>
          <c:spPr>
            <a:ln w="28575" cap="rnd">
              <a:solidFill>
                <a:srgbClr val="FF0000"/>
              </a:solidFill>
              <a:round/>
            </a:ln>
            <a:effectLst/>
          </c:spPr>
          <c:marker>
            <c:symbol val="none"/>
          </c:marker>
          <c:cat>
            <c:strRef>
              <c:f>Sheet2!$D$20:$J$20</c:f>
              <c:strCache>
                <c:ptCount val="7"/>
                <c:pt idx="0">
                  <c:v>Q4 2015/16</c:v>
                </c:pt>
                <c:pt idx="1">
                  <c:v>Q4 2016/17</c:v>
                </c:pt>
                <c:pt idx="2">
                  <c:v>Q4 2017/18</c:v>
                </c:pt>
                <c:pt idx="3">
                  <c:v>Q4 2018/19</c:v>
                </c:pt>
                <c:pt idx="4">
                  <c:v>Q4 2019/20</c:v>
                </c:pt>
                <c:pt idx="5">
                  <c:v>Q4 2020/21</c:v>
                </c:pt>
                <c:pt idx="6">
                  <c:v>Q4 2021/22</c:v>
                </c:pt>
              </c:strCache>
            </c:strRef>
          </c:cat>
          <c:val>
            <c:numRef>
              <c:f>Sheet2!$D$23:$J$23</c:f>
              <c:numCache>
                <c:formatCode>0%</c:formatCode>
                <c:ptCount val="7"/>
                <c:pt idx="0">
                  <c:v>0.55000000000000004</c:v>
                </c:pt>
                <c:pt idx="1">
                  <c:v>0.52631578947368418</c:v>
                </c:pt>
                <c:pt idx="2">
                  <c:v>0.35</c:v>
                </c:pt>
                <c:pt idx="3">
                  <c:v>0.53</c:v>
                </c:pt>
                <c:pt idx="4">
                  <c:v>0.3</c:v>
                </c:pt>
                <c:pt idx="5">
                  <c:v>0.625</c:v>
                </c:pt>
                <c:pt idx="6">
                  <c:v>0.47</c:v>
                </c:pt>
              </c:numCache>
            </c:numRef>
          </c:val>
          <c:smooth val="0"/>
          <c:extLst>
            <c:ext xmlns:c16="http://schemas.microsoft.com/office/drawing/2014/chart" uri="{C3380CC4-5D6E-409C-BE32-E72D297353CC}">
              <c16:uniqueId val="{00000002-7265-4485-95A1-1CCB67567F75}"/>
            </c:ext>
          </c:extLst>
        </c:ser>
        <c:dLbls>
          <c:showLegendKey val="0"/>
          <c:showVal val="0"/>
          <c:showCatName val="0"/>
          <c:showSerName val="0"/>
          <c:showPercent val="0"/>
          <c:showBubbleSize val="0"/>
        </c:dLbls>
        <c:marker val="1"/>
        <c:smooth val="0"/>
        <c:axId val="-1763369696"/>
        <c:axId val="-1763370240"/>
      </c:lineChart>
      <c:catAx>
        <c:axId val="-1763371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Arial Narrow" panose="020B0606020202030204" pitchFamily="34" charset="0"/>
                <a:ea typeface="+mn-ea"/>
                <a:cs typeface="+mn-cs"/>
              </a:defRPr>
            </a:pPr>
            <a:endParaRPr lang="en-US"/>
          </a:p>
        </c:txPr>
        <c:crossAx val="-1763371328"/>
        <c:crosses val="autoZero"/>
        <c:auto val="1"/>
        <c:lblAlgn val="ctr"/>
        <c:lblOffset val="100"/>
        <c:noMultiLvlLbl val="0"/>
      </c:catAx>
      <c:valAx>
        <c:axId val="-17633713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900" b="0" i="0" u="none" strike="noStrike" kern="1200" baseline="0">
                    <a:solidFill>
                      <a:sysClr val="windowText" lastClr="000000"/>
                    </a:solidFill>
                    <a:latin typeface="Arial Narrow" panose="020B0606020202030204" pitchFamily="34" charset="0"/>
                    <a:ea typeface="+mn-ea"/>
                    <a:cs typeface="+mn-cs"/>
                  </a:defRPr>
                </a:pPr>
                <a:r>
                  <a:rPr lang="en-ZA"/>
                  <a:t>Number</a:t>
                </a:r>
              </a:p>
            </c:rich>
          </c:tx>
          <c:overlay val="0"/>
          <c:spPr>
            <a:noFill/>
            <a:ln>
              <a:noFill/>
            </a:ln>
            <a:effectLst/>
          </c:spPr>
          <c:txPr>
            <a:bodyPr rot="-5400000" spcFirstLastPara="1" vertOverflow="ellipsis" vert="horz" wrap="square" anchor="ctr" anchorCtr="1"/>
            <a:lstStyle/>
            <a:p>
              <a:pPr>
                <a:defRPr sz="900" b="0" i="0" u="none" strike="noStrike" kern="1200" baseline="0">
                  <a:solidFill>
                    <a:sysClr val="windowText" lastClr="000000"/>
                  </a:solidFill>
                  <a:latin typeface="Arial Narrow" panose="020B060602020203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Arial Narrow" panose="020B0606020202030204" pitchFamily="34" charset="0"/>
                <a:ea typeface="+mn-ea"/>
                <a:cs typeface="+mn-cs"/>
              </a:defRPr>
            </a:pPr>
            <a:endParaRPr lang="en-US"/>
          </a:p>
        </c:txPr>
        <c:crossAx val="-1763371872"/>
        <c:crosses val="autoZero"/>
        <c:crossBetween val="between"/>
      </c:valAx>
      <c:valAx>
        <c:axId val="-1763370240"/>
        <c:scaling>
          <c:orientation val="minMax"/>
          <c:max val="1"/>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Arial Narrow" panose="020B0606020202030204" pitchFamily="34" charset="0"/>
                <a:ea typeface="+mn-ea"/>
                <a:cs typeface="+mn-cs"/>
              </a:defRPr>
            </a:pPr>
            <a:endParaRPr lang="en-US"/>
          </a:p>
        </c:txPr>
        <c:crossAx val="-1763369696"/>
        <c:crosses val="max"/>
        <c:crossBetween val="between"/>
      </c:valAx>
      <c:catAx>
        <c:axId val="-1763369696"/>
        <c:scaling>
          <c:orientation val="minMax"/>
        </c:scaling>
        <c:delete val="1"/>
        <c:axPos val="b"/>
        <c:numFmt formatCode="General" sourceLinked="1"/>
        <c:majorTickMark val="out"/>
        <c:minorTickMark val="none"/>
        <c:tickLblPos val="nextTo"/>
        <c:crossAx val="-1763370240"/>
        <c:crosses val="autoZero"/>
        <c:auto val="1"/>
        <c:lblAlgn val="ctr"/>
        <c:lblOffset val="100"/>
        <c:noMultiLvlLbl val="0"/>
      </c:cat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ysClr val="windowText" lastClr="000000"/>
                </a:solidFill>
                <a:latin typeface="Arial Narrow" panose="020B0606020202030204" pitchFamily="34" charset="0"/>
                <a:ea typeface="+mn-ea"/>
                <a:cs typeface="+mn-cs"/>
              </a:defRPr>
            </a:pPr>
            <a:endParaRPr lang="en-US"/>
          </a:p>
        </c:txPr>
      </c:dTable>
      <c:spPr>
        <a:noFill/>
        <a:ln>
          <a:noFill/>
        </a:ln>
        <a:effectLst/>
      </c:spPr>
    </c:plotArea>
    <c:plotVisOnly val="1"/>
    <c:dispBlanksAs val="gap"/>
    <c:showDLblsOverMax val="0"/>
  </c:chart>
  <c:spPr>
    <a:solidFill>
      <a:schemeClr val="bg1"/>
    </a:solidFill>
    <a:ln w="9525" cap="flat" cmpd="sng" algn="ctr">
      <a:solidFill>
        <a:sysClr val="windowText" lastClr="000000"/>
      </a:solidFill>
      <a:round/>
    </a:ln>
    <a:effectLst/>
  </c:spPr>
  <c:txPr>
    <a:bodyPr/>
    <a:lstStyle/>
    <a:p>
      <a:pPr>
        <a:defRPr sz="900">
          <a:solidFill>
            <a:sysClr val="windowText" lastClr="000000"/>
          </a:solidFill>
          <a:latin typeface="Arial Narrow" panose="020B060602020203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svg"/><Relationship Id="rId1" Type="http://schemas.openxmlformats.org/officeDocument/2006/relationships/image" Target="../media/image5.png"/><Relationship Id="rId4" Type="http://schemas.openxmlformats.org/officeDocument/2006/relationships/image" Target="../media/image9.svg"/></Relationships>
</file>

<file path=ppt/diagrams/_rels/data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svg"/><Relationship Id="rId1" Type="http://schemas.openxmlformats.org/officeDocument/2006/relationships/image" Target="../media/image5.png"/><Relationship Id="rId4" Type="http://schemas.openxmlformats.org/officeDocument/2006/relationships/image" Target="../media/image9.sv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svg"/><Relationship Id="rId1" Type="http://schemas.openxmlformats.org/officeDocument/2006/relationships/image" Target="../media/image5.png"/><Relationship Id="rId4" Type="http://schemas.openxmlformats.org/officeDocument/2006/relationships/image" Target="../media/image9.svg"/></Relationships>
</file>

<file path=ppt/diagrams/_rels/drawing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svg"/><Relationship Id="rId1" Type="http://schemas.openxmlformats.org/officeDocument/2006/relationships/image" Target="../media/image5.png"/><Relationship Id="rId4"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27D2B0-3CE5-4B4E-BD32-20C7C9A76859}"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B6AF3832-3FB2-4223-92B1-0088D1F51308}">
      <dgm:prSet custT="1"/>
      <dgm:spPr/>
      <dgm:t>
        <a:bodyPr/>
        <a:lstStyle/>
        <a:p>
          <a:pPr>
            <a:defRPr cap="all"/>
          </a:pPr>
          <a:r>
            <a:rPr lang="en-US" sz="4000" b="1" dirty="0">
              <a:solidFill>
                <a:srgbClr val="00B050"/>
              </a:solidFill>
            </a:rPr>
            <a:t>2021/22FY </a:t>
          </a:r>
          <a:r>
            <a:rPr lang="en-US" sz="4000" b="1" dirty="0" smtClean="0">
              <a:solidFill>
                <a:srgbClr val="00B050"/>
              </a:solidFill>
            </a:rPr>
            <a:t>Q4</a:t>
          </a:r>
          <a:endParaRPr lang="en-US" sz="4000" dirty="0">
            <a:solidFill>
              <a:srgbClr val="00B050"/>
            </a:solidFill>
          </a:endParaRPr>
        </a:p>
      </dgm:t>
    </dgm:pt>
    <dgm:pt modelId="{38FC7646-2095-4577-A92F-1EBF08C1A9C5}" type="parTrans" cxnId="{967BECF1-49F6-4173-9B67-26F8A15D238B}">
      <dgm:prSet/>
      <dgm:spPr/>
      <dgm:t>
        <a:bodyPr/>
        <a:lstStyle/>
        <a:p>
          <a:endParaRPr lang="en-US"/>
        </a:p>
      </dgm:t>
    </dgm:pt>
    <dgm:pt modelId="{12F97A01-A4A5-4B58-A411-78340DA128F4}" type="sibTrans" cxnId="{967BECF1-49F6-4173-9B67-26F8A15D238B}">
      <dgm:prSet/>
      <dgm:spPr/>
      <dgm:t>
        <a:bodyPr/>
        <a:lstStyle/>
        <a:p>
          <a:endParaRPr lang="en-US"/>
        </a:p>
      </dgm:t>
    </dgm:pt>
    <dgm:pt modelId="{DA8E5D5E-8E72-4423-B094-99B8891134F4}">
      <dgm:prSet custT="1"/>
      <dgm:spPr/>
      <dgm:t>
        <a:bodyPr/>
        <a:lstStyle/>
        <a:p>
          <a:pPr>
            <a:defRPr cap="all"/>
          </a:pPr>
          <a:r>
            <a:rPr lang="en-ZA" sz="4000" b="1" dirty="0" smtClean="0">
              <a:solidFill>
                <a:srgbClr val="00B050"/>
              </a:solidFill>
            </a:rPr>
            <a:t>FINANCIAL </a:t>
          </a:r>
          <a:r>
            <a:rPr lang="en-ZA" sz="4000" b="1" dirty="0">
              <a:solidFill>
                <a:srgbClr val="00B050"/>
              </a:solidFill>
            </a:rPr>
            <a:t>INFORMATION</a:t>
          </a:r>
          <a:endParaRPr lang="en-US" sz="4000" dirty="0">
            <a:solidFill>
              <a:srgbClr val="00B050"/>
            </a:solidFill>
          </a:endParaRPr>
        </a:p>
      </dgm:t>
    </dgm:pt>
    <dgm:pt modelId="{377363E3-BC68-4D0F-B143-01ACF7EC735C}" type="parTrans" cxnId="{B892CDCE-ACDC-400F-AC32-24EDB8357130}">
      <dgm:prSet/>
      <dgm:spPr/>
      <dgm:t>
        <a:bodyPr/>
        <a:lstStyle/>
        <a:p>
          <a:endParaRPr lang="en-US"/>
        </a:p>
      </dgm:t>
    </dgm:pt>
    <dgm:pt modelId="{64D62B35-53DD-4CF3-A399-C7C0F369CC7F}" type="sibTrans" cxnId="{B892CDCE-ACDC-400F-AC32-24EDB8357130}">
      <dgm:prSet/>
      <dgm:spPr/>
      <dgm:t>
        <a:bodyPr/>
        <a:lstStyle/>
        <a:p>
          <a:endParaRPr lang="en-US"/>
        </a:p>
      </dgm:t>
    </dgm:pt>
    <dgm:pt modelId="{08B14AC2-DE14-41E8-9633-0C2824555220}" type="pres">
      <dgm:prSet presAssocID="{F827D2B0-3CE5-4B4E-BD32-20C7C9A76859}" presName="root" presStyleCnt="0">
        <dgm:presLayoutVars>
          <dgm:dir/>
          <dgm:resizeHandles val="exact"/>
        </dgm:presLayoutVars>
      </dgm:prSet>
      <dgm:spPr/>
      <dgm:t>
        <a:bodyPr/>
        <a:lstStyle/>
        <a:p>
          <a:endParaRPr lang="en-ZA"/>
        </a:p>
      </dgm:t>
    </dgm:pt>
    <dgm:pt modelId="{77E692E7-DCF6-43FC-9ADF-EAC27B0B0D25}" type="pres">
      <dgm:prSet presAssocID="{B6AF3832-3FB2-4223-92B1-0088D1F51308}" presName="compNode" presStyleCnt="0"/>
      <dgm:spPr/>
    </dgm:pt>
    <dgm:pt modelId="{8B20FE71-0491-4862-8844-6DB9A979BC02}" type="pres">
      <dgm:prSet presAssocID="{B6AF3832-3FB2-4223-92B1-0088D1F51308}" presName="iconBgRect" presStyleLbl="bgShp" presStyleIdx="0" presStyleCnt="2"/>
      <dgm:spPr/>
    </dgm:pt>
    <dgm:pt modelId="{3D8412BB-365A-4A3E-99C0-AD81D8BF7AA5}" type="pres">
      <dgm:prSet presAssocID="{B6AF3832-3FB2-4223-92B1-0088D1F51308}" presName="iconRect" presStyleLbl="node1" presStyleIdx="0" presStyleCnt="2"/>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en-ZA"/>
        </a:p>
      </dgm:t>
      <dgm:extLst>
        <a:ext uri="{E40237B7-FDA0-4F09-8148-C483321AD2D9}">
          <dgm14:cNvPr xmlns:dgm14="http://schemas.microsoft.com/office/drawing/2010/diagram" id="0" name="" descr="Upward trend"/>
        </a:ext>
      </dgm:extLst>
    </dgm:pt>
    <dgm:pt modelId="{45502B32-4E24-45D6-BCA8-BADD2CC2FC98}" type="pres">
      <dgm:prSet presAssocID="{B6AF3832-3FB2-4223-92B1-0088D1F51308}" presName="spaceRect" presStyleCnt="0"/>
      <dgm:spPr/>
    </dgm:pt>
    <dgm:pt modelId="{BEE605D5-7A83-41EF-9F2C-22C9804F3A3C}" type="pres">
      <dgm:prSet presAssocID="{B6AF3832-3FB2-4223-92B1-0088D1F51308}" presName="textRect" presStyleLbl="revTx" presStyleIdx="0" presStyleCnt="2" custScaleX="214096" custLinFactX="-45987" custLinFactNeighborX="-100000" custLinFactNeighborY="-7901">
        <dgm:presLayoutVars>
          <dgm:chMax val="1"/>
          <dgm:chPref val="1"/>
        </dgm:presLayoutVars>
      </dgm:prSet>
      <dgm:spPr/>
      <dgm:t>
        <a:bodyPr/>
        <a:lstStyle/>
        <a:p>
          <a:endParaRPr lang="en-ZA"/>
        </a:p>
      </dgm:t>
    </dgm:pt>
    <dgm:pt modelId="{F0FCFE50-D6CF-411A-864C-643F5F41F2DE}" type="pres">
      <dgm:prSet presAssocID="{12F97A01-A4A5-4B58-A411-78340DA128F4}" presName="sibTrans" presStyleCnt="0"/>
      <dgm:spPr/>
    </dgm:pt>
    <dgm:pt modelId="{4A713398-3E1B-48CF-9393-0AC842221561}" type="pres">
      <dgm:prSet presAssocID="{DA8E5D5E-8E72-4423-B094-99B8891134F4}" presName="compNode" presStyleCnt="0"/>
      <dgm:spPr/>
    </dgm:pt>
    <dgm:pt modelId="{876C193A-7D4D-4250-913D-E8FA6C75E430}" type="pres">
      <dgm:prSet presAssocID="{DA8E5D5E-8E72-4423-B094-99B8891134F4}" presName="iconBgRect" presStyleLbl="bgShp" presStyleIdx="1" presStyleCnt="2"/>
      <dgm:spPr/>
    </dgm:pt>
    <dgm:pt modelId="{CC85C8B7-7105-40AA-874B-D0C9BDE47D36}" type="pres">
      <dgm:prSet presAssocID="{DA8E5D5E-8E72-4423-B094-99B8891134F4}" presName="iconRect" presStyleLbl="node1" presStyleIdx="1" presStyleCnt="2" custScaleY="68832"/>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en-ZA"/>
        </a:p>
      </dgm:t>
      <dgm:extLst>
        <a:ext uri="{E40237B7-FDA0-4F09-8148-C483321AD2D9}">
          <dgm14:cNvPr xmlns:dgm14="http://schemas.microsoft.com/office/drawing/2010/diagram" id="0" name="" descr="Bar chart"/>
        </a:ext>
      </dgm:extLst>
    </dgm:pt>
    <dgm:pt modelId="{7E63D59A-786B-44DF-A157-3CA9BE82490B}" type="pres">
      <dgm:prSet presAssocID="{DA8E5D5E-8E72-4423-B094-99B8891134F4}" presName="spaceRect" presStyleCnt="0"/>
      <dgm:spPr/>
    </dgm:pt>
    <dgm:pt modelId="{5AAC9CCE-4B3A-47B6-BA23-25459CBC5D62}" type="pres">
      <dgm:prSet presAssocID="{DA8E5D5E-8E72-4423-B094-99B8891134F4}" presName="textRect" presStyleLbl="revTx" presStyleIdx="1" presStyleCnt="2" custScaleX="256124" custScaleY="98811" custLinFactNeighborX="-6259" custLinFactNeighborY="-2381">
        <dgm:presLayoutVars>
          <dgm:chMax val="1"/>
          <dgm:chPref val="1"/>
        </dgm:presLayoutVars>
      </dgm:prSet>
      <dgm:spPr/>
      <dgm:t>
        <a:bodyPr/>
        <a:lstStyle/>
        <a:p>
          <a:endParaRPr lang="en-ZA"/>
        </a:p>
      </dgm:t>
    </dgm:pt>
  </dgm:ptLst>
  <dgm:cxnLst>
    <dgm:cxn modelId="{967BECF1-49F6-4173-9B67-26F8A15D238B}" srcId="{F827D2B0-3CE5-4B4E-BD32-20C7C9A76859}" destId="{B6AF3832-3FB2-4223-92B1-0088D1F51308}" srcOrd="0" destOrd="0" parTransId="{38FC7646-2095-4577-A92F-1EBF08C1A9C5}" sibTransId="{12F97A01-A4A5-4B58-A411-78340DA128F4}"/>
    <dgm:cxn modelId="{C4FE89AD-7355-45C6-8B32-87102CBABD00}" type="presOf" srcId="{DA8E5D5E-8E72-4423-B094-99B8891134F4}" destId="{5AAC9CCE-4B3A-47B6-BA23-25459CBC5D62}" srcOrd="0" destOrd="0" presId="urn:microsoft.com/office/officeart/2018/5/layout/IconCircleLabelList"/>
    <dgm:cxn modelId="{B892CDCE-ACDC-400F-AC32-24EDB8357130}" srcId="{F827D2B0-3CE5-4B4E-BD32-20C7C9A76859}" destId="{DA8E5D5E-8E72-4423-B094-99B8891134F4}" srcOrd="1" destOrd="0" parTransId="{377363E3-BC68-4D0F-B143-01ACF7EC735C}" sibTransId="{64D62B35-53DD-4CF3-A399-C7C0F369CC7F}"/>
    <dgm:cxn modelId="{0EA136DC-5400-4BBB-8BC8-A1420987B502}" type="presOf" srcId="{B6AF3832-3FB2-4223-92B1-0088D1F51308}" destId="{BEE605D5-7A83-41EF-9F2C-22C9804F3A3C}" srcOrd="0" destOrd="0" presId="urn:microsoft.com/office/officeart/2018/5/layout/IconCircleLabelList"/>
    <dgm:cxn modelId="{B79B5464-1118-4EC8-9634-3D652A0549DE}" type="presOf" srcId="{F827D2B0-3CE5-4B4E-BD32-20C7C9A76859}" destId="{08B14AC2-DE14-41E8-9633-0C2824555220}" srcOrd="0" destOrd="0" presId="urn:microsoft.com/office/officeart/2018/5/layout/IconCircleLabelList"/>
    <dgm:cxn modelId="{74E64D94-7F92-404C-B77E-187583328B6E}" type="presParOf" srcId="{08B14AC2-DE14-41E8-9633-0C2824555220}" destId="{77E692E7-DCF6-43FC-9ADF-EAC27B0B0D25}" srcOrd="0" destOrd="0" presId="urn:microsoft.com/office/officeart/2018/5/layout/IconCircleLabelList"/>
    <dgm:cxn modelId="{445B7C4E-2886-4DEE-9C4F-BFEB82685135}" type="presParOf" srcId="{77E692E7-DCF6-43FC-9ADF-EAC27B0B0D25}" destId="{8B20FE71-0491-4862-8844-6DB9A979BC02}" srcOrd="0" destOrd="0" presId="urn:microsoft.com/office/officeart/2018/5/layout/IconCircleLabelList"/>
    <dgm:cxn modelId="{2A72FD3D-E370-4542-95BF-8AB0A2A5380E}" type="presParOf" srcId="{77E692E7-DCF6-43FC-9ADF-EAC27B0B0D25}" destId="{3D8412BB-365A-4A3E-99C0-AD81D8BF7AA5}" srcOrd="1" destOrd="0" presId="urn:microsoft.com/office/officeart/2018/5/layout/IconCircleLabelList"/>
    <dgm:cxn modelId="{B1975F6C-07A7-4FCB-8A93-E551D3470DC6}" type="presParOf" srcId="{77E692E7-DCF6-43FC-9ADF-EAC27B0B0D25}" destId="{45502B32-4E24-45D6-BCA8-BADD2CC2FC98}" srcOrd="2" destOrd="0" presId="urn:microsoft.com/office/officeart/2018/5/layout/IconCircleLabelList"/>
    <dgm:cxn modelId="{124E4260-E745-4DD2-A7DE-21BCB1604B24}" type="presParOf" srcId="{77E692E7-DCF6-43FC-9ADF-EAC27B0B0D25}" destId="{BEE605D5-7A83-41EF-9F2C-22C9804F3A3C}" srcOrd="3" destOrd="0" presId="urn:microsoft.com/office/officeart/2018/5/layout/IconCircleLabelList"/>
    <dgm:cxn modelId="{529AE8BB-22A5-4E49-A54B-D70741AB83A9}" type="presParOf" srcId="{08B14AC2-DE14-41E8-9633-0C2824555220}" destId="{F0FCFE50-D6CF-411A-864C-643F5F41F2DE}" srcOrd="1" destOrd="0" presId="urn:microsoft.com/office/officeart/2018/5/layout/IconCircleLabelList"/>
    <dgm:cxn modelId="{B2AE527C-DADB-4816-8CD5-6D169998CE1C}" type="presParOf" srcId="{08B14AC2-DE14-41E8-9633-0C2824555220}" destId="{4A713398-3E1B-48CF-9393-0AC842221561}" srcOrd="2" destOrd="0" presId="urn:microsoft.com/office/officeart/2018/5/layout/IconCircleLabelList"/>
    <dgm:cxn modelId="{ABBFE910-79AA-4C64-94CA-73052F42F8A3}" type="presParOf" srcId="{4A713398-3E1B-48CF-9393-0AC842221561}" destId="{876C193A-7D4D-4250-913D-E8FA6C75E430}" srcOrd="0" destOrd="0" presId="urn:microsoft.com/office/officeart/2018/5/layout/IconCircleLabelList"/>
    <dgm:cxn modelId="{43103DC6-93C1-48CE-A395-32086C4C8565}" type="presParOf" srcId="{4A713398-3E1B-48CF-9393-0AC842221561}" destId="{CC85C8B7-7105-40AA-874B-D0C9BDE47D36}" srcOrd="1" destOrd="0" presId="urn:microsoft.com/office/officeart/2018/5/layout/IconCircleLabelList"/>
    <dgm:cxn modelId="{CECCB0B9-D00C-4415-A5FD-2800E5FE8847}" type="presParOf" srcId="{4A713398-3E1B-48CF-9393-0AC842221561}" destId="{7E63D59A-786B-44DF-A157-3CA9BE82490B}" srcOrd="2" destOrd="0" presId="urn:microsoft.com/office/officeart/2018/5/layout/IconCircleLabelList"/>
    <dgm:cxn modelId="{F6F36688-4EB0-4A07-B58F-77BC7DB2C8BA}" type="presParOf" srcId="{4A713398-3E1B-48CF-9393-0AC842221561}" destId="{5AAC9CCE-4B3A-47B6-BA23-25459CBC5D62}"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27D2B0-3CE5-4B4E-BD32-20C7C9A76859}"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B6AF3832-3FB2-4223-92B1-0088D1F51308}">
      <dgm:prSet custT="1"/>
      <dgm:spPr/>
      <dgm:t>
        <a:bodyPr/>
        <a:lstStyle/>
        <a:p>
          <a:pPr>
            <a:defRPr cap="all"/>
          </a:pPr>
          <a:r>
            <a:rPr lang="en-US" sz="4000" b="1" dirty="0">
              <a:solidFill>
                <a:srgbClr val="00B050"/>
              </a:solidFill>
            </a:rPr>
            <a:t>2021/22FY </a:t>
          </a:r>
          <a:r>
            <a:rPr lang="en-US" sz="4000" b="1" dirty="0" smtClean="0">
              <a:solidFill>
                <a:srgbClr val="00B050"/>
              </a:solidFill>
            </a:rPr>
            <a:t>Q4</a:t>
          </a:r>
          <a:endParaRPr lang="en-US" sz="4000" dirty="0">
            <a:solidFill>
              <a:srgbClr val="00B050"/>
            </a:solidFill>
          </a:endParaRPr>
        </a:p>
      </dgm:t>
    </dgm:pt>
    <dgm:pt modelId="{38FC7646-2095-4577-A92F-1EBF08C1A9C5}" type="parTrans" cxnId="{967BECF1-49F6-4173-9B67-26F8A15D238B}">
      <dgm:prSet/>
      <dgm:spPr/>
      <dgm:t>
        <a:bodyPr/>
        <a:lstStyle/>
        <a:p>
          <a:endParaRPr lang="en-US"/>
        </a:p>
      </dgm:t>
    </dgm:pt>
    <dgm:pt modelId="{12F97A01-A4A5-4B58-A411-78340DA128F4}" type="sibTrans" cxnId="{967BECF1-49F6-4173-9B67-26F8A15D238B}">
      <dgm:prSet/>
      <dgm:spPr/>
      <dgm:t>
        <a:bodyPr/>
        <a:lstStyle/>
        <a:p>
          <a:endParaRPr lang="en-US"/>
        </a:p>
      </dgm:t>
    </dgm:pt>
    <dgm:pt modelId="{DA8E5D5E-8E72-4423-B094-99B8891134F4}">
      <dgm:prSet custT="1"/>
      <dgm:spPr/>
      <dgm:t>
        <a:bodyPr/>
        <a:lstStyle/>
        <a:p>
          <a:pPr>
            <a:defRPr cap="all"/>
          </a:pPr>
          <a:r>
            <a:rPr lang="en-ZA" sz="4000" b="1" dirty="0">
              <a:solidFill>
                <a:srgbClr val="00B050"/>
              </a:solidFill>
            </a:rPr>
            <a:t>PERFORMANCE </a:t>
          </a:r>
          <a:r>
            <a:rPr lang="en-ZA" sz="4000" b="1" dirty="0" smtClean="0">
              <a:solidFill>
                <a:srgbClr val="00B050"/>
              </a:solidFill>
            </a:rPr>
            <a:t>INFORMATION – NON FINANCIAL</a:t>
          </a:r>
          <a:endParaRPr lang="en-US" sz="4000" dirty="0">
            <a:solidFill>
              <a:srgbClr val="00B050"/>
            </a:solidFill>
          </a:endParaRPr>
        </a:p>
      </dgm:t>
    </dgm:pt>
    <dgm:pt modelId="{377363E3-BC68-4D0F-B143-01ACF7EC735C}" type="parTrans" cxnId="{B892CDCE-ACDC-400F-AC32-24EDB8357130}">
      <dgm:prSet/>
      <dgm:spPr/>
      <dgm:t>
        <a:bodyPr/>
        <a:lstStyle/>
        <a:p>
          <a:endParaRPr lang="en-US"/>
        </a:p>
      </dgm:t>
    </dgm:pt>
    <dgm:pt modelId="{64D62B35-53DD-4CF3-A399-C7C0F369CC7F}" type="sibTrans" cxnId="{B892CDCE-ACDC-400F-AC32-24EDB8357130}">
      <dgm:prSet/>
      <dgm:spPr/>
      <dgm:t>
        <a:bodyPr/>
        <a:lstStyle/>
        <a:p>
          <a:endParaRPr lang="en-US"/>
        </a:p>
      </dgm:t>
    </dgm:pt>
    <dgm:pt modelId="{08B14AC2-DE14-41E8-9633-0C2824555220}" type="pres">
      <dgm:prSet presAssocID="{F827D2B0-3CE5-4B4E-BD32-20C7C9A76859}" presName="root" presStyleCnt="0">
        <dgm:presLayoutVars>
          <dgm:dir/>
          <dgm:resizeHandles val="exact"/>
        </dgm:presLayoutVars>
      </dgm:prSet>
      <dgm:spPr/>
      <dgm:t>
        <a:bodyPr/>
        <a:lstStyle/>
        <a:p>
          <a:endParaRPr lang="en-ZA"/>
        </a:p>
      </dgm:t>
    </dgm:pt>
    <dgm:pt modelId="{77E692E7-DCF6-43FC-9ADF-EAC27B0B0D25}" type="pres">
      <dgm:prSet presAssocID="{B6AF3832-3FB2-4223-92B1-0088D1F51308}" presName="compNode" presStyleCnt="0"/>
      <dgm:spPr/>
    </dgm:pt>
    <dgm:pt modelId="{8B20FE71-0491-4862-8844-6DB9A979BC02}" type="pres">
      <dgm:prSet presAssocID="{B6AF3832-3FB2-4223-92B1-0088D1F51308}" presName="iconBgRect" presStyleLbl="bgShp" presStyleIdx="0" presStyleCnt="2"/>
      <dgm:spPr/>
    </dgm:pt>
    <dgm:pt modelId="{3D8412BB-365A-4A3E-99C0-AD81D8BF7AA5}" type="pres">
      <dgm:prSet presAssocID="{B6AF3832-3FB2-4223-92B1-0088D1F51308}" presName="iconRect" presStyleLbl="node1" presStyleIdx="0" presStyleCnt="2"/>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en-ZA"/>
        </a:p>
      </dgm:t>
      <dgm:extLst>
        <a:ext uri="{E40237B7-FDA0-4F09-8148-C483321AD2D9}">
          <dgm14:cNvPr xmlns:dgm14="http://schemas.microsoft.com/office/drawing/2010/diagram" id="0" name="" descr="Upward trend"/>
        </a:ext>
      </dgm:extLst>
    </dgm:pt>
    <dgm:pt modelId="{45502B32-4E24-45D6-BCA8-BADD2CC2FC98}" type="pres">
      <dgm:prSet presAssocID="{B6AF3832-3FB2-4223-92B1-0088D1F51308}" presName="spaceRect" presStyleCnt="0"/>
      <dgm:spPr/>
    </dgm:pt>
    <dgm:pt modelId="{BEE605D5-7A83-41EF-9F2C-22C9804F3A3C}" type="pres">
      <dgm:prSet presAssocID="{B6AF3832-3FB2-4223-92B1-0088D1F51308}" presName="textRect" presStyleLbl="revTx" presStyleIdx="0" presStyleCnt="2" custScaleX="214096" custLinFactX="-45987" custLinFactNeighborX="-100000" custLinFactNeighborY="-7901">
        <dgm:presLayoutVars>
          <dgm:chMax val="1"/>
          <dgm:chPref val="1"/>
        </dgm:presLayoutVars>
      </dgm:prSet>
      <dgm:spPr/>
      <dgm:t>
        <a:bodyPr/>
        <a:lstStyle/>
        <a:p>
          <a:endParaRPr lang="en-ZA"/>
        </a:p>
      </dgm:t>
    </dgm:pt>
    <dgm:pt modelId="{F0FCFE50-D6CF-411A-864C-643F5F41F2DE}" type="pres">
      <dgm:prSet presAssocID="{12F97A01-A4A5-4B58-A411-78340DA128F4}" presName="sibTrans" presStyleCnt="0"/>
      <dgm:spPr/>
    </dgm:pt>
    <dgm:pt modelId="{4A713398-3E1B-48CF-9393-0AC842221561}" type="pres">
      <dgm:prSet presAssocID="{DA8E5D5E-8E72-4423-B094-99B8891134F4}" presName="compNode" presStyleCnt="0"/>
      <dgm:spPr/>
    </dgm:pt>
    <dgm:pt modelId="{876C193A-7D4D-4250-913D-E8FA6C75E430}" type="pres">
      <dgm:prSet presAssocID="{DA8E5D5E-8E72-4423-B094-99B8891134F4}" presName="iconBgRect" presStyleLbl="bgShp" presStyleIdx="1" presStyleCnt="2"/>
      <dgm:spPr/>
    </dgm:pt>
    <dgm:pt modelId="{CC85C8B7-7105-40AA-874B-D0C9BDE47D36}" type="pres">
      <dgm:prSet presAssocID="{DA8E5D5E-8E72-4423-B094-99B8891134F4}" presName="iconRect" presStyleLbl="node1" presStyleIdx="1" presStyleCnt="2" custScaleY="68832"/>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en-ZA"/>
        </a:p>
      </dgm:t>
      <dgm:extLst>
        <a:ext uri="{E40237B7-FDA0-4F09-8148-C483321AD2D9}">
          <dgm14:cNvPr xmlns:dgm14="http://schemas.microsoft.com/office/drawing/2010/diagram" id="0" name="" descr="Bar chart"/>
        </a:ext>
      </dgm:extLst>
    </dgm:pt>
    <dgm:pt modelId="{7E63D59A-786B-44DF-A157-3CA9BE82490B}" type="pres">
      <dgm:prSet presAssocID="{DA8E5D5E-8E72-4423-B094-99B8891134F4}" presName="spaceRect" presStyleCnt="0"/>
      <dgm:spPr/>
    </dgm:pt>
    <dgm:pt modelId="{5AAC9CCE-4B3A-47B6-BA23-25459CBC5D62}" type="pres">
      <dgm:prSet presAssocID="{DA8E5D5E-8E72-4423-B094-99B8891134F4}" presName="textRect" presStyleLbl="revTx" presStyleIdx="1" presStyleCnt="2" custScaleX="256124" custScaleY="98811" custLinFactNeighborX="-6259" custLinFactNeighborY="-2381">
        <dgm:presLayoutVars>
          <dgm:chMax val="1"/>
          <dgm:chPref val="1"/>
        </dgm:presLayoutVars>
      </dgm:prSet>
      <dgm:spPr/>
      <dgm:t>
        <a:bodyPr/>
        <a:lstStyle/>
        <a:p>
          <a:endParaRPr lang="en-ZA"/>
        </a:p>
      </dgm:t>
    </dgm:pt>
  </dgm:ptLst>
  <dgm:cxnLst>
    <dgm:cxn modelId="{967BECF1-49F6-4173-9B67-26F8A15D238B}" srcId="{F827D2B0-3CE5-4B4E-BD32-20C7C9A76859}" destId="{B6AF3832-3FB2-4223-92B1-0088D1F51308}" srcOrd="0" destOrd="0" parTransId="{38FC7646-2095-4577-A92F-1EBF08C1A9C5}" sibTransId="{12F97A01-A4A5-4B58-A411-78340DA128F4}"/>
    <dgm:cxn modelId="{CD32FC9B-5408-42D2-95EB-3EAC29C2D950}" type="presOf" srcId="{F827D2B0-3CE5-4B4E-BD32-20C7C9A76859}" destId="{08B14AC2-DE14-41E8-9633-0C2824555220}" srcOrd="0" destOrd="0" presId="urn:microsoft.com/office/officeart/2018/5/layout/IconCircleLabelList"/>
    <dgm:cxn modelId="{B892CDCE-ACDC-400F-AC32-24EDB8357130}" srcId="{F827D2B0-3CE5-4B4E-BD32-20C7C9A76859}" destId="{DA8E5D5E-8E72-4423-B094-99B8891134F4}" srcOrd="1" destOrd="0" parTransId="{377363E3-BC68-4D0F-B143-01ACF7EC735C}" sibTransId="{64D62B35-53DD-4CF3-A399-C7C0F369CC7F}"/>
    <dgm:cxn modelId="{1BE971E1-D434-48C3-84B1-70D32274A5AB}" type="presOf" srcId="{DA8E5D5E-8E72-4423-B094-99B8891134F4}" destId="{5AAC9CCE-4B3A-47B6-BA23-25459CBC5D62}" srcOrd="0" destOrd="0" presId="urn:microsoft.com/office/officeart/2018/5/layout/IconCircleLabelList"/>
    <dgm:cxn modelId="{1201AEDC-BEDC-4B8D-94CC-FCBAD4C3D629}" type="presOf" srcId="{B6AF3832-3FB2-4223-92B1-0088D1F51308}" destId="{BEE605D5-7A83-41EF-9F2C-22C9804F3A3C}" srcOrd="0" destOrd="0" presId="urn:microsoft.com/office/officeart/2018/5/layout/IconCircleLabelList"/>
    <dgm:cxn modelId="{247D4E38-8A19-4E98-8091-52E1556C8027}" type="presParOf" srcId="{08B14AC2-DE14-41E8-9633-0C2824555220}" destId="{77E692E7-DCF6-43FC-9ADF-EAC27B0B0D25}" srcOrd="0" destOrd="0" presId="urn:microsoft.com/office/officeart/2018/5/layout/IconCircleLabelList"/>
    <dgm:cxn modelId="{8B5CC3CE-F895-4313-BA78-92E4D9D6E11E}" type="presParOf" srcId="{77E692E7-DCF6-43FC-9ADF-EAC27B0B0D25}" destId="{8B20FE71-0491-4862-8844-6DB9A979BC02}" srcOrd="0" destOrd="0" presId="urn:microsoft.com/office/officeart/2018/5/layout/IconCircleLabelList"/>
    <dgm:cxn modelId="{21F60C52-1905-45BC-9953-2532461646D7}" type="presParOf" srcId="{77E692E7-DCF6-43FC-9ADF-EAC27B0B0D25}" destId="{3D8412BB-365A-4A3E-99C0-AD81D8BF7AA5}" srcOrd="1" destOrd="0" presId="urn:microsoft.com/office/officeart/2018/5/layout/IconCircleLabelList"/>
    <dgm:cxn modelId="{4E99FB04-EBE8-41B4-8D78-99AE3385361C}" type="presParOf" srcId="{77E692E7-DCF6-43FC-9ADF-EAC27B0B0D25}" destId="{45502B32-4E24-45D6-BCA8-BADD2CC2FC98}" srcOrd="2" destOrd="0" presId="urn:microsoft.com/office/officeart/2018/5/layout/IconCircleLabelList"/>
    <dgm:cxn modelId="{E3EF7716-886F-4D33-80C8-9B55C4B4A402}" type="presParOf" srcId="{77E692E7-DCF6-43FC-9ADF-EAC27B0B0D25}" destId="{BEE605D5-7A83-41EF-9F2C-22C9804F3A3C}" srcOrd="3" destOrd="0" presId="urn:microsoft.com/office/officeart/2018/5/layout/IconCircleLabelList"/>
    <dgm:cxn modelId="{5C08006A-BA15-41B1-9A1B-CF826358FE52}" type="presParOf" srcId="{08B14AC2-DE14-41E8-9633-0C2824555220}" destId="{F0FCFE50-D6CF-411A-864C-643F5F41F2DE}" srcOrd="1" destOrd="0" presId="urn:microsoft.com/office/officeart/2018/5/layout/IconCircleLabelList"/>
    <dgm:cxn modelId="{2CCE6F83-9DB6-447B-A7E8-8BCE1528F6EC}" type="presParOf" srcId="{08B14AC2-DE14-41E8-9633-0C2824555220}" destId="{4A713398-3E1B-48CF-9393-0AC842221561}" srcOrd="2" destOrd="0" presId="urn:microsoft.com/office/officeart/2018/5/layout/IconCircleLabelList"/>
    <dgm:cxn modelId="{7C3DFE01-3ADA-49E6-959E-062F55A5D9EA}" type="presParOf" srcId="{4A713398-3E1B-48CF-9393-0AC842221561}" destId="{876C193A-7D4D-4250-913D-E8FA6C75E430}" srcOrd="0" destOrd="0" presId="urn:microsoft.com/office/officeart/2018/5/layout/IconCircleLabelList"/>
    <dgm:cxn modelId="{AF6633ED-4B9D-4F15-978F-E77F23DE9C18}" type="presParOf" srcId="{4A713398-3E1B-48CF-9393-0AC842221561}" destId="{CC85C8B7-7105-40AA-874B-D0C9BDE47D36}" srcOrd="1" destOrd="0" presId="urn:microsoft.com/office/officeart/2018/5/layout/IconCircleLabelList"/>
    <dgm:cxn modelId="{DAD48938-3FF9-4F18-832C-DEC4ACE09DB4}" type="presParOf" srcId="{4A713398-3E1B-48CF-9393-0AC842221561}" destId="{7E63D59A-786B-44DF-A157-3CA9BE82490B}" srcOrd="2" destOrd="0" presId="urn:microsoft.com/office/officeart/2018/5/layout/IconCircleLabelList"/>
    <dgm:cxn modelId="{7C202AD8-B712-4A5C-89A7-A0BFA40B7938}" type="presParOf" srcId="{4A713398-3E1B-48CF-9393-0AC842221561}" destId="{5AAC9CCE-4B3A-47B6-BA23-25459CBC5D62}"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20FE71-0491-4862-8844-6DB9A979BC02}">
      <dsp:nvSpPr>
        <dsp:cNvPr id="0" name=""/>
        <dsp:cNvSpPr/>
      </dsp:nvSpPr>
      <dsp:spPr>
        <a:xfrm>
          <a:off x="1816006" y="951056"/>
          <a:ext cx="1406812" cy="140681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D8412BB-365A-4A3E-99C0-AD81D8BF7AA5}">
      <dsp:nvSpPr>
        <dsp:cNvPr id="0" name=""/>
        <dsp:cNvSpPr/>
      </dsp:nvSpPr>
      <dsp:spPr>
        <a:xfrm>
          <a:off x="2115819" y="1250868"/>
          <a:ext cx="807187" cy="807187"/>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EE605D5-7A83-41EF-9F2C-22C9804F3A3C}">
      <dsp:nvSpPr>
        <dsp:cNvPr id="0" name=""/>
        <dsp:cNvSpPr/>
      </dsp:nvSpPr>
      <dsp:spPr>
        <a:xfrm>
          <a:off x="0" y="2737719"/>
          <a:ext cx="4937589" cy="7383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778000">
            <a:lnSpc>
              <a:spcPct val="90000"/>
            </a:lnSpc>
            <a:spcBef>
              <a:spcPct val="0"/>
            </a:spcBef>
            <a:spcAft>
              <a:spcPct val="35000"/>
            </a:spcAft>
            <a:defRPr cap="all"/>
          </a:pPr>
          <a:r>
            <a:rPr lang="en-US" sz="4000" b="1" kern="1200" dirty="0">
              <a:solidFill>
                <a:srgbClr val="00B050"/>
              </a:solidFill>
            </a:rPr>
            <a:t>2021/22FY </a:t>
          </a:r>
          <a:r>
            <a:rPr lang="en-US" sz="4000" b="1" kern="1200" dirty="0" smtClean="0">
              <a:solidFill>
                <a:srgbClr val="00B050"/>
              </a:solidFill>
            </a:rPr>
            <a:t>Q4</a:t>
          </a:r>
          <a:endParaRPr lang="en-US" sz="4000" kern="1200" dirty="0">
            <a:solidFill>
              <a:srgbClr val="00B050"/>
            </a:solidFill>
          </a:endParaRPr>
        </a:p>
      </dsp:txBody>
      <dsp:txXfrm>
        <a:off x="0" y="2737719"/>
        <a:ext cx="4937589" cy="738344"/>
      </dsp:txXfrm>
    </dsp:sp>
    <dsp:sp modelId="{876C193A-7D4D-4250-913D-E8FA6C75E430}">
      <dsp:nvSpPr>
        <dsp:cNvPr id="0" name=""/>
        <dsp:cNvSpPr/>
      </dsp:nvSpPr>
      <dsp:spPr>
        <a:xfrm>
          <a:off x="7641825" y="953250"/>
          <a:ext cx="1406812" cy="140681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C85C8B7-7105-40AA-874B-D0C9BDE47D36}">
      <dsp:nvSpPr>
        <dsp:cNvPr id="0" name=""/>
        <dsp:cNvSpPr/>
      </dsp:nvSpPr>
      <dsp:spPr>
        <a:xfrm>
          <a:off x="7941637" y="1253063"/>
          <a:ext cx="807187" cy="555603"/>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AAC9CCE-4B3A-47B6-BA23-25459CBC5D62}">
      <dsp:nvSpPr>
        <dsp:cNvPr id="0" name=""/>
        <dsp:cNvSpPr/>
      </dsp:nvSpPr>
      <dsp:spPr>
        <a:xfrm>
          <a:off x="5247453" y="2785060"/>
          <a:ext cx="5906859" cy="7295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778000">
            <a:lnSpc>
              <a:spcPct val="90000"/>
            </a:lnSpc>
            <a:spcBef>
              <a:spcPct val="0"/>
            </a:spcBef>
            <a:spcAft>
              <a:spcPct val="35000"/>
            </a:spcAft>
            <a:defRPr cap="all"/>
          </a:pPr>
          <a:r>
            <a:rPr lang="en-ZA" sz="4000" b="1" kern="1200" dirty="0" smtClean="0">
              <a:solidFill>
                <a:srgbClr val="00B050"/>
              </a:solidFill>
            </a:rPr>
            <a:t>FINANCIAL </a:t>
          </a:r>
          <a:r>
            <a:rPr lang="en-ZA" sz="4000" b="1" kern="1200" dirty="0">
              <a:solidFill>
                <a:srgbClr val="00B050"/>
              </a:solidFill>
            </a:rPr>
            <a:t>INFORMATION</a:t>
          </a:r>
          <a:endParaRPr lang="en-US" sz="4000" kern="1200" dirty="0">
            <a:solidFill>
              <a:srgbClr val="00B050"/>
            </a:solidFill>
          </a:endParaRPr>
        </a:p>
      </dsp:txBody>
      <dsp:txXfrm>
        <a:off x="5247453" y="2785060"/>
        <a:ext cx="5906859" cy="7295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20FE71-0491-4862-8844-6DB9A979BC02}">
      <dsp:nvSpPr>
        <dsp:cNvPr id="0" name=""/>
        <dsp:cNvSpPr/>
      </dsp:nvSpPr>
      <dsp:spPr>
        <a:xfrm>
          <a:off x="1816006" y="941600"/>
          <a:ext cx="1406812" cy="140681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D8412BB-365A-4A3E-99C0-AD81D8BF7AA5}">
      <dsp:nvSpPr>
        <dsp:cNvPr id="0" name=""/>
        <dsp:cNvSpPr/>
      </dsp:nvSpPr>
      <dsp:spPr>
        <a:xfrm>
          <a:off x="2115819" y="1241412"/>
          <a:ext cx="807187" cy="807187"/>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EE605D5-7A83-41EF-9F2C-22C9804F3A3C}">
      <dsp:nvSpPr>
        <dsp:cNvPr id="0" name=""/>
        <dsp:cNvSpPr/>
      </dsp:nvSpPr>
      <dsp:spPr>
        <a:xfrm>
          <a:off x="0" y="2726769"/>
          <a:ext cx="4937589" cy="7572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778000">
            <a:lnSpc>
              <a:spcPct val="90000"/>
            </a:lnSpc>
            <a:spcBef>
              <a:spcPct val="0"/>
            </a:spcBef>
            <a:spcAft>
              <a:spcPct val="35000"/>
            </a:spcAft>
            <a:defRPr cap="all"/>
          </a:pPr>
          <a:r>
            <a:rPr lang="en-US" sz="4000" b="1" kern="1200" dirty="0">
              <a:solidFill>
                <a:srgbClr val="00B050"/>
              </a:solidFill>
            </a:rPr>
            <a:t>2021/22FY </a:t>
          </a:r>
          <a:r>
            <a:rPr lang="en-US" sz="4000" b="1" kern="1200" dirty="0" smtClean="0">
              <a:solidFill>
                <a:srgbClr val="00B050"/>
              </a:solidFill>
            </a:rPr>
            <a:t>Q4</a:t>
          </a:r>
          <a:endParaRPr lang="en-US" sz="4000" kern="1200" dirty="0">
            <a:solidFill>
              <a:srgbClr val="00B050"/>
            </a:solidFill>
          </a:endParaRPr>
        </a:p>
      </dsp:txBody>
      <dsp:txXfrm>
        <a:off x="0" y="2726769"/>
        <a:ext cx="4937589" cy="757256"/>
      </dsp:txXfrm>
    </dsp:sp>
    <dsp:sp modelId="{876C193A-7D4D-4250-913D-E8FA6C75E430}">
      <dsp:nvSpPr>
        <dsp:cNvPr id="0" name=""/>
        <dsp:cNvSpPr/>
      </dsp:nvSpPr>
      <dsp:spPr>
        <a:xfrm>
          <a:off x="7641825" y="943851"/>
          <a:ext cx="1406812" cy="140681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C85C8B7-7105-40AA-874B-D0C9BDE47D36}">
      <dsp:nvSpPr>
        <dsp:cNvPr id="0" name=""/>
        <dsp:cNvSpPr/>
      </dsp:nvSpPr>
      <dsp:spPr>
        <a:xfrm>
          <a:off x="7941637" y="1456041"/>
          <a:ext cx="807187" cy="382432"/>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AAC9CCE-4B3A-47B6-BA23-25459CBC5D62}">
      <dsp:nvSpPr>
        <dsp:cNvPr id="0" name=""/>
        <dsp:cNvSpPr/>
      </dsp:nvSpPr>
      <dsp:spPr>
        <a:xfrm>
          <a:off x="5247453" y="2775322"/>
          <a:ext cx="5906859" cy="7482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778000">
            <a:lnSpc>
              <a:spcPct val="90000"/>
            </a:lnSpc>
            <a:spcBef>
              <a:spcPct val="0"/>
            </a:spcBef>
            <a:spcAft>
              <a:spcPct val="35000"/>
            </a:spcAft>
            <a:defRPr cap="all"/>
          </a:pPr>
          <a:r>
            <a:rPr lang="en-ZA" sz="4000" b="1" kern="1200" dirty="0">
              <a:solidFill>
                <a:srgbClr val="00B050"/>
              </a:solidFill>
            </a:rPr>
            <a:t>PERFORMANCE </a:t>
          </a:r>
          <a:r>
            <a:rPr lang="en-ZA" sz="4000" b="1" kern="1200" dirty="0" smtClean="0">
              <a:solidFill>
                <a:srgbClr val="00B050"/>
              </a:solidFill>
            </a:rPr>
            <a:t>INFORMATION – NON FINANCIAL</a:t>
          </a:r>
          <a:endParaRPr lang="en-US" sz="4000" kern="1200" dirty="0">
            <a:solidFill>
              <a:srgbClr val="00B050"/>
            </a:solidFill>
          </a:endParaRPr>
        </a:p>
      </dsp:txBody>
      <dsp:txXfrm>
        <a:off x="5247453" y="2775322"/>
        <a:ext cx="5906859" cy="748252"/>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B89807-93AF-4308-9E88-97EB69629FF6}" type="datetimeFigureOut">
              <a:rPr lang="en-ZA" smtClean="0"/>
              <a:t>2022/08/30</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77B6B6-E95A-43CE-B300-D85D323C2A1A}" type="slidenum">
              <a:rPr lang="en-ZA" smtClean="0"/>
              <a:t>‹#›</a:t>
            </a:fld>
            <a:endParaRPr lang="en-ZA"/>
          </a:p>
        </p:txBody>
      </p:sp>
    </p:spTree>
    <p:extLst>
      <p:ext uri="{BB962C8B-B14F-4D97-AF65-F5344CB8AC3E}">
        <p14:creationId xmlns:p14="http://schemas.microsoft.com/office/powerpoint/2010/main" val="2995518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515BD4D8-07B4-47D4-9CA0-3E3E8CF96796}" type="slidenum">
              <a:rPr lang="en-ZA" smtClean="0">
                <a:solidFill>
                  <a:prstClr val="black"/>
                </a:solidFill>
              </a:rPr>
              <a:pPr/>
              <a:t>1</a:t>
            </a:fld>
            <a:endParaRPr lang="en-ZA">
              <a:solidFill>
                <a:prstClr val="black"/>
              </a:solidFill>
            </a:endParaRPr>
          </a:p>
        </p:txBody>
      </p:sp>
    </p:spTree>
    <p:extLst>
      <p:ext uri="{BB962C8B-B14F-4D97-AF65-F5344CB8AC3E}">
        <p14:creationId xmlns:p14="http://schemas.microsoft.com/office/powerpoint/2010/main" val="3995399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F77B6B6-E95A-43CE-B300-D85D323C2A1A}" type="slidenum">
              <a:rPr lang="en-ZA" smtClean="0"/>
              <a:t>12</a:t>
            </a:fld>
            <a:endParaRPr lang="en-ZA"/>
          </a:p>
        </p:txBody>
      </p:sp>
    </p:spTree>
    <p:extLst>
      <p:ext uri="{BB962C8B-B14F-4D97-AF65-F5344CB8AC3E}">
        <p14:creationId xmlns:p14="http://schemas.microsoft.com/office/powerpoint/2010/main" val="3660866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914400" y="3730336"/>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FA39FF-BFC6-41A2-A40F-61496C6BB9B8}" type="datetime1">
              <a:rPr lang="en-US" smtClean="0">
                <a:solidFill>
                  <a:prstClr val="black">
                    <a:tint val="75000"/>
                  </a:prstClr>
                </a:solidFill>
              </a:rPr>
              <a:t>8/30/2022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67209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600201"/>
            <a:ext cx="10972800" cy="438034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CEA929-8ADD-4967-B332-2D53BA601B2B}" type="datetime1">
              <a:rPr lang="en-US" smtClean="0">
                <a:solidFill>
                  <a:prstClr val="black">
                    <a:tint val="75000"/>
                  </a:prstClr>
                </a:solidFill>
              </a:rPr>
              <a:t>8/30/2022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4519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0A015B-3A36-4363-8885-562B6D0A40E2}" type="datetime1">
              <a:rPr lang="en-US" smtClean="0">
                <a:solidFill>
                  <a:prstClr val="black">
                    <a:tint val="75000"/>
                  </a:prstClr>
                </a:solidFill>
              </a:rPr>
              <a:t>8/30/2022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7354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914400" y="3730336"/>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F928E9-F31C-4FD5-9689-8066A37BA289}" type="datetime1">
              <a:rPr lang="en-US" smtClean="0">
                <a:solidFill>
                  <a:prstClr val="black">
                    <a:tint val="75000"/>
                  </a:prstClr>
                </a:solidFill>
              </a:rPr>
              <a:t>8/30/2022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74389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09232C-A92C-473F-AA04-6C925C63BF92}" type="datetime1">
              <a:rPr lang="en-US" smtClean="0">
                <a:solidFill>
                  <a:prstClr val="black">
                    <a:tint val="75000"/>
                  </a:prstClr>
                </a:solidFill>
              </a:rPr>
              <a:t>8/30/2022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68122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AACDD0-A10B-4CEF-97E9-34C3A39AB197}" type="datetime1">
              <a:rPr lang="en-US" smtClean="0">
                <a:solidFill>
                  <a:prstClr val="black">
                    <a:tint val="75000"/>
                  </a:prstClr>
                </a:solidFill>
              </a:rPr>
              <a:t>8/30/2022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93421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3918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3918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F7D22C-15C4-4898-8C9A-BECB6F6D1ABC}" type="datetime1">
              <a:rPr lang="en-US" smtClean="0">
                <a:solidFill>
                  <a:prstClr val="black">
                    <a:tint val="75000"/>
                  </a:prstClr>
                </a:solidFill>
              </a:rPr>
              <a:t>8/30/2022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119850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6"/>
            <a:ext cx="5386917" cy="38229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6"/>
            <a:ext cx="5389033" cy="38229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DCD60D-848C-4021-B6E2-4C2CDA492E23}" type="datetime1">
              <a:rPr lang="en-US" smtClean="0">
                <a:solidFill>
                  <a:prstClr val="black">
                    <a:tint val="75000"/>
                  </a:prstClr>
                </a:solidFill>
              </a:rPr>
              <a:t>8/30/2022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43862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98A15E-3371-47BB-937F-411FCDFF2E06}" type="datetime1">
              <a:rPr lang="en-US" smtClean="0">
                <a:solidFill>
                  <a:prstClr val="black">
                    <a:tint val="75000"/>
                  </a:prstClr>
                </a:solidFill>
              </a:rPr>
              <a:t>8/30/2022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383441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39A81F-B7EE-4FD7-844A-B0D5FC96C918}" type="datetime1">
              <a:rPr lang="en-US" smtClean="0">
                <a:solidFill>
                  <a:prstClr val="black">
                    <a:tint val="75000"/>
                  </a:prstClr>
                </a:solidFill>
              </a:rPr>
              <a:t>8/30/2022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987349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F821D2-E868-43CE-9149-2B3419B1C0C6}" type="datetime1">
              <a:rPr lang="en-US" smtClean="0">
                <a:solidFill>
                  <a:prstClr val="black">
                    <a:tint val="75000"/>
                  </a:prstClr>
                </a:solidFill>
              </a:rPr>
              <a:t>8/30/2022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86698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089122-6E5B-4EBC-B90B-9A0FA4F3ADC1}" type="datetime1">
              <a:rPr lang="en-US" smtClean="0">
                <a:solidFill>
                  <a:prstClr val="black">
                    <a:tint val="75000"/>
                  </a:prstClr>
                </a:solidFill>
              </a:rPr>
              <a:t>8/30/2022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81983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529797"/>
            <a:ext cx="7315200" cy="62341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164569"/>
            <a:ext cx="7315200" cy="45262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084629"/>
            <a:ext cx="7315200" cy="88534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F5AFDA-C44C-4EE1-AA44-CF7E3A11D47F}" type="datetime1">
              <a:rPr lang="en-US" smtClean="0">
                <a:solidFill>
                  <a:prstClr val="black">
                    <a:tint val="75000"/>
                  </a:prstClr>
                </a:solidFill>
              </a:rPr>
              <a:t>8/30/2022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48611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600201"/>
            <a:ext cx="10972800" cy="438034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806384-6125-421E-BF18-E2A3A94D64A4}" type="datetime1">
              <a:rPr lang="en-US" smtClean="0">
                <a:solidFill>
                  <a:prstClr val="black">
                    <a:tint val="75000"/>
                  </a:prstClr>
                </a:solidFill>
              </a:rPr>
              <a:t>8/30/2022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591555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C3C133-48B5-4F73-9228-2FE27FCE6E6B}" type="datetime1">
              <a:rPr lang="en-US" smtClean="0">
                <a:solidFill>
                  <a:prstClr val="black">
                    <a:tint val="75000"/>
                  </a:prstClr>
                </a:solidFill>
              </a:rPr>
              <a:t>8/30/2022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8658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E357C4-A41A-469A-9E8F-062603FFE906}" type="datetime1">
              <a:rPr lang="en-US" smtClean="0">
                <a:solidFill>
                  <a:prstClr val="black">
                    <a:tint val="75000"/>
                  </a:prstClr>
                </a:solidFill>
              </a:rPr>
              <a:t>8/30/2022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81415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3918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3918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86891D-4A31-49A3-86FE-337C584DA589}" type="datetime1">
              <a:rPr lang="en-US" smtClean="0">
                <a:solidFill>
                  <a:prstClr val="black">
                    <a:tint val="75000"/>
                  </a:prstClr>
                </a:solidFill>
              </a:rPr>
              <a:t>8/30/2022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78070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6"/>
            <a:ext cx="5386917" cy="38229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6"/>
            <a:ext cx="5389033" cy="38229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F90A93-927E-488B-9DDD-48ED9528965B}" type="datetime1">
              <a:rPr lang="en-US" smtClean="0">
                <a:solidFill>
                  <a:prstClr val="black">
                    <a:tint val="75000"/>
                  </a:prstClr>
                </a:solidFill>
              </a:rPr>
              <a:t>8/30/2022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68705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188316-A62F-408B-BB60-A32DFB3B6852}" type="datetime1">
              <a:rPr lang="en-US" smtClean="0">
                <a:solidFill>
                  <a:prstClr val="black">
                    <a:tint val="75000"/>
                  </a:prstClr>
                </a:solidFill>
              </a:rPr>
              <a:t>8/30/2022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6342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CF93A2-5D88-4C24-9A5B-D5B046CEA647}" type="datetime1">
              <a:rPr lang="en-US" smtClean="0">
                <a:solidFill>
                  <a:prstClr val="black">
                    <a:tint val="75000"/>
                  </a:prstClr>
                </a:solidFill>
              </a:rPr>
              <a:t>8/30/2022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91302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0C161-3A6D-4BBD-9014-86EC247256CA}" type="datetime1">
              <a:rPr lang="en-US" smtClean="0">
                <a:solidFill>
                  <a:prstClr val="black">
                    <a:tint val="75000"/>
                  </a:prstClr>
                </a:solidFill>
              </a:rPr>
              <a:t>8/30/2022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2038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529797"/>
            <a:ext cx="7315200" cy="62341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164569"/>
            <a:ext cx="7315200" cy="45262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084629"/>
            <a:ext cx="7315200" cy="88534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74A398-5C9B-4C8F-B7B6-01346AEC8C37}" type="datetime1">
              <a:rPr lang="en-US" smtClean="0">
                <a:solidFill>
                  <a:prstClr val="black">
                    <a:tint val="75000"/>
                  </a:prstClr>
                </a:solidFill>
              </a:rPr>
              <a:t>8/30/2022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54164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38034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941783" y="6149833"/>
            <a:ext cx="2892520" cy="236537"/>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fld id="{6FAD6F45-D967-4B33-A739-20A2BC48A92B}" type="datetime1">
              <a:rPr lang="en-US" smtClean="0">
                <a:solidFill>
                  <a:prstClr val="black">
                    <a:tint val="75000"/>
                  </a:prstClr>
                </a:solidFill>
              </a:rPr>
              <a:t>8/30/2022</a:t>
            </a:fld>
            <a:endParaRPr lang="en-US">
              <a:solidFill>
                <a:prstClr val="black">
                  <a:tint val="75000"/>
                </a:prstClr>
              </a:solidFill>
            </a:endParaRPr>
          </a:p>
        </p:txBody>
      </p:sp>
      <p:sp>
        <p:nvSpPr>
          <p:cNvPr id="5" name="Footer Placeholder 4"/>
          <p:cNvSpPr>
            <a:spLocks noGrp="1"/>
          </p:cNvSpPr>
          <p:nvPr>
            <p:ph type="ftr" sz="quarter" idx="3"/>
          </p:nvPr>
        </p:nvSpPr>
        <p:spPr>
          <a:xfrm>
            <a:off x="2941783" y="6448137"/>
            <a:ext cx="2892520" cy="279689"/>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5892800" y="6265574"/>
            <a:ext cx="210435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fld id="{7B1C6805-EAF3-CC4B-883D-0BA841DD8C88}"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5388808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38034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941783" y="6149833"/>
            <a:ext cx="2892520" cy="236537"/>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fld id="{B107FA5C-DC21-41D1-A409-26EA2B8F908A}" type="datetime1">
              <a:rPr lang="en-US" smtClean="0">
                <a:solidFill>
                  <a:prstClr val="black">
                    <a:tint val="75000"/>
                  </a:prstClr>
                </a:solidFill>
              </a:rPr>
              <a:t>8/30/2022</a:t>
            </a:fld>
            <a:endParaRPr lang="en-US">
              <a:solidFill>
                <a:prstClr val="black">
                  <a:tint val="75000"/>
                </a:prstClr>
              </a:solidFill>
            </a:endParaRPr>
          </a:p>
        </p:txBody>
      </p:sp>
      <p:sp>
        <p:nvSpPr>
          <p:cNvPr id="5" name="Footer Placeholder 4"/>
          <p:cNvSpPr>
            <a:spLocks noGrp="1"/>
          </p:cNvSpPr>
          <p:nvPr>
            <p:ph type="ftr" sz="quarter" idx="3"/>
          </p:nvPr>
        </p:nvSpPr>
        <p:spPr>
          <a:xfrm>
            <a:off x="2941783" y="6448137"/>
            <a:ext cx="2892520" cy="279689"/>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5892800" y="6265574"/>
            <a:ext cx="210435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fld id="{7B1C6805-EAF3-CC4B-883D-0BA841DD8C88}"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59218198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 Id="rId4" Type="http://schemas.openxmlformats.org/officeDocument/2006/relationships/image" Target="../media/image9.svg"/></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 Id="rId4" Type="http://schemas.openxmlformats.org/officeDocument/2006/relationships/image" Target="../media/image9.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 Id="rId4" Type="http://schemas.openxmlformats.org/officeDocument/2006/relationships/image" Target="../media/image9.sv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 Id="rId4" Type="http://schemas.openxmlformats.org/officeDocument/2006/relationships/image" Target="../media/image9.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8.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3.xml"/><Relationship Id="rId1" Type="http://schemas.openxmlformats.org/officeDocument/2006/relationships/themeOverride" Target="../theme/themeOverride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5" name="Rectangle 57">
            <a:extLst>
              <a:ext uri="{FF2B5EF4-FFF2-40B4-BE49-F238E27FC236}">
                <a16:creationId xmlns:a16="http://schemas.microsoft.com/office/drawing/2014/main" id="{337940BB-FBC4-492E-BD92-3B7B914D0EA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3805517" y="380073"/>
            <a:ext cx="8216153" cy="5119774"/>
          </a:xfrm>
          <a:ln>
            <a:noFill/>
          </a:ln>
        </p:spPr>
        <p:style>
          <a:lnRef idx="2">
            <a:schemeClr val="accent3"/>
          </a:lnRef>
          <a:fillRef idx="1">
            <a:schemeClr val="lt1"/>
          </a:fillRef>
          <a:effectRef idx="0">
            <a:schemeClr val="accent3"/>
          </a:effectRef>
          <a:fontRef idx="minor">
            <a:schemeClr val="dk1"/>
          </a:fontRef>
        </p:style>
        <p:txBody>
          <a:bodyPr>
            <a:normAutofit fontScale="90000"/>
          </a:bodyPr>
          <a:lstStyle/>
          <a:p>
            <a:pPr>
              <a:lnSpc>
                <a:spcPct val="90000"/>
              </a:lnSpc>
            </a:pPr>
            <a:r>
              <a:rPr lang="en-ZA" sz="4000" b="1" dirty="0" smtClean="0">
                <a:solidFill>
                  <a:srgbClr val="00B050"/>
                </a:solidFill>
                <a:latin typeface="Arial"/>
                <a:cs typeface="Arial"/>
              </a:rPr>
              <a:t/>
            </a:r>
            <a:br>
              <a:rPr lang="en-ZA" sz="4000" b="1" dirty="0" smtClean="0">
                <a:solidFill>
                  <a:srgbClr val="00B050"/>
                </a:solidFill>
                <a:latin typeface="Arial"/>
                <a:cs typeface="Arial"/>
              </a:rPr>
            </a:br>
            <a:r>
              <a:rPr lang="en-ZA" sz="4000" b="1" dirty="0" smtClean="0">
                <a:solidFill>
                  <a:srgbClr val="00B050"/>
                </a:solidFill>
                <a:latin typeface="Arial"/>
                <a:cs typeface="Arial"/>
              </a:rPr>
              <a:t/>
            </a:r>
            <a:br>
              <a:rPr lang="en-ZA" sz="4000" b="1" dirty="0" smtClean="0">
                <a:solidFill>
                  <a:srgbClr val="00B050"/>
                </a:solidFill>
                <a:latin typeface="Arial"/>
                <a:cs typeface="Arial"/>
              </a:rPr>
            </a:br>
            <a:r>
              <a:rPr lang="en-ZA" sz="4000" b="1" dirty="0">
                <a:solidFill>
                  <a:srgbClr val="00B050"/>
                </a:solidFill>
                <a:latin typeface="Arial"/>
                <a:cs typeface="Arial"/>
              </a:rPr>
              <a:t/>
            </a:r>
            <a:br>
              <a:rPr lang="en-ZA" sz="4000" b="1" dirty="0">
                <a:solidFill>
                  <a:srgbClr val="00B050"/>
                </a:solidFill>
                <a:latin typeface="Arial"/>
                <a:cs typeface="Arial"/>
              </a:rPr>
            </a:br>
            <a:r>
              <a:rPr lang="en-ZA" sz="4000" b="1" dirty="0" smtClean="0">
                <a:solidFill>
                  <a:srgbClr val="00B050"/>
                </a:solidFill>
                <a:latin typeface="Arial"/>
                <a:cs typeface="Arial"/>
              </a:rPr>
              <a:t/>
            </a:r>
            <a:br>
              <a:rPr lang="en-ZA" sz="4000" b="1" dirty="0" smtClean="0">
                <a:solidFill>
                  <a:srgbClr val="00B050"/>
                </a:solidFill>
                <a:latin typeface="Arial"/>
                <a:cs typeface="Arial"/>
              </a:rPr>
            </a:br>
            <a:r>
              <a:rPr lang="en-ZA" sz="4000" b="1" dirty="0" smtClean="0">
                <a:solidFill>
                  <a:srgbClr val="00B050"/>
                </a:solidFill>
                <a:latin typeface="Arial"/>
                <a:cs typeface="Arial"/>
              </a:rPr>
              <a:t>PRESENTATION </a:t>
            </a:r>
            <a:r>
              <a:rPr lang="en-ZA" sz="4000" b="1" dirty="0">
                <a:solidFill>
                  <a:srgbClr val="00B050"/>
                </a:solidFill>
                <a:latin typeface="Arial"/>
                <a:cs typeface="Arial"/>
              </a:rPr>
              <a:t>TO </a:t>
            </a:r>
            <a:r>
              <a:rPr lang="en-ZA" sz="4000" b="1" dirty="0" smtClean="0">
                <a:solidFill>
                  <a:srgbClr val="00B050"/>
                </a:solidFill>
                <a:latin typeface="Arial"/>
                <a:cs typeface="Arial"/>
              </a:rPr>
              <a:t>MINISTRY:</a:t>
            </a:r>
            <a:r>
              <a:rPr lang="en-US" sz="4000" b="1" dirty="0">
                <a:cs typeface="Arial"/>
              </a:rPr>
              <a:t/>
            </a:r>
            <a:br>
              <a:rPr lang="en-US" sz="4000" b="1" dirty="0">
                <a:cs typeface="Arial"/>
              </a:rPr>
            </a:br>
            <a:r>
              <a:rPr lang="en-US" sz="4000" b="1" dirty="0">
                <a:latin typeface="Arial" panose="020B0604020202020204" pitchFamily="34" charset="0"/>
                <a:cs typeface="Arial" panose="020B0604020202020204" pitchFamily="34" charset="0"/>
              </a:rPr>
              <a:t/>
            </a:r>
            <a:br>
              <a:rPr lang="en-US" sz="4000" b="1" dirty="0">
                <a:latin typeface="Arial" panose="020B0604020202020204" pitchFamily="34" charset="0"/>
                <a:cs typeface="Arial" panose="020B0604020202020204" pitchFamily="34" charset="0"/>
              </a:rPr>
            </a:br>
            <a:r>
              <a:rPr lang="en-US" sz="4000" b="1" dirty="0" smtClean="0">
                <a:solidFill>
                  <a:srgbClr val="00B050"/>
                </a:solidFill>
                <a:cs typeface="Arial"/>
              </a:rPr>
              <a:t>Q4 PERFORMANCE </a:t>
            </a:r>
            <a:r>
              <a:rPr lang="en-US" sz="4000" b="1" dirty="0" smtClean="0">
                <a:solidFill>
                  <a:srgbClr val="00B050"/>
                </a:solidFill>
                <a:latin typeface="Arial"/>
                <a:cs typeface="Arial"/>
              </a:rPr>
              <a:t>INFORMATION</a:t>
            </a:r>
            <a:br>
              <a:rPr lang="en-US" sz="4000" b="1" dirty="0" smtClean="0">
                <a:solidFill>
                  <a:srgbClr val="00B050"/>
                </a:solidFill>
                <a:latin typeface="Arial"/>
                <a:cs typeface="Arial"/>
              </a:rPr>
            </a:br>
            <a:r>
              <a:rPr lang="en-US" sz="4000" b="1" dirty="0" smtClean="0">
                <a:solidFill>
                  <a:srgbClr val="00B050"/>
                </a:solidFill>
                <a:latin typeface="Arial"/>
                <a:cs typeface="Arial"/>
              </a:rPr>
              <a:t> </a:t>
            </a:r>
            <a:br>
              <a:rPr lang="en-US" sz="4000" b="1" dirty="0" smtClean="0">
                <a:solidFill>
                  <a:srgbClr val="00B050"/>
                </a:solidFill>
                <a:latin typeface="Arial"/>
                <a:cs typeface="Arial"/>
              </a:rPr>
            </a:br>
            <a:r>
              <a:rPr lang="en-US" sz="4000" b="1" dirty="0">
                <a:solidFill>
                  <a:srgbClr val="00B050"/>
                </a:solidFill>
                <a:cs typeface="Arial"/>
              </a:rPr>
              <a:t>(FINANCIAL AND NON-FINANCIAL) </a:t>
            </a:r>
            <a:r>
              <a:rPr lang="en-US" sz="4000" b="1" dirty="0" smtClean="0">
                <a:solidFill>
                  <a:srgbClr val="00B050"/>
                </a:solidFill>
                <a:cs typeface="Arial"/>
              </a:rPr>
              <a:t/>
            </a:r>
            <a:br>
              <a:rPr lang="en-US" sz="4000" b="1" dirty="0" smtClean="0">
                <a:solidFill>
                  <a:srgbClr val="00B050"/>
                </a:solidFill>
                <a:cs typeface="Arial"/>
              </a:rPr>
            </a:br>
            <a:r>
              <a:rPr lang="en-US" sz="4000" b="1" dirty="0">
                <a:solidFill>
                  <a:srgbClr val="00B050"/>
                </a:solidFill>
                <a:latin typeface="Arial"/>
                <a:cs typeface="Arial"/>
              </a:rPr>
              <a:t/>
            </a:r>
            <a:br>
              <a:rPr lang="en-US" sz="4000" b="1" dirty="0">
                <a:solidFill>
                  <a:srgbClr val="00B050"/>
                </a:solidFill>
                <a:latin typeface="Arial"/>
                <a:cs typeface="Arial"/>
              </a:rPr>
            </a:br>
            <a:r>
              <a:rPr lang="en-US" sz="4000" b="1" dirty="0" smtClean="0">
                <a:solidFill>
                  <a:srgbClr val="00B050"/>
                </a:solidFill>
                <a:latin typeface="Arial"/>
                <a:cs typeface="Arial"/>
              </a:rPr>
              <a:t>2021/22FY REPORT </a:t>
            </a:r>
            <a:br>
              <a:rPr lang="en-US" sz="4000" b="1" dirty="0" smtClean="0">
                <a:solidFill>
                  <a:srgbClr val="00B050"/>
                </a:solidFill>
                <a:latin typeface="Arial"/>
                <a:cs typeface="Arial"/>
              </a:rPr>
            </a:br>
            <a:r>
              <a:rPr lang="en-US" sz="4000" b="1" dirty="0" smtClean="0">
                <a:solidFill>
                  <a:srgbClr val="00B050"/>
                </a:solidFill>
                <a:latin typeface="Arial"/>
                <a:cs typeface="Arial"/>
              </a:rPr>
              <a:t/>
            </a:r>
            <a:br>
              <a:rPr lang="en-US" sz="4000" b="1" dirty="0" smtClean="0">
                <a:solidFill>
                  <a:srgbClr val="00B050"/>
                </a:solidFill>
                <a:latin typeface="Arial"/>
                <a:cs typeface="Arial"/>
              </a:rPr>
            </a:br>
            <a:r>
              <a:rPr lang="en-US" sz="4000" b="1" dirty="0" smtClean="0">
                <a:solidFill>
                  <a:srgbClr val="00B050"/>
                </a:solidFill>
                <a:latin typeface="Arial"/>
                <a:cs typeface="Arial"/>
              </a:rPr>
              <a:t>Date: 27 July 2022</a:t>
            </a:r>
            <a:r>
              <a:rPr lang="en-US" sz="4000" b="1" dirty="0">
                <a:latin typeface="Arial" panose="020B0604020202020204" pitchFamily="34" charset="0"/>
                <a:cs typeface="Arial" panose="020B0604020202020204" pitchFamily="34" charset="0"/>
              </a:rPr>
              <a:t/>
            </a:r>
            <a:br>
              <a:rPr lang="en-US" sz="4000" b="1" dirty="0">
                <a:latin typeface="Arial" panose="020B0604020202020204" pitchFamily="34" charset="0"/>
                <a:cs typeface="Arial" panose="020B0604020202020204" pitchFamily="34" charset="0"/>
              </a:rPr>
            </a:br>
            <a:r>
              <a:rPr lang="en-US" sz="4000" b="1" dirty="0" smtClean="0">
                <a:latin typeface="Arial" panose="020B0604020202020204" pitchFamily="34" charset="0"/>
                <a:cs typeface="Arial" panose="020B0604020202020204" pitchFamily="34" charset="0"/>
              </a:rPr>
              <a:t/>
            </a:r>
            <a:br>
              <a:rPr lang="en-US" sz="4000" b="1" dirty="0" smtClean="0">
                <a:latin typeface="Arial" panose="020B0604020202020204" pitchFamily="34" charset="0"/>
                <a:cs typeface="Arial" panose="020B0604020202020204" pitchFamily="34" charset="0"/>
              </a:rPr>
            </a:br>
            <a:r>
              <a:rPr lang="en-US" sz="4000" b="1" dirty="0">
                <a:latin typeface="Arial" panose="020B0604020202020204" pitchFamily="34" charset="0"/>
                <a:cs typeface="Arial" panose="020B0604020202020204" pitchFamily="34" charset="0"/>
              </a:rPr>
              <a:t/>
            </a:r>
            <a:br>
              <a:rPr lang="en-US" sz="4000" b="1" dirty="0">
                <a:latin typeface="Arial" panose="020B0604020202020204" pitchFamily="34" charset="0"/>
                <a:cs typeface="Arial" panose="020B0604020202020204" pitchFamily="34" charset="0"/>
              </a:rPr>
            </a:br>
            <a:r>
              <a:rPr lang="en-US" sz="4000" b="1" dirty="0">
                <a:latin typeface="Arial" panose="020B0604020202020204" pitchFamily="34" charset="0"/>
                <a:cs typeface="Arial" panose="020B0604020202020204" pitchFamily="34" charset="0"/>
              </a:rPr>
              <a:t/>
            </a:r>
            <a:br>
              <a:rPr lang="en-US" sz="4000" b="1" dirty="0">
                <a:latin typeface="Arial" panose="020B0604020202020204" pitchFamily="34" charset="0"/>
                <a:cs typeface="Arial" panose="020B0604020202020204" pitchFamily="34" charset="0"/>
              </a:rPr>
            </a:br>
            <a:r>
              <a:rPr lang="en-US" sz="2600" b="1" dirty="0">
                <a:cs typeface="Arial"/>
              </a:rPr>
              <a:t/>
            </a:r>
            <a:br>
              <a:rPr lang="en-US" sz="2600" b="1" dirty="0">
                <a:cs typeface="Arial"/>
              </a:rPr>
            </a:br>
            <a:endParaRPr lang="en-US" sz="2600" dirty="0">
              <a:cs typeface="Arial"/>
            </a:endParaRPr>
          </a:p>
        </p:txBody>
      </p:sp>
      <p:sp>
        <p:nvSpPr>
          <p:cNvPr id="4" name="Slide Number Placeholder 3"/>
          <p:cNvSpPr>
            <a:spLocks noGrp="1"/>
          </p:cNvSpPr>
          <p:nvPr>
            <p:ph type="sldNum" sz="quarter" idx="12"/>
          </p:nvPr>
        </p:nvSpPr>
        <p:spPr>
          <a:xfrm>
            <a:off x="8610600" y="6356350"/>
            <a:ext cx="2743200" cy="365125"/>
          </a:xfrm>
        </p:spPr>
        <p:txBody>
          <a:bodyPr>
            <a:normAutofit/>
          </a:bodyPr>
          <a:lstStyle/>
          <a:p>
            <a:pPr>
              <a:spcAft>
                <a:spcPts val="600"/>
              </a:spcAft>
            </a:pPr>
            <a:fld id="{7B1C6805-EAF3-CC4B-883D-0BA841DD8C88}" type="slidenum">
              <a:rPr lang="en-US"/>
              <a:pPr>
                <a:spcAft>
                  <a:spcPts val="600"/>
                </a:spcAft>
              </a:pPr>
              <a:t>1</a:t>
            </a:fld>
            <a:endParaRPr lang="en-US"/>
          </a:p>
        </p:txBody>
      </p:sp>
      <p:pic>
        <p:nvPicPr>
          <p:cNvPr id="33" name="Graphic 32" descr="Statistics">
            <a:extLst>
              <a:ext uri="{FF2B5EF4-FFF2-40B4-BE49-F238E27FC236}">
                <a16:creationId xmlns:a16="http://schemas.microsoft.com/office/drawing/2014/main" id="{7460AE86-2169-4638-A1A4-7A01E1664ED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112667" y="563336"/>
            <a:ext cx="3854216" cy="4701294"/>
          </a:xfrm>
          <a:prstGeom prst="rect">
            <a:avLst/>
          </a:prstGeom>
        </p:spPr>
      </p:pic>
      <p:sp>
        <p:nvSpPr>
          <p:cNvPr id="56"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3987" y="4409267"/>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2974003188"/>
      </p:ext>
    </p:extLst>
  </p:cSld>
  <p:clrMapOvr>
    <a:masterClrMapping/>
  </p:clrMapOvr>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726139" y="0"/>
            <a:ext cx="10945907" cy="432831"/>
          </a:xfrm>
          <a:prstGeom prst="rect">
            <a:avLst/>
          </a:prstGeom>
          <a:ln>
            <a:solidFill>
              <a:schemeClr val="tx1"/>
            </a:solidFill>
          </a:ln>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42900" indent="-342900">
              <a:lnSpc>
                <a:spcPct val="115000"/>
              </a:lnSpc>
            </a:pPr>
            <a:r>
              <a:rPr lang="en-US" sz="2400" b="1" dirty="0" smtClean="0">
                <a:solidFill>
                  <a:srgbClr val="00B050"/>
                </a:solidFill>
                <a:latin typeface="+mn-lt"/>
                <a:ea typeface="+mn-ea"/>
                <a:cs typeface="Arial"/>
              </a:rPr>
              <a:t>BUDGET VS SPEND – KEY BENEFITS</a:t>
            </a:r>
            <a:endParaRPr lang="en-US" sz="2400" b="1" dirty="0">
              <a:solidFill>
                <a:srgbClr val="00B050"/>
              </a:solidFill>
              <a:latin typeface="+mn-lt"/>
              <a:ea typeface="+mn-ea"/>
              <a:cs typeface="Arial"/>
            </a:endParaRPr>
          </a:p>
        </p:txBody>
      </p:sp>
      <p:sp>
        <p:nvSpPr>
          <p:cNvPr id="7" name="TextBox 6"/>
          <p:cNvSpPr txBox="1"/>
          <p:nvPr/>
        </p:nvSpPr>
        <p:spPr>
          <a:xfrm>
            <a:off x="726139" y="5402130"/>
            <a:ext cx="10945907" cy="646331"/>
          </a:xfrm>
          <a:prstGeom prst="rect">
            <a:avLst/>
          </a:prstGeom>
          <a:noFill/>
          <a:ln>
            <a:solidFill>
              <a:schemeClr val="tx1"/>
            </a:solidFill>
          </a:ln>
        </p:spPr>
        <p:txBody>
          <a:bodyPr wrap="square" rtlCol="0">
            <a:spAutoFit/>
          </a:bodyPr>
          <a:lstStyle/>
          <a:p>
            <a:r>
              <a:rPr lang="en-US" dirty="0"/>
              <a:t>The spend against all benefits tracked behind budget with notable cost pressure on Healthcare Support and burial support due to cost pressure on these </a:t>
            </a:r>
            <a:r>
              <a:rPr lang="en-US" dirty="0" smtClean="0"/>
              <a:t>benefit.</a:t>
            </a:r>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val="2134588736"/>
              </p:ext>
            </p:extLst>
          </p:nvPr>
        </p:nvGraphicFramePr>
        <p:xfrm>
          <a:off x="726139" y="832507"/>
          <a:ext cx="10945907" cy="4449176"/>
        </p:xfrm>
        <a:graphic>
          <a:graphicData uri="http://schemas.openxmlformats.org/drawingml/2006/table">
            <a:tbl>
              <a:tblPr/>
              <a:tblGrid>
                <a:gridCol w="1667434">
                  <a:extLst>
                    <a:ext uri="{9D8B030D-6E8A-4147-A177-3AD203B41FA5}">
                      <a16:colId xmlns:a16="http://schemas.microsoft.com/office/drawing/2014/main" val="20000"/>
                    </a:ext>
                  </a:extLst>
                </a:gridCol>
                <a:gridCol w="3747246">
                  <a:extLst>
                    <a:ext uri="{9D8B030D-6E8A-4147-A177-3AD203B41FA5}">
                      <a16:colId xmlns:a16="http://schemas.microsoft.com/office/drawing/2014/main" val="20001"/>
                    </a:ext>
                  </a:extLst>
                </a:gridCol>
                <a:gridCol w="1707777">
                  <a:extLst>
                    <a:ext uri="{9D8B030D-6E8A-4147-A177-3AD203B41FA5}">
                      <a16:colId xmlns:a16="http://schemas.microsoft.com/office/drawing/2014/main" val="20002"/>
                    </a:ext>
                  </a:extLst>
                </a:gridCol>
                <a:gridCol w="1577789">
                  <a:extLst>
                    <a:ext uri="{9D8B030D-6E8A-4147-A177-3AD203B41FA5}">
                      <a16:colId xmlns:a16="http://schemas.microsoft.com/office/drawing/2014/main" val="20003"/>
                    </a:ext>
                  </a:extLst>
                </a:gridCol>
                <a:gridCol w="1385048">
                  <a:extLst>
                    <a:ext uri="{9D8B030D-6E8A-4147-A177-3AD203B41FA5}">
                      <a16:colId xmlns:a16="http://schemas.microsoft.com/office/drawing/2014/main" val="20004"/>
                    </a:ext>
                  </a:extLst>
                </a:gridCol>
                <a:gridCol w="860613">
                  <a:extLst>
                    <a:ext uri="{9D8B030D-6E8A-4147-A177-3AD203B41FA5}">
                      <a16:colId xmlns:a16="http://schemas.microsoft.com/office/drawing/2014/main" val="20005"/>
                    </a:ext>
                  </a:extLst>
                </a:gridCol>
              </a:tblGrid>
              <a:tr h="402476">
                <a:tc>
                  <a:txBody>
                    <a:bodyPr/>
                    <a:lstStyle/>
                    <a:p>
                      <a:pPr algn="l" fontAlgn="b"/>
                      <a:r>
                        <a:rPr lang="en-ZA" sz="10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1" i="0" u="none" strike="noStrike">
                          <a:solidFill>
                            <a:srgbClr val="000000"/>
                          </a:solidFill>
                          <a:effectLst/>
                          <a:latin typeface="Calibri" panose="020F0502020204030204" pitchFamily="34" charset="0"/>
                        </a:rPr>
                        <a:t>Key Benefit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ZA" sz="1100" b="1" i="0" u="none" strike="noStrike">
                          <a:solidFill>
                            <a:srgbClr val="000000"/>
                          </a:solidFill>
                          <a:effectLst/>
                          <a:latin typeface="Calibri" panose="020F0502020204030204" pitchFamily="34" charset="0"/>
                        </a:rPr>
                        <a:t> Spend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ZA" sz="1100" b="1" i="0" u="none" strike="noStrike">
                          <a:solidFill>
                            <a:srgbClr val="000000"/>
                          </a:solidFill>
                          <a:effectLst/>
                          <a:latin typeface="Calibri" panose="020F0502020204030204" pitchFamily="34" charset="0"/>
                        </a:rPr>
                        <a:t> Budget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ZA" sz="1100" b="1" i="0" u="none" strike="noStrike">
                          <a:solidFill>
                            <a:srgbClr val="000000"/>
                          </a:solidFill>
                          <a:effectLst/>
                          <a:latin typeface="Calibri" panose="020F0502020204030204" pitchFamily="34" charset="0"/>
                        </a:rPr>
                        <a:t> Available Budget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ZA" sz="1100" b="1" i="0" u="none" strike="noStrike">
                          <a:solidFill>
                            <a:srgbClr val="000000"/>
                          </a:solidFill>
                          <a:effectLst/>
                          <a:latin typeface="Calibri" panose="020F0502020204030204" pitchFamily="34" charset="0"/>
                        </a:rPr>
                        <a:t>%Spend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0000"/>
                  </a:ext>
                </a:extLst>
              </a:tr>
              <a:tr h="321980">
                <a:tc rowSpan="8">
                  <a:txBody>
                    <a:bodyPr/>
                    <a:lstStyle/>
                    <a:p>
                      <a:pPr algn="ctr" fontAlgn="ctr"/>
                      <a:r>
                        <a:rPr lang="en-ZA" sz="1100" b="1" i="0" u="none" strike="noStrike">
                          <a:solidFill>
                            <a:srgbClr val="000000"/>
                          </a:solidFill>
                          <a:effectLst/>
                          <a:latin typeface="Calibri" panose="020F0502020204030204" pitchFamily="34" charset="0"/>
                        </a:rPr>
                        <a:t>Socio-Economic Support Services</a:t>
                      </a:r>
                    </a:p>
                  </a:txBody>
                  <a:tcPr marL="0" marR="0" marT="0" marB="0"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b"/>
                      <a:r>
                        <a:rPr lang="en-US" sz="1000" b="0" i="0" u="none" strike="noStrike">
                          <a:solidFill>
                            <a:srgbClr val="000000"/>
                          </a:solidFill>
                          <a:effectLst/>
                          <a:latin typeface="Calibri" panose="020F0502020204030204" pitchFamily="34" charset="0"/>
                        </a:rPr>
                        <a:t>Compensation for Injury in Military Service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4 211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000" b="0" i="0" u="none" strike="noStrike">
                          <a:solidFill>
                            <a:srgbClr val="000000"/>
                          </a:solidFill>
                          <a:effectLst/>
                          <a:latin typeface="Calibri" panose="020F0502020204030204" pitchFamily="34" charset="0"/>
                        </a:rPr>
                        <a:t>                          4 000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-211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ZA" sz="1000" b="0" i="0" u="none" strike="noStrike">
                          <a:solidFill>
                            <a:srgbClr val="000000"/>
                          </a:solidFill>
                          <a:effectLst/>
                          <a:latin typeface="Calibri" panose="020F0502020204030204" pitchFamily="34" charset="0"/>
                        </a:rPr>
                        <a:t>105%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1"/>
                  </a:ext>
                </a:extLst>
              </a:tr>
              <a:tr h="321980">
                <a:tc vMerge="1">
                  <a:txBody>
                    <a:bodyPr/>
                    <a:lstStyle/>
                    <a:p>
                      <a:endParaRPr lang="en-ZA"/>
                    </a:p>
                  </a:txBody>
                  <a:tcPr/>
                </a:tc>
                <a:tc>
                  <a:txBody>
                    <a:bodyPr/>
                    <a:lstStyle/>
                    <a:p>
                      <a:pPr algn="l" fontAlgn="b"/>
                      <a:r>
                        <a:rPr lang="en-ZA" sz="1000" b="0" i="0" u="none" strike="noStrike" dirty="0">
                          <a:solidFill>
                            <a:srgbClr val="000000"/>
                          </a:solidFill>
                          <a:effectLst/>
                          <a:latin typeface="Calibri" panose="020F0502020204030204" pitchFamily="34" charset="0"/>
                        </a:rPr>
                        <a:t>Social Relief of Distress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4 511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000" b="0" i="0" u="none" strike="noStrike">
                          <a:solidFill>
                            <a:srgbClr val="000000"/>
                          </a:solidFill>
                          <a:effectLst/>
                          <a:latin typeface="Calibri" panose="020F0502020204030204" pitchFamily="34" charset="0"/>
                        </a:rPr>
                        <a:t>                       12 238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7 727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ZA" sz="1000" b="0" i="0" u="none" strike="noStrike">
                          <a:solidFill>
                            <a:srgbClr val="000000"/>
                          </a:solidFill>
                          <a:effectLst/>
                          <a:latin typeface="Calibri" panose="020F0502020204030204" pitchFamily="34" charset="0"/>
                        </a:rPr>
                        <a:t>37%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02"/>
                  </a:ext>
                </a:extLst>
              </a:tr>
              <a:tr h="256120">
                <a:tc vMerge="1">
                  <a:txBody>
                    <a:bodyPr/>
                    <a:lstStyle/>
                    <a:p>
                      <a:endParaRPr lang="en-ZA"/>
                    </a:p>
                  </a:txBody>
                  <a:tcPr/>
                </a:tc>
                <a:tc>
                  <a:txBody>
                    <a:bodyPr/>
                    <a:lstStyle/>
                    <a:p>
                      <a:pPr algn="l" fontAlgn="b"/>
                      <a:r>
                        <a:rPr lang="en-ZA" sz="1000" b="0" i="0" u="none" strike="noStrike">
                          <a:solidFill>
                            <a:srgbClr val="000000"/>
                          </a:solidFill>
                          <a:effectLst/>
                          <a:latin typeface="Calibri" panose="020F0502020204030204" pitchFamily="34" charset="0"/>
                        </a:rPr>
                        <a:t>Access to Transport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000" b="0" i="0" u="none" strike="noStrike">
                          <a:solidFill>
                            <a:srgbClr val="000000"/>
                          </a:solidFill>
                          <a:effectLst/>
                          <a:latin typeface="Calibri" panose="020F0502020204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ZA"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r h="256120">
                <a:tc vMerge="1">
                  <a:txBody>
                    <a:bodyPr/>
                    <a:lstStyle/>
                    <a:p>
                      <a:endParaRPr lang="en-ZA"/>
                    </a:p>
                  </a:txBody>
                  <a:tcPr/>
                </a:tc>
                <a:tc>
                  <a:txBody>
                    <a:bodyPr/>
                    <a:lstStyle/>
                    <a:p>
                      <a:pPr algn="l" fontAlgn="b"/>
                      <a:r>
                        <a:rPr lang="en-ZA" sz="1000" b="0" i="0" u="none" strike="noStrike">
                          <a:solidFill>
                            <a:srgbClr val="000000"/>
                          </a:solidFill>
                          <a:effectLst/>
                          <a:latin typeface="Calibri" panose="020F0502020204030204" pitchFamily="34" charset="0"/>
                        </a:rPr>
                        <a:t>Military Veterans Pension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000" b="0" i="0" u="none" strike="noStrike">
                          <a:solidFill>
                            <a:srgbClr val="000000"/>
                          </a:solidFill>
                          <a:effectLst/>
                          <a:latin typeface="Calibri" panose="020F0502020204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ZA"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04"/>
                  </a:ext>
                </a:extLst>
              </a:tr>
              <a:tr h="321980">
                <a:tc vMerge="1">
                  <a:txBody>
                    <a:bodyPr/>
                    <a:lstStyle/>
                    <a:p>
                      <a:endParaRPr lang="en-ZA"/>
                    </a:p>
                  </a:txBody>
                  <a:tcPr/>
                </a:tc>
                <a:tc>
                  <a:txBody>
                    <a:bodyPr/>
                    <a:lstStyle/>
                    <a:p>
                      <a:pPr algn="l" fontAlgn="b"/>
                      <a:r>
                        <a:rPr lang="en-ZA" sz="1000" b="0" i="0" u="none" strike="noStrike">
                          <a:solidFill>
                            <a:srgbClr val="000000"/>
                          </a:solidFill>
                          <a:effectLst/>
                          <a:latin typeface="Calibri" panose="020F0502020204030204" pitchFamily="34" charset="0"/>
                        </a:rPr>
                        <a:t>Education Support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87 536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000" b="0" i="0" u="none" strike="noStrike">
                          <a:solidFill>
                            <a:srgbClr val="000000"/>
                          </a:solidFill>
                          <a:effectLst/>
                          <a:latin typeface="Calibri" panose="020F0502020204030204" pitchFamily="34" charset="0"/>
                        </a:rPr>
                        <a:t>                     126 399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38 863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ZA" sz="1000" b="0" i="0" u="none" strike="noStrike">
                          <a:solidFill>
                            <a:srgbClr val="000000"/>
                          </a:solidFill>
                          <a:effectLst/>
                          <a:latin typeface="Calibri" panose="020F0502020204030204" pitchFamily="34" charset="0"/>
                        </a:rPr>
                        <a:t>69%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5"/>
                  </a:ext>
                </a:extLst>
              </a:tr>
              <a:tr h="321980">
                <a:tc vMerge="1">
                  <a:txBody>
                    <a:bodyPr/>
                    <a:lstStyle/>
                    <a:p>
                      <a:endParaRPr lang="en-ZA"/>
                    </a:p>
                  </a:txBody>
                  <a:tcPr/>
                </a:tc>
                <a:tc>
                  <a:txBody>
                    <a:bodyPr/>
                    <a:lstStyle/>
                    <a:p>
                      <a:pPr algn="l" fontAlgn="b"/>
                      <a:r>
                        <a:rPr lang="en-ZA" sz="1000" b="0" i="0" u="none" strike="noStrike">
                          <a:solidFill>
                            <a:srgbClr val="000000"/>
                          </a:solidFill>
                          <a:effectLst/>
                          <a:latin typeface="Calibri" panose="020F0502020204030204" pitchFamily="34" charset="0"/>
                        </a:rPr>
                        <a:t>Healthcare Support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89 650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000" b="0" i="0" u="none" strike="noStrike">
                          <a:solidFill>
                            <a:srgbClr val="000000"/>
                          </a:solidFill>
                          <a:effectLst/>
                          <a:latin typeface="Calibri" panose="020F0502020204030204" pitchFamily="34" charset="0"/>
                        </a:rPr>
                        <a:t>                       70 215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(19 435)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ZA" sz="1000" b="0" i="0" u="none" strike="noStrike">
                          <a:solidFill>
                            <a:srgbClr val="000000"/>
                          </a:solidFill>
                          <a:effectLst/>
                          <a:latin typeface="Calibri" panose="020F0502020204030204" pitchFamily="34" charset="0"/>
                        </a:rPr>
                        <a:t>128%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6"/>
                  </a:ext>
                </a:extLst>
              </a:tr>
              <a:tr h="321980">
                <a:tc vMerge="1">
                  <a:txBody>
                    <a:bodyPr/>
                    <a:lstStyle/>
                    <a:p>
                      <a:endParaRPr lang="en-ZA"/>
                    </a:p>
                  </a:txBody>
                  <a:tcPr/>
                </a:tc>
                <a:tc>
                  <a:txBody>
                    <a:bodyPr/>
                    <a:lstStyle/>
                    <a:p>
                      <a:pPr algn="l" fontAlgn="b"/>
                      <a:r>
                        <a:rPr lang="en-ZA" sz="1000" b="0" i="0" u="none" strike="noStrike">
                          <a:solidFill>
                            <a:srgbClr val="000000"/>
                          </a:solidFill>
                          <a:effectLst/>
                          <a:latin typeface="Calibri" panose="020F0502020204030204" pitchFamily="34" charset="0"/>
                        </a:rPr>
                        <a:t>Housing Support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19 481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000" b="0" i="0" u="none" strike="noStrike">
                          <a:solidFill>
                            <a:srgbClr val="000000"/>
                          </a:solidFill>
                          <a:effectLst/>
                          <a:latin typeface="Calibri" panose="020F0502020204030204" pitchFamily="34" charset="0"/>
                        </a:rPr>
                        <a:t>                       31 000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11 519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ZA" sz="1000" b="0" i="0" u="none" strike="noStrike">
                          <a:solidFill>
                            <a:srgbClr val="000000"/>
                          </a:solidFill>
                          <a:effectLst/>
                          <a:latin typeface="Calibri" panose="020F0502020204030204" pitchFamily="34" charset="0"/>
                        </a:rPr>
                        <a:t>63%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07"/>
                  </a:ext>
                </a:extLst>
              </a:tr>
              <a:tr h="256120">
                <a:tc vMerge="1">
                  <a:txBody>
                    <a:bodyPr/>
                    <a:lstStyle/>
                    <a:p>
                      <a:endParaRPr lang="en-ZA"/>
                    </a:p>
                  </a:txBody>
                  <a:tcPr/>
                </a:tc>
                <a:tc>
                  <a:txBody>
                    <a:bodyPr/>
                    <a:lstStyle/>
                    <a:p>
                      <a:pPr algn="l" fontAlgn="b"/>
                      <a:r>
                        <a:rPr lang="en-ZA" sz="1100" b="1" i="0" u="none" strike="noStrike">
                          <a:solidFill>
                            <a:srgbClr val="000000"/>
                          </a:solidFill>
                          <a:effectLst/>
                          <a:latin typeface="Calibri" panose="020F0502020204030204" pitchFamily="34" charset="0"/>
                        </a:rPr>
                        <a:t>Sub-total SES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en-ZA" sz="1100" b="1" i="0" u="none" strike="noStrike">
                          <a:solidFill>
                            <a:srgbClr val="000000"/>
                          </a:solidFill>
                          <a:effectLst/>
                          <a:latin typeface="Calibri" panose="020F0502020204030204" pitchFamily="34" charset="0"/>
                        </a:rPr>
                        <a:t>                205 389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en-ZA" sz="1100" b="1" i="0" u="none" strike="noStrike">
                          <a:solidFill>
                            <a:srgbClr val="000000"/>
                          </a:solidFill>
                          <a:effectLst/>
                          <a:latin typeface="Calibri" panose="020F0502020204030204" pitchFamily="34" charset="0"/>
                        </a:rPr>
                        <a:t>              243 852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en-ZA" sz="1100" b="1" i="0" u="none" strike="noStrike">
                          <a:solidFill>
                            <a:srgbClr val="000000"/>
                          </a:solidFill>
                          <a:effectLst/>
                          <a:latin typeface="Calibri" panose="020F0502020204030204" pitchFamily="34" charset="0"/>
                        </a:rPr>
                        <a:t>            38 463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r" fontAlgn="b"/>
                      <a:r>
                        <a:rPr lang="en-ZA" sz="1000" b="1" i="0" u="none" strike="noStrike">
                          <a:solidFill>
                            <a:srgbClr val="000000"/>
                          </a:solidFill>
                          <a:effectLst/>
                          <a:latin typeface="Calibri" panose="020F0502020204030204" pitchFamily="34" charset="0"/>
                        </a:rPr>
                        <a:t>84%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10008"/>
                  </a:ext>
                </a:extLst>
              </a:tr>
              <a:tr h="256120">
                <a:tc>
                  <a:txBody>
                    <a:bodyPr/>
                    <a:lstStyle/>
                    <a:p>
                      <a:pPr algn="l" fontAlgn="b"/>
                      <a:r>
                        <a:rPr lang="en-ZA" sz="10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21980">
                <a:tc rowSpan="4">
                  <a:txBody>
                    <a:bodyPr/>
                    <a:lstStyle/>
                    <a:p>
                      <a:pPr algn="ctr" fontAlgn="ctr"/>
                      <a:r>
                        <a:rPr lang="en-ZA" sz="1100" b="1" i="0" u="none" strike="noStrike">
                          <a:solidFill>
                            <a:srgbClr val="000000"/>
                          </a:solidFill>
                          <a:effectLst/>
                          <a:latin typeface="Calibri" panose="020F0502020204030204" pitchFamily="34" charset="0"/>
                        </a:rPr>
                        <a:t>Empowerment and Stakeholder Management</a:t>
                      </a:r>
                    </a:p>
                  </a:txBody>
                  <a:tcPr marL="0" marR="0" marT="0" marB="0"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ZA" sz="1000" b="0" i="0" u="none" strike="noStrike" dirty="0">
                          <a:solidFill>
                            <a:srgbClr val="000000"/>
                          </a:solidFill>
                          <a:effectLst/>
                          <a:latin typeface="Calibri" panose="020F0502020204030204" pitchFamily="34" charset="0"/>
                        </a:rPr>
                        <a:t>Skills Development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80 401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000" b="0" i="0" u="none" strike="noStrike">
                          <a:solidFill>
                            <a:srgbClr val="000000"/>
                          </a:solidFill>
                          <a:effectLst/>
                          <a:latin typeface="Calibri" panose="020F0502020204030204" pitchFamily="34" charset="0"/>
                        </a:rPr>
                        <a:t>                       50 666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-29 735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ZA" sz="1000" b="0" i="0" u="none" strike="noStrike">
                          <a:solidFill>
                            <a:srgbClr val="000000"/>
                          </a:solidFill>
                          <a:effectLst/>
                          <a:latin typeface="Calibri" panose="020F0502020204030204" pitchFamily="34" charset="0"/>
                        </a:rPr>
                        <a:t>159%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0"/>
                  </a:ext>
                </a:extLst>
              </a:tr>
              <a:tr h="256120">
                <a:tc vMerge="1">
                  <a:txBody>
                    <a:bodyPr/>
                    <a:lstStyle/>
                    <a:p>
                      <a:endParaRPr lang="en-ZA"/>
                    </a:p>
                  </a:txBody>
                  <a:tcPr/>
                </a:tc>
                <a:tc>
                  <a:txBody>
                    <a:bodyPr/>
                    <a:lstStyle/>
                    <a:p>
                      <a:pPr algn="l" fontAlgn="b"/>
                      <a:r>
                        <a:rPr lang="en-ZA" sz="1000" b="0" i="0" u="none" strike="noStrike">
                          <a:solidFill>
                            <a:srgbClr val="000000"/>
                          </a:solidFill>
                          <a:effectLst/>
                          <a:latin typeface="Calibri" panose="020F0502020204030204" pitchFamily="34" charset="0"/>
                        </a:rPr>
                        <a:t>Heritage Assets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000" b="0" i="0" u="none" strike="noStrike">
                          <a:solidFill>
                            <a:srgbClr val="000000"/>
                          </a:solidFill>
                          <a:effectLst/>
                          <a:latin typeface="Calibri" panose="020F0502020204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ZA" sz="10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1"/>
                  </a:ext>
                </a:extLst>
              </a:tr>
              <a:tr h="321980">
                <a:tc vMerge="1">
                  <a:txBody>
                    <a:bodyPr/>
                    <a:lstStyle/>
                    <a:p>
                      <a:endParaRPr lang="en-ZA"/>
                    </a:p>
                  </a:txBody>
                  <a:tcPr/>
                </a:tc>
                <a:tc>
                  <a:txBody>
                    <a:bodyPr/>
                    <a:lstStyle/>
                    <a:p>
                      <a:pPr algn="l" fontAlgn="b"/>
                      <a:r>
                        <a:rPr lang="en-ZA" sz="1000" b="0" i="0" u="none" strike="noStrike">
                          <a:solidFill>
                            <a:srgbClr val="000000"/>
                          </a:solidFill>
                          <a:effectLst/>
                          <a:latin typeface="Calibri" panose="020F0502020204030204" pitchFamily="34" charset="0"/>
                        </a:rPr>
                        <a:t>Burial Support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16 212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000" b="0" i="0" u="none" strike="noStrike">
                          <a:solidFill>
                            <a:srgbClr val="000000"/>
                          </a:solidFill>
                          <a:effectLst/>
                          <a:latin typeface="Calibri" panose="020F0502020204030204" pitchFamily="34" charset="0"/>
                        </a:rPr>
                        <a:t>                       14 393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-1 819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ZA" sz="1000" b="0" i="0" u="none" strike="noStrike">
                          <a:solidFill>
                            <a:srgbClr val="000000"/>
                          </a:solidFill>
                          <a:effectLst/>
                          <a:latin typeface="Calibri" panose="020F0502020204030204" pitchFamily="34" charset="0"/>
                        </a:rPr>
                        <a:t>113%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2"/>
                  </a:ext>
                </a:extLst>
              </a:tr>
              <a:tr h="256120">
                <a:tc vMerge="1">
                  <a:txBody>
                    <a:bodyPr/>
                    <a:lstStyle/>
                    <a:p>
                      <a:endParaRPr lang="en-ZA"/>
                    </a:p>
                  </a:txBody>
                  <a:tcPr/>
                </a:tc>
                <a:tc>
                  <a:txBody>
                    <a:bodyPr/>
                    <a:lstStyle/>
                    <a:p>
                      <a:pPr algn="l" fontAlgn="b"/>
                      <a:r>
                        <a:rPr lang="en-ZA" sz="1100" b="1" i="0" u="none" strike="noStrike">
                          <a:solidFill>
                            <a:srgbClr val="000000"/>
                          </a:solidFill>
                          <a:effectLst/>
                          <a:latin typeface="Calibri" panose="020F0502020204030204" pitchFamily="34" charset="0"/>
                        </a:rPr>
                        <a:t>Sub-total ESM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en-ZA" sz="1100" b="1" i="0" u="none" strike="noStrike">
                          <a:solidFill>
                            <a:srgbClr val="000000"/>
                          </a:solidFill>
                          <a:effectLst/>
                          <a:latin typeface="Calibri" panose="020F0502020204030204" pitchFamily="34" charset="0"/>
                        </a:rPr>
                        <a:t>                  96 613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en-ZA" sz="1100" b="1" i="0" u="none" strike="noStrike">
                          <a:solidFill>
                            <a:srgbClr val="000000"/>
                          </a:solidFill>
                          <a:effectLst/>
                          <a:latin typeface="Calibri" panose="020F0502020204030204" pitchFamily="34" charset="0"/>
                        </a:rPr>
                        <a:t>                65 059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en-ZA" sz="1100" b="1" i="0" u="none" strike="noStrike">
                          <a:solidFill>
                            <a:srgbClr val="000000"/>
                          </a:solidFill>
                          <a:effectLst/>
                          <a:latin typeface="Calibri" panose="020F0502020204030204" pitchFamily="34" charset="0"/>
                        </a:rPr>
                        <a:t>           -31 554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r" fontAlgn="b"/>
                      <a:r>
                        <a:rPr lang="en-ZA" sz="1000" b="1" i="0" u="none" strike="noStrike">
                          <a:solidFill>
                            <a:srgbClr val="000000"/>
                          </a:solidFill>
                          <a:effectLst/>
                          <a:latin typeface="Calibri" panose="020F0502020204030204" pitchFamily="34" charset="0"/>
                        </a:rPr>
                        <a:t>149%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10013"/>
                  </a:ext>
                </a:extLst>
              </a:tr>
              <a:tr h="256120">
                <a:tc>
                  <a:txBody>
                    <a:bodyPr/>
                    <a:lstStyle/>
                    <a:p>
                      <a:pPr algn="l" fontAlgn="b"/>
                      <a:r>
                        <a:rPr lang="en-ZA" sz="1300" b="1" i="0" u="none" strike="noStrike">
                          <a:solidFill>
                            <a:srgbClr val="000000"/>
                          </a:solidFill>
                          <a:effectLst/>
                          <a:latin typeface="Calibri" panose="020F0502020204030204" pitchFamily="34" charset="0"/>
                        </a:rPr>
                        <a:t>Total Benefits</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en-ZA" sz="1300" b="1" i="0" u="none" strike="noStrike">
                          <a:solidFill>
                            <a:srgbClr val="000000"/>
                          </a:solidFill>
                          <a:effectLst/>
                          <a:latin typeface="Calibri" panose="020F050202020403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en-ZA" sz="1300" b="1" i="0" u="none" strike="noStrike">
                          <a:solidFill>
                            <a:srgbClr val="000000"/>
                          </a:solidFill>
                          <a:effectLst/>
                          <a:latin typeface="Calibri" panose="020F0502020204030204" pitchFamily="34" charset="0"/>
                        </a:rPr>
                        <a:t>             302 002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en-ZA" sz="1300" b="1" i="0" u="none" strike="noStrike">
                          <a:solidFill>
                            <a:srgbClr val="000000"/>
                          </a:solidFill>
                          <a:effectLst/>
                          <a:latin typeface="Calibri" panose="020F0502020204030204" pitchFamily="34" charset="0"/>
                        </a:rPr>
                        <a:t>          308 911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en-ZA" sz="1300" b="1" i="0" u="none" strike="noStrike">
                          <a:solidFill>
                            <a:srgbClr val="000000"/>
                          </a:solidFill>
                          <a:effectLst/>
                          <a:latin typeface="Calibri" panose="020F0502020204030204" pitchFamily="34" charset="0"/>
                        </a:rPr>
                        <a:t>            6 909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r" fontAlgn="b"/>
                      <a:r>
                        <a:rPr lang="en-ZA" sz="1300" b="1" i="0" u="none" strike="noStrike" dirty="0">
                          <a:solidFill>
                            <a:srgbClr val="000000"/>
                          </a:solidFill>
                          <a:effectLst/>
                          <a:latin typeface="Calibri" panose="020F0502020204030204" pitchFamily="34" charset="0"/>
                        </a:rPr>
                        <a:t>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10014"/>
                  </a:ext>
                </a:extLst>
              </a:tr>
            </a:tbl>
          </a:graphicData>
        </a:graphic>
      </p:graphicFrame>
      <p:sp>
        <p:nvSpPr>
          <p:cNvPr id="2" name="Footer Placeholder 1"/>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B1C6805-EAF3-CC4B-883D-0BA841DD8C88}" type="slidenum">
              <a:rPr lang="en-US" smtClean="0">
                <a:solidFill>
                  <a:prstClr val="black">
                    <a:tint val="75000"/>
                  </a:prstClr>
                </a:solidFill>
              </a:rPr>
              <a:pPr/>
              <a:t>10</a:t>
            </a:fld>
            <a:endParaRPr lang="en-US">
              <a:solidFill>
                <a:prstClr val="black">
                  <a:tint val="75000"/>
                </a:prstClr>
              </a:solidFill>
            </a:endParaRPr>
          </a:p>
        </p:txBody>
      </p:sp>
    </p:spTree>
    <p:extLst>
      <p:ext uri="{BB962C8B-B14F-4D97-AF65-F5344CB8AC3E}">
        <p14:creationId xmlns:p14="http://schemas.microsoft.com/office/powerpoint/2010/main" val="9817720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524000" y="0"/>
            <a:ext cx="9144000" cy="596766"/>
          </a:xfrm>
          <a:prstGeom prst="rect">
            <a:avLst/>
          </a:prstGeom>
          <a:ln>
            <a:solidFill>
              <a:schemeClr val="tx1"/>
            </a:solidFill>
          </a:ln>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42900" indent="-342900">
              <a:lnSpc>
                <a:spcPct val="115000"/>
              </a:lnSpc>
            </a:pPr>
            <a:r>
              <a:rPr lang="en-US" sz="2400" b="1" dirty="0" smtClean="0">
                <a:solidFill>
                  <a:srgbClr val="00B050"/>
                </a:solidFill>
                <a:latin typeface="+mn-lt"/>
                <a:ea typeface="+mn-ea"/>
                <a:cs typeface="Arial"/>
              </a:rPr>
              <a:t>TOTAL DMV BY ECONOMIC CLASSIFICATION</a:t>
            </a:r>
            <a:endParaRPr lang="en-US" sz="2400" b="1" dirty="0">
              <a:solidFill>
                <a:srgbClr val="00B050"/>
              </a:solidFill>
              <a:latin typeface="+mn-lt"/>
              <a:ea typeface="+mn-ea"/>
              <a:cs typeface="Arial"/>
            </a:endParaRPr>
          </a:p>
        </p:txBody>
      </p:sp>
      <p:sp>
        <p:nvSpPr>
          <p:cNvPr id="8" name="TextBox 7"/>
          <p:cNvSpPr txBox="1"/>
          <p:nvPr/>
        </p:nvSpPr>
        <p:spPr>
          <a:xfrm>
            <a:off x="847165" y="5292215"/>
            <a:ext cx="10354234" cy="646331"/>
          </a:xfrm>
          <a:prstGeom prst="rect">
            <a:avLst/>
          </a:prstGeom>
          <a:solidFill>
            <a:schemeClr val="bg1"/>
          </a:solidFill>
          <a:ln>
            <a:solidFill>
              <a:schemeClr val="tx1"/>
            </a:solidFill>
          </a:ln>
        </p:spPr>
        <p:txBody>
          <a:bodyPr wrap="square" rtlCol="0">
            <a:spAutoFit/>
          </a:bodyPr>
          <a:lstStyle/>
          <a:p>
            <a:pPr marL="214313" indent="-214313">
              <a:buFont typeface="Wingdings" panose="05000000000000000000" pitchFamily="2" charset="2"/>
              <a:buChar char="Ø"/>
            </a:pPr>
            <a:r>
              <a:rPr lang="en-ZA" sz="1200" dirty="0">
                <a:latin typeface="Arial" panose="020B0604020202020204" pitchFamily="34" charset="0"/>
                <a:cs typeface="Arial" panose="020B0604020202020204" pitchFamily="34" charset="0"/>
              </a:rPr>
              <a:t>CoE tracked marginally ahead target due to historical organisational structural challenges. Moreover the department appointed a DG during the year who is paid under COE unlike the previous A/DG who was paid in the DOD. </a:t>
            </a:r>
          </a:p>
          <a:p>
            <a:pPr marL="214313" indent="-214313">
              <a:buFont typeface="Wingdings" panose="05000000000000000000" pitchFamily="2" charset="2"/>
              <a:buChar char="Ø"/>
            </a:pPr>
            <a:r>
              <a:rPr lang="en-US" sz="1200" dirty="0">
                <a:latin typeface="Arial" panose="020B0604020202020204" pitchFamily="34" charset="0"/>
                <a:cs typeface="Arial" panose="020B0604020202020204" pitchFamily="34" charset="0"/>
              </a:rPr>
              <a:t>The underspending on transfers and subsidies was mainly informed by slower than expected spend on all military benefits.</a:t>
            </a:r>
            <a:endParaRPr lang="en-ZA" sz="1200" dirty="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27548934"/>
              </p:ext>
            </p:extLst>
          </p:nvPr>
        </p:nvGraphicFramePr>
        <p:xfrm>
          <a:off x="847165" y="846162"/>
          <a:ext cx="10354234" cy="4147002"/>
        </p:xfrm>
        <a:graphic>
          <a:graphicData uri="http://schemas.openxmlformats.org/drawingml/2006/table">
            <a:tbl>
              <a:tblPr/>
              <a:tblGrid>
                <a:gridCol w="3747704">
                  <a:extLst>
                    <a:ext uri="{9D8B030D-6E8A-4147-A177-3AD203B41FA5}">
                      <a16:colId xmlns:a16="http://schemas.microsoft.com/office/drawing/2014/main" val="20000"/>
                    </a:ext>
                  </a:extLst>
                </a:gridCol>
                <a:gridCol w="1729710">
                  <a:extLst>
                    <a:ext uri="{9D8B030D-6E8A-4147-A177-3AD203B41FA5}">
                      <a16:colId xmlns:a16="http://schemas.microsoft.com/office/drawing/2014/main" val="20001"/>
                    </a:ext>
                  </a:extLst>
                </a:gridCol>
                <a:gridCol w="1729710">
                  <a:extLst>
                    <a:ext uri="{9D8B030D-6E8A-4147-A177-3AD203B41FA5}">
                      <a16:colId xmlns:a16="http://schemas.microsoft.com/office/drawing/2014/main" val="20002"/>
                    </a:ext>
                  </a:extLst>
                </a:gridCol>
                <a:gridCol w="1849829">
                  <a:extLst>
                    <a:ext uri="{9D8B030D-6E8A-4147-A177-3AD203B41FA5}">
                      <a16:colId xmlns:a16="http://schemas.microsoft.com/office/drawing/2014/main" val="20003"/>
                    </a:ext>
                  </a:extLst>
                </a:gridCol>
                <a:gridCol w="1297281">
                  <a:extLst>
                    <a:ext uri="{9D8B030D-6E8A-4147-A177-3AD203B41FA5}">
                      <a16:colId xmlns:a16="http://schemas.microsoft.com/office/drawing/2014/main" val="20004"/>
                    </a:ext>
                  </a:extLst>
                </a:gridCol>
              </a:tblGrid>
              <a:tr h="410432">
                <a:tc gridSpan="4">
                  <a:txBody>
                    <a:bodyPr/>
                    <a:lstStyle/>
                    <a:p>
                      <a:pPr algn="ctr" fontAlgn="b"/>
                      <a:r>
                        <a:rPr lang="en-ZA" sz="1400" b="1" i="0" u="none" strike="noStrike" dirty="0">
                          <a:solidFill>
                            <a:srgbClr val="000000"/>
                          </a:solidFill>
                          <a:effectLst/>
                          <a:latin typeface="Calibri" panose="020F0502020204030204" pitchFamily="34" charset="0"/>
                        </a:rPr>
                        <a:t>TOTAL BY ECONOMIC CLASSIFICATION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gn="l" fontAlgn="b"/>
                      <a:r>
                        <a:rPr lang="en-ZA" sz="14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56691">
                <a:tc>
                  <a:txBody>
                    <a:bodyPr/>
                    <a:lstStyle/>
                    <a:p>
                      <a:pPr algn="l" fontAlgn="b"/>
                      <a:r>
                        <a:rPr lang="en-ZA" sz="1400" b="1" i="0" u="none" strike="noStrike" dirty="0" err="1">
                          <a:solidFill>
                            <a:srgbClr val="000000"/>
                          </a:solidFill>
                          <a:effectLst/>
                          <a:latin typeface="Calibri" panose="020F0502020204030204" pitchFamily="34" charset="0"/>
                        </a:rPr>
                        <a:t>R'000</a:t>
                      </a:r>
                      <a:endParaRPr lang="en-ZA" sz="1400" b="1"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ZA" sz="1400" b="1" i="0" u="none" strike="noStrike" dirty="0">
                          <a:solidFill>
                            <a:srgbClr val="000000"/>
                          </a:solidFill>
                          <a:effectLst/>
                          <a:latin typeface="Calibri" panose="020F0502020204030204" pitchFamily="34" charset="0"/>
                        </a:rPr>
                        <a:t>SPEND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ZA" sz="1400" b="1" i="0" u="none" strike="noStrike">
                          <a:solidFill>
                            <a:srgbClr val="000000"/>
                          </a:solidFill>
                          <a:effectLst/>
                          <a:latin typeface="Calibri" panose="020F0502020204030204" pitchFamily="34" charset="0"/>
                        </a:rPr>
                        <a:t>BUDGET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ZA" sz="1400" b="1" i="0" u="none" strike="noStrike">
                          <a:solidFill>
                            <a:srgbClr val="000000"/>
                          </a:solidFill>
                          <a:effectLst/>
                          <a:latin typeface="Calibri" panose="020F0502020204030204" pitchFamily="34" charset="0"/>
                        </a:rPr>
                        <a:t>AVAILABLE BUDGET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ZA" sz="1400" b="1" i="0" u="none" strike="noStrike">
                          <a:solidFill>
                            <a:srgbClr val="000000"/>
                          </a:solidFill>
                          <a:effectLst/>
                          <a:latin typeface="Calibri" panose="020F0502020204030204" pitchFamily="34" charset="0"/>
                        </a:rPr>
                        <a:t>%SPEND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10001"/>
                  </a:ext>
                </a:extLst>
              </a:tr>
              <a:tr h="328345">
                <a:tc>
                  <a:txBody>
                    <a:bodyPr/>
                    <a:lstStyle/>
                    <a:p>
                      <a:pPr algn="l" fontAlgn="b"/>
                      <a:r>
                        <a:rPr lang="en-ZA" sz="1400" b="0" i="0" u="none" strike="noStrike">
                          <a:solidFill>
                            <a:srgbClr val="000000"/>
                          </a:solidFill>
                          <a:effectLst/>
                          <a:latin typeface="Calibri" panose="020F0502020204030204" pitchFamily="34" charset="0"/>
                        </a:rPr>
                        <a:t>Compensation of Employees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Calibri" panose="020F0502020204030204" pitchFamily="34" charset="0"/>
                        </a:rPr>
                        <a:t>116 372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Calibri" panose="020F0502020204030204" pitchFamily="34" charset="0"/>
                        </a:rPr>
                        <a:t>129 887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13 515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90%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2"/>
                  </a:ext>
                </a:extLst>
              </a:tr>
              <a:tr h="492518">
                <a:tc>
                  <a:txBody>
                    <a:bodyPr/>
                    <a:lstStyle/>
                    <a:p>
                      <a:pPr algn="l" fontAlgn="b"/>
                      <a:r>
                        <a:rPr lang="en-ZA" sz="1400" b="0" i="0" u="none" strike="noStrike">
                          <a:solidFill>
                            <a:srgbClr val="000000"/>
                          </a:solidFill>
                          <a:effectLst/>
                          <a:latin typeface="Calibri" panose="020F0502020204030204" pitchFamily="34" charset="0"/>
                        </a:rPr>
                        <a:t>Goods and Services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241 666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Calibri" panose="020F0502020204030204" pitchFamily="34" charset="0"/>
                        </a:rPr>
                        <a:t>244 906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Calibri" panose="020F0502020204030204" pitchFamily="34" charset="0"/>
                        </a:rPr>
                        <a:t>3 240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Calibri" panose="020F0502020204030204" pitchFamily="34" charset="0"/>
                        </a:rPr>
                        <a:t>99%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3"/>
                  </a:ext>
                </a:extLst>
              </a:tr>
              <a:tr h="492518">
                <a:tc>
                  <a:txBody>
                    <a:bodyPr/>
                    <a:lstStyle/>
                    <a:p>
                      <a:pPr algn="l" fontAlgn="b"/>
                      <a:r>
                        <a:rPr lang="en-ZA" sz="1400" b="0" i="0" u="none" strike="noStrike" dirty="0">
                          <a:solidFill>
                            <a:srgbClr val="000000"/>
                          </a:solidFill>
                          <a:effectLst/>
                          <a:latin typeface="Calibri" panose="020F0502020204030204" pitchFamily="34" charset="0"/>
                        </a:rPr>
                        <a:t>Transfers and Subsidies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Calibri" panose="020F0502020204030204" pitchFamily="34" charset="0"/>
                        </a:rPr>
                        <a:t>129 056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188 982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Calibri" panose="020F0502020204030204" pitchFamily="34" charset="0"/>
                        </a:rPr>
                        <a:t>59 926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Calibri" panose="020F0502020204030204" pitchFamily="34" charset="0"/>
                        </a:rPr>
                        <a:t>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4"/>
                  </a:ext>
                </a:extLst>
              </a:tr>
              <a:tr h="492518">
                <a:tc>
                  <a:txBody>
                    <a:bodyPr/>
                    <a:lstStyle/>
                    <a:p>
                      <a:pPr algn="l" fontAlgn="b"/>
                      <a:r>
                        <a:rPr lang="en-ZA" sz="1400" b="0" i="0" u="none" strike="noStrike">
                          <a:solidFill>
                            <a:srgbClr val="000000"/>
                          </a:solidFill>
                          <a:effectLst/>
                          <a:latin typeface="Calibri" panose="020F0502020204030204" pitchFamily="34" charset="0"/>
                        </a:rPr>
                        <a:t>Payments for Capital Assets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28 466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43 613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15 147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Calibri" panose="020F0502020204030204" pitchFamily="34" charset="0"/>
                        </a:rPr>
                        <a:t>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5"/>
                  </a:ext>
                </a:extLst>
              </a:tr>
              <a:tr h="492518">
                <a:tc>
                  <a:txBody>
                    <a:bodyPr/>
                    <a:lstStyle/>
                    <a:p>
                      <a:pPr algn="l" fontAlgn="b"/>
                      <a:r>
                        <a:rPr lang="en-ZA" sz="1400" b="0" i="0" u="none" strike="noStrike">
                          <a:solidFill>
                            <a:srgbClr val="000000"/>
                          </a:solidFill>
                          <a:effectLst/>
                          <a:latin typeface="Calibri" panose="020F0502020204030204" pitchFamily="34" charset="0"/>
                        </a:rPr>
                        <a:t>Payments for Financial Assests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6"/>
                  </a:ext>
                </a:extLst>
              </a:tr>
              <a:tr h="288944">
                <a:tc>
                  <a:txBody>
                    <a:bodyPr/>
                    <a:lstStyle/>
                    <a:p>
                      <a:pPr algn="l" fontAlgn="b"/>
                      <a:r>
                        <a:rPr lang="en-ZA" sz="14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dirty="0">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92518">
                <a:tc>
                  <a:txBody>
                    <a:bodyPr/>
                    <a:lstStyle/>
                    <a:p>
                      <a:pPr algn="l" fontAlgn="b"/>
                      <a:r>
                        <a:rPr lang="en-ZA" sz="1400" b="1" i="0" u="none" strike="noStrike">
                          <a:solidFill>
                            <a:srgbClr val="000000"/>
                          </a:solidFill>
                          <a:effectLst/>
                          <a:latin typeface="Calibri" panose="020F0502020204030204" pitchFamily="34" charset="0"/>
                        </a:rPr>
                        <a:t>TOTAL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r" fontAlgn="b"/>
                      <a:r>
                        <a:rPr lang="en-ZA" sz="1400" b="1" i="0" u="none" strike="noStrike">
                          <a:solidFill>
                            <a:srgbClr val="000000"/>
                          </a:solidFill>
                          <a:effectLst/>
                          <a:latin typeface="Calibri" panose="020F0502020204030204" pitchFamily="34" charset="0"/>
                        </a:rPr>
                        <a:t>515 577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r" fontAlgn="b"/>
                      <a:r>
                        <a:rPr lang="en-ZA" sz="1400" b="1" i="0" u="none" strike="noStrike">
                          <a:solidFill>
                            <a:srgbClr val="000000"/>
                          </a:solidFill>
                          <a:effectLst/>
                          <a:latin typeface="Calibri" panose="020F0502020204030204" pitchFamily="34" charset="0"/>
                        </a:rPr>
                        <a:t>607 388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r" fontAlgn="b"/>
                      <a:r>
                        <a:rPr lang="en-ZA" sz="1400" b="1" i="0" u="none" strike="noStrike">
                          <a:solidFill>
                            <a:srgbClr val="000000"/>
                          </a:solidFill>
                          <a:effectLst/>
                          <a:latin typeface="Calibri" panose="020F0502020204030204" pitchFamily="34" charset="0"/>
                        </a:rPr>
                        <a:t>91 811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r" fontAlgn="b"/>
                      <a:r>
                        <a:rPr lang="en-ZA" sz="1400" b="1" i="0" u="none" strike="noStrike" dirty="0">
                          <a:solidFill>
                            <a:srgbClr val="000000"/>
                          </a:solidFill>
                          <a:effectLst/>
                          <a:latin typeface="Calibri" panose="020F0502020204030204" pitchFamily="34" charset="0"/>
                        </a:rPr>
                        <a:t>85%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10008"/>
                  </a:ext>
                </a:extLst>
              </a:tr>
            </a:tbl>
          </a:graphicData>
        </a:graphic>
      </p:graphicFrame>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B1C6805-EAF3-CC4B-883D-0BA841DD8C88}" type="slidenum">
              <a:rPr lang="en-US" smtClean="0">
                <a:solidFill>
                  <a:prstClr val="black">
                    <a:tint val="75000"/>
                  </a:prstClr>
                </a:solidFill>
              </a:rPr>
              <a:pPr/>
              <a:t>11</a:t>
            </a:fld>
            <a:endParaRPr lang="en-US">
              <a:solidFill>
                <a:prstClr val="black">
                  <a:tint val="75000"/>
                </a:prstClr>
              </a:solidFill>
            </a:endParaRPr>
          </a:p>
        </p:txBody>
      </p:sp>
    </p:spTree>
    <p:extLst>
      <p:ext uri="{BB962C8B-B14F-4D97-AF65-F5344CB8AC3E}">
        <p14:creationId xmlns:p14="http://schemas.microsoft.com/office/powerpoint/2010/main" val="1512393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B1C6805-EAF3-CC4B-883D-0BA841DD8C88}" type="slidenum">
              <a:rPr lang="en-US" smtClean="0">
                <a:solidFill>
                  <a:prstClr val="black">
                    <a:tint val="75000"/>
                  </a:prstClr>
                </a:solidFill>
              </a:rPr>
              <a:pPr/>
              <a:t>12</a:t>
            </a:fld>
            <a:endParaRPr lang="en-US">
              <a:solidFill>
                <a:prstClr val="black">
                  <a:tint val="75000"/>
                </a:prstClr>
              </a:solidFill>
            </a:endParaRPr>
          </a:p>
        </p:txBody>
      </p:sp>
      <p:graphicFrame>
        <p:nvGraphicFramePr>
          <p:cNvPr id="8" name="Content Placeholder 2">
            <a:extLst>
              <a:ext uri="{FF2B5EF4-FFF2-40B4-BE49-F238E27FC236}">
                <a16:creationId xmlns:a16="http://schemas.microsoft.com/office/drawing/2014/main" id="{00A2AB78-BE6E-40D0-A220-C32C2440B29E}"/>
              </a:ext>
            </a:extLst>
          </p:cNvPr>
          <p:cNvGraphicFramePr/>
          <p:nvPr>
            <p:extLst>
              <p:ext uri="{D42A27DB-BD31-4B8C-83A1-F6EECF244321}">
                <p14:modId xmlns:p14="http://schemas.microsoft.com/office/powerpoint/2010/main" val="793358146"/>
              </p:ext>
            </p:extLst>
          </p:nvPr>
        </p:nvGraphicFramePr>
        <p:xfrm>
          <a:off x="325649" y="666206"/>
          <a:ext cx="11349280" cy="44854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17516635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1" name="Rectangle 23">
            <a:extLst>
              <a:ext uri="{FF2B5EF4-FFF2-40B4-BE49-F238E27FC236}">
                <a16:creationId xmlns:a16="http://schemas.microsoft.com/office/drawing/2014/main" id="{C05CBC3C-2E5A-4839-8B9B-2E5A6ADF0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a:spLocks noGrp="1"/>
          </p:cNvSpPr>
          <p:nvPr>
            <p:ph type="title"/>
          </p:nvPr>
        </p:nvSpPr>
        <p:spPr>
          <a:xfrm>
            <a:off x="1461407" y="211911"/>
            <a:ext cx="9421585" cy="1045388"/>
          </a:xfrm>
          <a:noFill/>
          <a:ln>
            <a:noFill/>
          </a:ln>
        </p:spPr>
        <p:style>
          <a:lnRef idx="2">
            <a:schemeClr val="accent3"/>
          </a:lnRef>
          <a:fillRef idx="1">
            <a:schemeClr val="lt1"/>
          </a:fillRef>
          <a:effectRef idx="0">
            <a:schemeClr val="accent3"/>
          </a:effectRef>
          <a:fontRef idx="minor">
            <a:schemeClr val="dk1"/>
          </a:fontRef>
        </p:style>
        <p:txBody>
          <a:bodyPr anchor="t">
            <a:normAutofit/>
          </a:bodyPr>
          <a:lstStyle/>
          <a:p>
            <a:pPr>
              <a:lnSpc>
                <a:spcPct val="90000"/>
              </a:lnSpc>
            </a:pPr>
            <a:r>
              <a:rPr lang="en-ZA" sz="2400" b="1" dirty="0">
                <a:solidFill>
                  <a:srgbClr val="00B050"/>
                </a:solidFill>
                <a:cs typeface="Arial"/>
              </a:rPr>
              <a:t>EXECUTIVE SUMMARY: </a:t>
            </a:r>
            <a:r>
              <a:rPr lang="en-ZA" sz="2400" b="1" dirty="0">
                <a:solidFill>
                  <a:srgbClr val="00B050"/>
                </a:solidFill>
              </a:rPr>
              <a:t>OVERALL  PERFORMANCE ANALYSIS</a:t>
            </a:r>
            <a:r>
              <a:rPr lang="en-US" sz="2400" b="1" dirty="0">
                <a:solidFill>
                  <a:srgbClr val="00B050"/>
                </a:solidFill>
                <a:cs typeface="Arial"/>
              </a:rPr>
              <a:t> </a:t>
            </a:r>
          </a:p>
        </p:txBody>
      </p:sp>
      <p:sp>
        <p:nvSpPr>
          <p:cNvPr id="2" name="Slide Number Placeholder 1"/>
          <p:cNvSpPr>
            <a:spLocks noGrp="1"/>
          </p:cNvSpPr>
          <p:nvPr>
            <p:ph type="sldNum" sz="quarter" idx="12"/>
          </p:nvPr>
        </p:nvSpPr>
        <p:spPr>
          <a:xfrm>
            <a:off x="8610600" y="6356350"/>
            <a:ext cx="2743200" cy="365125"/>
          </a:xfrm>
        </p:spPr>
        <p:txBody>
          <a:bodyPr>
            <a:normAutofit/>
          </a:bodyPr>
          <a:lstStyle/>
          <a:p>
            <a:pPr>
              <a:spcAft>
                <a:spcPts val="600"/>
              </a:spcAft>
            </a:pPr>
            <a:fld id="{7B1C6805-EAF3-CC4B-883D-0BA841DD8C88}" type="slidenum">
              <a:rPr lang="en-US" smtClean="0"/>
              <a:pPr>
                <a:spcAft>
                  <a:spcPts val="600"/>
                </a:spcAft>
              </a:pPr>
              <a:t>13</a:t>
            </a:fld>
            <a:endParaRPr lang="en-US"/>
          </a:p>
        </p:txBody>
      </p:sp>
      <p:sp>
        <p:nvSpPr>
          <p:cNvPr id="3" name="Content Placeholder 2"/>
          <p:cNvSpPr>
            <a:spLocks noGrp="1"/>
          </p:cNvSpPr>
          <p:nvPr>
            <p:ph idx="1"/>
          </p:nvPr>
        </p:nvSpPr>
        <p:spPr>
          <a:xfrm>
            <a:off x="443752" y="999053"/>
            <a:ext cx="11362765" cy="4841030"/>
          </a:xfrm>
        </p:spPr>
        <p:txBody>
          <a:bodyPr>
            <a:normAutofit/>
          </a:bodyPr>
          <a:lstStyle/>
          <a:p>
            <a:r>
              <a:rPr lang="en-US" sz="1200" dirty="0">
                <a:latin typeface="Arial" panose="020B0604020202020204" pitchFamily="34" charset="0"/>
                <a:ea typeface="Arial Unicode MS"/>
                <a:cs typeface="Arial" panose="020B0604020202020204" pitchFamily="34" charset="0"/>
              </a:rPr>
              <a:t>During the period April to December 2021 the Department targeted 9 targets for Q1 (Apr </a:t>
            </a:r>
            <a:r>
              <a:rPr lang="en-US" sz="1200" dirty="0" smtClean="0">
                <a:latin typeface="Arial" panose="020B0604020202020204" pitchFamily="34" charset="0"/>
                <a:ea typeface="Arial Unicode MS"/>
                <a:cs typeface="Arial" panose="020B0604020202020204" pitchFamily="34" charset="0"/>
              </a:rPr>
              <a:t>- </a:t>
            </a:r>
            <a:r>
              <a:rPr lang="en-US" sz="1200" dirty="0">
                <a:latin typeface="Arial" panose="020B0604020202020204" pitchFamily="34" charset="0"/>
                <a:ea typeface="Arial Unicode MS"/>
                <a:cs typeface="Arial" panose="020B0604020202020204" pitchFamily="34" charset="0"/>
              </a:rPr>
              <a:t>June),13 for Q2 (Jul. </a:t>
            </a:r>
            <a:r>
              <a:rPr lang="en-US" sz="1200" dirty="0" smtClean="0">
                <a:latin typeface="Arial" panose="020B0604020202020204" pitchFamily="34" charset="0"/>
                <a:ea typeface="Arial Unicode MS"/>
                <a:cs typeface="Arial" panose="020B0604020202020204" pitchFamily="34" charset="0"/>
              </a:rPr>
              <a:t>- </a:t>
            </a:r>
            <a:r>
              <a:rPr lang="en-US" sz="1200" dirty="0">
                <a:latin typeface="Arial" panose="020B0604020202020204" pitchFamily="34" charset="0"/>
                <a:ea typeface="Arial Unicode MS"/>
                <a:cs typeface="Arial" panose="020B0604020202020204" pitchFamily="34" charset="0"/>
              </a:rPr>
              <a:t>Sep.) ,</a:t>
            </a:r>
            <a:r>
              <a:rPr lang="en-US" sz="1200" dirty="0" smtClean="0">
                <a:latin typeface="Arial" panose="020B0604020202020204" pitchFamily="34" charset="0"/>
                <a:ea typeface="Arial Unicode MS"/>
                <a:cs typeface="Arial" panose="020B0604020202020204" pitchFamily="34" charset="0"/>
              </a:rPr>
              <a:t>12 </a:t>
            </a:r>
            <a:r>
              <a:rPr lang="en-US" sz="1200" dirty="0">
                <a:latin typeface="Arial" panose="020B0604020202020204" pitchFamily="34" charset="0"/>
                <a:ea typeface="Arial Unicode MS"/>
                <a:cs typeface="Arial" panose="020B0604020202020204" pitchFamily="34" charset="0"/>
              </a:rPr>
              <a:t>for Q3 (</a:t>
            </a:r>
            <a:r>
              <a:rPr lang="en-US" sz="1200" dirty="0" smtClean="0">
                <a:latin typeface="Arial" panose="020B0604020202020204" pitchFamily="34" charset="0"/>
                <a:ea typeface="Arial Unicode MS"/>
                <a:cs typeface="Arial" panose="020B0604020202020204" pitchFamily="34" charset="0"/>
              </a:rPr>
              <a:t>Oct. - Dec.) and 17 for         Q4 (Jan – March).</a:t>
            </a:r>
          </a:p>
          <a:p>
            <a:r>
              <a:rPr lang="en-US" sz="1200" dirty="0" smtClean="0">
                <a:latin typeface="Arial" panose="020B0604020202020204" pitchFamily="34" charset="0"/>
                <a:ea typeface="Arial Unicode MS"/>
                <a:cs typeface="Arial" panose="020B0604020202020204" pitchFamily="34" charset="0"/>
              </a:rPr>
              <a:t>Of </a:t>
            </a:r>
            <a:r>
              <a:rPr lang="en-US" sz="1200" dirty="0">
                <a:latin typeface="Arial" panose="020B0604020202020204" pitchFamily="34" charset="0"/>
                <a:ea typeface="Arial Unicode MS"/>
                <a:cs typeface="Arial" panose="020B0604020202020204" pitchFamily="34" charset="0"/>
              </a:rPr>
              <a:t>the 9 targets planned for Q1, 3 (33%) were achieved as planned and of the 13 targets planned for Q2, 5 (38%) were achieved. During Q3, of the 12 planned </a:t>
            </a:r>
            <a:r>
              <a:rPr lang="en-US" sz="1200" dirty="0" smtClean="0">
                <a:latin typeface="Arial" panose="020B0604020202020204" pitchFamily="34" charset="0"/>
                <a:ea typeface="Arial Unicode MS"/>
                <a:cs typeface="Arial" panose="020B0604020202020204" pitchFamily="34" charset="0"/>
              </a:rPr>
              <a:t>targets, </a:t>
            </a:r>
            <a:r>
              <a:rPr lang="en-US" sz="1200" dirty="0">
                <a:latin typeface="Arial" panose="020B0604020202020204" pitchFamily="34" charset="0"/>
                <a:ea typeface="Arial Unicode MS"/>
                <a:cs typeface="Arial" panose="020B0604020202020204" pitchFamily="34" charset="0"/>
              </a:rPr>
              <a:t>5</a:t>
            </a:r>
            <a:r>
              <a:rPr lang="en-US" sz="1200" dirty="0" smtClean="0">
                <a:latin typeface="Arial" panose="020B0604020202020204" pitchFamily="34" charset="0"/>
                <a:ea typeface="Arial Unicode MS"/>
                <a:cs typeface="Arial" panose="020B0604020202020204" pitchFamily="34" charset="0"/>
              </a:rPr>
              <a:t> (42%) </a:t>
            </a:r>
            <a:r>
              <a:rPr lang="en-US" sz="1200" dirty="0">
                <a:latin typeface="Arial" panose="020B0604020202020204" pitchFamily="34" charset="0"/>
                <a:ea typeface="Arial Unicode MS"/>
                <a:cs typeface="Arial" panose="020B0604020202020204" pitchFamily="34" charset="0"/>
              </a:rPr>
              <a:t>were </a:t>
            </a:r>
            <a:r>
              <a:rPr lang="en-US" sz="1200" dirty="0" smtClean="0">
                <a:latin typeface="Arial" panose="020B0604020202020204" pitchFamily="34" charset="0"/>
                <a:ea typeface="Arial Unicode MS"/>
                <a:cs typeface="Arial" panose="020B0604020202020204" pitchFamily="34" charset="0"/>
              </a:rPr>
              <a:t>achieved and 8 (47%) targets were achieved in Q4. </a:t>
            </a:r>
          </a:p>
          <a:p>
            <a:r>
              <a:rPr lang="en-US" sz="1200" dirty="0" smtClean="0">
                <a:latin typeface="Arial" panose="020B0604020202020204" pitchFamily="34" charset="0"/>
                <a:ea typeface="Arial Unicode MS"/>
                <a:cs typeface="Arial" panose="020B0604020202020204" pitchFamily="34" charset="0"/>
              </a:rPr>
              <a:t>The </a:t>
            </a:r>
            <a:r>
              <a:rPr lang="en-US" sz="1200" dirty="0">
                <a:latin typeface="Arial" panose="020B0604020202020204" pitchFamily="34" charset="0"/>
                <a:ea typeface="Arial Unicode MS"/>
                <a:cs typeface="Arial" panose="020B0604020202020204" pitchFamily="34" charset="0"/>
              </a:rPr>
              <a:t>average performance against target of the department over the past three quarters is sitting at </a:t>
            </a:r>
            <a:r>
              <a:rPr lang="en-US" sz="1200" b="1" dirty="0" smtClean="0">
                <a:latin typeface="Arial" panose="020B0604020202020204" pitchFamily="34" charset="0"/>
                <a:ea typeface="Arial Unicode MS"/>
                <a:cs typeface="Arial" panose="020B0604020202020204" pitchFamily="34" charset="0"/>
              </a:rPr>
              <a:t>38%. </a:t>
            </a:r>
          </a:p>
          <a:p>
            <a:r>
              <a:rPr lang="en-US" sz="1200" dirty="0" smtClean="0">
                <a:latin typeface="Arial" panose="020B0604020202020204" pitchFamily="34" charset="0"/>
                <a:ea typeface="Arial Unicode MS"/>
                <a:cs typeface="Arial" panose="020B0604020202020204" pitchFamily="34" charset="0"/>
              </a:rPr>
              <a:t>Underneath </a:t>
            </a:r>
            <a:r>
              <a:rPr lang="en-US" sz="1200" dirty="0">
                <a:latin typeface="Arial" panose="020B0604020202020204" pitchFamily="34" charset="0"/>
                <a:ea typeface="Arial Unicode MS"/>
                <a:cs typeface="Arial" panose="020B0604020202020204" pitchFamily="34" charset="0"/>
              </a:rPr>
              <a:t>is the comparative analysis of the non-financial performance per programme during Q1, </a:t>
            </a:r>
            <a:r>
              <a:rPr lang="en-US" sz="1200" dirty="0" smtClean="0">
                <a:latin typeface="Arial" panose="020B0604020202020204" pitchFamily="34" charset="0"/>
                <a:ea typeface="Arial Unicode MS"/>
                <a:cs typeface="Arial" panose="020B0604020202020204" pitchFamily="34" charset="0"/>
              </a:rPr>
              <a:t>Q2, </a:t>
            </a:r>
            <a:r>
              <a:rPr lang="en-US" sz="1200" dirty="0">
                <a:latin typeface="Arial" panose="020B0604020202020204" pitchFamily="34" charset="0"/>
                <a:ea typeface="Arial Unicode MS"/>
                <a:cs typeface="Arial" panose="020B0604020202020204" pitchFamily="34" charset="0"/>
              </a:rPr>
              <a:t>Q3 </a:t>
            </a:r>
            <a:r>
              <a:rPr lang="en-US" sz="1200" dirty="0" smtClean="0">
                <a:latin typeface="Arial" panose="020B0604020202020204" pitchFamily="34" charset="0"/>
                <a:ea typeface="Arial Unicode MS"/>
                <a:cs typeface="Arial" panose="020B0604020202020204" pitchFamily="34" charset="0"/>
              </a:rPr>
              <a:t>and Q4 of </a:t>
            </a:r>
            <a:r>
              <a:rPr lang="en-US" sz="1200" dirty="0">
                <a:latin typeface="Arial" panose="020B0604020202020204" pitchFamily="34" charset="0"/>
                <a:ea typeface="Arial Unicode MS"/>
                <a:cs typeface="Arial" panose="020B0604020202020204" pitchFamily="34" charset="0"/>
              </a:rPr>
              <a:t>the 2021/22FY. </a:t>
            </a:r>
          </a:p>
          <a:p>
            <a:pPr marL="0" indent="0">
              <a:buNone/>
            </a:pPr>
            <a:endParaRPr lang="en-ZA" sz="1100" dirty="0"/>
          </a:p>
        </p:txBody>
      </p:sp>
      <p:sp>
        <p:nvSpPr>
          <p:cNvPr id="10" name="Rectangle 9" descr="Bar chart"/>
          <p:cNvSpPr/>
          <p:nvPr/>
        </p:nvSpPr>
        <p:spPr>
          <a:xfrm>
            <a:off x="0" y="-134495"/>
            <a:ext cx="1584695" cy="1391794"/>
          </a:xfrm>
          <a:prstGeom prst="rect">
            <a:avLst/>
          </a:prstGeom>
          <a:blipFill>
            <a:blip r:embed="rId2" cstate="print">
              <a:duotone>
                <a:prstClr val="black"/>
                <a:schemeClr val="accent1">
                  <a:tint val="45000"/>
                  <a:satMod val="400000"/>
                </a:schemeClr>
              </a:duotone>
              <a:extLst>
                <a:ext uri="{28A0092B-C50C-407E-A947-70E740481C1C}">
                  <a14:useLocalDpi xmlns:a14="http://schemas.microsoft.com/office/drawing/2010/main" val="0"/>
                </a:ext>
                <a:ext uri="{96DAC541-7B7A-43D3-8B79-37D633B846F1}">
                  <asvg:svgBlip xmlns="" xmlns:dgm="http://schemas.openxmlformats.org/drawingml/2006/diagram" xmlns:asvg="http://schemas.microsoft.com/office/drawing/2016/SVG/main" xmlns:lc="http://schemas.openxmlformats.org/drawingml/2006/lockedCanvas" r:embed="rId4"/>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graphicFrame>
        <p:nvGraphicFramePr>
          <p:cNvPr id="6" name="Table 5"/>
          <p:cNvGraphicFramePr>
            <a:graphicFrameLocks noGrp="1"/>
          </p:cNvGraphicFramePr>
          <p:nvPr>
            <p:extLst>
              <p:ext uri="{D42A27DB-BD31-4B8C-83A1-F6EECF244321}">
                <p14:modId xmlns:p14="http://schemas.microsoft.com/office/powerpoint/2010/main" val="1792444952"/>
              </p:ext>
            </p:extLst>
          </p:nvPr>
        </p:nvGraphicFramePr>
        <p:xfrm>
          <a:off x="1584697" y="2538712"/>
          <a:ext cx="9405355" cy="3102965"/>
        </p:xfrm>
        <a:graphic>
          <a:graphicData uri="http://schemas.openxmlformats.org/drawingml/2006/table">
            <a:tbl>
              <a:tblPr>
                <a:tableStyleId>{BC89EF96-8CEA-46FF-86C4-4CE0E7609802}</a:tableStyleId>
              </a:tblPr>
              <a:tblGrid>
                <a:gridCol w="770557">
                  <a:extLst>
                    <a:ext uri="{9D8B030D-6E8A-4147-A177-3AD203B41FA5}">
                      <a16:colId xmlns:a16="http://schemas.microsoft.com/office/drawing/2014/main" val="20000"/>
                    </a:ext>
                  </a:extLst>
                </a:gridCol>
                <a:gridCol w="505458">
                  <a:extLst>
                    <a:ext uri="{9D8B030D-6E8A-4147-A177-3AD203B41FA5}">
                      <a16:colId xmlns:a16="http://schemas.microsoft.com/office/drawing/2014/main" val="20001"/>
                    </a:ext>
                  </a:extLst>
                </a:gridCol>
                <a:gridCol w="489986">
                  <a:extLst>
                    <a:ext uri="{9D8B030D-6E8A-4147-A177-3AD203B41FA5}">
                      <a16:colId xmlns:a16="http://schemas.microsoft.com/office/drawing/2014/main" val="20002"/>
                    </a:ext>
                  </a:extLst>
                </a:gridCol>
                <a:gridCol w="459039">
                  <a:extLst>
                    <a:ext uri="{9D8B030D-6E8A-4147-A177-3AD203B41FA5}">
                      <a16:colId xmlns:a16="http://schemas.microsoft.com/office/drawing/2014/main" val="20003"/>
                    </a:ext>
                  </a:extLst>
                </a:gridCol>
                <a:gridCol w="479670">
                  <a:extLst>
                    <a:ext uri="{9D8B030D-6E8A-4147-A177-3AD203B41FA5}">
                      <a16:colId xmlns:a16="http://schemas.microsoft.com/office/drawing/2014/main" val="20004"/>
                    </a:ext>
                  </a:extLst>
                </a:gridCol>
                <a:gridCol w="531247">
                  <a:extLst>
                    <a:ext uri="{9D8B030D-6E8A-4147-A177-3AD203B41FA5}">
                      <a16:colId xmlns:a16="http://schemas.microsoft.com/office/drawing/2014/main" val="20005"/>
                    </a:ext>
                  </a:extLst>
                </a:gridCol>
                <a:gridCol w="489986">
                  <a:extLst>
                    <a:ext uri="{9D8B030D-6E8A-4147-A177-3AD203B41FA5}">
                      <a16:colId xmlns:a16="http://schemas.microsoft.com/office/drawing/2014/main" val="20006"/>
                    </a:ext>
                  </a:extLst>
                </a:gridCol>
                <a:gridCol w="555010">
                  <a:extLst>
                    <a:ext uri="{9D8B030D-6E8A-4147-A177-3AD203B41FA5}">
                      <a16:colId xmlns:a16="http://schemas.microsoft.com/office/drawing/2014/main" val="20007"/>
                    </a:ext>
                  </a:extLst>
                </a:gridCol>
                <a:gridCol w="569378">
                  <a:extLst>
                    <a:ext uri="{9D8B030D-6E8A-4147-A177-3AD203B41FA5}">
                      <a16:colId xmlns:a16="http://schemas.microsoft.com/office/drawing/2014/main" val="20008"/>
                    </a:ext>
                  </a:extLst>
                </a:gridCol>
                <a:gridCol w="569378">
                  <a:extLst>
                    <a:ext uri="{9D8B030D-6E8A-4147-A177-3AD203B41FA5}">
                      <a16:colId xmlns:a16="http://schemas.microsoft.com/office/drawing/2014/main" val="20009"/>
                    </a:ext>
                  </a:extLst>
                </a:gridCol>
                <a:gridCol w="569378">
                  <a:extLst>
                    <a:ext uri="{9D8B030D-6E8A-4147-A177-3AD203B41FA5}">
                      <a16:colId xmlns:a16="http://schemas.microsoft.com/office/drawing/2014/main" val="20010"/>
                    </a:ext>
                  </a:extLst>
                </a:gridCol>
                <a:gridCol w="569378">
                  <a:extLst>
                    <a:ext uri="{9D8B030D-6E8A-4147-A177-3AD203B41FA5}">
                      <a16:colId xmlns:a16="http://schemas.microsoft.com/office/drawing/2014/main" val="20011"/>
                    </a:ext>
                  </a:extLst>
                </a:gridCol>
                <a:gridCol w="569378">
                  <a:extLst>
                    <a:ext uri="{9D8B030D-6E8A-4147-A177-3AD203B41FA5}">
                      <a16:colId xmlns:a16="http://schemas.microsoft.com/office/drawing/2014/main" val="20012"/>
                    </a:ext>
                  </a:extLst>
                </a:gridCol>
                <a:gridCol w="569378">
                  <a:extLst>
                    <a:ext uri="{9D8B030D-6E8A-4147-A177-3AD203B41FA5}">
                      <a16:colId xmlns:a16="http://schemas.microsoft.com/office/drawing/2014/main" val="20013"/>
                    </a:ext>
                  </a:extLst>
                </a:gridCol>
                <a:gridCol w="569378">
                  <a:extLst>
                    <a:ext uri="{9D8B030D-6E8A-4147-A177-3AD203B41FA5}">
                      <a16:colId xmlns:a16="http://schemas.microsoft.com/office/drawing/2014/main" val="20014"/>
                    </a:ext>
                  </a:extLst>
                </a:gridCol>
                <a:gridCol w="569378">
                  <a:extLst>
                    <a:ext uri="{9D8B030D-6E8A-4147-A177-3AD203B41FA5}">
                      <a16:colId xmlns:a16="http://schemas.microsoft.com/office/drawing/2014/main" val="20015"/>
                    </a:ext>
                  </a:extLst>
                </a:gridCol>
                <a:gridCol w="569378">
                  <a:extLst>
                    <a:ext uri="{9D8B030D-6E8A-4147-A177-3AD203B41FA5}">
                      <a16:colId xmlns:a16="http://schemas.microsoft.com/office/drawing/2014/main" val="20016"/>
                    </a:ext>
                  </a:extLst>
                </a:gridCol>
              </a:tblGrid>
              <a:tr h="593707">
                <a:tc gridSpan="5">
                  <a:txBody>
                    <a:bodyPr/>
                    <a:lstStyle/>
                    <a:p>
                      <a:pPr algn="ctr" rtl="0" fontAlgn="t"/>
                      <a:r>
                        <a:rPr lang="en-US" sz="1200" b="1" u="none" strike="noStrike" dirty="0" smtClean="0">
                          <a:effectLst/>
                          <a:latin typeface="Arial Narrow" panose="020B0606020202030204" pitchFamily="34" charset="0"/>
                        </a:rPr>
                        <a:t>2021/22 Q1 Performance </a:t>
                      </a:r>
                      <a:endParaRPr lang="en-ZA" sz="12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hMerge="1">
                  <a:txBody>
                    <a:bodyPr/>
                    <a:lstStyle/>
                    <a:p>
                      <a:pPr algn="l" rtl="0" fontAlgn="ctr"/>
                      <a:endParaRPr lang="en-ZA" sz="1100" b="1" i="0" u="none" strike="noStrike" dirty="0">
                        <a:solidFill>
                          <a:srgbClr val="000000"/>
                        </a:solidFill>
                        <a:effectLst/>
                        <a:latin typeface="Arial Narrow" panose="020B0606020202030204" pitchFamily="34" charset="0"/>
                      </a:endParaRPr>
                    </a:p>
                  </a:txBody>
                  <a:tcPr marL="0" marR="0" marT="0" marB="0" anchor="ctr">
                    <a:lnL w="12700" cap="flat" cmpd="sng" algn="ctr">
                      <a:solidFill>
                        <a:srgbClr val="6E9EC2"/>
                      </a:solidFill>
                      <a:prstDash val="solid"/>
                      <a:round/>
                      <a:headEnd type="none" w="med" len="med"/>
                      <a:tailEnd type="none" w="med" len="med"/>
                    </a:lnL>
                    <a:lnR w="12700" cap="flat" cmpd="sng" algn="ctr">
                      <a:solidFill>
                        <a:srgbClr val="6E9EC2"/>
                      </a:solidFill>
                      <a:prstDash val="solid"/>
                      <a:round/>
                      <a:headEnd type="none" w="med" len="med"/>
                      <a:tailEnd type="none" w="med" len="med"/>
                    </a:lnR>
                    <a:lnT w="12700" cap="flat" cmpd="sng" algn="ctr">
                      <a:solidFill>
                        <a:srgbClr val="6E9EC2"/>
                      </a:solidFill>
                      <a:prstDash val="solid"/>
                      <a:round/>
                      <a:headEnd type="none" w="med" len="med"/>
                      <a:tailEnd type="none" w="med" len="med"/>
                    </a:lnT>
                    <a:lnB w="12700" cap="flat" cmpd="sng" algn="ctr">
                      <a:solidFill>
                        <a:srgbClr val="6E9EC2"/>
                      </a:solidFill>
                      <a:prstDash val="solid"/>
                      <a:round/>
                      <a:headEnd type="none" w="med" len="med"/>
                      <a:tailEnd type="none" w="med" len="med"/>
                    </a:lnB>
                    <a:solidFill>
                      <a:srgbClr val="D9D9D9"/>
                    </a:solidFill>
                  </a:tcPr>
                </a:tc>
                <a:tc hMerge="1">
                  <a:txBody>
                    <a:bodyPr/>
                    <a:lstStyle/>
                    <a:p>
                      <a:pPr algn="l" rtl="0" fontAlgn="ctr"/>
                      <a:endParaRPr lang="en-ZA" sz="1100" b="1" i="0" u="none" strike="noStrike" dirty="0">
                        <a:solidFill>
                          <a:srgbClr val="000000"/>
                        </a:solidFill>
                        <a:effectLst/>
                        <a:latin typeface="Arial Narrow" panose="020B0606020202030204" pitchFamily="34" charset="0"/>
                      </a:endParaRPr>
                    </a:p>
                  </a:txBody>
                  <a:tcPr marL="0" marR="0" marT="0" marB="0" anchor="ctr">
                    <a:lnL w="12700" cap="flat" cmpd="sng" algn="ctr">
                      <a:solidFill>
                        <a:srgbClr val="6E9EC2"/>
                      </a:solidFill>
                      <a:prstDash val="solid"/>
                      <a:round/>
                      <a:headEnd type="none" w="med" len="med"/>
                      <a:tailEnd type="none" w="med" len="med"/>
                    </a:lnL>
                    <a:lnR w="12700" cap="flat" cmpd="sng" algn="ctr">
                      <a:solidFill>
                        <a:srgbClr val="6E9EC2"/>
                      </a:solidFill>
                      <a:prstDash val="solid"/>
                      <a:round/>
                      <a:headEnd type="none" w="med" len="med"/>
                      <a:tailEnd type="none" w="med" len="med"/>
                    </a:lnR>
                    <a:lnT w="12700" cap="flat" cmpd="sng" algn="ctr">
                      <a:solidFill>
                        <a:srgbClr val="6E9EC2"/>
                      </a:solidFill>
                      <a:prstDash val="solid"/>
                      <a:round/>
                      <a:headEnd type="none" w="med" len="med"/>
                      <a:tailEnd type="none" w="med" len="med"/>
                    </a:lnT>
                    <a:lnB w="12700" cap="flat" cmpd="sng" algn="ctr">
                      <a:solidFill>
                        <a:srgbClr val="6E9EC2"/>
                      </a:solidFill>
                      <a:prstDash val="solid"/>
                      <a:round/>
                      <a:headEnd type="none" w="med" len="med"/>
                      <a:tailEnd type="none" w="med" len="med"/>
                    </a:lnB>
                    <a:solidFill>
                      <a:srgbClr val="D9D9D9"/>
                    </a:solidFill>
                  </a:tcPr>
                </a:tc>
                <a:tc hMerge="1">
                  <a:txBody>
                    <a:bodyPr/>
                    <a:lstStyle/>
                    <a:p>
                      <a:pPr algn="l" rtl="0" fontAlgn="ctr"/>
                      <a:endParaRPr lang="en-ZA" sz="1100" b="1" i="0" u="none" strike="noStrike" dirty="0">
                        <a:solidFill>
                          <a:srgbClr val="000000"/>
                        </a:solidFill>
                        <a:effectLst/>
                        <a:latin typeface="Arial Narrow" panose="020B0606020202030204" pitchFamily="34" charset="0"/>
                      </a:endParaRPr>
                    </a:p>
                  </a:txBody>
                  <a:tcPr marL="0" marR="0" marT="0" marB="0" anchor="ctr">
                    <a:lnL w="12700" cap="flat" cmpd="sng" algn="ctr">
                      <a:solidFill>
                        <a:srgbClr val="6E9EC2"/>
                      </a:solidFill>
                      <a:prstDash val="solid"/>
                      <a:round/>
                      <a:headEnd type="none" w="med" len="med"/>
                      <a:tailEnd type="none" w="med" len="med"/>
                    </a:lnL>
                    <a:lnR w="12700" cap="flat" cmpd="sng" algn="ctr">
                      <a:solidFill>
                        <a:srgbClr val="6E9EC2"/>
                      </a:solidFill>
                      <a:prstDash val="solid"/>
                      <a:round/>
                      <a:headEnd type="none" w="med" len="med"/>
                      <a:tailEnd type="none" w="med" len="med"/>
                    </a:lnR>
                    <a:lnT w="12700" cap="flat" cmpd="sng" algn="ctr">
                      <a:solidFill>
                        <a:srgbClr val="6E9EC2"/>
                      </a:solidFill>
                      <a:prstDash val="solid"/>
                      <a:round/>
                      <a:headEnd type="none" w="med" len="med"/>
                      <a:tailEnd type="none" w="med" len="med"/>
                    </a:lnT>
                    <a:lnB w="12700" cap="flat" cmpd="sng" algn="ctr">
                      <a:solidFill>
                        <a:srgbClr val="6E9EC2"/>
                      </a:solidFill>
                      <a:prstDash val="solid"/>
                      <a:round/>
                      <a:headEnd type="none" w="med" len="med"/>
                      <a:tailEnd type="none" w="med" len="med"/>
                    </a:lnB>
                    <a:solidFill>
                      <a:srgbClr val="D9D9D9"/>
                    </a:solidFill>
                  </a:tcPr>
                </a:tc>
                <a:tc hMerge="1">
                  <a:txBody>
                    <a:bodyPr/>
                    <a:lstStyle/>
                    <a:p>
                      <a:pPr algn="l" rtl="0" fontAlgn="ctr"/>
                      <a:endParaRPr lang="en-ZA" sz="1100" b="1" i="0" u="none" strike="noStrike" dirty="0">
                        <a:solidFill>
                          <a:srgbClr val="000000"/>
                        </a:solidFill>
                        <a:effectLst/>
                        <a:latin typeface="Arial Narrow" panose="020B0606020202030204" pitchFamily="34" charset="0"/>
                      </a:endParaRPr>
                    </a:p>
                  </a:txBody>
                  <a:tcPr marL="0" marR="0" marT="0" marB="0" anchor="ctr">
                    <a:lnL w="12700" cap="flat" cmpd="sng" algn="ctr">
                      <a:solidFill>
                        <a:srgbClr val="6E9EC2"/>
                      </a:solidFill>
                      <a:prstDash val="solid"/>
                      <a:round/>
                      <a:headEnd type="none" w="med" len="med"/>
                      <a:tailEnd type="none" w="med" len="med"/>
                    </a:lnL>
                    <a:lnR w="12700" cap="flat" cmpd="sng" algn="ctr">
                      <a:solidFill>
                        <a:srgbClr val="6E9EC2"/>
                      </a:solidFill>
                      <a:prstDash val="solid"/>
                      <a:round/>
                      <a:headEnd type="none" w="med" len="med"/>
                      <a:tailEnd type="none" w="med" len="med"/>
                    </a:lnR>
                    <a:lnT w="12700" cap="flat" cmpd="sng" algn="ctr">
                      <a:solidFill>
                        <a:srgbClr val="6E9EC2"/>
                      </a:solidFill>
                      <a:prstDash val="solid"/>
                      <a:round/>
                      <a:headEnd type="none" w="med" len="med"/>
                      <a:tailEnd type="none" w="med" len="med"/>
                    </a:lnT>
                    <a:lnB w="12700" cap="flat" cmpd="sng" algn="ctr">
                      <a:solidFill>
                        <a:srgbClr val="6E9EC2"/>
                      </a:solidFill>
                      <a:prstDash val="solid"/>
                      <a:round/>
                      <a:headEnd type="none" w="med" len="med"/>
                      <a:tailEnd type="none" w="med" len="med"/>
                    </a:lnB>
                    <a:solidFill>
                      <a:srgbClr val="D9D9D9"/>
                    </a:solidFill>
                  </a:tcPr>
                </a:tc>
                <a:tc gridSpan="4">
                  <a:txBody>
                    <a:bodyPr/>
                    <a:lstStyle/>
                    <a:p>
                      <a:pPr algn="ctr" rtl="0" fontAlgn="t"/>
                      <a:r>
                        <a:rPr lang="en-US" sz="1200" b="1" u="none" strike="noStrike" dirty="0" smtClean="0">
                          <a:effectLst/>
                          <a:latin typeface="Arial Narrow" panose="020B0606020202030204" pitchFamily="34" charset="0"/>
                        </a:rPr>
                        <a:t>2021/22 Q2 Performance </a:t>
                      </a:r>
                      <a:endParaRPr lang="en-ZA" sz="12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hMerge="1">
                  <a:txBody>
                    <a:bodyPr/>
                    <a:lstStyle/>
                    <a:p>
                      <a:pPr algn="l" rtl="0" fontAlgn="ctr"/>
                      <a:endParaRPr lang="en-ZA" sz="1000" b="1" i="0" u="none" strike="noStrike" dirty="0">
                        <a:solidFill>
                          <a:srgbClr val="000000"/>
                        </a:solidFill>
                        <a:effectLst/>
                        <a:latin typeface="Arial Narrow" panose="020B0606020202030204" pitchFamily="34" charset="0"/>
                      </a:endParaRPr>
                    </a:p>
                  </a:txBody>
                  <a:tcPr marL="0" marR="0" marT="0" marB="0" anchor="ctr">
                    <a:lnL w="12700" cap="flat" cmpd="sng" algn="ctr">
                      <a:solidFill>
                        <a:srgbClr val="6E9EC2"/>
                      </a:solidFill>
                      <a:prstDash val="solid"/>
                      <a:round/>
                      <a:headEnd type="none" w="med" len="med"/>
                      <a:tailEnd type="none" w="med" len="med"/>
                    </a:lnL>
                    <a:lnR w="12700" cap="flat" cmpd="sng" algn="ctr">
                      <a:solidFill>
                        <a:srgbClr val="6E9EC2"/>
                      </a:solidFill>
                      <a:prstDash val="solid"/>
                      <a:round/>
                      <a:headEnd type="none" w="med" len="med"/>
                      <a:tailEnd type="none" w="med" len="med"/>
                    </a:lnR>
                    <a:lnT w="12700" cap="flat" cmpd="sng" algn="ctr">
                      <a:solidFill>
                        <a:srgbClr val="6E9EC2"/>
                      </a:solidFill>
                      <a:prstDash val="solid"/>
                      <a:round/>
                      <a:headEnd type="none" w="med" len="med"/>
                      <a:tailEnd type="none" w="med" len="med"/>
                    </a:lnT>
                    <a:lnB w="12700" cap="flat" cmpd="sng" algn="ctr">
                      <a:solidFill>
                        <a:srgbClr val="6E9EC2"/>
                      </a:solidFill>
                      <a:prstDash val="solid"/>
                      <a:round/>
                      <a:headEnd type="none" w="med" len="med"/>
                      <a:tailEnd type="none" w="med" len="med"/>
                    </a:lnB>
                    <a:solidFill>
                      <a:srgbClr val="D9D9D9"/>
                    </a:solidFill>
                  </a:tcPr>
                </a:tc>
                <a:tc hMerge="1">
                  <a:txBody>
                    <a:bodyPr/>
                    <a:lstStyle/>
                    <a:p>
                      <a:pPr algn="l" rtl="0" fontAlgn="ctr"/>
                      <a:endParaRPr lang="en-ZA" sz="1000" b="1" i="0" u="none" strike="noStrike" dirty="0">
                        <a:solidFill>
                          <a:srgbClr val="000000"/>
                        </a:solidFill>
                        <a:effectLst/>
                        <a:latin typeface="Arial Narrow" panose="020B0606020202030204" pitchFamily="34" charset="0"/>
                      </a:endParaRPr>
                    </a:p>
                  </a:txBody>
                  <a:tcPr marL="0" marR="0" marT="0" marB="0" anchor="ctr">
                    <a:lnL w="12700" cap="flat" cmpd="sng" algn="ctr">
                      <a:solidFill>
                        <a:srgbClr val="6E9EC2"/>
                      </a:solidFill>
                      <a:prstDash val="solid"/>
                      <a:round/>
                      <a:headEnd type="none" w="med" len="med"/>
                      <a:tailEnd type="none" w="med" len="med"/>
                    </a:lnL>
                    <a:lnR w="12700" cap="flat" cmpd="sng" algn="ctr">
                      <a:solidFill>
                        <a:srgbClr val="6E9EC2"/>
                      </a:solidFill>
                      <a:prstDash val="solid"/>
                      <a:round/>
                      <a:headEnd type="none" w="med" len="med"/>
                      <a:tailEnd type="none" w="med" len="med"/>
                    </a:lnR>
                    <a:lnT w="12700" cap="flat" cmpd="sng" algn="ctr">
                      <a:solidFill>
                        <a:srgbClr val="6E9EC2"/>
                      </a:solidFill>
                      <a:prstDash val="solid"/>
                      <a:round/>
                      <a:headEnd type="none" w="med" len="med"/>
                      <a:tailEnd type="none" w="med" len="med"/>
                    </a:lnT>
                    <a:lnB w="12700" cap="flat" cmpd="sng" algn="ctr">
                      <a:solidFill>
                        <a:srgbClr val="6E9EC2"/>
                      </a:solidFill>
                      <a:prstDash val="solid"/>
                      <a:round/>
                      <a:headEnd type="none" w="med" len="med"/>
                      <a:tailEnd type="none" w="med" len="med"/>
                    </a:lnB>
                    <a:solidFill>
                      <a:srgbClr val="D9D9D9"/>
                    </a:solidFill>
                  </a:tcPr>
                </a:tc>
                <a:tc hMerge="1">
                  <a:txBody>
                    <a:bodyPr/>
                    <a:lstStyle/>
                    <a:p>
                      <a:pPr algn="l" rtl="0" fontAlgn="ctr"/>
                      <a:endParaRPr lang="en-ZA" sz="1000" b="1" i="0" u="none" strike="noStrike" dirty="0">
                        <a:solidFill>
                          <a:srgbClr val="000000"/>
                        </a:solidFill>
                        <a:effectLst/>
                        <a:latin typeface="Arial Narrow" panose="020B0606020202030204" pitchFamily="34" charset="0"/>
                      </a:endParaRPr>
                    </a:p>
                  </a:txBody>
                  <a:tcPr marL="0" marR="0" marT="0" marB="0" anchor="ctr">
                    <a:lnL w="12700" cap="flat" cmpd="sng" algn="ctr">
                      <a:solidFill>
                        <a:srgbClr val="6E9EC2"/>
                      </a:solidFill>
                      <a:prstDash val="solid"/>
                      <a:round/>
                      <a:headEnd type="none" w="med" len="med"/>
                      <a:tailEnd type="none" w="med" len="med"/>
                    </a:lnL>
                    <a:lnR w="12700" cap="flat" cmpd="sng" algn="ctr">
                      <a:solidFill>
                        <a:srgbClr val="6E9EC2"/>
                      </a:solidFill>
                      <a:prstDash val="solid"/>
                      <a:round/>
                      <a:headEnd type="none" w="med" len="med"/>
                      <a:tailEnd type="none" w="med" len="med"/>
                    </a:lnR>
                    <a:lnT w="12700" cap="flat" cmpd="sng" algn="ctr">
                      <a:solidFill>
                        <a:srgbClr val="6E9EC2"/>
                      </a:solidFill>
                      <a:prstDash val="solid"/>
                      <a:round/>
                      <a:headEnd type="none" w="med" len="med"/>
                      <a:tailEnd type="none" w="med" len="med"/>
                    </a:lnT>
                    <a:lnB w="12700" cap="flat" cmpd="sng" algn="ctr">
                      <a:solidFill>
                        <a:srgbClr val="6E9EC2"/>
                      </a:solidFill>
                      <a:prstDash val="solid"/>
                      <a:round/>
                      <a:headEnd type="none" w="med" len="med"/>
                      <a:tailEnd type="none" w="med" len="med"/>
                    </a:lnB>
                    <a:solidFill>
                      <a:srgbClr val="D9D9D9"/>
                    </a:solidFill>
                  </a:tcPr>
                </a:tc>
                <a:tc gridSpan="4">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2021/22 Q3 Performance </a:t>
                      </a:r>
                      <a:endParaRPr kumimoji="0" lang="en-ZA" sz="1200" b="1" i="0" u="none" strike="noStrike" kern="1200" cap="none" spc="0" normalizeH="0" baseline="0" noProof="0" dirty="0" smtClean="0">
                        <a:ln>
                          <a:noFill/>
                        </a:ln>
                        <a:solidFill>
                          <a:srgbClr val="000000"/>
                        </a:solidFill>
                        <a:effectLst/>
                        <a:uLnTx/>
                        <a:uFillTx/>
                        <a:latin typeface="Arial Narrow" panose="020B0606020202030204" pitchFamily="34" charset="0"/>
                        <a:ea typeface="+mn-ea"/>
                        <a:cs typeface="+mn-cs"/>
                      </a:endParaRPr>
                    </a:p>
                    <a:p>
                      <a:pPr algn="ctr" rtl="0" fontAlgn="t"/>
                      <a:endParaRPr lang="en-ZA" sz="12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hMerge="1">
                  <a:txBody>
                    <a:bodyPr/>
                    <a:lstStyle/>
                    <a:p>
                      <a:pPr algn="ctr" rtl="0" fontAlgn="t"/>
                      <a:endParaRPr lang="en-ZA" sz="12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hMerge="1">
                  <a:txBody>
                    <a:bodyPr/>
                    <a:lstStyle/>
                    <a:p>
                      <a:pPr algn="ctr" rtl="0" fontAlgn="t"/>
                      <a:endParaRPr lang="en-ZA" sz="12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hMerge="1">
                  <a:txBody>
                    <a:bodyPr/>
                    <a:lstStyle/>
                    <a:p>
                      <a:pPr algn="ctr" rtl="0" fontAlgn="t"/>
                      <a:endParaRPr lang="en-ZA" sz="12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gridSpan="4">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2021/22 Q4 Performance </a:t>
                      </a:r>
                      <a:endParaRPr kumimoji="0" lang="en-ZA" sz="1200" b="1" i="0" u="none" strike="noStrike" kern="1200" cap="none" spc="0" normalizeH="0" baseline="0" noProof="0" dirty="0" smtClean="0">
                        <a:ln>
                          <a:noFill/>
                        </a:ln>
                        <a:solidFill>
                          <a:srgbClr val="000000"/>
                        </a:solidFill>
                        <a:effectLst/>
                        <a:uLnTx/>
                        <a:uFillTx/>
                        <a:latin typeface="Arial Narrow" panose="020B0606020202030204" pitchFamily="34" charset="0"/>
                        <a:ea typeface="+mn-ea"/>
                        <a:cs typeface="+mn-cs"/>
                      </a:endParaRPr>
                    </a:p>
                  </a:txBody>
                  <a:tcPr marL="0" marR="0" marT="0" marB="0" anchor="ctr">
                    <a:solidFill>
                      <a:schemeClr val="bg1">
                        <a:lumMod val="85000"/>
                      </a:schemeClr>
                    </a:solidFill>
                  </a:tcPr>
                </a:tc>
                <a:tc hMerge="1">
                  <a:txBody>
                    <a:bodyPr/>
                    <a:lstStyle/>
                    <a:p>
                      <a:pPr algn="ctr" rtl="0" fontAlgn="t"/>
                      <a:endParaRPr lang="en-ZA" sz="12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hMerge="1">
                  <a:txBody>
                    <a:bodyPr/>
                    <a:lstStyle/>
                    <a:p>
                      <a:pPr algn="ctr" rtl="0" fontAlgn="t"/>
                      <a:endParaRPr lang="en-ZA" sz="12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hMerge="1">
                  <a:txBody>
                    <a:bodyPr/>
                    <a:lstStyle/>
                    <a:p>
                      <a:pPr algn="ctr" rtl="0" fontAlgn="t"/>
                      <a:endParaRPr lang="en-ZA" sz="12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extLst>
                  <a:ext uri="{0D108BD9-81ED-4DB2-BD59-A6C34878D82A}">
                    <a16:rowId xmlns:a16="http://schemas.microsoft.com/office/drawing/2014/main" val="10000"/>
                  </a:ext>
                </a:extLst>
              </a:tr>
              <a:tr h="593707">
                <a:tc>
                  <a:txBody>
                    <a:bodyPr/>
                    <a:lstStyle/>
                    <a:p>
                      <a:pPr algn="l" rtl="0" fontAlgn="t"/>
                      <a:endParaRPr lang="en-ZA" sz="1200" b="1" i="0" u="none" strike="noStrike" dirty="0">
                        <a:solidFill>
                          <a:srgbClr val="000000"/>
                        </a:solidFill>
                        <a:effectLst/>
                        <a:latin typeface="Arial Narrow" panose="020B0606020202030204" pitchFamily="34" charset="0"/>
                      </a:endParaRPr>
                    </a:p>
                  </a:txBody>
                  <a:tcPr marL="0" marR="0" marT="0" marB="0">
                    <a:solidFill>
                      <a:schemeClr val="bg1">
                        <a:lumMod val="85000"/>
                      </a:schemeClr>
                    </a:solidFill>
                  </a:tcPr>
                </a:tc>
                <a:tc>
                  <a:txBody>
                    <a:bodyPr/>
                    <a:lstStyle/>
                    <a:p>
                      <a:pPr algn="ctr" rtl="0" fontAlgn="ctr"/>
                      <a:r>
                        <a:rPr lang="en-ZA" sz="1200" b="1" u="none" strike="noStrike" dirty="0">
                          <a:effectLst/>
                          <a:latin typeface="Arial Narrow" panose="020B0606020202030204" pitchFamily="34" charset="0"/>
                        </a:rPr>
                        <a:t>Admin</a:t>
                      </a:r>
                      <a:endParaRPr lang="en-ZA" sz="12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ctr"/>
                      <a:r>
                        <a:rPr lang="en-ZA" sz="1200" b="1" u="none" strike="noStrike" dirty="0">
                          <a:effectLst/>
                          <a:latin typeface="Arial Narrow" panose="020B0606020202030204" pitchFamily="34" charset="0"/>
                        </a:rPr>
                        <a:t>SES</a:t>
                      </a:r>
                      <a:endParaRPr lang="en-ZA" sz="12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ctr"/>
                      <a:r>
                        <a:rPr lang="en-ZA" sz="1200" b="1" u="none" strike="noStrike" dirty="0">
                          <a:effectLst/>
                          <a:latin typeface="Arial Narrow" panose="020B0606020202030204" pitchFamily="34" charset="0"/>
                        </a:rPr>
                        <a:t>ESM</a:t>
                      </a:r>
                      <a:endParaRPr lang="en-ZA" sz="12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ctr"/>
                      <a:r>
                        <a:rPr lang="en-ZA" sz="1200" b="1" u="none" strike="noStrike" dirty="0">
                          <a:effectLst/>
                          <a:latin typeface="Arial Narrow" panose="020B0606020202030204" pitchFamily="34" charset="0"/>
                        </a:rPr>
                        <a:t>Total</a:t>
                      </a:r>
                      <a:endParaRPr lang="en-ZA" sz="12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ctr"/>
                      <a:r>
                        <a:rPr lang="en-ZA" sz="1200" b="1" u="none" strike="noStrike" dirty="0" smtClean="0">
                          <a:effectLst/>
                          <a:latin typeface="Arial Narrow" panose="020B0606020202030204" pitchFamily="34" charset="0"/>
                        </a:rPr>
                        <a:t>Admin</a:t>
                      </a:r>
                      <a:endParaRPr lang="en-ZA" sz="12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ctr"/>
                      <a:r>
                        <a:rPr lang="en-ZA" sz="1200" b="1" u="none" strike="noStrike" dirty="0">
                          <a:effectLst/>
                          <a:latin typeface="Arial Narrow" panose="020B0606020202030204" pitchFamily="34" charset="0"/>
                        </a:rPr>
                        <a:t>SES</a:t>
                      </a:r>
                      <a:endParaRPr lang="en-ZA" sz="12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ctr"/>
                      <a:r>
                        <a:rPr lang="en-ZA" sz="1200" b="1" u="none" strike="noStrike" dirty="0">
                          <a:effectLst/>
                          <a:latin typeface="Arial Narrow" panose="020B0606020202030204" pitchFamily="34" charset="0"/>
                        </a:rPr>
                        <a:t>ESM</a:t>
                      </a:r>
                      <a:endParaRPr lang="en-ZA" sz="12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ctr"/>
                      <a:r>
                        <a:rPr lang="en-ZA" sz="1200" b="1" u="none" strike="noStrike" dirty="0">
                          <a:effectLst/>
                          <a:latin typeface="Arial Narrow" panose="020B0606020202030204" pitchFamily="34" charset="0"/>
                        </a:rPr>
                        <a:t>Total</a:t>
                      </a:r>
                      <a:endParaRPr lang="en-ZA" sz="12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ctr"/>
                      <a:r>
                        <a:rPr lang="en-ZA" sz="1200" b="1" u="none" strike="noStrike" dirty="0" smtClean="0">
                          <a:effectLst/>
                          <a:latin typeface="Arial Narrow" panose="020B0606020202030204" pitchFamily="34" charset="0"/>
                        </a:rPr>
                        <a:t>Admin</a:t>
                      </a:r>
                      <a:endParaRPr lang="en-ZA" sz="12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ctr"/>
                      <a:r>
                        <a:rPr lang="en-ZA" sz="1200" b="1" u="none" strike="noStrike" dirty="0">
                          <a:effectLst/>
                          <a:latin typeface="Arial Narrow" panose="020B0606020202030204" pitchFamily="34" charset="0"/>
                        </a:rPr>
                        <a:t>SES</a:t>
                      </a:r>
                      <a:endParaRPr lang="en-ZA" sz="12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ctr"/>
                      <a:r>
                        <a:rPr lang="en-ZA" sz="1200" b="1" u="none" strike="noStrike" dirty="0">
                          <a:effectLst/>
                          <a:latin typeface="Arial Narrow" panose="020B0606020202030204" pitchFamily="34" charset="0"/>
                        </a:rPr>
                        <a:t>ESM</a:t>
                      </a:r>
                      <a:endParaRPr lang="en-ZA" sz="12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ctr"/>
                      <a:r>
                        <a:rPr lang="en-ZA" sz="1200" b="1" u="none" strike="noStrike" dirty="0">
                          <a:effectLst/>
                          <a:latin typeface="Arial Narrow" panose="020B0606020202030204" pitchFamily="34" charset="0"/>
                        </a:rPr>
                        <a:t>Total</a:t>
                      </a:r>
                      <a:endParaRPr lang="en-ZA" sz="12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ctr"/>
                      <a:r>
                        <a:rPr lang="en-ZA" sz="1200" b="1" u="none" strike="noStrike" dirty="0" smtClean="0">
                          <a:effectLst/>
                          <a:latin typeface="Arial Narrow" panose="020B0606020202030204" pitchFamily="34" charset="0"/>
                        </a:rPr>
                        <a:t>Admin</a:t>
                      </a:r>
                      <a:endParaRPr lang="en-ZA" sz="12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ctr"/>
                      <a:r>
                        <a:rPr lang="en-ZA" sz="1200" b="1" u="none" strike="noStrike" dirty="0">
                          <a:effectLst/>
                          <a:latin typeface="Arial Narrow" panose="020B0606020202030204" pitchFamily="34" charset="0"/>
                        </a:rPr>
                        <a:t>SES</a:t>
                      </a:r>
                      <a:endParaRPr lang="en-ZA" sz="12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ctr"/>
                      <a:r>
                        <a:rPr lang="en-ZA" sz="1200" b="1" u="none" strike="noStrike" dirty="0">
                          <a:effectLst/>
                          <a:latin typeface="Arial Narrow" panose="020B0606020202030204" pitchFamily="34" charset="0"/>
                        </a:rPr>
                        <a:t>ESM</a:t>
                      </a:r>
                      <a:endParaRPr lang="en-ZA" sz="12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ctr"/>
                      <a:r>
                        <a:rPr lang="en-ZA" sz="1200" b="1" u="none" strike="noStrike" dirty="0">
                          <a:effectLst/>
                          <a:latin typeface="Arial Narrow" panose="020B0606020202030204" pitchFamily="34" charset="0"/>
                        </a:rPr>
                        <a:t>Total</a:t>
                      </a:r>
                      <a:endParaRPr lang="en-ZA" sz="12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extLst>
                  <a:ext uri="{0D108BD9-81ED-4DB2-BD59-A6C34878D82A}">
                    <a16:rowId xmlns:a16="http://schemas.microsoft.com/office/drawing/2014/main" val="10001"/>
                  </a:ext>
                </a:extLst>
              </a:tr>
              <a:tr h="638517">
                <a:tc>
                  <a:txBody>
                    <a:bodyPr/>
                    <a:lstStyle/>
                    <a:p>
                      <a:pPr algn="ctr" rtl="0" fontAlgn="ctr"/>
                      <a:r>
                        <a:rPr lang="en-ZA" sz="1200" u="none" strike="noStrike">
                          <a:effectLst/>
                          <a:latin typeface="Arial Narrow" panose="020B0606020202030204" pitchFamily="34" charset="0"/>
                        </a:rPr>
                        <a:t>Targets Planned</a:t>
                      </a:r>
                      <a:endParaRPr lang="en-ZA" sz="1200" b="0" i="0" u="none" strike="noStrike">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200" u="none" strike="noStrike">
                          <a:effectLst/>
                          <a:latin typeface="Arial Narrow" panose="020B0606020202030204" pitchFamily="34" charset="0"/>
                        </a:rPr>
                        <a:t>2</a:t>
                      </a:r>
                      <a:endParaRPr lang="en-ZA" sz="1200" b="0" i="0" u="none" strike="noStrike">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200" u="none" strike="noStrike">
                          <a:effectLst/>
                          <a:latin typeface="Arial Narrow" panose="020B0606020202030204" pitchFamily="34" charset="0"/>
                        </a:rPr>
                        <a:t>3</a:t>
                      </a:r>
                      <a:endParaRPr lang="en-ZA" sz="1200" b="0" i="0" u="none" strike="noStrike">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200" u="none" strike="noStrike">
                          <a:effectLst/>
                          <a:latin typeface="Arial Narrow" panose="020B0606020202030204" pitchFamily="34" charset="0"/>
                        </a:rPr>
                        <a:t>4</a:t>
                      </a:r>
                      <a:endParaRPr lang="en-ZA" sz="1200" b="0" i="0" u="none" strike="noStrike">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200" u="none" strike="noStrike">
                          <a:effectLst/>
                          <a:latin typeface="Arial Narrow" panose="020B0606020202030204" pitchFamily="34" charset="0"/>
                        </a:rPr>
                        <a:t>9</a:t>
                      </a:r>
                      <a:endParaRPr lang="en-ZA" sz="1200" b="0" i="0" u="none" strike="noStrike">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200" u="none" strike="noStrike" dirty="0">
                          <a:effectLst/>
                          <a:latin typeface="Arial Narrow" panose="020B0606020202030204" pitchFamily="34" charset="0"/>
                        </a:rPr>
                        <a:t>3</a:t>
                      </a:r>
                      <a:endParaRPr lang="en-ZA" sz="1200" b="0" i="0" u="none" strike="noStrike" dirty="0">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200" u="none" strike="noStrike" dirty="0">
                          <a:effectLst/>
                          <a:latin typeface="Arial Narrow" panose="020B0606020202030204" pitchFamily="34" charset="0"/>
                        </a:rPr>
                        <a:t>5</a:t>
                      </a:r>
                      <a:endParaRPr lang="en-ZA" sz="1200" b="0" i="0" u="none" strike="noStrike" dirty="0">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200" u="none" strike="noStrike" dirty="0">
                          <a:effectLst/>
                          <a:latin typeface="Arial Narrow" panose="020B0606020202030204" pitchFamily="34" charset="0"/>
                        </a:rPr>
                        <a:t>5</a:t>
                      </a:r>
                      <a:endParaRPr lang="en-ZA" sz="1200" b="0" i="0" u="none" strike="noStrike" dirty="0">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200" u="none" strike="noStrike">
                          <a:effectLst/>
                          <a:latin typeface="Arial Narrow" panose="020B0606020202030204" pitchFamily="34" charset="0"/>
                        </a:rPr>
                        <a:t>13</a:t>
                      </a:r>
                      <a:endParaRPr lang="en-ZA" sz="1200" b="0" i="0" u="none" strike="noStrike">
                        <a:solidFill>
                          <a:srgbClr val="000000"/>
                        </a:solidFill>
                        <a:effectLst/>
                        <a:latin typeface="Arial Narrow" panose="020B0606020202030204" pitchFamily="34" charset="0"/>
                      </a:endParaRPr>
                    </a:p>
                  </a:txBody>
                  <a:tcPr marL="0" marR="0" marT="0" marB="0" anchor="ctr"/>
                </a:tc>
                <a:tc>
                  <a:txBody>
                    <a:bodyPr/>
                    <a:lstStyle/>
                    <a:p>
                      <a:pPr marL="0" algn="ctr" defTabSz="457200" rtl="0" eaLnBrk="1" fontAlgn="ctr" latinLnBrk="0" hangingPunct="1"/>
                      <a:r>
                        <a:rPr lang="en-ZA" sz="1200" u="none" strike="noStrike" kern="1200" dirty="0">
                          <a:solidFill>
                            <a:schemeClr val="tx1"/>
                          </a:solidFill>
                          <a:effectLst/>
                          <a:latin typeface="Arial Narrow" panose="020B0606020202030204" pitchFamily="34" charset="0"/>
                          <a:ea typeface="+mn-ea"/>
                          <a:cs typeface="+mn-cs"/>
                        </a:rPr>
                        <a:t>2</a:t>
                      </a:r>
                    </a:p>
                  </a:txBody>
                  <a:tcPr marL="0" marR="0" marT="0" marB="0" anchor="ctr"/>
                </a:tc>
                <a:tc>
                  <a:txBody>
                    <a:bodyPr/>
                    <a:lstStyle/>
                    <a:p>
                      <a:pPr marL="0" algn="ctr" defTabSz="457200" rtl="0" eaLnBrk="1" fontAlgn="ctr" latinLnBrk="0" hangingPunct="1"/>
                      <a:r>
                        <a:rPr lang="en-ZA" sz="1200" u="none" strike="noStrike" kern="1200" dirty="0">
                          <a:solidFill>
                            <a:schemeClr val="tx1"/>
                          </a:solidFill>
                          <a:effectLst/>
                          <a:latin typeface="Arial Narrow" panose="020B0606020202030204" pitchFamily="34" charset="0"/>
                          <a:ea typeface="+mn-ea"/>
                          <a:cs typeface="+mn-cs"/>
                        </a:rPr>
                        <a:t>5</a:t>
                      </a:r>
                    </a:p>
                  </a:txBody>
                  <a:tcPr marL="0" marR="0" marT="0" marB="0" anchor="ctr"/>
                </a:tc>
                <a:tc>
                  <a:txBody>
                    <a:bodyPr/>
                    <a:lstStyle/>
                    <a:p>
                      <a:pPr marL="0" algn="ctr" defTabSz="457200" rtl="0" eaLnBrk="1" fontAlgn="ctr" latinLnBrk="0" hangingPunct="1"/>
                      <a:r>
                        <a:rPr lang="en-ZA" sz="1200" u="none" strike="noStrike" kern="1200" dirty="0">
                          <a:solidFill>
                            <a:schemeClr val="tx1"/>
                          </a:solidFill>
                          <a:effectLst/>
                          <a:latin typeface="Arial Narrow" panose="020B0606020202030204" pitchFamily="34" charset="0"/>
                          <a:ea typeface="+mn-ea"/>
                          <a:cs typeface="+mn-cs"/>
                        </a:rPr>
                        <a:t>5</a:t>
                      </a:r>
                    </a:p>
                  </a:txBody>
                  <a:tcPr marL="0" marR="0" marT="0" marB="0" anchor="ctr"/>
                </a:tc>
                <a:tc>
                  <a:txBody>
                    <a:bodyPr/>
                    <a:lstStyle/>
                    <a:p>
                      <a:pPr marL="0" algn="ctr" defTabSz="457200" rtl="0" eaLnBrk="1" fontAlgn="ctr" latinLnBrk="0" hangingPunct="1"/>
                      <a:r>
                        <a:rPr lang="en-ZA" sz="1200" u="none" strike="noStrike" kern="1200">
                          <a:solidFill>
                            <a:schemeClr val="tx1"/>
                          </a:solidFill>
                          <a:effectLst/>
                          <a:latin typeface="Arial Narrow" panose="020B0606020202030204" pitchFamily="34" charset="0"/>
                          <a:ea typeface="+mn-ea"/>
                          <a:cs typeface="+mn-cs"/>
                        </a:rPr>
                        <a:t>12</a:t>
                      </a:r>
                    </a:p>
                  </a:txBody>
                  <a:tcPr marL="0" marR="0" marT="0" marB="0" anchor="ctr"/>
                </a:tc>
                <a:tc>
                  <a:txBody>
                    <a:bodyPr/>
                    <a:lstStyle/>
                    <a:p>
                      <a:pPr marL="0" algn="ctr" defTabSz="457200" rtl="0" eaLnBrk="1" fontAlgn="ctr" latinLnBrk="0" hangingPunct="1"/>
                      <a:r>
                        <a:rPr lang="en-US" sz="1200" u="none" strike="noStrike" kern="1200" dirty="0" smtClean="0">
                          <a:solidFill>
                            <a:schemeClr val="tx1"/>
                          </a:solidFill>
                          <a:effectLst/>
                          <a:latin typeface="Arial Narrow" panose="020B0606020202030204" pitchFamily="34" charset="0"/>
                          <a:ea typeface="+mn-ea"/>
                          <a:cs typeface="+mn-cs"/>
                        </a:rPr>
                        <a:t>4</a:t>
                      </a:r>
                      <a:endParaRPr lang="en-ZA" sz="1200" u="none" strike="noStrike" kern="1200" dirty="0">
                        <a:solidFill>
                          <a:schemeClr val="tx1"/>
                        </a:solidFill>
                        <a:effectLst/>
                        <a:latin typeface="Arial Narrow" panose="020B0606020202030204" pitchFamily="34" charset="0"/>
                        <a:ea typeface="+mn-ea"/>
                        <a:cs typeface="+mn-cs"/>
                      </a:endParaRPr>
                    </a:p>
                  </a:txBody>
                  <a:tcPr marL="0" marR="0" marT="0" marB="0" anchor="ctr"/>
                </a:tc>
                <a:tc>
                  <a:txBody>
                    <a:bodyPr/>
                    <a:lstStyle/>
                    <a:p>
                      <a:pPr marL="0" algn="ctr" defTabSz="457200" rtl="0" eaLnBrk="1" fontAlgn="ctr" latinLnBrk="0" hangingPunct="1"/>
                      <a:r>
                        <a:rPr lang="en-US" sz="1200" u="none" strike="noStrike" kern="1200" dirty="0" smtClean="0">
                          <a:solidFill>
                            <a:schemeClr val="tx1"/>
                          </a:solidFill>
                          <a:effectLst/>
                          <a:latin typeface="Arial Narrow" panose="020B0606020202030204" pitchFamily="34" charset="0"/>
                          <a:ea typeface="+mn-ea"/>
                          <a:cs typeface="+mn-cs"/>
                        </a:rPr>
                        <a:t>7</a:t>
                      </a:r>
                      <a:endParaRPr lang="en-ZA" sz="1200" u="none" strike="noStrike" kern="1200" dirty="0">
                        <a:solidFill>
                          <a:schemeClr val="tx1"/>
                        </a:solidFill>
                        <a:effectLst/>
                        <a:latin typeface="Arial Narrow" panose="020B0606020202030204" pitchFamily="34" charset="0"/>
                        <a:ea typeface="+mn-ea"/>
                        <a:cs typeface="+mn-cs"/>
                      </a:endParaRPr>
                    </a:p>
                  </a:txBody>
                  <a:tcPr marL="0" marR="0" marT="0" marB="0" anchor="ctr"/>
                </a:tc>
                <a:tc>
                  <a:txBody>
                    <a:bodyPr/>
                    <a:lstStyle/>
                    <a:p>
                      <a:pPr marL="0" algn="ctr" defTabSz="457200" rtl="0" eaLnBrk="1" fontAlgn="ctr" latinLnBrk="0" hangingPunct="1"/>
                      <a:r>
                        <a:rPr lang="en-US" sz="1200" u="none" strike="noStrike" kern="1200" dirty="0" smtClean="0">
                          <a:solidFill>
                            <a:schemeClr val="tx1"/>
                          </a:solidFill>
                          <a:effectLst/>
                          <a:latin typeface="Arial Narrow" panose="020B0606020202030204" pitchFamily="34" charset="0"/>
                          <a:ea typeface="+mn-ea"/>
                          <a:cs typeface="+mn-cs"/>
                        </a:rPr>
                        <a:t>6</a:t>
                      </a:r>
                      <a:endParaRPr lang="en-ZA" sz="1200" u="none" strike="noStrike" kern="1200" dirty="0">
                        <a:solidFill>
                          <a:schemeClr val="tx1"/>
                        </a:solidFill>
                        <a:effectLst/>
                        <a:latin typeface="Arial Narrow" panose="020B0606020202030204" pitchFamily="34" charset="0"/>
                        <a:ea typeface="+mn-ea"/>
                        <a:cs typeface="+mn-cs"/>
                      </a:endParaRPr>
                    </a:p>
                  </a:txBody>
                  <a:tcPr marL="0" marR="0" marT="0" marB="0" anchor="ctr"/>
                </a:tc>
                <a:tc>
                  <a:txBody>
                    <a:bodyPr/>
                    <a:lstStyle/>
                    <a:p>
                      <a:pPr marL="0" algn="ctr" defTabSz="457200" rtl="0" eaLnBrk="1" fontAlgn="ctr" latinLnBrk="0" hangingPunct="1"/>
                      <a:r>
                        <a:rPr lang="en-US" sz="1200" b="1" u="none" strike="noStrike" kern="1200" dirty="0" smtClean="0">
                          <a:solidFill>
                            <a:schemeClr val="tx1"/>
                          </a:solidFill>
                          <a:effectLst/>
                          <a:latin typeface="Arial Narrow" panose="020B0606020202030204" pitchFamily="34" charset="0"/>
                          <a:ea typeface="+mn-ea"/>
                          <a:cs typeface="+mn-cs"/>
                        </a:rPr>
                        <a:t>17</a:t>
                      </a:r>
                      <a:endParaRPr lang="en-ZA" sz="1200" b="1" u="none" strike="noStrike" kern="1200" dirty="0">
                        <a:solidFill>
                          <a:schemeClr val="tx1"/>
                        </a:solidFill>
                        <a:effectLst/>
                        <a:latin typeface="Arial Narrow" panose="020B0606020202030204" pitchFamily="34" charset="0"/>
                        <a:ea typeface="+mn-ea"/>
                        <a:cs typeface="+mn-cs"/>
                      </a:endParaRPr>
                    </a:p>
                  </a:txBody>
                  <a:tcPr marL="0" marR="0" marT="0" marB="0" anchor="ctr"/>
                </a:tc>
                <a:extLst>
                  <a:ext uri="{0D108BD9-81ED-4DB2-BD59-A6C34878D82A}">
                    <a16:rowId xmlns:a16="http://schemas.microsoft.com/office/drawing/2014/main" val="10002"/>
                  </a:ext>
                </a:extLst>
              </a:tr>
              <a:tr h="638517">
                <a:tc>
                  <a:txBody>
                    <a:bodyPr/>
                    <a:lstStyle/>
                    <a:p>
                      <a:pPr algn="ctr" rtl="0" fontAlgn="ctr"/>
                      <a:r>
                        <a:rPr lang="en-ZA" sz="1200" u="none" strike="noStrike">
                          <a:effectLst/>
                          <a:latin typeface="Arial Narrow" panose="020B0606020202030204" pitchFamily="34" charset="0"/>
                        </a:rPr>
                        <a:t>Targets achieved</a:t>
                      </a:r>
                      <a:endParaRPr lang="en-ZA" sz="1200" b="0" i="0" u="none" strike="noStrike">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200" u="none" strike="noStrike">
                          <a:effectLst/>
                          <a:latin typeface="Arial Narrow" panose="020B0606020202030204" pitchFamily="34" charset="0"/>
                        </a:rPr>
                        <a:t>1</a:t>
                      </a:r>
                      <a:endParaRPr lang="en-ZA" sz="1200" b="0" i="0" u="none" strike="noStrike">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200" u="none" strike="noStrike">
                          <a:effectLst/>
                          <a:latin typeface="Arial Narrow" panose="020B0606020202030204" pitchFamily="34" charset="0"/>
                        </a:rPr>
                        <a:t>0</a:t>
                      </a:r>
                      <a:endParaRPr lang="en-ZA" sz="1200" b="0" i="0" u="none" strike="noStrike">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200" u="none" strike="noStrike">
                          <a:effectLst/>
                          <a:latin typeface="Arial Narrow" panose="020B0606020202030204" pitchFamily="34" charset="0"/>
                        </a:rPr>
                        <a:t>2</a:t>
                      </a:r>
                      <a:endParaRPr lang="en-ZA" sz="1200" b="0" i="0" u="none" strike="noStrike">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200" u="none" strike="noStrike">
                          <a:effectLst/>
                          <a:latin typeface="Arial Narrow" panose="020B0606020202030204" pitchFamily="34" charset="0"/>
                        </a:rPr>
                        <a:t>3</a:t>
                      </a:r>
                      <a:endParaRPr lang="en-ZA" sz="1200" b="0" i="0" u="none" strike="noStrike">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200" u="none" strike="noStrike">
                          <a:effectLst/>
                          <a:latin typeface="Arial Narrow" panose="020B0606020202030204" pitchFamily="34" charset="0"/>
                        </a:rPr>
                        <a:t>1</a:t>
                      </a:r>
                      <a:endParaRPr lang="en-ZA" sz="1200" b="0" i="0" u="none" strike="noStrike">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200" u="none" strike="noStrike">
                          <a:effectLst/>
                          <a:latin typeface="Arial Narrow" panose="020B0606020202030204" pitchFamily="34" charset="0"/>
                        </a:rPr>
                        <a:t>1</a:t>
                      </a:r>
                      <a:endParaRPr lang="en-ZA" sz="1200" b="0" i="0" u="none" strike="noStrike">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200" u="none" strike="noStrike">
                          <a:effectLst/>
                          <a:latin typeface="Arial Narrow" panose="020B0606020202030204" pitchFamily="34" charset="0"/>
                        </a:rPr>
                        <a:t>3</a:t>
                      </a:r>
                      <a:endParaRPr lang="en-ZA" sz="1200" b="0" i="0" u="none" strike="noStrike">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200" u="none" strike="noStrike">
                          <a:effectLst/>
                          <a:latin typeface="Arial Narrow" panose="020B0606020202030204" pitchFamily="34" charset="0"/>
                        </a:rPr>
                        <a:t>5</a:t>
                      </a:r>
                      <a:endParaRPr lang="en-ZA" sz="1200" b="0" i="0" u="none" strike="noStrike">
                        <a:solidFill>
                          <a:srgbClr val="000000"/>
                        </a:solidFill>
                        <a:effectLst/>
                        <a:latin typeface="Arial Narrow" panose="020B0606020202030204" pitchFamily="34" charset="0"/>
                      </a:endParaRPr>
                    </a:p>
                  </a:txBody>
                  <a:tcPr marL="0" marR="0" marT="0" marB="0" anchor="ctr"/>
                </a:tc>
                <a:tc>
                  <a:txBody>
                    <a:bodyPr/>
                    <a:lstStyle/>
                    <a:p>
                      <a:pPr marL="0" algn="ctr" defTabSz="457200" rtl="0" eaLnBrk="1" fontAlgn="ctr" latinLnBrk="0" hangingPunct="1"/>
                      <a:r>
                        <a:rPr lang="en-ZA" sz="1200" u="none" strike="noStrike" kern="1200" dirty="0">
                          <a:solidFill>
                            <a:schemeClr val="tx1"/>
                          </a:solidFill>
                          <a:effectLst/>
                          <a:latin typeface="Arial Narrow" panose="020B0606020202030204" pitchFamily="34" charset="0"/>
                          <a:ea typeface="+mn-ea"/>
                          <a:cs typeface="+mn-cs"/>
                        </a:rPr>
                        <a:t>1</a:t>
                      </a:r>
                    </a:p>
                  </a:txBody>
                  <a:tcPr marL="0" marR="0" marT="0" marB="0" anchor="ctr"/>
                </a:tc>
                <a:tc>
                  <a:txBody>
                    <a:bodyPr/>
                    <a:lstStyle/>
                    <a:p>
                      <a:pPr marL="0" algn="ctr" defTabSz="457200" rtl="0" eaLnBrk="1" fontAlgn="ctr" latinLnBrk="0" hangingPunct="1"/>
                      <a:r>
                        <a:rPr lang="en-ZA" sz="1200" u="none" strike="noStrike" kern="1200" dirty="0">
                          <a:solidFill>
                            <a:schemeClr val="tx1"/>
                          </a:solidFill>
                          <a:effectLst/>
                          <a:latin typeface="Arial Narrow" panose="020B0606020202030204" pitchFamily="34" charset="0"/>
                          <a:ea typeface="+mn-ea"/>
                          <a:cs typeface="+mn-cs"/>
                        </a:rPr>
                        <a:t>1</a:t>
                      </a:r>
                    </a:p>
                  </a:txBody>
                  <a:tcPr marL="0" marR="0" marT="0" marB="0" anchor="ctr"/>
                </a:tc>
                <a:tc>
                  <a:txBody>
                    <a:bodyPr/>
                    <a:lstStyle/>
                    <a:p>
                      <a:pPr marL="0" algn="ctr" defTabSz="457200" rtl="0" eaLnBrk="1" fontAlgn="ctr" latinLnBrk="0" hangingPunct="1"/>
                      <a:r>
                        <a:rPr lang="en-ZA" sz="1200" u="none" strike="noStrike" kern="1200" dirty="0">
                          <a:solidFill>
                            <a:schemeClr val="tx1"/>
                          </a:solidFill>
                          <a:effectLst/>
                          <a:latin typeface="Arial Narrow" panose="020B0606020202030204" pitchFamily="34" charset="0"/>
                          <a:ea typeface="+mn-ea"/>
                          <a:cs typeface="+mn-cs"/>
                        </a:rPr>
                        <a:t>4</a:t>
                      </a:r>
                    </a:p>
                  </a:txBody>
                  <a:tcPr marL="0" marR="0" marT="0" marB="0" anchor="ctr"/>
                </a:tc>
                <a:tc>
                  <a:txBody>
                    <a:bodyPr/>
                    <a:lstStyle/>
                    <a:p>
                      <a:pPr marL="0" algn="ctr" defTabSz="457200" rtl="0" eaLnBrk="1" fontAlgn="ctr" latinLnBrk="0" hangingPunct="1"/>
                      <a:r>
                        <a:rPr lang="en-US" sz="1200" u="none" strike="noStrike" kern="1200" dirty="0" smtClean="0">
                          <a:solidFill>
                            <a:schemeClr val="tx1"/>
                          </a:solidFill>
                          <a:effectLst/>
                          <a:latin typeface="Arial Narrow" panose="020B0606020202030204" pitchFamily="34" charset="0"/>
                          <a:ea typeface="+mn-ea"/>
                          <a:cs typeface="+mn-cs"/>
                        </a:rPr>
                        <a:t>5</a:t>
                      </a:r>
                      <a:endParaRPr lang="en-ZA" sz="1200" u="none" strike="noStrike" kern="1200" dirty="0">
                        <a:solidFill>
                          <a:schemeClr val="tx1"/>
                        </a:solidFill>
                        <a:effectLst/>
                        <a:latin typeface="Arial Narrow" panose="020B0606020202030204" pitchFamily="34" charset="0"/>
                        <a:ea typeface="+mn-ea"/>
                        <a:cs typeface="+mn-cs"/>
                      </a:endParaRPr>
                    </a:p>
                  </a:txBody>
                  <a:tcPr marL="0" marR="0" marT="0" marB="0" anchor="ctr"/>
                </a:tc>
                <a:tc>
                  <a:txBody>
                    <a:bodyPr/>
                    <a:lstStyle/>
                    <a:p>
                      <a:pPr marL="0" algn="ctr" defTabSz="457200" rtl="0" eaLnBrk="1" fontAlgn="ctr" latinLnBrk="0" hangingPunct="1"/>
                      <a:r>
                        <a:rPr lang="en-US" sz="1200" u="none" strike="noStrike" kern="1200" dirty="0" smtClean="0">
                          <a:solidFill>
                            <a:schemeClr val="tx1"/>
                          </a:solidFill>
                          <a:effectLst/>
                          <a:latin typeface="Arial Narrow" panose="020B0606020202030204" pitchFamily="34" charset="0"/>
                          <a:ea typeface="+mn-ea"/>
                          <a:cs typeface="+mn-cs"/>
                        </a:rPr>
                        <a:t>3</a:t>
                      </a:r>
                      <a:endParaRPr lang="en-ZA" sz="1200" u="none" strike="noStrike" kern="1200" dirty="0">
                        <a:solidFill>
                          <a:schemeClr val="tx1"/>
                        </a:solidFill>
                        <a:effectLst/>
                        <a:latin typeface="Arial Narrow" panose="020B0606020202030204" pitchFamily="34" charset="0"/>
                        <a:ea typeface="+mn-ea"/>
                        <a:cs typeface="+mn-cs"/>
                      </a:endParaRPr>
                    </a:p>
                  </a:txBody>
                  <a:tcPr marL="0" marR="0" marT="0" marB="0" anchor="ctr"/>
                </a:tc>
                <a:tc>
                  <a:txBody>
                    <a:bodyPr/>
                    <a:lstStyle/>
                    <a:p>
                      <a:pPr marL="0" algn="ctr" defTabSz="457200" rtl="0" eaLnBrk="1" fontAlgn="ctr" latinLnBrk="0" hangingPunct="1"/>
                      <a:r>
                        <a:rPr lang="en-US" sz="1200" u="none" strike="noStrike" kern="1200" dirty="0" smtClean="0">
                          <a:solidFill>
                            <a:schemeClr val="tx1"/>
                          </a:solidFill>
                          <a:effectLst/>
                          <a:latin typeface="Arial Narrow" panose="020B0606020202030204" pitchFamily="34" charset="0"/>
                          <a:ea typeface="+mn-ea"/>
                          <a:cs typeface="+mn-cs"/>
                        </a:rPr>
                        <a:t>3</a:t>
                      </a:r>
                      <a:endParaRPr lang="en-ZA" sz="1200" u="none" strike="noStrike" kern="1200" dirty="0">
                        <a:solidFill>
                          <a:schemeClr val="tx1"/>
                        </a:solidFill>
                        <a:effectLst/>
                        <a:latin typeface="Arial Narrow" panose="020B0606020202030204" pitchFamily="34" charset="0"/>
                        <a:ea typeface="+mn-ea"/>
                        <a:cs typeface="+mn-cs"/>
                      </a:endParaRPr>
                    </a:p>
                  </a:txBody>
                  <a:tcPr marL="0" marR="0" marT="0" marB="0" anchor="ctr"/>
                </a:tc>
                <a:tc>
                  <a:txBody>
                    <a:bodyPr/>
                    <a:lstStyle/>
                    <a:p>
                      <a:pPr marL="0" algn="ctr" defTabSz="457200" rtl="0" eaLnBrk="1" fontAlgn="ctr" latinLnBrk="0" hangingPunct="1"/>
                      <a:r>
                        <a:rPr lang="en-US" sz="1200" u="none" strike="noStrike" kern="1200" dirty="0" smtClean="0">
                          <a:solidFill>
                            <a:schemeClr val="tx1"/>
                          </a:solidFill>
                          <a:effectLst/>
                          <a:latin typeface="Arial Narrow" panose="020B0606020202030204" pitchFamily="34" charset="0"/>
                          <a:ea typeface="+mn-ea"/>
                          <a:cs typeface="+mn-cs"/>
                        </a:rPr>
                        <a:t>2</a:t>
                      </a:r>
                      <a:endParaRPr lang="en-ZA" sz="1200" u="none" strike="noStrike" kern="1200" dirty="0">
                        <a:solidFill>
                          <a:schemeClr val="tx1"/>
                        </a:solidFill>
                        <a:effectLst/>
                        <a:latin typeface="Arial Narrow" panose="020B0606020202030204" pitchFamily="34" charset="0"/>
                        <a:ea typeface="+mn-ea"/>
                        <a:cs typeface="+mn-cs"/>
                      </a:endParaRPr>
                    </a:p>
                  </a:txBody>
                  <a:tcPr marL="0" marR="0" marT="0" marB="0" anchor="ctr"/>
                </a:tc>
                <a:tc>
                  <a:txBody>
                    <a:bodyPr/>
                    <a:lstStyle/>
                    <a:p>
                      <a:pPr marL="0" algn="ctr" defTabSz="457200" rtl="0" eaLnBrk="1" fontAlgn="ctr" latinLnBrk="0" hangingPunct="1"/>
                      <a:r>
                        <a:rPr lang="en-US" sz="1200" b="1" u="none" strike="noStrike" kern="1200" dirty="0" smtClean="0">
                          <a:solidFill>
                            <a:schemeClr val="tx1"/>
                          </a:solidFill>
                          <a:effectLst/>
                          <a:latin typeface="Arial Narrow" panose="020B0606020202030204" pitchFamily="34" charset="0"/>
                          <a:ea typeface="+mn-ea"/>
                          <a:cs typeface="+mn-cs"/>
                        </a:rPr>
                        <a:t>8</a:t>
                      </a:r>
                      <a:endParaRPr lang="en-ZA" sz="1200" b="1" u="none" strike="noStrike" kern="1200" dirty="0">
                        <a:solidFill>
                          <a:schemeClr val="tx1"/>
                        </a:solidFill>
                        <a:effectLst/>
                        <a:latin typeface="Arial Narrow" panose="020B0606020202030204" pitchFamily="34" charset="0"/>
                        <a:ea typeface="+mn-ea"/>
                        <a:cs typeface="+mn-cs"/>
                      </a:endParaRPr>
                    </a:p>
                  </a:txBody>
                  <a:tcPr marL="0" marR="0" marT="0" marB="0" anchor="ctr"/>
                </a:tc>
                <a:extLst>
                  <a:ext uri="{0D108BD9-81ED-4DB2-BD59-A6C34878D82A}">
                    <a16:rowId xmlns:a16="http://schemas.microsoft.com/office/drawing/2014/main" val="10003"/>
                  </a:ext>
                </a:extLst>
              </a:tr>
              <a:tr h="638517">
                <a:tc>
                  <a:txBody>
                    <a:bodyPr/>
                    <a:lstStyle/>
                    <a:p>
                      <a:pPr algn="ctr" rtl="0" fontAlgn="ctr"/>
                      <a:r>
                        <a:rPr lang="en-ZA" sz="1200" b="1" u="none" strike="noStrike" dirty="0">
                          <a:effectLst/>
                          <a:latin typeface="Arial Narrow" panose="020B0606020202030204" pitchFamily="34" charset="0"/>
                        </a:rPr>
                        <a:t>Performance rating</a:t>
                      </a:r>
                      <a:endParaRPr lang="en-ZA" sz="1200" b="1" i="0" u="none" strike="noStrike" dirty="0">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200" b="1" u="none" strike="noStrike" dirty="0">
                          <a:effectLst/>
                          <a:latin typeface="Arial Narrow" panose="020B0606020202030204" pitchFamily="34" charset="0"/>
                        </a:rPr>
                        <a:t>50%</a:t>
                      </a:r>
                      <a:endParaRPr lang="en-ZA" sz="1200" b="1" i="0" u="none" strike="noStrike" dirty="0">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200" b="1" u="none" strike="noStrike" dirty="0">
                          <a:effectLst/>
                          <a:latin typeface="Arial Narrow" panose="020B0606020202030204" pitchFamily="34" charset="0"/>
                        </a:rPr>
                        <a:t>0%</a:t>
                      </a:r>
                      <a:endParaRPr lang="en-ZA" sz="1200" b="1" i="0" u="none" strike="noStrike" dirty="0">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200" b="1" u="none" strike="noStrike" dirty="0">
                          <a:effectLst/>
                          <a:latin typeface="Arial Narrow" panose="020B0606020202030204" pitchFamily="34" charset="0"/>
                        </a:rPr>
                        <a:t>50%</a:t>
                      </a:r>
                      <a:endParaRPr lang="en-ZA" sz="1200" b="1" i="0" u="none" strike="noStrike" dirty="0">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200" b="1" u="none" strike="noStrike" dirty="0">
                          <a:effectLst/>
                          <a:latin typeface="Arial Narrow" panose="020B0606020202030204" pitchFamily="34" charset="0"/>
                        </a:rPr>
                        <a:t>33%</a:t>
                      </a:r>
                      <a:endParaRPr lang="en-ZA" sz="1200" b="1" i="0" u="none" strike="noStrike" dirty="0">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200" b="1" u="none" strike="noStrike" dirty="0">
                          <a:effectLst/>
                          <a:latin typeface="Arial Narrow" panose="020B0606020202030204" pitchFamily="34" charset="0"/>
                        </a:rPr>
                        <a:t>33%</a:t>
                      </a:r>
                      <a:endParaRPr lang="en-ZA" sz="1200" b="1" i="0" u="none" strike="noStrike" dirty="0">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200" b="1" u="none" strike="noStrike" dirty="0">
                          <a:effectLst/>
                          <a:latin typeface="Arial Narrow" panose="020B0606020202030204" pitchFamily="34" charset="0"/>
                        </a:rPr>
                        <a:t>20%</a:t>
                      </a:r>
                      <a:endParaRPr lang="en-ZA" sz="1200" b="1" i="0" u="none" strike="noStrike" dirty="0">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200" b="1" u="none" strike="noStrike" dirty="0">
                          <a:effectLst/>
                          <a:latin typeface="Arial Narrow" panose="020B0606020202030204" pitchFamily="34" charset="0"/>
                        </a:rPr>
                        <a:t>60%</a:t>
                      </a:r>
                      <a:endParaRPr lang="en-ZA" sz="1200" b="1" i="0" u="none" strike="noStrike" dirty="0">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200" b="1" u="none" strike="noStrike" dirty="0">
                          <a:effectLst/>
                          <a:latin typeface="Arial Narrow" panose="020B0606020202030204" pitchFamily="34" charset="0"/>
                        </a:rPr>
                        <a:t>38%</a:t>
                      </a:r>
                      <a:endParaRPr lang="en-ZA" sz="1200" b="1" i="0" u="none" strike="noStrike" dirty="0">
                        <a:solidFill>
                          <a:srgbClr val="000000"/>
                        </a:solidFill>
                        <a:effectLst/>
                        <a:latin typeface="Arial Narrow" panose="020B0606020202030204" pitchFamily="34" charset="0"/>
                      </a:endParaRPr>
                    </a:p>
                  </a:txBody>
                  <a:tcPr marL="0" marR="0" marT="0" marB="0" anchor="ctr"/>
                </a:tc>
                <a:tc>
                  <a:txBody>
                    <a:bodyPr/>
                    <a:lstStyle/>
                    <a:p>
                      <a:pPr marL="0" algn="ctr" defTabSz="457200" rtl="0" eaLnBrk="1" fontAlgn="ctr" latinLnBrk="0" hangingPunct="1"/>
                      <a:r>
                        <a:rPr lang="en-ZA" sz="1200" b="1" u="none" strike="noStrike" kern="1200" dirty="0">
                          <a:solidFill>
                            <a:schemeClr val="tx1"/>
                          </a:solidFill>
                          <a:effectLst/>
                          <a:latin typeface="Arial Narrow" panose="020B0606020202030204" pitchFamily="34" charset="0"/>
                          <a:ea typeface="+mn-ea"/>
                          <a:cs typeface="+mn-cs"/>
                        </a:rPr>
                        <a:t>50%</a:t>
                      </a:r>
                    </a:p>
                  </a:txBody>
                  <a:tcPr marL="0" marR="0" marT="0" marB="0" anchor="ctr"/>
                </a:tc>
                <a:tc>
                  <a:txBody>
                    <a:bodyPr/>
                    <a:lstStyle/>
                    <a:p>
                      <a:pPr marL="0" algn="ctr" defTabSz="457200" rtl="0" eaLnBrk="1" fontAlgn="ctr" latinLnBrk="0" hangingPunct="1"/>
                      <a:r>
                        <a:rPr lang="en-ZA" sz="1200" b="1" u="none" strike="noStrike" kern="1200" dirty="0">
                          <a:solidFill>
                            <a:schemeClr val="tx1"/>
                          </a:solidFill>
                          <a:effectLst/>
                          <a:latin typeface="Arial Narrow" panose="020B0606020202030204" pitchFamily="34" charset="0"/>
                          <a:ea typeface="+mn-ea"/>
                          <a:cs typeface="+mn-cs"/>
                        </a:rPr>
                        <a:t>20%</a:t>
                      </a:r>
                    </a:p>
                  </a:txBody>
                  <a:tcPr marL="0" marR="0" marT="0" marB="0" anchor="ctr"/>
                </a:tc>
                <a:tc>
                  <a:txBody>
                    <a:bodyPr/>
                    <a:lstStyle/>
                    <a:p>
                      <a:pPr marL="0" algn="ctr" defTabSz="457200" rtl="0" eaLnBrk="1" fontAlgn="ctr" latinLnBrk="0" hangingPunct="1"/>
                      <a:r>
                        <a:rPr lang="en-ZA" sz="1200" b="1" u="none" strike="noStrike" kern="1200" dirty="0">
                          <a:solidFill>
                            <a:schemeClr val="tx1"/>
                          </a:solidFill>
                          <a:effectLst/>
                          <a:latin typeface="Arial Narrow" panose="020B0606020202030204" pitchFamily="34" charset="0"/>
                          <a:ea typeface="+mn-ea"/>
                          <a:cs typeface="+mn-cs"/>
                        </a:rPr>
                        <a:t>80%</a:t>
                      </a:r>
                    </a:p>
                  </a:txBody>
                  <a:tcPr marL="0" marR="0" marT="0" marB="0" anchor="ctr"/>
                </a:tc>
                <a:tc>
                  <a:txBody>
                    <a:bodyPr/>
                    <a:lstStyle/>
                    <a:p>
                      <a:pPr marL="0" algn="ctr" defTabSz="457200" rtl="0" eaLnBrk="1" fontAlgn="ctr" latinLnBrk="0" hangingPunct="1"/>
                      <a:r>
                        <a:rPr lang="en-ZA" sz="1200" b="1" u="none" strike="noStrike" kern="1200" dirty="0" smtClean="0">
                          <a:solidFill>
                            <a:schemeClr val="tx1"/>
                          </a:solidFill>
                          <a:effectLst/>
                          <a:latin typeface="Arial Narrow" panose="020B0606020202030204" pitchFamily="34" charset="0"/>
                          <a:ea typeface="+mn-ea"/>
                          <a:cs typeface="+mn-cs"/>
                        </a:rPr>
                        <a:t>42%</a:t>
                      </a:r>
                      <a:endParaRPr lang="en-ZA" sz="1200" b="1" u="none" strike="noStrike" kern="1200" dirty="0">
                        <a:solidFill>
                          <a:schemeClr val="tx1"/>
                        </a:solidFill>
                        <a:effectLst/>
                        <a:latin typeface="Arial Narrow" panose="020B0606020202030204" pitchFamily="34" charset="0"/>
                        <a:ea typeface="+mn-ea"/>
                        <a:cs typeface="+mn-cs"/>
                      </a:endParaRPr>
                    </a:p>
                  </a:txBody>
                  <a:tcPr marL="0" marR="0" marT="0" marB="0" anchor="ctr"/>
                </a:tc>
                <a:tc>
                  <a:txBody>
                    <a:bodyPr/>
                    <a:lstStyle/>
                    <a:p>
                      <a:pPr marL="0" algn="ctr" defTabSz="457200" rtl="0" eaLnBrk="1" fontAlgn="ctr" latinLnBrk="0" hangingPunct="1"/>
                      <a:r>
                        <a:rPr lang="en-US" sz="1200" b="1" u="none" strike="noStrike" kern="1200" dirty="0" smtClean="0">
                          <a:solidFill>
                            <a:schemeClr val="tx1"/>
                          </a:solidFill>
                          <a:effectLst/>
                          <a:latin typeface="Arial Narrow" panose="020B0606020202030204" pitchFamily="34" charset="0"/>
                          <a:ea typeface="+mn-ea"/>
                          <a:cs typeface="+mn-cs"/>
                        </a:rPr>
                        <a:t>75%</a:t>
                      </a:r>
                      <a:endParaRPr lang="en-ZA" sz="1200" b="1" u="none" strike="noStrike" kern="1200" dirty="0">
                        <a:solidFill>
                          <a:schemeClr val="tx1"/>
                        </a:solidFill>
                        <a:effectLst/>
                        <a:latin typeface="Arial Narrow" panose="020B0606020202030204" pitchFamily="34" charset="0"/>
                        <a:ea typeface="+mn-ea"/>
                        <a:cs typeface="+mn-cs"/>
                      </a:endParaRPr>
                    </a:p>
                  </a:txBody>
                  <a:tcPr marL="0" marR="0" marT="0" marB="0" anchor="ctr"/>
                </a:tc>
                <a:tc>
                  <a:txBody>
                    <a:bodyPr/>
                    <a:lstStyle/>
                    <a:p>
                      <a:pPr marL="0" algn="ctr" defTabSz="457200" rtl="0" eaLnBrk="1" fontAlgn="ctr" latinLnBrk="0" hangingPunct="1"/>
                      <a:r>
                        <a:rPr lang="en-US" sz="1200" b="1" u="none" strike="noStrike" kern="1200" dirty="0" smtClean="0">
                          <a:solidFill>
                            <a:schemeClr val="tx1"/>
                          </a:solidFill>
                          <a:effectLst/>
                          <a:latin typeface="Arial Narrow" panose="020B0606020202030204" pitchFamily="34" charset="0"/>
                          <a:ea typeface="+mn-ea"/>
                          <a:cs typeface="+mn-cs"/>
                        </a:rPr>
                        <a:t>43%</a:t>
                      </a:r>
                      <a:endParaRPr lang="en-ZA" sz="1200" b="1" u="none" strike="noStrike" kern="1200" dirty="0">
                        <a:solidFill>
                          <a:schemeClr val="tx1"/>
                        </a:solidFill>
                        <a:effectLst/>
                        <a:latin typeface="Arial Narrow" panose="020B0606020202030204" pitchFamily="34" charset="0"/>
                        <a:ea typeface="+mn-ea"/>
                        <a:cs typeface="+mn-cs"/>
                      </a:endParaRPr>
                    </a:p>
                  </a:txBody>
                  <a:tcPr marL="0" marR="0" marT="0" marB="0" anchor="ctr"/>
                </a:tc>
                <a:tc>
                  <a:txBody>
                    <a:bodyPr/>
                    <a:lstStyle/>
                    <a:p>
                      <a:pPr marL="0" algn="ctr" defTabSz="457200" rtl="0" eaLnBrk="1" fontAlgn="ctr" latinLnBrk="0" hangingPunct="1"/>
                      <a:r>
                        <a:rPr lang="en-US" sz="1200" b="1" u="none" strike="noStrike" kern="1200" dirty="0" smtClean="0">
                          <a:solidFill>
                            <a:schemeClr val="tx1"/>
                          </a:solidFill>
                          <a:effectLst/>
                          <a:latin typeface="Arial Narrow" panose="020B0606020202030204" pitchFamily="34" charset="0"/>
                          <a:ea typeface="+mn-ea"/>
                          <a:cs typeface="+mn-cs"/>
                        </a:rPr>
                        <a:t>33%</a:t>
                      </a:r>
                      <a:endParaRPr lang="en-ZA" sz="1200" b="1" u="none" strike="noStrike" kern="1200" dirty="0">
                        <a:solidFill>
                          <a:schemeClr val="tx1"/>
                        </a:solidFill>
                        <a:effectLst/>
                        <a:latin typeface="Arial Narrow" panose="020B0606020202030204" pitchFamily="34" charset="0"/>
                        <a:ea typeface="+mn-ea"/>
                        <a:cs typeface="+mn-cs"/>
                      </a:endParaRPr>
                    </a:p>
                  </a:txBody>
                  <a:tcPr marL="0" marR="0" marT="0" marB="0" anchor="ctr"/>
                </a:tc>
                <a:tc>
                  <a:txBody>
                    <a:bodyPr/>
                    <a:lstStyle/>
                    <a:p>
                      <a:pPr marL="0" algn="ctr" defTabSz="457200" rtl="0" eaLnBrk="1" fontAlgn="ctr" latinLnBrk="0" hangingPunct="1"/>
                      <a:r>
                        <a:rPr lang="en-US" sz="1200" b="1" u="none" strike="noStrike" kern="1200" dirty="0" smtClean="0">
                          <a:solidFill>
                            <a:schemeClr val="tx1"/>
                          </a:solidFill>
                          <a:effectLst/>
                          <a:latin typeface="Arial Narrow" panose="020B0606020202030204" pitchFamily="34" charset="0"/>
                          <a:ea typeface="+mn-ea"/>
                          <a:cs typeface="+mn-cs"/>
                        </a:rPr>
                        <a:t>47%</a:t>
                      </a:r>
                      <a:endParaRPr lang="en-ZA" sz="1200" b="1" u="none" strike="noStrike" kern="1200" dirty="0">
                        <a:solidFill>
                          <a:schemeClr val="tx1"/>
                        </a:solidFill>
                        <a:effectLst/>
                        <a:latin typeface="Arial Narrow" panose="020B0606020202030204" pitchFamily="34" charset="0"/>
                        <a:ea typeface="+mn-ea"/>
                        <a:cs typeface="+mn-cs"/>
                      </a:endParaRPr>
                    </a:p>
                  </a:txBody>
                  <a:tcPr marL="0" marR="0" marT="0" marB="0" anchor="ctr"/>
                </a:tc>
                <a:extLst>
                  <a:ext uri="{0D108BD9-81ED-4DB2-BD59-A6C34878D82A}">
                    <a16:rowId xmlns:a16="http://schemas.microsoft.com/office/drawing/2014/main" val="10004"/>
                  </a:ext>
                </a:extLst>
              </a:tr>
            </a:tbl>
          </a:graphicData>
        </a:graphic>
      </p:graphicFrame>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496012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551" y="125273"/>
            <a:ext cx="11007791" cy="520890"/>
          </a:xfrm>
          <a:ln>
            <a:noFill/>
          </a:ln>
        </p:spPr>
        <p:txBody>
          <a:bodyPr>
            <a:normAutofit/>
          </a:bodyPr>
          <a:lstStyle/>
          <a:p>
            <a:r>
              <a:rPr lang="en-ZA" sz="2000" b="1" dirty="0">
                <a:solidFill>
                  <a:srgbClr val="00B050"/>
                </a:solidFill>
              </a:rPr>
              <a:t>DMV OVERALL PERFORMANCE </a:t>
            </a:r>
            <a:r>
              <a:rPr lang="en-ZA" sz="2000" b="1" dirty="0" smtClean="0">
                <a:solidFill>
                  <a:srgbClr val="00B050"/>
                </a:solidFill>
              </a:rPr>
              <a:t>(Q4 2021/22</a:t>
            </a:r>
            <a:r>
              <a:rPr lang="en-ZA" sz="2000" b="1" dirty="0">
                <a:solidFill>
                  <a:srgbClr val="00B050"/>
                </a:solidFill>
              </a:rPr>
              <a:t>)</a:t>
            </a:r>
            <a:endParaRPr lang="en-ZA" sz="2000" dirty="0"/>
          </a:p>
        </p:txBody>
      </p:sp>
      <p:sp>
        <p:nvSpPr>
          <p:cNvPr id="3" name="Slide Number Placeholder 2"/>
          <p:cNvSpPr>
            <a:spLocks noGrp="1"/>
          </p:cNvSpPr>
          <p:nvPr>
            <p:ph type="sldNum" sz="quarter" idx="12"/>
          </p:nvPr>
        </p:nvSpPr>
        <p:spPr/>
        <p:txBody>
          <a:bodyPr/>
          <a:lstStyle/>
          <a:p>
            <a:fld id="{7B1C6805-EAF3-CC4B-883D-0BA841DD8C88}" type="slidenum">
              <a:rPr lang="en-US" smtClean="0">
                <a:solidFill>
                  <a:prstClr val="black">
                    <a:tint val="75000"/>
                  </a:prstClr>
                </a:solidFill>
              </a:rPr>
              <a:pPr/>
              <a:t>14</a:t>
            </a:fld>
            <a:endParaRPr lang="en-US">
              <a:solidFill>
                <a:prstClr val="black">
                  <a:tint val="75000"/>
                </a:prstClr>
              </a:solidFill>
            </a:endParaRPr>
          </a:p>
        </p:txBody>
      </p:sp>
      <p:graphicFrame>
        <p:nvGraphicFramePr>
          <p:cNvPr id="10" name="Chart 9"/>
          <p:cNvGraphicFramePr>
            <a:graphicFrameLocks/>
          </p:cNvGraphicFramePr>
          <p:nvPr>
            <p:extLst>
              <p:ext uri="{D42A27DB-BD31-4B8C-83A1-F6EECF244321}">
                <p14:modId xmlns:p14="http://schemas.microsoft.com/office/powerpoint/2010/main" val="4146121029"/>
              </p:ext>
            </p:extLst>
          </p:nvPr>
        </p:nvGraphicFramePr>
        <p:xfrm>
          <a:off x="726140" y="750498"/>
          <a:ext cx="10650071" cy="5141344"/>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885327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289305" y="100585"/>
            <a:ext cx="9419637" cy="497305"/>
          </a:xfrm>
          <a:ln>
            <a:noFill/>
          </a:ln>
        </p:spPr>
        <p:style>
          <a:lnRef idx="2">
            <a:schemeClr val="accent3"/>
          </a:lnRef>
          <a:fillRef idx="1">
            <a:schemeClr val="lt1"/>
          </a:fillRef>
          <a:effectRef idx="0">
            <a:schemeClr val="accent3"/>
          </a:effectRef>
          <a:fontRef idx="minor">
            <a:schemeClr val="dk1"/>
          </a:fontRef>
        </p:style>
        <p:txBody>
          <a:bodyPr>
            <a:noAutofit/>
          </a:bodyPr>
          <a:lstStyle/>
          <a:p>
            <a:r>
              <a:rPr lang="en-ZA" sz="2000" b="1" dirty="0" smtClean="0">
                <a:solidFill>
                  <a:srgbClr val="00B050"/>
                </a:solidFill>
              </a:rPr>
              <a:t>DMV </a:t>
            </a:r>
            <a:r>
              <a:rPr lang="en-ZA" sz="2000" b="1" dirty="0">
                <a:solidFill>
                  <a:srgbClr val="00B050"/>
                </a:solidFill>
              </a:rPr>
              <a:t>OVERALL PERFORMANCE (TREND ANALYSIS </a:t>
            </a:r>
            <a:r>
              <a:rPr lang="en-ZA" sz="2000" b="1" dirty="0" smtClean="0">
                <a:solidFill>
                  <a:srgbClr val="00B050"/>
                </a:solidFill>
              </a:rPr>
              <a:t>Q1 – Q4 2021/22)</a:t>
            </a:r>
            <a:endParaRPr lang="en-ZA" sz="2000" b="1" dirty="0">
              <a:solidFill>
                <a:srgbClr val="00B050"/>
              </a:solidFill>
            </a:endParaRPr>
          </a:p>
        </p:txBody>
      </p:sp>
      <p:sp>
        <p:nvSpPr>
          <p:cNvPr id="2" name="Slide Number Placeholder 1"/>
          <p:cNvSpPr>
            <a:spLocks noGrp="1"/>
          </p:cNvSpPr>
          <p:nvPr>
            <p:ph type="sldNum" sz="quarter" idx="12"/>
          </p:nvPr>
        </p:nvSpPr>
        <p:spPr/>
        <p:txBody>
          <a:bodyPr/>
          <a:lstStyle/>
          <a:p>
            <a:fld id="{7B1C6805-EAF3-CC4B-883D-0BA841DD8C88}" type="slidenum">
              <a:rPr lang="en-US" smtClean="0">
                <a:solidFill>
                  <a:prstClr val="black">
                    <a:tint val="75000"/>
                  </a:prstClr>
                </a:solidFill>
              </a:rPr>
              <a:pPr/>
              <a:t>15</a:t>
            </a:fld>
            <a:endParaRPr lang="en-US">
              <a:solidFill>
                <a:prstClr val="black">
                  <a:tint val="75000"/>
                </a:prstClr>
              </a:solidFill>
            </a:endParaRPr>
          </a:p>
        </p:txBody>
      </p:sp>
      <p:graphicFrame>
        <p:nvGraphicFramePr>
          <p:cNvPr id="7" name="Chart 6"/>
          <p:cNvGraphicFramePr>
            <a:graphicFrameLocks/>
          </p:cNvGraphicFramePr>
          <p:nvPr>
            <p:extLst>
              <p:ext uri="{D42A27DB-BD31-4B8C-83A1-F6EECF244321}">
                <p14:modId xmlns:p14="http://schemas.microsoft.com/office/powerpoint/2010/main" val="2721230865"/>
              </p:ext>
            </p:extLst>
          </p:nvPr>
        </p:nvGraphicFramePr>
        <p:xfrm>
          <a:off x="820271" y="854015"/>
          <a:ext cx="10313894" cy="4623759"/>
        </p:xfrm>
        <a:graphic>
          <a:graphicData uri="http://schemas.openxmlformats.org/drawingml/2006/chart">
            <c:chart xmlns:c="http://schemas.openxmlformats.org/drawingml/2006/chart" xmlns:r="http://schemas.openxmlformats.org/officeDocument/2006/relationships" r:id="rId2"/>
          </a:graphicData>
        </a:graphic>
      </p:graphicFrame>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6971422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024" y="0"/>
            <a:ext cx="10972800" cy="813498"/>
          </a:xfrm>
        </p:spPr>
        <p:txBody>
          <a:bodyPr>
            <a:normAutofit/>
          </a:bodyPr>
          <a:lstStyle/>
          <a:p>
            <a:r>
              <a:rPr lang="en-ZA" sz="2000" b="1" dirty="0" smtClean="0">
                <a:solidFill>
                  <a:srgbClr val="00B050"/>
                </a:solidFill>
              </a:rPr>
              <a:t>DMV OVERALL (TREND </a:t>
            </a:r>
            <a:r>
              <a:rPr lang="en-ZA" sz="2000" b="1" dirty="0">
                <a:solidFill>
                  <a:srgbClr val="00B050"/>
                </a:solidFill>
              </a:rPr>
              <a:t>ANALYSIS </a:t>
            </a:r>
            <a:r>
              <a:rPr lang="en-ZA" sz="2000" b="1" dirty="0" smtClean="0">
                <a:solidFill>
                  <a:srgbClr val="00B050"/>
                </a:solidFill>
              </a:rPr>
              <a:t>Q4 2015/16-2021/22</a:t>
            </a:r>
            <a:r>
              <a:rPr lang="en-ZA" sz="2000" b="1" dirty="0">
                <a:solidFill>
                  <a:srgbClr val="00B050"/>
                </a:solidFill>
              </a:rPr>
              <a:t>)</a:t>
            </a:r>
            <a:endParaRPr lang="en-ZA" sz="2000" dirty="0"/>
          </a:p>
        </p:txBody>
      </p:sp>
      <p:sp>
        <p:nvSpPr>
          <p:cNvPr id="3" name="Slide Number Placeholder 2"/>
          <p:cNvSpPr>
            <a:spLocks noGrp="1"/>
          </p:cNvSpPr>
          <p:nvPr>
            <p:ph type="sldNum" sz="quarter" idx="12"/>
          </p:nvPr>
        </p:nvSpPr>
        <p:spPr/>
        <p:txBody>
          <a:bodyPr/>
          <a:lstStyle/>
          <a:p>
            <a:fld id="{7B1C6805-EAF3-CC4B-883D-0BA841DD8C88}" type="slidenum">
              <a:rPr lang="en-US" smtClean="0">
                <a:solidFill>
                  <a:prstClr val="black">
                    <a:tint val="75000"/>
                  </a:prstClr>
                </a:solidFill>
              </a:rPr>
              <a:pPr/>
              <a:t>16</a:t>
            </a:fld>
            <a:endParaRPr lang="en-US">
              <a:solidFill>
                <a:prstClr val="black">
                  <a:tint val="75000"/>
                </a:prstClr>
              </a:solidFill>
            </a:endParaRPr>
          </a:p>
        </p:txBody>
      </p:sp>
      <p:graphicFrame>
        <p:nvGraphicFramePr>
          <p:cNvPr id="5" name="Chart 4"/>
          <p:cNvGraphicFramePr>
            <a:graphicFrameLocks noGrp="1"/>
          </p:cNvGraphicFramePr>
          <p:nvPr>
            <p:extLst>
              <p:ext uri="{D42A27DB-BD31-4B8C-83A1-F6EECF244321}">
                <p14:modId xmlns:p14="http://schemas.microsoft.com/office/powerpoint/2010/main" val="2173380798"/>
              </p:ext>
            </p:extLst>
          </p:nvPr>
        </p:nvGraphicFramePr>
        <p:xfrm>
          <a:off x="900953" y="750498"/>
          <a:ext cx="10408023" cy="5218981"/>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7511927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B1C6805-EAF3-CC4B-883D-0BA841DD8C88}" type="slidenum">
              <a:rPr lang="en-US" smtClean="0">
                <a:solidFill>
                  <a:prstClr val="black">
                    <a:tint val="75000"/>
                  </a:prstClr>
                </a:solidFill>
              </a:rPr>
              <a:pPr/>
              <a:t>17</a:t>
            </a:fld>
            <a:endParaRPr lang="en-US">
              <a:solidFill>
                <a:prstClr val="black">
                  <a:tint val="75000"/>
                </a:prstClr>
              </a:solidFill>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8400"/>
          <a:stretch/>
        </p:blipFill>
        <p:spPr>
          <a:xfrm>
            <a:off x="0" y="419971"/>
            <a:ext cx="5496547" cy="5596128"/>
          </a:xfrm>
          <a:prstGeom prst="rect">
            <a:avLst/>
          </a:prstGeom>
        </p:spPr>
      </p:pic>
      <p:sp>
        <p:nvSpPr>
          <p:cNvPr id="5" name="Title 1"/>
          <p:cNvSpPr txBox="1">
            <a:spLocks/>
          </p:cNvSpPr>
          <p:nvPr/>
        </p:nvSpPr>
        <p:spPr>
          <a:xfrm>
            <a:off x="3567792" y="1810056"/>
            <a:ext cx="8360391" cy="2549674"/>
          </a:xfrm>
          <a:prstGeom prst="rect">
            <a:avLst/>
          </a:prstGeom>
          <a:noFill/>
          <a:ln>
            <a:no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chor="ctr">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defTabSz="914400">
              <a:lnSpc>
                <a:spcPct val="90000"/>
              </a:lnSpc>
              <a:spcAft>
                <a:spcPts val="600"/>
              </a:spcAft>
            </a:pPr>
            <a:r>
              <a:rPr lang="en-US" sz="5600" b="1" dirty="0">
                <a:solidFill>
                  <a:srgbClr val="00B050"/>
                </a:solidFill>
              </a:rPr>
              <a:t>PERFORMANCE AGAINST SET TARGETS PER PROGRAMME</a:t>
            </a:r>
            <a:endParaRPr lang="en-US" sz="5600" b="1" dirty="0">
              <a:solidFill>
                <a:srgbClr val="00B050"/>
              </a:solidFill>
              <a:cs typeface="Arial"/>
            </a:endParaRPr>
          </a:p>
        </p:txBody>
      </p:sp>
      <p:sp>
        <p:nvSpPr>
          <p:cNvPr id="2" name="Footer Placeholder 1"/>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19265273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14661943"/>
              </p:ext>
            </p:extLst>
          </p:nvPr>
        </p:nvGraphicFramePr>
        <p:xfrm>
          <a:off x="914400" y="539016"/>
          <a:ext cx="10636624" cy="4835088"/>
        </p:xfrm>
        <a:graphic>
          <a:graphicData uri="http://schemas.openxmlformats.org/drawingml/2006/table">
            <a:tbl>
              <a:tblPr firstRow="1" firstCol="1" bandRow="1">
                <a:tableStyleId>{5C22544A-7EE6-4342-B048-85BDC9FD1C3A}</a:tableStyleId>
              </a:tblPr>
              <a:tblGrid>
                <a:gridCol w="5318312">
                  <a:extLst>
                    <a:ext uri="{9D8B030D-6E8A-4147-A177-3AD203B41FA5}">
                      <a16:colId xmlns:a16="http://schemas.microsoft.com/office/drawing/2014/main" val="20000"/>
                    </a:ext>
                  </a:extLst>
                </a:gridCol>
                <a:gridCol w="5318312">
                  <a:extLst>
                    <a:ext uri="{9D8B030D-6E8A-4147-A177-3AD203B41FA5}">
                      <a16:colId xmlns:a16="http://schemas.microsoft.com/office/drawing/2014/main" val="20001"/>
                    </a:ext>
                  </a:extLst>
                </a:gridCol>
              </a:tblGrid>
              <a:tr h="1208772">
                <a:tc gridSpan="2">
                  <a:txBody>
                    <a:bodyPr/>
                    <a:lstStyle/>
                    <a:p>
                      <a:pPr marL="0" marR="0" algn="ctr">
                        <a:lnSpc>
                          <a:spcPct val="150000"/>
                        </a:lnSpc>
                        <a:spcBef>
                          <a:spcPts val="0"/>
                        </a:spcBef>
                        <a:spcAft>
                          <a:spcPts val="0"/>
                        </a:spcAft>
                      </a:pPr>
                      <a:r>
                        <a:rPr lang="en-US" sz="3200" dirty="0">
                          <a:solidFill>
                            <a:srgbClr val="00B050"/>
                          </a:solidFill>
                          <a:effectLst/>
                        </a:rPr>
                        <a:t>The Legend Colour Coding</a:t>
                      </a:r>
                      <a:endParaRPr lang="en-US" sz="3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10000"/>
                  </a:ext>
                </a:extLst>
              </a:tr>
              <a:tr h="1208772">
                <a:tc>
                  <a:txBody>
                    <a:bodyPr/>
                    <a:lstStyle/>
                    <a:p>
                      <a:pPr marL="0" marR="0" algn="l">
                        <a:lnSpc>
                          <a:spcPct val="150000"/>
                        </a:lnSpc>
                        <a:spcBef>
                          <a:spcPts val="0"/>
                        </a:spcBef>
                        <a:spcAft>
                          <a:spcPts val="0"/>
                        </a:spcAft>
                      </a:pPr>
                      <a:r>
                        <a:rPr lang="en-US" sz="1800" dirty="0">
                          <a:solidFill>
                            <a:schemeClr val="tx1"/>
                          </a:solidFill>
                          <a:effectLst/>
                        </a:rPr>
                        <a:t>Target achieved </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50000"/>
                        </a:lnSpc>
                        <a:spcBef>
                          <a:spcPts val="0"/>
                        </a:spcBef>
                        <a:spcAft>
                          <a:spcPts val="0"/>
                        </a:spcAft>
                      </a:pPr>
                      <a:r>
                        <a:rPr lang="en-US" sz="1800" dirty="0">
                          <a:solidFill>
                            <a:schemeClr val="tx1"/>
                          </a:solidFill>
                          <a:effectLst/>
                        </a:rPr>
                        <a:t>95% - 100% </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1"/>
                  </a:ext>
                </a:extLst>
              </a:tr>
              <a:tr h="1208772">
                <a:tc>
                  <a:txBody>
                    <a:bodyPr/>
                    <a:lstStyle/>
                    <a:p>
                      <a:pPr marL="0" marR="0" algn="l">
                        <a:lnSpc>
                          <a:spcPct val="150000"/>
                        </a:lnSpc>
                        <a:spcBef>
                          <a:spcPts val="0"/>
                        </a:spcBef>
                        <a:spcAft>
                          <a:spcPts val="0"/>
                        </a:spcAft>
                      </a:pPr>
                      <a:r>
                        <a:rPr lang="en-US" sz="1800" dirty="0">
                          <a:solidFill>
                            <a:schemeClr val="tx1"/>
                          </a:solidFill>
                          <a:effectLst/>
                        </a:rPr>
                        <a:t>Target partially achieved </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50000"/>
                        </a:lnSpc>
                        <a:spcBef>
                          <a:spcPts val="0"/>
                        </a:spcBef>
                        <a:spcAft>
                          <a:spcPts val="0"/>
                        </a:spcAft>
                      </a:pPr>
                      <a:r>
                        <a:rPr lang="en-US" sz="1800" dirty="0">
                          <a:solidFill>
                            <a:schemeClr val="tx1"/>
                          </a:solidFill>
                          <a:effectLst/>
                        </a:rPr>
                        <a:t>50% - 94%</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2"/>
                  </a:ext>
                </a:extLst>
              </a:tr>
              <a:tr h="1208772">
                <a:tc>
                  <a:txBody>
                    <a:bodyPr/>
                    <a:lstStyle/>
                    <a:p>
                      <a:pPr marL="0" marR="0" algn="l">
                        <a:lnSpc>
                          <a:spcPct val="150000"/>
                        </a:lnSpc>
                        <a:spcBef>
                          <a:spcPts val="0"/>
                        </a:spcBef>
                        <a:spcAft>
                          <a:spcPts val="0"/>
                        </a:spcAft>
                      </a:pPr>
                      <a:r>
                        <a:rPr lang="en-US" sz="1800" dirty="0">
                          <a:solidFill>
                            <a:schemeClr val="tx1"/>
                          </a:solidFill>
                          <a:effectLst/>
                        </a:rPr>
                        <a:t>Target not achieved </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50000"/>
                        </a:lnSpc>
                        <a:spcBef>
                          <a:spcPts val="0"/>
                        </a:spcBef>
                        <a:spcAft>
                          <a:spcPts val="0"/>
                        </a:spcAft>
                      </a:pPr>
                      <a:r>
                        <a:rPr lang="en-US" sz="1800" dirty="0">
                          <a:solidFill>
                            <a:schemeClr val="tx1"/>
                          </a:solidFill>
                          <a:effectLst/>
                        </a:rPr>
                        <a:t>0% - 49% (less than 50%)</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bl>
          </a:graphicData>
        </a:graphic>
      </p:graphicFrame>
      <p:sp>
        <p:nvSpPr>
          <p:cNvPr id="3" name="Slide Number Placeholder 2"/>
          <p:cNvSpPr>
            <a:spLocks noGrp="1"/>
          </p:cNvSpPr>
          <p:nvPr>
            <p:ph type="sldNum" sz="quarter" idx="12"/>
          </p:nvPr>
        </p:nvSpPr>
        <p:spPr/>
        <p:txBody>
          <a:bodyPr/>
          <a:lstStyle/>
          <a:p>
            <a:fld id="{7B1C6805-EAF3-CC4B-883D-0BA841DD8C88}" type="slidenum">
              <a:rPr lang="en-US" smtClean="0">
                <a:solidFill>
                  <a:prstClr val="black">
                    <a:tint val="75000"/>
                  </a:prstClr>
                </a:solidFill>
              </a:rPr>
              <a:pPr/>
              <a:t>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42104259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6721" y="794557"/>
            <a:ext cx="10279797" cy="1531784"/>
          </a:xfrm>
        </p:spPr>
        <p:txBody>
          <a:bodyPr>
            <a:noAutofit/>
          </a:bodyPr>
          <a:lstStyle/>
          <a:p>
            <a:pPr marL="0" indent="0" algn="just">
              <a:lnSpc>
                <a:spcPct val="150000"/>
              </a:lnSpc>
              <a:spcBef>
                <a:spcPts val="0"/>
              </a:spcBef>
              <a:spcAft>
                <a:spcPts val="1000"/>
              </a:spcAft>
              <a:buNone/>
            </a:pPr>
            <a:r>
              <a:rPr lang="en-US" sz="1600" dirty="0">
                <a:solidFill>
                  <a:prstClr val="black"/>
                </a:solidFill>
                <a:latin typeface="Arial" panose="020B0604020202020204" pitchFamily="34" charset="0"/>
                <a:ea typeface="Times New Roman"/>
                <a:cs typeface="Arial" panose="020B0604020202020204" pitchFamily="34" charset="0"/>
              </a:rPr>
              <a:t>The Programme planned to achieve 2 targets in Q1 and 1 target was achieved which translate to 50%. </a:t>
            </a:r>
            <a:r>
              <a:rPr lang="en-US" sz="1600" dirty="0" smtClean="0">
                <a:solidFill>
                  <a:prstClr val="black"/>
                </a:solidFill>
                <a:latin typeface="Arial" panose="020B0604020202020204" pitchFamily="34" charset="0"/>
                <a:ea typeface="Times New Roman"/>
                <a:cs typeface="Arial" panose="020B0604020202020204" pitchFamily="34" charset="0"/>
              </a:rPr>
              <a:t>During Q2 Programme </a:t>
            </a:r>
            <a:r>
              <a:rPr lang="en-US" sz="1600" dirty="0">
                <a:solidFill>
                  <a:prstClr val="black"/>
                </a:solidFill>
                <a:latin typeface="Arial" panose="020B0604020202020204" pitchFamily="34" charset="0"/>
                <a:ea typeface="Times New Roman"/>
                <a:cs typeface="Arial" panose="020B0604020202020204" pitchFamily="34" charset="0"/>
              </a:rPr>
              <a:t>planned to achieve </a:t>
            </a:r>
            <a:r>
              <a:rPr lang="en-US" sz="1600" dirty="0" smtClean="0">
                <a:solidFill>
                  <a:prstClr val="black"/>
                </a:solidFill>
                <a:latin typeface="Arial" panose="020B0604020202020204" pitchFamily="34" charset="0"/>
                <a:ea typeface="Times New Roman"/>
                <a:cs typeface="Arial" panose="020B0604020202020204" pitchFamily="34" charset="0"/>
              </a:rPr>
              <a:t>03 </a:t>
            </a:r>
            <a:r>
              <a:rPr lang="en-US" sz="1600" dirty="0">
                <a:solidFill>
                  <a:prstClr val="black"/>
                </a:solidFill>
                <a:latin typeface="Arial" panose="020B0604020202020204" pitchFamily="34" charset="0"/>
                <a:ea typeface="Times New Roman"/>
                <a:cs typeface="Arial" panose="020B0604020202020204" pitchFamily="34" charset="0"/>
              </a:rPr>
              <a:t>targets </a:t>
            </a:r>
            <a:r>
              <a:rPr lang="en-US" sz="1600" dirty="0" smtClean="0">
                <a:solidFill>
                  <a:prstClr val="black"/>
                </a:solidFill>
                <a:latin typeface="Arial" panose="020B0604020202020204" pitchFamily="34" charset="0"/>
                <a:ea typeface="Times New Roman"/>
                <a:cs typeface="Arial" panose="020B0604020202020204" pitchFamily="34" charset="0"/>
              </a:rPr>
              <a:t>and </a:t>
            </a:r>
            <a:r>
              <a:rPr lang="en-US" sz="1600" dirty="0">
                <a:solidFill>
                  <a:prstClr val="black"/>
                </a:solidFill>
                <a:latin typeface="Arial" panose="020B0604020202020204" pitchFamily="34" charset="0"/>
                <a:ea typeface="Times New Roman"/>
                <a:cs typeface="Arial" panose="020B0604020202020204" pitchFamily="34" charset="0"/>
              </a:rPr>
              <a:t>1</a:t>
            </a:r>
            <a:r>
              <a:rPr lang="en-US" sz="1600" dirty="0" smtClean="0">
                <a:solidFill>
                  <a:prstClr val="black"/>
                </a:solidFill>
                <a:latin typeface="Arial" panose="020B0604020202020204" pitchFamily="34" charset="0"/>
                <a:ea typeface="Times New Roman"/>
                <a:cs typeface="Arial" panose="020B0604020202020204" pitchFamily="34" charset="0"/>
              </a:rPr>
              <a:t> </a:t>
            </a:r>
            <a:r>
              <a:rPr lang="en-US" sz="1600" dirty="0">
                <a:solidFill>
                  <a:prstClr val="black"/>
                </a:solidFill>
                <a:latin typeface="Arial" panose="020B0604020202020204" pitchFamily="34" charset="0"/>
                <a:ea typeface="Times New Roman"/>
                <a:cs typeface="Arial" panose="020B0604020202020204" pitchFamily="34" charset="0"/>
              </a:rPr>
              <a:t>target </a:t>
            </a:r>
            <a:r>
              <a:rPr lang="en-US" sz="1600" dirty="0" smtClean="0">
                <a:solidFill>
                  <a:prstClr val="black"/>
                </a:solidFill>
                <a:latin typeface="Arial" panose="020B0604020202020204" pitchFamily="34" charset="0"/>
                <a:ea typeface="Times New Roman"/>
                <a:cs typeface="Arial" panose="020B0604020202020204" pitchFamily="34" charset="0"/>
              </a:rPr>
              <a:t>was </a:t>
            </a:r>
            <a:r>
              <a:rPr lang="en-US" sz="1600" dirty="0">
                <a:solidFill>
                  <a:prstClr val="black"/>
                </a:solidFill>
                <a:latin typeface="Arial" panose="020B0604020202020204" pitchFamily="34" charset="0"/>
                <a:ea typeface="Times New Roman"/>
                <a:cs typeface="Arial" panose="020B0604020202020204" pitchFamily="34" charset="0"/>
              </a:rPr>
              <a:t>achieved which translate to </a:t>
            </a:r>
            <a:r>
              <a:rPr lang="en-US" sz="1600" dirty="0" smtClean="0">
                <a:solidFill>
                  <a:prstClr val="black"/>
                </a:solidFill>
                <a:latin typeface="Arial" panose="020B0604020202020204" pitchFamily="34" charset="0"/>
                <a:ea typeface="Times New Roman"/>
                <a:cs typeface="Arial" panose="020B0604020202020204" pitchFamily="34" charset="0"/>
              </a:rPr>
              <a:t>33%. During Q3 the programme planned to achieve 2 and 1 target was achieved. During the period under review the DMV planned to achieved 4 targets and 3 (75%) targets were achieved. </a:t>
            </a:r>
            <a:endParaRPr lang="en-ZA" sz="1600" dirty="0">
              <a:solidFill>
                <a:prstClr val="black"/>
              </a:solidFill>
              <a:latin typeface="Arial" panose="020B0604020202020204" pitchFamily="34" charset="0"/>
              <a:ea typeface="Calibri"/>
              <a:cs typeface="Arial" panose="020B0604020202020204" pitchFamily="34" charset="0"/>
            </a:endParaRPr>
          </a:p>
        </p:txBody>
      </p:sp>
      <p:sp>
        <p:nvSpPr>
          <p:cNvPr id="4" name="Title 3"/>
          <p:cNvSpPr>
            <a:spLocks noGrp="1"/>
          </p:cNvSpPr>
          <p:nvPr>
            <p:ph type="title"/>
          </p:nvPr>
        </p:nvSpPr>
        <p:spPr>
          <a:xfrm>
            <a:off x="1118508" y="138580"/>
            <a:ext cx="10548256" cy="461665"/>
          </a:xfrm>
          <a:prstGeom prst="rect">
            <a:avLst/>
          </a:prstGeom>
          <a:ln>
            <a:noFill/>
          </a:ln>
        </p:spPr>
        <p:style>
          <a:lnRef idx="2">
            <a:schemeClr val="accent3"/>
          </a:lnRef>
          <a:fillRef idx="1">
            <a:schemeClr val="lt1"/>
          </a:fillRef>
          <a:effectRef idx="0">
            <a:schemeClr val="accent3"/>
          </a:effectRef>
          <a:fontRef idx="minor">
            <a:schemeClr val="dk1"/>
          </a:fontRef>
        </p:style>
        <p:txBody>
          <a:bodyPr wrap="square">
            <a:spAutoFit/>
          </a:bodyPr>
          <a:lstStyle/>
          <a:p>
            <a:r>
              <a:rPr lang="en-ZA" sz="2400" b="1" dirty="0" smtClean="0">
                <a:solidFill>
                  <a:srgbClr val="00B050"/>
                </a:solidFill>
              </a:rPr>
              <a:t>PERFORMANCE </a:t>
            </a:r>
            <a:r>
              <a:rPr lang="en-ZA" sz="2400" b="1" dirty="0">
                <a:solidFill>
                  <a:srgbClr val="00B050"/>
                </a:solidFill>
              </a:rPr>
              <a:t>ANALYSIS: PROGRAMME 1: ADMINISTRATION</a:t>
            </a:r>
          </a:p>
        </p:txBody>
      </p:sp>
      <p:sp>
        <p:nvSpPr>
          <p:cNvPr id="2" name="Slide Number Placeholder 1"/>
          <p:cNvSpPr>
            <a:spLocks noGrp="1"/>
          </p:cNvSpPr>
          <p:nvPr>
            <p:ph type="sldNum" sz="quarter" idx="12"/>
          </p:nvPr>
        </p:nvSpPr>
        <p:spPr/>
        <p:txBody>
          <a:bodyPr/>
          <a:lstStyle/>
          <a:p>
            <a:fld id="{7B1C6805-EAF3-CC4B-883D-0BA841DD8C88}" type="slidenum">
              <a:rPr lang="en-US" smtClean="0">
                <a:solidFill>
                  <a:prstClr val="black">
                    <a:tint val="75000"/>
                  </a:prstClr>
                </a:solidFill>
              </a:rPr>
              <a:pPr/>
              <a:t>19</a:t>
            </a:fld>
            <a:endParaRPr lang="en-US">
              <a:solidFill>
                <a:prstClr val="black">
                  <a:tint val="75000"/>
                </a:prstClr>
              </a:solidFill>
            </a:endParaRPr>
          </a:p>
        </p:txBody>
      </p:sp>
      <p:sp>
        <p:nvSpPr>
          <p:cNvPr id="9" name="Rectangle 8" descr="Bar chart"/>
          <p:cNvSpPr/>
          <p:nvPr/>
        </p:nvSpPr>
        <p:spPr>
          <a:xfrm>
            <a:off x="0" y="-134495"/>
            <a:ext cx="1584695" cy="1391794"/>
          </a:xfrm>
          <a:prstGeom prst="rect">
            <a:avLst/>
          </a:prstGeom>
          <a:blipFill>
            <a:blip r:embed="rId2" cstate="print">
              <a:duotone>
                <a:prstClr val="black"/>
                <a:schemeClr val="accent1">
                  <a:tint val="45000"/>
                  <a:satMod val="400000"/>
                </a:schemeClr>
              </a:duotone>
              <a:extLst>
                <a:ext uri="{28A0092B-C50C-407E-A947-70E740481C1C}">
                  <a14:useLocalDpi xmlns:a14="http://schemas.microsoft.com/office/drawing/2010/main" val="0"/>
                </a:ext>
                <a:ext uri="{96DAC541-7B7A-43D3-8B79-37D633B846F1}">
                  <asvg:svgBlip xmlns="" xmlns:dgm="http://schemas.openxmlformats.org/drawingml/2006/diagram" xmlns:asvg="http://schemas.microsoft.com/office/drawing/2016/SVG/main" xmlns:lc="http://schemas.openxmlformats.org/drawingml/2006/lockedCanvas" r:embed="rId4"/>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graphicFrame>
        <p:nvGraphicFramePr>
          <p:cNvPr id="8" name="Table 7"/>
          <p:cNvGraphicFramePr>
            <a:graphicFrameLocks noGrp="1"/>
          </p:cNvGraphicFramePr>
          <p:nvPr>
            <p:extLst>
              <p:ext uri="{D42A27DB-BD31-4B8C-83A1-F6EECF244321}">
                <p14:modId xmlns:p14="http://schemas.microsoft.com/office/powerpoint/2010/main" val="2443253978"/>
              </p:ext>
            </p:extLst>
          </p:nvPr>
        </p:nvGraphicFramePr>
        <p:xfrm>
          <a:off x="1584695" y="2716907"/>
          <a:ext cx="9347765" cy="2807209"/>
        </p:xfrm>
        <a:graphic>
          <a:graphicData uri="http://schemas.openxmlformats.org/drawingml/2006/table">
            <a:tbl>
              <a:tblPr>
                <a:tableStyleId>{69CF1AB2-1976-4502-BF36-3FF5EA218861}</a:tableStyleId>
              </a:tblPr>
              <a:tblGrid>
                <a:gridCol w="1387105">
                  <a:extLst>
                    <a:ext uri="{9D8B030D-6E8A-4147-A177-3AD203B41FA5}">
                      <a16:colId xmlns:a16="http://schemas.microsoft.com/office/drawing/2014/main" val="20000"/>
                    </a:ext>
                  </a:extLst>
                </a:gridCol>
                <a:gridCol w="1750606">
                  <a:extLst>
                    <a:ext uri="{9D8B030D-6E8A-4147-A177-3AD203B41FA5}">
                      <a16:colId xmlns:a16="http://schemas.microsoft.com/office/drawing/2014/main" val="20001"/>
                    </a:ext>
                  </a:extLst>
                </a:gridCol>
                <a:gridCol w="2323853">
                  <a:extLst>
                    <a:ext uri="{9D8B030D-6E8A-4147-A177-3AD203B41FA5}">
                      <a16:colId xmlns:a16="http://schemas.microsoft.com/office/drawing/2014/main" val="20002"/>
                    </a:ext>
                  </a:extLst>
                </a:gridCol>
                <a:gridCol w="1816183">
                  <a:extLst>
                    <a:ext uri="{9D8B030D-6E8A-4147-A177-3AD203B41FA5}">
                      <a16:colId xmlns:a16="http://schemas.microsoft.com/office/drawing/2014/main" val="20003"/>
                    </a:ext>
                  </a:extLst>
                </a:gridCol>
                <a:gridCol w="2070018">
                  <a:extLst>
                    <a:ext uri="{9D8B030D-6E8A-4147-A177-3AD203B41FA5}">
                      <a16:colId xmlns:a16="http://schemas.microsoft.com/office/drawing/2014/main" val="20004"/>
                    </a:ext>
                  </a:extLst>
                </a:gridCol>
              </a:tblGrid>
              <a:tr h="664207">
                <a:tc>
                  <a:txBody>
                    <a:bodyPr/>
                    <a:lstStyle/>
                    <a:p>
                      <a:pPr algn="ctr" rtl="0" fontAlgn="t"/>
                      <a:r>
                        <a:rPr lang="en-US" sz="1600" b="1" u="none" strike="noStrike" dirty="0" smtClean="0">
                          <a:effectLst/>
                          <a:latin typeface="Arial Narrow" panose="020B0606020202030204" pitchFamily="34" charset="0"/>
                        </a:rPr>
                        <a:t>ADMNI</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ctr"/>
                      <a:r>
                        <a:rPr lang="en-US" sz="1600" b="1" u="none" strike="noStrike" dirty="0" smtClean="0">
                          <a:effectLst/>
                          <a:latin typeface="Arial Narrow" panose="020B0606020202030204" pitchFamily="34" charset="0"/>
                        </a:rPr>
                        <a:t>Q1</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ctr"/>
                      <a:r>
                        <a:rPr lang="en-US" sz="1600" b="1" u="none" strike="noStrike" dirty="0" smtClean="0">
                          <a:effectLst/>
                          <a:latin typeface="Arial Narrow" panose="020B0606020202030204" pitchFamily="34" charset="0"/>
                        </a:rPr>
                        <a:t>Q2</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ctr"/>
                      <a:r>
                        <a:rPr lang="en-US" sz="1600" b="1" i="0" u="none" strike="noStrike" dirty="0" smtClean="0">
                          <a:solidFill>
                            <a:srgbClr val="000000"/>
                          </a:solidFill>
                          <a:effectLst/>
                          <a:latin typeface="Arial Narrow" panose="020B0606020202030204" pitchFamily="34" charset="0"/>
                        </a:rPr>
                        <a:t>Q3</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ctr"/>
                      <a:r>
                        <a:rPr lang="en-US" sz="1600" b="1" i="0" u="none" strike="noStrike" dirty="0" smtClean="0">
                          <a:solidFill>
                            <a:srgbClr val="000000"/>
                          </a:solidFill>
                          <a:effectLst/>
                          <a:latin typeface="Arial Narrow" panose="020B0606020202030204" pitchFamily="34" charset="0"/>
                        </a:rPr>
                        <a:t>Q4</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extLst>
                  <a:ext uri="{0D108BD9-81ED-4DB2-BD59-A6C34878D82A}">
                    <a16:rowId xmlns:a16="http://schemas.microsoft.com/office/drawing/2014/main" val="10000"/>
                  </a:ext>
                </a:extLst>
              </a:tr>
              <a:tr h="714334">
                <a:tc>
                  <a:txBody>
                    <a:bodyPr/>
                    <a:lstStyle/>
                    <a:p>
                      <a:pPr algn="ctr" rtl="0" fontAlgn="ctr"/>
                      <a:r>
                        <a:rPr lang="en-ZA" sz="1600" b="1" u="none" strike="noStrike" dirty="0">
                          <a:effectLst/>
                          <a:latin typeface="Arial Narrow" panose="020B0606020202030204" pitchFamily="34" charset="0"/>
                        </a:rPr>
                        <a:t>Targets Planned</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solidFill>
                  </a:tcPr>
                </a:tc>
                <a:tc>
                  <a:txBody>
                    <a:bodyPr/>
                    <a:lstStyle/>
                    <a:p>
                      <a:pPr algn="ctr" rtl="0" fontAlgn="ctr"/>
                      <a:r>
                        <a:rPr lang="en-ZA" sz="1600" b="1" u="none" strike="noStrike" dirty="0">
                          <a:effectLst/>
                          <a:latin typeface="Arial Narrow" panose="020B0606020202030204" pitchFamily="34" charset="0"/>
                        </a:rPr>
                        <a:t>2</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solidFill>
                  </a:tcPr>
                </a:tc>
                <a:tc>
                  <a:txBody>
                    <a:bodyPr/>
                    <a:lstStyle/>
                    <a:p>
                      <a:pPr algn="ctr" rtl="0" fontAlgn="ctr"/>
                      <a:r>
                        <a:rPr lang="en-ZA" sz="1600" b="1" u="none" strike="noStrike" dirty="0">
                          <a:effectLst/>
                          <a:latin typeface="Arial Narrow" panose="020B0606020202030204" pitchFamily="34" charset="0"/>
                        </a:rPr>
                        <a:t>3</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solidFill>
                  </a:tcPr>
                </a:tc>
                <a:tc>
                  <a:txBody>
                    <a:bodyPr/>
                    <a:lstStyle/>
                    <a:p>
                      <a:pPr marL="0" algn="ctr" defTabSz="457200" rtl="0" eaLnBrk="1" fontAlgn="ctr" latinLnBrk="0" hangingPunct="1"/>
                      <a:r>
                        <a:rPr lang="en-ZA" sz="1600" b="1" u="none" strike="noStrike" kern="1200" dirty="0">
                          <a:solidFill>
                            <a:schemeClr val="dk1"/>
                          </a:solidFill>
                          <a:effectLst/>
                          <a:latin typeface="Arial Narrow" panose="020B0606020202030204" pitchFamily="34" charset="0"/>
                          <a:ea typeface="+mn-ea"/>
                          <a:cs typeface="+mn-cs"/>
                        </a:rPr>
                        <a:t>2</a:t>
                      </a:r>
                    </a:p>
                  </a:txBody>
                  <a:tcPr marL="0" marR="0" marT="0" marB="0" anchor="ctr">
                    <a:solidFill>
                      <a:schemeClr val="bg1"/>
                    </a:solidFill>
                  </a:tcPr>
                </a:tc>
                <a:tc>
                  <a:txBody>
                    <a:bodyPr/>
                    <a:lstStyle/>
                    <a:p>
                      <a:pPr marL="0" algn="ctr" defTabSz="457200" rtl="0" eaLnBrk="1" fontAlgn="ctr" latinLnBrk="0" hangingPunct="1"/>
                      <a:r>
                        <a:rPr lang="en-US" sz="1600" b="1" u="none" strike="noStrike" kern="1200" dirty="0" smtClean="0">
                          <a:solidFill>
                            <a:schemeClr val="dk1"/>
                          </a:solidFill>
                          <a:effectLst/>
                          <a:latin typeface="Arial Narrow" panose="020B0606020202030204" pitchFamily="34" charset="0"/>
                          <a:ea typeface="+mn-ea"/>
                          <a:cs typeface="+mn-cs"/>
                        </a:rPr>
                        <a:t>4</a:t>
                      </a:r>
                      <a:endParaRPr lang="en-ZA" sz="1600" b="1" u="none" strike="noStrike" kern="1200" dirty="0">
                        <a:solidFill>
                          <a:schemeClr val="dk1"/>
                        </a:solidFill>
                        <a:effectLst/>
                        <a:latin typeface="Arial Narrow" panose="020B0606020202030204" pitchFamily="34" charset="0"/>
                        <a:ea typeface="+mn-ea"/>
                        <a:cs typeface="+mn-cs"/>
                      </a:endParaRPr>
                    </a:p>
                  </a:txBody>
                  <a:tcPr marL="0" marR="0" marT="0" marB="0" anchor="ctr">
                    <a:solidFill>
                      <a:schemeClr val="bg1"/>
                    </a:solidFill>
                  </a:tcPr>
                </a:tc>
                <a:extLst>
                  <a:ext uri="{0D108BD9-81ED-4DB2-BD59-A6C34878D82A}">
                    <a16:rowId xmlns:a16="http://schemas.microsoft.com/office/drawing/2014/main" val="10001"/>
                  </a:ext>
                </a:extLst>
              </a:tr>
              <a:tr h="714334">
                <a:tc>
                  <a:txBody>
                    <a:bodyPr/>
                    <a:lstStyle/>
                    <a:p>
                      <a:pPr algn="ctr" rtl="0" fontAlgn="ctr"/>
                      <a:r>
                        <a:rPr lang="en-ZA" sz="1600" b="1" u="none" strike="noStrike">
                          <a:effectLst/>
                          <a:latin typeface="Arial Narrow" panose="020B0606020202030204" pitchFamily="34" charset="0"/>
                        </a:rPr>
                        <a:t>Targets achieved</a:t>
                      </a:r>
                      <a:endParaRPr lang="en-ZA" sz="1600" b="1" i="0" u="none" strike="noStrike">
                        <a:solidFill>
                          <a:srgbClr val="000000"/>
                        </a:solidFill>
                        <a:effectLst/>
                        <a:latin typeface="Arial Narrow" panose="020B0606020202030204" pitchFamily="34" charset="0"/>
                      </a:endParaRPr>
                    </a:p>
                  </a:txBody>
                  <a:tcPr marL="0" marR="0" marT="0" marB="0" anchor="ctr">
                    <a:solidFill>
                      <a:schemeClr val="bg1"/>
                    </a:solidFill>
                  </a:tcPr>
                </a:tc>
                <a:tc>
                  <a:txBody>
                    <a:bodyPr/>
                    <a:lstStyle/>
                    <a:p>
                      <a:pPr algn="ctr" rtl="0" fontAlgn="ctr"/>
                      <a:r>
                        <a:rPr lang="en-ZA" sz="1600" b="1" u="none" strike="noStrike" dirty="0">
                          <a:effectLst/>
                          <a:latin typeface="Arial Narrow" panose="020B0606020202030204" pitchFamily="34" charset="0"/>
                        </a:rPr>
                        <a:t>1</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solidFill>
                  </a:tcPr>
                </a:tc>
                <a:tc>
                  <a:txBody>
                    <a:bodyPr/>
                    <a:lstStyle/>
                    <a:p>
                      <a:pPr algn="ctr" rtl="0" fontAlgn="ctr"/>
                      <a:r>
                        <a:rPr lang="en-ZA" sz="1600" b="1" u="none" strike="noStrike" dirty="0">
                          <a:effectLst/>
                          <a:latin typeface="Arial Narrow" panose="020B0606020202030204" pitchFamily="34" charset="0"/>
                        </a:rPr>
                        <a:t>1</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solidFill>
                  </a:tcPr>
                </a:tc>
                <a:tc>
                  <a:txBody>
                    <a:bodyPr/>
                    <a:lstStyle/>
                    <a:p>
                      <a:pPr marL="0" algn="ctr" defTabSz="457200" rtl="0" eaLnBrk="1" fontAlgn="ctr" latinLnBrk="0" hangingPunct="1"/>
                      <a:r>
                        <a:rPr lang="en-ZA" sz="1600" b="1" u="none" strike="noStrike" kern="1200" dirty="0">
                          <a:solidFill>
                            <a:schemeClr val="dk1"/>
                          </a:solidFill>
                          <a:effectLst/>
                          <a:latin typeface="Arial Narrow" panose="020B0606020202030204" pitchFamily="34" charset="0"/>
                          <a:ea typeface="+mn-ea"/>
                          <a:cs typeface="+mn-cs"/>
                        </a:rPr>
                        <a:t>1</a:t>
                      </a:r>
                    </a:p>
                  </a:txBody>
                  <a:tcPr marL="0" marR="0" marT="0" marB="0" anchor="ctr">
                    <a:solidFill>
                      <a:schemeClr val="bg1"/>
                    </a:solidFill>
                  </a:tcPr>
                </a:tc>
                <a:tc>
                  <a:txBody>
                    <a:bodyPr/>
                    <a:lstStyle/>
                    <a:p>
                      <a:pPr marL="0" algn="ctr" defTabSz="457200" rtl="0" eaLnBrk="1" fontAlgn="ctr" latinLnBrk="0" hangingPunct="1"/>
                      <a:r>
                        <a:rPr lang="en-US" sz="1600" b="1" u="none" strike="noStrike" kern="1200" dirty="0" smtClean="0">
                          <a:solidFill>
                            <a:schemeClr val="dk1"/>
                          </a:solidFill>
                          <a:effectLst/>
                          <a:latin typeface="Arial Narrow" panose="020B0606020202030204" pitchFamily="34" charset="0"/>
                          <a:ea typeface="+mn-ea"/>
                          <a:cs typeface="+mn-cs"/>
                        </a:rPr>
                        <a:t>3</a:t>
                      </a:r>
                      <a:endParaRPr lang="en-ZA" sz="1600" b="1" u="none" strike="noStrike" kern="1200" dirty="0">
                        <a:solidFill>
                          <a:schemeClr val="dk1"/>
                        </a:solidFill>
                        <a:effectLst/>
                        <a:latin typeface="Arial Narrow" panose="020B0606020202030204" pitchFamily="34" charset="0"/>
                        <a:ea typeface="+mn-ea"/>
                        <a:cs typeface="+mn-cs"/>
                      </a:endParaRPr>
                    </a:p>
                  </a:txBody>
                  <a:tcPr marL="0" marR="0" marT="0" marB="0" anchor="ctr">
                    <a:solidFill>
                      <a:schemeClr val="bg1"/>
                    </a:solidFill>
                  </a:tcPr>
                </a:tc>
                <a:extLst>
                  <a:ext uri="{0D108BD9-81ED-4DB2-BD59-A6C34878D82A}">
                    <a16:rowId xmlns:a16="http://schemas.microsoft.com/office/drawing/2014/main" val="10002"/>
                  </a:ext>
                </a:extLst>
              </a:tr>
              <a:tr h="714334">
                <a:tc>
                  <a:txBody>
                    <a:bodyPr/>
                    <a:lstStyle/>
                    <a:p>
                      <a:pPr algn="ctr" rtl="0" fontAlgn="ctr"/>
                      <a:r>
                        <a:rPr lang="en-ZA" sz="1600" b="1" u="none" strike="noStrike">
                          <a:effectLst/>
                          <a:latin typeface="Arial Narrow" panose="020B0606020202030204" pitchFamily="34" charset="0"/>
                        </a:rPr>
                        <a:t>Performance rating</a:t>
                      </a:r>
                      <a:endParaRPr lang="en-ZA" sz="1600" b="1" i="0" u="none" strike="noStrike">
                        <a:solidFill>
                          <a:srgbClr val="000000"/>
                        </a:solidFill>
                        <a:effectLst/>
                        <a:latin typeface="Arial Narrow" panose="020B0606020202030204" pitchFamily="34" charset="0"/>
                      </a:endParaRPr>
                    </a:p>
                  </a:txBody>
                  <a:tcPr marL="0" marR="0" marT="0" marB="0" anchor="ctr">
                    <a:solidFill>
                      <a:schemeClr val="bg1"/>
                    </a:solidFill>
                  </a:tcPr>
                </a:tc>
                <a:tc>
                  <a:txBody>
                    <a:bodyPr/>
                    <a:lstStyle/>
                    <a:p>
                      <a:pPr algn="ctr" rtl="0" fontAlgn="ctr"/>
                      <a:r>
                        <a:rPr lang="en-ZA" sz="1600" b="1" u="none" strike="noStrike" dirty="0">
                          <a:effectLst/>
                          <a:latin typeface="Arial Narrow" panose="020B0606020202030204" pitchFamily="34" charset="0"/>
                        </a:rPr>
                        <a:t>50%</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solidFill>
                  </a:tcPr>
                </a:tc>
                <a:tc>
                  <a:txBody>
                    <a:bodyPr/>
                    <a:lstStyle/>
                    <a:p>
                      <a:pPr algn="ctr" rtl="0" fontAlgn="ctr"/>
                      <a:r>
                        <a:rPr lang="en-ZA" sz="1600" b="1" u="none" strike="noStrike" dirty="0">
                          <a:effectLst/>
                          <a:latin typeface="Arial Narrow" panose="020B0606020202030204" pitchFamily="34" charset="0"/>
                        </a:rPr>
                        <a:t>33%</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solidFill>
                  </a:tcPr>
                </a:tc>
                <a:tc>
                  <a:txBody>
                    <a:bodyPr/>
                    <a:lstStyle/>
                    <a:p>
                      <a:pPr marL="0" algn="ctr" defTabSz="457200" rtl="0" eaLnBrk="1" fontAlgn="ctr" latinLnBrk="0" hangingPunct="1"/>
                      <a:r>
                        <a:rPr lang="en-ZA" sz="1600" b="1" u="none" strike="noStrike" kern="1200" dirty="0">
                          <a:solidFill>
                            <a:schemeClr val="dk1"/>
                          </a:solidFill>
                          <a:effectLst/>
                          <a:latin typeface="Arial Narrow" panose="020B0606020202030204" pitchFamily="34" charset="0"/>
                          <a:ea typeface="+mn-ea"/>
                          <a:cs typeface="+mn-cs"/>
                        </a:rPr>
                        <a:t>50%</a:t>
                      </a:r>
                    </a:p>
                  </a:txBody>
                  <a:tcPr marL="0" marR="0" marT="0" marB="0" anchor="ctr">
                    <a:solidFill>
                      <a:schemeClr val="bg1"/>
                    </a:solidFill>
                  </a:tcPr>
                </a:tc>
                <a:tc>
                  <a:txBody>
                    <a:bodyPr/>
                    <a:lstStyle/>
                    <a:p>
                      <a:pPr marL="0" algn="ctr" defTabSz="457200" rtl="0" eaLnBrk="1" fontAlgn="ctr" latinLnBrk="0" hangingPunct="1"/>
                      <a:r>
                        <a:rPr lang="en-US" sz="1600" b="1" u="none" strike="noStrike" kern="1200" dirty="0" smtClean="0">
                          <a:solidFill>
                            <a:schemeClr val="dk1"/>
                          </a:solidFill>
                          <a:effectLst/>
                          <a:latin typeface="Arial Narrow" panose="020B0606020202030204" pitchFamily="34" charset="0"/>
                          <a:ea typeface="+mn-ea"/>
                          <a:cs typeface="+mn-cs"/>
                        </a:rPr>
                        <a:t>75%</a:t>
                      </a:r>
                      <a:endParaRPr lang="en-ZA" sz="1600" b="1" u="none" strike="noStrike" kern="1200" dirty="0">
                        <a:solidFill>
                          <a:schemeClr val="dk1"/>
                        </a:solidFill>
                        <a:effectLst/>
                        <a:latin typeface="Arial Narrow" panose="020B0606020202030204" pitchFamily="34" charset="0"/>
                        <a:ea typeface="+mn-ea"/>
                        <a:cs typeface="+mn-cs"/>
                      </a:endParaRPr>
                    </a:p>
                  </a:txBody>
                  <a:tcPr marL="0" marR="0" marT="0" marB="0" anchor="ctr">
                    <a:solidFill>
                      <a:schemeClr val="bg1"/>
                    </a:solidFill>
                  </a:tcPr>
                </a:tc>
                <a:extLst>
                  <a:ext uri="{0D108BD9-81ED-4DB2-BD59-A6C34878D82A}">
                    <a16:rowId xmlns:a16="http://schemas.microsoft.com/office/drawing/2014/main" val="10003"/>
                  </a:ext>
                </a:extLst>
              </a:tr>
            </a:tbl>
          </a:graphicData>
        </a:graphic>
      </p:graphicFrame>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35136014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C05CBC3C-2E5A-4839-8B9B-2E5A6ADF0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a:spLocks noGrp="1"/>
          </p:cNvSpPr>
          <p:nvPr>
            <p:ph type="title"/>
          </p:nvPr>
        </p:nvSpPr>
        <p:spPr>
          <a:xfrm>
            <a:off x="841246" y="256861"/>
            <a:ext cx="10298608" cy="1076951"/>
          </a:xfrm>
          <a:noFill/>
          <a:ln>
            <a:noFill/>
          </a:ln>
        </p:spPr>
        <p:style>
          <a:lnRef idx="2">
            <a:schemeClr val="accent3"/>
          </a:lnRef>
          <a:fillRef idx="1">
            <a:schemeClr val="lt1"/>
          </a:fillRef>
          <a:effectRef idx="0">
            <a:schemeClr val="accent3"/>
          </a:effectRef>
          <a:fontRef idx="minor">
            <a:schemeClr val="dk1"/>
          </a:fontRef>
        </p:style>
        <p:txBody>
          <a:bodyPr anchor="t">
            <a:normAutofit/>
          </a:bodyPr>
          <a:lstStyle/>
          <a:p>
            <a:pPr>
              <a:lnSpc>
                <a:spcPct val="90000"/>
              </a:lnSpc>
            </a:pPr>
            <a:r>
              <a:rPr lang="en-US" sz="3400" b="1" dirty="0">
                <a:solidFill>
                  <a:srgbClr val="00B050"/>
                </a:solidFill>
              </a:rPr>
              <a:t>PRESENTATION OUTLINE</a:t>
            </a:r>
          </a:p>
        </p:txBody>
      </p:sp>
      <p:sp>
        <p:nvSpPr>
          <p:cNvPr id="5" name="Content Placeholder 2"/>
          <p:cNvSpPr>
            <a:spLocks noGrp="1"/>
          </p:cNvSpPr>
          <p:nvPr>
            <p:ph idx="1"/>
          </p:nvPr>
        </p:nvSpPr>
        <p:spPr>
          <a:xfrm>
            <a:off x="578224" y="927848"/>
            <a:ext cx="11296784" cy="5034042"/>
          </a:xfrm>
          <a:noFill/>
          <a:ln>
            <a:noFill/>
          </a:ln>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pPr>
              <a:lnSpc>
                <a:spcPct val="150000"/>
              </a:lnSpc>
              <a:spcBef>
                <a:spcPts val="0"/>
              </a:spcBef>
              <a:defRPr/>
            </a:pPr>
            <a:r>
              <a:rPr lang="en-US" sz="2200" dirty="0">
                <a:latin typeface="Arial" panose="020B0604020202020204" pitchFamily="34" charset="0"/>
                <a:cs typeface="Arial" panose="020B0604020202020204" pitchFamily="34" charset="0"/>
              </a:rPr>
              <a:t>Purpose of the presentation</a:t>
            </a:r>
          </a:p>
          <a:p>
            <a:pPr>
              <a:lnSpc>
                <a:spcPct val="150000"/>
              </a:lnSpc>
              <a:spcBef>
                <a:spcPts val="0"/>
              </a:spcBef>
              <a:defRPr/>
            </a:pPr>
            <a:r>
              <a:rPr lang="en-ZA" sz="2200" dirty="0">
                <a:latin typeface="Arial" panose="020B0604020202020204" pitchFamily="34" charset="0"/>
                <a:cs typeface="Arial" panose="020B0604020202020204" pitchFamily="34" charset="0"/>
              </a:rPr>
              <a:t>Mandate of the Department</a:t>
            </a:r>
          </a:p>
          <a:p>
            <a:pPr>
              <a:lnSpc>
                <a:spcPct val="150000"/>
              </a:lnSpc>
              <a:spcBef>
                <a:spcPts val="0"/>
              </a:spcBef>
              <a:defRPr/>
            </a:pPr>
            <a:r>
              <a:rPr lang="en-US" altLang="en-US" sz="2200" dirty="0">
                <a:latin typeface="Arial" panose="020B0604020202020204" pitchFamily="34" charset="0"/>
                <a:cs typeface="Arial" panose="020B0604020202020204" pitchFamily="34" charset="0"/>
              </a:rPr>
              <a:t>DMV Approved Budget Programme Structure</a:t>
            </a:r>
          </a:p>
          <a:p>
            <a:pPr>
              <a:lnSpc>
                <a:spcPct val="150000"/>
              </a:lnSpc>
              <a:spcBef>
                <a:spcPts val="0"/>
              </a:spcBef>
              <a:defRPr/>
            </a:pPr>
            <a:r>
              <a:rPr lang="en-ZA" sz="2200" dirty="0">
                <a:latin typeface="Arial" panose="020B0604020202020204" pitchFamily="34" charset="0"/>
                <a:cs typeface="Arial" panose="020B0604020202020204" pitchFamily="34" charset="0"/>
              </a:rPr>
              <a:t>Overall </a:t>
            </a:r>
            <a:r>
              <a:rPr lang="en-ZA" sz="2200" dirty="0" smtClean="0">
                <a:latin typeface="Arial" panose="020B0604020202020204" pitchFamily="34" charset="0"/>
                <a:cs typeface="Arial" panose="020B0604020202020204" pitchFamily="34" charset="0"/>
              </a:rPr>
              <a:t>Quarterly </a:t>
            </a:r>
            <a:r>
              <a:rPr lang="en-ZA" sz="2200" dirty="0">
                <a:latin typeface="Arial" panose="020B0604020202020204" pitchFamily="34" charset="0"/>
                <a:cs typeface="Arial" panose="020B0604020202020204" pitchFamily="34" charset="0"/>
              </a:rPr>
              <a:t>Performance </a:t>
            </a:r>
            <a:r>
              <a:rPr lang="en-ZA" sz="2200" dirty="0" smtClean="0">
                <a:latin typeface="Arial" panose="020B0604020202020204" pitchFamily="34" charset="0"/>
                <a:cs typeface="Arial" panose="020B0604020202020204" pitchFamily="34" charset="0"/>
              </a:rPr>
              <a:t>Analysis</a:t>
            </a:r>
          </a:p>
          <a:p>
            <a:pPr>
              <a:lnSpc>
                <a:spcPct val="150000"/>
              </a:lnSpc>
              <a:spcBef>
                <a:spcPts val="0"/>
              </a:spcBef>
              <a:defRPr/>
            </a:pPr>
            <a:r>
              <a:rPr lang="en-US" sz="2200" dirty="0">
                <a:latin typeface="Arial" panose="020B0604020202020204" pitchFamily="34" charset="0"/>
                <a:ea typeface="Times New Roman" panose="02020603050405020304" pitchFamily="18" charset="0"/>
                <a:cs typeface="Arial" panose="020B0604020202020204" pitchFamily="34" charset="0"/>
              </a:rPr>
              <a:t>2021/22 </a:t>
            </a:r>
            <a:r>
              <a:rPr lang="en-ZA" sz="2200" dirty="0" smtClean="0">
                <a:latin typeface="Arial" panose="020B0604020202020204" pitchFamily="34" charset="0"/>
                <a:cs typeface="Arial" panose="020B0604020202020204" pitchFamily="34" charset="0"/>
              </a:rPr>
              <a:t>Financial </a:t>
            </a:r>
            <a:r>
              <a:rPr lang="en-ZA" sz="2200" dirty="0">
                <a:latin typeface="Arial" panose="020B0604020202020204" pitchFamily="34" charset="0"/>
                <a:cs typeface="Arial" panose="020B0604020202020204" pitchFamily="34" charset="0"/>
              </a:rPr>
              <a:t>Information </a:t>
            </a:r>
          </a:p>
          <a:p>
            <a:pPr>
              <a:lnSpc>
                <a:spcPct val="150000"/>
              </a:lnSpc>
              <a:spcBef>
                <a:spcPts val="0"/>
              </a:spcBef>
              <a:defRPr/>
            </a:pPr>
            <a:r>
              <a:rPr lang="en-US" sz="2200" dirty="0" smtClean="0">
                <a:latin typeface="Arial" panose="020B0604020202020204" pitchFamily="34" charset="0"/>
                <a:ea typeface="Times New Roman" panose="02020603050405020304" pitchFamily="18" charset="0"/>
                <a:cs typeface="Arial" panose="020B0604020202020204" pitchFamily="34" charset="0"/>
              </a:rPr>
              <a:t>2021/22 </a:t>
            </a:r>
            <a:r>
              <a:rPr lang="en-ZA" sz="2200" dirty="0">
                <a:latin typeface="Arial" panose="020B0604020202020204" pitchFamily="34" charset="0"/>
                <a:cs typeface="Arial" panose="020B0604020202020204" pitchFamily="34" charset="0"/>
              </a:rPr>
              <a:t>Performance Information </a:t>
            </a:r>
            <a:r>
              <a:rPr lang="en-ZA" sz="2200" dirty="0" smtClean="0">
                <a:latin typeface="Arial" panose="020B0604020202020204" pitchFamily="34" charset="0"/>
                <a:cs typeface="Arial" panose="020B0604020202020204" pitchFamily="34" charset="0"/>
              </a:rPr>
              <a:t> (Non-Financial)</a:t>
            </a:r>
            <a:endParaRPr lang="en-ZA" sz="2200" dirty="0">
              <a:latin typeface="Arial" panose="020B0604020202020204" pitchFamily="34" charset="0"/>
              <a:cs typeface="Arial" panose="020B0604020202020204" pitchFamily="34" charset="0"/>
            </a:endParaRPr>
          </a:p>
          <a:p>
            <a:pPr>
              <a:lnSpc>
                <a:spcPct val="150000"/>
              </a:lnSpc>
              <a:spcBef>
                <a:spcPts val="0"/>
              </a:spcBef>
              <a:defRPr/>
            </a:pPr>
            <a:r>
              <a:rPr lang="en-ZA" sz="2200" dirty="0">
                <a:latin typeface="Arial" panose="020B0604020202020204" pitchFamily="34" charset="0"/>
                <a:cs typeface="Arial" panose="020B0604020202020204" pitchFamily="34" charset="0"/>
              </a:rPr>
              <a:t>Performance against set targets per Programme</a:t>
            </a:r>
          </a:p>
          <a:p>
            <a:pPr lvl="1">
              <a:lnSpc>
                <a:spcPct val="150000"/>
              </a:lnSpc>
              <a:spcBef>
                <a:spcPts val="0"/>
              </a:spcBef>
              <a:buFont typeface="Wingdings" panose="05000000000000000000" pitchFamily="2" charset="2"/>
              <a:buChar char="ü"/>
              <a:defRPr/>
            </a:pPr>
            <a:r>
              <a:rPr lang="en-ZA" sz="2200" dirty="0">
                <a:latin typeface="Arial" panose="020B0604020202020204" pitchFamily="34" charset="0"/>
                <a:cs typeface="Arial" panose="020B0604020202020204" pitchFamily="34" charset="0"/>
              </a:rPr>
              <a:t>   Programme 1: Administration</a:t>
            </a:r>
          </a:p>
          <a:p>
            <a:pPr lvl="1">
              <a:lnSpc>
                <a:spcPct val="150000"/>
              </a:lnSpc>
              <a:spcBef>
                <a:spcPts val="0"/>
              </a:spcBef>
              <a:buFont typeface="Wingdings" panose="05000000000000000000" pitchFamily="2" charset="2"/>
              <a:buChar char="ü"/>
              <a:defRPr/>
            </a:pPr>
            <a:r>
              <a:rPr lang="en-ZA" sz="2200" dirty="0">
                <a:latin typeface="Arial" panose="020B0604020202020204" pitchFamily="34" charset="0"/>
                <a:cs typeface="Arial" panose="020B0604020202020204" pitchFamily="34" charset="0"/>
              </a:rPr>
              <a:t>   Programme 2: Socio-Economic Support (SES)</a:t>
            </a:r>
          </a:p>
          <a:p>
            <a:pPr lvl="1">
              <a:lnSpc>
                <a:spcPct val="150000"/>
              </a:lnSpc>
              <a:spcBef>
                <a:spcPts val="0"/>
              </a:spcBef>
              <a:buFont typeface="Wingdings" panose="05000000000000000000" pitchFamily="2" charset="2"/>
              <a:buChar char="ü"/>
              <a:defRPr/>
            </a:pPr>
            <a:r>
              <a:rPr lang="en-ZA" sz="2200" dirty="0">
                <a:latin typeface="Arial" panose="020B0604020202020204" pitchFamily="34" charset="0"/>
                <a:cs typeface="Arial" panose="020B0604020202020204" pitchFamily="34" charset="0"/>
              </a:rPr>
              <a:t>   Programme 3: Empowerment and Stakeholder Management (ESM)</a:t>
            </a:r>
          </a:p>
          <a:p>
            <a:pPr>
              <a:lnSpc>
                <a:spcPct val="150000"/>
              </a:lnSpc>
              <a:spcBef>
                <a:spcPts val="0"/>
              </a:spcBef>
              <a:buFont typeface="Arial" panose="020B0604020202020204" pitchFamily="34" charset="0"/>
              <a:buChar char="•"/>
              <a:defRPr/>
            </a:pPr>
            <a:r>
              <a:rPr lang="en-US" sz="2200" dirty="0">
                <a:latin typeface="Arial" panose="020B0604020202020204" pitchFamily="34" charset="0"/>
                <a:cs typeface="Arial" panose="020B0604020202020204" pitchFamily="34" charset="0"/>
              </a:rPr>
              <a:t>Human Resource Management</a:t>
            </a:r>
          </a:p>
          <a:p>
            <a:pPr marL="0" indent="0">
              <a:lnSpc>
                <a:spcPct val="90000"/>
              </a:lnSpc>
              <a:buNone/>
              <a:defRPr/>
            </a:pPr>
            <a:endParaRPr lang="en-ZA" sz="2200" dirty="0">
              <a:latin typeface="Arial" panose="020B0604020202020204" pitchFamily="34" charset="0"/>
              <a:cs typeface="Arial" panose="020B0604020202020204" pitchFamily="34" charset="0"/>
            </a:endParaRPr>
          </a:p>
          <a:p>
            <a:pPr>
              <a:lnSpc>
                <a:spcPct val="90000"/>
              </a:lnSpc>
              <a:buFont typeface="Arial" panose="020B0604020202020204" pitchFamily="34" charset="0"/>
              <a:buChar char="•"/>
              <a:defRPr/>
            </a:pPr>
            <a:endParaRPr lang="en-ZA" sz="22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a:xfrm>
            <a:off x="8610600" y="6356350"/>
            <a:ext cx="2743200" cy="365125"/>
          </a:xfrm>
        </p:spPr>
        <p:txBody>
          <a:bodyPr>
            <a:normAutofit/>
          </a:bodyPr>
          <a:lstStyle/>
          <a:p>
            <a:pPr>
              <a:spcAft>
                <a:spcPts val="600"/>
              </a:spcAft>
            </a:pPr>
            <a:fld id="{7B1C6805-EAF3-CC4B-883D-0BA841DD8C88}" type="slidenum">
              <a:rPr lang="en-US" smtClean="0"/>
              <a:pPr>
                <a:spcAft>
                  <a:spcPts val="600"/>
                </a:spcAft>
              </a:pPr>
              <a:t>2</a:t>
            </a:fld>
            <a:endParaRPr lang="en-US"/>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1958370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459992" y="41488"/>
            <a:ext cx="9144000" cy="385011"/>
          </a:xfrm>
        </p:spPr>
        <p:txBody>
          <a:bodyPr>
            <a:noAutofit/>
          </a:bodyPr>
          <a:lstStyle/>
          <a:p>
            <a:pPr>
              <a:spcBef>
                <a:spcPts val="0"/>
              </a:spcBef>
            </a:pPr>
            <a:r>
              <a:rPr lang="en-ZA" sz="1800" b="1" dirty="0">
                <a:solidFill>
                  <a:srgbClr val="00B050"/>
                </a:solidFill>
                <a:ea typeface="+mn-ea"/>
                <a:cs typeface="+mn-cs"/>
              </a:rPr>
              <a:t/>
            </a:r>
            <a:br>
              <a:rPr lang="en-ZA" sz="1800" b="1" dirty="0">
                <a:solidFill>
                  <a:srgbClr val="00B050"/>
                </a:solidFill>
                <a:ea typeface="+mn-ea"/>
                <a:cs typeface="+mn-cs"/>
              </a:rPr>
            </a:br>
            <a:r>
              <a:rPr lang="en-ZA" sz="1800" b="1" dirty="0">
                <a:solidFill>
                  <a:srgbClr val="00B050"/>
                </a:solidFill>
                <a:ea typeface="+mn-ea"/>
                <a:cs typeface="+mn-cs"/>
              </a:rPr>
              <a:t>PROGRAMME 1: ADMINISTRATION PERFORMANCE INDICATORS AND TARGETS  </a:t>
            </a:r>
            <a:r>
              <a:rPr lang="en-ZA" sz="1800" dirty="0">
                <a:solidFill>
                  <a:srgbClr val="00B050"/>
                </a:solidFill>
                <a:ea typeface="+mn-ea"/>
                <a:cs typeface="+mn-cs"/>
              </a:rPr>
              <a:t/>
            </a:r>
            <a:br>
              <a:rPr lang="en-ZA" sz="1800" dirty="0">
                <a:solidFill>
                  <a:srgbClr val="00B050"/>
                </a:solidFill>
                <a:ea typeface="+mn-ea"/>
                <a:cs typeface="+mn-cs"/>
              </a:rPr>
            </a:br>
            <a:endParaRPr lang="en-ZA" sz="1800" dirty="0"/>
          </a:p>
        </p:txBody>
      </p:sp>
      <p:sp>
        <p:nvSpPr>
          <p:cNvPr id="2" name="Slide Number Placeholder 1"/>
          <p:cNvSpPr>
            <a:spLocks noGrp="1"/>
          </p:cNvSpPr>
          <p:nvPr>
            <p:ph type="sldNum" sz="quarter" idx="12"/>
          </p:nvPr>
        </p:nvSpPr>
        <p:spPr/>
        <p:txBody>
          <a:bodyPr/>
          <a:lstStyle/>
          <a:p>
            <a:fld id="{7B1C6805-EAF3-CC4B-883D-0BA841DD8C88}" type="slidenum">
              <a:rPr lang="en-US" smtClean="0">
                <a:solidFill>
                  <a:prstClr val="black">
                    <a:tint val="75000"/>
                  </a:prstClr>
                </a:solidFill>
              </a:rPr>
              <a:pPr/>
              <a:t>20</a:t>
            </a:fld>
            <a:endParaRPr lang="en-US">
              <a:solidFill>
                <a:prstClr val="black">
                  <a:tint val="75000"/>
                </a:prstClr>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33154742"/>
              </p:ext>
            </p:extLst>
          </p:nvPr>
        </p:nvGraphicFramePr>
        <p:xfrm>
          <a:off x="120769" y="395316"/>
          <a:ext cx="12007972" cy="3478169"/>
        </p:xfrm>
        <a:graphic>
          <a:graphicData uri="http://schemas.openxmlformats.org/drawingml/2006/table">
            <a:tbl>
              <a:tblPr firstRow="1" firstCol="1" lastRow="1" lastCol="1" bandRow="1" bandCol="1">
                <a:tableStyleId>{5C22544A-7EE6-4342-B048-85BDC9FD1C3A}</a:tableStyleId>
              </a:tblPr>
              <a:tblGrid>
                <a:gridCol w="401990">
                  <a:extLst>
                    <a:ext uri="{9D8B030D-6E8A-4147-A177-3AD203B41FA5}">
                      <a16:colId xmlns:a16="http://schemas.microsoft.com/office/drawing/2014/main" val="20000"/>
                    </a:ext>
                  </a:extLst>
                </a:gridCol>
                <a:gridCol w="571267">
                  <a:extLst>
                    <a:ext uri="{9D8B030D-6E8A-4147-A177-3AD203B41FA5}">
                      <a16:colId xmlns:a16="http://schemas.microsoft.com/office/drawing/2014/main" val="20001"/>
                    </a:ext>
                  </a:extLst>
                </a:gridCol>
                <a:gridCol w="541213">
                  <a:extLst>
                    <a:ext uri="{9D8B030D-6E8A-4147-A177-3AD203B41FA5}">
                      <a16:colId xmlns:a16="http://schemas.microsoft.com/office/drawing/2014/main" val="20002"/>
                    </a:ext>
                  </a:extLst>
                </a:gridCol>
                <a:gridCol w="622686">
                  <a:extLst>
                    <a:ext uri="{9D8B030D-6E8A-4147-A177-3AD203B41FA5}">
                      <a16:colId xmlns:a16="http://schemas.microsoft.com/office/drawing/2014/main" val="20003"/>
                    </a:ext>
                  </a:extLst>
                </a:gridCol>
                <a:gridCol w="704159">
                  <a:extLst>
                    <a:ext uri="{9D8B030D-6E8A-4147-A177-3AD203B41FA5}">
                      <a16:colId xmlns:a16="http://schemas.microsoft.com/office/drawing/2014/main" val="20004"/>
                    </a:ext>
                  </a:extLst>
                </a:gridCol>
                <a:gridCol w="698339">
                  <a:extLst>
                    <a:ext uri="{9D8B030D-6E8A-4147-A177-3AD203B41FA5}">
                      <a16:colId xmlns:a16="http://schemas.microsoft.com/office/drawing/2014/main" val="20005"/>
                    </a:ext>
                  </a:extLst>
                </a:gridCol>
                <a:gridCol w="686701">
                  <a:extLst>
                    <a:ext uri="{9D8B030D-6E8A-4147-A177-3AD203B41FA5}">
                      <a16:colId xmlns:a16="http://schemas.microsoft.com/office/drawing/2014/main" val="20006"/>
                    </a:ext>
                  </a:extLst>
                </a:gridCol>
                <a:gridCol w="838007">
                  <a:extLst>
                    <a:ext uri="{9D8B030D-6E8A-4147-A177-3AD203B41FA5}">
                      <a16:colId xmlns:a16="http://schemas.microsoft.com/office/drawing/2014/main" val="20007"/>
                    </a:ext>
                  </a:extLst>
                </a:gridCol>
                <a:gridCol w="925294">
                  <a:extLst>
                    <a:ext uri="{9D8B030D-6E8A-4147-A177-3AD203B41FA5}">
                      <a16:colId xmlns:a16="http://schemas.microsoft.com/office/drawing/2014/main" val="20008"/>
                    </a:ext>
                  </a:extLst>
                </a:gridCol>
                <a:gridCol w="925294">
                  <a:extLst>
                    <a:ext uri="{9D8B030D-6E8A-4147-A177-3AD203B41FA5}">
                      <a16:colId xmlns:a16="http://schemas.microsoft.com/office/drawing/2014/main" val="20009"/>
                    </a:ext>
                  </a:extLst>
                </a:gridCol>
                <a:gridCol w="925294">
                  <a:extLst>
                    <a:ext uri="{9D8B030D-6E8A-4147-A177-3AD203B41FA5}">
                      <a16:colId xmlns:a16="http://schemas.microsoft.com/office/drawing/2014/main" val="20010"/>
                    </a:ext>
                  </a:extLst>
                </a:gridCol>
                <a:gridCol w="925294">
                  <a:extLst>
                    <a:ext uri="{9D8B030D-6E8A-4147-A177-3AD203B41FA5}">
                      <a16:colId xmlns:a16="http://schemas.microsoft.com/office/drawing/2014/main" val="20011"/>
                    </a:ext>
                  </a:extLst>
                </a:gridCol>
                <a:gridCol w="750721">
                  <a:extLst>
                    <a:ext uri="{9D8B030D-6E8A-4147-A177-3AD203B41FA5}">
                      <a16:colId xmlns:a16="http://schemas.microsoft.com/office/drawing/2014/main" val="20012"/>
                    </a:ext>
                  </a:extLst>
                </a:gridCol>
                <a:gridCol w="1027765">
                  <a:extLst>
                    <a:ext uri="{9D8B030D-6E8A-4147-A177-3AD203B41FA5}">
                      <a16:colId xmlns:a16="http://schemas.microsoft.com/office/drawing/2014/main" val="20013"/>
                    </a:ext>
                  </a:extLst>
                </a:gridCol>
                <a:gridCol w="825592">
                  <a:extLst>
                    <a:ext uri="{9D8B030D-6E8A-4147-A177-3AD203B41FA5}">
                      <a16:colId xmlns:a16="http://schemas.microsoft.com/office/drawing/2014/main" val="20014"/>
                    </a:ext>
                  </a:extLst>
                </a:gridCol>
                <a:gridCol w="638356">
                  <a:extLst>
                    <a:ext uri="{9D8B030D-6E8A-4147-A177-3AD203B41FA5}">
                      <a16:colId xmlns:a16="http://schemas.microsoft.com/office/drawing/2014/main" val="20015"/>
                    </a:ext>
                  </a:extLst>
                </a:gridCol>
              </a:tblGrid>
              <a:tr h="566116">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rPr>
                        <a:t>Indicator ID</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rPr>
                        <a:t>Output</a:t>
                      </a:r>
                      <a:r>
                        <a:rPr lang="en-GB" sz="900" b="1" spc="-80" dirty="0">
                          <a:solidFill>
                            <a:schemeClr val="tx1"/>
                          </a:solidFill>
                          <a:effectLst/>
                          <a:latin typeface="Arial Narrow" panose="020B0606020202030204" pitchFamily="34" charset="0"/>
                        </a:rPr>
                        <a:t> </a:t>
                      </a:r>
                      <a:r>
                        <a:rPr lang="en-GB" sz="900" b="1" spc="-5" dirty="0">
                          <a:solidFill>
                            <a:schemeClr val="tx1"/>
                          </a:solidFill>
                          <a:effectLst/>
                          <a:latin typeface="Arial Narrow" panose="020B0606020202030204" pitchFamily="34" charset="0"/>
                        </a:rPr>
                        <a:t>Indicators</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spc="-5" dirty="0">
                          <a:solidFill>
                            <a:schemeClr val="tx1"/>
                          </a:solidFill>
                          <a:effectLst/>
                          <a:latin typeface="Arial Narrow" panose="020B0606020202030204" pitchFamily="34" charset="0"/>
                        </a:rPr>
                        <a:t>Annual</a:t>
                      </a:r>
                      <a:r>
                        <a:rPr lang="en-GB" sz="900" b="1" spc="-60" dirty="0">
                          <a:solidFill>
                            <a:schemeClr val="tx1"/>
                          </a:solidFill>
                          <a:effectLst/>
                          <a:latin typeface="Arial Narrow" panose="020B0606020202030204" pitchFamily="34" charset="0"/>
                        </a:rPr>
                        <a:t> </a:t>
                      </a:r>
                      <a:r>
                        <a:rPr lang="en-GB" sz="900" b="1" spc="-5" dirty="0">
                          <a:solidFill>
                            <a:schemeClr val="tx1"/>
                          </a:solidFill>
                          <a:effectLst/>
                          <a:latin typeface="Arial Narrow" panose="020B0606020202030204" pitchFamily="34" charset="0"/>
                        </a:rPr>
                        <a:t>Target</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rPr>
                        <a:t>Q1 Target</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rPr>
                        <a:t>Quarter 1 Output – Validated</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rPr>
                        <a:t>Q2 Target</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rPr>
                        <a:t>Quarter 2 Output – Validated</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Q3 Target</a:t>
                      </a:r>
                      <a:endParaRPr lang="en-ZA"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Quarter 3 Output – Validated</a:t>
                      </a:r>
                      <a:endParaRPr lang="en-ZA"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Q4 Target</a:t>
                      </a:r>
                      <a:endParaRPr lang="en-ZA"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Q4 Output – Validated</a:t>
                      </a:r>
                      <a:endParaRPr lang="en-ZA"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2021/22 Annual Performance Against the Annual Target - Pre-Audited</a:t>
                      </a:r>
                      <a:endParaRPr lang="en-ZA"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Deviation</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marL="0" marR="0" algn="ctr">
                        <a:lnSpc>
                          <a:spcPct val="107000"/>
                        </a:lnSpc>
                        <a:spcBef>
                          <a:spcPts val="0"/>
                        </a:spcBef>
                        <a:spcAft>
                          <a:spcPts val="0"/>
                        </a:spcAft>
                      </a:pPr>
                      <a:r>
                        <a:rPr lang="en-ZA" sz="900" dirty="0">
                          <a:solidFill>
                            <a:schemeClr val="tx1"/>
                          </a:solidFill>
                          <a:effectLst/>
                          <a:latin typeface="Arial Narrow" panose="020B0606020202030204" pitchFamily="34" charset="0"/>
                        </a:rPr>
                        <a:t>Comments</a:t>
                      </a:r>
                      <a:endParaRPr lang="en-ZA" sz="9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900" dirty="0">
                          <a:solidFill>
                            <a:schemeClr val="tx1"/>
                          </a:solidFill>
                          <a:effectLst/>
                          <a:latin typeface="Arial Narrow" panose="020B0606020202030204" pitchFamily="34" charset="0"/>
                        </a:rPr>
                        <a:t> </a:t>
                      </a:r>
                      <a:endParaRPr lang="en-ZA" sz="9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0" marR="0">
                        <a:lnSpc>
                          <a:spcPct val="107000"/>
                        </a:lnSpc>
                        <a:spcBef>
                          <a:spcPts val="0"/>
                        </a:spcBef>
                        <a:spcAft>
                          <a:spcPts val="0"/>
                        </a:spcAft>
                      </a:pPr>
                      <a:endParaRPr lang="en-ZA" sz="9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5256" marR="5256" marT="5256" marB="2537"/>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rPr>
                        <a:t>Overall progress of indicator (Green, Amber or Red)</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544639">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marL="0" marR="0">
                        <a:lnSpc>
                          <a:spcPct val="107000"/>
                        </a:lnSpc>
                        <a:spcBef>
                          <a:spcPts val="0"/>
                        </a:spcBef>
                        <a:spcAft>
                          <a:spcPts val="0"/>
                        </a:spcAft>
                      </a:pPr>
                      <a:r>
                        <a:rPr lang="en-ZA" sz="900" b="1" dirty="0">
                          <a:solidFill>
                            <a:schemeClr val="tx1"/>
                          </a:solidFill>
                          <a:effectLst/>
                          <a:latin typeface="Arial Narrow" panose="020B0606020202030204" pitchFamily="34" charset="0"/>
                        </a:rPr>
                        <a:t>Reason for Deviation</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0"/>
                        </a:spcBef>
                        <a:spcAft>
                          <a:spcPts val="0"/>
                        </a:spcAft>
                      </a:pPr>
                      <a:r>
                        <a:rPr lang="en-ZA" sz="900" b="1" dirty="0">
                          <a:solidFill>
                            <a:schemeClr val="tx1"/>
                          </a:solidFill>
                          <a:effectLst/>
                          <a:latin typeface="Arial Narrow" panose="020B0606020202030204" pitchFamily="34" charset="0"/>
                        </a:rPr>
                        <a:t>Corrective Action</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ZA"/>
                    </a:p>
                  </a:txBody>
                  <a:tcPr/>
                </a:tc>
                <a:extLst>
                  <a:ext uri="{0D108BD9-81ED-4DB2-BD59-A6C34878D82A}">
                    <a16:rowId xmlns:a16="http://schemas.microsoft.com/office/drawing/2014/main" val="10001"/>
                  </a:ext>
                </a:extLst>
              </a:tr>
              <a:tr h="701622">
                <a:tc>
                  <a:txBody>
                    <a:bodyPr/>
                    <a:lstStyle/>
                    <a:p>
                      <a:pPr marL="0" marR="0">
                        <a:lnSpc>
                          <a:spcPct val="107000"/>
                        </a:lnSpc>
                        <a:spcBef>
                          <a:spcPts val="0"/>
                        </a:spcBef>
                        <a:spcAft>
                          <a:spcPts val="0"/>
                        </a:spcAft>
                      </a:pPr>
                      <a:r>
                        <a:rPr lang="en-GB" sz="900" b="0" i="1">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a:t>
                      </a:r>
                      <a:r>
                        <a:rPr lang="en-GB" sz="900" b="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PPI: 101</a:t>
                      </a:r>
                      <a:endParaRPr lang="en-ZA"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b="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Unqualified audit opinion</a:t>
                      </a:r>
                      <a:endParaRPr lang="en-ZA"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b="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Unqualified</a:t>
                      </a:r>
                      <a:endParaRPr lang="en-ZA"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b="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Unqualified</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Unqualified audit opinion</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b="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nSpc>
                          <a:spcPct val="107000"/>
                        </a:lnSpc>
                        <a:spcBef>
                          <a:spcPts val="0"/>
                        </a:spcBef>
                        <a:spcAft>
                          <a:spcPts val="0"/>
                        </a:spcAft>
                      </a:pPr>
                      <a:r>
                        <a:rPr lang="en-GB" sz="900" b="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Unqualified audit opinion</a:t>
                      </a:r>
                      <a:endParaRPr lang="en-ZA"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nSpc>
                          <a:spcPct val="107000"/>
                        </a:lnSpc>
                        <a:spcBef>
                          <a:spcPts val="0"/>
                        </a:spcBef>
                        <a:spcAft>
                          <a:spcPts val="0"/>
                        </a:spcAft>
                      </a:pPr>
                      <a:r>
                        <a:rPr lang="en-GB" sz="900" b="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N/A</a:t>
                      </a:r>
                      <a:endParaRPr lang="en-ZA"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b="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N/A</a:t>
                      </a:r>
                      <a:endParaRPr lang="en-ZA"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b="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N/A</a:t>
                      </a:r>
                      <a:endParaRPr lang="en-ZA"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b="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Achieved during Q2</a:t>
                      </a:r>
                      <a:endParaRPr lang="en-ZA"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665792">
                <a:tc>
                  <a:txBody>
                    <a:bodyPr/>
                    <a:lstStyle/>
                    <a:p>
                      <a:pPr marL="0" marR="0">
                        <a:lnSpc>
                          <a:spcPct val="107000"/>
                        </a:lnSpc>
                        <a:spcBef>
                          <a:spcPts val="0"/>
                        </a:spcBef>
                        <a:spcAft>
                          <a:spcPts val="0"/>
                        </a:spcAft>
                      </a:pPr>
                      <a:r>
                        <a:rPr lang="en-GB" sz="900" b="0" dirty="0">
                          <a:solidFill>
                            <a:schemeClr val="tx1"/>
                          </a:solidFill>
                          <a:effectLst/>
                          <a:latin typeface="Arial Narrow" panose="020B0606020202030204" pitchFamily="34" charset="0"/>
                          <a:ea typeface="Arial" panose="020B0604020202020204" pitchFamily="34" charset="0"/>
                          <a:cs typeface="Times New Roman" panose="02020603050405020304" pitchFamily="18" charset="0"/>
                        </a:rPr>
                        <a:t>PPI: 102</a:t>
                      </a:r>
                      <a:endParaRPr lang="en-ZA"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Percentage  of legitimate invoices paid within 30 days</a:t>
                      </a:r>
                      <a:endParaRPr lang="en-ZA"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90%</a:t>
                      </a:r>
                      <a:endParaRPr lang="en-ZA"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90%</a:t>
                      </a:r>
                      <a:endParaRPr lang="en-ZA"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97%</a:t>
                      </a:r>
                      <a:endParaRPr lang="en-ZA"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90%</a:t>
                      </a:r>
                      <a:endParaRPr lang="en-ZA"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77,7%</a:t>
                      </a:r>
                      <a:endParaRPr lang="en-ZA"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90%</a:t>
                      </a:r>
                      <a:endParaRPr lang="en-ZA"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81,7%</a:t>
                      </a:r>
                      <a:endParaRPr lang="en-ZA"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90%</a:t>
                      </a:r>
                      <a:endParaRPr lang="en-ZA"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94%</a:t>
                      </a:r>
                      <a:endParaRPr lang="en-ZA"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94%</a:t>
                      </a:r>
                      <a:endParaRPr lang="en-ZA"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4%</a:t>
                      </a:r>
                      <a:endParaRPr lang="en-ZA"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N/A</a:t>
                      </a:r>
                      <a:endParaRPr lang="en-ZA"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N/A</a:t>
                      </a:r>
                      <a:endParaRPr lang="en-ZA"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0003"/>
                  </a:ext>
                </a:extLst>
              </a:tr>
            </a:tbl>
          </a:graphicData>
        </a:graphic>
      </p:graphicFrame>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27809505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459992" y="41488"/>
            <a:ext cx="9144000" cy="385011"/>
          </a:xfrm>
        </p:spPr>
        <p:txBody>
          <a:bodyPr>
            <a:noAutofit/>
          </a:bodyPr>
          <a:lstStyle/>
          <a:p>
            <a:pPr>
              <a:spcBef>
                <a:spcPts val="0"/>
              </a:spcBef>
            </a:pPr>
            <a:r>
              <a:rPr lang="en-ZA" sz="1800" b="1" dirty="0">
                <a:solidFill>
                  <a:srgbClr val="00B050"/>
                </a:solidFill>
                <a:ea typeface="+mn-ea"/>
                <a:cs typeface="+mn-cs"/>
              </a:rPr>
              <a:t/>
            </a:r>
            <a:br>
              <a:rPr lang="en-ZA" sz="1800" b="1" dirty="0">
                <a:solidFill>
                  <a:srgbClr val="00B050"/>
                </a:solidFill>
                <a:ea typeface="+mn-ea"/>
                <a:cs typeface="+mn-cs"/>
              </a:rPr>
            </a:br>
            <a:r>
              <a:rPr lang="en-ZA" sz="1800" b="1" dirty="0">
                <a:solidFill>
                  <a:srgbClr val="00B050"/>
                </a:solidFill>
                <a:ea typeface="+mn-ea"/>
                <a:cs typeface="+mn-cs"/>
              </a:rPr>
              <a:t>PROGRAMME 1: ADMINISTRATION PERFORMANCE INDICATORS AND TARGETS  </a:t>
            </a:r>
            <a:r>
              <a:rPr lang="en-ZA" sz="1800" dirty="0">
                <a:solidFill>
                  <a:srgbClr val="00B050"/>
                </a:solidFill>
                <a:ea typeface="+mn-ea"/>
                <a:cs typeface="+mn-cs"/>
              </a:rPr>
              <a:t/>
            </a:r>
            <a:br>
              <a:rPr lang="en-ZA" sz="1800" dirty="0">
                <a:solidFill>
                  <a:srgbClr val="00B050"/>
                </a:solidFill>
                <a:ea typeface="+mn-ea"/>
                <a:cs typeface="+mn-cs"/>
              </a:rPr>
            </a:br>
            <a:endParaRPr lang="en-ZA" sz="1800" dirty="0"/>
          </a:p>
        </p:txBody>
      </p:sp>
      <p:sp>
        <p:nvSpPr>
          <p:cNvPr id="2" name="Slide Number Placeholder 1"/>
          <p:cNvSpPr>
            <a:spLocks noGrp="1"/>
          </p:cNvSpPr>
          <p:nvPr>
            <p:ph type="sldNum" sz="quarter" idx="12"/>
          </p:nvPr>
        </p:nvSpPr>
        <p:spPr/>
        <p:txBody>
          <a:bodyPr/>
          <a:lstStyle/>
          <a:p>
            <a:fld id="{7B1C6805-EAF3-CC4B-883D-0BA841DD8C88}" type="slidenum">
              <a:rPr lang="en-US" smtClean="0">
                <a:solidFill>
                  <a:prstClr val="black">
                    <a:tint val="75000"/>
                  </a:prstClr>
                </a:solidFill>
              </a:rPr>
              <a:pPr/>
              <a:t>21</a:t>
            </a:fld>
            <a:endParaRPr lang="en-US">
              <a:solidFill>
                <a:prstClr val="black">
                  <a:tint val="75000"/>
                </a:prstClr>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89558480"/>
              </p:ext>
            </p:extLst>
          </p:nvPr>
        </p:nvGraphicFramePr>
        <p:xfrm>
          <a:off x="120769" y="395316"/>
          <a:ext cx="11886829" cy="5557965"/>
        </p:xfrm>
        <a:graphic>
          <a:graphicData uri="http://schemas.openxmlformats.org/drawingml/2006/table">
            <a:tbl>
              <a:tblPr firstRow="1" firstCol="1" lastRow="1" lastCol="1" bandRow="1" bandCol="1">
                <a:tableStyleId>{5C22544A-7EE6-4342-B048-85BDC9FD1C3A}</a:tableStyleId>
              </a:tblPr>
              <a:tblGrid>
                <a:gridCol w="397935">
                  <a:extLst>
                    <a:ext uri="{9D8B030D-6E8A-4147-A177-3AD203B41FA5}">
                      <a16:colId xmlns:a16="http://schemas.microsoft.com/office/drawing/2014/main" val="20000"/>
                    </a:ext>
                  </a:extLst>
                </a:gridCol>
                <a:gridCol w="565504">
                  <a:extLst>
                    <a:ext uri="{9D8B030D-6E8A-4147-A177-3AD203B41FA5}">
                      <a16:colId xmlns:a16="http://schemas.microsoft.com/office/drawing/2014/main" val="20001"/>
                    </a:ext>
                  </a:extLst>
                </a:gridCol>
                <a:gridCol w="535753">
                  <a:extLst>
                    <a:ext uri="{9D8B030D-6E8A-4147-A177-3AD203B41FA5}">
                      <a16:colId xmlns:a16="http://schemas.microsoft.com/office/drawing/2014/main" val="20002"/>
                    </a:ext>
                  </a:extLst>
                </a:gridCol>
                <a:gridCol w="616404">
                  <a:extLst>
                    <a:ext uri="{9D8B030D-6E8A-4147-A177-3AD203B41FA5}">
                      <a16:colId xmlns:a16="http://schemas.microsoft.com/office/drawing/2014/main" val="20003"/>
                    </a:ext>
                  </a:extLst>
                </a:gridCol>
                <a:gridCol w="697055">
                  <a:extLst>
                    <a:ext uri="{9D8B030D-6E8A-4147-A177-3AD203B41FA5}">
                      <a16:colId xmlns:a16="http://schemas.microsoft.com/office/drawing/2014/main" val="20004"/>
                    </a:ext>
                  </a:extLst>
                </a:gridCol>
                <a:gridCol w="691294">
                  <a:extLst>
                    <a:ext uri="{9D8B030D-6E8A-4147-A177-3AD203B41FA5}">
                      <a16:colId xmlns:a16="http://schemas.microsoft.com/office/drawing/2014/main" val="20005"/>
                    </a:ext>
                  </a:extLst>
                </a:gridCol>
                <a:gridCol w="679773">
                  <a:extLst>
                    <a:ext uri="{9D8B030D-6E8A-4147-A177-3AD203B41FA5}">
                      <a16:colId xmlns:a16="http://schemas.microsoft.com/office/drawing/2014/main" val="20006"/>
                    </a:ext>
                  </a:extLst>
                </a:gridCol>
                <a:gridCol w="829553">
                  <a:extLst>
                    <a:ext uri="{9D8B030D-6E8A-4147-A177-3AD203B41FA5}">
                      <a16:colId xmlns:a16="http://schemas.microsoft.com/office/drawing/2014/main" val="20007"/>
                    </a:ext>
                  </a:extLst>
                </a:gridCol>
                <a:gridCol w="915959">
                  <a:extLst>
                    <a:ext uri="{9D8B030D-6E8A-4147-A177-3AD203B41FA5}">
                      <a16:colId xmlns:a16="http://schemas.microsoft.com/office/drawing/2014/main" val="20008"/>
                    </a:ext>
                  </a:extLst>
                </a:gridCol>
                <a:gridCol w="915959">
                  <a:extLst>
                    <a:ext uri="{9D8B030D-6E8A-4147-A177-3AD203B41FA5}">
                      <a16:colId xmlns:a16="http://schemas.microsoft.com/office/drawing/2014/main" val="20009"/>
                    </a:ext>
                  </a:extLst>
                </a:gridCol>
                <a:gridCol w="737431">
                  <a:extLst>
                    <a:ext uri="{9D8B030D-6E8A-4147-A177-3AD203B41FA5}">
                      <a16:colId xmlns:a16="http://schemas.microsoft.com/office/drawing/2014/main" val="20010"/>
                    </a:ext>
                  </a:extLst>
                </a:gridCol>
                <a:gridCol w="1457864">
                  <a:extLst>
                    <a:ext uri="{9D8B030D-6E8A-4147-A177-3AD203B41FA5}">
                      <a16:colId xmlns:a16="http://schemas.microsoft.com/office/drawing/2014/main" val="20011"/>
                    </a:ext>
                  </a:extLst>
                </a:gridCol>
                <a:gridCol w="664234">
                  <a:extLst>
                    <a:ext uri="{9D8B030D-6E8A-4147-A177-3AD203B41FA5}">
                      <a16:colId xmlns:a16="http://schemas.microsoft.com/office/drawing/2014/main" val="20012"/>
                    </a:ext>
                  </a:extLst>
                </a:gridCol>
                <a:gridCol w="733245">
                  <a:extLst>
                    <a:ext uri="{9D8B030D-6E8A-4147-A177-3AD203B41FA5}">
                      <a16:colId xmlns:a16="http://schemas.microsoft.com/office/drawing/2014/main" val="20013"/>
                    </a:ext>
                  </a:extLst>
                </a:gridCol>
                <a:gridCol w="970722">
                  <a:extLst>
                    <a:ext uri="{9D8B030D-6E8A-4147-A177-3AD203B41FA5}">
                      <a16:colId xmlns:a16="http://schemas.microsoft.com/office/drawing/2014/main" val="20014"/>
                    </a:ext>
                  </a:extLst>
                </a:gridCol>
                <a:gridCol w="478144">
                  <a:extLst>
                    <a:ext uri="{9D8B030D-6E8A-4147-A177-3AD203B41FA5}">
                      <a16:colId xmlns:a16="http://schemas.microsoft.com/office/drawing/2014/main" val="20015"/>
                    </a:ext>
                  </a:extLst>
                </a:gridCol>
              </a:tblGrid>
              <a:tr h="289374">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rPr>
                        <a:t>Indicator ID</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rPr>
                        <a:t>Output</a:t>
                      </a:r>
                      <a:r>
                        <a:rPr lang="en-GB" sz="900" b="1" spc="-80" dirty="0">
                          <a:solidFill>
                            <a:schemeClr val="tx1"/>
                          </a:solidFill>
                          <a:effectLst/>
                          <a:latin typeface="Arial Narrow" panose="020B0606020202030204" pitchFamily="34" charset="0"/>
                        </a:rPr>
                        <a:t> </a:t>
                      </a:r>
                      <a:r>
                        <a:rPr lang="en-GB" sz="900" b="1" spc="-5" dirty="0">
                          <a:solidFill>
                            <a:schemeClr val="tx1"/>
                          </a:solidFill>
                          <a:effectLst/>
                          <a:latin typeface="Arial Narrow" panose="020B0606020202030204" pitchFamily="34" charset="0"/>
                        </a:rPr>
                        <a:t>Indicators</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spc="-5" dirty="0">
                          <a:solidFill>
                            <a:schemeClr val="tx1"/>
                          </a:solidFill>
                          <a:effectLst/>
                          <a:latin typeface="Arial Narrow" panose="020B0606020202030204" pitchFamily="34" charset="0"/>
                        </a:rPr>
                        <a:t>Annual</a:t>
                      </a:r>
                      <a:r>
                        <a:rPr lang="en-GB" sz="900" b="1" spc="-60" dirty="0">
                          <a:solidFill>
                            <a:schemeClr val="tx1"/>
                          </a:solidFill>
                          <a:effectLst/>
                          <a:latin typeface="Arial Narrow" panose="020B0606020202030204" pitchFamily="34" charset="0"/>
                        </a:rPr>
                        <a:t> </a:t>
                      </a:r>
                      <a:r>
                        <a:rPr lang="en-GB" sz="900" b="1" spc="-5" dirty="0">
                          <a:solidFill>
                            <a:schemeClr val="tx1"/>
                          </a:solidFill>
                          <a:effectLst/>
                          <a:latin typeface="Arial Narrow" panose="020B0606020202030204" pitchFamily="34" charset="0"/>
                        </a:rPr>
                        <a:t>Target</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rPr>
                        <a:t>Q1 Target</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rPr>
                        <a:t>Quarter 1 Output – Validated</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rPr>
                        <a:t>Q2 Target</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rPr>
                        <a:t>Quarter 2 Output – Validated</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Q3 Target</a:t>
                      </a:r>
                      <a:endParaRPr lang="en-ZA"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Quarter 3 Output – Validated</a:t>
                      </a:r>
                      <a:endParaRPr lang="en-ZA"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Q4 Target</a:t>
                      </a:r>
                      <a:endParaRPr lang="en-ZA"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Q4 Output – Validated</a:t>
                      </a:r>
                      <a:endParaRPr lang="en-ZA"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2021/22 Annual Performance Against the Annual Target - Pre-Audited</a:t>
                      </a:r>
                      <a:endParaRPr lang="en-ZA"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Deviation</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marL="0" marR="0" algn="ctr">
                        <a:lnSpc>
                          <a:spcPct val="107000"/>
                        </a:lnSpc>
                        <a:spcBef>
                          <a:spcPts val="0"/>
                        </a:spcBef>
                        <a:spcAft>
                          <a:spcPts val="0"/>
                        </a:spcAft>
                      </a:pPr>
                      <a:r>
                        <a:rPr lang="en-ZA" sz="900" dirty="0">
                          <a:solidFill>
                            <a:schemeClr val="tx1"/>
                          </a:solidFill>
                          <a:effectLst/>
                          <a:latin typeface="Arial Narrow" panose="020B0606020202030204" pitchFamily="34" charset="0"/>
                        </a:rPr>
                        <a:t>Comments</a:t>
                      </a:r>
                      <a:endParaRPr lang="en-ZA" sz="9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900" dirty="0">
                          <a:solidFill>
                            <a:schemeClr val="tx1"/>
                          </a:solidFill>
                          <a:effectLst/>
                          <a:latin typeface="Arial Narrow" panose="020B0606020202030204" pitchFamily="34" charset="0"/>
                        </a:rPr>
                        <a:t> </a:t>
                      </a:r>
                      <a:endParaRPr lang="en-ZA" sz="9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0" marR="0">
                        <a:lnSpc>
                          <a:spcPct val="107000"/>
                        </a:lnSpc>
                        <a:spcBef>
                          <a:spcPts val="0"/>
                        </a:spcBef>
                        <a:spcAft>
                          <a:spcPts val="0"/>
                        </a:spcAft>
                      </a:pPr>
                      <a:endParaRPr lang="en-ZA" sz="9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5256" marR="5256" marT="5256" marB="2537"/>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rPr>
                        <a:t>Overall progress of indicator (Green, Amber or Red)</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375945">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marL="0" marR="0">
                        <a:lnSpc>
                          <a:spcPct val="107000"/>
                        </a:lnSpc>
                        <a:spcBef>
                          <a:spcPts val="0"/>
                        </a:spcBef>
                        <a:spcAft>
                          <a:spcPts val="0"/>
                        </a:spcAft>
                      </a:pPr>
                      <a:r>
                        <a:rPr lang="en-ZA" sz="900" b="1" dirty="0">
                          <a:solidFill>
                            <a:schemeClr val="tx1"/>
                          </a:solidFill>
                          <a:effectLst/>
                          <a:latin typeface="Arial Narrow" panose="020B0606020202030204" pitchFamily="34" charset="0"/>
                        </a:rPr>
                        <a:t>Reason for Deviation</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0"/>
                        </a:spcBef>
                        <a:spcAft>
                          <a:spcPts val="0"/>
                        </a:spcAft>
                      </a:pPr>
                      <a:r>
                        <a:rPr lang="en-ZA" sz="900" b="1" dirty="0">
                          <a:solidFill>
                            <a:schemeClr val="tx1"/>
                          </a:solidFill>
                          <a:effectLst/>
                          <a:latin typeface="Arial Narrow" panose="020B0606020202030204" pitchFamily="34" charset="0"/>
                        </a:rPr>
                        <a:t>Corrective Action</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ZA"/>
                    </a:p>
                  </a:txBody>
                  <a:tcPr/>
                </a:tc>
                <a:extLst>
                  <a:ext uri="{0D108BD9-81ED-4DB2-BD59-A6C34878D82A}">
                    <a16:rowId xmlns:a16="http://schemas.microsoft.com/office/drawing/2014/main" val="10001"/>
                  </a:ext>
                </a:extLst>
              </a:tr>
              <a:tr h="1756816">
                <a:tc>
                  <a:txBody>
                    <a:bodyPr/>
                    <a:lstStyle/>
                    <a:p>
                      <a:pPr marL="0" marR="0">
                        <a:lnSpc>
                          <a:spcPct val="107000"/>
                        </a:lnSpc>
                        <a:spcBef>
                          <a:spcPts val="0"/>
                        </a:spcBef>
                        <a:spcAft>
                          <a:spcPts val="0"/>
                        </a:spcAft>
                      </a:pPr>
                      <a:r>
                        <a:rPr lang="en-GB" sz="900" b="0" dirty="0">
                          <a:solidFill>
                            <a:schemeClr val="tx1"/>
                          </a:solidFill>
                          <a:effectLst/>
                          <a:latin typeface="Arial Narrow" panose="020B0606020202030204" pitchFamily="34" charset="0"/>
                          <a:ea typeface="Arial" panose="020B0604020202020204" pitchFamily="34" charset="0"/>
                          <a:cs typeface="Times New Roman" panose="02020603050405020304" pitchFamily="18" charset="0"/>
                        </a:rPr>
                        <a:t>PPI: 103</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Approved ICT Strategy implemented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Approved ICT Strategy implemented (Phase 1 to 3)</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Sign-Off BRS for Integrated Database Management System (IDMS).</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-Establish Connectivity to one Provincial Office.</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Sign-off of the governance documents negotiated, drafted and underway for approval.</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Only signed-Off BRS for Registration phase.</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Implement the Registration Phase of IDMS</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Establish Connectivity to one Provincial Office.</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-Implement the Registration Phase of Integrated Database Management System.</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-Establish Connectivity for one Provincial Office.</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Implement one module of  IDMS</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-Establish Connectivity to one Provincial Office.</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Implementation of the Registration, live demonstration and training.</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Education, Health, Counselling, Education Housing, Burial and Payment modules BRSs approved.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Leadership alignment workshop conducted.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Appointed Change Agents and provided training.</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Allocation of tools of trade to Provincial Offices staff. Establishment connection to email services. Establish connection to Online collaboration facilities</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Implement one module of  IDMS </a:t>
                      </a:r>
                      <a:endParaRPr lang="en-ZA"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Establish Connectivity to one Provincial Office</a:t>
                      </a:r>
                      <a:endParaRPr lang="en-ZA"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0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1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0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1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nSpc>
                          <a:spcPct val="107000"/>
                        </a:lnSpc>
                        <a:spcBef>
                          <a:spcPts val="0"/>
                        </a:spcBef>
                        <a:spcAft>
                          <a:spcPts val="0"/>
                        </a:spcAft>
                      </a:pPr>
                      <a:r>
                        <a:rPr lang="en-GB" sz="900" b="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The Target  was not achieved as planned</a:t>
                      </a:r>
                      <a:endParaRPr lang="en-ZA"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nSpc>
                          <a:spcPct val="107000"/>
                        </a:lnSpc>
                        <a:spcBef>
                          <a:spcPts val="0"/>
                        </a:spcBef>
                        <a:spcAft>
                          <a:spcPts val="0"/>
                        </a:spcAft>
                      </a:pPr>
                      <a:r>
                        <a:rPr lang="en-GB" sz="900" b="0" kern="120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Continued with User acceptance testing and training of the Registration module</a:t>
                      </a:r>
                      <a:endParaRPr lang="en-ZA"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Education, Health, Counselling, Education Housing, Burial and Payment modules BRSs approved. </a:t>
                      </a:r>
                      <a:endParaRPr lang="en-ZA"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Leadership alignment workshop conducted. </a:t>
                      </a:r>
                      <a:endParaRPr lang="en-ZA"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Appointed Change Agents and provided training.</a:t>
                      </a:r>
                      <a:endParaRPr lang="en-ZA"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Conducted IDMS change management, live demonstration and training.</a:t>
                      </a:r>
                      <a:endParaRPr lang="en-ZA"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Provision of digital literacy training to MVs and dependents and allocation of devices to be able to interact with IDMS </a:t>
                      </a:r>
                      <a:endParaRPr lang="en-ZA"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Allocation of tools of trade to </a:t>
                      </a:r>
                      <a:endParaRPr lang="en-ZA"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Provincial Offices staff. Establishment connection to email services. Establish connection to Online collaboration facilities</a:t>
                      </a:r>
                      <a:endParaRPr lang="en-ZA"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Procurement of network storage devices for Provincial offices.</a:t>
                      </a:r>
                      <a:endParaRPr lang="en-ZA"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Provision of mobile gadgets to Provinces</a:t>
                      </a:r>
                      <a:endParaRPr lang="en-ZA"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Implementation of one module of  IDMS </a:t>
                      </a:r>
                      <a:endParaRPr lang="en-ZA"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Establishment Connectivity to one Provincial Office</a:t>
                      </a:r>
                      <a:endParaRPr lang="en-ZA"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b="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-The approval of the proposal took long and SITA could not allocate resources to FastTrack the IDMS project.</a:t>
                      </a:r>
                      <a:endParaRPr lang="en-ZA"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Updated project plan -Implementation of Education module </a:t>
                      </a:r>
                      <a:endParaRPr lang="en-ZA"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Healthcare, Counselling &amp; Treatment, Burial Support &amp; Honouring and Compensation in Q1 of 2022/23.</a:t>
                      </a:r>
                      <a:endParaRPr lang="en-ZA"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-Transport, Pension, Facilitation of business opportunities,</a:t>
                      </a:r>
                      <a:endParaRPr lang="en-ZA"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Facilitation of employment, Training and Skills development in July 2022.</a:t>
                      </a:r>
                      <a:endParaRPr lang="en-ZA"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-final Go-live of the IDMS on 01/10/2022</a:t>
                      </a:r>
                      <a:endParaRPr lang="en-ZA"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During the roll-out process, only DMV support staff will access the system. </a:t>
                      </a:r>
                      <a:endParaRPr lang="en-ZA"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-The Military Veterans will be able to access the automated benefits as from 01/10/2022.</a:t>
                      </a:r>
                      <a:endParaRPr lang="en-ZA"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b="0" dirty="0">
                          <a:solidFill>
                            <a:schemeClr val="tx1"/>
                          </a:solidFill>
                          <a:effectLst/>
                          <a:latin typeface="Arial Narrow" panose="020B0606020202030204" pitchFamily="34" charset="0"/>
                        </a:rPr>
                        <a:t> </a:t>
                      </a:r>
                      <a:endParaRPr lang="en-ZA" sz="9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0002"/>
                  </a:ext>
                </a:extLst>
              </a:tr>
            </a:tbl>
          </a:graphicData>
        </a:graphic>
      </p:graphicFrame>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7139778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459992" y="41488"/>
            <a:ext cx="9144000" cy="385011"/>
          </a:xfrm>
        </p:spPr>
        <p:txBody>
          <a:bodyPr>
            <a:noAutofit/>
          </a:bodyPr>
          <a:lstStyle/>
          <a:p>
            <a:pPr>
              <a:spcBef>
                <a:spcPts val="0"/>
              </a:spcBef>
            </a:pPr>
            <a:r>
              <a:rPr lang="en-ZA" sz="1800" b="1" dirty="0">
                <a:solidFill>
                  <a:srgbClr val="00B050"/>
                </a:solidFill>
                <a:ea typeface="+mn-ea"/>
                <a:cs typeface="+mn-cs"/>
              </a:rPr>
              <a:t/>
            </a:r>
            <a:br>
              <a:rPr lang="en-ZA" sz="1800" b="1" dirty="0">
                <a:solidFill>
                  <a:srgbClr val="00B050"/>
                </a:solidFill>
                <a:ea typeface="+mn-ea"/>
                <a:cs typeface="+mn-cs"/>
              </a:rPr>
            </a:br>
            <a:r>
              <a:rPr lang="en-ZA" sz="1800" b="1" dirty="0">
                <a:solidFill>
                  <a:srgbClr val="00B050"/>
                </a:solidFill>
                <a:ea typeface="+mn-ea"/>
                <a:cs typeface="+mn-cs"/>
              </a:rPr>
              <a:t>PROGRAMME 1: ADMINISTRATION PERFORMANCE INDICATORS AND TARGETS  </a:t>
            </a:r>
            <a:r>
              <a:rPr lang="en-ZA" sz="1800" dirty="0">
                <a:solidFill>
                  <a:srgbClr val="00B050"/>
                </a:solidFill>
                <a:ea typeface="+mn-ea"/>
                <a:cs typeface="+mn-cs"/>
              </a:rPr>
              <a:t/>
            </a:r>
            <a:br>
              <a:rPr lang="en-ZA" sz="1800" dirty="0">
                <a:solidFill>
                  <a:srgbClr val="00B050"/>
                </a:solidFill>
                <a:ea typeface="+mn-ea"/>
                <a:cs typeface="+mn-cs"/>
              </a:rPr>
            </a:br>
            <a:endParaRPr lang="en-ZA" sz="1800" dirty="0"/>
          </a:p>
        </p:txBody>
      </p:sp>
      <p:sp>
        <p:nvSpPr>
          <p:cNvPr id="2" name="Slide Number Placeholder 1"/>
          <p:cNvSpPr>
            <a:spLocks noGrp="1"/>
          </p:cNvSpPr>
          <p:nvPr>
            <p:ph type="sldNum" sz="quarter" idx="12"/>
          </p:nvPr>
        </p:nvSpPr>
        <p:spPr/>
        <p:txBody>
          <a:bodyPr/>
          <a:lstStyle/>
          <a:p>
            <a:fld id="{7B1C6805-EAF3-CC4B-883D-0BA841DD8C88}" type="slidenum">
              <a:rPr lang="en-US" smtClean="0">
                <a:solidFill>
                  <a:prstClr val="black">
                    <a:tint val="75000"/>
                  </a:prstClr>
                </a:solidFill>
              </a:rPr>
              <a:pPr/>
              <a:t>22</a:t>
            </a:fld>
            <a:endParaRPr lang="en-US">
              <a:solidFill>
                <a:prstClr val="black">
                  <a:tint val="75000"/>
                </a:prstClr>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78907668"/>
              </p:ext>
            </p:extLst>
          </p:nvPr>
        </p:nvGraphicFramePr>
        <p:xfrm>
          <a:off x="77637" y="395316"/>
          <a:ext cx="11999346" cy="4754653"/>
        </p:xfrm>
        <a:graphic>
          <a:graphicData uri="http://schemas.openxmlformats.org/drawingml/2006/table">
            <a:tbl>
              <a:tblPr firstRow="1" firstCol="1" lastRow="1" lastCol="1" bandRow="1" bandCol="1">
                <a:tableStyleId>{5C22544A-7EE6-4342-B048-85BDC9FD1C3A}</a:tableStyleId>
              </a:tblPr>
              <a:tblGrid>
                <a:gridCol w="382728">
                  <a:extLst>
                    <a:ext uri="{9D8B030D-6E8A-4147-A177-3AD203B41FA5}">
                      <a16:colId xmlns:a16="http://schemas.microsoft.com/office/drawing/2014/main" val="20000"/>
                    </a:ext>
                  </a:extLst>
                </a:gridCol>
                <a:gridCol w="620508">
                  <a:extLst>
                    <a:ext uri="{9D8B030D-6E8A-4147-A177-3AD203B41FA5}">
                      <a16:colId xmlns:a16="http://schemas.microsoft.com/office/drawing/2014/main" val="20001"/>
                    </a:ext>
                  </a:extLst>
                </a:gridCol>
                <a:gridCol w="539319">
                  <a:extLst>
                    <a:ext uri="{9D8B030D-6E8A-4147-A177-3AD203B41FA5}">
                      <a16:colId xmlns:a16="http://schemas.microsoft.com/office/drawing/2014/main" val="20002"/>
                    </a:ext>
                  </a:extLst>
                </a:gridCol>
                <a:gridCol w="620508">
                  <a:extLst>
                    <a:ext uri="{9D8B030D-6E8A-4147-A177-3AD203B41FA5}">
                      <a16:colId xmlns:a16="http://schemas.microsoft.com/office/drawing/2014/main" val="20003"/>
                    </a:ext>
                  </a:extLst>
                </a:gridCol>
                <a:gridCol w="701695">
                  <a:extLst>
                    <a:ext uri="{9D8B030D-6E8A-4147-A177-3AD203B41FA5}">
                      <a16:colId xmlns:a16="http://schemas.microsoft.com/office/drawing/2014/main" val="20004"/>
                    </a:ext>
                  </a:extLst>
                </a:gridCol>
                <a:gridCol w="695897">
                  <a:extLst>
                    <a:ext uri="{9D8B030D-6E8A-4147-A177-3AD203B41FA5}">
                      <a16:colId xmlns:a16="http://schemas.microsoft.com/office/drawing/2014/main" val="20005"/>
                    </a:ext>
                  </a:extLst>
                </a:gridCol>
                <a:gridCol w="684298">
                  <a:extLst>
                    <a:ext uri="{9D8B030D-6E8A-4147-A177-3AD203B41FA5}">
                      <a16:colId xmlns:a16="http://schemas.microsoft.com/office/drawing/2014/main" val="20006"/>
                    </a:ext>
                  </a:extLst>
                </a:gridCol>
                <a:gridCol w="835076">
                  <a:extLst>
                    <a:ext uri="{9D8B030D-6E8A-4147-A177-3AD203B41FA5}">
                      <a16:colId xmlns:a16="http://schemas.microsoft.com/office/drawing/2014/main" val="20007"/>
                    </a:ext>
                  </a:extLst>
                </a:gridCol>
                <a:gridCol w="922057">
                  <a:extLst>
                    <a:ext uri="{9D8B030D-6E8A-4147-A177-3AD203B41FA5}">
                      <a16:colId xmlns:a16="http://schemas.microsoft.com/office/drawing/2014/main" val="20008"/>
                    </a:ext>
                  </a:extLst>
                </a:gridCol>
                <a:gridCol w="922057">
                  <a:extLst>
                    <a:ext uri="{9D8B030D-6E8A-4147-A177-3AD203B41FA5}">
                      <a16:colId xmlns:a16="http://schemas.microsoft.com/office/drawing/2014/main" val="20009"/>
                    </a:ext>
                  </a:extLst>
                </a:gridCol>
                <a:gridCol w="922057">
                  <a:extLst>
                    <a:ext uri="{9D8B030D-6E8A-4147-A177-3AD203B41FA5}">
                      <a16:colId xmlns:a16="http://schemas.microsoft.com/office/drawing/2014/main" val="20010"/>
                    </a:ext>
                  </a:extLst>
                </a:gridCol>
                <a:gridCol w="922057">
                  <a:extLst>
                    <a:ext uri="{9D8B030D-6E8A-4147-A177-3AD203B41FA5}">
                      <a16:colId xmlns:a16="http://schemas.microsoft.com/office/drawing/2014/main" val="20011"/>
                    </a:ext>
                  </a:extLst>
                </a:gridCol>
                <a:gridCol w="748095">
                  <a:extLst>
                    <a:ext uri="{9D8B030D-6E8A-4147-A177-3AD203B41FA5}">
                      <a16:colId xmlns:a16="http://schemas.microsoft.com/office/drawing/2014/main" val="20012"/>
                    </a:ext>
                  </a:extLst>
                </a:gridCol>
                <a:gridCol w="1024169">
                  <a:extLst>
                    <a:ext uri="{9D8B030D-6E8A-4147-A177-3AD203B41FA5}">
                      <a16:colId xmlns:a16="http://schemas.microsoft.com/office/drawing/2014/main" val="20013"/>
                    </a:ext>
                  </a:extLst>
                </a:gridCol>
                <a:gridCol w="977499">
                  <a:extLst>
                    <a:ext uri="{9D8B030D-6E8A-4147-A177-3AD203B41FA5}">
                      <a16:colId xmlns:a16="http://schemas.microsoft.com/office/drawing/2014/main" val="20014"/>
                    </a:ext>
                  </a:extLst>
                </a:gridCol>
                <a:gridCol w="481326">
                  <a:extLst>
                    <a:ext uri="{9D8B030D-6E8A-4147-A177-3AD203B41FA5}">
                      <a16:colId xmlns:a16="http://schemas.microsoft.com/office/drawing/2014/main" val="20015"/>
                    </a:ext>
                  </a:extLst>
                </a:gridCol>
              </a:tblGrid>
              <a:tr h="436196">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rPr>
                        <a:t>Indicator ID</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rPr>
                        <a:t>Output</a:t>
                      </a:r>
                      <a:r>
                        <a:rPr lang="en-GB" sz="900" b="1" spc="-80" dirty="0">
                          <a:solidFill>
                            <a:schemeClr val="tx1"/>
                          </a:solidFill>
                          <a:effectLst/>
                          <a:latin typeface="Arial Narrow" panose="020B0606020202030204" pitchFamily="34" charset="0"/>
                        </a:rPr>
                        <a:t> </a:t>
                      </a:r>
                      <a:r>
                        <a:rPr lang="en-GB" sz="900" b="1" spc="-5" dirty="0">
                          <a:solidFill>
                            <a:schemeClr val="tx1"/>
                          </a:solidFill>
                          <a:effectLst/>
                          <a:latin typeface="Arial Narrow" panose="020B0606020202030204" pitchFamily="34" charset="0"/>
                        </a:rPr>
                        <a:t>Indicators</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spc="-5" dirty="0">
                          <a:solidFill>
                            <a:schemeClr val="tx1"/>
                          </a:solidFill>
                          <a:effectLst/>
                          <a:latin typeface="Arial Narrow" panose="020B0606020202030204" pitchFamily="34" charset="0"/>
                        </a:rPr>
                        <a:t>Annual</a:t>
                      </a:r>
                      <a:r>
                        <a:rPr lang="en-GB" sz="900" b="1" spc="-60" dirty="0">
                          <a:solidFill>
                            <a:schemeClr val="tx1"/>
                          </a:solidFill>
                          <a:effectLst/>
                          <a:latin typeface="Arial Narrow" panose="020B0606020202030204" pitchFamily="34" charset="0"/>
                        </a:rPr>
                        <a:t> </a:t>
                      </a:r>
                      <a:r>
                        <a:rPr lang="en-GB" sz="900" b="1" spc="-5" dirty="0">
                          <a:solidFill>
                            <a:schemeClr val="tx1"/>
                          </a:solidFill>
                          <a:effectLst/>
                          <a:latin typeface="Arial Narrow" panose="020B0606020202030204" pitchFamily="34" charset="0"/>
                        </a:rPr>
                        <a:t>Target</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rPr>
                        <a:t>Q1 Target</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rPr>
                        <a:t>Quarter 1 Output – Validated</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rPr>
                        <a:t>Q2 Target</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rPr>
                        <a:t>Quarter 2 Output – Validated</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Q3 Target</a:t>
                      </a:r>
                      <a:endParaRPr lang="en-ZA"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Quarter 3 Output – Validated</a:t>
                      </a:r>
                      <a:endParaRPr lang="en-ZA"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endParaRPr lang="en-ZA"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endParaRPr lang="en-ZA"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endParaRPr lang="en-ZA"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Deviation</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marL="0" marR="0" algn="ctr">
                        <a:lnSpc>
                          <a:spcPct val="107000"/>
                        </a:lnSpc>
                        <a:spcBef>
                          <a:spcPts val="0"/>
                        </a:spcBef>
                        <a:spcAft>
                          <a:spcPts val="0"/>
                        </a:spcAft>
                      </a:pPr>
                      <a:r>
                        <a:rPr lang="en-ZA" sz="900" dirty="0">
                          <a:solidFill>
                            <a:schemeClr val="tx1"/>
                          </a:solidFill>
                          <a:effectLst/>
                          <a:latin typeface="Arial Narrow" panose="020B0606020202030204" pitchFamily="34" charset="0"/>
                        </a:rPr>
                        <a:t>Comments</a:t>
                      </a:r>
                      <a:endParaRPr lang="en-ZA" sz="9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900" dirty="0">
                          <a:solidFill>
                            <a:schemeClr val="tx1"/>
                          </a:solidFill>
                          <a:effectLst/>
                          <a:latin typeface="Arial Narrow" panose="020B0606020202030204" pitchFamily="34" charset="0"/>
                        </a:rPr>
                        <a:t> </a:t>
                      </a:r>
                      <a:endParaRPr lang="en-ZA" sz="9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0" marR="0">
                        <a:lnSpc>
                          <a:spcPct val="107000"/>
                        </a:lnSpc>
                        <a:spcBef>
                          <a:spcPts val="0"/>
                        </a:spcBef>
                        <a:spcAft>
                          <a:spcPts val="0"/>
                        </a:spcAft>
                      </a:pPr>
                      <a:endParaRPr lang="en-ZA" sz="9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5256" marR="5256" marT="5256" marB="2537"/>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rPr>
                        <a:t>Overall progress of indicator (Green, Amber or Red)</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997739">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marL="0" marR="0">
                        <a:lnSpc>
                          <a:spcPct val="107000"/>
                        </a:lnSpc>
                        <a:spcBef>
                          <a:spcPts val="0"/>
                        </a:spcBef>
                        <a:spcAft>
                          <a:spcPts val="0"/>
                        </a:spcAft>
                      </a:pPr>
                      <a:r>
                        <a:rPr lang="en-ZA" sz="900" b="1" dirty="0">
                          <a:solidFill>
                            <a:schemeClr val="tx1"/>
                          </a:solidFill>
                          <a:effectLst/>
                          <a:latin typeface="Arial Narrow" panose="020B0606020202030204" pitchFamily="34" charset="0"/>
                        </a:rPr>
                        <a:t>Reason for Deviation</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0"/>
                        </a:spcBef>
                        <a:spcAft>
                          <a:spcPts val="0"/>
                        </a:spcAft>
                      </a:pPr>
                      <a:r>
                        <a:rPr lang="en-ZA" sz="900" b="1" dirty="0">
                          <a:solidFill>
                            <a:schemeClr val="tx1"/>
                          </a:solidFill>
                          <a:effectLst/>
                          <a:latin typeface="Arial Narrow" panose="020B0606020202030204" pitchFamily="34" charset="0"/>
                        </a:rPr>
                        <a:t>Corrective Action</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ZA"/>
                    </a:p>
                  </a:txBody>
                  <a:tcPr/>
                </a:tc>
                <a:extLst>
                  <a:ext uri="{0D108BD9-81ED-4DB2-BD59-A6C34878D82A}">
                    <a16:rowId xmlns:a16="http://schemas.microsoft.com/office/drawing/2014/main" val="10001"/>
                  </a:ext>
                </a:extLst>
              </a:tr>
              <a:tr h="2037213">
                <a:tc>
                  <a:txBody>
                    <a:bodyPr/>
                    <a:lstStyle/>
                    <a:p>
                      <a:pPr marL="0" marR="0">
                        <a:lnSpc>
                          <a:spcPct val="107000"/>
                        </a:lnSpc>
                        <a:spcBef>
                          <a:spcPts val="0"/>
                        </a:spcBef>
                        <a:spcAft>
                          <a:spcPts val="0"/>
                        </a:spcAft>
                      </a:pPr>
                      <a:r>
                        <a:rPr lang="en-GB" sz="1000" b="0" i="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a:t>
                      </a:r>
                      <a:r>
                        <a:rPr lang="en-GB" sz="10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PPI:104</a:t>
                      </a:r>
                      <a:endParaRPr lang="en-ZA"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1000" b="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1000" b="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Percentage representation of persons with disability</a:t>
                      </a:r>
                      <a:endParaRPr lang="en-ZA"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2%</a:t>
                      </a:r>
                      <a:endParaRPr lang="en-ZA"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1000" b="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a:t>
                      </a:r>
                      <a:endParaRPr lang="en-ZA"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1000" b="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a:t>
                      </a:r>
                      <a:endParaRPr lang="en-ZA"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1000" b="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a:t>
                      </a:r>
                      <a:endParaRPr lang="en-ZA"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b="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1.6%</a:t>
                      </a:r>
                      <a:endParaRPr lang="en-ZA"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1000" b="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a:t>
                      </a:r>
                      <a:endParaRPr lang="en-ZA"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defTabSz="457200" rtl="0" eaLnBrk="1" latinLnBrk="0" hangingPunct="1">
                        <a:lnSpc>
                          <a:spcPct val="107000"/>
                        </a:lnSpc>
                        <a:spcBef>
                          <a:spcPts val="0"/>
                        </a:spcBef>
                        <a:spcAft>
                          <a:spcPts val="0"/>
                        </a:spcAft>
                      </a:pPr>
                      <a:r>
                        <a:rPr lang="en-GB" sz="1000" b="0" kern="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1.6</a:t>
                      </a:r>
                      <a:r>
                        <a:rPr lang="en-GB" sz="1000" b="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a:t>
                      </a:r>
                      <a:endParaRPr lang="en-ZA" sz="1000" b="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defTabSz="457200" rtl="0" eaLnBrk="1" latinLnBrk="0" hangingPunct="1">
                        <a:lnSpc>
                          <a:spcPct val="107000"/>
                        </a:lnSpc>
                        <a:spcBef>
                          <a:spcPts val="0"/>
                        </a:spcBef>
                        <a:spcAft>
                          <a:spcPts val="0"/>
                        </a:spcAft>
                      </a:pPr>
                      <a:r>
                        <a:rPr lang="en-GB" sz="1000" b="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2%</a:t>
                      </a:r>
                      <a:endParaRPr lang="en-ZA" sz="1000" b="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defTabSz="457200" rtl="0" eaLnBrk="1" latinLnBrk="0" hangingPunct="1">
                        <a:lnSpc>
                          <a:spcPct val="107000"/>
                        </a:lnSpc>
                        <a:spcBef>
                          <a:spcPts val="0"/>
                        </a:spcBef>
                        <a:spcAft>
                          <a:spcPts val="0"/>
                        </a:spcAft>
                      </a:pPr>
                      <a:r>
                        <a:rPr lang="en-GB" sz="1000" b="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 </a:t>
                      </a:r>
                      <a:r>
                        <a:rPr lang="en-GB" sz="1000" b="0" kern="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1.6</a:t>
                      </a:r>
                      <a:r>
                        <a:rPr lang="en-GB" sz="1000" b="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a:t>
                      </a:r>
                      <a:endParaRPr lang="en-ZA" sz="1000" b="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defTabSz="457200" rtl="0" eaLnBrk="1" latinLnBrk="0" hangingPunct="1">
                        <a:lnSpc>
                          <a:spcPct val="107000"/>
                        </a:lnSpc>
                        <a:spcBef>
                          <a:spcPts val="0"/>
                        </a:spcBef>
                        <a:spcAft>
                          <a:spcPts val="0"/>
                        </a:spcAft>
                      </a:pPr>
                      <a:r>
                        <a:rPr lang="en-US" sz="1000" b="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1.6%</a:t>
                      </a:r>
                      <a:endParaRPr lang="en-ZA" sz="1000" b="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defTabSz="457200" rtl="0" eaLnBrk="1" latinLnBrk="0" hangingPunct="1">
                        <a:lnSpc>
                          <a:spcPct val="107000"/>
                        </a:lnSpc>
                        <a:spcBef>
                          <a:spcPts val="0"/>
                        </a:spcBef>
                        <a:spcAft>
                          <a:spcPts val="0"/>
                        </a:spcAft>
                      </a:pPr>
                      <a:r>
                        <a:rPr lang="en-GB" sz="1000" b="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-0.4%</a:t>
                      </a:r>
                      <a:endParaRPr lang="en-ZA" sz="1000" b="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Employment Equity Act 1 Declarations have not been issued out yet to ascertain the disability of members and request them to declare.</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Officials will be encouraged to declare thus ascertaining the information we have, then direct recruitment processes to consider People with Disability when making appointments</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900" dirty="0">
                          <a:effectLst/>
                          <a:latin typeface="Arial Narrow" panose="020B0606020202030204" pitchFamily="34" charset="0"/>
                          <a:ea typeface="Calibri" panose="020F0502020204030204" pitchFamily="34" charset="0"/>
                          <a:cs typeface="Arial" panose="020B0604020202020204" pitchFamily="34" charset="0"/>
                        </a:rPr>
                        <a:t>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ZA"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0002"/>
                  </a:ext>
                </a:extLst>
              </a:tr>
              <a:tr h="1283505">
                <a:tc>
                  <a:txBody>
                    <a:bodyPr/>
                    <a:lstStyle/>
                    <a:p>
                      <a:pPr marL="0" marR="0">
                        <a:lnSpc>
                          <a:spcPct val="107000"/>
                        </a:lnSpc>
                        <a:spcBef>
                          <a:spcPts val="0"/>
                        </a:spcBef>
                        <a:spcAft>
                          <a:spcPts val="0"/>
                        </a:spcAft>
                      </a:pPr>
                      <a:r>
                        <a:rPr lang="en-GB" sz="1000" b="0" i="1">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PPI:105</a:t>
                      </a:r>
                      <a:endParaRPr lang="en-ZA" sz="1000" b="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1000" b="0" kern="1200">
                          <a:solidFill>
                            <a:schemeClr val="tx1"/>
                          </a:solidFill>
                          <a:effectLst/>
                          <a:latin typeface="Arial Narrow" panose="020B0606020202030204" pitchFamily="34" charset="0"/>
                          <a:ea typeface="Calibri" panose="020F0502020204030204" pitchFamily="34" charset="0"/>
                          <a:cs typeface="Arial" panose="020B0604020202020204" pitchFamily="34" charset="0"/>
                        </a:rPr>
                        <a:t>Percentage representation of women in SMS level</a:t>
                      </a:r>
                      <a:endParaRPr lang="en-ZA" sz="1000" b="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1000" b="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50%</a:t>
                      </a:r>
                      <a:endParaRPr lang="en-ZA" sz="1000" b="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1000" b="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a:t>
                      </a:r>
                      <a:endParaRPr lang="en-ZA"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1000" b="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a:t>
                      </a:r>
                      <a:endParaRPr lang="en-ZA"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1000" b="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a:t>
                      </a:r>
                      <a:endParaRPr lang="en-ZA"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1000" b="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59%</a:t>
                      </a:r>
                      <a:endParaRPr lang="en-ZA"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defTabSz="457200" rtl="0" eaLnBrk="1" latinLnBrk="0" hangingPunct="1">
                        <a:lnSpc>
                          <a:spcPct val="107000"/>
                        </a:lnSpc>
                        <a:spcBef>
                          <a:spcPts val="0"/>
                        </a:spcBef>
                        <a:spcAft>
                          <a:spcPts val="0"/>
                        </a:spcAft>
                      </a:pPr>
                      <a:r>
                        <a:rPr lang="en-GB" sz="10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a:t>
                      </a:r>
                      <a:endParaRPr lang="en-ZA" sz="10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defTabSz="457200" rtl="0" eaLnBrk="1" latinLnBrk="0" hangingPunct="1">
                        <a:lnSpc>
                          <a:spcPct val="107000"/>
                        </a:lnSpc>
                        <a:spcBef>
                          <a:spcPts val="0"/>
                        </a:spcBef>
                        <a:spcAft>
                          <a:spcPts val="0"/>
                        </a:spcAft>
                      </a:pPr>
                      <a:r>
                        <a:rPr lang="en-GB" sz="1000" b="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45</a:t>
                      </a:r>
                      <a:r>
                        <a:rPr lang="en-GB" sz="10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a:t>
                      </a:r>
                      <a:endParaRPr lang="en-ZA" sz="10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defTabSz="457200" rtl="0" eaLnBrk="1" latinLnBrk="0" hangingPunct="1">
                        <a:lnSpc>
                          <a:spcPct val="107000"/>
                        </a:lnSpc>
                        <a:spcBef>
                          <a:spcPts val="0"/>
                        </a:spcBef>
                        <a:spcAft>
                          <a:spcPts val="0"/>
                        </a:spcAft>
                      </a:pPr>
                      <a:r>
                        <a:rPr lang="en-GB" sz="10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50%</a:t>
                      </a:r>
                      <a:endParaRPr lang="en-ZA" sz="10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defTabSz="457200" rtl="0" eaLnBrk="1" latinLnBrk="0" hangingPunct="1">
                        <a:lnSpc>
                          <a:spcPct val="107000"/>
                        </a:lnSpc>
                        <a:spcBef>
                          <a:spcPts val="0"/>
                        </a:spcBef>
                        <a:spcAft>
                          <a:spcPts val="0"/>
                        </a:spcAft>
                      </a:pPr>
                      <a:r>
                        <a:rPr lang="en-GB" sz="10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54.2%</a:t>
                      </a:r>
                      <a:endParaRPr lang="en-ZA" sz="10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defTabSz="457200" rtl="0" eaLnBrk="1" latinLnBrk="0" hangingPunct="1">
                        <a:lnSpc>
                          <a:spcPct val="107000"/>
                        </a:lnSpc>
                        <a:spcBef>
                          <a:spcPts val="0"/>
                        </a:spcBef>
                        <a:spcAft>
                          <a:spcPts val="0"/>
                        </a:spcAft>
                      </a:pPr>
                      <a:r>
                        <a:rPr lang="en-GB" sz="10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54.2%</a:t>
                      </a:r>
                      <a:endParaRPr lang="en-ZA" sz="10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defTabSz="457200" rtl="0" eaLnBrk="1" latinLnBrk="0" hangingPunct="1">
                        <a:lnSpc>
                          <a:spcPct val="107000"/>
                        </a:lnSpc>
                        <a:spcBef>
                          <a:spcPts val="0"/>
                        </a:spcBef>
                        <a:spcAft>
                          <a:spcPts val="0"/>
                        </a:spcAft>
                      </a:pPr>
                      <a:r>
                        <a:rPr lang="en-GB" sz="10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4.2%</a:t>
                      </a:r>
                      <a:endParaRPr lang="en-ZA" sz="10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b="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There have been exits resulting in the negative skewed representation within SMS.</a:t>
                      </a:r>
                      <a:endParaRPr lang="en-ZA"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The planned appointments will be directed to consider balancing the representation.</a:t>
                      </a:r>
                      <a:endParaRPr lang="en-ZA"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ZA"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0003"/>
                  </a:ext>
                </a:extLst>
              </a:tr>
            </a:tbl>
          </a:graphicData>
        </a:graphic>
      </p:graphicFrame>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18632035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60737" y="74371"/>
            <a:ext cx="8903368" cy="461665"/>
          </a:xfrm>
          <a:prstGeom prst="rect">
            <a:avLst/>
          </a:prstGeom>
          <a:ln>
            <a:noFill/>
          </a:ln>
        </p:spPr>
        <p:style>
          <a:lnRef idx="2">
            <a:schemeClr val="accent3"/>
          </a:lnRef>
          <a:fillRef idx="1">
            <a:schemeClr val="lt1"/>
          </a:fillRef>
          <a:effectRef idx="0">
            <a:schemeClr val="accent3"/>
          </a:effectRef>
          <a:fontRef idx="minor">
            <a:schemeClr val="dk1"/>
          </a:fontRef>
        </p:style>
        <p:txBody>
          <a:bodyPr wrap="square">
            <a:spAutoFit/>
          </a:bodyPr>
          <a:lstStyle/>
          <a:p>
            <a:pPr algn="ctr"/>
            <a:r>
              <a:rPr lang="en-ZA" sz="2400" b="1" dirty="0" smtClean="0">
                <a:solidFill>
                  <a:srgbClr val="00B050"/>
                </a:solidFill>
                <a:latin typeface="Arial" panose="020B0604020202020204" pitchFamily="34" charset="0"/>
                <a:cs typeface="Arial" panose="020B0604020202020204" pitchFamily="34" charset="0"/>
              </a:rPr>
              <a:t>PERFORMANCE </a:t>
            </a:r>
            <a:r>
              <a:rPr lang="en-ZA" sz="2400" b="1" dirty="0">
                <a:solidFill>
                  <a:srgbClr val="00B050"/>
                </a:solidFill>
                <a:latin typeface="Arial" panose="020B0604020202020204" pitchFamily="34" charset="0"/>
                <a:cs typeface="Arial" panose="020B0604020202020204" pitchFamily="34" charset="0"/>
              </a:rPr>
              <a:t>ANALYSIS: PROGRAMME 2: SES</a:t>
            </a:r>
          </a:p>
        </p:txBody>
      </p:sp>
      <p:graphicFrame>
        <p:nvGraphicFramePr>
          <p:cNvPr id="6" name="Table 5"/>
          <p:cNvGraphicFramePr>
            <a:graphicFrameLocks noGrp="1"/>
          </p:cNvGraphicFramePr>
          <p:nvPr>
            <p:extLst>
              <p:ext uri="{D42A27DB-BD31-4B8C-83A1-F6EECF244321}">
                <p14:modId xmlns:p14="http://schemas.microsoft.com/office/powerpoint/2010/main" val="1032856968"/>
              </p:ext>
            </p:extLst>
          </p:nvPr>
        </p:nvGraphicFramePr>
        <p:xfrm>
          <a:off x="1260737" y="658368"/>
          <a:ext cx="10303734" cy="1554480"/>
        </p:xfrm>
        <a:graphic>
          <a:graphicData uri="http://schemas.openxmlformats.org/drawingml/2006/table">
            <a:tbl>
              <a:tblPr firstRow="1" bandRow="1">
                <a:tableStyleId>{8799B23B-EC83-4686-B30A-512413B5E67A}</a:tableStyleId>
              </a:tblPr>
              <a:tblGrid>
                <a:gridCol w="10303734">
                  <a:extLst>
                    <a:ext uri="{9D8B030D-6E8A-4147-A177-3AD203B41FA5}">
                      <a16:colId xmlns:a16="http://schemas.microsoft.com/office/drawing/2014/main" val="20000"/>
                    </a:ext>
                  </a:extLst>
                </a:gridCol>
              </a:tblGrid>
              <a:tr h="813816">
                <a:tc>
                  <a:txBody>
                    <a:bodyPr/>
                    <a:lstStyle/>
                    <a:p>
                      <a:pPr marL="0" marR="0" lvl="0" indent="0" algn="just" defTabSz="457200" rtl="0" eaLnBrk="1" fontAlgn="auto" latinLnBrk="0" hangingPunct="1">
                        <a:lnSpc>
                          <a:spcPct val="15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rPr>
                        <a:t>The Programme planned to achieve 3 targets in Q1 and no target was achieved which translate to 0%.</a:t>
                      </a:r>
                      <a:r>
                        <a:rPr kumimoji="0" lang="en-US" sz="1600" b="0" i="0" u="none" strike="noStrike" kern="1200" cap="none" spc="0" normalizeH="0" baseline="0" noProof="0" dirty="0" smtClean="0">
                          <a:ln>
                            <a:noFill/>
                          </a:ln>
                          <a:solidFill>
                            <a:prstClr val="black"/>
                          </a:solidFill>
                          <a:effectLst/>
                          <a:uLnTx/>
                          <a:uFillTx/>
                          <a:latin typeface="Arial" panose="020B0604020202020204" pitchFamily="34" charset="0"/>
                          <a:ea typeface="Calibri"/>
                          <a:cs typeface="Arial" panose="020B0604020202020204" pitchFamily="34" charset="0"/>
                        </a:rPr>
                        <a:t> During Q2 the Pro</a:t>
                      </a:r>
                      <a:r>
                        <a:rPr kumimoji="0" lang="en-US" sz="16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rPr>
                        <a:t>gramme planned to achieve 05 targets and 1 target was achieved which translate to 33%.</a:t>
                      </a:r>
                      <a:r>
                        <a:rPr kumimoji="0" lang="en-US" sz="1600" b="0" i="0" u="none" strike="noStrike" kern="1200" cap="none" spc="0" normalizeH="0" baseline="0" noProof="0" dirty="0" smtClean="0">
                          <a:ln>
                            <a:noFill/>
                          </a:ln>
                          <a:solidFill>
                            <a:prstClr val="black"/>
                          </a:solidFill>
                          <a:effectLst/>
                          <a:uLnTx/>
                          <a:uFillTx/>
                          <a:latin typeface="Arial" panose="020B0604020202020204" pitchFamily="34" charset="0"/>
                          <a:ea typeface="Calibri"/>
                          <a:cs typeface="Arial" panose="020B0604020202020204" pitchFamily="34" charset="0"/>
                        </a:rPr>
                        <a:t> During Q3 the </a:t>
                      </a:r>
                      <a:r>
                        <a:rPr kumimoji="0" lang="en-US" sz="1600" b="0" i="0" u="none" strike="noStrike" kern="1200" cap="none" spc="0" normalizeH="0" baseline="0" noProof="0" dirty="0" err="1" smtClean="0">
                          <a:ln>
                            <a:noFill/>
                          </a:ln>
                          <a:solidFill>
                            <a:prstClr val="black"/>
                          </a:solidFill>
                          <a:effectLst/>
                          <a:uLnTx/>
                          <a:uFillTx/>
                          <a:latin typeface="Arial" panose="020B0604020202020204" pitchFamily="34" charset="0"/>
                          <a:ea typeface="Calibri"/>
                          <a:cs typeface="Arial" panose="020B0604020202020204" pitchFamily="34" charset="0"/>
                        </a:rPr>
                        <a:t>progamme</a:t>
                      </a:r>
                      <a:r>
                        <a:rPr kumimoji="0" lang="en-US" sz="1600" b="0" i="0" u="none" strike="noStrike" kern="1200" cap="none" spc="0" normalizeH="0" baseline="0" noProof="0" dirty="0" smtClean="0">
                          <a:ln>
                            <a:noFill/>
                          </a:ln>
                          <a:solidFill>
                            <a:prstClr val="black"/>
                          </a:solidFill>
                          <a:effectLst/>
                          <a:uLnTx/>
                          <a:uFillTx/>
                          <a:latin typeface="Arial" panose="020B0604020202020204" pitchFamily="34" charset="0"/>
                          <a:ea typeface="Calibri"/>
                          <a:cs typeface="Arial" panose="020B0604020202020204" pitchFamily="34" charset="0"/>
                        </a:rPr>
                        <a:t> planned to achieve 5 targets and archived 1 (20%) target. During the period under review the DMV planned to achieve 7 targets and 3 (43%) targets were achieved. </a:t>
                      </a:r>
                      <a:endParaRPr kumimoji="0" lang="en-ZA" sz="1600" b="0" i="0" u="none" strike="noStrike" kern="1200" cap="none" spc="0" normalizeH="0" baseline="0" noProof="0" dirty="0" smtClean="0">
                        <a:ln>
                          <a:noFill/>
                        </a:ln>
                        <a:solidFill>
                          <a:prstClr val="black"/>
                        </a:solidFill>
                        <a:effectLst/>
                        <a:uLnTx/>
                        <a:uFillTx/>
                        <a:latin typeface="Arial" panose="020B0604020202020204" pitchFamily="34" charset="0"/>
                        <a:ea typeface="Calibri"/>
                        <a:cs typeface="Arial" panose="020B0604020202020204" pitchFamily="34" charset="0"/>
                      </a:endParaRPr>
                    </a:p>
                  </a:txBody>
                  <a:tcPr>
                    <a:lnL w="12700" cmpd="sng">
                      <a:noFill/>
                    </a:lnL>
                    <a:lnR w="12700" cmpd="sng">
                      <a:noFill/>
                    </a:lnR>
                    <a:lnT w="12700" cmpd="sng">
                      <a:noFill/>
                    </a:lnT>
                    <a:lnB w="254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2" name="Slide Number Placeholder 1"/>
          <p:cNvSpPr>
            <a:spLocks noGrp="1"/>
          </p:cNvSpPr>
          <p:nvPr>
            <p:ph type="sldNum" sz="quarter" idx="12"/>
          </p:nvPr>
        </p:nvSpPr>
        <p:spPr/>
        <p:txBody>
          <a:bodyPr/>
          <a:lstStyle/>
          <a:p>
            <a:fld id="{7B1C6805-EAF3-CC4B-883D-0BA841DD8C88}" type="slidenum">
              <a:rPr lang="en-US" smtClean="0">
                <a:solidFill>
                  <a:prstClr val="black">
                    <a:tint val="75000"/>
                  </a:prstClr>
                </a:solidFill>
              </a:rPr>
              <a:pPr/>
              <a:t>23</a:t>
            </a:fld>
            <a:endParaRPr lang="en-US">
              <a:solidFill>
                <a:prstClr val="black">
                  <a:tint val="75000"/>
                </a:prstClr>
              </a:solidFill>
            </a:endParaRPr>
          </a:p>
        </p:txBody>
      </p:sp>
      <p:sp>
        <p:nvSpPr>
          <p:cNvPr id="8" name="Rectangle 7" descr="Bar chart"/>
          <p:cNvSpPr/>
          <p:nvPr/>
        </p:nvSpPr>
        <p:spPr>
          <a:xfrm>
            <a:off x="0" y="-134495"/>
            <a:ext cx="1584695" cy="1391794"/>
          </a:xfrm>
          <a:prstGeom prst="rect">
            <a:avLst/>
          </a:prstGeom>
          <a:blipFill>
            <a:blip r:embed="rId2" cstate="print">
              <a:duotone>
                <a:prstClr val="black"/>
                <a:schemeClr val="accent1">
                  <a:tint val="45000"/>
                  <a:satMod val="400000"/>
                </a:schemeClr>
              </a:duotone>
              <a:extLst>
                <a:ext uri="{28A0092B-C50C-407E-A947-70E740481C1C}">
                  <a14:useLocalDpi xmlns:a14="http://schemas.microsoft.com/office/drawing/2010/main" val="0"/>
                </a:ext>
                <a:ext uri="{96DAC541-7B7A-43D3-8B79-37D633B846F1}">
                  <asvg:svgBlip xmlns="" xmlns:dgm="http://schemas.openxmlformats.org/drawingml/2006/diagram" xmlns:asvg="http://schemas.microsoft.com/office/drawing/2016/SVG/main" xmlns:lc="http://schemas.openxmlformats.org/drawingml/2006/lockedCanvas" r:embed="rId4"/>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graphicFrame>
        <p:nvGraphicFramePr>
          <p:cNvPr id="9" name="Content Placeholder 8"/>
          <p:cNvGraphicFramePr>
            <a:graphicFrameLocks noGrp="1"/>
          </p:cNvGraphicFramePr>
          <p:nvPr>
            <p:ph idx="1"/>
            <p:extLst>
              <p:ext uri="{D42A27DB-BD31-4B8C-83A1-F6EECF244321}">
                <p14:modId xmlns:p14="http://schemas.microsoft.com/office/powerpoint/2010/main" val="127359731"/>
              </p:ext>
            </p:extLst>
          </p:nvPr>
        </p:nvGraphicFramePr>
        <p:xfrm>
          <a:off x="1425387" y="2340864"/>
          <a:ext cx="9937380" cy="2916936"/>
        </p:xfrm>
        <a:graphic>
          <a:graphicData uri="http://schemas.openxmlformats.org/drawingml/2006/table">
            <a:tbl>
              <a:tblPr>
                <a:tableStyleId>{BC89EF96-8CEA-46FF-86C4-4CE0E7609802}</a:tableStyleId>
              </a:tblPr>
              <a:tblGrid>
                <a:gridCol w="1987476">
                  <a:extLst>
                    <a:ext uri="{9D8B030D-6E8A-4147-A177-3AD203B41FA5}">
                      <a16:colId xmlns:a16="http://schemas.microsoft.com/office/drawing/2014/main" val="20000"/>
                    </a:ext>
                  </a:extLst>
                </a:gridCol>
                <a:gridCol w="1987476">
                  <a:extLst>
                    <a:ext uri="{9D8B030D-6E8A-4147-A177-3AD203B41FA5}">
                      <a16:colId xmlns:a16="http://schemas.microsoft.com/office/drawing/2014/main" val="20001"/>
                    </a:ext>
                  </a:extLst>
                </a:gridCol>
                <a:gridCol w="1987476">
                  <a:extLst>
                    <a:ext uri="{9D8B030D-6E8A-4147-A177-3AD203B41FA5}">
                      <a16:colId xmlns:a16="http://schemas.microsoft.com/office/drawing/2014/main" val="20002"/>
                    </a:ext>
                  </a:extLst>
                </a:gridCol>
                <a:gridCol w="1987476">
                  <a:extLst>
                    <a:ext uri="{9D8B030D-6E8A-4147-A177-3AD203B41FA5}">
                      <a16:colId xmlns:a16="http://schemas.microsoft.com/office/drawing/2014/main" val="20003"/>
                    </a:ext>
                  </a:extLst>
                </a:gridCol>
                <a:gridCol w="1987476">
                  <a:extLst>
                    <a:ext uri="{9D8B030D-6E8A-4147-A177-3AD203B41FA5}">
                      <a16:colId xmlns:a16="http://schemas.microsoft.com/office/drawing/2014/main" val="20004"/>
                    </a:ext>
                  </a:extLst>
                </a:gridCol>
              </a:tblGrid>
              <a:tr h="566928">
                <a:tc>
                  <a:txBody>
                    <a:bodyPr/>
                    <a:lstStyle/>
                    <a:p>
                      <a:pPr algn="ctr" rtl="0" fontAlgn="t"/>
                      <a:r>
                        <a:rPr lang="en-US" sz="1600" b="1" u="none" strike="noStrike" dirty="0" smtClean="0">
                          <a:effectLst/>
                          <a:latin typeface="Arial Narrow" panose="020B0606020202030204" pitchFamily="34" charset="0"/>
                        </a:rPr>
                        <a:t>SES</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t"/>
                      <a:r>
                        <a:rPr lang="en-US" sz="1600" b="1" i="0" u="none" strike="noStrike" dirty="0" smtClean="0">
                          <a:solidFill>
                            <a:srgbClr val="000000"/>
                          </a:solidFill>
                          <a:effectLst/>
                          <a:latin typeface="Arial Narrow" panose="020B0606020202030204" pitchFamily="34" charset="0"/>
                        </a:rPr>
                        <a:t>Q1</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t"/>
                      <a:r>
                        <a:rPr lang="en-US" sz="1600" b="1" i="0" u="none" strike="noStrike" dirty="0" smtClean="0">
                          <a:solidFill>
                            <a:srgbClr val="000000"/>
                          </a:solidFill>
                          <a:effectLst/>
                          <a:latin typeface="Arial Narrow" panose="020B0606020202030204" pitchFamily="34" charset="0"/>
                        </a:rPr>
                        <a:t>Q2</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t"/>
                      <a:r>
                        <a:rPr lang="en-US" sz="1600" b="1" i="0" u="none" strike="noStrike" dirty="0" smtClean="0">
                          <a:solidFill>
                            <a:srgbClr val="000000"/>
                          </a:solidFill>
                          <a:effectLst/>
                          <a:latin typeface="Arial Narrow" panose="020B0606020202030204" pitchFamily="34" charset="0"/>
                        </a:rPr>
                        <a:t>Q3</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t"/>
                      <a:r>
                        <a:rPr lang="en-US" sz="1600" b="1" i="0" u="none" strike="noStrike" dirty="0" smtClean="0">
                          <a:solidFill>
                            <a:srgbClr val="000000"/>
                          </a:solidFill>
                          <a:effectLst/>
                          <a:latin typeface="Arial Narrow" panose="020B0606020202030204" pitchFamily="34" charset="0"/>
                        </a:rPr>
                        <a:t>Q4</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extLst>
                  <a:ext uri="{0D108BD9-81ED-4DB2-BD59-A6C34878D82A}">
                    <a16:rowId xmlns:a16="http://schemas.microsoft.com/office/drawing/2014/main" val="10000"/>
                  </a:ext>
                </a:extLst>
              </a:tr>
              <a:tr h="777240">
                <a:tc>
                  <a:txBody>
                    <a:bodyPr/>
                    <a:lstStyle/>
                    <a:p>
                      <a:pPr algn="ctr" rtl="0" fontAlgn="ctr"/>
                      <a:r>
                        <a:rPr lang="en-ZA" sz="1600" b="1" u="none" strike="noStrike" dirty="0">
                          <a:effectLst/>
                          <a:latin typeface="Arial Narrow" panose="020B0606020202030204" pitchFamily="34" charset="0"/>
                        </a:rPr>
                        <a:t>Targets Planned</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solidFill>
                  </a:tcPr>
                </a:tc>
                <a:tc>
                  <a:txBody>
                    <a:bodyPr/>
                    <a:lstStyle/>
                    <a:p>
                      <a:pPr algn="ctr" rtl="0" fontAlgn="ctr"/>
                      <a:r>
                        <a:rPr lang="en-ZA" sz="1600" b="1" i="0" u="none" strike="noStrike" dirty="0">
                          <a:solidFill>
                            <a:srgbClr val="000000"/>
                          </a:solidFill>
                          <a:effectLst/>
                          <a:latin typeface="Arial Narrow" panose="020B0606020202030204" pitchFamily="34" charset="0"/>
                        </a:rPr>
                        <a:t>3</a:t>
                      </a:r>
                    </a:p>
                  </a:txBody>
                  <a:tcPr marL="0" marR="0" marT="0" marB="0" anchor="ctr">
                    <a:solidFill>
                      <a:schemeClr val="bg1"/>
                    </a:solidFill>
                  </a:tcPr>
                </a:tc>
                <a:tc>
                  <a:txBody>
                    <a:bodyPr/>
                    <a:lstStyle/>
                    <a:p>
                      <a:pPr algn="ctr" rtl="0" fontAlgn="ctr"/>
                      <a:r>
                        <a:rPr lang="en-ZA" sz="1600" b="1" i="0" u="none" strike="noStrike" dirty="0">
                          <a:solidFill>
                            <a:srgbClr val="000000"/>
                          </a:solidFill>
                          <a:effectLst/>
                          <a:latin typeface="Arial Narrow" panose="020B0606020202030204" pitchFamily="34" charset="0"/>
                        </a:rPr>
                        <a:t>5</a:t>
                      </a:r>
                    </a:p>
                  </a:txBody>
                  <a:tcPr marL="0" marR="0" marT="0" marB="0" anchor="ctr">
                    <a:solidFill>
                      <a:schemeClr val="bg1"/>
                    </a:solidFill>
                  </a:tcPr>
                </a:tc>
                <a:tc>
                  <a:txBody>
                    <a:bodyPr/>
                    <a:lstStyle/>
                    <a:p>
                      <a:pPr marL="0" algn="ctr" defTabSz="457200" rtl="0" eaLnBrk="1" fontAlgn="ctr" latinLnBrk="0" hangingPunct="1"/>
                      <a:r>
                        <a:rPr lang="en-ZA" sz="1600" b="1" i="0" u="none" strike="noStrike" kern="1200" dirty="0">
                          <a:solidFill>
                            <a:srgbClr val="000000"/>
                          </a:solidFill>
                          <a:effectLst/>
                          <a:latin typeface="Arial Narrow" panose="020B0606020202030204" pitchFamily="34" charset="0"/>
                          <a:ea typeface="+mn-ea"/>
                          <a:cs typeface="+mn-cs"/>
                        </a:rPr>
                        <a:t>5</a:t>
                      </a:r>
                    </a:p>
                  </a:txBody>
                  <a:tcPr marL="0" marR="0" marT="0" marB="0" anchor="ctr">
                    <a:solidFill>
                      <a:schemeClr val="bg1"/>
                    </a:solidFill>
                  </a:tcPr>
                </a:tc>
                <a:tc>
                  <a:txBody>
                    <a:bodyPr/>
                    <a:lstStyle/>
                    <a:p>
                      <a:pPr marL="0" algn="ctr" defTabSz="457200" rtl="0" eaLnBrk="1" fontAlgn="ctr" latinLnBrk="0" hangingPunct="1"/>
                      <a:r>
                        <a:rPr lang="en-US" sz="1600" b="1" i="0" u="none" strike="noStrike" kern="1200" dirty="0" smtClean="0">
                          <a:solidFill>
                            <a:srgbClr val="000000"/>
                          </a:solidFill>
                          <a:effectLst/>
                          <a:latin typeface="Arial Narrow" panose="020B0606020202030204" pitchFamily="34" charset="0"/>
                          <a:ea typeface="+mn-ea"/>
                          <a:cs typeface="+mn-cs"/>
                        </a:rPr>
                        <a:t>7</a:t>
                      </a:r>
                      <a:endParaRPr lang="en-ZA" sz="1600" b="1" i="0" u="none" strike="noStrike" kern="1200" dirty="0">
                        <a:solidFill>
                          <a:srgbClr val="000000"/>
                        </a:solidFill>
                        <a:effectLst/>
                        <a:latin typeface="Arial Narrow" panose="020B0606020202030204" pitchFamily="34" charset="0"/>
                        <a:ea typeface="+mn-ea"/>
                        <a:cs typeface="+mn-cs"/>
                      </a:endParaRPr>
                    </a:p>
                  </a:txBody>
                  <a:tcPr marL="0" marR="0" marT="0" marB="0" anchor="ctr">
                    <a:solidFill>
                      <a:schemeClr val="bg1"/>
                    </a:solidFill>
                  </a:tcPr>
                </a:tc>
                <a:extLst>
                  <a:ext uri="{0D108BD9-81ED-4DB2-BD59-A6C34878D82A}">
                    <a16:rowId xmlns:a16="http://schemas.microsoft.com/office/drawing/2014/main" val="10001"/>
                  </a:ext>
                </a:extLst>
              </a:tr>
              <a:tr h="731520">
                <a:tc>
                  <a:txBody>
                    <a:bodyPr/>
                    <a:lstStyle/>
                    <a:p>
                      <a:pPr algn="ctr" rtl="0" fontAlgn="ctr"/>
                      <a:r>
                        <a:rPr lang="en-ZA" sz="1600" b="1" u="none" strike="noStrike" dirty="0">
                          <a:effectLst/>
                          <a:latin typeface="Arial Narrow" panose="020B0606020202030204" pitchFamily="34" charset="0"/>
                        </a:rPr>
                        <a:t>Targets achieved</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solidFill>
                  </a:tcPr>
                </a:tc>
                <a:tc>
                  <a:txBody>
                    <a:bodyPr/>
                    <a:lstStyle/>
                    <a:p>
                      <a:pPr algn="ctr" rtl="0" fontAlgn="ctr"/>
                      <a:r>
                        <a:rPr lang="en-ZA" sz="1600" b="1" i="0" u="none" strike="noStrike">
                          <a:solidFill>
                            <a:srgbClr val="000000"/>
                          </a:solidFill>
                          <a:effectLst/>
                          <a:latin typeface="Arial Narrow" panose="020B0606020202030204" pitchFamily="34" charset="0"/>
                        </a:rPr>
                        <a:t>0</a:t>
                      </a:r>
                    </a:p>
                  </a:txBody>
                  <a:tcPr marL="0" marR="0" marT="0" marB="0" anchor="ctr">
                    <a:solidFill>
                      <a:schemeClr val="bg1"/>
                    </a:solidFill>
                  </a:tcPr>
                </a:tc>
                <a:tc>
                  <a:txBody>
                    <a:bodyPr/>
                    <a:lstStyle/>
                    <a:p>
                      <a:pPr algn="ctr" rtl="0" fontAlgn="ctr"/>
                      <a:r>
                        <a:rPr lang="en-ZA" sz="1600" b="1" i="0" u="none" strike="noStrike" dirty="0">
                          <a:solidFill>
                            <a:srgbClr val="000000"/>
                          </a:solidFill>
                          <a:effectLst/>
                          <a:latin typeface="Arial Narrow" panose="020B0606020202030204" pitchFamily="34" charset="0"/>
                        </a:rPr>
                        <a:t>1</a:t>
                      </a:r>
                    </a:p>
                  </a:txBody>
                  <a:tcPr marL="0" marR="0" marT="0" marB="0" anchor="ctr">
                    <a:solidFill>
                      <a:schemeClr val="bg1"/>
                    </a:solidFill>
                  </a:tcPr>
                </a:tc>
                <a:tc>
                  <a:txBody>
                    <a:bodyPr/>
                    <a:lstStyle/>
                    <a:p>
                      <a:pPr marL="0" algn="ctr" defTabSz="457200" rtl="0" eaLnBrk="1" fontAlgn="ctr" latinLnBrk="0" hangingPunct="1"/>
                      <a:r>
                        <a:rPr lang="en-ZA" sz="1600" b="1" i="0" u="none" strike="noStrike" kern="1200" dirty="0">
                          <a:solidFill>
                            <a:srgbClr val="000000"/>
                          </a:solidFill>
                          <a:effectLst/>
                          <a:latin typeface="Arial Narrow" panose="020B0606020202030204" pitchFamily="34" charset="0"/>
                          <a:ea typeface="+mn-ea"/>
                          <a:cs typeface="+mn-cs"/>
                        </a:rPr>
                        <a:t>1</a:t>
                      </a:r>
                    </a:p>
                  </a:txBody>
                  <a:tcPr marL="0" marR="0" marT="0" marB="0" anchor="ctr">
                    <a:solidFill>
                      <a:schemeClr val="bg1"/>
                    </a:solidFill>
                  </a:tcPr>
                </a:tc>
                <a:tc>
                  <a:txBody>
                    <a:bodyPr/>
                    <a:lstStyle/>
                    <a:p>
                      <a:pPr marL="0" algn="ctr" defTabSz="457200" rtl="0" eaLnBrk="1" fontAlgn="ctr" latinLnBrk="0" hangingPunct="1"/>
                      <a:r>
                        <a:rPr lang="en-US" sz="1600" b="1" i="0" u="none" strike="noStrike" kern="1200" dirty="0" smtClean="0">
                          <a:solidFill>
                            <a:srgbClr val="000000"/>
                          </a:solidFill>
                          <a:effectLst/>
                          <a:latin typeface="Arial Narrow" panose="020B0606020202030204" pitchFamily="34" charset="0"/>
                          <a:ea typeface="+mn-ea"/>
                          <a:cs typeface="+mn-cs"/>
                        </a:rPr>
                        <a:t>3</a:t>
                      </a:r>
                      <a:endParaRPr lang="en-ZA" sz="1600" b="1" i="0" u="none" strike="noStrike" kern="1200" dirty="0">
                        <a:solidFill>
                          <a:srgbClr val="000000"/>
                        </a:solidFill>
                        <a:effectLst/>
                        <a:latin typeface="Arial Narrow" panose="020B0606020202030204" pitchFamily="34" charset="0"/>
                        <a:ea typeface="+mn-ea"/>
                        <a:cs typeface="+mn-cs"/>
                      </a:endParaRPr>
                    </a:p>
                  </a:txBody>
                  <a:tcPr marL="0" marR="0" marT="0" marB="0" anchor="ctr">
                    <a:solidFill>
                      <a:schemeClr val="bg1"/>
                    </a:solidFill>
                  </a:tcPr>
                </a:tc>
                <a:extLst>
                  <a:ext uri="{0D108BD9-81ED-4DB2-BD59-A6C34878D82A}">
                    <a16:rowId xmlns:a16="http://schemas.microsoft.com/office/drawing/2014/main" val="10002"/>
                  </a:ext>
                </a:extLst>
              </a:tr>
              <a:tr h="841248">
                <a:tc>
                  <a:txBody>
                    <a:bodyPr/>
                    <a:lstStyle/>
                    <a:p>
                      <a:pPr algn="ctr" rtl="0" fontAlgn="ctr"/>
                      <a:r>
                        <a:rPr lang="en-ZA" sz="1600" b="1" u="none" strike="noStrike" dirty="0">
                          <a:effectLst/>
                          <a:latin typeface="Arial Narrow" panose="020B0606020202030204" pitchFamily="34" charset="0"/>
                        </a:rPr>
                        <a:t>Performance rating</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solidFill>
                  </a:tcPr>
                </a:tc>
                <a:tc>
                  <a:txBody>
                    <a:bodyPr/>
                    <a:lstStyle/>
                    <a:p>
                      <a:pPr algn="ctr" rtl="0" fontAlgn="ctr"/>
                      <a:r>
                        <a:rPr lang="en-ZA" sz="1600" b="1" i="0" u="none" strike="noStrike" dirty="0">
                          <a:solidFill>
                            <a:srgbClr val="000000"/>
                          </a:solidFill>
                          <a:effectLst/>
                          <a:latin typeface="Arial Narrow" panose="020B0606020202030204" pitchFamily="34" charset="0"/>
                        </a:rPr>
                        <a:t>0%</a:t>
                      </a:r>
                    </a:p>
                  </a:txBody>
                  <a:tcPr marL="0" marR="0" marT="0" marB="0" anchor="ctr">
                    <a:solidFill>
                      <a:schemeClr val="bg1"/>
                    </a:solidFill>
                  </a:tcPr>
                </a:tc>
                <a:tc>
                  <a:txBody>
                    <a:bodyPr/>
                    <a:lstStyle/>
                    <a:p>
                      <a:pPr algn="ctr" rtl="0" fontAlgn="ctr"/>
                      <a:r>
                        <a:rPr lang="en-ZA" sz="1600" b="1" i="0" u="none" strike="noStrike" dirty="0">
                          <a:solidFill>
                            <a:srgbClr val="000000"/>
                          </a:solidFill>
                          <a:effectLst/>
                          <a:latin typeface="Arial Narrow" panose="020B0606020202030204" pitchFamily="34" charset="0"/>
                        </a:rPr>
                        <a:t>20%</a:t>
                      </a:r>
                    </a:p>
                  </a:txBody>
                  <a:tcPr marL="0" marR="0" marT="0" marB="0" anchor="ctr">
                    <a:solidFill>
                      <a:schemeClr val="bg1"/>
                    </a:solidFill>
                  </a:tcPr>
                </a:tc>
                <a:tc>
                  <a:txBody>
                    <a:bodyPr/>
                    <a:lstStyle/>
                    <a:p>
                      <a:pPr marL="0" algn="ctr" defTabSz="457200" rtl="0" eaLnBrk="1" fontAlgn="ctr" latinLnBrk="0" hangingPunct="1"/>
                      <a:r>
                        <a:rPr lang="en-ZA" sz="1600" b="1" i="0" u="none" strike="noStrike" kern="1200" dirty="0">
                          <a:solidFill>
                            <a:srgbClr val="000000"/>
                          </a:solidFill>
                          <a:effectLst/>
                          <a:latin typeface="Arial Narrow" panose="020B0606020202030204" pitchFamily="34" charset="0"/>
                          <a:ea typeface="+mn-ea"/>
                          <a:cs typeface="+mn-cs"/>
                        </a:rPr>
                        <a:t>20%</a:t>
                      </a:r>
                    </a:p>
                  </a:txBody>
                  <a:tcPr marL="0" marR="0" marT="0" marB="0" anchor="ctr">
                    <a:solidFill>
                      <a:schemeClr val="bg1"/>
                    </a:solidFill>
                  </a:tcPr>
                </a:tc>
                <a:tc>
                  <a:txBody>
                    <a:bodyPr/>
                    <a:lstStyle/>
                    <a:p>
                      <a:pPr marL="0" algn="ctr" defTabSz="457200" rtl="0" eaLnBrk="1" fontAlgn="ctr" latinLnBrk="0" hangingPunct="1"/>
                      <a:r>
                        <a:rPr lang="en-US" sz="1600" b="1" i="0" u="none" strike="noStrike" kern="1200" dirty="0" smtClean="0">
                          <a:solidFill>
                            <a:srgbClr val="000000"/>
                          </a:solidFill>
                          <a:effectLst/>
                          <a:latin typeface="Arial Narrow" panose="020B0606020202030204" pitchFamily="34" charset="0"/>
                          <a:ea typeface="+mn-ea"/>
                          <a:cs typeface="+mn-cs"/>
                        </a:rPr>
                        <a:t>43%</a:t>
                      </a:r>
                      <a:endParaRPr lang="en-ZA" sz="1600" b="1" i="0" u="none" strike="noStrike" kern="1200" dirty="0">
                        <a:solidFill>
                          <a:srgbClr val="000000"/>
                        </a:solidFill>
                        <a:effectLst/>
                        <a:latin typeface="Arial Narrow" panose="020B0606020202030204" pitchFamily="34" charset="0"/>
                        <a:ea typeface="+mn-ea"/>
                        <a:cs typeface="+mn-cs"/>
                      </a:endParaRPr>
                    </a:p>
                  </a:txBody>
                  <a:tcPr marL="0" marR="0" marT="0" marB="0" anchor="ctr">
                    <a:solidFill>
                      <a:schemeClr val="bg1"/>
                    </a:solidFill>
                  </a:tcPr>
                </a:tc>
                <a:extLst>
                  <a:ext uri="{0D108BD9-81ED-4DB2-BD59-A6C34878D82A}">
                    <a16:rowId xmlns:a16="http://schemas.microsoft.com/office/drawing/2014/main" val="10003"/>
                  </a:ext>
                </a:extLst>
              </a:tr>
            </a:tbl>
          </a:graphicData>
        </a:graphic>
      </p:graphicFrame>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33560397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3999" y="60458"/>
            <a:ext cx="9144000" cy="646331"/>
          </a:xfrm>
          <a:prstGeom prst="rect">
            <a:avLst/>
          </a:prstGeom>
        </p:spPr>
        <p:txBody>
          <a:bodyPr wrap="square">
            <a:spAutoFit/>
          </a:bodyPr>
          <a:lstStyle/>
          <a:p>
            <a:r>
              <a:rPr lang="en-ZA" sz="1800" b="1" dirty="0">
                <a:solidFill>
                  <a:srgbClr val="00B050"/>
                </a:solidFill>
              </a:rPr>
              <a:t>PROGRAMME </a:t>
            </a:r>
            <a:r>
              <a:rPr lang="en-ZA" sz="1800" b="1" dirty="0" smtClean="0">
                <a:solidFill>
                  <a:srgbClr val="00B050"/>
                </a:solidFill>
              </a:rPr>
              <a:t>2: SES </a:t>
            </a:r>
            <a:r>
              <a:rPr lang="en-ZA" sz="1800" b="1" dirty="0">
                <a:solidFill>
                  <a:srgbClr val="00B050"/>
                </a:solidFill>
              </a:rPr>
              <a:t>PERFORMANCE INDICATORS AND TARGETS  </a:t>
            </a:r>
            <a:r>
              <a:rPr lang="en-ZA" sz="1800" dirty="0">
                <a:solidFill>
                  <a:srgbClr val="00B050"/>
                </a:solidFill>
              </a:rPr>
              <a:t/>
            </a:r>
            <a:br>
              <a:rPr lang="en-ZA" sz="1800" dirty="0">
                <a:solidFill>
                  <a:srgbClr val="00B050"/>
                </a:solidFill>
              </a:rPr>
            </a:br>
            <a:endParaRPr lang="en-ZA" sz="1800" b="1" dirty="0">
              <a:solidFill>
                <a:srgbClr val="00B050"/>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7B1C6805-EAF3-CC4B-883D-0BA841DD8C88}" type="slidenum">
              <a:rPr lang="en-US" smtClean="0">
                <a:solidFill>
                  <a:prstClr val="black">
                    <a:tint val="75000"/>
                  </a:prstClr>
                </a:solidFill>
              </a:rPr>
              <a:pPr/>
              <a:t>24</a:t>
            </a:fld>
            <a:endParaRPr lang="en-US">
              <a:solidFill>
                <a:prstClr val="black">
                  <a:tint val="75000"/>
                </a:prst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27353429"/>
              </p:ext>
            </p:extLst>
          </p:nvPr>
        </p:nvGraphicFramePr>
        <p:xfrm>
          <a:off x="83002" y="507832"/>
          <a:ext cx="12025996" cy="5462742"/>
        </p:xfrm>
        <a:graphic>
          <a:graphicData uri="http://schemas.openxmlformats.org/drawingml/2006/table">
            <a:tbl>
              <a:tblPr/>
              <a:tblGrid>
                <a:gridCol w="425956">
                  <a:extLst>
                    <a:ext uri="{9D8B030D-6E8A-4147-A177-3AD203B41FA5}">
                      <a16:colId xmlns:a16="http://schemas.microsoft.com/office/drawing/2014/main" val="20000"/>
                    </a:ext>
                  </a:extLst>
                </a:gridCol>
                <a:gridCol w="775641">
                  <a:extLst>
                    <a:ext uri="{9D8B030D-6E8A-4147-A177-3AD203B41FA5}">
                      <a16:colId xmlns:a16="http://schemas.microsoft.com/office/drawing/2014/main" val="20001"/>
                    </a:ext>
                  </a:extLst>
                </a:gridCol>
                <a:gridCol w="564410">
                  <a:extLst>
                    <a:ext uri="{9D8B030D-6E8A-4147-A177-3AD203B41FA5}">
                      <a16:colId xmlns:a16="http://schemas.microsoft.com/office/drawing/2014/main" val="20002"/>
                    </a:ext>
                  </a:extLst>
                </a:gridCol>
                <a:gridCol w="511497">
                  <a:extLst>
                    <a:ext uri="{9D8B030D-6E8A-4147-A177-3AD203B41FA5}">
                      <a16:colId xmlns:a16="http://schemas.microsoft.com/office/drawing/2014/main" val="20003"/>
                    </a:ext>
                  </a:extLst>
                </a:gridCol>
                <a:gridCol w="551619">
                  <a:extLst>
                    <a:ext uri="{9D8B030D-6E8A-4147-A177-3AD203B41FA5}">
                      <a16:colId xmlns:a16="http://schemas.microsoft.com/office/drawing/2014/main" val="20004"/>
                    </a:ext>
                  </a:extLst>
                </a:gridCol>
                <a:gridCol w="685090">
                  <a:extLst>
                    <a:ext uri="{9D8B030D-6E8A-4147-A177-3AD203B41FA5}">
                      <a16:colId xmlns:a16="http://schemas.microsoft.com/office/drawing/2014/main" val="20005"/>
                    </a:ext>
                  </a:extLst>
                </a:gridCol>
                <a:gridCol w="785004">
                  <a:extLst>
                    <a:ext uri="{9D8B030D-6E8A-4147-A177-3AD203B41FA5}">
                      <a16:colId xmlns:a16="http://schemas.microsoft.com/office/drawing/2014/main" val="20006"/>
                    </a:ext>
                  </a:extLst>
                </a:gridCol>
                <a:gridCol w="810883">
                  <a:extLst>
                    <a:ext uri="{9D8B030D-6E8A-4147-A177-3AD203B41FA5}">
                      <a16:colId xmlns:a16="http://schemas.microsoft.com/office/drawing/2014/main" val="20007"/>
                    </a:ext>
                  </a:extLst>
                </a:gridCol>
                <a:gridCol w="793630">
                  <a:extLst>
                    <a:ext uri="{9D8B030D-6E8A-4147-A177-3AD203B41FA5}">
                      <a16:colId xmlns:a16="http://schemas.microsoft.com/office/drawing/2014/main" val="20008"/>
                    </a:ext>
                  </a:extLst>
                </a:gridCol>
                <a:gridCol w="802257">
                  <a:extLst>
                    <a:ext uri="{9D8B030D-6E8A-4147-A177-3AD203B41FA5}">
                      <a16:colId xmlns:a16="http://schemas.microsoft.com/office/drawing/2014/main" val="20009"/>
                    </a:ext>
                  </a:extLst>
                </a:gridCol>
                <a:gridCol w="923026">
                  <a:extLst>
                    <a:ext uri="{9D8B030D-6E8A-4147-A177-3AD203B41FA5}">
                      <a16:colId xmlns:a16="http://schemas.microsoft.com/office/drawing/2014/main" val="20010"/>
                    </a:ext>
                  </a:extLst>
                </a:gridCol>
                <a:gridCol w="793630">
                  <a:extLst>
                    <a:ext uri="{9D8B030D-6E8A-4147-A177-3AD203B41FA5}">
                      <a16:colId xmlns:a16="http://schemas.microsoft.com/office/drawing/2014/main" val="20011"/>
                    </a:ext>
                  </a:extLst>
                </a:gridCol>
                <a:gridCol w="759125">
                  <a:extLst>
                    <a:ext uri="{9D8B030D-6E8A-4147-A177-3AD203B41FA5}">
                      <a16:colId xmlns:a16="http://schemas.microsoft.com/office/drawing/2014/main" val="20012"/>
                    </a:ext>
                  </a:extLst>
                </a:gridCol>
                <a:gridCol w="1164566">
                  <a:extLst>
                    <a:ext uri="{9D8B030D-6E8A-4147-A177-3AD203B41FA5}">
                      <a16:colId xmlns:a16="http://schemas.microsoft.com/office/drawing/2014/main" val="20013"/>
                    </a:ext>
                  </a:extLst>
                </a:gridCol>
                <a:gridCol w="1116948">
                  <a:extLst>
                    <a:ext uri="{9D8B030D-6E8A-4147-A177-3AD203B41FA5}">
                      <a16:colId xmlns:a16="http://schemas.microsoft.com/office/drawing/2014/main" val="20014"/>
                    </a:ext>
                  </a:extLst>
                </a:gridCol>
                <a:gridCol w="562714">
                  <a:extLst>
                    <a:ext uri="{9D8B030D-6E8A-4147-A177-3AD203B41FA5}">
                      <a16:colId xmlns:a16="http://schemas.microsoft.com/office/drawing/2014/main" val="20015"/>
                    </a:ext>
                  </a:extLst>
                </a:gridCol>
              </a:tblGrid>
              <a:tr h="253398">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Indicator ID</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Output</a:t>
                      </a:r>
                      <a:r>
                        <a:rPr lang="en-GB" sz="900" b="1" spc="-8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 </a:t>
                      </a:r>
                      <a:r>
                        <a:rPr lang="en-GB" sz="900" b="1" spc="-5"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Indicators</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spc="-5"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Annual</a:t>
                      </a:r>
                      <a:r>
                        <a:rPr lang="en-GB" sz="900" b="1" spc="-6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 </a:t>
                      </a:r>
                      <a:r>
                        <a:rPr lang="en-GB" sz="900" b="1" spc="-5"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Target</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Q1 Target</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Quarter 1 Output – Validated</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a:effectLst/>
                          <a:latin typeface="Arial Narrow" panose="020B0606020202030204" pitchFamily="34" charset="0"/>
                          <a:ea typeface="Calibri" panose="020F0502020204030204" pitchFamily="34" charset="0"/>
                          <a:cs typeface="Times New Roman" panose="02020603050405020304" pitchFamily="18" charset="0"/>
                        </a:rPr>
                        <a:t>Q2 Target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415" marR="18415" marT="18415" marB="88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effectLst/>
                          <a:latin typeface="Arial Narrow" panose="020B0606020202030204" pitchFamily="34" charset="0"/>
                          <a:ea typeface="Calibri" panose="020F0502020204030204" pitchFamily="34" charset="0"/>
                          <a:cs typeface="Times New Roman" panose="02020603050405020304" pitchFamily="18" charset="0"/>
                        </a:rPr>
                        <a:t>Quarter 2 Output – Validated</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415" marR="18415" marT="18415" marB="88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effectLst/>
                          <a:latin typeface="Arial Narrow" panose="020B0606020202030204" pitchFamily="34" charset="0"/>
                          <a:ea typeface="Calibri" panose="020F0502020204030204" pitchFamily="34" charset="0"/>
                          <a:cs typeface="Times New Roman" panose="02020603050405020304" pitchFamily="18" charset="0"/>
                        </a:rPr>
                        <a:t>Q3 Target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effectLst/>
                          <a:latin typeface="Arial Narrow" panose="020B0606020202030204" pitchFamily="34" charset="0"/>
                          <a:ea typeface="Calibri" panose="020F0502020204030204" pitchFamily="34" charset="0"/>
                          <a:cs typeface="Times New Roman" panose="02020603050405020304" pitchFamily="18" charset="0"/>
                        </a:rPr>
                        <a:t>Quarter 3 Output – Validated</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effectLst/>
                          <a:latin typeface="Arial Narrow" panose="020B0606020202030204" pitchFamily="34" charset="0"/>
                          <a:ea typeface="Calibri" panose="020F0502020204030204" pitchFamily="34" charset="0"/>
                          <a:cs typeface="Times New Roman" panose="02020603050405020304" pitchFamily="18" charset="0"/>
                        </a:rPr>
                        <a:t>Q4 Target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a:effectLst/>
                          <a:latin typeface="Arial Narrow" panose="020B0606020202030204" pitchFamily="34" charset="0"/>
                          <a:ea typeface="Calibri" panose="020F0502020204030204" pitchFamily="34" charset="0"/>
                          <a:cs typeface="Times New Roman" panose="02020603050405020304" pitchFamily="18" charset="0"/>
                        </a:rPr>
                        <a:t>Q4 Output – Validated</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effectLst/>
                          <a:latin typeface="Arial Narrow" panose="020B0606020202030204" pitchFamily="34" charset="0"/>
                          <a:ea typeface="Calibri" panose="020F0502020204030204" pitchFamily="34" charset="0"/>
                          <a:cs typeface="Times New Roman" panose="02020603050405020304" pitchFamily="18" charset="0"/>
                        </a:rPr>
                        <a:t>2021/22 Annual Performance Against the Annual Target - Pre-Audited</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Deviation</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marL="0" marR="0">
                        <a:lnSpc>
                          <a:spcPct val="107000"/>
                        </a:lnSpc>
                        <a:spcBef>
                          <a:spcPts val="0"/>
                        </a:spcBef>
                        <a:spcAft>
                          <a:spcPts val="0"/>
                        </a:spcAft>
                      </a:pPr>
                      <a:r>
                        <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Comments</a:t>
                      </a: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n-ZA"/>
                    </a:p>
                  </a:txBody>
                  <a:tcPr/>
                </a:tc>
                <a:tc rowSpan="2">
                  <a:txBody>
                    <a:bodyPr/>
                    <a:lstStyle/>
                    <a:p>
                      <a:pPr marL="0" marR="0">
                        <a:lnSpc>
                          <a:spcPct val="107000"/>
                        </a:lnSpc>
                        <a:spcBef>
                          <a:spcPts val="0"/>
                        </a:spcBef>
                        <a:spcAft>
                          <a:spcPts val="0"/>
                        </a:spcAft>
                      </a:pPr>
                      <a:r>
                        <a:rPr lang="en-GB" sz="9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Overall progress of indicator (Green, Amber or Red)</a:t>
                      </a:r>
                      <a:endParaRPr lang="en-ZA" sz="900" b="1">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524106">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marL="0" marR="0">
                        <a:lnSpc>
                          <a:spcPct val="107000"/>
                        </a:lnSpc>
                        <a:spcBef>
                          <a:spcPts val="0"/>
                        </a:spcBef>
                        <a:spcAft>
                          <a:spcPts val="0"/>
                        </a:spcAft>
                      </a:pPr>
                      <a:r>
                        <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Reason for Deviation</a:t>
                      </a: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Corrective Action</a:t>
                      </a: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vMerge="1">
                  <a:txBody>
                    <a:bodyPr/>
                    <a:lstStyle/>
                    <a:p>
                      <a:endParaRPr lang="en-ZA"/>
                    </a:p>
                  </a:txBody>
                  <a:tcPr/>
                </a:tc>
                <a:extLst>
                  <a:ext uri="{0D108BD9-81ED-4DB2-BD59-A6C34878D82A}">
                    <a16:rowId xmlns:a16="http://schemas.microsoft.com/office/drawing/2014/main" val="10001"/>
                  </a:ext>
                </a:extLst>
              </a:tr>
              <a:tr h="1056303">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PPI: 201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Number of approved Non-Statutory Forces received from the verification panel for inclusion in the Database</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3 000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750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197</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750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900">
                          <a:effectLst/>
                          <a:latin typeface="Arial Narrow" panose="020B0606020202030204" pitchFamily="34" charset="0"/>
                          <a:ea typeface="Calibri" panose="020F0502020204030204" pitchFamily="34" charset="0"/>
                          <a:cs typeface="Times New Roman" panose="02020603050405020304" pitchFamily="18" charset="0"/>
                        </a:rPr>
                        <a:t>531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750</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GB" sz="900" dirty="0" smtClean="0">
                          <a:effectLst/>
                          <a:latin typeface="Arial Narrow" panose="020B0606020202030204" pitchFamily="34" charset="0"/>
                          <a:ea typeface="Times New Roman" panose="02020603050405020304" pitchFamily="18" charset="0"/>
                          <a:cs typeface="Times New Roman" panose="02020603050405020304" pitchFamily="18" charset="0"/>
                        </a:rPr>
                        <a:t>61</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750</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250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1 246</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-500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Manually file handling and storages, Data files loses and delayed processing of application.</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Digitized scanning and indexing for electronic copies for each file.</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02"/>
                  </a:ext>
                </a:extLst>
              </a:tr>
              <a:tr h="1555840">
                <a:tc>
                  <a:txBody>
                    <a:bodyPr/>
                    <a:lstStyle/>
                    <a:p>
                      <a:pPr marL="0" marR="0">
                        <a:lnSpc>
                          <a:spcPct val="107000"/>
                        </a:lnSpc>
                        <a:spcBef>
                          <a:spcPts val="0"/>
                        </a:spcBef>
                        <a:spcAft>
                          <a:spcPts val="0"/>
                        </a:spcAft>
                      </a:pPr>
                      <a:r>
                        <a:rPr lang="en-GB" sz="900">
                          <a:effectLst/>
                          <a:latin typeface="Arial Narrow" panose="020B0606020202030204" pitchFamily="34" charset="0"/>
                          <a:ea typeface="Arial" panose="020B0604020202020204" pitchFamily="34" charset="0"/>
                          <a:cs typeface="Times New Roman" panose="02020603050405020304" pitchFamily="18" charset="0"/>
                        </a:rPr>
                        <a:t>PPI: 202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Arial" panose="020B0604020202020204" pitchFamily="34" charset="0"/>
                        </a:rPr>
                        <a:t>Number of Military Veterans provided with newly built houses per year</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solidFill>
                            <a:srgbClr val="0D0D0D"/>
                          </a:solidFill>
                          <a:effectLst/>
                          <a:latin typeface="Arial Narrow" panose="020B0606020202030204" pitchFamily="34" charset="0"/>
                          <a:ea typeface="Times New Roman" panose="02020603050405020304" pitchFamily="18" charset="0"/>
                          <a:cs typeface="Times New Roman" panose="02020603050405020304" pitchFamily="18" charset="0"/>
                        </a:rPr>
                        <a:t>355</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28</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355</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47</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47</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-308</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-Poor delivery of houses by DHS due to a variety of challenges in the provinces.</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-National DMV Database verification still in progress across provinces.</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-The indicator will be reviewed  during 2022/23 financial year</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-Conduct quarterly monitoring visits to check progress of construction of houses</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-Escalate the challenges faced by DHS to principals for </a:t>
                      </a:r>
                      <a:r>
                        <a:rPr lang="en-GB" sz="900" dirty="0" smtClean="0">
                          <a:effectLst/>
                          <a:latin typeface="Arial Narrow" panose="020B0606020202030204" pitchFamily="34" charset="0"/>
                          <a:ea typeface="Times New Roman" panose="02020603050405020304" pitchFamily="18" charset="0"/>
                          <a:cs typeface="Times New Roman" panose="02020603050405020304" pitchFamily="18" charset="0"/>
                        </a:rPr>
                        <a:t>intervention</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r h="650341">
                <a:tc>
                  <a:txBody>
                    <a:bodyPr/>
                    <a:lstStyle/>
                    <a:p>
                      <a:pPr marL="0" marR="0">
                        <a:lnSpc>
                          <a:spcPct val="107000"/>
                        </a:lnSpc>
                        <a:spcBef>
                          <a:spcPts val="0"/>
                        </a:spcBef>
                        <a:spcAft>
                          <a:spcPts val="0"/>
                        </a:spcAft>
                      </a:pPr>
                      <a:r>
                        <a:rPr lang="en-GB" sz="900">
                          <a:effectLst/>
                          <a:latin typeface="Arial Narrow" panose="020B0606020202030204" pitchFamily="34" charset="0"/>
                          <a:ea typeface="Arial" panose="020B0604020202020204" pitchFamily="34" charset="0"/>
                          <a:cs typeface="Times New Roman" panose="02020603050405020304" pitchFamily="18" charset="0"/>
                        </a:rPr>
                        <a:t> PPI: 203</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Arial" panose="020B0604020202020204" pitchFamily="34" charset="0"/>
                        </a:rPr>
                        <a:t>Number of Military Veterans approved for compensation benefit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ZA" sz="900" kern="1200">
                          <a:solidFill>
                            <a:srgbClr val="0D0D0D"/>
                          </a:solidFill>
                          <a:effectLst/>
                          <a:latin typeface="Arial Narrow" panose="020B0606020202030204" pitchFamily="34" charset="0"/>
                          <a:ea typeface="Calibri" panose="020F0502020204030204" pitchFamily="34" charset="0"/>
                          <a:cs typeface="Times New Roman" panose="02020603050405020304" pitchFamily="18" charset="0"/>
                        </a:rPr>
                        <a:t>100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50</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tabLst>
                          <a:tab pos="590550" algn="l"/>
                        </a:tabLs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52</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tabLst>
                          <a:tab pos="590550" algn="l"/>
                        </a:tabLs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50</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68</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120</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18</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Assessments were done to more than the planned target due to high demand on the benefits, as well as proactivity by the unit to avoid non-performance should there be impediments to conduct assessments as was the case in 2020/21 due to the Covid-19 Pandemic.</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Set targets will be strictly monitored to align with demand and accommodation of unforeseen impediments going forward.</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4"/>
                  </a:ext>
                </a:extLst>
              </a:tr>
            </a:tbl>
          </a:graphicData>
        </a:graphic>
      </p:graphicFrame>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24230677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1" name="Rectangle 23">
            <a:extLst>
              <a:ext uri="{FF2B5EF4-FFF2-40B4-BE49-F238E27FC236}">
                <a16:creationId xmlns:a16="http://schemas.microsoft.com/office/drawing/2014/main" id="{C05CBC3C-2E5A-4839-8B9B-2E5A6ADF0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prstClr val="white"/>
              </a:solidFill>
            </a:endParaRPr>
          </a:p>
        </p:txBody>
      </p:sp>
      <p:sp>
        <p:nvSpPr>
          <p:cNvPr id="4" name="Title 1"/>
          <p:cNvSpPr>
            <a:spLocks noGrp="1"/>
          </p:cNvSpPr>
          <p:nvPr>
            <p:ph type="title"/>
          </p:nvPr>
        </p:nvSpPr>
        <p:spPr>
          <a:xfrm>
            <a:off x="1701311" y="279561"/>
            <a:ext cx="8786330" cy="454372"/>
          </a:xfrm>
          <a:noFill/>
          <a:ln>
            <a:noFill/>
          </a:ln>
        </p:spPr>
        <p:style>
          <a:lnRef idx="2">
            <a:schemeClr val="accent3"/>
          </a:lnRef>
          <a:fillRef idx="1">
            <a:schemeClr val="lt1"/>
          </a:fillRef>
          <a:effectRef idx="0">
            <a:schemeClr val="accent3"/>
          </a:effectRef>
          <a:fontRef idx="minor">
            <a:schemeClr val="dk1"/>
          </a:fontRef>
        </p:style>
        <p:txBody>
          <a:bodyPr anchor="t">
            <a:normAutofit/>
          </a:bodyPr>
          <a:lstStyle/>
          <a:p>
            <a:pPr marL="342900" indent="-342900">
              <a:lnSpc>
                <a:spcPct val="115000"/>
              </a:lnSpc>
            </a:pPr>
            <a:r>
              <a:rPr lang="en-ZA" sz="2000" b="1" dirty="0" smtClean="0">
                <a:solidFill>
                  <a:srgbClr val="00B050"/>
                </a:solidFill>
                <a:cs typeface="Arial"/>
              </a:rPr>
              <a:t>INPUTS FOR PP1 201</a:t>
            </a:r>
            <a:endParaRPr lang="en-ZA" sz="2000" dirty="0"/>
          </a:p>
        </p:txBody>
      </p:sp>
      <p:sp>
        <p:nvSpPr>
          <p:cNvPr id="5" name="Content Placeholder 2"/>
          <p:cNvSpPr>
            <a:spLocks noGrp="1"/>
          </p:cNvSpPr>
          <p:nvPr>
            <p:ph idx="1"/>
          </p:nvPr>
        </p:nvSpPr>
        <p:spPr>
          <a:xfrm>
            <a:off x="107576" y="899261"/>
            <a:ext cx="11914095" cy="5291761"/>
          </a:xfrm>
          <a:ln>
            <a:noFill/>
          </a:ln>
        </p:spPr>
        <p:style>
          <a:lnRef idx="2">
            <a:schemeClr val="accent3"/>
          </a:lnRef>
          <a:fillRef idx="1">
            <a:schemeClr val="lt1"/>
          </a:fillRef>
          <a:effectRef idx="0">
            <a:schemeClr val="accent3"/>
          </a:effectRef>
          <a:fontRef idx="minor">
            <a:schemeClr val="dk1"/>
          </a:fontRef>
        </p:style>
        <p:txBody>
          <a:bodyPr>
            <a:normAutofit/>
          </a:bodyPr>
          <a:lstStyle/>
          <a:p>
            <a:pPr>
              <a:lnSpc>
                <a:spcPct val="150000"/>
              </a:lnSpc>
              <a:spcBef>
                <a:spcPts val="0"/>
              </a:spcBef>
              <a:buAutoNum type="arabicPeriod"/>
            </a:pPr>
            <a:r>
              <a:rPr lang="en-ZA" sz="1800" dirty="0" smtClean="0"/>
              <a:t>The DMV cannot </a:t>
            </a:r>
            <a:r>
              <a:rPr lang="en-ZA" sz="1800" dirty="0"/>
              <a:t>register </a:t>
            </a:r>
            <a:r>
              <a:rPr lang="en-ZA" sz="1800" dirty="0" smtClean="0"/>
              <a:t>3 000 </a:t>
            </a:r>
            <a:r>
              <a:rPr lang="en-ZA" sz="1800" dirty="0"/>
              <a:t>new NSF Military Veterans in the database in 2020/21, 2021/22 financial years and beyond. This is because the number of NSF Military Veterans is dwindling rather than increasing.</a:t>
            </a:r>
          </a:p>
          <a:p>
            <a:pPr>
              <a:lnSpc>
                <a:spcPct val="150000"/>
              </a:lnSpc>
              <a:spcBef>
                <a:spcPts val="0"/>
              </a:spcBef>
              <a:buAutoNum type="arabicPeriod"/>
            </a:pPr>
            <a:r>
              <a:rPr lang="en-ZA" sz="1800" dirty="0"/>
              <a:t>The </a:t>
            </a:r>
            <a:r>
              <a:rPr lang="en-ZA" sz="1800" dirty="0" smtClean="0"/>
              <a:t>3 000 </a:t>
            </a:r>
            <a:r>
              <a:rPr lang="en-ZA" sz="1800" dirty="0"/>
              <a:t>refers to the number of files of those who applied to be included in the database as members of (MK, APLA and AZANLA). This are the files </a:t>
            </a:r>
            <a:r>
              <a:rPr lang="en-ZA" sz="1800" dirty="0" smtClean="0"/>
              <a:t>the department </a:t>
            </a:r>
            <a:r>
              <a:rPr lang="en-ZA" sz="1800" dirty="0"/>
              <a:t>expected to receive from the verification panel during the </a:t>
            </a:r>
            <a:r>
              <a:rPr lang="en-ZA" sz="1800" dirty="0" smtClean="0"/>
              <a:t>2021/22 financial year. The </a:t>
            </a:r>
            <a:r>
              <a:rPr lang="en-ZA" sz="1800" dirty="0"/>
              <a:t>actual number of files received from the Verification Panel during the 2021/22 financial year </a:t>
            </a:r>
            <a:r>
              <a:rPr lang="en-ZA" sz="1800" dirty="0" smtClean="0"/>
              <a:t>was 3 005</a:t>
            </a:r>
            <a:r>
              <a:rPr lang="en-ZA" sz="1800" dirty="0"/>
              <a:t>. </a:t>
            </a:r>
          </a:p>
          <a:p>
            <a:pPr>
              <a:lnSpc>
                <a:spcPct val="150000"/>
              </a:lnSpc>
              <a:spcBef>
                <a:spcPts val="0"/>
              </a:spcBef>
              <a:buAutoNum type="arabicPeriod"/>
            </a:pPr>
            <a:r>
              <a:rPr lang="en-ZA" sz="1800" dirty="0"/>
              <a:t>More than </a:t>
            </a:r>
            <a:r>
              <a:rPr lang="en-ZA" sz="1800" dirty="0" smtClean="0"/>
              <a:t>1 000 </a:t>
            </a:r>
            <a:r>
              <a:rPr lang="en-ZA" sz="1800" dirty="0"/>
              <a:t>new Military Veterans have been registered in the database in the past financial year. This number includes both Statutory Force members who are resigning from the SANDF and Non Statutory Forces who are successful at the verification process including the former political prisoners</a:t>
            </a:r>
            <a:r>
              <a:rPr lang="en-ZA" sz="2400" dirty="0" smtClean="0"/>
              <a:t>.</a:t>
            </a:r>
          </a:p>
          <a:p>
            <a:pPr>
              <a:lnSpc>
                <a:spcPct val="150000"/>
              </a:lnSpc>
              <a:spcBef>
                <a:spcPts val="0"/>
              </a:spcBef>
              <a:buAutoNum type="arabicPeriod"/>
            </a:pPr>
            <a:r>
              <a:rPr lang="en-GB" sz="1800" dirty="0"/>
              <a:t>The target and indicator have been separated between the work of the verification panel and the internal work within the DMV as it relates to the updating the database for the 2022/23 </a:t>
            </a:r>
            <a:r>
              <a:rPr lang="en-ZA" sz="1800"/>
              <a:t>financial </a:t>
            </a:r>
            <a:r>
              <a:rPr lang="en-ZA" sz="1800" smtClean="0"/>
              <a:t>year. </a:t>
            </a:r>
            <a:endParaRPr lang="en-ZA" sz="1800" dirty="0"/>
          </a:p>
          <a:p>
            <a:pPr marL="0" indent="0">
              <a:lnSpc>
                <a:spcPct val="150000"/>
              </a:lnSpc>
              <a:spcBef>
                <a:spcPts val="0"/>
              </a:spcBef>
              <a:buNone/>
            </a:pPr>
            <a:endParaRPr lang="en-ZA" sz="24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a:xfrm>
            <a:off x="5230906" y="6454488"/>
            <a:ext cx="3110753" cy="273338"/>
          </a:xfrm>
        </p:spPr>
        <p:txBody>
          <a:bodyPr>
            <a:normAutofit lnSpcReduction="10000"/>
          </a:bodyPr>
          <a:lstStyle/>
          <a:p>
            <a:pPr>
              <a:spcAft>
                <a:spcPts val="600"/>
              </a:spcAft>
            </a:pPr>
            <a:fld id="{7B1C6805-EAF3-CC4B-883D-0BA841DD8C88}" type="slidenum">
              <a:rPr lang="en-US" smtClean="0">
                <a:solidFill>
                  <a:prstClr val="black">
                    <a:tint val="75000"/>
                  </a:prstClr>
                </a:solidFill>
              </a:rPr>
              <a:pPr>
                <a:spcAft>
                  <a:spcPts val="600"/>
                </a:spcAft>
              </a:pPr>
              <a:t>25</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40571000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3999" y="60458"/>
            <a:ext cx="9144000" cy="646331"/>
          </a:xfrm>
          <a:prstGeom prst="rect">
            <a:avLst/>
          </a:prstGeom>
        </p:spPr>
        <p:txBody>
          <a:bodyPr wrap="square">
            <a:spAutoFit/>
          </a:bodyPr>
          <a:lstStyle/>
          <a:p>
            <a:r>
              <a:rPr lang="en-ZA" sz="1800" b="1" dirty="0">
                <a:solidFill>
                  <a:srgbClr val="00B050"/>
                </a:solidFill>
              </a:rPr>
              <a:t>PROGRAMME </a:t>
            </a:r>
            <a:r>
              <a:rPr lang="en-ZA" sz="1800" b="1" dirty="0" smtClean="0">
                <a:solidFill>
                  <a:srgbClr val="00B050"/>
                </a:solidFill>
              </a:rPr>
              <a:t>2: SES </a:t>
            </a:r>
            <a:r>
              <a:rPr lang="en-ZA" sz="1800" b="1" dirty="0">
                <a:solidFill>
                  <a:srgbClr val="00B050"/>
                </a:solidFill>
              </a:rPr>
              <a:t>PERFORMANCE INDICATORS AND TARGETS  </a:t>
            </a:r>
            <a:r>
              <a:rPr lang="en-ZA" sz="1800" dirty="0">
                <a:solidFill>
                  <a:srgbClr val="00B050"/>
                </a:solidFill>
              </a:rPr>
              <a:t/>
            </a:r>
            <a:br>
              <a:rPr lang="en-ZA" sz="1800" dirty="0">
                <a:solidFill>
                  <a:srgbClr val="00B050"/>
                </a:solidFill>
              </a:rPr>
            </a:br>
            <a:endParaRPr lang="en-ZA" sz="1800" b="1" dirty="0">
              <a:solidFill>
                <a:srgbClr val="00B050"/>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7B1C6805-EAF3-CC4B-883D-0BA841DD8C88}" type="slidenum">
              <a:rPr lang="en-US" smtClean="0">
                <a:solidFill>
                  <a:prstClr val="black">
                    <a:tint val="75000"/>
                  </a:prstClr>
                </a:solidFill>
              </a:rPr>
              <a:pPr/>
              <a:t>26</a:t>
            </a:fld>
            <a:endParaRPr lang="en-US">
              <a:solidFill>
                <a:prstClr val="black">
                  <a:tint val="75000"/>
                </a:prst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90724482"/>
              </p:ext>
            </p:extLst>
          </p:nvPr>
        </p:nvGraphicFramePr>
        <p:xfrm>
          <a:off x="83002" y="507832"/>
          <a:ext cx="11950847" cy="4679030"/>
        </p:xfrm>
        <a:graphic>
          <a:graphicData uri="http://schemas.openxmlformats.org/drawingml/2006/table">
            <a:tbl>
              <a:tblPr/>
              <a:tblGrid>
                <a:gridCol w="425956">
                  <a:extLst>
                    <a:ext uri="{9D8B030D-6E8A-4147-A177-3AD203B41FA5}">
                      <a16:colId xmlns:a16="http://schemas.microsoft.com/office/drawing/2014/main" val="20000"/>
                    </a:ext>
                  </a:extLst>
                </a:gridCol>
                <a:gridCol w="775641">
                  <a:extLst>
                    <a:ext uri="{9D8B030D-6E8A-4147-A177-3AD203B41FA5}">
                      <a16:colId xmlns:a16="http://schemas.microsoft.com/office/drawing/2014/main" val="20001"/>
                    </a:ext>
                  </a:extLst>
                </a:gridCol>
                <a:gridCol w="564410">
                  <a:extLst>
                    <a:ext uri="{9D8B030D-6E8A-4147-A177-3AD203B41FA5}">
                      <a16:colId xmlns:a16="http://schemas.microsoft.com/office/drawing/2014/main" val="20002"/>
                    </a:ext>
                  </a:extLst>
                </a:gridCol>
                <a:gridCol w="678531">
                  <a:extLst>
                    <a:ext uri="{9D8B030D-6E8A-4147-A177-3AD203B41FA5}">
                      <a16:colId xmlns:a16="http://schemas.microsoft.com/office/drawing/2014/main" val="20003"/>
                    </a:ext>
                  </a:extLst>
                </a:gridCol>
                <a:gridCol w="603849">
                  <a:extLst>
                    <a:ext uri="{9D8B030D-6E8A-4147-A177-3AD203B41FA5}">
                      <a16:colId xmlns:a16="http://schemas.microsoft.com/office/drawing/2014/main" val="20004"/>
                    </a:ext>
                  </a:extLst>
                </a:gridCol>
                <a:gridCol w="724619">
                  <a:extLst>
                    <a:ext uri="{9D8B030D-6E8A-4147-A177-3AD203B41FA5}">
                      <a16:colId xmlns:a16="http://schemas.microsoft.com/office/drawing/2014/main" val="20005"/>
                    </a:ext>
                  </a:extLst>
                </a:gridCol>
                <a:gridCol w="750498">
                  <a:extLst>
                    <a:ext uri="{9D8B030D-6E8A-4147-A177-3AD203B41FA5}">
                      <a16:colId xmlns:a16="http://schemas.microsoft.com/office/drawing/2014/main" val="20006"/>
                    </a:ext>
                  </a:extLst>
                </a:gridCol>
                <a:gridCol w="785003">
                  <a:extLst>
                    <a:ext uri="{9D8B030D-6E8A-4147-A177-3AD203B41FA5}">
                      <a16:colId xmlns:a16="http://schemas.microsoft.com/office/drawing/2014/main" val="20007"/>
                    </a:ext>
                  </a:extLst>
                </a:gridCol>
                <a:gridCol w="1069676">
                  <a:extLst>
                    <a:ext uri="{9D8B030D-6E8A-4147-A177-3AD203B41FA5}">
                      <a16:colId xmlns:a16="http://schemas.microsoft.com/office/drawing/2014/main" val="20008"/>
                    </a:ext>
                  </a:extLst>
                </a:gridCol>
                <a:gridCol w="741872">
                  <a:extLst>
                    <a:ext uri="{9D8B030D-6E8A-4147-A177-3AD203B41FA5}">
                      <a16:colId xmlns:a16="http://schemas.microsoft.com/office/drawing/2014/main" val="20009"/>
                    </a:ext>
                  </a:extLst>
                </a:gridCol>
                <a:gridCol w="741871">
                  <a:extLst>
                    <a:ext uri="{9D8B030D-6E8A-4147-A177-3AD203B41FA5}">
                      <a16:colId xmlns:a16="http://schemas.microsoft.com/office/drawing/2014/main" val="20010"/>
                    </a:ext>
                  </a:extLst>
                </a:gridCol>
                <a:gridCol w="828136">
                  <a:extLst>
                    <a:ext uri="{9D8B030D-6E8A-4147-A177-3AD203B41FA5}">
                      <a16:colId xmlns:a16="http://schemas.microsoft.com/office/drawing/2014/main" val="20011"/>
                    </a:ext>
                  </a:extLst>
                </a:gridCol>
                <a:gridCol w="905774">
                  <a:extLst>
                    <a:ext uri="{9D8B030D-6E8A-4147-A177-3AD203B41FA5}">
                      <a16:colId xmlns:a16="http://schemas.microsoft.com/office/drawing/2014/main" val="20012"/>
                    </a:ext>
                  </a:extLst>
                </a:gridCol>
                <a:gridCol w="871268">
                  <a:extLst>
                    <a:ext uri="{9D8B030D-6E8A-4147-A177-3AD203B41FA5}">
                      <a16:colId xmlns:a16="http://schemas.microsoft.com/office/drawing/2014/main" val="20013"/>
                    </a:ext>
                  </a:extLst>
                </a:gridCol>
                <a:gridCol w="854015">
                  <a:extLst>
                    <a:ext uri="{9D8B030D-6E8A-4147-A177-3AD203B41FA5}">
                      <a16:colId xmlns:a16="http://schemas.microsoft.com/office/drawing/2014/main" val="20014"/>
                    </a:ext>
                  </a:extLst>
                </a:gridCol>
                <a:gridCol w="629728">
                  <a:extLst>
                    <a:ext uri="{9D8B030D-6E8A-4147-A177-3AD203B41FA5}">
                      <a16:colId xmlns:a16="http://schemas.microsoft.com/office/drawing/2014/main" val="20015"/>
                    </a:ext>
                  </a:extLst>
                </a:gridCol>
              </a:tblGrid>
              <a:tr h="253398">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Indicator ID</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Output</a:t>
                      </a:r>
                      <a:r>
                        <a:rPr lang="en-GB" sz="900" b="1" spc="-8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 </a:t>
                      </a:r>
                      <a:r>
                        <a:rPr lang="en-GB" sz="900" b="1" spc="-5"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Indicators</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spc="-5"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Annual</a:t>
                      </a:r>
                      <a:r>
                        <a:rPr lang="en-GB" sz="900" b="1" spc="-6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 </a:t>
                      </a:r>
                      <a:r>
                        <a:rPr lang="en-GB" sz="900" b="1" spc="-5"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Target</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Q1 Target</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Quarter 1 Output – Validated</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a:effectLst/>
                          <a:latin typeface="Arial Narrow" panose="020B0606020202030204" pitchFamily="34" charset="0"/>
                          <a:ea typeface="Calibri" panose="020F0502020204030204" pitchFamily="34" charset="0"/>
                          <a:cs typeface="Times New Roman" panose="02020603050405020304" pitchFamily="18" charset="0"/>
                        </a:rPr>
                        <a:t>Q2 Target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415" marR="18415" marT="18415" marB="88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effectLst/>
                          <a:latin typeface="Arial Narrow" panose="020B0606020202030204" pitchFamily="34" charset="0"/>
                          <a:ea typeface="Calibri" panose="020F0502020204030204" pitchFamily="34" charset="0"/>
                          <a:cs typeface="Times New Roman" panose="02020603050405020304" pitchFamily="18" charset="0"/>
                        </a:rPr>
                        <a:t>Quarter 2 Output – Validated</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415" marR="18415" marT="18415" marB="88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effectLst/>
                          <a:latin typeface="Arial Narrow" panose="020B0606020202030204" pitchFamily="34" charset="0"/>
                          <a:ea typeface="Calibri" panose="020F0502020204030204" pitchFamily="34" charset="0"/>
                          <a:cs typeface="Times New Roman" panose="02020603050405020304" pitchFamily="18" charset="0"/>
                        </a:rPr>
                        <a:t>Q3 Target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effectLst/>
                          <a:latin typeface="Arial Narrow" panose="020B0606020202030204" pitchFamily="34" charset="0"/>
                          <a:ea typeface="Calibri" panose="020F0502020204030204" pitchFamily="34" charset="0"/>
                          <a:cs typeface="Times New Roman" panose="02020603050405020304" pitchFamily="18" charset="0"/>
                        </a:rPr>
                        <a:t>Quarter 3 Output – Validated</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effectLst/>
                          <a:latin typeface="Arial Narrow" panose="020B0606020202030204" pitchFamily="34" charset="0"/>
                          <a:ea typeface="Calibri" panose="020F0502020204030204" pitchFamily="34" charset="0"/>
                          <a:cs typeface="Times New Roman" panose="02020603050405020304" pitchFamily="18" charset="0"/>
                        </a:rPr>
                        <a:t>Q4 Target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a:effectLst/>
                          <a:latin typeface="Arial Narrow" panose="020B0606020202030204" pitchFamily="34" charset="0"/>
                          <a:ea typeface="Calibri" panose="020F0502020204030204" pitchFamily="34" charset="0"/>
                          <a:cs typeface="Times New Roman" panose="02020603050405020304" pitchFamily="18" charset="0"/>
                        </a:rPr>
                        <a:t>Q4 Output – Validated</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effectLst/>
                          <a:latin typeface="Arial Narrow" panose="020B0606020202030204" pitchFamily="34" charset="0"/>
                          <a:ea typeface="Calibri" panose="020F0502020204030204" pitchFamily="34" charset="0"/>
                          <a:cs typeface="Times New Roman" panose="02020603050405020304" pitchFamily="18" charset="0"/>
                        </a:rPr>
                        <a:t>2021/22 Annual Performance Against the Annual Target - Pre-Audited</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Deviation</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marL="0" marR="0">
                        <a:lnSpc>
                          <a:spcPct val="107000"/>
                        </a:lnSpc>
                        <a:spcBef>
                          <a:spcPts val="0"/>
                        </a:spcBef>
                        <a:spcAft>
                          <a:spcPts val="0"/>
                        </a:spcAft>
                      </a:pPr>
                      <a:r>
                        <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Comments</a:t>
                      </a: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n-ZA"/>
                    </a:p>
                  </a:txBody>
                  <a:tcPr/>
                </a:tc>
                <a:tc rowSpan="2">
                  <a:txBody>
                    <a:bodyPr/>
                    <a:lstStyle/>
                    <a:p>
                      <a:pPr marL="0" marR="0">
                        <a:lnSpc>
                          <a:spcPct val="107000"/>
                        </a:lnSpc>
                        <a:spcBef>
                          <a:spcPts val="0"/>
                        </a:spcBef>
                        <a:spcAft>
                          <a:spcPts val="0"/>
                        </a:spcAft>
                      </a:pPr>
                      <a:r>
                        <a:rPr lang="en-GB" sz="9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Overall progress of indicator (Green, Amber or Red)</a:t>
                      </a:r>
                      <a:endParaRPr lang="en-ZA" sz="900" b="1">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903668">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marL="0" marR="0">
                        <a:lnSpc>
                          <a:spcPct val="107000"/>
                        </a:lnSpc>
                        <a:spcBef>
                          <a:spcPts val="0"/>
                        </a:spcBef>
                        <a:spcAft>
                          <a:spcPts val="0"/>
                        </a:spcAft>
                      </a:pPr>
                      <a:r>
                        <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Reason for Deviation</a:t>
                      </a: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Corrective Action</a:t>
                      </a: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vMerge="1">
                  <a:txBody>
                    <a:bodyPr/>
                    <a:lstStyle/>
                    <a:p>
                      <a:endParaRPr lang="en-ZA"/>
                    </a:p>
                  </a:txBody>
                  <a:tcPr/>
                </a:tc>
                <a:extLst>
                  <a:ext uri="{0D108BD9-81ED-4DB2-BD59-A6C34878D82A}">
                    <a16:rowId xmlns:a16="http://schemas.microsoft.com/office/drawing/2014/main" val="10001"/>
                  </a:ext>
                </a:extLst>
              </a:tr>
              <a:tr h="2221694">
                <a:tc>
                  <a:txBody>
                    <a:bodyPr/>
                    <a:lstStyle/>
                    <a:p>
                      <a:pPr marL="0" marR="0">
                        <a:lnSpc>
                          <a:spcPct val="107000"/>
                        </a:lnSpc>
                        <a:spcBef>
                          <a:spcPts val="0"/>
                        </a:spcBef>
                        <a:spcAft>
                          <a:spcPts val="0"/>
                        </a:spcAft>
                      </a:pPr>
                      <a:r>
                        <a:rPr lang="en-GB" sz="900" dirty="0">
                          <a:effectLst/>
                          <a:latin typeface="Arial Narrow" panose="020B0606020202030204" pitchFamily="34" charset="0"/>
                          <a:ea typeface="Arial" panose="020B0604020202020204" pitchFamily="34" charset="0"/>
                          <a:cs typeface="Times New Roman" panose="02020603050405020304" pitchFamily="18" charset="0"/>
                        </a:rPr>
                        <a:t> PPI: 204</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Arial" panose="020B0604020202020204" pitchFamily="34" charset="0"/>
                        </a:rPr>
                        <a:t>Number of Military Veterans participating in the pension benefit pilot project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Arial" panose="020B0604020202020204" pitchFamily="34" charset="0"/>
                        </a:rPr>
                        <a:t>200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100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Arial" panose="020B0604020202020204" pitchFamily="34" charset="0"/>
                        </a:rPr>
                        <a:t>Policy in draft format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50</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tabLst>
                          <a:tab pos="590550" algn="l"/>
                        </a:tabLs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-The content of the Pension policy has been finalised by the work stream on a monthly payment.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tabLst>
                          <a:tab pos="590550" algn="l"/>
                        </a:tabLs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-Verification of the Military Veterans is being done in line with the qualification criteria.</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US" sz="900" dirty="0">
                          <a:solidFill>
                            <a:srgbClr val="00B0F0"/>
                          </a:solidFill>
                          <a:effectLst/>
                          <a:latin typeface="Arial Narrow" panose="020B0606020202030204" pitchFamily="34" charset="0"/>
                          <a:ea typeface="Times New Roman" panose="02020603050405020304" pitchFamily="18" charset="0"/>
                          <a:cs typeface="Times New Roman" panose="02020603050405020304" pitchFamily="18" charset="0"/>
                        </a:rPr>
                        <a:t>-</a:t>
                      </a:r>
                      <a:r>
                        <a:rPr lang="en-GB" sz="9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High level budget implications have been done. Regarding options / scenarios for consideration.</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9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-The procurement of the actuarial service to assist the department with final budget implications and costing scenarios is underway.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9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-Engagement with GPAA to support implementation in the new financial year.</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50000"/>
                        </a:lnSpc>
                        <a:spcBef>
                          <a:spcPts val="0"/>
                        </a:spcBef>
                        <a:spcAft>
                          <a:spcPts val="0"/>
                        </a:spcAft>
                      </a:pPr>
                      <a:r>
                        <a:rPr lang="en-US" sz="900" dirty="0">
                          <a:effectLst/>
                          <a:latin typeface="Arial Narrow" panose="020B0606020202030204" pitchFamily="34" charset="0"/>
                          <a:ea typeface="Arial" panose="020B0604020202020204" pitchFamily="34" charset="0"/>
                          <a:cs typeface="Times New Roman" panose="02020603050405020304" pitchFamily="18" charset="0"/>
                        </a:rPr>
                        <a:t>50</a:t>
                      </a:r>
                      <a:endParaRPr lang="en-ZA" sz="1100" dirty="0">
                        <a:effectLst/>
                        <a:latin typeface="Arial" panose="020B0604020202020204" pitchFamily="34" charset="0"/>
                        <a:ea typeface="Arial" panose="020B0604020202020204" pitchFamily="34"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smtClean="0">
                          <a:effectLst/>
                          <a:latin typeface="Arial Narrow" panose="020B0606020202030204" pitchFamily="34" charset="0"/>
                          <a:ea typeface="Times New Roman" panose="02020603050405020304" pitchFamily="18" charset="0"/>
                          <a:cs typeface="Times New Roman" panose="02020603050405020304" pitchFamily="18" charset="0"/>
                        </a:rPr>
                        <a:t>Draft </a:t>
                      </a: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actuarial report from appointed service provider received and awaiting final report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smtClean="0">
                          <a:effectLst/>
                          <a:latin typeface="Arial Narrow" panose="020B0606020202030204" pitchFamily="34" charset="0"/>
                          <a:ea typeface="Times New Roman" panose="02020603050405020304" pitchFamily="18" charset="0"/>
                          <a:cs typeface="Times New Roman" panose="02020603050405020304" pitchFamily="18" charset="0"/>
                        </a:rPr>
                        <a:t>Policy </a:t>
                      </a: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in draft and  awaiting final actuarial report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-200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 </a:t>
                      </a:r>
                      <a:r>
                        <a:rPr lang="en-GB" sz="900" dirty="0" smtClean="0">
                          <a:effectLst/>
                          <a:latin typeface="Arial Narrow" panose="020B0606020202030204" pitchFamily="34" charset="0"/>
                          <a:ea typeface="Times New Roman" panose="02020603050405020304" pitchFamily="18" charset="0"/>
                          <a:cs typeface="Times New Roman" panose="02020603050405020304" pitchFamily="18" charset="0"/>
                        </a:rPr>
                        <a:t>Policy </a:t>
                      </a: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in draft pending final actuarial report from appointed service provider and engagement with stakeholders.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dirty="0" smtClean="0">
                          <a:effectLst/>
                          <a:latin typeface="Arial Narrow" panose="020B0606020202030204" pitchFamily="34" charset="0"/>
                          <a:ea typeface="Times New Roman" panose="02020603050405020304" pitchFamily="18" charset="0"/>
                          <a:cs typeface="Times New Roman" panose="02020603050405020304" pitchFamily="18" charset="0"/>
                        </a:rPr>
                        <a:t>Approve </a:t>
                      </a: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Pension policy and implement the benefit during 2022/23 financial year.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02"/>
                  </a:ext>
                </a:extLst>
              </a:tr>
            </a:tbl>
          </a:graphicData>
        </a:graphic>
      </p:graphicFrame>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39988925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3999" y="60458"/>
            <a:ext cx="9144000" cy="646331"/>
          </a:xfrm>
          <a:prstGeom prst="rect">
            <a:avLst/>
          </a:prstGeom>
        </p:spPr>
        <p:txBody>
          <a:bodyPr wrap="square">
            <a:spAutoFit/>
          </a:bodyPr>
          <a:lstStyle/>
          <a:p>
            <a:r>
              <a:rPr lang="en-ZA" sz="1800" b="1" dirty="0">
                <a:solidFill>
                  <a:srgbClr val="00B050"/>
                </a:solidFill>
              </a:rPr>
              <a:t>PROGRAMME </a:t>
            </a:r>
            <a:r>
              <a:rPr lang="en-ZA" sz="1800" b="1" dirty="0" smtClean="0">
                <a:solidFill>
                  <a:srgbClr val="00B050"/>
                </a:solidFill>
              </a:rPr>
              <a:t>2: SES </a:t>
            </a:r>
            <a:r>
              <a:rPr lang="en-ZA" sz="1800" b="1" dirty="0">
                <a:solidFill>
                  <a:srgbClr val="00B050"/>
                </a:solidFill>
              </a:rPr>
              <a:t>PERFORMANCE INDICATORS AND TARGETS  </a:t>
            </a:r>
            <a:r>
              <a:rPr lang="en-ZA" sz="1800" dirty="0">
                <a:solidFill>
                  <a:srgbClr val="00B050"/>
                </a:solidFill>
              </a:rPr>
              <a:t/>
            </a:r>
            <a:br>
              <a:rPr lang="en-ZA" sz="1800" dirty="0">
                <a:solidFill>
                  <a:srgbClr val="00B050"/>
                </a:solidFill>
              </a:rPr>
            </a:br>
            <a:endParaRPr lang="en-ZA" sz="1800" b="1" dirty="0">
              <a:solidFill>
                <a:srgbClr val="00B050"/>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7B1C6805-EAF3-CC4B-883D-0BA841DD8C88}" type="slidenum">
              <a:rPr lang="en-US" smtClean="0">
                <a:solidFill>
                  <a:prstClr val="black">
                    <a:tint val="75000"/>
                  </a:prstClr>
                </a:solidFill>
              </a:rPr>
              <a:pPr/>
              <a:t>27</a:t>
            </a:fld>
            <a:endParaRPr lang="en-US">
              <a:solidFill>
                <a:prstClr val="black">
                  <a:tint val="75000"/>
                </a:prst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83873506"/>
              </p:ext>
            </p:extLst>
          </p:nvPr>
        </p:nvGraphicFramePr>
        <p:xfrm>
          <a:off x="83002" y="507832"/>
          <a:ext cx="11916341" cy="5521136"/>
        </p:xfrm>
        <a:graphic>
          <a:graphicData uri="http://schemas.openxmlformats.org/drawingml/2006/table">
            <a:tbl>
              <a:tblPr/>
              <a:tblGrid>
                <a:gridCol w="451836">
                  <a:extLst>
                    <a:ext uri="{9D8B030D-6E8A-4147-A177-3AD203B41FA5}">
                      <a16:colId xmlns:a16="http://schemas.microsoft.com/office/drawing/2014/main" val="20000"/>
                    </a:ext>
                  </a:extLst>
                </a:gridCol>
                <a:gridCol w="782354">
                  <a:extLst>
                    <a:ext uri="{9D8B030D-6E8A-4147-A177-3AD203B41FA5}">
                      <a16:colId xmlns:a16="http://schemas.microsoft.com/office/drawing/2014/main" val="20001"/>
                    </a:ext>
                  </a:extLst>
                </a:gridCol>
                <a:gridCol w="591035">
                  <a:extLst>
                    <a:ext uri="{9D8B030D-6E8A-4147-A177-3AD203B41FA5}">
                      <a16:colId xmlns:a16="http://schemas.microsoft.com/office/drawing/2014/main" val="20002"/>
                    </a:ext>
                  </a:extLst>
                </a:gridCol>
                <a:gridCol w="503933">
                  <a:extLst>
                    <a:ext uri="{9D8B030D-6E8A-4147-A177-3AD203B41FA5}">
                      <a16:colId xmlns:a16="http://schemas.microsoft.com/office/drawing/2014/main" val="20003"/>
                    </a:ext>
                  </a:extLst>
                </a:gridCol>
                <a:gridCol w="528820">
                  <a:extLst>
                    <a:ext uri="{9D8B030D-6E8A-4147-A177-3AD203B41FA5}">
                      <a16:colId xmlns:a16="http://schemas.microsoft.com/office/drawing/2014/main" val="20004"/>
                    </a:ext>
                  </a:extLst>
                </a:gridCol>
                <a:gridCol w="503933">
                  <a:extLst>
                    <a:ext uri="{9D8B030D-6E8A-4147-A177-3AD203B41FA5}">
                      <a16:colId xmlns:a16="http://schemas.microsoft.com/office/drawing/2014/main" val="20005"/>
                    </a:ext>
                  </a:extLst>
                </a:gridCol>
                <a:gridCol w="721645">
                  <a:extLst>
                    <a:ext uri="{9D8B030D-6E8A-4147-A177-3AD203B41FA5}">
                      <a16:colId xmlns:a16="http://schemas.microsoft.com/office/drawing/2014/main" val="20006"/>
                    </a:ext>
                  </a:extLst>
                </a:gridCol>
                <a:gridCol w="750499">
                  <a:extLst>
                    <a:ext uri="{9D8B030D-6E8A-4147-A177-3AD203B41FA5}">
                      <a16:colId xmlns:a16="http://schemas.microsoft.com/office/drawing/2014/main" val="20007"/>
                    </a:ext>
                  </a:extLst>
                </a:gridCol>
                <a:gridCol w="1328468">
                  <a:extLst>
                    <a:ext uri="{9D8B030D-6E8A-4147-A177-3AD203B41FA5}">
                      <a16:colId xmlns:a16="http://schemas.microsoft.com/office/drawing/2014/main" val="20008"/>
                    </a:ext>
                  </a:extLst>
                </a:gridCol>
                <a:gridCol w="802256">
                  <a:extLst>
                    <a:ext uri="{9D8B030D-6E8A-4147-A177-3AD203B41FA5}">
                      <a16:colId xmlns:a16="http://schemas.microsoft.com/office/drawing/2014/main" val="20009"/>
                    </a:ext>
                  </a:extLst>
                </a:gridCol>
                <a:gridCol w="1035170">
                  <a:extLst>
                    <a:ext uri="{9D8B030D-6E8A-4147-A177-3AD203B41FA5}">
                      <a16:colId xmlns:a16="http://schemas.microsoft.com/office/drawing/2014/main" val="20010"/>
                    </a:ext>
                  </a:extLst>
                </a:gridCol>
                <a:gridCol w="886566">
                  <a:extLst>
                    <a:ext uri="{9D8B030D-6E8A-4147-A177-3AD203B41FA5}">
                      <a16:colId xmlns:a16="http://schemas.microsoft.com/office/drawing/2014/main" val="20011"/>
                    </a:ext>
                  </a:extLst>
                </a:gridCol>
                <a:gridCol w="591035">
                  <a:extLst>
                    <a:ext uri="{9D8B030D-6E8A-4147-A177-3AD203B41FA5}">
                      <a16:colId xmlns:a16="http://schemas.microsoft.com/office/drawing/2014/main" val="20012"/>
                    </a:ext>
                  </a:extLst>
                </a:gridCol>
                <a:gridCol w="1225616">
                  <a:extLst>
                    <a:ext uri="{9D8B030D-6E8A-4147-A177-3AD203B41FA5}">
                      <a16:colId xmlns:a16="http://schemas.microsoft.com/office/drawing/2014/main" val="20013"/>
                    </a:ext>
                  </a:extLst>
                </a:gridCol>
                <a:gridCol w="703019">
                  <a:extLst>
                    <a:ext uri="{9D8B030D-6E8A-4147-A177-3AD203B41FA5}">
                      <a16:colId xmlns:a16="http://schemas.microsoft.com/office/drawing/2014/main" val="20014"/>
                    </a:ext>
                  </a:extLst>
                </a:gridCol>
                <a:gridCol w="510156">
                  <a:extLst>
                    <a:ext uri="{9D8B030D-6E8A-4147-A177-3AD203B41FA5}">
                      <a16:colId xmlns:a16="http://schemas.microsoft.com/office/drawing/2014/main" val="20015"/>
                    </a:ext>
                  </a:extLst>
                </a:gridCol>
              </a:tblGrid>
              <a:tr h="251064">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Indicator ID</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Output</a:t>
                      </a:r>
                      <a:r>
                        <a:rPr lang="en-GB" sz="900" b="1" spc="-8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 </a:t>
                      </a:r>
                      <a:r>
                        <a:rPr lang="en-GB" sz="900" b="1" spc="-5"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Indicators</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spc="-5"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Annual</a:t>
                      </a:r>
                      <a:r>
                        <a:rPr lang="en-GB" sz="900" b="1" spc="-6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 </a:t>
                      </a:r>
                      <a:r>
                        <a:rPr lang="en-GB" sz="900" b="1" spc="-5"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Target</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Q1 Target</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Quarter 1 Output – Validated</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a:effectLst/>
                          <a:latin typeface="Arial Narrow" panose="020B0606020202030204" pitchFamily="34" charset="0"/>
                          <a:ea typeface="Calibri" panose="020F0502020204030204" pitchFamily="34" charset="0"/>
                          <a:cs typeface="Times New Roman" panose="02020603050405020304" pitchFamily="18" charset="0"/>
                        </a:rPr>
                        <a:t>Q2 Target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415" marR="18415" marT="18415" marB="88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effectLst/>
                          <a:latin typeface="Arial Narrow" panose="020B0606020202030204" pitchFamily="34" charset="0"/>
                          <a:ea typeface="Calibri" panose="020F0502020204030204" pitchFamily="34" charset="0"/>
                          <a:cs typeface="Times New Roman" panose="02020603050405020304" pitchFamily="18" charset="0"/>
                        </a:rPr>
                        <a:t>Quarter 2 Output – Validated</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415" marR="18415" marT="18415" marB="88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effectLst/>
                          <a:latin typeface="Arial Narrow" panose="020B0606020202030204" pitchFamily="34" charset="0"/>
                          <a:ea typeface="Calibri" panose="020F0502020204030204" pitchFamily="34" charset="0"/>
                          <a:cs typeface="Times New Roman" panose="02020603050405020304" pitchFamily="18" charset="0"/>
                        </a:rPr>
                        <a:t>Q3 Target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effectLst/>
                          <a:latin typeface="Arial Narrow" panose="020B0606020202030204" pitchFamily="34" charset="0"/>
                          <a:ea typeface="Calibri" panose="020F0502020204030204" pitchFamily="34" charset="0"/>
                          <a:cs typeface="Times New Roman" panose="02020603050405020304" pitchFamily="18" charset="0"/>
                        </a:rPr>
                        <a:t>Quarter 3 Output – Validated</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effectLst/>
                          <a:latin typeface="Arial Narrow" panose="020B0606020202030204" pitchFamily="34" charset="0"/>
                          <a:ea typeface="Calibri" panose="020F0502020204030204" pitchFamily="34" charset="0"/>
                          <a:cs typeface="Times New Roman" panose="02020603050405020304" pitchFamily="18" charset="0"/>
                        </a:rPr>
                        <a:t>Q4 Target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a:effectLst/>
                          <a:latin typeface="Arial Narrow" panose="020B0606020202030204" pitchFamily="34" charset="0"/>
                          <a:ea typeface="Calibri" panose="020F0502020204030204" pitchFamily="34" charset="0"/>
                          <a:cs typeface="Times New Roman" panose="02020603050405020304" pitchFamily="18" charset="0"/>
                        </a:rPr>
                        <a:t>Q4 Output – Validated</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effectLst/>
                          <a:latin typeface="Arial Narrow" panose="020B0606020202030204" pitchFamily="34" charset="0"/>
                          <a:ea typeface="Calibri" panose="020F0502020204030204" pitchFamily="34" charset="0"/>
                          <a:cs typeface="Times New Roman" panose="02020603050405020304" pitchFamily="18" charset="0"/>
                        </a:rPr>
                        <a:t>2021/22 Annual Performance Against the Annual Target - Pre-Audited</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Deviation</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marL="0" marR="0">
                        <a:lnSpc>
                          <a:spcPct val="107000"/>
                        </a:lnSpc>
                        <a:spcBef>
                          <a:spcPts val="0"/>
                        </a:spcBef>
                        <a:spcAft>
                          <a:spcPts val="0"/>
                        </a:spcAft>
                      </a:pPr>
                      <a:r>
                        <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Comments</a:t>
                      </a: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n-ZA"/>
                    </a:p>
                  </a:txBody>
                  <a:tcPr/>
                </a:tc>
                <a:tc rowSpan="2">
                  <a:txBody>
                    <a:bodyPr/>
                    <a:lstStyle/>
                    <a:p>
                      <a:pPr marL="0" marR="0">
                        <a:lnSpc>
                          <a:spcPct val="107000"/>
                        </a:lnSpc>
                        <a:spcBef>
                          <a:spcPts val="0"/>
                        </a:spcBef>
                        <a:spcAft>
                          <a:spcPts val="0"/>
                        </a:spcAft>
                      </a:pPr>
                      <a:r>
                        <a:rPr lang="en-GB" sz="9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Overall progress of indicator (Green, Amber or Red)</a:t>
                      </a:r>
                      <a:endParaRPr lang="en-ZA" sz="900" b="1">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560946">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marL="0" marR="0">
                        <a:lnSpc>
                          <a:spcPct val="107000"/>
                        </a:lnSpc>
                        <a:spcBef>
                          <a:spcPts val="0"/>
                        </a:spcBef>
                        <a:spcAft>
                          <a:spcPts val="0"/>
                        </a:spcAft>
                      </a:pPr>
                      <a:r>
                        <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Reason for Deviation</a:t>
                      </a: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Corrective Action</a:t>
                      </a: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vMerge="1">
                  <a:txBody>
                    <a:bodyPr/>
                    <a:lstStyle/>
                    <a:p>
                      <a:endParaRPr lang="en-ZA"/>
                    </a:p>
                  </a:txBody>
                  <a:tcPr/>
                </a:tc>
                <a:extLst>
                  <a:ext uri="{0D108BD9-81ED-4DB2-BD59-A6C34878D82A}">
                    <a16:rowId xmlns:a16="http://schemas.microsoft.com/office/drawing/2014/main" val="10001"/>
                  </a:ext>
                </a:extLst>
              </a:tr>
              <a:tr h="1349613">
                <a:tc>
                  <a:txBody>
                    <a:bodyPr/>
                    <a:lstStyle/>
                    <a:p>
                      <a:pPr marL="0" marR="0">
                        <a:lnSpc>
                          <a:spcPct val="107000"/>
                        </a:lnSpc>
                        <a:spcBef>
                          <a:spcPts val="0"/>
                        </a:spcBef>
                        <a:spcAft>
                          <a:spcPts val="0"/>
                        </a:spcAft>
                      </a:pPr>
                      <a:r>
                        <a:rPr lang="en-ZA" sz="900">
                          <a:effectLst/>
                          <a:latin typeface="Arial Narrow" panose="020B0606020202030204" pitchFamily="34" charset="0"/>
                          <a:ea typeface="Times New Roman" panose="02020603050405020304" pitchFamily="18" charset="0"/>
                          <a:cs typeface="Times New Roman" panose="02020603050405020304" pitchFamily="18" charset="0"/>
                        </a:rPr>
                        <a:t>PPI: 205</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Arial" panose="020B0604020202020204" pitchFamily="34" charset="0"/>
                        </a:rPr>
                        <a:t>Number of Military Veterans participating in the subsidized public transport benefit pilot project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Arial" panose="020B0604020202020204" pitchFamily="34" charset="0"/>
                        </a:rPr>
                        <a:t>200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200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Arial" panose="020B0604020202020204" pitchFamily="34" charset="0"/>
                        </a:rPr>
                        <a:t>Policy in draft format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0"/>
                        </a:spcAft>
                        <a:tabLst>
                          <a:tab pos="590550" algn="l"/>
                        </a:tabLs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 desktop benchmarking exercise with other countries (Namibia, Zimbabwe etc.), was conducted to inform policy development.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tabLst>
                          <a:tab pos="590550" algn="l"/>
                        </a:tabLs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tabLst>
                          <a:tab pos="590550" algn="l"/>
                        </a:tabLs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 request to develop a strategy document to better inform policy development was submitted to the Research Unit.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50000"/>
                        </a:lnSpc>
                        <a:spcBef>
                          <a:spcPts val="0"/>
                        </a:spcBef>
                        <a:spcAft>
                          <a:spcPts val="0"/>
                        </a:spcAft>
                      </a:pPr>
                      <a:r>
                        <a:rPr lang="en-US" sz="900" dirty="0">
                          <a:effectLst/>
                          <a:latin typeface="Arial" panose="020B0604020202020204" pitchFamily="34" charset="0"/>
                          <a:ea typeface="Arial" panose="020B0604020202020204" pitchFamily="34" charset="0"/>
                          <a:cs typeface="Times New Roman" panose="02020603050405020304" pitchFamily="18" charset="0"/>
                        </a:rPr>
                        <a:t>-</a:t>
                      </a:r>
                      <a:endParaRPr lang="en-ZA" sz="1100" dirty="0">
                        <a:effectLst/>
                        <a:latin typeface="Arial" panose="020B0604020202020204" pitchFamily="34" charset="0"/>
                        <a:ea typeface="Arial" panose="020B0604020202020204" pitchFamily="34"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 submission to develop a strategy document to better inform policy development during 2022/23 financial year has been submitted for approval by Accounting officer</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0</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-200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Policy is in draft and due to complexity of the public transport sector in the country, extensive data and information collection with stakeholder engagement is still required to assist in policy development and implementation thereof.</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Approved strategy on subsidized public transport during 2022/23 financial year to inform better policy development.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02"/>
                  </a:ext>
                </a:extLst>
              </a:tr>
              <a:tr h="448101">
                <a:tc>
                  <a:txBody>
                    <a:bodyPr/>
                    <a:lstStyle/>
                    <a:p>
                      <a:pPr marL="0" marR="0">
                        <a:lnSpc>
                          <a:spcPct val="107000"/>
                        </a:lnSpc>
                        <a:spcBef>
                          <a:spcPts val="0"/>
                        </a:spcBef>
                        <a:spcAft>
                          <a:spcPts val="0"/>
                        </a:spcAft>
                      </a:pPr>
                      <a:r>
                        <a:rPr lang="en-GB" sz="900">
                          <a:effectLst/>
                          <a:latin typeface="Arial Narrow" panose="020B0606020202030204" pitchFamily="34" charset="0"/>
                          <a:ea typeface="Arial" panose="020B0604020202020204" pitchFamily="34" charset="0"/>
                          <a:cs typeface="Times New Roman" panose="02020603050405020304" pitchFamily="18" charset="0"/>
                        </a:rPr>
                        <a:t>PPI: 206</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Number of Bursaries provided to Military Veterans and their dependants per year</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3 500</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2 650</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3 500</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3 456</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4 446</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946</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 The DMV has approved 2650 leaners and students for education support in 2021.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 The DMV has also opened for new applications between 14 October 2021 and 31 January 2022.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 Payments of school fees and the re-imbursement of fees that were paid by the parent is on-going at an accelerated pace.</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 A team of employees is embarked on roadshows in provinces to collect and redress some of the stumbling blocks within education support.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Continuous monitoring of the target against available budget.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3"/>
                  </a:ext>
                </a:extLst>
              </a:tr>
            </a:tbl>
          </a:graphicData>
        </a:graphic>
      </p:graphicFrame>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30469169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3999" y="60458"/>
            <a:ext cx="9144000" cy="646331"/>
          </a:xfrm>
          <a:prstGeom prst="rect">
            <a:avLst/>
          </a:prstGeom>
        </p:spPr>
        <p:txBody>
          <a:bodyPr wrap="square">
            <a:spAutoFit/>
          </a:bodyPr>
          <a:lstStyle/>
          <a:p>
            <a:r>
              <a:rPr lang="en-ZA" sz="1800" b="1" dirty="0">
                <a:solidFill>
                  <a:srgbClr val="00B050"/>
                </a:solidFill>
              </a:rPr>
              <a:t>PROGRAMME </a:t>
            </a:r>
            <a:r>
              <a:rPr lang="en-ZA" sz="1800" b="1" dirty="0" smtClean="0">
                <a:solidFill>
                  <a:srgbClr val="00B050"/>
                </a:solidFill>
              </a:rPr>
              <a:t>2: SES </a:t>
            </a:r>
            <a:r>
              <a:rPr lang="en-ZA" sz="1800" b="1" dirty="0">
                <a:solidFill>
                  <a:srgbClr val="00B050"/>
                </a:solidFill>
              </a:rPr>
              <a:t>PERFORMANCE INDICATORS AND TARGETS  </a:t>
            </a:r>
            <a:r>
              <a:rPr lang="en-ZA" sz="1800" dirty="0">
                <a:solidFill>
                  <a:srgbClr val="00B050"/>
                </a:solidFill>
              </a:rPr>
              <a:t/>
            </a:r>
            <a:br>
              <a:rPr lang="en-ZA" sz="1800" dirty="0">
                <a:solidFill>
                  <a:srgbClr val="00B050"/>
                </a:solidFill>
              </a:rPr>
            </a:br>
            <a:endParaRPr lang="en-ZA" sz="1800" b="1" dirty="0">
              <a:solidFill>
                <a:srgbClr val="00B050"/>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7B1C6805-EAF3-CC4B-883D-0BA841DD8C88}" type="slidenum">
              <a:rPr lang="en-US" smtClean="0">
                <a:solidFill>
                  <a:prstClr val="black">
                    <a:tint val="75000"/>
                  </a:prstClr>
                </a:solidFill>
              </a:rPr>
              <a:pPr/>
              <a:t>28</a:t>
            </a:fld>
            <a:endParaRPr lang="en-US">
              <a:solidFill>
                <a:prstClr val="black">
                  <a:tint val="75000"/>
                </a:prst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56427477"/>
              </p:ext>
            </p:extLst>
          </p:nvPr>
        </p:nvGraphicFramePr>
        <p:xfrm>
          <a:off x="83002" y="507832"/>
          <a:ext cx="11976726" cy="4988388"/>
        </p:xfrm>
        <a:graphic>
          <a:graphicData uri="http://schemas.openxmlformats.org/drawingml/2006/table">
            <a:tbl>
              <a:tblPr/>
              <a:tblGrid>
                <a:gridCol w="512221">
                  <a:extLst>
                    <a:ext uri="{9D8B030D-6E8A-4147-A177-3AD203B41FA5}">
                      <a16:colId xmlns:a16="http://schemas.microsoft.com/office/drawing/2014/main" val="20000"/>
                    </a:ext>
                  </a:extLst>
                </a:gridCol>
                <a:gridCol w="721969">
                  <a:extLst>
                    <a:ext uri="{9D8B030D-6E8A-4147-A177-3AD203B41FA5}">
                      <a16:colId xmlns:a16="http://schemas.microsoft.com/office/drawing/2014/main" val="20001"/>
                    </a:ext>
                  </a:extLst>
                </a:gridCol>
                <a:gridCol w="591035">
                  <a:extLst>
                    <a:ext uri="{9D8B030D-6E8A-4147-A177-3AD203B41FA5}">
                      <a16:colId xmlns:a16="http://schemas.microsoft.com/office/drawing/2014/main" val="20002"/>
                    </a:ext>
                  </a:extLst>
                </a:gridCol>
                <a:gridCol w="503933">
                  <a:extLst>
                    <a:ext uri="{9D8B030D-6E8A-4147-A177-3AD203B41FA5}">
                      <a16:colId xmlns:a16="http://schemas.microsoft.com/office/drawing/2014/main" val="20003"/>
                    </a:ext>
                  </a:extLst>
                </a:gridCol>
                <a:gridCol w="528820">
                  <a:extLst>
                    <a:ext uri="{9D8B030D-6E8A-4147-A177-3AD203B41FA5}">
                      <a16:colId xmlns:a16="http://schemas.microsoft.com/office/drawing/2014/main" val="20004"/>
                    </a:ext>
                  </a:extLst>
                </a:gridCol>
                <a:gridCol w="503933">
                  <a:extLst>
                    <a:ext uri="{9D8B030D-6E8A-4147-A177-3AD203B41FA5}">
                      <a16:colId xmlns:a16="http://schemas.microsoft.com/office/drawing/2014/main" val="20005"/>
                    </a:ext>
                  </a:extLst>
                </a:gridCol>
                <a:gridCol w="721645">
                  <a:extLst>
                    <a:ext uri="{9D8B030D-6E8A-4147-A177-3AD203B41FA5}">
                      <a16:colId xmlns:a16="http://schemas.microsoft.com/office/drawing/2014/main" val="20006"/>
                    </a:ext>
                  </a:extLst>
                </a:gridCol>
                <a:gridCol w="750499">
                  <a:extLst>
                    <a:ext uri="{9D8B030D-6E8A-4147-A177-3AD203B41FA5}">
                      <a16:colId xmlns:a16="http://schemas.microsoft.com/office/drawing/2014/main" val="20007"/>
                    </a:ext>
                  </a:extLst>
                </a:gridCol>
                <a:gridCol w="992037">
                  <a:extLst>
                    <a:ext uri="{9D8B030D-6E8A-4147-A177-3AD203B41FA5}">
                      <a16:colId xmlns:a16="http://schemas.microsoft.com/office/drawing/2014/main" val="20008"/>
                    </a:ext>
                  </a:extLst>
                </a:gridCol>
                <a:gridCol w="810883">
                  <a:extLst>
                    <a:ext uri="{9D8B030D-6E8A-4147-A177-3AD203B41FA5}">
                      <a16:colId xmlns:a16="http://schemas.microsoft.com/office/drawing/2014/main" val="20009"/>
                    </a:ext>
                  </a:extLst>
                </a:gridCol>
                <a:gridCol w="836763">
                  <a:extLst>
                    <a:ext uri="{9D8B030D-6E8A-4147-A177-3AD203B41FA5}">
                      <a16:colId xmlns:a16="http://schemas.microsoft.com/office/drawing/2014/main" val="20010"/>
                    </a:ext>
                  </a:extLst>
                </a:gridCol>
                <a:gridCol w="897147">
                  <a:extLst>
                    <a:ext uri="{9D8B030D-6E8A-4147-A177-3AD203B41FA5}">
                      <a16:colId xmlns:a16="http://schemas.microsoft.com/office/drawing/2014/main" val="20011"/>
                    </a:ext>
                  </a:extLst>
                </a:gridCol>
                <a:gridCol w="707366">
                  <a:extLst>
                    <a:ext uri="{9D8B030D-6E8A-4147-A177-3AD203B41FA5}">
                      <a16:colId xmlns:a16="http://schemas.microsoft.com/office/drawing/2014/main" val="20012"/>
                    </a:ext>
                  </a:extLst>
                </a:gridCol>
                <a:gridCol w="1466490">
                  <a:extLst>
                    <a:ext uri="{9D8B030D-6E8A-4147-A177-3AD203B41FA5}">
                      <a16:colId xmlns:a16="http://schemas.microsoft.com/office/drawing/2014/main" val="20013"/>
                    </a:ext>
                  </a:extLst>
                </a:gridCol>
                <a:gridCol w="861444">
                  <a:extLst>
                    <a:ext uri="{9D8B030D-6E8A-4147-A177-3AD203B41FA5}">
                      <a16:colId xmlns:a16="http://schemas.microsoft.com/office/drawing/2014/main" val="20014"/>
                    </a:ext>
                  </a:extLst>
                </a:gridCol>
                <a:gridCol w="570541">
                  <a:extLst>
                    <a:ext uri="{9D8B030D-6E8A-4147-A177-3AD203B41FA5}">
                      <a16:colId xmlns:a16="http://schemas.microsoft.com/office/drawing/2014/main" val="20015"/>
                    </a:ext>
                  </a:extLst>
                </a:gridCol>
              </a:tblGrid>
              <a:tr h="251064">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Indicator ID</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Output</a:t>
                      </a:r>
                      <a:r>
                        <a:rPr lang="en-GB" sz="900" b="1" spc="-8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 </a:t>
                      </a:r>
                      <a:r>
                        <a:rPr lang="en-GB" sz="900" b="1" spc="-5"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Indicators</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spc="-5"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Annual</a:t>
                      </a:r>
                      <a:r>
                        <a:rPr lang="en-GB" sz="900" b="1" spc="-6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 </a:t>
                      </a:r>
                      <a:r>
                        <a:rPr lang="en-GB" sz="900" b="1" spc="-5"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Target</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Q1 Target</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Quarter 1 Output – Validated</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a:effectLst/>
                          <a:latin typeface="Arial Narrow" panose="020B0606020202030204" pitchFamily="34" charset="0"/>
                          <a:ea typeface="Calibri" panose="020F0502020204030204" pitchFamily="34" charset="0"/>
                          <a:cs typeface="Times New Roman" panose="02020603050405020304" pitchFamily="18" charset="0"/>
                        </a:rPr>
                        <a:t>Q2 Target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415" marR="18415" marT="18415" marB="88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effectLst/>
                          <a:latin typeface="Arial Narrow" panose="020B0606020202030204" pitchFamily="34" charset="0"/>
                          <a:ea typeface="Calibri" panose="020F0502020204030204" pitchFamily="34" charset="0"/>
                          <a:cs typeface="Times New Roman" panose="02020603050405020304" pitchFamily="18" charset="0"/>
                        </a:rPr>
                        <a:t>Quarter 2 Output – Validated</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415" marR="18415" marT="18415" marB="88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effectLst/>
                          <a:latin typeface="Arial Narrow" panose="020B0606020202030204" pitchFamily="34" charset="0"/>
                          <a:ea typeface="Calibri" panose="020F0502020204030204" pitchFamily="34" charset="0"/>
                          <a:cs typeface="Times New Roman" panose="02020603050405020304" pitchFamily="18" charset="0"/>
                        </a:rPr>
                        <a:t>Q3 Target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effectLst/>
                          <a:latin typeface="Arial Narrow" panose="020B0606020202030204" pitchFamily="34" charset="0"/>
                          <a:ea typeface="Calibri" panose="020F0502020204030204" pitchFamily="34" charset="0"/>
                          <a:cs typeface="Times New Roman" panose="02020603050405020304" pitchFamily="18" charset="0"/>
                        </a:rPr>
                        <a:t>Quarter 3 Output – Validated</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effectLst/>
                          <a:latin typeface="Arial Narrow" panose="020B0606020202030204" pitchFamily="34" charset="0"/>
                          <a:ea typeface="Calibri" panose="020F0502020204030204" pitchFamily="34" charset="0"/>
                          <a:cs typeface="Times New Roman" panose="02020603050405020304" pitchFamily="18" charset="0"/>
                        </a:rPr>
                        <a:t>Q4 Target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a:effectLst/>
                          <a:latin typeface="Arial Narrow" panose="020B0606020202030204" pitchFamily="34" charset="0"/>
                          <a:ea typeface="Calibri" panose="020F0502020204030204" pitchFamily="34" charset="0"/>
                          <a:cs typeface="Times New Roman" panose="02020603050405020304" pitchFamily="18" charset="0"/>
                        </a:rPr>
                        <a:t>Q4 Output – Validated</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effectLst/>
                          <a:latin typeface="Arial Narrow" panose="020B0606020202030204" pitchFamily="34" charset="0"/>
                          <a:ea typeface="Calibri" panose="020F0502020204030204" pitchFamily="34" charset="0"/>
                          <a:cs typeface="Times New Roman" panose="02020603050405020304" pitchFamily="18" charset="0"/>
                        </a:rPr>
                        <a:t>2021/22 Annual Performance Against the Annual Target - Pre-Audited</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Deviation</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marL="0" marR="0">
                        <a:lnSpc>
                          <a:spcPct val="107000"/>
                        </a:lnSpc>
                        <a:spcBef>
                          <a:spcPts val="0"/>
                        </a:spcBef>
                        <a:spcAft>
                          <a:spcPts val="0"/>
                        </a:spcAft>
                      </a:pPr>
                      <a:r>
                        <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Comments</a:t>
                      </a: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n-ZA"/>
                    </a:p>
                  </a:txBody>
                  <a:tcPr/>
                </a:tc>
                <a:tc rowSpan="2">
                  <a:txBody>
                    <a:bodyPr/>
                    <a:lstStyle/>
                    <a:p>
                      <a:pPr marL="0" marR="0">
                        <a:lnSpc>
                          <a:spcPct val="107000"/>
                        </a:lnSpc>
                        <a:spcBef>
                          <a:spcPts val="0"/>
                        </a:spcBef>
                        <a:spcAft>
                          <a:spcPts val="0"/>
                        </a:spcAft>
                      </a:pPr>
                      <a:r>
                        <a:rPr lang="en-GB" sz="9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Overall progress of indicator (Green, Amber or Red)</a:t>
                      </a:r>
                      <a:endParaRPr lang="en-ZA" sz="900" b="1">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560946">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marL="0" marR="0">
                        <a:lnSpc>
                          <a:spcPct val="107000"/>
                        </a:lnSpc>
                        <a:spcBef>
                          <a:spcPts val="0"/>
                        </a:spcBef>
                        <a:spcAft>
                          <a:spcPts val="0"/>
                        </a:spcAft>
                      </a:pPr>
                      <a:r>
                        <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Reason for Deviation</a:t>
                      </a: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Corrective Action</a:t>
                      </a: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vMerge="1">
                  <a:txBody>
                    <a:bodyPr/>
                    <a:lstStyle/>
                    <a:p>
                      <a:endParaRPr lang="en-ZA"/>
                    </a:p>
                  </a:txBody>
                  <a:tcPr/>
                </a:tc>
                <a:extLst>
                  <a:ext uri="{0D108BD9-81ED-4DB2-BD59-A6C34878D82A}">
                    <a16:rowId xmlns:a16="http://schemas.microsoft.com/office/drawing/2014/main" val="10001"/>
                  </a:ext>
                </a:extLst>
              </a:tr>
              <a:tr h="2108726">
                <a:tc>
                  <a:txBody>
                    <a:bodyPr/>
                    <a:lstStyle/>
                    <a:p>
                      <a:pPr marL="0" marR="0">
                        <a:lnSpc>
                          <a:spcPct val="107000"/>
                        </a:lnSpc>
                        <a:spcBef>
                          <a:spcPts val="0"/>
                        </a:spcBef>
                        <a:spcAft>
                          <a:spcPts val="0"/>
                        </a:spcAft>
                      </a:pPr>
                      <a:r>
                        <a:rPr lang="en-GB" sz="900" dirty="0">
                          <a:effectLst/>
                          <a:latin typeface="Arial Narrow" panose="020B0606020202030204" pitchFamily="34" charset="0"/>
                          <a:ea typeface="Arial" panose="020B0604020202020204" pitchFamily="34" charset="0"/>
                          <a:cs typeface="Times New Roman" panose="02020603050405020304" pitchFamily="18" charset="0"/>
                        </a:rPr>
                        <a:t>PPI: 207</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Number of Military Veterans with access to health care services</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Arial" panose="020B0604020202020204" pitchFamily="34" charset="0"/>
                        </a:rPr>
                        <a:t>19 100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Arial" panose="020B0604020202020204" pitchFamily="34" charset="0"/>
                        </a:rPr>
                        <a:t>(1 100)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Arial" panose="020B0604020202020204" pitchFamily="34" charset="0"/>
                        </a:rPr>
                        <a:t>18 250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Arial" panose="020B0604020202020204" pitchFamily="34" charset="0"/>
                        </a:rPr>
                        <a:t>(250)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Arial" panose="020B0604020202020204" pitchFamily="34" charset="0"/>
                        </a:rPr>
                        <a:t>18 678</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Arial" panose="020B0604020202020204" pitchFamily="34" charset="0"/>
                        </a:rPr>
                        <a:t>(133)</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Arial" panose="020B0604020202020204" pitchFamily="34" charset="0"/>
                        </a:rPr>
                        <a:t>18 500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Arial" panose="020B0604020202020204" pitchFamily="34" charset="0"/>
                        </a:rPr>
                        <a:t>(250)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Arial" panose="020B0604020202020204" pitchFamily="34" charset="0"/>
                        </a:rPr>
                        <a:t>18 867</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Arial" panose="020B0604020202020204" pitchFamily="34" charset="0"/>
                        </a:rPr>
                        <a:t>(189)</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18 750</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(250)</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18 975</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(108)</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19 100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(350)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(19 100)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(125)</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19 098</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( 555 )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(-225)</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99.9 % of the targets have been achieved as 11 applicants were sent to SAMHS to authenticate if they have not been registered on the SAMHS database but not on the DMV healthcare database as there is a possibility that they might be eligible for authorization to access healthcare, in which case they will be updated on the Q4 performance report as an addendum, as is the case with data that is received retrospectively from SAMHS.</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The target has been corrected for the next financial year.</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02"/>
                  </a:ext>
                </a:extLst>
              </a:tr>
              <a:tr h="1639019">
                <a:tc>
                  <a:txBody>
                    <a:bodyPr/>
                    <a:lstStyle/>
                    <a:p>
                      <a:pPr marL="0" marR="0">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PPI: 208</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Number of Military Veterans and dependents provided with  dedicated counselling services and treatment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kern="1200" dirty="0">
                          <a:effectLst/>
                          <a:latin typeface="Arial Narrow" panose="020B0606020202030204" pitchFamily="34" charset="0"/>
                          <a:ea typeface="Times New Roman" panose="02020603050405020304" pitchFamily="18" charset="0"/>
                          <a:cs typeface="Arial" panose="020B0604020202020204" pitchFamily="34" charset="0"/>
                        </a:rPr>
                        <a:t>500</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125</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99</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125</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Arial" panose="020B0604020202020204" pitchFamily="34" charset="0"/>
                        </a:rPr>
                        <a:t>131</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125</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Arial" panose="020B0604020202020204" pitchFamily="34" charset="0"/>
                        </a:rPr>
                        <a:t>98</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Arial" panose="020B0604020202020204" pitchFamily="34" charset="0"/>
                        </a:rPr>
                        <a:t>125</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Arial" panose="020B0604020202020204" pitchFamily="34" charset="0"/>
                        </a:rPr>
                        <a:t>151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Arial" panose="020B0604020202020204" pitchFamily="34" charset="0"/>
                        </a:rPr>
                        <a:t>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Arial" panose="020B0604020202020204" pitchFamily="34" charset="0"/>
                        </a:rPr>
                        <a:t>487</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Arial" panose="020B0604020202020204" pitchFamily="34" charset="0"/>
                        </a:rPr>
                        <a:t>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26</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Dedicated Counselling is demand driven as such 97 % of the targets has been achieved, however there is a possibility that the target could have been reached or even exceeded as the reports are received retrospectively and aligned through an addendum for the respective quarter as and when they are received, due to lack of live data system.</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Continuous monitoring</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3"/>
                  </a:ext>
                </a:extLst>
              </a:tr>
            </a:tbl>
          </a:graphicData>
        </a:graphic>
      </p:graphicFrame>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31105941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0150" y="69774"/>
            <a:ext cx="8939177" cy="433136"/>
          </a:xfrm>
          <a:ln>
            <a:noFill/>
          </a:ln>
        </p:spPr>
        <p:style>
          <a:lnRef idx="2">
            <a:schemeClr val="accent3"/>
          </a:lnRef>
          <a:fillRef idx="1">
            <a:schemeClr val="lt1"/>
          </a:fillRef>
          <a:effectRef idx="0">
            <a:schemeClr val="accent3"/>
          </a:effectRef>
          <a:fontRef idx="minor">
            <a:schemeClr val="dk1"/>
          </a:fontRef>
        </p:style>
        <p:txBody>
          <a:bodyPr>
            <a:noAutofit/>
          </a:bodyPr>
          <a:lstStyle/>
          <a:p>
            <a:pPr>
              <a:spcBef>
                <a:spcPts val="0"/>
              </a:spcBef>
            </a:pPr>
            <a:r>
              <a:rPr lang="en-ZA" sz="2400" b="1" dirty="0" smtClean="0">
                <a:solidFill>
                  <a:srgbClr val="00B050"/>
                </a:solidFill>
                <a:latin typeface="Arial" panose="020B0604020202020204" pitchFamily="34" charset="0"/>
                <a:cs typeface="Arial" panose="020B0604020202020204" pitchFamily="34" charset="0"/>
              </a:rPr>
              <a:t>PERFORMANCE </a:t>
            </a:r>
            <a:r>
              <a:rPr lang="en-ZA" sz="2400" b="1" dirty="0">
                <a:solidFill>
                  <a:srgbClr val="00B050"/>
                </a:solidFill>
                <a:latin typeface="Arial" panose="020B0604020202020204" pitchFamily="34" charset="0"/>
                <a:cs typeface="Arial" panose="020B0604020202020204" pitchFamily="34" charset="0"/>
              </a:rPr>
              <a:t>ANALYSIS: PROGRAMME 3: ESM</a:t>
            </a:r>
            <a:endParaRPr lang="en-ZA" sz="2400" dirty="0"/>
          </a:p>
        </p:txBody>
      </p:sp>
      <p:graphicFrame>
        <p:nvGraphicFramePr>
          <p:cNvPr id="5" name="Table 4"/>
          <p:cNvGraphicFramePr>
            <a:graphicFrameLocks noGrp="1"/>
          </p:cNvGraphicFramePr>
          <p:nvPr>
            <p:extLst>
              <p:ext uri="{D42A27DB-BD31-4B8C-83A1-F6EECF244321}">
                <p14:modId xmlns:p14="http://schemas.microsoft.com/office/powerpoint/2010/main" val="3517470359"/>
              </p:ext>
            </p:extLst>
          </p:nvPr>
        </p:nvGraphicFramePr>
        <p:xfrm>
          <a:off x="1385046" y="593558"/>
          <a:ext cx="10394577" cy="1920240"/>
        </p:xfrm>
        <a:graphic>
          <a:graphicData uri="http://schemas.openxmlformats.org/drawingml/2006/table">
            <a:tbl>
              <a:tblPr firstRow="1" bandRow="1">
                <a:tableStyleId>{8799B23B-EC83-4686-B30A-512413B5E67A}</a:tableStyleId>
              </a:tblPr>
              <a:tblGrid>
                <a:gridCol w="10394577">
                  <a:extLst>
                    <a:ext uri="{9D8B030D-6E8A-4147-A177-3AD203B41FA5}">
                      <a16:colId xmlns:a16="http://schemas.microsoft.com/office/drawing/2014/main" val="20000"/>
                    </a:ext>
                  </a:extLst>
                </a:gridCol>
              </a:tblGrid>
              <a:tr h="1129364">
                <a:tc>
                  <a:txBody>
                    <a:bodyPr/>
                    <a:lstStyle/>
                    <a:p>
                      <a:pPr marL="0" marR="0" lvl="0" indent="0" algn="just" defTabSz="457200" rtl="0" eaLnBrk="1" fontAlgn="auto" latinLnBrk="0" hangingPunct="1">
                        <a:lnSpc>
                          <a:spcPct val="15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Arial" panose="020B0604020202020204" pitchFamily="34" charset="0"/>
                          <a:ea typeface="Calibri"/>
                          <a:cs typeface="Arial" panose="020B0604020202020204" pitchFamily="34" charset="0"/>
                        </a:rPr>
                        <a:t>The Programme planned to achieve 4 targets during Q1 and 2 targets were achieved which translate to 50%. During Q2 the Programme planned to achieve 05 targets and 03 targets were achieved which translate to 60%. During Q3 the programme planned to achieve 5 targets and 3 (60%) targets were achieved. During the period under review the DMV planned to achieve 6 targets and 2 (33%) targets were achieved. </a:t>
                      </a:r>
                    </a:p>
                    <a:p>
                      <a:pPr marL="0" marR="0" lvl="0" indent="0" algn="just" defTabSz="457200" rtl="0" eaLnBrk="1" fontAlgn="auto" latinLnBrk="0" hangingPunct="1">
                        <a:lnSpc>
                          <a:spcPct val="150000"/>
                        </a:lnSpc>
                        <a:spcBef>
                          <a:spcPts val="0"/>
                        </a:spcBef>
                        <a:spcAft>
                          <a:spcPts val="0"/>
                        </a:spcAft>
                        <a:buClrTx/>
                        <a:buSzTx/>
                        <a:buFontTx/>
                        <a:buNone/>
                        <a:tabLst/>
                        <a:defRPr/>
                      </a:pPr>
                      <a:endParaRPr kumimoji="0" lang="en-ZA" sz="1600" b="0" i="0" u="none" strike="noStrike" kern="1200" cap="none" spc="0" normalizeH="0" baseline="0" noProof="0" dirty="0" smtClean="0">
                        <a:ln>
                          <a:noFill/>
                        </a:ln>
                        <a:solidFill>
                          <a:prstClr val="black"/>
                        </a:solidFill>
                        <a:effectLst/>
                        <a:uLnTx/>
                        <a:uFillTx/>
                        <a:latin typeface="Arial" panose="020B0604020202020204" pitchFamily="34" charset="0"/>
                        <a:ea typeface="Calibri"/>
                        <a:cs typeface="Arial" panose="020B0604020202020204" pitchFamily="34" charset="0"/>
                      </a:endParaRPr>
                    </a:p>
                  </a:txBody>
                  <a:tcPr>
                    <a:lnL w="12700" cmpd="sng">
                      <a:noFill/>
                    </a:lnL>
                    <a:lnR w="12700" cmpd="sng">
                      <a:noFill/>
                    </a:lnR>
                    <a:lnT w="12700" cmpd="sng">
                      <a:noFill/>
                    </a:lnT>
                    <a:lnB w="254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3" name="Slide Number Placeholder 2"/>
          <p:cNvSpPr>
            <a:spLocks noGrp="1"/>
          </p:cNvSpPr>
          <p:nvPr>
            <p:ph type="sldNum" sz="quarter" idx="12"/>
          </p:nvPr>
        </p:nvSpPr>
        <p:spPr/>
        <p:txBody>
          <a:bodyPr/>
          <a:lstStyle/>
          <a:p>
            <a:fld id="{7B1C6805-EAF3-CC4B-883D-0BA841DD8C88}" type="slidenum">
              <a:rPr lang="en-US" smtClean="0">
                <a:solidFill>
                  <a:prstClr val="black">
                    <a:tint val="75000"/>
                  </a:prstClr>
                </a:solidFill>
              </a:rPr>
              <a:pPr/>
              <a:t>29</a:t>
            </a:fld>
            <a:endParaRPr lang="en-US">
              <a:solidFill>
                <a:prstClr val="black">
                  <a:tint val="75000"/>
                </a:prstClr>
              </a:solidFill>
            </a:endParaRPr>
          </a:p>
        </p:txBody>
      </p:sp>
      <p:sp>
        <p:nvSpPr>
          <p:cNvPr id="7" name="Rectangle 6" descr="Bar chart"/>
          <p:cNvSpPr/>
          <p:nvPr/>
        </p:nvSpPr>
        <p:spPr>
          <a:xfrm>
            <a:off x="0" y="-134495"/>
            <a:ext cx="1584695" cy="1391794"/>
          </a:xfrm>
          <a:prstGeom prst="rect">
            <a:avLst/>
          </a:prstGeom>
          <a:blipFill>
            <a:blip r:embed="rId2" cstate="print">
              <a:duotone>
                <a:prstClr val="black"/>
                <a:schemeClr val="accent1">
                  <a:tint val="45000"/>
                  <a:satMod val="400000"/>
                </a:schemeClr>
              </a:duotone>
              <a:extLst>
                <a:ext uri="{28A0092B-C50C-407E-A947-70E740481C1C}">
                  <a14:useLocalDpi xmlns:a14="http://schemas.microsoft.com/office/drawing/2010/main" val="0"/>
                </a:ext>
                <a:ext uri="{96DAC541-7B7A-43D3-8B79-37D633B846F1}">
                  <asvg:svgBlip xmlns="" xmlns:dgm="http://schemas.openxmlformats.org/drawingml/2006/diagram" xmlns:asvg="http://schemas.microsoft.com/office/drawing/2016/SVG/main" xmlns:lc="http://schemas.openxmlformats.org/drawingml/2006/lockedCanvas" r:embed="rId4"/>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graphicFrame>
        <p:nvGraphicFramePr>
          <p:cNvPr id="9" name="Content Placeholder 8"/>
          <p:cNvGraphicFramePr>
            <a:graphicFrameLocks noGrp="1"/>
          </p:cNvGraphicFramePr>
          <p:nvPr>
            <p:ph idx="1"/>
            <p:extLst>
              <p:ext uri="{D42A27DB-BD31-4B8C-83A1-F6EECF244321}">
                <p14:modId xmlns:p14="http://schemas.microsoft.com/office/powerpoint/2010/main" val="780229447"/>
              </p:ext>
            </p:extLst>
          </p:nvPr>
        </p:nvGraphicFramePr>
        <p:xfrm>
          <a:off x="1385046" y="2194531"/>
          <a:ext cx="10287000" cy="3067582"/>
        </p:xfrm>
        <a:graphic>
          <a:graphicData uri="http://schemas.openxmlformats.org/drawingml/2006/table">
            <a:tbl>
              <a:tblPr>
                <a:tableStyleId>{69CF1AB2-1976-4502-BF36-3FF5EA218861}</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gridCol w="2057400">
                  <a:extLst>
                    <a:ext uri="{9D8B030D-6E8A-4147-A177-3AD203B41FA5}">
                      <a16:colId xmlns:a16="http://schemas.microsoft.com/office/drawing/2014/main" val="20004"/>
                    </a:ext>
                  </a:extLst>
                </a:gridCol>
              </a:tblGrid>
              <a:tr h="725812">
                <a:tc>
                  <a:txBody>
                    <a:bodyPr/>
                    <a:lstStyle/>
                    <a:p>
                      <a:pPr algn="ctr" rtl="0" fontAlgn="t"/>
                      <a:r>
                        <a:rPr lang="en-US" sz="1600" b="1" i="0" u="none" strike="noStrike" dirty="0" smtClean="0">
                          <a:solidFill>
                            <a:schemeClr val="dk1"/>
                          </a:solidFill>
                          <a:effectLst/>
                          <a:latin typeface="Arial Narrow" panose="020B0606020202030204" pitchFamily="34" charset="0"/>
                        </a:rPr>
                        <a:t>ESM</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t"/>
                      <a:r>
                        <a:rPr lang="en-US" sz="1600" b="1" i="0" u="none" strike="noStrike" dirty="0" smtClean="0">
                          <a:solidFill>
                            <a:srgbClr val="000000"/>
                          </a:solidFill>
                          <a:effectLst/>
                          <a:latin typeface="Arial Narrow" panose="020B0606020202030204" pitchFamily="34" charset="0"/>
                        </a:rPr>
                        <a:t>Q1</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t"/>
                      <a:r>
                        <a:rPr lang="en-US" sz="1600" b="1" i="0" u="none" strike="noStrike" dirty="0" smtClean="0">
                          <a:solidFill>
                            <a:srgbClr val="000000"/>
                          </a:solidFill>
                          <a:effectLst/>
                          <a:latin typeface="Arial Narrow" panose="020B0606020202030204" pitchFamily="34" charset="0"/>
                        </a:rPr>
                        <a:t>Q2</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t"/>
                      <a:r>
                        <a:rPr lang="en-US" sz="1600" b="1" i="0" u="none" strike="noStrike" dirty="0" smtClean="0">
                          <a:solidFill>
                            <a:srgbClr val="000000"/>
                          </a:solidFill>
                          <a:effectLst/>
                          <a:latin typeface="Arial Narrow" panose="020B0606020202030204" pitchFamily="34" charset="0"/>
                        </a:rPr>
                        <a:t>Q3</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t"/>
                      <a:r>
                        <a:rPr lang="en-US" sz="1600" b="1" i="0" u="none" strike="noStrike" dirty="0" smtClean="0">
                          <a:solidFill>
                            <a:srgbClr val="000000"/>
                          </a:solidFill>
                          <a:effectLst/>
                          <a:latin typeface="Arial Narrow" panose="020B0606020202030204" pitchFamily="34" charset="0"/>
                        </a:rPr>
                        <a:t>Q4</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extLst>
                  <a:ext uri="{0D108BD9-81ED-4DB2-BD59-A6C34878D82A}">
                    <a16:rowId xmlns:a16="http://schemas.microsoft.com/office/drawing/2014/main" val="10000"/>
                  </a:ext>
                </a:extLst>
              </a:tr>
              <a:tr h="780590">
                <a:tc>
                  <a:txBody>
                    <a:bodyPr/>
                    <a:lstStyle/>
                    <a:p>
                      <a:pPr algn="ctr" rtl="0" fontAlgn="ctr"/>
                      <a:r>
                        <a:rPr lang="en-ZA" sz="1600" b="1" u="none" strike="noStrike" dirty="0">
                          <a:effectLst/>
                          <a:latin typeface="Arial Narrow" panose="020B0606020202030204" pitchFamily="34" charset="0"/>
                        </a:rPr>
                        <a:t>Targets Planned</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solidFill>
                  </a:tcPr>
                </a:tc>
                <a:tc>
                  <a:txBody>
                    <a:bodyPr/>
                    <a:lstStyle/>
                    <a:p>
                      <a:pPr marL="0" algn="ctr" defTabSz="457200" rtl="0" eaLnBrk="1" fontAlgn="ctr" latinLnBrk="0" hangingPunct="1"/>
                      <a:r>
                        <a:rPr lang="en-ZA" sz="1600" b="1" i="0" u="none" strike="noStrike" kern="1200" dirty="0">
                          <a:solidFill>
                            <a:srgbClr val="000000"/>
                          </a:solidFill>
                          <a:effectLst/>
                          <a:latin typeface="Arial Narrow" panose="020B0606020202030204" pitchFamily="34" charset="0"/>
                          <a:ea typeface="+mn-ea"/>
                          <a:cs typeface="+mn-cs"/>
                        </a:rPr>
                        <a:t>4</a:t>
                      </a:r>
                    </a:p>
                  </a:txBody>
                  <a:tcPr marL="0" marR="0" marT="0" marB="0" anchor="ctr">
                    <a:solidFill>
                      <a:schemeClr val="bg1"/>
                    </a:solidFill>
                  </a:tcPr>
                </a:tc>
                <a:tc>
                  <a:txBody>
                    <a:bodyPr/>
                    <a:lstStyle/>
                    <a:p>
                      <a:pPr marL="0" algn="ctr" defTabSz="457200" rtl="0" eaLnBrk="1" fontAlgn="ctr" latinLnBrk="0" hangingPunct="1"/>
                      <a:r>
                        <a:rPr lang="en-ZA" sz="1600" b="1" i="0" u="none" strike="noStrike" kern="1200" dirty="0">
                          <a:solidFill>
                            <a:srgbClr val="000000"/>
                          </a:solidFill>
                          <a:effectLst/>
                          <a:latin typeface="Arial Narrow" panose="020B0606020202030204" pitchFamily="34" charset="0"/>
                          <a:ea typeface="+mn-ea"/>
                          <a:cs typeface="+mn-cs"/>
                        </a:rPr>
                        <a:t>5</a:t>
                      </a:r>
                    </a:p>
                  </a:txBody>
                  <a:tcPr marL="0" marR="0" marT="0" marB="0" anchor="ctr">
                    <a:solidFill>
                      <a:schemeClr val="bg1"/>
                    </a:solidFill>
                  </a:tcPr>
                </a:tc>
                <a:tc>
                  <a:txBody>
                    <a:bodyPr/>
                    <a:lstStyle/>
                    <a:p>
                      <a:pPr marL="0" algn="ctr" defTabSz="457200" rtl="0" eaLnBrk="1" fontAlgn="ctr" latinLnBrk="0" hangingPunct="1"/>
                      <a:r>
                        <a:rPr lang="en-ZA" sz="1600" b="1" i="0" u="none" strike="noStrike" kern="1200" dirty="0">
                          <a:solidFill>
                            <a:srgbClr val="000000"/>
                          </a:solidFill>
                          <a:effectLst/>
                          <a:latin typeface="Arial Narrow" panose="020B0606020202030204" pitchFamily="34" charset="0"/>
                          <a:ea typeface="+mn-ea"/>
                          <a:cs typeface="+mn-cs"/>
                        </a:rPr>
                        <a:t>5</a:t>
                      </a:r>
                    </a:p>
                  </a:txBody>
                  <a:tcPr marL="0" marR="0" marT="0" marB="0" anchor="ctr">
                    <a:solidFill>
                      <a:schemeClr val="bg1"/>
                    </a:solidFill>
                  </a:tcPr>
                </a:tc>
                <a:tc>
                  <a:txBody>
                    <a:bodyPr/>
                    <a:lstStyle/>
                    <a:p>
                      <a:pPr marL="0" algn="ctr" defTabSz="457200" rtl="0" eaLnBrk="1" fontAlgn="ctr" latinLnBrk="0" hangingPunct="1"/>
                      <a:r>
                        <a:rPr lang="en-US" sz="1600" b="1" i="0" u="none" strike="noStrike" kern="1200" dirty="0" smtClean="0">
                          <a:solidFill>
                            <a:srgbClr val="000000"/>
                          </a:solidFill>
                          <a:effectLst/>
                          <a:latin typeface="Arial Narrow" panose="020B0606020202030204" pitchFamily="34" charset="0"/>
                          <a:ea typeface="+mn-ea"/>
                          <a:cs typeface="+mn-cs"/>
                        </a:rPr>
                        <a:t>6</a:t>
                      </a:r>
                      <a:endParaRPr lang="en-ZA" sz="1600" b="1" i="0" u="none" strike="noStrike" kern="1200" dirty="0">
                        <a:solidFill>
                          <a:srgbClr val="000000"/>
                        </a:solidFill>
                        <a:effectLst/>
                        <a:latin typeface="Arial Narrow" panose="020B0606020202030204" pitchFamily="34" charset="0"/>
                        <a:ea typeface="+mn-ea"/>
                        <a:cs typeface="+mn-cs"/>
                      </a:endParaRPr>
                    </a:p>
                  </a:txBody>
                  <a:tcPr marL="0" marR="0" marT="0" marB="0" anchor="ctr">
                    <a:solidFill>
                      <a:schemeClr val="bg1"/>
                    </a:solidFill>
                  </a:tcPr>
                </a:tc>
                <a:extLst>
                  <a:ext uri="{0D108BD9-81ED-4DB2-BD59-A6C34878D82A}">
                    <a16:rowId xmlns:a16="http://schemas.microsoft.com/office/drawing/2014/main" val="10001"/>
                  </a:ext>
                </a:extLst>
              </a:tr>
              <a:tr h="780590">
                <a:tc>
                  <a:txBody>
                    <a:bodyPr/>
                    <a:lstStyle/>
                    <a:p>
                      <a:pPr algn="ctr" rtl="0" fontAlgn="ctr"/>
                      <a:r>
                        <a:rPr lang="en-ZA" sz="1600" b="1" u="none" strike="noStrike">
                          <a:effectLst/>
                          <a:latin typeface="Arial Narrow" panose="020B0606020202030204" pitchFamily="34" charset="0"/>
                        </a:rPr>
                        <a:t>Targets achieved</a:t>
                      </a:r>
                      <a:endParaRPr lang="en-ZA" sz="1600" b="1" i="0" u="none" strike="noStrike">
                        <a:solidFill>
                          <a:srgbClr val="000000"/>
                        </a:solidFill>
                        <a:effectLst/>
                        <a:latin typeface="Arial Narrow" panose="020B0606020202030204" pitchFamily="34" charset="0"/>
                      </a:endParaRPr>
                    </a:p>
                  </a:txBody>
                  <a:tcPr marL="0" marR="0" marT="0" marB="0" anchor="ctr">
                    <a:solidFill>
                      <a:schemeClr val="bg1"/>
                    </a:solidFill>
                  </a:tcPr>
                </a:tc>
                <a:tc>
                  <a:txBody>
                    <a:bodyPr/>
                    <a:lstStyle/>
                    <a:p>
                      <a:pPr marL="0" algn="ctr" defTabSz="457200" rtl="0" eaLnBrk="1" fontAlgn="ctr" latinLnBrk="0" hangingPunct="1"/>
                      <a:r>
                        <a:rPr lang="en-ZA" sz="1600" b="1" i="0" u="none" strike="noStrike" kern="1200">
                          <a:solidFill>
                            <a:srgbClr val="000000"/>
                          </a:solidFill>
                          <a:effectLst/>
                          <a:latin typeface="Arial Narrow" panose="020B0606020202030204" pitchFamily="34" charset="0"/>
                          <a:ea typeface="+mn-ea"/>
                          <a:cs typeface="+mn-cs"/>
                        </a:rPr>
                        <a:t>2</a:t>
                      </a:r>
                    </a:p>
                  </a:txBody>
                  <a:tcPr marL="0" marR="0" marT="0" marB="0" anchor="ctr">
                    <a:solidFill>
                      <a:schemeClr val="bg1"/>
                    </a:solidFill>
                  </a:tcPr>
                </a:tc>
                <a:tc>
                  <a:txBody>
                    <a:bodyPr/>
                    <a:lstStyle/>
                    <a:p>
                      <a:pPr marL="0" algn="ctr" defTabSz="457200" rtl="0" eaLnBrk="1" fontAlgn="ctr" latinLnBrk="0" hangingPunct="1"/>
                      <a:r>
                        <a:rPr lang="en-ZA" sz="1600" b="1" i="0" u="none" strike="noStrike" kern="1200" dirty="0">
                          <a:solidFill>
                            <a:srgbClr val="000000"/>
                          </a:solidFill>
                          <a:effectLst/>
                          <a:latin typeface="Arial Narrow" panose="020B0606020202030204" pitchFamily="34" charset="0"/>
                          <a:ea typeface="+mn-ea"/>
                          <a:cs typeface="+mn-cs"/>
                        </a:rPr>
                        <a:t>3</a:t>
                      </a:r>
                    </a:p>
                  </a:txBody>
                  <a:tcPr marL="0" marR="0" marT="0" marB="0" anchor="ctr">
                    <a:solidFill>
                      <a:schemeClr val="bg1"/>
                    </a:solidFill>
                  </a:tcPr>
                </a:tc>
                <a:tc>
                  <a:txBody>
                    <a:bodyPr/>
                    <a:lstStyle/>
                    <a:p>
                      <a:pPr marL="0" algn="ctr" defTabSz="457200" rtl="0" eaLnBrk="1" fontAlgn="ctr" latinLnBrk="0" hangingPunct="1"/>
                      <a:r>
                        <a:rPr lang="en-US" sz="1600" b="1" i="0" u="none" strike="noStrike" kern="1200" dirty="0" smtClean="0">
                          <a:solidFill>
                            <a:srgbClr val="000000"/>
                          </a:solidFill>
                          <a:effectLst/>
                          <a:latin typeface="Arial Narrow" panose="020B0606020202030204" pitchFamily="34" charset="0"/>
                          <a:ea typeface="+mn-ea"/>
                          <a:cs typeface="+mn-cs"/>
                        </a:rPr>
                        <a:t>3</a:t>
                      </a:r>
                      <a:endParaRPr lang="en-ZA" sz="1600" b="1" i="0" u="none" strike="noStrike" kern="1200" dirty="0">
                        <a:solidFill>
                          <a:srgbClr val="000000"/>
                        </a:solidFill>
                        <a:effectLst/>
                        <a:latin typeface="Arial Narrow" panose="020B0606020202030204" pitchFamily="34" charset="0"/>
                        <a:ea typeface="+mn-ea"/>
                        <a:cs typeface="+mn-cs"/>
                      </a:endParaRPr>
                    </a:p>
                  </a:txBody>
                  <a:tcPr marL="0" marR="0" marT="0" marB="0" anchor="ctr">
                    <a:solidFill>
                      <a:schemeClr val="bg1"/>
                    </a:solidFill>
                  </a:tcPr>
                </a:tc>
                <a:tc>
                  <a:txBody>
                    <a:bodyPr/>
                    <a:lstStyle/>
                    <a:p>
                      <a:pPr marL="0" algn="ctr" defTabSz="457200" rtl="0" eaLnBrk="1" fontAlgn="ctr" latinLnBrk="0" hangingPunct="1"/>
                      <a:r>
                        <a:rPr lang="en-US" sz="1600" b="1" i="0" u="none" strike="noStrike" kern="1200" dirty="0" smtClean="0">
                          <a:solidFill>
                            <a:srgbClr val="000000"/>
                          </a:solidFill>
                          <a:effectLst/>
                          <a:latin typeface="Arial Narrow" panose="020B0606020202030204" pitchFamily="34" charset="0"/>
                          <a:ea typeface="+mn-ea"/>
                          <a:cs typeface="+mn-cs"/>
                        </a:rPr>
                        <a:t>2</a:t>
                      </a:r>
                      <a:endParaRPr lang="en-ZA" sz="1600" b="1" i="0" u="none" strike="noStrike" kern="1200" dirty="0">
                        <a:solidFill>
                          <a:srgbClr val="000000"/>
                        </a:solidFill>
                        <a:effectLst/>
                        <a:latin typeface="Arial Narrow" panose="020B0606020202030204" pitchFamily="34" charset="0"/>
                        <a:ea typeface="+mn-ea"/>
                        <a:cs typeface="+mn-cs"/>
                      </a:endParaRPr>
                    </a:p>
                  </a:txBody>
                  <a:tcPr marL="0" marR="0" marT="0" marB="0" anchor="ctr">
                    <a:solidFill>
                      <a:schemeClr val="bg1"/>
                    </a:solidFill>
                  </a:tcPr>
                </a:tc>
                <a:extLst>
                  <a:ext uri="{0D108BD9-81ED-4DB2-BD59-A6C34878D82A}">
                    <a16:rowId xmlns:a16="http://schemas.microsoft.com/office/drawing/2014/main" val="10002"/>
                  </a:ext>
                </a:extLst>
              </a:tr>
              <a:tr h="780590">
                <a:tc>
                  <a:txBody>
                    <a:bodyPr/>
                    <a:lstStyle/>
                    <a:p>
                      <a:pPr algn="ctr" rtl="0" fontAlgn="ctr"/>
                      <a:r>
                        <a:rPr lang="en-ZA" sz="1600" b="1" u="none" strike="noStrike" dirty="0">
                          <a:effectLst/>
                          <a:latin typeface="Arial Narrow" panose="020B0606020202030204" pitchFamily="34" charset="0"/>
                        </a:rPr>
                        <a:t>Performance rating</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solidFill>
                  </a:tcPr>
                </a:tc>
                <a:tc>
                  <a:txBody>
                    <a:bodyPr/>
                    <a:lstStyle/>
                    <a:p>
                      <a:pPr marL="0" algn="ctr" defTabSz="457200" rtl="0" eaLnBrk="1" fontAlgn="ctr" latinLnBrk="0" hangingPunct="1"/>
                      <a:r>
                        <a:rPr lang="en-ZA" sz="1600" b="1" i="0" u="none" strike="noStrike" kern="1200" dirty="0">
                          <a:solidFill>
                            <a:srgbClr val="000000"/>
                          </a:solidFill>
                          <a:effectLst/>
                          <a:latin typeface="Arial Narrow" panose="020B0606020202030204" pitchFamily="34" charset="0"/>
                          <a:ea typeface="+mn-ea"/>
                          <a:cs typeface="+mn-cs"/>
                        </a:rPr>
                        <a:t>50%</a:t>
                      </a:r>
                    </a:p>
                  </a:txBody>
                  <a:tcPr marL="0" marR="0" marT="0" marB="0" anchor="ctr">
                    <a:solidFill>
                      <a:schemeClr val="bg1"/>
                    </a:solidFill>
                  </a:tcPr>
                </a:tc>
                <a:tc>
                  <a:txBody>
                    <a:bodyPr/>
                    <a:lstStyle/>
                    <a:p>
                      <a:pPr marL="0" algn="ctr" defTabSz="457200" rtl="0" eaLnBrk="1" fontAlgn="ctr" latinLnBrk="0" hangingPunct="1"/>
                      <a:r>
                        <a:rPr lang="en-ZA" sz="1600" b="1" i="0" u="none" strike="noStrike" kern="1200" dirty="0">
                          <a:solidFill>
                            <a:srgbClr val="000000"/>
                          </a:solidFill>
                          <a:effectLst/>
                          <a:latin typeface="Arial Narrow" panose="020B0606020202030204" pitchFamily="34" charset="0"/>
                          <a:ea typeface="+mn-ea"/>
                          <a:cs typeface="+mn-cs"/>
                        </a:rPr>
                        <a:t>60%</a:t>
                      </a:r>
                    </a:p>
                  </a:txBody>
                  <a:tcPr marL="0" marR="0" marT="0" marB="0" anchor="ctr">
                    <a:solidFill>
                      <a:schemeClr val="bg1"/>
                    </a:solidFill>
                  </a:tcPr>
                </a:tc>
                <a:tc>
                  <a:txBody>
                    <a:bodyPr/>
                    <a:lstStyle/>
                    <a:p>
                      <a:pPr marL="0" algn="ctr" defTabSz="457200" rtl="0" eaLnBrk="1" fontAlgn="ctr" latinLnBrk="0" hangingPunct="1"/>
                      <a:r>
                        <a:rPr lang="en-ZA" sz="1600" b="1" i="0" u="none" strike="noStrike" kern="1200" dirty="0">
                          <a:solidFill>
                            <a:srgbClr val="000000"/>
                          </a:solidFill>
                          <a:effectLst/>
                          <a:latin typeface="Arial Narrow" panose="020B0606020202030204" pitchFamily="34" charset="0"/>
                          <a:ea typeface="+mn-ea"/>
                          <a:cs typeface="+mn-cs"/>
                        </a:rPr>
                        <a:t>6</a:t>
                      </a:r>
                      <a:r>
                        <a:rPr lang="en-ZA" sz="1600" b="1" i="0" u="none" strike="noStrike" kern="1200" dirty="0" smtClean="0">
                          <a:solidFill>
                            <a:srgbClr val="000000"/>
                          </a:solidFill>
                          <a:effectLst/>
                          <a:latin typeface="Arial Narrow" panose="020B0606020202030204" pitchFamily="34" charset="0"/>
                          <a:ea typeface="+mn-ea"/>
                          <a:cs typeface="+mn-cs"/>
                        </a:rPr>
                        <a:t>0</a:t>
                      </a:r>
                      <a:r>
                        <a:rPr lang="en-ZA" sz="1600" b="1" i="0" u="none" strike="noStrike" kern="1200" dirty="0">
                          <a:solidFill>
                            <a:srgbClr val="000000"/>
                          </a:solidFill>
                          <a:effectLst/>
                          <a:latin typeface="Arial Narrow" panose="020B0606020202030204" pitchFamily="34" charset="0"/>
                          <a:ea typeface="+mn-ea"/>
                          <a:cs typeface="+mn-cs"/>
                        </a:rPr>
                        <a:t>%</a:t>
                      </a:r>
                    </a:p>
                  </a:txBody>
                  <a:tcPr marL="0" marR="0" marT="0" marB="0" anchor="ctr">
                    <a:solidFill>
                      <a:schemeClr val="bg1"/>
                    </a:solidFill>
                  </a:tcPr>
                </a:tc>
                <a:tc>
                  <a:txBody>
                    <a:bodyPr/>
                    <a:lstStyle/>
                    <a:p>
                      <a:pPr marL="0" algn="ctr" defTabSz="457200" rtl="0" eaLnBrk="1" fontAlgn="ctr" latinLnBrk="0" hangingPunct="1"/>
                      <a:r>
                        <a:rPr lang="en-US" sz="1600" b="1" i="0" u="none" strike="noStrike" kern="1200" dirty="0" smtClean="0">
                          <a:solidFill>
                            <a:srgbClr val="000000"/>
                          </a:solidFill>
                          <a:effectLst/>
                          <a:latin typeface="Arial Narrow" panose="020B0606020202030204" pitchFamily="34" charset="0"/>
                          <a:ea typeface="+mn-ea"/>
                          <a:cs typeface="+mn-cs"/>
                        </a:rPr>
                        <a:t>33%</a:t>
                      </a:r>
                      <a:endParaRPr lang="en-ZA" sz="1600" b="1" i="0" u="none" strike="noStrike" kern="1200" dirty="0">
                        <a:solidFill>
                          <a:srgbClr val="000000"/>
                        </a:solidFill>
                        <a:effectLst/>
                        <a:latin typeface="Arial Narrow" panose="020B0606020202030204" pitchFamily="34" charset="0"/>
                        <a:ea typeface="+mn-ea"/>
                        <a:cs typeface="+mn-cs"/>
                      </a:endParaRPr>
                    </a:p>
                  </a:txBody>
                  <a:tcPr marL="0" marR="0" marT="0" marB="0" anchor="ctr">
                    <a:solidFill>
                      <a:schemeClr val="bg1"/>
                    </a:solidFill>
                  </a:tcPr>
                </a:tc>
                <a:extLst>
                  <a:ext uri="{0D108BD9-81ED-4DB2-BD59-A6C34878D82A}">
                    <a16:rowId xmlns:a16="http://schemas.microsoft.com/office/drawing/2014/main" val="10003"/>
                  </a:ext>
                </a:extLst>
              </a:tr>
            </a:tbl>
          </a:graphicData>
        </a:graphic>
      </p:graphicFrame>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31466126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C05CBC3C-2E5A-4839-8B9B-2E5A6ADF0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a:spLocks noGrp="1"/>
          </p:cNvSpPr>
          <p:nvPr>
            <p:ph type="title"/>
          </p:nvPr>
        </p:nvSpPr>
        <p:spPr>
          <a:xfrm>
            <a:off x="885207" y="190193"/>
            <a:ext cx="9621601" cy="2414488"/>
          </a:xfrm>
          <a:noFill/>
          <a:ln>
            <a:noFill/>
          </a:ln>
        </p:spPr>
        <p:style>
          <a:lnRef idx="2">
            <a:schemeClr val="accent3"/>
          </a:lnRef>
          <a:fillRef idx="1">
            <a:schemeClr val="lt1"/>
          </a:fillRef>
          <a:effectRef idx="0">
            <a:schemeClr val="accent3"/>
          </a:effectRef>
          <a:fontRef idx="minor">
            <a:schemeClr val="dk1"/>
          </a:fontRef>
        </p:style>
        <p:txBody>
          <a:bodyPr anchor="t">
            <a:normAutofit/>
          </a:bodyPr>
          <a:lstStyle/>
          <a:p>
            <a:pPr>
              <a:lnSpc>
                <a:spcPct val="90000"/>
              </a:lnSpc>
            </a:pPr>
            <a:r>
              <a:rPr lang="en-US" sz="3400" b="1" dirty="0">
                <a:solidFill>
                  <a:srgbClr val="00B050"/>
                </a:solidFill>
              </a:rPr>
              <a:t>PURPOSE OF THE PRESENTATION</a:t>
            </a:r>
          </a:p>
        </p:txBody>
      </p:sp>
      <p:sp>
        <p:nvSpPr>
          <p:cNvPr id="5" name="Content Placeholder 2"/>
          <p:cNvSpPr>
            <a:spLocks noGrp="1"/>
          </p:cNvSpPr>
          <p:nvPr>
            <p:ph idx="1"/>
          </p:nvPr>
        </p:nvSpPr>
        <p:spPr>
          <a:xfrm>
            <a:off x="389965" y="1520367"/>
            <a:ext cx="11335870" cy="3529584"/>
          </a:xfrm>
          <a:ln>
            <a:noFill/>
          </a:ln>
        </p:spPr>
        <p:style>
          <a:lnRef idx="2">
            <a:schemeClr val="accent3"/>
          </a:lnRef>
          <a:fillRef idx="1">
            <a:schemeClr val="lt1"/>
          </a:fillRef>
          <a:effectRef idx="0">
            <a:schemeClr val="accent3"/>
          </a:effectRef>
          <a:fontRef idx="minor">
            <a:schemeClr val="dk1"/>
          </a:fontRef>
        </p:style>
        <p:txBody>
          <a:bodyPr>
            <a:normAutofit/>
          </a:bodyPr>
          <a:lstStyle/>
          <a:p>
            <a:pPr marL="0" indent="0" algn="ctr">
              <a:lnSpc>
                <a:spcPct val="150000"/>
              </a:lnSpc>
              <a:spcBef>
                <a:spcPts val="0"/>
              </a:spcBef>
              <a:buNone/>
              <a:defRPr/>
            </a:pPr>
            <a:r>
              <a:rPr lang="en-US" sz="2400" dirty="0">
                <a:latin typeface="Arial" panose="020B0604020202020204" pitchFamily="34" charset="0"/>
                <a:cs typeface="Arial" panose="020B0604020202020204" pitchFamily="34" charset="0"/>
              </a:rPr>
              <a:t>The purpose of the presentation is to appraise the </a:t>
            </a:r>
            <a:r>
              <a:rPr lang="en-US" sz="2400" dirty="0" smtClean="0">
                <a:latin typeface="Arial" panose="020B0604020202020204" pitchFamily="34" charset="0"/>
                <a:cs typeface="Arial" panose="020B0604020202020204" pitchFamily="34" charset="0"/>
              </a:rPr>
              <a:t>Ministry about </a:t>
            </a:r>
            <a:r>
              <a:rPr lang="en-US" sz="2400" dirty="0">
                <a:latin typeface="Arial" panose="020B0604020202020204" pitchFamily="34" charset="0"/>
                <a:cs typeface="Arial" panose="020B0604020202020204" pitchFamily="34" charset="0"/>
              </a:rPr>
              <a:t>the Department’s </a:t>
            </a:r>
            <a:r>
              <a:rPr lang="en-US" sz="2400" dirty="0" smtClean="0">
                <a:latin typeface="Arial" panose="020B0604020202020204" pitchFamily="34" charset="0"/>
                <a:cs typeface="Arial" panose="020B0604020202020204" pitchFamily="34" charset="0"/>
              </a:rPr>
              <a:t>Q4 performance for Non-Financial and Financial information.</a:t>
            </a:r>
            <a:endParaRPr lang="en-ZA" sz="24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a:xfrm>
            <a:off x="8610600" y="6356350"/>
            <a:ext cx="2743200" cy="365125"/>
          </a:xfrm>
        </p:spPr>
        <p:txBody>
          <a:bodyPr>
            <a:normAutofit/>
          </a:bodyPr>
          <a:lstStyle/>
          <a:p>
            <a:pPr>
              <a:spcAft>
                <a:spcPts val="600"/>
              </a:spcAft>
            </a:pPr>
            <a:fld id="{7B1C6805-EAF3-CC4B-883D-0BA841DD8C88}" type="slidenum">
              <a:rPr lang="en-US" smtClean="0"/>
              <a:pPr>
                <a:spcAft>
                  <a:spcPts val="600"/>
                </a:spcAft>
              </a:pPr>
              <a:t>3</a:t>
            </a:fld>
            <a:endParaRPr lang="en-US"/>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25315670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05712" y="123975"/>
            <a:ext cx="9183624" cy="646331"/>
          </a:xfrm>
          <a:prstGeom prst="rect">
            <a:avLst/>
          </a:prstGeom>
        </p:spPr>
        <p:txBody>
          <a:bodyPr wrap="square">
            <a:spAutoFit/>
          </a:bodyPr>
          <a:lstStyle/>
          <a:p>
            <a:r>
              <a:rPr lang="en-ZA" sz="1800" b="1" dirty="0">
                <a:solidFill>
                  <a:srgbClr val="00B050"/>
                </a:solidFill>
              </a:rPr>
              <a:t>PROGRAMME </a:t>
            </a:r>
            <a:r>
              <a:rPr lang="en-ZA" sz="1800" b="1" dirty="0" smtClean="0">
                <a:solidFill>
                  <a:srgbClr val="00B050"/>
                </a:solidFill>
              </a:rPr>
              <a:t>3: ESM </a:t>
            </a:r>
            <a:r>
              <a:rPr lang="en-ZA" sz="1800" b="1" dirty="0">
                <a:solidFill>
                  <a:srgbClr val="00B050"/>
                </a:solidFill>
              </a:rPr>
              <a:t>PERFORMANCE INDICATORS AND TARGETS  </a:t>
            </a:r>
            <a:r>
              <a:rPr lang="en-ZA" sz="1800" dirty="0">
                <a:solidFill>
                  <a:srgbClr val="00B050"/>
                </a:solidFill>
              </a:rPr>
              <a:t/>
            </a:r>
            <a:br>
              <a:rPr lang="en-ZA" sz="1800" dirty="0">
                <a:solidFill>
                  <a:srgbClr val="00B050"/>
                </a:solidFill>
              </a:rPr>
            </a:br>
            <a:endParaRPr lang="en-ZA" sz="1800" dirty="0"/>
          </a:p>
        </p:txBody>
      </p:sp>
      <p:sp>
        <p:nvSpPr>
          <p:cNvPr id="2" name="Slide Number Placeholder 1"/>
          <p:cNvSpPr>
            <a:spLocks noGrp="1"/>
          </p:cNvSpPr>
          <p:nvPr>
            <p:ph type="sldNum" sz="quarter" idx="12"/>
          </p:nvPr>
        </p:nvSpPr>
        <p:spPr/>
        <p:txBody>
          <a:bodyPr/>
          <a:lstStyle/>
          <a:p>
            <a:fld id="{7B1C6805-EAF3-CC4B-883D-0BA841DD8C88}" type="slidenum">
              <a:rPr lang="en-US" smtClean="0">
                <a:solidFill>
                  <a:prstClr val="black">
                    <a:tint val="75000"/>
                  </a:prstClr>
                </a:solidFill>
              </a:rPr>
              <a:pPr/>
              <a:t>30</a:t>
            </a:fld>
            <a:endParaRPr lang="en-US">
              <a:solidFill>
                <a:prstClr val="black">
                  <a:tint val="75000"/>
                </a:prstClr>
              </a:solidFill>
            </a:endParaRPr>
          </a:p>
        </p:txBody>
      </p:sp>
      <p:sp>
        <p:nvSpPr>
          <p:cNvPr id="11" name="Rectangle 4"/>
          <p:cNvSpPr>
            <a:spLocks noChangeArrowheads="1"/>
          </p:cNvSpPr>
          <p:nvPr/>
        </p:nvSpPr>
        <p:spPr bwMode="auto">
          <a:xfrm>
            <a:off x="1828801" y="72458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ZA" altLang="en-US">
                <a:solidFill>
                  <a:prstClr val="black"/>
                </a:solidFill>
              </a:rPr>
              <a:t/>
            </a:r>
            <a:br>
              <a:rPr lang="en-ZA" altLang="en-US">
                <a:solidFill>
                  <a:prstClr val="black"/>
                </a:solidFill>
              </a:rPr>
            </a:br>
            <a:endParaRPr lang="en-ZA" altLang="en-US">
              <a:solidFill>
                <a:prstClr val="black"/>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89290914"/>
              </p:ext>
            </p:extLst>
          </p:nvPr>
        </p:nvGraphicFramePr>
        <p:xfrm>
          <a:off x="100583" y="490060"/>
          <a:ext cx="11907387" cy="5479418"/>
        </p:xfrm>
        <a:graphic>
          <a:graphicData uri="http://schemas.openxmlformats.org/drawingml/2006/table">
            <a:tbl>
              <a:tblPr firstRow="1" firstCol="1" bandRow="1">
                <a:tableStyleId>{7E9639D4-E3E2-4D34-9284-5A2195B3D0D7}</a:tableStyleId>
              </a:tblPr>
              <a:tblGrid>
                <a:gridCol w="498163">
                  <a:extLst>
                    <a:ext uri="{9D8B030D-6E8A-4147-A177-3AD203B41FA5}">
                      <a16:colId xmlns:a16="http://schemas.microsoft.com/office/drawing/2014/main" val="20000"/>
                    </a:ext>
                  </a:extLst>
                </a:gridCol>
                <a:gridCol w="807969">
                  <a:extLst>
                    <a:ext uri="{9D8B030D-6E8A-4147-A177-3AD203B41FA5}">
                      <a16:colId xmlns:a16="http://schemas.microsoft.com/office/drawing/2014/main" val="20001"/>
                    </a:ext>
                  </a:extLst>
                </a:gridCol>
                <a:gridCol w="616838">
                  <a:extLst>
                    <a:ext uri="{9D8B030D-6E8A-4147-A177-3AD203B41FA5}">
                      <a16:colId xmlns:a16="http://schemas.microsoft.com/office/drawing/2014/main" val="20002"/>
                    </a:ext>
                  </a:extLst>
                </a:gridCol>
                <a:gridCol w="764530">
                  <a:extLst>
                    <a:ext uri="{9D8B030D-6E8A-4147-A177-3AD203B41FA5}">
                      <a16:colId xmlns:a16="http://schemas.microsoft.com/office/drawing/2014/main" val="20003"/>
                    </a:ext>
                  </a:extLst>
                </a:gridCol>
                <a:gridCol w="894848">
                  <a:extLst>
                    <a:ext uri="{9D8B030D-6E8A-4147-A177-3AD203B41FA5}">
                      <a16:colId xmlns:a16="http://schemas.microsoft.com/office/drawing/2014/main" val="20004"/>
                    </a:ext>
                  </a:extLst>
                </a:gridCol>
                <a:gridCol w="634212">
                  <a:extLst>
                    <a:ext uri="{9D8B030D-6E8A-4147-A177-3AD203B41FA5}">
                      <a16:colId xmlns:a16="http://schemas.microsoft.com/office/drawing/2014/main" val="20005"/>
                    </a:ext>
                  </a:extLst>
                </a:gridCol>
                <a:gridCol w="703716">
                  <a:extLst>
                    <a:ext uri="{9D8B030D-6E8A-4147-A177-3AD203B41FA5}">
                      <a16:colId xmlns:a16="http://schemas.microsoft.com/office/drawing/2014/main" val="20006"/>
                    </a:ext>
                  </a:extLst>
                </a:gridCol>
                <a:gridCol w="634212">
                  <a:extLst>
                    <a:ext uri="{9D8B030D-6E8A-4147-A177-3AD203B41FA5}">
                      <a16:colId xmlns:a16="http://schemas.microsoft.com/office/drawing/2014/main" val="20007"/>
                    </a:ext>
                  </a:extLst>
                </a:gridCol>
                <a:gridCol w="668964">
                  <a:extLst>
                    <a:ext uri="{9D8B030D-6E8A-4147-A177-3AD203B41FA5}">
                      <a16:colId xmlns:a16="http://schemas.microsoft.com/office/drawing/2014/main" val="20008"/>
                    </a:ext>
                  </a:extLst>
                </a:gridCol>
                <a:gridCol w="729779">
                  <a:extLst>
                    <a:ext uri="{9D8B030D-6E8A-4147-A177-3AD203B41FA5}">
                      <a16:colId xmlns:a16="http://schemas.microsoft.com/office/drawing/2014/main" val="20009"/>
                    </a:ext>
                  </a:extLst>
                </a:gridCol>
                <a:gridCol w="660277">
                  <a:extLst>
                    <a:ext uri="{9D8B030D-6E8A-4147-A177-3AD203B41FA5}">
                      <a16:colId xmlns:a16="http://schemas.microsoft.com/office/drawing/2014/main" val="20010"/>
                    </a:ext>
                  </a:extLst>
                </a:gridCol>
                <a:gridCol w="773218">
                  <a:extLst>
                    <a:ext uri="{9D8B030D-6E8A-4147-A177-3AD203B41FA5}">
                      <a16:colId xmlns:a16="http://schemas.microsoft.com/office/drawing/2014/main" val="20011"/>
                    </a:ext>
                  </a:extLst>
                </a:gridCol>
                <a:gridCol w="651588">
                  <a:extLst>
                    <a:ext uri="{9D8B030D-6E8A-4147-A177-3AD203B41FA5}">
                      <a16:colId xmlns:a16="http://schemas.microsoft.com/office/drawing/2014/main" val="20012"/>
                    </a:ext>
                  </a:extLst>
                </a:gridCol>
                <a:gridCol w="1216298">
                  <a:extLst>
                    <a:ext uri="{9D8B030D-6E8A-4147-A177-3AD203B41FA5}">
                      <a16:colId xmlns:a16="http://schemas.microsoft.com/office/drawing/2014/main" val="20013"/>
                    </a:ext>
                  </a:extLst>
                </a:gridCol>
                <a:gridCol w="972030">
                  <a:extLst>
                    <a:ext uri="{9D8B030D-6E8A-4147-A177-3AD203B41FA5}">
                      <a16:colId xmlns:a16="http://schemas.microsoft.com/office/drawing/2014/main" val="20014"/>
                    </a:ext>
                  </a:extLst>
                </a:gridCol>
                <a:gridCol w="680745">
                  <a:extLst>
                    <a:ext uri="{9D8B030D-6E8A-4147-A177-3AD203B41FA5}">
                      <a16:colId xmlns:a16="http://schemas.microsoft.com/office/drawing/2014/main" val="20015"/>
                    </a:ext>
                  </a:extLst>
                </a:gridCol>
              </a:tblGrid>
              <a:tr h="257438">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rPr>
                        <a:t>Indicator ID</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rPr>
                        <a:t>Output Indicators</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a:lnSpc>
                          <a:spcPct val="115000"/>
                        </a:lnSpc>
                        <a:spcBef>
                          <a:spcPts val="0"/>
                        </a:spcBef>
                        <a:spcAft>
                          <a:spcPts val="1000"/>
                        </a:spcAft>
                      </a:pPr>
                      <a:r>
                        <a:rPr lang="en-US" sz="900" b="1" dirty="0">
                          <a:solidFill>
                            <a:schemeClr val="tx1"/>
                          </a:solidFill>
                          <a:effectLst/>
                          <a:latin typeface="Arial Narrow" panose="020B0606020202030204" pitchFamily="34" charset="0"/>
                        </a:rPr>
                        <a:t>Annual Target</a:t>
                      </a:r>
                      <a:endParaRPr lang="en-ZA"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a:lnSpc>
                          <a:spcPct val="115000"/>
                        </a:lnSpc>
                        <a:spcBef>
                          <a:spcPts val="0"/>
                        </a:spcBef>
                        <a:spcAft>
                          <a:spcPts val="1000"/>
                        </a:spcAft>
                      </a:pPr>
                      <a:r>
                        <a:rPr lang="en-US" sz="900" b="1" dirty="0">
                          <a:solidFill>
                            <a:schemeClr val="tx1"/>
                          </a:solidFill>
                          <a:effectLst/>
                          <a:latin typeface="Arial Narrow" panose="020B0606020202030204" pitchFamily="34" charset="0"/>
                        </a:rPr>
                        <a:t>Q1 Target</a:t>
                      </a:r>
                      <a:endParaRPr lang="en-ZA"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a:lnSpc>
                          <a:spcPct val="115000"/>
                        </a:lnSpc>
                        <a:spcBef>
                          <a:spcPts val="0"/>
                        </a:spcBef>
                        <a:spcAft>
                          <a:spcPts val="1000"/>
                        </a:spcAft>
                      </a:pPr>
                      <a:r>
                        <a:rPr lang="en-US" sz="900" b="1" dirty="0">
                          <a:solidFill>
                            <a:schemeClr val="tx1"/>
                          </a:solidFill>
                          <a:effectLst/>
                          <a:latin typeface="Arial Narrow" panose="020B0606020202030204" pitchFamily="34" charset="0"/>
                        </a:rPr>
                        <a:t>Quarter 1 Output – Validated</a:t>
                      </a:r>
                      <a:endParaRPr lang="en-ZA"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Q2 Target</a:t>
                      </a:r>
                      <a:endParaRPr lang="en-ZA" sz="9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Quarter 2 Output – Validated</a:t>
                      </a:r>
                      <a:endParaRPr lang="en-ZA" sz="9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algn="l" defTabSz="457200" rtl="0" eaLnBrk="1" latinLnBrk="0" hangingPunct="1">
                        <a:lnSpc>
                          <a:spcPct val="115000"/>
                        </a:lnSpc>
                        <a:spcBef>
                          <a:spcPts val="0"/>
                        </a:spcBef>
                        <a:spcAft>
                          <a:spcPts val="1000"/>
                        </a:spcAft>
                      </a:pPr>
                      <a:r>
                        <a:rPr lang="en-GB" sz="900" b="1" kern="1200" dirty="0">
                          <a:solidFill>
                            <a:schemeClr val="tx1"/>
                          </a:solidFill>
                          <a:effectLst/>
                          <a:latin typeface="Arial Narrow" panose="020B0606020202030204" pitchFamily="34" charset="0"/>
                          <a:ea typeface="+mn-ea"/>
                          <a:cs typeface="+mn-cs"/>
                        </a:rPr>
                        <a:t>Q3 Target</a:t>
                      </a:r>
                      <a:endParaRPr lang="en-ZA" sz="900" b="1" kern="1200" dirty="0">
                        <a:solidFill>
                          <a:schemeClr val="tx1"/>
                        </a:solidFill>
                        <a:effectLst/>
                        <a:latin typeface="Arial Narrow" panose="020B0606020202030204" pitchFamily="34" charset="0"/>
                        <a:ea typeface="+mn-ea"/>
                        <a:cs typeface="+mn-cs"/>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algn="l" defTabSz="457200" rtl="0" eaLnBrk="1" latinLnBrk="0" hangingPunct="1">
                        <a:lnSpc>
                          <a:spcPct val="115000"/>
                        </a:lnSpc>
                        <a:spcBef>
                          <a:spcPts val="0"/>
                        </a:spcBef>
                        <a:spcAft>
                          <a:spcPts val="1000"/>
                        </a:spcAft>
                      </a:pPr>
                      <a:r>
                        <a:rPr lang="en-GB" sz="900" b="1" kern="1200" dirty="0">
                          <a:solidFill>
                            <a:schemeClr val="tx1"/>
                          </a:solidFill>
                          <a:effectLst/>
                          <a:latin typeface="Arial Narrow" panose="020B0606020202030204" pitchFamily="34" charset="0"/>
                          <a:ea typeface="+mn-ea"/>
                          <a:cs typeface="+mn-cs"/>
                        </a:rPr>
                        <a:t>Q3 Output – Validated</a:t>
                      </a:r>
                      <a:endParaRPr lang="en-ZA" sz="900" b="1" kern="1200" dirty="0">
                        <a:solidFill>
                          <a:schemeClr val="tx1"/>
                        </a:solidFill>
                        <a:effectLst/>
                        <a:latin typeface="Arial Narrow" panose="020B0606020202030204" pitchFamily="34" charset="0"/>
                        <a:ea typeface="+mn-ea"/>
                        <a:cs typeface="+mn-cs"/>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Q4 Target</a:t>
                      </a:r>
                      <a:endParaRPr lang="en-ZA"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Q4 Output – Validated</a:t>
                      </a:r>
                      <a:endParaRPr lang="en-ZA"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2021/22 Annual Performance Against the Annual Target - Pre-Audited</a:t>
                      </a:r>
                      <a:endParaRPr lang="en-ZA"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a:lnSpc>
                          <a:spcPct val="115000"/>
                        </a:lnSpc>
                        <a:spcBef>
                          <a:spcPts val="0"/>
                        </a:spcBef>
                        <a:spcAft>
                          <a:spcPts val="1000"/>
                        </a:spcAft>
                      </a:pPr>
                      <a:r>
                        <a:rPr lang="en-US" sz="900" b="1" dirty="0">
                          <a:solidFill>
                            <a:schemeClr val="tx1"/>
                          </a:solidFill>
                          <a:effectLst/>
                          <a:latin typeface="Arial Narrow" panose="020B0606020202030204" pitchFamily="34" charset="0"/>
                        </a:rPr>
                        <a:t>Deviation</a:t>
                      </a:r>
                      <a:endParaRPr lang="en-ZA"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a:lnSpc>
                          <a:spcPct val="115000"/>
                        </a:lnSpc>
                        <a:spcBef>
                          <a:spcPts val="0"/>
                        </a:spcBef>
                        <a:spcAft>
                          <a:spcPts val="1000"/>
                        </a:spcAft>
                      </a:pPr>
                      <a:r>
                        <a:rPr lang="en-US" sz="900" b="1">
                          <a:solidFill>
                            <a:schemeClr val="tx1"/>
                          </a:solidFill>
                          <a:effectLst/>
                          <a:latin typeface="Arial Narrow" panose="020B0606020202030204" pitchFamily="34" charset="0"/>
                        </a:rPr>
                        <a:t>Comments</a:t>
                      </a:r>
                      <a:endParaRPr lang="en-ZA" sz="9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ZA"/>
                    </a:p>
                  </a:txBody>
                  <a:tcPr/>
                </a:tc>
                <a:tc rowSpan="2">
                  <a:txBody>
                    <a:bodyPr/>
                    <a:lstStyle/>
                    <a:p>
                      <a:pPr marL="0" marR="0">
                        <a:lnSpc>
                          <a:spcPct val="115000"/>
                        </a:lnSpc>
                        <a:spcBef>
                          <a:spcPts val="0"/>
                        </a:spcBef>
                        <a:spcAft>
                          <a:spcPts val="1000"/>
                        </a:spcAft>
                      </a:pPr>
                      <a:r>
                        <a:rPr lang="en-US" sz="900" b="1">
                          <a:solidFill>
                            <a:schemeClr val="tx1"/>
                          </a:solidFill>
                          <a:effectLst/>
                          <a:latin typeface="Arial Narrow" panose="020B0606020202030204" pitchFamily="34" charset="0"/>
                        </a:rPr>
                        <a:t>Overall progress of indicator (Green, Amber or Red)</a:t>
                      </a:r>
                      <a:endParaRPr lang="en-ZA" sz="9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787759">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marL="0" marR="0">
                        <a:lnSpc>
                          <a:spcPct val="107000"/>
                        </a:lnSpc>
                        <a:spcBef>
                          <a:spcPts val="0"/>
                        </a:spcBef>
                        <a:spcAft>
                          <a:spcPts val="0"/>
                        </a:spcAft>
                      </a:pPr>
                      <a:r>
                        <a:rPr lang="en-ZA" sz="900" b="1" dirty="0">
                          <a:solidFill>
                            <a:schemeClr val="tx1"/>
                          </a:solidFill>
                          <a:effectLst/>
                          <a:latin typeface="Arial Narrow" panose="020B0606020202030204" pitchFamily="34" charset="0"/>
                        </a:rPr>
                        <a:t>Reason for Deviation</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ZA" sz="900" b="1" dirty="0">
                          <a:solidFill>
                            <a:schemeClr val="tx1"/>
                          </a:solidFill>
                          <a:effectLst/>
                          <a:latin typeface="Arial Narrow" panose="020B0606020202030204" pitchFamily="34" charset="0"/>
                        </a:rPr>
                        <a:t>Corrective Action</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en-ZA"/>
                    </a:p>
                  </a:txBody>
                  <a:tcPr/>
                </a:tc>
                <a:extLst>
                  <a:ext uri="{0D108BD9-81ED-4DB2-BD59-A6C34878D82A}">
                    <a16:rowId xmlns:a16="http://schemas.microsoft.com/office/drawing/2014/main" val="10001"/>
                  </a:ext>
                </a:extLst>
              </a:tr>
              <a:tr h="1367185">
                <a:tc>
                  <a:txBody>
                    <a:bodyPr/>
                    <a:lstStyle/>
                    <a:p>
                      <a:pPr marL="0" marR="0">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PPI: 301</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Number of memorial lectures coordinated for Military Veterans</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Consultation with relevant stakeholders</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Consultative meetings were held with internal and external stakeholders to activate the  Dr. Cholo and Moroka 3 Memorial lectures</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3</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3</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4</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4</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5</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-4</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effectLst/>
                          <a:latin typeface="Arial Narrow" panose="020B0606020202030204" pitchFamily="34" charset="0"/>
                          <a:ea typeface="Times New Roman" panose="02020603050405020304" pitchFamily="18" charset="0"/>
                          <a:cs typeface="Times New Roman" panose="02020603050405020304" pitchFamily="18" charset="0"/>
                        </a:rPr>
                        <a:t>The nature of the roll-out of the benefit involves contact with clients in both walk-ins and outreach programs in the provinces as such there were delays in coordinating lectures during Q4.</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-Utilization of alternative communication methods circumvent operational challenges.</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2"/>
                  </a:ext>
                </a:extLst>
              </a:tr>
              <a:tr h="628244">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PPI: 302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Percentage of approved burial claims paid within 30 days</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100%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100%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100%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100%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100%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100%</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100%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100%</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100%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100%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N/A</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N/A</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N/A</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195" marR="57150" algn="just">
                        <a:lnSpc>
                          <a:spcPct val="115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0003"/>
                  </a:ext>
                </a:extLst>
              </a:tr>
              <a:tr h="1219396">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PPI: 303</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Number of Military Veterans and their dependants approved for   skills development programmes</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1 000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250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206</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250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305</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250</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108</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250</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82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701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-168</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GB" sz="900" dirty="0" smtClean="0">
                          <a:effectLst/>
                          <a:latin typeface="Arial Narrow" panose="020B0606020202030204" pitchFamily="34" charset="0"/>
                          <a:ea typeface="Times New Roman" panose="02020603050405020304" pitchFamily="18" charset="0"/>
                          <a:cs typeface="Arial" panose="020B0604020202020204" pitchFamily="34" charset="0"/>
                        </a:rPr>
                        <a:t>-Demand </a:t>
                      </a:r>
                      <a:r>
                        <a:rPr lang="en-GB" sz="900" dirty="0">
                          <a:effectLst/>
                          <a:latin typeface="Arial Narrow" panose="020B0606020202030204" pitchFamily="34" charset="0"/>
                          <a:ea typeface="Times New Roman" panose="02020603050405020304" pitchFamily="18" charset="0"/>
                          <a:cs typeface="Arial" panose="020B0604020202020204" pitchFamily="34" charset="0"/>
                        </a:rPr>
                        <a:t>far below set target.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dirty="0" smtClean="0">
                          <a:effectLst/>
                          <a:latin typeface="Arial Narrow" panose="020B0606020202030204" pitchFamily="34" charset="0"/>
                          <a:ea typeface="Times New Roman" panose="02020603050405020304" pitchFamily="18" charset="0"/>
                          <a:cs typeface="Arial" panose="020B0604020202020204" pitchFamily="34" charset="0"/>
                        </a:rPr>
                        <a:t>-Lack </a:t>
                      </a:r>
                      <a:r>
                        <a:rPr lang="en-GB" sz="900" dirty="0">
                          <a:effectLst/>
                          <a:latin typeface="Arial Narrow" panose="020B0606020202030204" pitchFamily="34" charset="0"/>
                          <a:ea typeface="Times New Roman" panose="02020603050405020304" pitchFamily="18" charset="0"/>
                          <a:cs typeface="Arial" panose="020B0604020202020204" pitchFamily="34" charset="0"/>
                        </a:rPr>
                        <a:t>of capacity to proactively implement the benefit.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Arial" panose="020B0604020202020204" pitchFamily="34" charset="0"/>
                        </a:rPr>
                        <a:t>Review of target in to align with the demand and employment of a proactive approach to rollout the benefit.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Arial" panose="020B0604020202020204" pitchFamily="34" charset="0"/>
                        </a:rPr>
                        <a:t>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195" marR="57150" algn="just">
                        <a:lnSpc>
                          <a:spcPct val="115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4"/>
                  </a:ext>
                </a:extLst>
              </a:tr>
              <a:tr h="1219396">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PPI: 304</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Number of Military Veterans businesses provided with access to business facilitation programmes</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110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30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13</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40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67</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70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74</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110</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117</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117</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7</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Arial" panose="020B0604020202020204" pitchFamily="34" charset="0"/>
                        </a:rPr>
                        <a:t>The Target was exceeded due to an outreach programme which took place in Mpumalanga and the Eastern Cape </a:t>
                      </a:r>
                      <a:r>
                        <a:rPr lang="en-GB" sz="900" smtClean="0">
                          <a:effectLst/>
                          <a:latin typeface="Arial Narrow" panose="020B0606020202030204" pitchFamily="34" charset="0"/>
                          <a:ea typeface="Times New Roman" panose="02020603050405020304" pitchFamily="18" charset="0"/>
                          <a:cs typeface="Arial" panose="020B0604020202020204" pitchFamily="34" charset="0"/>
                        </a:rPr>
                        <a:t>Provinces, respectively.</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Arial" panose="020B0604020202020204" pitchFamily="34" charset="0"/>
                        </a:rPr>
                        <a:t> Sustain performance</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0005"/>
                  </a:ext>
                </a:extLst>
              </a:tr>
            </a:tbl>
          </a:graphicData>
        </a:graphic>
      </p:graphicFrame>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36842291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05712" y="123975"/>
            <a:ext cx="9183624" cy="646331"/>
          </a:xfrm>
          <a:prstGeom prst="rect">
            <a:avLst/>
          </a:prstGeom>
        </p:spPr>
        <p:txBody>
          <a:bodyPr wrap="square">
            <a:spAutoFit/>
          </a:bodyPr>
          <a:lstStyle/>
          <a:p>
            <a:r>
              <a:rPr lang="en-ZA" sz="1800" b="1" dirty="0">
                <a:solidFill>
                  <a:srgbClr val="00B050"/>
                </a:solidFill>
              </a:rPr>
              <a:t>PROGRAMME </a:t>
            </a:r>
            <a:r>
              <a:rPr lang="en-ZA" sz="1800" b="1" dirty="0" smtClean="0">
                <a:solidFill>
                  <a:srgbClr val="00B050"/>
                </a:solidFill>
              </a:rPr>
              <a:t>3: ESM </a:t>
            </a:r>
            <a:r>
              <a:rPr lang="en-ZA" sz="1800" b="1" dirty="0">
                <a:solidFill>
                  <a:srgbClr val="00B050"/>
                </a:solidFill>
              </a:rPr>
              <a:t>PERFORMANCE INDICATORS AND TARGETS  </a:t>
            </a:r>
            <a:r>
              <a:rPr lang="en-ZA" sz="1800" dirty="0">
                <a:solidFill>
                  <a:srgbClr val="00B050"/>
                </a:solidFill>
              </a:rPr>
              <a:t/>
            </a:r>
            <a:br>
              <a:rPr lang="en-ZA" sz="1800" dirty="0">
                <a:solidFill>
                  <a:srgbClr val="00B050"/>
                </a:solidFill>
              </a:rPr>
            </a:br>
            <a:endParaRPr lang="en-ZA" sz="1800" dirty="0"/>
          </a:p>
        </p:txBody>
      </p:sp>
      <p:sp>
        <p:nvSpPr>
          <p:cNvPr id="2" name="Slide Number Placeholder 1"/>
          <p:cNvSpPr>
            <a:spLocks noGrp="1"/>
          </p:cNvSpPr>
          <p:nvPr>
            <p:ph type="sldNum" sz="quarter" idx="12"/>
          </p:nvPr>
        </p:nvSpPr>
        <p:spPr/>
        <p:txBody>
          <a:bodyPr/>
          <a:lstStyle/>
          <a:p>
            <a:fld id="{7B1C6805-EAF3-CC4B-883D-0BA841DD8C88}" type="slidenum">
              <a:rPr lang="en-US" smtClean="0">
                <a:solidFill>
                  <a:prstClr val="black">
                    <a:tint val="75000"/>
                  </a:prstClr>
                </a:solidFill>
              </a:rPr>
              <a:pPr/>
              <a:t>31</a:t>
            </a:fld>
            <a:endParaRPr lang="en-US">
              <a:solidFill>
                <a:prstClr val="black">
                  <a:tint val="75000"/>
                </a:prstClr>
              </a:solidFill>
            </a:endParaRPr>
          </a:p>
        </p:txBody>
      </p:sp>
      <p:sp>
        <p:nvSpPr>
          <p:cNvPr id="11" name="Rectangle 4"/>
          <p:cNvSpPr>
            <a:spLocks noChangeArrowheads="1"/>
          </p:cNvSpPr>
          <p:nvPr/>
        </p:nvSpPr>
        <p:spPr bwMode="auto">
          <a:xfrm>
            <a:off x="1828801" y="72458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ZA" altLang="en-US">
                <a:solidFill>
                  <a:prstClr val="black"/>
                </a:solidFill>
              </a:rPr>
              <a:t/>
            </a:r>
            <a:br>
              <a:rPr lang="en-ZA" altLang="en-US">
                <a:solidFill>
                  <a:prstClr val="black"/>
                </a:solidFill>
              </a:rPr>
            </a:br>
            <a:endParaRPr lang="en-ZA" altLang="en-US">
              <a:solidFill>
                <a:prstClr val="black"/>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36426213"/>
              </p:ext>
            </p:extLst>
          </p:nvPr>
        </p:nvGraphicFramePr>
        <p:xfrm>
          <a:off x="100582" y="490060"/>
          <a:ext cx="11829749" cy="3726064"/>
        </p:xfrm>
        <a:graphic>
          <a:graphicData uri="http://schemas.openxmlformats.org/drawingml/2006/table">
            <a:tbl>
              <a:tblPr firstRow="1" firstCol="1" bandRow="1">
                <a:tableStyleId>{7E9639D4-E3E2-4D34-9284-5A2195B3D0D7}</a:tableStyleId>
              </a:tblPr>
              <a:tblGrid>
                <a:gridCol w="503267">
                  <a:extLst>
                    <a:ext uri="{9D8B030D-6E8A-4147-A177-3AD203B41FA5}">
                      <a16:colId xmlns:a16="http://schemas.microsoft.com/office/drawing/2014/main" val="20000"/>
                    </a:ext>
                  </a:extLst>
                </a:gridCol>
                <a:gridCol w="810883">
                  <a:extLst>
                    <a:ext uri="{9D8B030D-6E8A-4147-A177-3AD203B41FA5}">
                      <a16:colId xmlns:a16="http://schemas.microsoft.com/office/drawing/2014/main" val="20001"/>
                    </a:ext>
                  </a:extLst>
                </a:gridCol>
                <a:gridCol w="612476">
                  <a:extLst>
                    <a:ext uri="{9D8B030D-6E8A-4147-A177-3AD203B41FA5}">
                      <a16:colId xmlns:a16="http://schemas.microsoft.com/office/drawing/2014/main" val="20002"/>
                    </a:ext>
                  </a:extLst>
                </a:gridCol>
                <a:gridCol w="741871">
                  <a:extLst>
                    <a:ext uri="{9D8B030D-6E8A-4147-A177-3AD203B41FA5}">
                      <a16:colId xmlns:a16="http://schemas.microsoft.com/office/drawing/2014/main" val="20003"/>
                    </a:ext>
                  </a:extLst>
                </a:gridCol>
                <a:gridCol w="727779">
                  <a:extLst>
                    <a:ext uri="{9D8B030D-6E8A-4147-A177-3AD203B41FA5}">
                      <a16:colId xmlns:a16="http://schemas.microsoft.com/office/drawing/2014/main" val="20004"/>
                    </a:ext>
                  </a:extLst>
                </a:gridCol>
                <a:gridCol w="656196">
                  <a:extLst>
                    <a:ext uri="{9D8B030D-6E8A-4147-A177-3AD203B41FA5}">
                      <a16:colId xmlns:a16="http://schemas.microsoft.com/office/drawing/2014/main" val="20005"/>
                    </a:ext>
                  </a:extLst>
                </a:gridCol>
                <a:gridCol w="698532">
                  <a:extLst>
                    <a:ext uri="{9D8B030D-6E8A-4147-A177-3AD203B41FA5}">
                      <a16:colId xmlns:a16="http://schemas.microsoft.com/office/drawing/2014/main" val="20006"/>
                    </a:ext>
                  </a:extLst>
                </a:gridCol>
                <a:gridCol w="663252">
                  <a:extLst>
                    <a:ext uri="{9D8B030D-6E8A-4147-A177-3AD203B41FA5}">
                      <a16:colId xmlns:a16="http://schemas.microsoft.com/office/drawing/2014/main" val="20007"/>
                    </a:ext>
                  </a:extLst>
                </a:gridCol>
                <a:gridCol w="719700">
                  <a:extLst>
                    <a:ext uri="{9D8B030D-6E8A-4147-A177-3AD203B41FA5}">
                      <a16:colId xmlns:a16="http://schemas.microsoft.com/office/drawing/2014/main" val="20008"/>
                    </a:ext>
                  </a:extLst>
                </a:gridCol>
                <a:gridCol w="719700">
                  <a:extLst>
                    <a:ext uri="{9D8B030D-6E8A-4147-A177-3AD203B41FA5}">
                      <a16:colId xmlns:a16="http://schemas.microsoft.com/office/drawing/2014/main" val="20009"/>
                    </a:ext>
                  </a:extLst>
                </a:gridCol>
                <a:gridCol w="719700">
                  <a:extLst>
                    <a:ext uri="{9D8B030D-6E8A-4147-A177-3AD203B41FA5}">
                      <a16:colId xmlns:a16="http://schemas.microsoft.com/office/drawing/2014/main" val="20010"/>
                    </a:ext>
                  </a:extLst>
                </a:gridCol>
                <a:gridCol w="719700">
                  <a:extLst>
                    <a:ext uri="{9D8B030D-6E8A-4147-A177-3AD203B41FA5}">
                      <a16:colId xmlns:a16="http://schemas.microsoft.com/office/drawing/2014/main" val="20011"/>
                    </a:ext>
                  </a:extLst>
                </a:gridCol>
                <a:gridCol w="758988">
                  <a:extLst>
                    <a:ext uri="{9D8B030D-6E8A-4147-A177-3AD203B41FA5}">
                      <a16:colId xmlns:a16="http://schemas.microsoft.com/office/drawing/2014/main" val="20012"/>
                    </a:ext>
                  </a:extLst>
                </a:gridCol>
                <a:gridCol w="1035170">
                  <a:extLst>
                    <a:ext uri="{9D8B030D-6E8A-4147-A177-3AD203B41FA5}">
                      <a16:colId xmlns:a16="http://schemas.microsoft.com/office/drawing/2014/main" val="20013"/>
                    </a:ext>
                  </a:extLst>
                </a:gridCol>
                <a:gridCol w="1074699">
                  <a:extLst>
                    <a:ext uri="{9D8B030D-6E8A-4147-A177-3AD203B41FA5}">
                      <a16:colId xmlns:a16="http://schemas.microsoft.com/office/drawing/2014/main" val="20014"/>
                    </a:ext>
                  </a:extLst>
                </a:gridCol>
                <a:gridCol w="667836">
                  <a:extLst>
                    <a:ext uri="{9D8B030D-6E8A-4147-A177-3AD203B41FA5}">
                      <a16:colId xmlns:a16="http://schemas.microsoft.com/office/drawing/2014/main" val="20015"/>
                    </a:ext>
                  </a:extLst>
                </a:gridCol>
              </a:tblGrid>
              <a:tr h="282853">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rPr>
                        <a:t>Indicator ID</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rPr>
                        <a:t>Output Indicators</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a:lnSpc>
                          <a:spcPct val="115000"/>
                        </a:lnSpc>
                        <a:spcBef>
                          <a:spcPts val="0"/>
                        </a:spcBef>
                        <a:spcAft>
                          <a:spcPts val="1000"/>
                        </a:spcAft>
                      </a:pPr>
                      <a:r>
                        <a:rPr lang="en-US" sz="900" b="1" dirty="0">
                          <a:solidFill>
                            <a:schemeClr val="tx1"/>
                          </a:solidFill>
                          <a:effectLst/>
                          <a:latin typeface="Arial Narrow" panose="020B0606020202030204" pitchFamily="34" charset="0"/>
                        </a:rPr>
                        <a:t>Annual Target</a:t>
                      </a:r>
                      <a:endParaRPr lang="en-ZA"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a:lnSpc>
                          <a:spcPct val="115000"/>
                        </a:lnSpc>
                        <a:spcBef>
                          <a:spcPts val="0"/>
                        </a:spcBef>
                        <a:spcAft>
                          <a:spcPts val="1000"/>
                        </a:spcAft>
                      </a:pPr>
                      <a:r>
                        <a:rPr lang="en-US" sz="900" b="1" dirty="0">
                          <a:solidFill>
                            <a:schemeClr val="tx1"/>
                          </a:solidFill>
                          <a:effectLst/>
                          <a:latin typeface="Arial Narrow" panose="020B0606020202030204" pitchFamily="34" charset="0"/>
                        </a:rPr>
                        <a:t>Q1 Target</a:t>
                      </a:r>
                      <a:endParaRPr lang="en-ZA"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a:lnSpc>
                          <a:spcPct val="115000"/>
                        </a:lnSpc>
                        <a:spcBef>
                          <a:spcPts val="0"/>
                        </a:spcBef>
                        <a:spcAft>
                          <a:spcPts val="1000"/>
                        </a:spcAft>
                      </a:pPr>
                      <a:r>
                        <a:rPr lang="en-US" sz="900" b="1" dirty="0">
                          <a:solidFill>
                            <a:schemeClr val="tx1"/>
                          </a:solidFill>
                          <a:effectLst/>
                          <a:latin typeface="Arial Narrow" panose="020B0606020202030204" pitchFamily="34" charset="0"/>
                        </a:rPr>
                        <a:t>Quarter 1 Output – Validated</a:t>
                      </a:r>
                      <a:endParaRPr lang="en-ZA"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Q2 Target</a:t>
                      </a:r>
                      <a:endParaRPr lang="en-ZA" sz="90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18415" marR="18415" marT="18415" marB="88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Quarter 2 Output – Validated</a:t>
                      </a:r>
                      <a:endParaRPr lang="en-ZA" sz="9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18415" marR="18415" marT="18415" marB="88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algn="l" defTabSz="457200" rtl="0" eaLnBrk="1" latinLnBrk="0" hangingPunct="1">
                        <a:lnSpc>
                          <a:spcPct val="115000"/>
                        </a:lnSpc>
                        <a:spcBef>
                          <a:spcPts val="0"/>
                        </a:spcBef>
                        <a:spcAft>
                          <a:spcPts val="1000"/>
                        </a:spcAft>
                      </a:pPr>
                      <a:r>
                        <a:rPr lang="en-GB" sz="900" b="1" kern="1200">
                          <a:solidFill>
                            <a:schemeClr val="tx1"/>
                          </a:solidFill>
                          <a:effectLst/>
                          <a:latin typeface="Arial Narrow" panose="020B0606020202030204" pitchFamily="34" charset="0"/>
                          <a:ea typeface="+mn-ea"/>
                          <a:cs typeface="+mn-cs"/>
                        </a:rPr>
                        <a:t>Q3 Target</a:t>
                      </a:r>
                      <a:endParaRPr lang="en-ZA" sz="900" b="1" kern="1200">
                        <a:solidFill>
                          <a:schemeClr val="tx1"/>
                        </a:solidFill>
                        <a:effectLst/>
                        <a:latin typeface="Arial Narrow" panose="020B0606020202030204" pitchFamily="34" charset="0"/>
                        <a:ea typeface="+mn-ea"/>
                        <a:cs typeface="+mn-cs"/>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algn="l" defTabSz="457200" rtl="0" eaLnBrk="1" latinLnBrk="0" hangingPunct="1">
                        <a:lnSpc>
                          <a:spcPct val="115000"/>
                        </a:lnSpc>
                        <a:spcBef>
                          <a:spcPts val="0"/>
                        </a:spcBef>
                        <a:spcAft>
                          <a:spcPts val="1000"/>
                        </a:spcAft>
                      </a:pPr>
                      <a:r>
                        <a:rPr lang="en-GB" sz="900" b="1" kern="1200" dirty="0">
                          <a:solidFill>
                            <a:schemeClr val="tx1"/>
                          </a:solidFill>
                          <a:effectLst/>
                          <a:latin typeface="Arial Narrow" panose="020B0606020202030204" pitchFamily="34" charset="0"/>
                          <a:ea typeface="+mn-ea"/>
                          <a:cs typeface="+mn-cs"/>
                        </a:rPr>
                        <a:t>Q3 Output – Validated</a:t>
                      </a:r>
                      <a:endParaRPr lang="en-ZA" sz="900" b="1" kern="1200" dirty="0">
                        <a:solidFill>
                          <a:schemeClr val="tx1"/>
                        </a:solidFill>
                        <a:effectLst/>
                        <a:latin typeface="Arial Narrow" panose="020B0606020202030204" pitchFamily="34" charset="0"/>
                        <a:ea typeface="+mn-ea"/>
                        <a:cs typeface="+mn-cs"/>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algn="l" defTabSz="457200" rtl="0" eaLnBrk="1" latinLnBrk="0" hangingPunct="1">
                        <a:lnSpc>
                          <a:spcPct val="115000"/>
                        </a:lnSpc>
                        <a:spcBef>
                          <a:spcPts val="0"/>
                        </a:spcBef>
                        <a:spcAft>
                          <a:spcPts val="1000"/>
                        </a:spcAft>
                      </a:pPr>
                      <a:endParaRPr lang="en-ZA" sz="900" b="1" kern="1200" dirty="0">
                        <a:solidFill>
                          <a:schemeClr val="tx1"/>
                        </a:solidFill>
                        <a:effectLst/>
                        <a:latin typeface="Arial Narrow" panose="020B0606020202030204" pitchFamily="34" charset="0"/>
                        <a:ea typeface="+mn-ea"/>
                        <a:cs typeface="+mn-cs"/>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algn="l" defTabSz="457200" rtl="0" eaLnBrk="1" latinLnBrk="0" hangingPunct="1">
                        <a:lnSpc>
                          <a:spcPct val="115000"/>
                        </a:lnSpc>
                        <a:spcBef>
                          <a:spcPts val="0"/>
                        </a:spcBef>
                        <a:spcAft>
                          <a:spcPts val="1000"/>
                        </a:spcAft>
                      </a:pPr>
                      <a:endParaRPr lang="en-ZA" sz="900" b="1" kern="1200" dirty="0">
                        <a:solidFill>
                          <a:schemeClr val="tx1"/>
                        </a:solidFill>
                        <a:effectLst/>
                        <a:latin typeface="Arial Narrow" panose="020B0606020202030204" pitchFamily="34" charset="0"/>
                        <a:ea typeface="+mn-ea"/>
                        <a:cs typeface="+mn-cs"/>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algn="l" defTabSz="457200" rtl="0" eaLnBrk="1" latinLnBrk="0" hangingPunct="1">
                        <a:lnSpc>
                          <a:spcPct val="115000"/>
                        </a:lnSpc>
                        <a:spcBef>
                          <a:spcPts val="0"/>
                        </a:spcBef>
                        <a:spcAft>
                          <a:spcPts val="1000"/>
                        </a:spcAft>
                      </a:pPr>
                      <a:endParaRPr lang="en-ZA" sz="900" b="1" kern="1200" dirty="0">
                        <a:solidFill>
                          <a:schemeClr val="tx1"/>
                        </a:solidFill>
                        <a:effectLst/>
                        <a:latin typeface="Arial Narrow" panose="020B0606020202030204" pitchFamily="34" charset="0"/>
                        <a:ea typeface="+mn-ea"/>
                        <a:cs typeface="+mn-cs"/>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a:lnSpc>
                          <a:spcPct val="115000"/>
                        </a:lnSpc>
                        <a:spcBef>
                          <a:spcPts val="0"/>
                        </a:spcBef>
                        <a:spcAft>
                          <a:spcPts val="1000"/>
                        </a:spcAft>
                      </a:pPr>
                      <a:r>
                        <a:rPr lang="en-US" sz="900" b="1" dirty="0">
                          <a:solidFill>
                            <a:schemeClr val="tx1"/>
                          </a:solidFill>
                          <a:effectLst/>
                          <a:latin typeface="Arial Narrow" panose="020B0606020202030204" pitchFamily="34" charset="0"/>
                        </a:rPr>
                        <a:t>Deviation</a:t>
                      </a:r>
                      <a:endParaRPr lang="en-ZA"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a:lnSpc>
                          <a:spcPct val="115000"/>
                        </a:lnSpc>
                        <a:spcBef>
                          <a:spcPts val="0"/>
                        </a:spcBef>
                        <a:spcAft>
                          <a:spcPts val="1000"/>
                        </a:spcAft>
                      </a:pPr>
                      <a:r>
                        <a:rPr lang="en-US" sz="900" b="1">
                          <a:solidFill>
                            <a:schemeClr val="tx1"/>
                          </a:solidFill>
                          <a:effectLst/>
                          <a:latin typeface="Arial Narrow" panose="020B0606020202030204" pitchFamily="34" charset="0"/>
                        </a:rPr>
                        <a:t>Comments</a:t>
                      </a:r>
                      <a:endParaRPr lang="en-ZA" sz="9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ZA"/>
                    </a:p>
                  </a:txBody>
                  <a:tcPr/>
                </a:tc>
                <a:tc rowSpan="2">
                  <a:txBody>
                    <a:bodyPr/>
                    <a:lstStyle/>
                    <a:p>
                      <a:pPr marL="0" marR="0">
                        <a:lnSpc>
                          <a:spcPct val="115000"/>
                        </a:lnSpc>
                        <a:spcBef>
                          <a:spcPts val="0"/>
                        </a:spcBef>
                        <a:spcAft>
                          <a:spcPts val="1000"/>
                        </a:spcAft>
                      </a:pPr>
                      <a:r>
                        <a:rPr lang="en-US" sz="900" b="1">
                          <a:solidFill>
                            <a:schemeClr val="tx1"/>
                          </a:solidFill>
                          <a:effectLst/>
                          <a:latin typeface="Arial Narrow" panose="020B0606020202030204" pitchFamily="34" charset="0"/>
                        </a:rPr>
                        <a:t>Overall progress of indicator (Green, Amber or Red)</a:t>
                      </a:r>
                      <a:endParaRPr lang="en-ZA" sz="9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690995">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marL="0" marR="0">
                        <a:lnSpc>
                          <a:spcPct val="107000"/>
                        </a:lnSpc>
                        <a:spcBef>
                          <a:spcPts val="0"/>
                        </a:spcBef>
                        <a:spcAft>
                          <a:spcPts val="0"/>
                        </a:spcAft>
                      </a:pPr>
                      <a:r>
                        <a:rPr lang="en-ZA" sz="900" b="1" dirty="0">
                          <a:solidFill>
                            <a:schemeClr val="tx1"/>
                          </a:solidFill>
                          <a:effectLst/>
                          <a:latin typeface="Arial Narrow" panose="020B0606020202030204" pitchFamily="34" charset="0"/>
                        </a:rPr>
                        <a:t>Reason for Deviation</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ZA" sz="900" b="1" dirty="0">
                          <a:solidFill>
                            <a:schemeClr val="tx1"/>
                          </a:solidFill>
                          <a:effectLst/>
                          <a:latin typeface="Arial Narrow" panose="020B0606020202030204" pitchFamily="34" charset="0"/>
                        </a:rPr>
                        <a:t>Corrective Action</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en-ZA"/>
                    </a:p>
                  </a:txBody>
                  <a:tcPr/>
                </a:tc>
                <a:extLst>
                  <a:ext uri="{0D108BD9-81ED-4DB2-BD59-A6C34878D82A}">
                    <a16:rowId xmlns:a16="http://schemas.microsoft.com/office/drawing/2014/main" val="10001"/>
                  </a:ext>
                </a:extLst>
              </a:tr>
              <a:tr h="1917647">
                <a:tc>
                  <a:txBody>
                    <a:bodyPr/>
                    <a:lstStyle/>
                    <a:p>
                      <a:pPr marL="0" marR="0">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PPI: 305</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Number of Military Veterans provided with access to employment placement opportunities</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30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GB" sz="900" dirty="0" smtClean="0">
                          <a:effectLst/>
                          <a:latin typeface="Arial Narrow" panose="020B0606020202030204" pitchFamily="34" charset="0"/>
                          <a:ea typeface="Times New Roman" panose="02020603050405020304" pitchFamily="18" charset="0"/>
                          <a:cs typeface="Times New Roman" panose="02020603050405020304" pitchFamily="18" charset="0"/>
                        </a:rPr>
                        <a:t>0</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10</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-10</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Arial" panose="020B0604020202020204" pitchFamily="34" charset="0"/>
                        </a:rPr>
                        <a:t>There is currently no dedicated official responsible.</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Arial" panose="020B0604020202020204" pitchFamily="34" charset="0"/>
                        </a:rPr>
                        <a:t>The allocation of an interim resource will be initiated in the next financial year.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195" marR="57150" algn="just">
                        <a:lnSpc>
                          <a:spcPct val="115000"/>
                        </a:lnSpc>
                        <a:spcBef>
                          <a:spcPts val="0"/>
                        </a:spcBef>
                        <a:spcAft>
                          <a:spcPts val="100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2"/>
                  </a:ext>
                </a:extLst>
              </a:tr>
              <a:tr h="767751">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PPI:306</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Number of Military Veterans memorial sites facilitated per year</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3</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6195" marR="57150" algn="ctr">
                        <a:lnSpc>
                          <a:spcPct val="115000"/>
                        </a:lnSpc>
                        <a:spcBef>
                          <a:spcPts val="0"/>
                        </a:spcBef>
                        <a:spcAft>
                          <a:spcPts val="0"/>
                        </a:spcAft>
                      </a:pPr>
                      <a:r>
                        <a:rPr lang="en-GB" sz="9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3</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0</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0</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-3</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GB" sz="80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The task has dependencies make implementation challenging.</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GB" sz="8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Successful buy-in of external role players, e.g. DSAC and DPWI.</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bl>
          </a:graphicData>
        </a:graphic>
      </p:graphicFrame>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13617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428" y="31550"/>
            <a:ext cx="8965972" cy="345440"/>
          </a:xfrm>
          <a:ln>
            <a:noFill/>
          </a:ln>
        </p:spPr>
        <p:style>
          <a:lnRef idx="2">
            <a:schemeClr val="accent3"/>
          </a:lnRef>
          <a:fillRef idx="1">
            <a:schemeClr val="lt1"/>
          </a:fillRef>
          <a:effectRef idx="0">
            <a:schemeClr val="accent3"/>
          </a:effectRef>
          <a:fontRef idx="minor">
            <a:schemeClr val="dk1"/>
          </a:fontRef>
        </p:style>
        <p:txBody>
          <a:bodyPr>
            <a:noAutofit/>
          </a:bodyPr>
          <a:lstStyle/>
          <a:p>
            <a:r>
              <a:rPr lang="en-ZA" sz="1800" b="1" dirty="0">
                <a:solidFill>
                  <a:srgbClr val="00B050"/>
                </a:solidFill>
                <a:latin typeface="Arial" panose="020B0604020202020204" pitchFamily="34" charset="0"/>
                <a:cs typeface="Arial" panose="020B0604020202020204" pitchFamily="34" charset="0"/>
              </a:rPr>
              <a:t>HUMAN RESOURCE STATUS</a:t>
            </a:r>
            <a:endParaRPr lang="en-ZA" sz="180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7B1C6805-EAF3-CC4B-883D-0BA841DD8C88}" type="slidenum">
              <a:rPr lang="en-US" smtClean="0">
                <a:solidFill>
                  <a:prstClr val="black">
                    <a:tint val="75000"/>
                  </a:prstClr>
                </a:solidFill>
              </a:rPr>
              <a:pPr/>
              <a:t>32</a:t>
            </a:fld>
            <a:endParaRPr lang="en-US">
              <a:solidFill>
                <a:prstClr val="black">
                  <a:tint val="75000"/>
                </a:prst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07707958"/>
              </p:ext>
            </p:extLst>
          </p:nvPr>
        </p:nvGraphicFramePr>
        <p:xfrm>
          <a:off x="481693" y="500276"/>
          <a:ext cx="10819778" cy="2437857"/>
        </p:xfrm>
        <a:graphic>
          <a:graphicData uri="http://schemas.openxmlformats.org/drawingml/2006/table">
            <a:tbl>
              <a:tblPr firstRow="1" firstCol="1" bandRow="1">
                <a:tableStyleId>{5C22544A-7EE6-4342-B048-85BDC9FD1C3A}</a:tableStyleId>
              </a:tblPr>
              <a:tblGrid>
                <a:gridCol w="869793">
                  <a:extLst>
                    <a:ext uri="{9D8B030D-6E8A-4147-A177-3AD203B41FA5}">
                      <a16:colId xmlns:a16="http://schemas.microsoft.com/office/drawing/2014/main" val="20000"/>
                    </a:ext>
                  </a:extLst>
                </a:gridCol>
                <a:gridCol w="2096294">
                  <a:extLst>
                    <a:ext uri="{9D8B030D-6E8A-4147-A177-3AD203B41FA5}">
                      <a16:colId xmlns:a16="http://schemas.microsoft.com/office/drawing/2014/main" val="20001"/>
                    </a:ext>
                  </a:extLst>
                </a:gridCol>
                <a:gridCol w="674575">
                  <a:extLst>
                    <a:ext uri="{9D8B030D-6E8A-4147-A177-3AD203B41FA5}">
                      <a16:colId xmlns:a16="http://schemas.microsoft.com/office/drawing/2014/main" val="20002"/>
                    </a:ext>
                  </a:extLst>
                </a:gridCol>
                <a:gridCol w="883080">
                  <a:extLst>
                    <a:ext uri="{9D8B030D-6E8A-4147-A177-3AD203B41FA5}">
                      <a16:colId xmlns:a16="http://schemas.microsoft.com/office/drawing/2014/main" val="20003"/>
                    </a:ext>
                  </a:extLst>
                </a:gridCol>
                <a:gridCol w="883080">
                  <a:extLst>
                    <a:ext uri="{9D8B030D-6E8A-4147-A177-3AD203B41FA5}">
                      <a16:colId xmlns:a16="http://schemas.microsoft.com/office/drawing/2014/main" val="20004"/>
                    </a:ext>
                  </a:extLst>
                </a:gridCol>
                <a:gridCol w="868771">
                  <a:extLst>
                    <a:ext uri="{9D8B030D-6E8A-4147-A177-3AD203B41FA5}">
                      <a16:colId xmlns:a16="http://schemas.microsoft.com/office/drawing/2014/main" val="20005"/>
                    </a:ext>
                  </a:extLst>
                </a:gridCol>
                <a:gridCol w="868771">
                  <a:extLst>
                    <a:ext uri="{9D8B030D-6E8A-4147-A177-3AD203B41FA5}">
                      <a16:colId xmlns:a16="http://schemas.microsoft.com/office/drawing/2014/main" val="20006"/>
                    </a:ext>
                  </a:extLst>
                </a:gridCol>
                <a:gridCol w="868771">
                  <a:extLst>
                    <a:ext uri="{9D8B030D-6E8A-4147-A177-3AD203B41FA5}">
                      <a16:colId xmlns:a16="http://schemas.microsoft.com/office/drawing/2014/main" val="20007"/>
                    </a:ext>
                  </a:extLst>
                </a:gridCol>
                <a:gridCol w="868771">
                  <a:extLst>
                    <a:ext uri="{9D8B030D-6E8A-4147-A177-3AD203B41FA5}">
                      <a16:colId xmlns:a16="http://schemas.microsoft.com/office/drawing/2014/main" val="20008"/>
                    </a:ext>
                  </a:extLst>
                </a:gridCol>
                <a:gridCol w="968936">
                  <a:extLst>
                    <a:ext uri="{9D8B030D-6E8A-4147-A177-3AD203B41FA5}">
                      <a16:colId xmlns:a16="http://schemas.microsoft.com/office/drawing/2014/main" val="20009"/>
                    </a:ext>
                  </a:extLst>
                </a:gridCol>
                <a:gridCol w="968936">
                  <a:extLst>
                    <a:ext uri="{9D8B030D-6E8A-4147-A177-3AD203B41FA5}">
                      <a16:colId xmlns:a16="http://schemas.microsoft.com/office/drawing/2014/main" val="20010"/>
                    </a:ext>
                  </a:extLst>
                </a:gridCol>
              </a:tblGrid>
              <a:tr h="250222">
                <a:tc gridSpan="11">
                  <a:txBody>
                    <a:bodyPr/>
                    <a:lstStyle/>
                    <a:p>
                      <a:pPr marL="0" marR="0">
                        <a:lnSpc>
                          <a:spcPct val="106000"/>
                        </a:lnSpc>
                        <a:spcBef>
                          <a:spcPts val="0"/>
                        </a:spcBef>
                        <a:spcAft>
                          <a:spcPts val="0"/>
                        </a:spcAft>
                      </a:pPr>
                      <a:r>
                        <a:rPr lang="en-ZA" sz="1200" dirty="0" smtClean="0">
                          <a:effectLst/>
                          <a:latin typeface="+mn-lt"/>
                          <a:ea typeface="Times New Roman" panose="02020603050405020304" pitchFamily="18" charset="0"/>
                          <a:cs typeface="Times New Roman" panose="02020603050405020304" pitchFamily="18" charset="0"/>
                        </a:rPr>
                        <a:t>Transformation/Equity Statistics: Total permanent employees </a:t>
                      </a:r>
                      <a:endParaRPr lang="en-ZA" sz="1200" dirty="0">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marL="0" marR="0">
                        <a:lnSpc>
                          <a:spcPct val="106000"/>
                        </a:lnSpc>
                        <a:spcBef>
                          <a:spcPts val="0"/>
                        </a:spcBef>
                        <a:spcAft>
                          <a:spcPts val="0"/>
                        </a:spcAft>
                      </a:pP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pPr marL="0" marR="0">
                        <a:lnSpc>
                          <a:spcPct val="106000"/>
                        </a:lnSpc>
                        <a:spcBef>
                          <a:spcPts val="0"/>
                        </a:spcBef>
                        <a:spcAft>
                          <a:spcPts val="0"/>
                        </a:spcAft>
                      </a:pP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pPr marL="0" marR="0">
                        <a:lnSpc>
                          <a:spcPct val="106000"/>
                        </a:lnSpc>
                        <a:spcBef>
                          <a:spcPts val="0"/>
                        </a:spcBef>
                        <a:spcAft>
                          <a:spcPts val="0"/>
                        </a:spcAft>
                      </a:pP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ZA"/>
                    </a:p>
                  </a:txBody>
                  <a:tcPr/>
                </a:tc>
                <a:tc hMerge="1">
                  <a:txBody>
                    <a:bodyPr/>
                    <a:lstStyle/>
                    <a:p>
                      <a:pPr marL="0" marR="0">
                        <a:lnSpc>
                          <a:spcPct val="106000"/>
                        </a:lnSpc>
                        <a:spcBef>
                          <a:spcPts val="0"/>
                        </a:spcBef>
                        <a:spcAft>
                          <a:spcPts val="0"/>
                        </a:spcAft>
                      </a:pP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ZA"/>
                    </a:p>
                  </a:txBody>
                  <a:tcPr/>
                </a:tc>
                <a:tc hMerge="1">
                  <a:txBody>
                    <a:bodyPr/>
                    <a:lstStyle/>
                    <a:p>
                      <a:pPr marL="0" marR="0">
                        <a:lnSpc>
                          <a:spcPct val="106000"/>
                        </a:lnSpc>
                        <a:spcBef>
                          <a:spcPts val="0"/>
                        </a:spcBef>
                        <a:spcAft>
                          <a:spcPts val="0"/>
                        </a:spcAft>
                      </a:pP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ZA"/>
                    </a:p>
                  </a:txBody>
                  <a:tcPr/>
                </a:tc>
                <a:tc hMerge="1">
                  <a:txBody>
                    <a:bodyPr/>
                    <a:lstStyle/>
                    <a:p>
                      <a:pPr marL="0" marR="0">
                        <a:lnSpc>
                          <a:spcPct val="106000"/>
                        </a:lnSpc>
                        <a:spcBef>
                          <a:spcPts val="0"/>
                        </a:spcBef>
                        <a:spcAft>
                          <a:spcPts val="0"/>
                        </a:spcAft>
                      </a:pP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ZA"/>
                    </a:p>
                  </a:txBody>
                  <a:tcPr/>
                </a:tc>
                <a:extLst>
                  <a:ext uri="{0D108BD9-81ED-4DB2-BD59-A6C34878D82A}">
                    <a16:rowId xmlns:a16="http://schemas.microsoft.com/office/drawing/2014/main" val="10000"/>
                  </a:ext>
                </a:extLst>
              </a:tr>
              <a:tr h="184785">
                <a:tc>
                  <a:txBody>
                    <a:bodyPr/>
                    <a:lstStyle/>
                    <a:p>
                      <a:pPr marL="0" marR="0">
                        <a:lnSpc>
                          <a:spcPct val="106000"/>
                        </a:lnSpc>
                        <a:spcBef>
                          <a:spcPts val="0"/>
                        </a:spcBef>
                        <a:spcAft>
                          <a:spcPts val="0"/>
                        </a:spcAft>
                      </a:pPr>
                      <a:r>
                        <a:rPr lang="en-GB" sz="1000" dirty="0" err="1">
                          <a:effectLst/>
                        </a:rPr>
                        <a:t>Ser</a:t>
                      </a:r>
                      <a:r>
                        <a:rPr lang="en-GB" sz="1000" dirty="0">
                          <a:effectLst/>
                        </a:rPr>
                        <a:t> No</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dirty="0">
                          <a:effectLst/>
                        </a:rPr>
                        <a:t>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gridSpan="2">
                  <a:txBody>
                    <a:bodyPr/>
                    <a:lstStyle/>
                    <a:p>
                      <a:pPr marL="0" marR="0">
                        <a:lnSpc>
                          <a:spcPct val="106000"/>
                        </a:lnSpc>
                        <a:spcBef>
                          <a:spcPts val="0"/>
                        </a:spcBef>
                        <a:spcAft>
                          <a:spcPts val="0"/>
                        </a:spcAft>
                      </a:pPr>
                      <a:r>
                        <a:rPr lang="en-GB" sz="1000">
                          <a:effectLst/>
                        </a:rPr>
                        <a:t>African</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ZA"/>
                    </a:p>
                  </a:txBody>
                  <a:tcPr/>
                </a:tc>
                <a:tc gridSpan="2">
                  <a:txBody>
                    <a:bodyPr/>
                    <a:lstStyle/>
                    <a:p>
                      <a:pPr marL="0" marR="0">
                        <a:lnSpc>
                          <a:spcPct val="106000"/>
                        </a:lnSpc>
                        <a:spcBef>
                          <a:spcPts val="0"/>
                        </a:spcBef>
                        <a:spcAft>
                          <a:spcPts val="0"/>
                        </a:spcAft>
                      </a:pPr>
                      <a:r>
                        <a:rPr lang="en-GB" sz="1000">
                          <a:effectLst/>
                        </a:rPr>
                        <a:t>Coloured</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ZA"/>
                    </a:p>
                  </a:txBody>
                  <a:tcPr/>
                </a:tc>
                <a:tc gridSpan="2">
                  <a:txBody>
                    <a:bodyPr/>
                    <a:lstStyle/>
                    <a:p>
                      <a:pPr marL="0" marR="0">
                        <a:lnSpc>
                          <a:spcPct val="106000"/>
                        </a:lnSpc>
                        <a:spcBef>
                          <a:spcPts val="0"/>
                        </a:spcBef>
                        <a:spcAft>
                          <a:spcPts val="0"/>
                        </a:spcAft>
                      </a:pPr>
                      <a:r>
                        <a:rPr lang="en-GB" sz="1000">
                          <a:effectLst/>
                        </a:rPr>
                        <a:t>Asian</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ZA"/>
                    </a:p>
                  </a:txBody>
                  <a:tcPr/>
                </a:tc>
                <a:tc gridSpan="2">
                  <a:txBody>
                    <a:bodyPr/>
                    <a:lstStyle/>
                    <a:p>
                      <a:pPr marL="0" marR="0">
                        <a:lnSpc>
                          <a:spcPct val="106000"/>
                        </a:lnSpc>
                        <a:spcBef>
                          <a:spcPts val="0"/>
                        </a:spcBef>
                        <a:spcAft>
                          <a:spcPts val="0"/>
                        </a:spcAft>
                      </a:pPr>
                      <a:r>
                        <a:rPr lang="en-GB" sz="1000">
                          <a:effectLst/>
                        </a:rPr>
                        <a:t>White</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ZA"/>
                    </a:p>
                  </a:txBody>
                  <a:tcPr/>
                </a:tc>
                <a:extLst>
                  <a:ext uri="{0D108BD9-81ED-4DB2-BD59-A6C34878D82A}">
                    <a16:rowId xmlns:a16="http://schemas.microsoft.com/office/drawing/2014/main" val="10001"/>
                  </a:ext>
                </a:extLst>
              </a:tr>
              <a:tr h="271145">
                <a:tc>
                  <a:txBody>
                    <a:bodyPr/>
                    <a:lstStyle/>
                    <a:p>
                      <a:pPr marL="0" marR="0">
                        <a:lnSpc>
                          <a:spcPct val="106000"/>
                        </a:lnSpc>
                        <a:spcBef>
                          <a:spcPts val="0"/>
                        </a:spcBef>
                        <a:spcAft>
                          <a:spcPts val="0"/>
                        </a:spcAft>
                      </a:pPr>
                      <a:r>
                        <a:rPr lang="en-GB" sz="1000">
                          <a:effectLst/>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GB" sz="1000">
                          <a:effectLst/>
                        </a:rPr>
                        <a:t>Male</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Female</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Male</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Female</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Male</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Female</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Male</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Female</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184785">
                <a:tc>
                  <a:txBody>
                    <a:bodyPr/>
                    <a:lstStyle/>
                    <a:p>
                      <a:pPr marL="0" marR="0" algn="ctr">
                        <a:lnSpc>
                          <a:spcPct val="106000"/>
                        </a:lnSpc>
                        <a:spcBef>
                          <a:spcPts val="0"/>
                        </a:spcBef>
                        <a:spcAft>
                          <a:spcPts val="0"/>
                        </a:spcAft>
                      </a:pPr>
                      <a:r>
                        <a:rPr lang="en-GB" sz="1000" dirty="0">
                          <a:effectLst/>
                        </a:rPr>
                        <a:t>1</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Race distribution of members</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GB" sz="1000">
                          <a:effectLst/>
                        </a:rPr>
                        <a:t>62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58</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3</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184785">
                <a:tc>
                  <a:txBody>
                    <a:bodyPr/>
                    <a:lstStyle/>
                    <a:p>
                      <a:pPr marL="0" marR="0" algn="ctr">
                        <a:lnSpc>
                          <a:spcPct val="106000"/>
                        </a:lnSpc>
                        <a:spcBef>
                          <a:spcPts val="0"/>
                        </a:spcBef>
                        <a:spcAft>
                          <a:spcPts val="0"/>
                        </a:spcAft>
                      </a:pPr>
                      <a:r>
                        <a:rPr lang="en-GB" sz="1000" dirty="0">
                          <a:effectLst/>
                        </a:rPr>
                        <a:t>2</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Gender distribution of members</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GB" sz="1000">
                          <a:effectLst/>
                        </a:rPr>
                        <a:t>62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58</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3</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295934">
                <a:tc>
                  <a:txBody>
                    <a:bodyPr/>
                    <a:lstStyle/>
                    <a:p>
                      <a:pPr marL="0" marR="0" algn="ctr">
                        <a:lnSpc>
                          <a:spcPct val="106000"/>
                        </a:lnSpc>
                        <a:spcBef>
                          <a:spcPts val="0"/>
                        </a:spcBef>
                        <a:spcAft>
                          <a:spcPts val="0"/>
                        </a:spcAft>
                      </a:pPr>
                      <a:r>
                        <a:rPr lang="en-GB" sz="1000">
                          <a:effectLst/>
                        </a:rPr>
                        <a:t>3</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Number of disabled members</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GB" sz="1000">
                          <a:effectLst/>
                        </a:rPr>
                        <a:t>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184785">
                <a:tc rowSpan="3">
                  <a:txBody>
                    <a:bodyPr/>
                    <a:lstStyle/>
                    <a:p>
                      <a:pPr marL="0" marR="0" algn="ctr">
                        <a:lnSpc>
                          <a:spcPct val="106000"/>
                        </a:lnSpc>
                        <a:spcBef>
                          <a:spcPts val="0"/>
                        </a:spcBef>
                        <a:spcAft>
                          <a:spcPts val="0"/>
                        </a:spcAft>
                      </a:pPr>
                      <a:r>
                        <a:rPr lang="en-GB" sz="1000" dirty="0">
                          <a:effectLst/>
                        </a:rPr>
                        <a:t>4</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rowSpan="3">
                  <a:txBody>
                    <a:bodyPr/>
                    <a:lstStyle/>
                    <a:p>
                      <a:pPr marL="0" marR="0">
                        <a:lnSpc>
                          <a:spcPct val="106000"/>
                        </a:lnSpc>
                        <a:spcBef>
                          <a:spcPts val="0"/>
                        </a:spcBef>
                        <a:spcAft>
                          <a:spcPts val="0"/>
                        </a:spcAft>
                      </a:pPr>
                      <a:r>
                        <a:rPr lang="en-GB" sz="1000">
                          <a:effectLst/>
                        </a:rPr>
                        <a:t>Number of members in the Programmes</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P1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GB" sz="1000">
                          <a:effectLst/>
                        </a:rPr>
                        <a:t>32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38</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193040">
                <a:tc vMerge="1">
                  <a:txBody>
                    <a:bodyPr/>
                    <a:lstStyle/>
                    <a:p>
                      <a:endParaRPr lang="en-ZA"/>
                    </a:p>
                  </a:txBody>
                  <a:tcPr/>
                </a:tc>
                <a:tc vMerge="1">
                  <a:txBody>
                    <a:bodyPr/>
                    <a:lstStyle/>
                    <a:p>
                      <a:endParaRPr lang="en-ZA"/>
                    </a:p>
                  </a:txBody>
                  <a:tcPr/>
                </a:tc>
                <a:tc>
                  <a:txBody>
                    <a:bodyPr/>
                    <a:lstStyle/>
                    <a:p>
                      <a:pPr marL="0" marR="0">
                        <a:lnSpc>
                          <a:spcPct val="106000"/>
                        </a:lnSpc>
                        <a:spcBef>
                          <a:spcPts val="0"/>
                        </a:spcBef>
                        <a:spcAft>
                          <a:spcPts val="0"/>
                        </a:spcAft>
                      </a:pPr>
                      <a:r>
                        <a:rPr lang="en-GB" sz="1000">
                          <a:effectLst/>
                        </a:rPr>
                        <a:t>P2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GB" sz="1000">
                          <a:effectLst/>
                        </a:rPr>
                        <a:t>10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11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r h="259344">
                <a:tc vMerge="1">
                  <a:txBody>
                    <a:bodyPr/>
                    <a:lstStyle/>
                    <a:p>
                      <a:endParaRPr lang="en-ZA"/>
                    </a:p>
                  </a:txBody>
                  <a:tcPr/>
                </a:tc>
                <a:tc vMerge="1">
                  <a:txBody>
                    <a:bodyPr/>
                    <a:lstStyle/>
                    <a:p>
                      <a:endParaRPr lang="en-ZA"/>
                    </a:p>
                  </a:txBody>
                  <a:tcPr/>
                </a:tc>
                <a:tc>
                  <a:txBody>
                    <a:bodyPr/>
                    <a:lstStyle/>
                    <a:p>
                      <a:pPr marL="0" marR="0">
                        <a:lnSpc>
                          <a:spcPct val="106000"/>
                        </a:lnSpc>
                        <a:spcBef>
                          <a:spcPts val="0"/>
                        </a:spcBef>
                        <a:spcAft>
                          <a:spcPts val="0"/>
                        </a:spcAft>
                      </a:pPr>
                      <a:r>
                        <a:rPr lang="en-GB" sz="1000">
                          <a:effectLst/>
                        </a:rPr>
                        <a:t>P3</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GB" sz="1000">
                          <a:effectLst/>
                        </a:rPr>
                        <a:t>20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9</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8"/>
                  </a:ext>
                </a:extLst>
              </a:tr>
              <a:tr h="222022">
                <a:tc>
                  <a:txBody>
                    <a:bodyPr/>
                    <a:lstStyle/>
                    <a:p>
                      <a:pPr marL="0" marR="0" algn="ctr">
                        <a:lnSpc>
                          <a:spcPct val="106000"/>
                        </a:lnSpc>
                        <a:spcBef>
                          <a:spcPts val="0"/>
                        </a:spcBef>
                        <a:spcAft>
                          <a:spcPts val="0"/>
                        </a:spcAft>
                      </a:pPr>
                      <a:r>
                        <a:rPr lang="en-GB" sz="1000" dirty="0">
                          <a:effectLst/>
                        </a:rPr>
                        <a:t>5</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b="1" dirty="0">
                          <a:effectLst/>
                        </a:rPr>
                        <a:t>Total</a:t>
                      </a:r>
                      <a:endParaRPr lang="en-Z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b="1" dirty="0">
                          <a:effectLst/>
                        </a:rPr>
                        <a:t>128</a:t>
                      </a:r>
                      <a:endParaRPr lang="en-Z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GB" sz="1000" b="1" dirty="0">
                          <a:effectLst/>
                        </a:rPr>
                        <a:t>62</a:t>
                      </a:r>
                      <a:endParaRPr lang="en-Z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b="1" dirty="0">
                          <a:effectLst/>
                        </a:rPr>
                        <a:t>58</a:t>
                      </a:r>
                      <a:endParaRPr lang="en-Z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b="1">
                          <a:effectLst/>
                        </a:rPr>
                        <a:t>2</a:t>
                      </a:r>
                      <a:endParaRPr lang="en-ZA"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b="1">
                          <a:effectLst/>
                        </a:rPr>
                        <a:t>-</a:t>
                      </a:r>
                      <a:endParaRPr lang="en-ZA"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b="1">
                          <a:effectLst/>
                        </a:rPr>
                        <a:t>-</a:t>
                      </a:r>
                      <a:endParaRPr lang="en-ZA"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b="1">
                          <a:effectLst/>
                        </a:rPr>
                        <a:t>1</a:t>
                      </a:r>
                      <a:endParaRPr lang="en-ZA"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b="1" dirty="0">
                          <a:effectLst/>
                        </a:rPr>
                        <a:t>3</a:t>
                      </a:r>
                      <a:endParaRPr lang="en-Z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b="1" dirty="0">
                          <a:effectLst/>
                        </a:rPr>
                        <a:t>2</a:t>
                      </a:r>
                      <a:endParaRPr lang="en-Z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9"/>
                  </a:ext>
                </a:extLst>
              </a:tr>
              <a:tr h="207010">
                <a:tc>
                  <a:txBody>
                    <a:bodyPr/>
                    <a:lstStyle/>
                    <a:p>
                      <a:pPr marL="0" marR="0" algn="ctr">
                        <a:lnSpc>
                          <a:spcPct val="106000"/>
                        </a:lnSpc>
                        <a:spcBef>
                          <a:spcPts val="0"/>
                        </a:spcBef>
                        <a:spcAft>
                          <a:spcPts val="0"/>
                        </a:spcAft>
                      </a:pPr>
                      <a:r>
                        <a:rPr lang="en-GB" sz="1000" dirty="0">
                          <a:effectLst/>
                        </a:rPr>
                        <a:t>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gridSpan="10">
                  <a:txBody>
                    <a:bodyPr/>
                    <a:lstStyle/>
                    <a:p>
                      <a:pPr marL="0" marR="0">
                        <a:lnSpc>
                          <a:spcPct val="106000"/>
                        </a:lnSpc>
                        <a:spcBef>
                          <a:spcPts val="0"/>
                        </a:spcBef>
                        <a:spcAft>
                          <a:spcPts val="0"/>
                        </a:spcAft>
                      </a:pPr>
                      <a:r>
                        <a:rPr lang="en-GB" sz="1000" dirty="0">
                          <a:effectLst/>
                        </a:rPr>
                        <a:t>Comments/Deviations:  None</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1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818710780"/>
              </p:ext>
            </p:extLst>
          </p:nvPr>
        </p:nvGraphicFramePr>
        <p:xfrm>
          <a:off x="481693" y="3191534"/>
          <a:ext cx="10819777" cy="2779218"/>
        </p:xfrm>
        <a:graphic>
          <a:graphicData uri="http://schemas.openxmlformats.org/drawingml/2006/table">
            <a:tbl>
              <a:tblPr firstRow="1" firstCol="1" bandRow="1">
                <a:tableStyleId>{5C22544A-7EE6-4342-B048-85BDC9FD1C3A}</a:tableStyleId>
              </a:tblPr>
              <a:tblGrid>
                <a:gridCol w="883989">
                  <a:extLst>
                    <a:ext uri="{9D8B030D-6E8A-4147-A177-3AD203B41FA5}">
                      <a16:colId xmlns:a16="http://schemas.microsoft.com/office/drawing/2014/main" val="20000"/>
                    </a:ext>
                  </a:extLst>
                </a:gridCol>
                <a:gridCol w="2130507">
                  <a:extLst>
                    <a:ext uri="{9D8B030D-6E8A-4147-A177-3AD203B41FA5}">
                      <a16:colId xmlns:a16="http://schemas.microsoft.com/office/drawing/2014/main" val="20001"/>
                    </a:ext>
                  </a:extLst>
                </a:gridCol>
                <a:gridCol w="685585">
                  <a:extLst>
                    <a:ext uri="{9D8B030D-6E8A-4147-A177-3AD203B41FA5}">
                      <a16:colId xmlns:a16="http://schemas.microsoft.com/office/drawing/2014/main" val="20002"/>
                    </a:ext>
                  </a:extLst>
                </a:gridCol>
                <a:gridCol w="897493">
                  <a:extLst>
                    <a:ext uri="{9D8B030D-6E8A-4147-A177-3AD203B41FA5}">
                      <a16:colId xmlns:a16="http://schemas.microsoft.com/office/drawing/2014/main" val="20003"/>
                    </a:ext>
                  </a:extLst>
                </a:gridCol>
                <a:gridCol w="897493">
                  <a:extLst>
                    <a:ext uri="{9D8B030D-6E8A-4147-A177-3AD203B41FA5}">
                      <a16:colId xmlns:a16="http://schemas.microsoft.com/office/drawing/2014/main" val="20004"/>
                    </a:ext>
                  </a:extLst>
                </a:gridCol>
                <a:gridCol w="888144">
                  <a:extLst>
                    <a:ext uri="{9D8B030D-6E8A-4147-A177-3AD203B41FA5}">
                      <a16:colId xmlns:a16="http://schemas.microsoft.com/office/drawing/2014/main" val="20005"/>
                    </a:ext>
                  </a:extLst>
                </a:gridCol>
                <a:gridCol w="888144">
                  <a:extLst>
                    <a:ext uri="{9D8B030D-6E8A-4147-A177-3AD203B41FA5}">
                      <a16:colId xmlns:a16="http://schemas.microsoft.com/office/drawing/2014/main" val="20006"/>
                    </a:ext>
                  </a:extLst>
                </a:gridCol>
                <a:gridCol w="897493">
                  <a:extLst>
                    <a:ext uri="{9D8B030D-6E8A-4147-A177-3AD203B41FA5}">
                      <a16:colId xmlns:a16="http://schemas.microsoft.com/office/drawing/2014/main" val="20007"/>
                    </a:ext>
                  </a:extLst>
                </a:gridCol>
                <a:gridCol w="897493">
                  <a:extLst>
                    <a:ext uri="{9D8B030D-6E8A-4147-A177-3AD203B41FA5}">
                      <a16:colId xmlns:a16="http://schemas.microsoft.com/office/drawing/2014/main" val="20008"/>
                    </a:ext>
                  </a:extLst>
                </a:gridCol>
                <a:gridCol w="876718">
                  <a:extLst>
                    <a:ext uri="{9D8B030D-6E8A-4147-A177-3AD203B41FA5}">
                      <a16:colId xmlns:a16="http://schemas.microsoft.com/office/drawing/2014/main" val="20009"/>
                    </a:ext>
                  </a:extLst>
                </a:gridCol>
                <a:gridCol w="876718">
                  <a:extLst>
                    <a:ext uri="{9D8B030D-6E8A-4147-A177-3AD203B41FA5}">
                      <a16:colId xmlns:a16="http://schemas.microsoft.com/office/drawing/2014/main" val="20010"/>
                    </a:ext>
                  </a:extLst>
                </a:gridCol>
              </a:tblGrid>
              <a:tr h="327263">
                <a:tc gridSpan="11">
                  <a:txBody>
                    <a:bodyPr/>
                    <a:lstStyle/>
                    <a:p>
                      <a:pPr marL="0" marR="0">
                        <a:lnSpc>
                          <a:spcPct val="106000"/>
                        </a:lnSpc>
                        <a:spcBef>
                          <a:spcPts val="0"/>
                        </a:spcBef>
                        <a:spcAft>
                          <a:spcPts val="0"/>
                        </a:spcAft>
                      </a:pPr>
                      <a:r>
                        <a:rPr lang="en-US" sz="1200" b="1" kern="1200" dirty="0" smtClean="0">
                          <a:solidFill>
                            <a:schemeClr val="lt1"/>
                          </a:solidFill>
                          <a:effectLst/>
                          <a:latin typeface="+mn-lt"/>
                          <a:ea typeface="Times New Roman" panose="02020603050405020304" pitchFamily="18" charset="0"/>
                          <a:cs typeface="Times New Roman" panose="02020603050405020304" pitchFamily="18" charset="0"/>
                        </a:rPr>
                        <a:t>Transformation/Equity Statistics: Total contract employees</a:t>
                      </a:r>
                      <a:endParaRPr lang="en-ZA" sz="1200" b="1" kern="1200" dirty="0">
                        <a:solidFill>
                          <a:schemeClr val="lt1"/>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marL="0" marR="0">
                        <a:lnSpc>
                          <a:spcPct val="106000"/>
                        </a:lnSpc>
                        <a:spcBef>
                          <a:spcPts val="0"/>
                        </a:spcBef>
                        <a:spcAft>
                          <a:spcPts val="0"/>
                        </a:spcAft>
                      </a:pP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pPr marL="0" marR="0">
                        <a:lnSpc>
                          <a:spcPct val="106000"/>
                        </a:lnSpc>
                        <a:spcBef>
                          <a:spcPts val="0"/>
                        </a:spcBef>
                        <a:spcAft>
                          <a:spcPts val="0"/>
                        </a:spcAft>
                      </a:pP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pPr marL="0" marR="0">
                        <a:lnSpc>
                          <a:spcPct val="106000"/>
                        </a:lnSpc>
                        <a:spcBef>
                          <a:spcPts val="0"/>
                        </a:spcBef>
                        <a:spcAft>
                          <a:spcPts val="0"/>
                        </a:spcAft>
                      </a:pP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ZA"/>
                    </a:p>
                  </a:txBody>
                  <a:tcPr/>
                </a:tc>
                <a:tc hMerge="1">
                  <a:txBody>
                    <a:bodyPr/>
                    <a:lstStyle/>
                    <a:p>
                      <a:pPr marL="0" marR="0">
                        <a:lnSpc>
                          <a:spcPct val="106000"/>
                        </a:lnSpc>
                        <a:spcBef>
                          <a:spcPts val="0"/>
                        </a:spcBef>
                        <a:spcAft>
                          <a:spcPts val="0"/>
                        </a:spcAft>
                      </a:pP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ZA"/>
                    </a:p>
                  </a:txBody>
                  <a:tcPr/>
                </a:tc>
                <a:tc hMerge="1">
                  <a:txBody>
                    <a:bodyPr/>
                    <a:lstStyle/>
                    <a:p>
                      <a:pPr marL="0" marR="0">
                        <a:lnSpc>
                          <a:spcPct val="106000"/>
                        </a:lnSpc>
                        <a:spcBef>
                          <a:spcPts val="0"/>
                        </a:spcBef>
                        <a:spcAft>
                          <a:spcPts val="0"/>
                        </a:spcAft>
                      </a:pP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ZA"/>
                    </a:p>
                  </a:txBody>
                  <a:tcPr/>
                </a:tc>
                <a:tc hMerge="1">
                  <a:txBody>
                    <a:bodyPr/>
                    <a:lstStyle/>
                    <a:p>
                      <a:pPr marL="0" marR="0">
                        <a:lnSpc>
                          <a:spcPct val="106000"/>
                        </a:lnSpc>
                        <a:spcBef>
                          <a:spcPts val="0"/>
                        </a:spcBef>
                        <a:spcAft>
                          <a:spcPts val="0"/>
                        </a:spcAft>
                      </a:pP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ZA"/>
                    </a:p>
                  </a:txBody>
                  <a:tcPr/>
                </a:tc>
                <a:extLst>
                  <a:ext uri="{0D108BD9-81ED-4DB2-BD59-A6C34878D82A}">
                    <a16:rowId xmlns:a16="http://schemas.microsoft.com/office/drawing/2014/main" val="10000"/>
                  </a:ext>
                </a:extLst>
              </a:tr>
              <a:tr h="216441">
                <a:tc>
                  <a:txBody>
                    <a:bodyPr/>
                    <a:lstStyle/>
                    <a:p>
                      <a:pPr marL="0" marR="0">
                        <a:lnSpc>
                          <a:spcPct val="106000"/>
                        </a:lnSpc>
                        <a:spcBef>
                          <a:spcPts val="0"/>
                        </a:spcBef>
                        <a:spcAft>
                          <a:spcPts val="0"/>
                        </a:spcAft>
                      </a:pPr>
                      <a:r>
                        <a:rPr lang="en-GB" sz="1000">
                          <a:effectLst/>
                        </a:rPr>
                        <a:t>Ser No</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dirty="0">
                          <a:effectLst/>
                        </a:rPr>
                        <a:t>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gridSpan="2">
                  <a:txBody>
                    <a:bodyPr/>
                    <a:lstStyle/>
                    <a:p>
                      <a:pPr marL="0" marR="0">
                        <a:lnSpc>
                          <a:spcPct val="106000"/>
                        </a:lnSpc>
                        <a:spcBef>
                          <a:spcPts val="0"/>
                        </a:spcBef>
                        <a:spcAft>
                          <a:spcPts val="0"/>
                        </a:spcAft>
                      </a:pPr>
                      <a:r>
                        <a:rPr lang="en-GB" sz="1000">
                          <a:effectLst/>
                        </a:rPr>
                        <a:t>African</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ZA"/>
                    </a:p>
                  </a:txBody>
                  <a:tcPr/>
                </a:tc>
                <a:tc gridSpan="2">
                  <a:txBody>
                    <a:bodyPr/>
                    <a:lstStyle/>
                    <a:p>
                      <a:pPr marL="0" marR="0">
                        <a:lnSpc>
                          <a:spcPct val="106000"/>
                        </a:lnSpc>
                        <a:spcBef>
                          <a:spcPts val="0"/>
                        </a:spcBef>
                        <a:spcAft>
                          <a:spcPts val="0"/>
                        </a:spcAft>
                      </a:pPr>
                      <a:r>
                        <a:rPr lang="en-GB" sz="1000">
                          <a:effectLst/>
                        </a:rPr>
                        <a:t>Coloured</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ZA"/>
                    </a:p>
                  </a:txBody>
                  <a:tcPr/>
                </a:tc>
                <a:tc gridSpan="2">
                  <a:txBody>
                    <a:bodyPr/>
                    <a:lstStyle/>
                    <a:p>
                      <a:pPr marL="0" marR="0">
                        <a:lnSpc>
                          <a:spcPct val="106000"/>
                        </a:lnSpc>
                        <a:spcBef>
                          <a:spcPts val="0"/>
                        </a:spcBef>
                        <a:spcAft>
                          <a:spcPts val="0"/>
                        </a:spcAft>
                      </a:pPr>
                      <a:r>
                        <a:rPr lang="en-GB" sz="1000">
                          <a:effectLst/>
                        </a:rPr>
                        <a:t>Asian</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ZA"/>
                    </a:p>
                  </a:txBody>
                  <a:tcPr/>
                </a:tc>
                <a:tc gridSpan="2">
                  <a:txBody>
                    <a:bodyPr/>
                    <a:lstStyle/>
                    <a:p>
                      <a:pPr marL="0" marR="0">
                        <a:lnSpc>
                          <a:spcPct val="106000"/>
                        </a:lnSpc>
                        <a:spcBef>
                          <a:spcPts val="0"/>
                        </a:spcBef>
                        <a:spcAft>
                          <a:spcPts val="0"/>
                        </a:spcAft>
                      </a:pPr>
                      <a:r>
                        <a:rPr lang="en-GB" sz="1000">
                          <a:effectLst/>
                        </a:rPr>
                        <a:t>White</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ZA"/>
                    </a:p>
                  </a:txBody>
                  <a:tcPr/>
                </a:tc>
                <a:extLst>
                  <a:ext uri="{0D108BD9-81ED-4DB2-BD59-A6C34878D82A}">
                    <a16:rowId xmlns:a16="http://schemas.microsoft.com/office/drawing/2014/main" val="10001"/>
                  </a:ext>
                </a:extLst>
              </a:tr>
              <a:tr h="301924">
                <a:tc>
                  <a:txBody>
                    <a:bodyPr/>
                    <a:lstStyle/>
                    <a:p>
                      <a:pPr marL="0" marR="0">
                        <a:lnSpc>
                          <a:spcPct val="106000"/>
                        </a:lnSpc>
                        <a:spcBef>
                          <a:spcPts val="0"/>
                        </a:spcBef>
                        <a:spcAft>
                          <a:spcPts val="0"/>
                        </a:spcAft>
                      </a:pPr>
                      <a:r>
                        <a:rPr lang="en-GB" sz="1000">
                          <a:effectLst/>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GB" sz="1000">
                          <a:effectLst/>
                        </a:rPr>
                        <a:t>Male</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Female</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Male</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Female</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Male</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Female</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Male</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Female</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293839">
                <a:tc>
                  <a:txBody>
                    <a:bodyPr/>
                    <a:lstStyle/>
                    <a:p>
                      <a:pPr marL="0" marR="0" algn="ctr">
                        <a:lnSpc>
                          <a:spcPct val="106000"/>
                        </a:lnSpc>
                        <a:spcBef>
                          <a:spcPts val="0"/>
                        </a:spcBef>
                        <a:spcAft>
                          <a:spcPts val="0"/>
                        </a:spcAft>
                      </a:pPr>
                      <a:r>
                        <a:rPr lang="en-GB" sz="1000" dirty="0">
                          <a:effectLst/>
                        </a:rPr>
                        <a:t>1</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Race distribution of members</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GB" sz="1000">
                          <a:effectLst/>
                        </a:rPr>
                        <a:t>22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31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275505">
                <a:tc>
                  <a:txBody>
                    <a:bodyPr/>
                    <a:lstStyle/>
                    <a:p>
                      <a:pPr marL="0" marR="0" algn="ctr">
                        <a:lnSpc>
                          <a:spcPct val="106000"/>
                        </a:lnSpc>
                        <a:spcBef>
                          <a:spcPts val="0"/>
                        </a:spcBef>
                        <a:spcAft>
                          <a:spcPts val="0"/>
                        </a:spcAft>
                      </a:pPr>
                      <a:r>
                        <a:rPr lang="en-GB" sz="1000" dirty="0">
                          <a:effectLst/>
                        </a:rPr>
                        <a:t>2</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Gender distribution of members</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GB" sz="1000">
                          <a:effectLst/>
                        </a:rPr>
                        <a:t>22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31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dirty="0">
                          <a:effectLst/>
                        </a:rPr>
                        <a: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284671">
                <a:tc>
                  <a:txBody>
                    <a:bodyPr/>
                    <a:lstStyle/>
                    <a:p>
                      <a:pPr marL="0" marR="0" algn="ctr">
                        <a:lnSpc>
                          <a:spcPct val="106000"/>
                        </a:lnSpc>
                        <a:spcBef>
                          <a:spcPts val="0"/>
                        </a:spcBef>
                        <a:spcAft>
                          <a:spcPts val="0"/>
                        </a:spcAft>
                      </a:pPr>
                      <a:r>
                        <a:rPr lang="en-GB" sz="1000" dirty="0">
                          <a:effectLst/>
                        </a:rPr>
                        <a:t>3</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Number of disabled members</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193643">
                <a:tc rowSpan="3">
                  <a:txBody>
                    <a:bodyPr/>
                    <a:lstStyle/>
                    <a:p>
                      <a:pPr marL="0" marR="0" algn="ctr">
                        <a:lnSpc>
                          <a:spcPct val="106000"/>
                        </a:lnSpc>
                        <a:spcBef>
                          <a:spcPts val="0"/>
                        </a:spcBef>
                        <a:spcAft>
                          <a:spcPts val="0"/>
                        </a:spcAft>
                      </a:pPr>
                      <a:r>
                        <a:rPr lang="en-GB" sz="1000" dirty="0">
                          <a:effectLst/>
                        </a:rPr>
                        <a:t>4</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rowSpan="3">
                  <a:txBody>
                    <a:bodyPr/>
                    <a:lstStyle/>
                    <a:p>
                      <a:pPr marL="0" marR="0">
                        <a:lnSpc>
                          <a:spcPct val="106000"/>
                        </a:lnSpc>
                        <a:spcBef>
                          <a:spcPts val="0"/>
                        </a:spcBef>
                        <a:spcAft>
                          <a:spcPts val="0"/>
                        </a:spcAft>
                      </a:pPr>
                      <a:r>
                        <a:rPr lang="en-GB" sz="1000">
                          <a:effectLst/>
                        </a:rPr>
                        <a:t>Number of members in the Programmes</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P1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GB" sz="1000">
                          <a:effectLst/>
                        </a:rPr>
                        <a:t>8</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20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202294">
                <a:tc vMerge="1">
                  <a:txBody>
                    <a:bodyPr/>
                    <a:lstStyle/>
                    <a:p>
                      <a:endParaRPr lang="en-ZA"/>
                    </a:p>
                  </a:txBody>
                  <a:tcPr/>
                </a:tc>
                <a:tc vMerge="1">
                  <a:txBody>
                    <a:bodyPr/>
                    <a:lstStyle/>
                    <a:p>
                      <a:endParaRPr lang="en-ZA"/>
                    </a:p>
                  </a:txBody>
                  <a:tcPr/>
                </a:tc>
                <a:tc>
                  <a:txBody>
                    <a:bodyPr/>
                    <a:lstStyle/>
                    <a:p>
                      <a:pPr marL="0" marR="0">
                        <a:lnSpc>
                          <a:spcPct val="106000"/>
                        </a:lnSpc>
                        <a:spcBef>
                          <a:spcPts val="0"/>
                        </a:spcBef>
                        <a:spcAft>
                          <a:spcPts val="0"/>
                        </a:spcAft>
                      </a:pPr>
                      <a:r>
                        <a:rPr lang="en-GB" sz="1000">
                          <a:effectLst/>
                        </a:rPr>
                        <a:t>P2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GB" sz="1000">
                          <a:effectLst/>
                        </a:rPr>
                        <a:t>12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8</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r h="233792">
                <a:tc vMerge="1">
                  <a:txBody>
                    <a:bodyPr/>
                    <a:lstStyle/>
                    <a:p>
                      <a:endParaRPr lang="en-ZA"/>
                    </a:p>
                  </a:txBody>
                  <a:tcPr/>
                </a:tc>
                <a:tc vMerge="1">
                  <a:txBody>
                    <a:bodyPr/>
                    <a:lstStyle/>
                    <a:p>
                      <a:endParaRPr lang="en-ZA"/>
                    </a:p>
                  </a:txBody>
                  <a:tcPr/>
                </a:tc>
                <a:tc>
                  <a:txBody>
                    <a:bodyPr/>
                    <a:lstStyle/>
                    <a:p>
                      <a:pPr marL="0" marR="0">
                        <a:lnSpc>
                          <a:spcPct val="106000"/>
                        </a:lnSpc>
                        <a:spcBef>
                          <a:spcPts val="0"/>
                        </a:spcBef>
                        <a:spcAft>
                          <a:spcPts val="0"/>
                        </a:spcAft>
                      </a:pPr>
                      <a:r>
                        <a:rPr lang="en-GB" sz="1000">
                          <a:effectLst/>
                        </a:rPr>
                        <a:t>P3</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GB" sz="1000">
                          <a:effectLst/>
                        </a:rPr>
                        <a:t>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3</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8"/>
                  </a:ext>
                </a:extLst>
              </a:tr>
              <a:tr h="232913">
                <a:tc>
                  <a:txBody>
                    <a:bodyPr/>
                    <a:lstStyle/>
                    <a:p>
                      <a:pPr marL="0" marR="0" algn="ctr">
                        <a:lnSpc>
                          <a:spcPct val="106000"/>
                        </a:lnSpc>
                        <a:spcBef>
                          <a:spcPts val="0"/>
                        </a:spcBef>
                        <a:spcAft>
                          <a:spcPts val="0"/>
                        </a:spcAft>
                      </a:pPr>
                      <a:r>
                        <a:rPr lang="en-GB" sz="1000" b="1" dirty="0">
                          <a:effectLst/>
                        </a:rPr>
                        <a:t>5</a:t>
                      </a:r>
                      <a:endParaRPr lang="en-Z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b="1" dirty="0">
                          <a:effectLst/>
                        </a:rPr>
                        <a:t>Total</a:t>
                      </a:r>
                      <a:endParaRPr lang="en-Z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b="1" dirty="0">
                          <a:effectLst/>
                        </a:rPr>
                        <a:t>53</a:t>
                      </a:r>
                      <a:endParaRPr lang="en-Z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GB" sz="1000" b="1">
                          <a:effectLst/>
                        </a:rPr>
                        <a:t>22</a:t>
                      </a:r>
                      <a:endParaRPr lang="en-ZA"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b="1" dirty="0">
                          <a:effectLst/>
                        </a:rPr>
                        <a:t>31</a:t>
                      </a:r>
                      <a:endParaRPr lang="en-Z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b="1" dirty="0">
                          <a:effectLst/>
                        </a:rPr>
                        <a:t>-</a:t>
                      </a:r>
                      <a:endParaRPr lang="en-Z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b="1" dirty="0">
                          <a:effectLst/>
                        </a:rPr>
                        <a:t>-</a:t>
                      </a:r>
                      <a:endParaRPr lang="en-Z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b="1" dirty="0">
                          <a:effectLst/>
                        </a:rPr>
                        <a:t>-</a:t>
                      </a:r>
                      <a:endParaRPr lang="en-Z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b="1" dirty="0">
                          <a:effectLst/>
                        </a:rPr>
                        <a:t>-</a:t>
                      </a:r>
                      <a:endParaRPr lang="en-Z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b="1">
                          <a:effectLst/>
                        </a:rPr>
                        <a:t>-</a:t>
                      </a:r>
                      <a:endParaRPr lang="en-ZA"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b="1" dirty="0">
                          <a:effectLst/>
                        </a:rPr>
                        <a:t>-</a:t>
                      </a:r>
                      <a:endParaRPr lang="en-Z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9"/>
                  </a:ext>
                </a:extLst>
              </a:tr>
              <a:tr h="216933">
                <a:tc>
                  <a:txBody>
                    <a:bodyPr/>
                    <a:lstStyle/>
                    <a:p>
                      <a:pPr marL="0" marR="0" algn="ctr">
                        <a:lnSpc>
                          <a:spcPct val="106000"/>
                        </a:lnSpc>
                        <a:spcBef>
                          <a:spcPts val="0"/>
                        </a:spcBef>
                        <a:spcAft>
                          <a:spcPts val="0"/>
                        </a:spcAft>
                      </a:pPr>
                      <a:r>
                        <a:rPr lang="en-GB" sz="1000" dirty="0">
                          <a:effectLst/>
                        </a:rPr>
                        <a:t>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gridSpan="10">
                  <a:txBody>
                    <a:bodyPr/>
                    <a:lstStyle/>
                    <a:p>
                      <a:pPr marL="0" marR="0">
                        <a:lnSpc>
                          <a:spcPct val="106000"/>
                        </a:lnSpc>
                        <a:spcBef>
                          <a:spcPts val="0"/>
                        </a:spcBef>
                        <a:spcAft>
                          <a:spcPts val="0"/>
                        </a:spcAft>
                      </a:pPr>
                      <a:r>
                        <a:rPr lang="en-GB" sz="1000" dirty="0">
                          <a:effectLst/>
                        </a:rPr>
                        <a:t>Comments/Deviations: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10"/>
                  </a:ext>
                </a:extLst>
              </a:tr>
            </a:tbl>
          </a:graphicData>
        </a:graphic>
      </p:graphicFrame>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21512481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 name="Rectangle 11">
            <a:extLst>
              <a:ext uri="{FF2B5EF4-FFF2-40B4-BE49-F238E27FC236}">
                <a16:creationId xmlns:a16="http://schemas.microsoft.com/office/drawing/2014/main" id="{5D7F64A8-D625-4F61-A290-B499BB62ACF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Graphic 6" descr="Smiling Face with No Fill">
            <a:extLst>
              <a:ext uri="{FF2B5EF4-FFF2-40B4-BE49-F238E27FC236}">
                <a16:creationId xmlns:a16="http://schemas.microsoft.com/office/drawing/2014/main" id="{A324AA5B-BD65-48E5-8276-4BD14030C86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36948" y="2694018"/>
            <a:ext cx="1198532" cy="1198532"/>
          </a:xfrm>
          <a:prstGeom prst="rect">
            <a:avLst/>
          </a:prstGeom>
        </p:spPr>
      </p:pic>
      <p:sp>
        <p:nvSpPr>
          <p:cNvPr id="2" name="TextBox 1">
            <a:extLst>
              <a:ext uri="{FF2B5EF4-FFF2-40B4-BE49-F238E27FC236}">
                <a16:creationId xmlns:a16="http://schemas.microsoft.com/office/drawing/2014/main" id="{2B6F50BF-0DB1-4C10-A37E-F2C4CFDC8951}"/>
              </a:ext>
            </a:extLst>
          </p:cNvPr>
          <p:cNvSpPr txBox="1"/>
          <p:nvPr/>
        </p:nvSpPr>
        <p:spPr>
          <a:xfrm>
            <a:off x="2187364" y="4072044"/>
            <a:ext cx="6363390" cy="2057045"/>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Autofit/>
          </a:bodyPr>
          <a:lstStyle/>
          <a:p>
            <a:pPr>
              <a:lnSpc>
                <a:spcPct val="90000"/>
              </a:lnSpc>
              <a:spcAft>
                <a:spcPts val="600"/>
              </a:spcAft>
            </a:pPr>
            <a:r>
              <a:rPr lang="en-US" sz="9600" dirty="0">
                <a:solidFill>
                  <a:srgbClr val="00B050"/>
                </a:solidFill>
              </a:rPr>
              <a:t>Thank you</a:t>
            </a:r>
            <a:endParaRPr lang="en-US"/>
          </a:p>
        </p:txBody>
      </p:sp>
      <p:pic>
        <p:nvPicPr>
          <p:cNvPr id="9" name="Graphic 8" descr="Smiling Face with No Fill">
            <a:extLst>
              <a:ext uri="{FF2B5EF4-FFF2-40B4-BE49-F238E27FC236}">
                <a16:creationId xmlns:a16="http://schemas.microsoft.com/office/drawing/2014/main" id="{7C894C40-6EFE-449B-ACAF-4EABBC1E2B2C}"/>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5000"/>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641431" y="816337"/>
            <a:ext cx="5225327" cy="5225327"/>
          </a:xfrm>
          <a:prstGeom prst="rect">
            <a:avLst/>
          </a:prstGeom>
        </p:spPr>
      </p:pic>
      <p:sp>
        <p:nvSpPr>
          <p:cNvPr id="3" name="Slide Number Placeholder 2"/>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lgn="r">
              <a:spcAft>
                <a:spcPts val="600"/>
              </a:spcAft>
            </a:pPr>
            <a:fld id="{7B1C6805-EAF3-CC4B-883D-0BA841DD8C88}" type="slidenum">
              <a:rPr lang="en-US" smtClean="0"/>
              <a:pPr algn="r">
                <a:spcAft>
                  <a:spcPts val="600"/>
                </a:spcAft>
              </a:pPr>
              <a:t>33</a:t>
            </a:fld>
            <a:endParaRPr lang="en-US"/>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4110283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1" name="Rectangle 23">
            <a:extLst>
              <a:ext uri="{FF2B5EF4-FFF2-40B4-BE49-F238E27FC236}">
                <a16:creationId xmlns:a16="http://schemas.microsoft.com/office/drawing/2014/main" id="{C05CBC3C-2E5A-4839-8B9B-2E5A6ADF0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a:spLocks noGrp="1"/>
          </p:cNvSpPr>
          <p:nvPr>
            <p:ph type="title"/>
          </p:nvPr>
        </p:nvSpPr>
        <p:spPr>
          <a:xfrm>
            <a:off x="1701311" y="279560"/>
            <a:ext cx="8786330" cy="1190199"/>
          </a:xfrm>
          <a:noFill/>
          <a:ln>
            <a:noFill/>
          </a:ln>
        </p:spPr>
        <p:style>
          <a:lnRef idx="2">
            <a:schemeClr val="accent3"/>
          </a:lnRef>
          <a:fillRef idx="1">
            <a:schemeClr val="lt1"/>
          </a:fillRef>
          <a:effectRef idx="0">
            <a:schemeClr val="accent3"/>
          </a:effectRef>
          <a:fontRef idx="minor">
            <a:schemeClr val="dk1"/>
          </a:fontRef>
        </p:style>
        <p:txBody>
          <a:bodyPr anchor="t">
            <a:normAutofit/>
          </a:bodyPr>
          <a:lstStyle/>
          <a:p>
            <a:pPr>
              <a:lnSpc>
                <a:spcPct val="90000"/>
              </a:lnSpc>
            </a:pPr>
            <a:r>
              <a:rPr lang="en-US" sz="3400" b="1" dirty="0">
                <a:solidFill>
                  <a:srgbClr val="00B050"/>
                </a:solidFill>
              </a:rPr>
              <a:t>MANDATE OF THE DEPARTMENT</a:t>
            </a:r>
            <a:endParaRPr lang="en-US" sz="3400" b="1" dirty="0">
              <a:solidFill>
                <a:srgbClr val="00B050"/>
              </a:solidFill>
              <a:cs typeface="Arial"/>
            </a:endParaRPr>
          </a:p>
        </p:txBody>
      </p:sp>
      <p:sp>
        <p:nvSpPr>
          <p:cNvPr id="5" name="Content Placeholder 2"/>
          <p:cNvSpPr>
            <a:spLocks noGrp="1"/>
          </p:cNvSpPr>
          <p:nvPr>
            <p:ph idx="1"/>
          </p:nvPr>
        </p:nvSpPr>
        <p:spPr>
          <a:xfrm>
            <a:off x="537883" y="1081823"/>
            <a:ext cx="11161058" cy="5291761"/>
          </a:xfrm>
          <a:ln>
            <a:noFill/>
          </a:ln>
        </p:spPr>
        <p:style>
          <a:lnRef idx="2">
            <a:schemeClr val="accent3"/>
          </a:lnRef>
          <a:fillRef idx="1">
            <a:schemeClr val="lt1"/>
          </a:fillRef>
          <a:effectRef idx="0">
            <a:schemeClr val="accent3"/>
          </a:effectRef>
          <a:fontRef idx="minor">
            <a:schemeClr val="dk1"/>
          </a:fontRef>
        </p:style>
        <p:txBody>
          <a:bodyPr>
            <a:normAutofit/>
          </a:bodyPr>
          <a:lstStyle/>
          <a:p>
            <a:pPr marL="0" indent="0">
              <a:buNone/>
            </a:pPr>
            <a:r>
              <a:rPr lang="en-ZA" sz="2400" dirty="0">
                <a:latin typeface="Arial" panose="020B0604020202020204" pitchFamily="34" charset="0"/>
                <a:cs typeface="Arial" panose="020B0604020202020204" pitchFamily="34" charset="0"/>
              </a:rPr>
              <a:t>Legislative mandate derived from the Military Veterans Act 18 of 2011:</a:t>
            </a:r>
          </a:p>
          <a:p>
            <a:pPr marL="0" indent="0">
              <a:buNone/>
            </a:pPr>
            <a:endParaRPr lang="en-ZA" sz="2400" dirty="0">
              <a:latin typeface="Arial" panose="020B0604020202020204" pitchFamily="34" charset="0"/>
              <a:cs typeface="Arial" panose="020B0604020202020204" pitchFamily="34" charset="0"/>
            </a:endParaRPr>
          </a:p>
          <a:p>
            <a:pPr marL="0" indent="0">
              <a:lnSpc>
                <a:spcPct val="150000"/>
              </a:lnSpc>
              <a:spcBef>
                <a:spcPts val="0"/>
              </a:spcBef>
              <a:buNone/>
            </a:pPr>
            <a:r>
              <a:rPr lang="en-ZA" sz="2400" dirty="0">
                <a:latin typeface="Arial" panose="020B0604020202020204" pitchFamily="34" charset="0"/>
                <a:cs typeface="Arial" panose="020B0604020202020204" pitchFamily="34" charset="0"/>
              </a:rPr>
              <a:t>To provide national policy and standards on socio-economic support to military veterans and their dependants, including benefits and entitlements to help realise a dignified, unified, empowered and self-sufficient community of military veterans.</a:t>
            </a:r>
          </a:p>
        </p:txBody>
      </p:sp>
      <p:sp>
        <p:nvSpPr>
          <p:cNvPr id="2" name="Slide Number Placeholder 1"/>
          <p:cNvSpPr>
            <a:spLocks noGrp="1"/>
          </p:cNvSpPr>
          <p:nvPr>
            <p:ph type="sldNum" sz="quarter" idx="12"/>
          </p:nvPr>
        </p:nvSpPr>
        <p:spPr>
          <a:xfrm>
            <a:off x="8610600" y="6356350"/>
            <a:ext cx="2743200" cy="365125"/>
          </a:xfrm>
        </p:spPr>
        <p:txBody>
          <a:bodyPr>
            <a:normAutofit/>
          </a:bodyPr>
          <a:lstStyle/>
          <a:p>
            <a:pPr>
              <a:spcAft>
                <a:spcPts val="600"/>
              </a:spcAft>
            </a:pPr>
            <a:fld id="{7B1C6805-EAF3-CC4B-883D-0BA841DD8C88}" type="slidenum">
              <a:rPr lang="en-US" smtClean="0"/>
              <a:pPr>
                <a:spcAft>
                  <a:spcPts val="600"/>
                </a:spcAft>
              </a:pPr>
              <a:t>4</a:t>
            </a:fld>
            <a:endParaRPr lang="en-US"/>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4200909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useBgFill="1">
        <p:nvSpPr>
          <p:cNvPr id="21" name="Rectangle 23">
            <a:extLst>
              <a:ext uri="{FF2B5EF4-FFF2-40B4-BE49-F238E27FC236}">
                <a16:creationId xmlns:a16="http://schemas.microsoft.com/office/drawing/2014/main" id="{C05CBC3C-2E5A-4839-8B9B-2E5A6ADF0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a:spLocks noGrp="1"/>
          </p:cNvSpPr>
          <p:nvPr>
            <p:ph type="title"/>
          </p:nvPr>
        </p:nvSpPr>
        <p:spPr>
          <a:xfrm>
            <a:off x="867623" y="225363"/>
            <a:ext cx="9612808" cy="798034"/>
          </a:xfrm>
          <a:noFill/>
          <a:ln>
            <a:noFill/>
          </a:ln>
        </p:spPr>
        <p:style>
          <a:lnRef idx="2">
            <a:schemeClr val="accent3"/>
          </a:lnRef>
          <a:fillRef idx="1">
            <a:schemeClr val="lt1"/>
          </a:fillRef>
          <a:effectRef idx="0">
            <a:schemeClr val="accent3"/>
          </a:effectRef>
          <a:fontRef idx="minor">
            <a:schemeClr val="dk1"/>
          </a:fontRef>
        </p:style>
        <p:txBody>
          <a:bodyPr anchor="t">
            <a:normAutofit/>
          </a:bodyPr>
          <a:lstStyle/>
          <a:p>
            <a:pPr>
              <a:lnSpc>
                <a:spcPct val="90000"/>
              </a:lnSpc>
            </a:pPr>
            <a:r>
              <a:rPr lang="en-US" sz="3400" b="1" dirty="0">
                <a:solidFill>
                  <a:srgbClr val="00B050"/>
                </a:solidFill>
              </a:rPr>
              <a:t>MANDATE OF THE DEPARTMENT</a:t>
            </a:r>
            <a:endParaRPr lang="en-US" sz="3400" b="1" dirty="0">
              <a:solidFill>
                <a:srgbClr val="00B050"/>
              </a:solidFill>
              <a:cs typeface="Arial"/>
            </a:endParaRPr>
          </a:p>
        </p:txBody>
      </p:sp>
      <p:pic>
        <p:nvPicPr>
          <p:cNvPr id="8" name="Content Placeholder 4"/>
          <p:cNvPicPr>
            <a:picLocks noGrp="1" noChangeAspect="1"/>
          </p:cNvPicPr>
          <p:nvPr>
            <p:ph idx="1"/>
          </p:nvPr>
        </p:nvPicPr>
        <p:blipFill>
          <a:blip r:embed="rId4"/>
          <a:stretch>
            <a:fillRect/>
          </a:stretch>
        </p:blipFill>
        <p:spPr>
          <a:xfrm>
            <a:off x="618565" y="1159921"/>
            <a:ext cx="10735235" cy="4774158"/>
          </a:xfrm>
          <a:prstGeom prst="rect">
            <a:avLst/>
          </a:prstGeom>
          <a:ln>
            <a:noFill/>
          </a:ln>
        </p:spPr>
      </p:pic>
      <p:sp>
        <p:nvSpPr>
          <p:cNvPr id="2" name="Slide Number Placeholder 1"/>
          <p:cNvSpPr>
            <a:spLocks noGrp="1"/>
          </p:cNvSpPr>
          <p:nvPr>
            <p:ph type="sldNum" sz="quarter" idx="12"/>
          </p:nvPr>
        </p:nvSpPr>
        <p:spPr>
          <a:xfrm>
            <a:off x="8610600" y="6356350"/>
            <a:ext cx="2743200" cy="365125"/>
          </a:xfrm>
        </p:spPr>
        <p:txBody>
          <a:bodyPr>
            <a:normAutofit/>
          </a:bodyPr>
          <a:lstStyle/>
          <a:p>
            <a:pPr>
              <a:spcAft>
                <a:spcPts val="600"/>
              </a:spcAft>
            </a:pPr>
            <a:fld id="{7B1C6805-EAF3-CC4B-883D-0BA841DD8C88}" type="slidenum">
              <a:rPr lang="en-US" smtClean="0"/>
              <a:pPr>
                <a:spcAft>
                  <a:spcPts val="600"/>
                </a:spcAft>
              </a:pPr>
              <a:t>5</a:t>
            </a:fld>
            <a:endParaRPr lang="en-US"/>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3447395150"/>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B1C6805-EAF3-CC4B-883D-0BA841DD8C88}" type="slidenum">
              <a:rPr lang="en-US" smtClean="0">
                <a:solidFill>
                  <a:prstClr val="black">
                    <a:tint val="75000"/>
                  </a:prstClr>
                </a:solidFill>
              </a:rPr>
              <a:pPr/>
              <a:t>6</a:t>
            </a:fld>
            <a:endParaRPr lang="en-US">
              <a:solidFill>
                <a:prstClr val="black">
                  <a:tint val="75000"/>
                </a:prstClr>
              </a:solidFill>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8400"/>
          <a:stretch/>
        </p:blipFill>
        <p:spPr>
          <a:xfrm>
            <a:off x="0" y="419971"/>
            <a:ext cx="5496547" cy="5596128"/>
          </a:xfrm>
          <a:prstGeom prst="rect">
            <a:avLst/>
          </a:prstGeom>
        </p:spPr>
      </p:pic>
      <p:sp>
        <p:nvSpPr>
          <p:cNvPr id="5" name="Title 1"/>
          <p:cNvSpPr txBox="1">
            <a:spLocks/>
          </p:cNvSpPr>
          <p:nvPr/>
        </p:nvSpPr>
        <p:spPr>
          <a:xfrm>
            <a:off x="3567792" y="1810056"/>
            <a:ext cx="8360391" cy="2549674"/>
          </a:xfrm>
          <a:prstGeom prst="rect">
            <a:avLst/>
          </a:prstGeom>
          <a:noFill/>
          <a:ln>
            <a:no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defTabSz="914400">
              <a:lnSpc>
                <a:spcPct val="90000"/>
              </a:lnSpc>
              <a:spcAft>
                <a:spcPts val="600"/>
              </a:spcAft>
            </a:pPr>
            <a:r>
              <a:rPr lang="en-US" sz="5600" b="1" dirty="0" smtClean="0">
                <a:solidFill>
                  <a:srgbClr val="00B050"/>
                </a:solidFill>
              </a:rPr>
              <a:t>PERFORMANCE </a:t>
            </a:r>
            <a:r>
              <a:rPr lang="en-US" sz="5600" b="1" dirty="0">
                <a:solidFill>
                  <a:srgbClr val="00B050"/>
                </a:solidFill>
              </a:rPr>
              <a:t>AGAINST SET </a:t>
            </a:r>
            <a:r>
              <a:rPr lang="en-US" sz="5600" b="1" dirty="0" smtClean="0">
                <a:solidFill>
                  <a:srgbClr val="00B050"/>
                </a:solidFill>
              </a:rPr>
              <a:t>TARGETS</a:t>
            </a:r>
            <a:endParaRPr lang="en-US" sz="5600" b="1" dirty="0">
              <a:solidFill>
                <a:srgbClr val="00B050"/>
              </a:solidFill>
              <a:cs typeface="Arial"/>
            </a:endParaRPr>
          </a:p>
        </p:txBody>
      </p:sp>
      <p:sp>
        <p:nvSpPr>
          <p:cNvPr id="2" name="Footer Placeholder 1"/>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38292294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B1C6805-EAF3-CC4B-883D-0BA841DD8C88}" type="slidenum">
              <a:rPr lang="en-US" smtClean="0">
                <a:solidFill>
                  <a:prstClr val="black">
                    <a:tint val="75000"/>
                  </a:prstClr>
                </a:solidFill>
              </a:rPr>
              <a:pPr/>
              <a:t>7</a:t>
            </a:fld>
            <a:endParaRPr lang="en-US">
              <a:solidFill>
                <a:prstClr val="black">
                  <a:tint val="75000"/>
                </a:prstClr>
              </a:solidFill>
            </a:endParaRPr>
          </a:p>
        </p:txBody>
      </p:sp>
      <p:graphicFrame>
        <p:nvGraphicFramePr>
          <p:cNvPr id="8" name="Content Placeholder 2">
            <a:extLst>
              <a:ext uri="{FF2B5EF4-FFF2-40B4-BE49-F238E27FC236}">
                <a16:creationId xmlns:a16="http://schemas.microsoft.com/office/drawing/2014/main" id="{00A2AB78-BE6E-40D0-A220-C32C2440B29E}"/>
              </a:ext>
            </a:extLst>
          </p:cNvPr>
          <p:cNvGraphicFramePr/>
          <p:nvPr>
            <p:extLst>
              <p:ext uri="{D42A27DB-BD31-4B8C-83A1-F6EECF244321}">
                <p14:modId xmlns:p14="http://schemas.microsoft.com/office/powerpoint/2010/main" val="3994140569"/>
              </p:ext>
            </p:extLst>
          </p:nvPr>
        </p:nvGraphicFramePr>
        <p:xfrm>
          <a:off x="325649" y="666206"/>
          <a:ext cx="11349280" cy="44854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Footer Placeholder 1"/>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6097929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1" name="Rectangle 23">
            <a:extLst>
              <a:ext uri="{FF2B5EF4-FFF2-40B4-BE49-F238E27FC236}">
                <a16:creationId xmlns:a16="http://schemas.microsoft.com/office/drawing/2014/main" id="{C05CBC3C-2E5A-4839-8B9B-2E5A6ADF0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4" name="Title 1"/>
          <p:cNvSpPr>
            <a:spLocks noGrp="1"/>
          </p:cNvSpPr>
          <p:nvPr>
            <p:ph type="title"/>
          </p:nvPr>
        </p:nvSpPr>
        <p:spPr>
          <a:xfrm>
            <a:off x="1701311" y="279561"/>
            <a:ext cx="8786330" cy="454372"/>
          </a:xfrm>
          <a:noFill/>
          <a:ln>
            <a:noFill/>
          </a:ln>
        </p:spPr>
        <p:style>
          <a:lnRef idx="2">
            <a:schemeClr val="accent3"/>
          </a:lnRef>
          <a:fillRef idx="1">
            <a:schemeClr val="lt1"/>
          </a:fillRef>
          <a:effectRef idx="0">
            <a:schemeClr val="accent3"/>
          </a:effectRef>
          <a:fontRef idx="minor">
            <a:schemeClr val="dk1"/>
          </a:fontRef>
        </p:style>
        <p:txBody>
          <a:bodyPr anchor="t">
            <a:normAutofit/>
          </a:bodyPr>
          <a:lstStyle/>
          <a:p>
            <a:pPr marL="342900" indent="-342900">
              <a:lnSpc>
                <a:spcPct val="115000"/>
              </a:lnSpc>
            </a:pPr>
            <a:r>
              <a:rPr lang="en-ZA" sz="2000" b="1" dirty="0" smtClean="0">
                <a:solidFill>
                  <a:srgbClr val="00B050"/>
                </a:solidFill>
                <a:cs typeface="Arial"/>
              </a:rPr>
              <a:t>FINANCIAL EXECUTIVE </a:t>
            </a:r>
            <a:r>
              <a:rPr lang="en-ZA" sz="2000" b="1" dirty="0">
                <a:solidFill>
                  <a:srgbClr val="00B050"/>
                </a:solidFill>
                <a:cs typeface="Arial"/>
              </a:rPr>
              <a:t>SUMMARY</a:t>
            </a:r>
            <a:endParaRPr lang="en-ZA" sz="2000" dirty="0"/>
          </a:p>
        </p:txBody>
      </p:sp>
      <p:sp>
        <p:nvSpPr>
          <p:cNvPr id="5" name="Content Placeholder 2"/>
          <p:cNvSpPr>
            <a:spLocks noGrp="1"/>
          </p:cNvSpPr>
          <p:nvPr>
            <p:ph idx="1"/>
          </p:nvPr>
        </p:nvSpPr>
        <p:spPr>
          <a:xfrm>
            <a:off x="513947" y="899261"/>
            <a:ext cx="11161058" cy="5291761"/>
          </a:xfrm>
          <a:ln>
            <a:noFill/>
          </a:ln>
        </p:spPr>
        <p:style>
          <a:lnRef idx="2">
            <a:schemeClr val="accent3"/>
          </a:lnRef>
          <a:fillRef idx="1">
            <a:schemeClr val="lt1"/>
          </a:fillRef>
          <a:effectRef idx="0">
            <a:schemeClr val="accent3"/>
          </a:effectRef>
          <a:fontRef idx="minor">
            <a:schemeClr val="dk1"/>
          </a:fontRef>
        </p:style>
        <p:txBody>
          <a:bodyPr>
            <a:normAutofit fontScale="85000" lnSpcReduction="10000"/>
          </a:bodyPr>
          <a:lstStyle/>
          <a:p>
            <a:pPr>
              <a:lnSpc>
                <a:spcPct val="160000"/>
              </a:lnSpc>
              <a:buFont typeface="Arial" panose="020B0604020202020204" pitchFamily="34" charset="0"/>
              <a:buChar char="•"/>
            </a:pPr>
            <a:r>
              <a:rPr lang="en-US" sz="2400" dirty="0">
                <a:solidFill>
                  <a:schemeClr val="tx1"/>
                </a:solidFill>
                <a:latin typeface="Arial" panose="020B0604020202020204" pitchFamily="34" charset="0"/>
                <a:cs typeface="Arial" panose="020B0604020202020204" pitchFamily="34" charset="0"/>
              </a:rPr>
              <a:t>The budget of the Department was reduced by</a:t>
            </a:r>
            <a:r>
              <a:rPr lang="en-US" sz="2400" b="1" dirty="0">
                <a:solidFill>
                  <a:schemeClr val="tx1"/>
                </a:solidFill>
                <a:latin typeface="Arial" panose="020B0604020202020204" pitchFamily="34" charset="0"/>
                <a:cs typeface="Arial" panose="020B0604020202020204" pitchFamily="34" charset="0"/>
              </a:rPr>
              <a:t> R50 </a:t>
            </a:r>
            <a:r>
              <a:rPr lang="en-US" sz="2400" dirty="0">
                <a:solidFill>
                  <a:schemeClr val="tx1"/>
                </a:solidFill>
                <a:latin typeface="Arial" panose="020B0604020202020204" pitchFamily="34" charset="0"/>
                <a:cs typeface="Arial" panose="020B0604020202020204" pitchFamily="34" charset="0"/>
              </a:rPr>
              <a:t>million from </a:t>
            </a:r>
            <a:r>
              <a:rPr lang="en-US" sz="2400" b="1" dirty="0">
                <a:solidFill>
                  <a:schemeClr val="tx1"/>
                </a:solidFill>
                <a:latin typeface="Arial" panose="020B0604020202020204" pitchFamily="34" charset="0"/>
                <a:cs typeface="Arial" panose="020B0604020202020204" pitchFamily="34" charset="0"/>
              </a:rPr>
              <a:t>R654.3 </a:t>
            </a:r>
            <a:r>
              <a:rPr lang="en-US" sz="2400" dirty="0">
                <a:solidFill>
                  <a:schemeClr val="tx1"/>
                </a:solidFill>
                <a:latin typeface="Arial" panose="020B0604020202020204" pitchFamily="34" charset="0"/>
                <a:cs typeface="Arial" panose="020B0604020202020204" pitchFamily="34" charset="0"/>
              </a:rPr>
              <a:t>million to </a:t>
            </a:r>
            <a:r>
              <a:rPr lang="en-US" sz="2400" b="1" dirty="0">
                <a:solidFill>
                  <a:schemeClr val="tx1"/>
                </a:solidFill>
                <a:latin typeface="Arial" panose="020B0604020202020204" pitchFamily="34" charset="0"/>
                <a:cs typeface="Arial" panose="020B0604020202020204" pitchFamily="34" charset="0"/>
              </a:rPr>
              <a:t>R607.3 </a:t>
            </a:r>
            <a:r>
              <a:rPr lang="en-US" sz="2400" dirty="0">
                <a:solidFill>
                  <a:schemeClr val="tx1"/>
                </a:solidFill>
                <a:latin typeface="Arial" panose="020B0604020202020204" pitchFamily="34" charset="0"/>
                <a:cs typeface="Arial" panose="020B0604020202020204" pitchFamily="34" charset="0"/>
              </a:rPr>
              <a:t>million due to budget adjustments across government.</a:t>
            </a:r>
          </a:p>
          <a:p>
            <a:pPr>
              <a:lnSpc>
                <a:spcPct val="160000"/>
              </a:lnSpc>
              <a:buFont typeface="Arial" panose="020B0604020202020204" pitchFamily="34" charset="0"/>
              <a:buChar char="•"/>
            </a:pPr>
            <a:r>
              <a:rPr lang="en-US" sz="2400" dirty="0">
                <a:solidFill>
                  <a:schemeClr val="tx1"/>
                </a:solidFill>
                <a:latin typeface="Arial" panose="020B0604020202020204" pitchFamily="34" charset="0"/>
                <a:cs typeface="Arial" panose="020B0604020202020204" pitchFamily="34" charset="0"/>
              </a:rPr>
              <a:t>The quarter 4 cumulative spending was </a:t>
            </a:r>
            <a:r>
              <a:rPr lang="en-US" sz="2400" b="1" dirty="0">
                <a:solidFill>
                  <a:schemeClr val="tx1"/>
                </a:solidFill>
                <a:latin typeface="Arial" panose="020B0604020202020204" pitchFamily="34" charset="0"/>
                <a:cs typeface="Arial" panose="020B0604020202020204" pitchFamily="34" charset="0"/>
              </a:rPr>
              <a:t>R515,5</a:t>
            </a:r>
            <a:r>
              <a:rPr lang="en-US" sz="2400" dirty="0">
                <a:solidFill>
                  <a:schemeClr val="tx1"/>
                </a:solidFill>
                <a:latin typeface="Arial" panose="020B0604020202020204" pitchFamily="34" charset="0"/>
                <a:cs typeface="Arial" panose="020B0604020202020204" pitchFamily="34" charset="0"/>
              </a:rPr>
              <a:t> million (before all journals of clearing suspense accounts and misallocations) vs a targeted spend of </a:t>
            </a:r>
            <a:r>
              <a:rPr lang="en-US" sz="2400" b="1" dirty="0">
                <a:solidFill>
                  <a:schemeClr val="tx1"/>
                </a:solidFill>
                <a:latin typeface="Arial" panose="020B0604020202020204" pitchFamily="34" charset="0"/>
                <a:cs typeface="Arial" panose="020B0604020202020204" pitchFamily="34" charset="0"/>
              </a:rPr>
              <a:t>R607,3 </a:t>
            </a:r>
            <a:r>
              <a:rPr lang="en-US" sz="2400" dirty="0">
                <a:solidFill>
                  <a:schemeClr val="tx1"/>
                </a:solidFill>
                <a:latin typeface="Arial" panose="020B0604020202020204" pitchFamily="34" charset="0"/>
                <a:cs typeface="Arial" panose="020B0604020202020204" pitchFamily="34" charset="0"/>
              </a:rPr>
              <a:t>million from the allocation of </a:t>
            </a:r>
            <a:r>
              <a:rPr lang="en-US" sz="2400" b="1" dirty="0">
                <a:solidFill>
                  <a:schemeClr val="tx1"/>
                </a:solidFill>
                <a:latin typeface="Arial" panose="020B0604020202020204" pitchFamily="34" charset="0"/>
                <a:cs typeface="Arial" panose="020B0604020202020204" pitchFamily="34" charset="0"/>
              </a:rPr>
              <a:t>R607.3 million</a:t>
            </a:r>
          </a:p>
          <a:p>
            <a:pPr>
              <a:lnSpc>
                <a:spcPct val="160000"/>
              </a:lnSpc>
              <a:buFont typeface="Arial" panose="020B0604020202020204" pitchFamily="34" charset="0"/>
              <a:buChar char="•"/>
            </a:pPr>
            <a:r>
              <a:rPr lang="en-ZA" sz="2400" dirty="0">
                <a:solidFill>
                  <a:schemeClr val="tx1"/>
                </a:solidFill>
                <a:latin typeface="Arial" panose="020B0604020202020204" pitchFamily="34" charset="0"/>
                <a:cs typeface="Arial" panose="020B0604020202020204" pitchFamily="34" charset="0"/>
              </a:rPr>
              <a:t>The quarter 4 spend of </a:t>
            </a:r>
            <a:r>
              <a:rPr lang="en-US" sz="2400" b="1" dirty="0">
                <a:solidFill>
                  <a:schemeClr val="tx1"/>
                </a:solidFill>
                <a:latin typeface="Arial" panose="020B0604020202020204" pitchFamily="34" charset="0"/>
                <a:cs typeface="Arial" panose="020B0604020202020204" pitchFamily="34" charset="0"/>
              </a:rPr>
              <a:t>R515,5</a:t>
            </a:r>
            <a:r>
              <a:rPr lang="en-ZA" sz="2400" b="1" dirty="0">
                <a:solidFill>
                  <a:schemeClr val="tx1"/>
                </a:solidFill>
                <a:latin typeface="Arial" panose="020B0604020202020204" pitchFamily="34" charset="0"/>
                <a:cs typeface="Arial" panose="020B0604020202020204" pitchFamily="34" charset="0"/>
              </a:rPr>
              <a:t> million </a:t>
            </a:r>
            <a:r>
              <a:rPr lang="en-ZA" sz="2400" dirty="0">
                <a:solidFill>
                  <a:schemeClr val="tx1"/>
                </a:solidFill>
                <a:latin typeface="Arial" panose="020B0604020202020204" pitchFamily="34" charset="0"/>
                <a:cs typeface="Arial" panose="020B0604020202020204" pitchFamily="34" charset="0"/>
              </a:rPr>
              <a:t>was </a:t>
            </a:r>
            <a:r>
              <a:rPr lang="en-ZA" sz="2400" b="1" u="sng" dirty="0">
                <a:solidFill>
                  <a:schemeClr val="tx1"/>
                </a:solidFill>
                <a:latin typeface="Arial" panose="020B0604020202020204" pitchFamily="34" charset="0"/>
                <a:cs typeface="Arial" panose="020B0604020202020204" pitchFamily="34" charset="0"/>
              </a:rPr>
              <a:t>85%</a:t>
            </a:r>
            <a:r>
              <a:rPr lang="en-ZA" sz="2400" b="1" dirty="0">
                <a:solidFill>
                  <a:schemeClr val="tx1"/>
                </a:solidFill>
                <a:latin typeface="Arial" panose="020B0604020202020204" pitchFamily="34" charset="0"/>
                <a:cs typeface="Arial" panose="020B0604020202020204" pitchFamily="34" charset="0"/>
              </a:rPr>
              <a:t> </a:t>
            </a:r>
            <a:r>
              <a:rPr lang="en-ZA" sz="2400" dirty="0">
                <a:solidFill>
                  <a:schemeClr val="tx1"/>
                </a:solidFill>
                <a:latin typeface="Arial" panose="020B0604020202020204" pitchFamily="34" charset="0"/>
                <a:cs typeface="Arial" panose="020B0604020202020204" pitchFamily="34" charset="0"/>
              </a:rPr>
              <a:t>of the total appropriation of </a:t>
            </a:r>
            <a:r>
              <a:rPr lang="en-ZA" sz="2400" b="1" dirty="0">
                <a:solidFill>
                  <a:schemeClr val="tx1"/>
                </a:solidFill>
                <a:latin typeface="Arial" panose="020B0604020202020204" pitchFamily="34" charset="0"/>
                <a:cs typeface="Arial" panose="020B0604020202020204" pitchFamily="34" charset="0"/>
              </a:rPr>
              <a:t>R607.3</a:t>
            </a:r>
            <a:r>
              <a:rPr lang="en-ZA" sz="2400" dirty="0">
                <a:solidFill>
                  <a:schemeClr val="tx1"/>
                </a:solidFill>
                <a:latin typeface="Arial" panose="020B0604020202020204" pitchFamily="34" charset="0"/>
                <a:cs typeface="Arial" panose="020B0604020202020204" pitchFamily="34" charset="0"/>
              </a:rPr>
              <a:t> million.</a:t>
            </a:r>
          </a:p>
          <a:p>
            <a:pPr>
              <a:lnSpc>
                <a:spcPct val="160000"/>
              </a:lnSpc>
              <a:buFont typeface="Arial" panose="020B0604020202020204" pitchFamily="34" charset="0"/>
              <a:buChar char="•"/>
            </a:pPr>
            <a:r>
              <a:rPr lang="en-US" sz="2400" dirty="0">
                <a:solidFill>
                  <a:schemeClr val="tx1"/>
                </a:solidFill>
                <a:latin typeface="Arial" panose="020B0604020202020204" pitchFamily="34" charset="0"/>
                <a:cs typeface="Arial" panose="020B0604020202020204" pitchFamily="34" charset="0"/>
              </a:rPr>
              <a:t>Of the total spend of </a:t>
            </a:r>
            <a:r>
              <a:rPr lang="en-US" sz="2400" b="1" dirty="0">
                <a:solidFill>
                  <a:schemeClr val="tx1"/>
                </a:solidFill>
                <a:latin typeface="Arial" panose="020B0604020202020204" pitchFamily="34" charset="0"/>
                <a:cs typeface="Arial" panose="020B0604020202020204" pitchFamily="34" charset="0"/>
              </a:rPr>
              <a:t>R515,5 </a:t>
            </a:r>
            <a:r>
              <a:rPr lang="en-US" sz="2400" dirty="0">
                <a:solidFill>
                  <a:schemeClr val="tx1"/>
                </a:solidFill>
                <a:latin typeface="Arial" panose="020B0604020202020204" pitchFamily="34" charset="0"/>
                <a:cs typeface="Arial" panose="020B0604020202020204" pitchFamily="34" charset="0"/>
              </a:rPr>
              <a:t>million, </a:t>
            </a:r>
            <a:r>
              <a:rPr lang="en-US" sz="2400" b="1" dirty="0">
                <a:solidFill>
                  <a:schemeClr val="tx1"/>
                </a:solidFill>
                <a:latin typeface="Arial" panose="020B0604020202020204" pitchFamily="34" charset="0"/>
                <a:cs typeface="Arial" panose="020B0604020202020204" pitchFamily="34" charset="0"/>
              </a:rPr>
              <a:t>R116,3 </a:t>
            </a:r>
            <a:r>
              <a:rPr lang="en-US" sz="2400" dirty="0">
                <a:solidFill>
                  <a:schemeClr val="tx1"/>
                </a:solidFill>
                <a:latin typeface="Arial" panose="020B0604020202020204" pitchFamily="34" charset="0"/>
                <a:cs typeface="Arial" panose="020B0604020202020204" pitchFamily="34" charset="0"/>
              </a:rPr>
              <a:t>million </a:t>
            </a:r>
            <a:r>
              <a:rPr lang="en-US" sz="2400" b="1" dirty="0">
                <a:solidFill>
                  <a:schemeClr val="tx1"/>
                </a:solidFill>
                <a:latin typeface="Arial" panose="020B0604020202020204" pitchFamily="34" charset="0"/>
                <a:cs typeface="Arial" panose="020B0604020202020204" pitchFamily="34" charset="0"/>
              </a:rPr>
              <a:t>or 23% </a:t>
            </a:r>
            <a:r>
              <a:rPr lang="en-US" sz="2400" dirty="0">
                <a:solidFill>
                  <a:schemeClr val="tx1"/>
                </a:solidFill>
                <a:latin typeface="Arial" panose="020B0604020202020204" pitchFamily="34" charset="0"/>
                <a:cs typeface="Arial" panose="020B0604020202020204" pitchFamily="34" charset="0"/>
              </a:rPr>
              <a:t>was payment for Cost of Employment, </a:t>
            </a:r>
            <a:r>
              <a:rPr lang="en-US" sz="2400" b="1" dirty="0">
                <a:solidFill>
                  <a:schemeClr val="tx1"/>
                </a:solidFill>
                <a:latin typeface="Arial" panose="020B0604020202020204" pitchFamily="34" charset="0"/>
                <a:cs typeface="Arial" panose="020B0604020202020204" pitchFamily="34" charset="0"/>
              </a:rPr>
              <a:t>R241,6 </a:t>
            </a:r>
            <a:r>
              <a:rPr lang="en-US" sz="2400" dirty="0">
                <a:solidFill>
                  <a:schemeClr val="tx1"/>
                </a:solidFill>
                <a:latin typeface="Arial" panose="020B0604020202020204" pitchFamily="34" charset="0"/>
                <a:cs typeface="Arial" panose="020B0604020202020204" pitchFamily="34" charset="0"/>
              </a:rPr>
              <a:t>or </a:t>
            </a:r>
            <a:r>
              <a:rPr lang="en-US" sz="2400" b="1" dirty="0">
                <a:solidFill>
                  <a:schemeClr val="tx1"/>
                </a:solidFill>
                <a:latin typeface="Arial" panose="020B0604020202020204" pitchFamily="34" charset="0"/>
                <a:cs typeface="Arial" panose="020B0604020202020204" pitchFamily="34" charset="0"/>
              </a:rPr>
              <a:t>47% </a:t>
            </a:r>
            <a:r>
              <a:rPr lang="en-US" sz="2400" dirty="0">
                <a:solidFill>
                  <a:schemeClr val="tx1"/>
                </a:solidFill>
                <a:latin typeface="Arial" panose="020B0604020202020204" pitchFamily="34" charset="0"/>
                <a:cs typeface="Arial" panose="020B0604020202020204" pitchFamily="34" charset="0"/>
              </a:rPr>
              <a:t>was payment for goods and services, </a:t>
            </a:r>
            <a:r>
              <a:rPr lang="en-US" sz="2400" b="1" dirty="0">
                <a:solidFill>
                  <a:schemeClr val="tx1"/>
                </a:solidFill>
                <a:latin typeface="Arial" panose="020B0604020202020204" pitchFamily="34" charset="0"/>
                <a:cs typeface="Arial" panose="020B0604020202020204" pitchFamily="34" charset="0"/>
              </a:rPr>
              <a:t>R129,0 or 25% </a:t>
            </a:r>
            <a:r>
              <a:rPr lang="en-US" sz="2400" dirty="0">
                <a:solidFill>
                  <a:schemeClr val="tx1"/>
                </a:solidFill>
                <a:latin typeface="Arial" panose="020B0604020202020204" pitchFamily="34" charset="0"/>
                <a:cs typeface="Arial" panose="020B0604020202020204" pitchFamily="34" charset="0"/>
              </a:rPr>
              <a:t>was payment for transfers and subsidies; and </a:t>
            </a:r>
            <a:r>
              <a:rPr lang="en-US" sz="2400" b="1" dirty="0">
                <a:solidFill>
                  <a:schemeClr val="tx1"/>
                </a:solidFill>
                <a:latin typeface="Arial" panose="020B0604020202020204" pitchFamily="34" charset="0"/>
                <a:cs typeface="Arial" panose="020B0604020202020204" pitchFamily="34" charset="0"/>
              </a:rPr>
              <a:t>R28,4 or 6% </a:t>
            </a:r>
            <a:r>
              <a:rPr lang="en-US" sz="2400" dirty="0">
                <a:solidFill>
                  <a:schemeClr val="tx1"/>
                </a:solidFill>
                <a:latin typeface="Arial" panose="020B0604020202020204" pitchFamily="34" charset="0"/>
                <a:cs typeface="Arial" panose="020B0604020202020204" pitchFamily="34" charset="0"/>
              </a:rPr>
              <a:t>was for payment for capital assets </a:t>
            </a:r>
          </a:p>
          <a:p>
            <a:pPr marL="0" indent="0">
              <a:lnSpc>
                <a:spcPct val="150000"/>
              </a:lnSpc>
              <a:spcBef>
                <a:spcPts val="0"/>
              </a:spcBef>
              <a:buNone/>
            </a:pPr>
            <a:endParaRPr lang="en-ZA" sz="24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a:xfrm>
            <a:off x="5230906" y="6454488"/>
            <a:ext cx="3110753" cy="273338"/>
          </a:xfrm>
        </p:spPr>
        <p:txBody>
          <a:bodyPr>
            <a:normAutofit lnSpcReduction="10000"/>
          </a:bodyPr>
          <a:lstStyle/>
          <a:p>
            <a:pPr>
              <a:spcAft>
                <a:spcPts val="600"/>
              </a:spcAft>
            </a:pPr>
            <a:fld id="{7B1C6805-EAF3-CC4B-883D-0BA841DD8C88}" type="slidenum">
              <a:rPr lang="en-US" smtClean="0"/>
              <a:pPr>
                <a:spcAft>
                  <a:spcPts val="600"/>
                </a:spcAft>
              </a:pPr>
              <a:t>8</a:t>
            </a:fld>
            <a:endParaRPr lang="en-US" dirty="0"/>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29924072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1" name="Rectangle 23">
            <a:extLst>
              <a:ext uri="{FF2B5EF4-FFF2-40B4-BE49-F238E27FC236}">
                <a16:creationId xmlns:a16="http://schemas.microsoft.com/office/drawing/2014/main" id="{C05CBC3C-2E5A-4839-8B9B-2E5A6ADF0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a:spLocks noGrp="1"/>
          </p:cNvSpPr>
          <p:nvPr>
            <p:ph type="title"/>
          </p:nvPr>
        </p:nvSpPr>
        <p:spPr>
          <a:xfrm>
            <a:off x="1701311" y="279561"/>
            <a:ext cx="8786330" cy="454372"/>
          </a:xfrm>
          <a:noFill/>
          <a:ln>
            <a:noFill/>
          </a:ln>
        </p:spPr>
        <p:style>
          <a:lnRef idx="2">
            <a:schemeClr val="accent3"/>
          </a:lnRef>
          <a:fillRef idx="1">
            <a:schemeClr val="lt1"/>
          </a:fillRef>
          <a:effectRef idx="0">
            <a:schemeClr val="accent3"/>
          </a:effectRef>
          <a:fontRef idx="minor">
            <a:schemeClr val="dk1"/>
          </a:fontRef>
        </p:style>
        <p:txBody>
          <a:bodyPr anchor="t">
            <a:normAutofit/>
          </a:bodyPr>
          <a:lstStyle/>
          <a:p>
            <a:pPr marL="342900" indent="-342900">
              <a:lnSpc>
                <a:spcPct val="115000"/>
              </a:lnSpc>
            </a:pPr>
            <a:r>
              <a:rPr lang="en-ZA" sz="2000" b="1" dirty="0" smtClean="0">
                <a:solidFill>
                  <a:srgbClr val="00B050"/>
                </a:solidFill>
                <a:cs typeface="Arial"/>
              </a:rPr>
              <a:t>SUPPLY CHAIN MANAGEMENT UPDATE</a:t>
            </a:r>
            <a:endParaRPr lang="en-ZA" sz="2000" b="1" dirty="0">
              <a:solidFill>
                <a:srgbClr val="00B050"/>
              </a:solidFill>
              <a:cs typeface="Arial"/>
            </a:endParaRPr>
          </a:p>
        </p:txBody>
      </p:sp>
      <p:sp>
        <p:nvSpPr>
          <p:cNvPr id="5" name="Content Placeholder 2"/>
          <p:cNvSpPr>
            <a:spLocks noGrp="1"/>
          </p:cNvSpPr>
          <p:nvPr>
            <p:ph idx="1"/>
          </p:nvPr>
        </p:nvSpPr>
        <p:spPr>
          <a:xfrm>
            <a:off x="513947" y="899261"/>
            <a:ext cx="11161058" cy="5291761"/>
          </a:xfrm>
          <a:ln>
            <a:noFill/>
          </a:ln>
        </p:spPr>
        <p:style>
          <a:lnRef idx="2">
            <a:schemeClr val="accent3"/>
          </a:lnRef>
          <a:fillRef idx="1">
            <a:schemeClr val="lt1"/>
          </a:fillRef>
          <a:effectRef idx="0">
            <a:schemeClr val="accent3"/>
          </a:effectRef>
          <a:fontRef idx="minor">
            <a:schemeClr val="dk1"/>
          </a:fontRef>
        </p:style>
        <p:txBody>
          <a:bodyPr>
            <a:normAutofit/>
          </a:bodyPr>
          <a:lstStyle/>
          <a:p>
            <a:pPr marL="0" indent="0">
              <a:buNone/>
            </a:pPr>
            <a:r>
              <a:rPr lang="en-US" sz="2200" b="1" dirty="0">
                <a:solidFill>
                  <a:schemeClr val="tx1"/>
                </a:solidFill>
              </a:rPr>
              <a:t>Progress to date</a:t>
            </a:r>
          </a:p>
          <a:p>
            <a:endParaRPr lang="en-US" sz="2200" b="1" dirty="0">
              <a:solidFill>
                <a:schemeClr val="tx1"/>
              </a:solidFill>
            </a:endParaRPr>
          </a:p>
          <a:p>
            <a:pPr algn="just">
              <a:lnSpc>
                <a:spcPct val="150000"/>
              </a:lnSpc>
              <a:spcBef>
                <a:spcPts val="0"/>
              </a:spcBef>
              <a:buFont typeface="Arial" panose="020B0604020202020204" pitchFamily="34" charset="0"/>
              <a:buChar char="•"/>
            </a:pPr>
            <a:r>
              <a:rPr lang="en-US" sz="1600" dirty="0">
                <a:solidFill>
                  <a:schemeClr val="tx1"/>
                </a:solidFill>
              </a:rPr>
              <a:t>LOGIS Re-Implement –  progress is stagnant due to non availability of LOGIS </a:t>
            </a:r>
            <a:r>
              <a:rPr lang="en-US" sz="1600" dirty="0" err="1" smtClean="0">
                <a:solidFill>
                  <a:schemeClr val="tx1"/>
                </a:solidFill>
              </a:rPr>
              <a:t>Syscon</a:t>
            </a:r>
            <a:r>
              <a:rPr lang="en-US" sz="1600" dirty="0">
                <a:solidFill>
                  <a:schemeClr val="tx1"/>
                </a:solidFill>
              </a:rPr>
              <a:t>. DG approval was obtained to appoint a LOGIS system controller, however no progress is made to date due to cost pressure in the COE. The new Director HR has promised to merge two administration officers position to create a SYSCON position at a level of Assistant Director.</a:t>
            </a:r>
          </a:p>
          <a:p>
            <a:pPr>
              <a:lnSpc>
                <a:spcPct val="150000"/>
              </a:lnSpc>
              <a:spcBef>
                <a:spcPts val="0"/>
              </a:spcBef>
              <a:buFont typeface="Arial" panose="020B0604020202020204" pitchFamily="34" charset="0"/>
              <a:buChar char="•"/>
            </a:pPr>
            <a:r>
              <a:rPr lang="en-US" sz="1600" i="1" dirty="0" smtClean="0">
                <a:solidFill>
                  <a:schemeClr val="tx1"/>
                </a:solidFill>
              </a:rPr>
              <a:t>Asset </a:t>
            </a:r>
            <a:r>
              <a:rPr lang="en-US" sz="1600" i="1" dirty="0">
                <a:solidFill>
                  <a:schemeClr val="tx1"/>
                </a:solidFill>
              </a:rPr>
              <a:t>Register Reconciliation  </a:t>
            </a:r>
            <a:r>
              <a:rPr lang="en-US" sz="1600" dirty="0">
                <a:solidFill>
                  <a:schemeClr val="tx1"/>
                </a:solidFill>
              </a:rPr>
              <a:t>-  An internal asset management team was established to perform the following:</a:t>
            </a:r>
          </a:p>
          <a:p>
            <a:pPr lvl="1">
              <a:lnSpc>
                <a:spcPct val="150000"/>
              </a:lnSpc>
              <a:spcBef>
                <a:spcPts val="0"/>
              </a:spcBef>
              <a:buFont typeface="Arial" panose="020B0604020202020204" pitchFamily="34" charset="0"/>
              <a:buChar char="•"/>
            </a:pPr>
            <a:r>
              <a:rPr lang="en-US" sz="1600" dirty="0">
                <a:solidFill>
                  <a:schemeClr val="tx1"/>
                </a:solidFill>
              </a:rPr>
              <a:t>Physical count </a:t>
            </a:r>
          </a:p>
          <a:p>
            <a:pPr lvl="1">
              <a:lnSpc>
                <a:spcPct val="150000"/>
              </a:lnSpc>
              <a:spcBef>
                <a:spcPts val="0"/>
              </a:spcBef>
              <a:buFont typeface="Arial" panose="020B0604020202020204" pitchFamily="34" charset="0"/>
              <a:buChar char="•"/>
            </a:pPr>
            <a:r>
              <a:rPr lang="en-US" sz="1600" dirty="0">
                <a:solidFill>
                  <a:schemeClr val="tx1"/>
                </a:solidFill>
              </a:rPr>
              <a:t>Recommendation in respect of lost assets</a:t>
            </a:r>
          </a:p>
          <a:p>
            <a:pPr>
              <a:lnSpc>
                <a:spcPct val="150000"/>
              </a:lnSpc>
              <a:spcBef>
                <a:spcPts val="0"/>
              </a:spcBef>
              <a:buFont typeface="Arial" panose="020B0604020202020204" pitchFamily="34" charset="0"/>
              <a:buChar char="•"/>
            </a:pPr>
            <a:r>
              <a:rPr lang="en-US" sz="1600" dirty="0" smtClean="0">
                <a:solidFill>
                  <a:schemeClr val="tx1"/>
                </a:solidFill>
              </a:rPr>
              <a:t>Internal </a:t>
            </a:r>
            <a:r>
              <a:rPr lang="en-US" sz="1600" dirty="0">
                <a:solidFill>
                  <a:schemeClr val="tx1"/>
                </a:solidFill>
              </a:rPr>
              <a:t>controls within SCM are slowly improving but impacted by capacity challenges due to shortfall on the DMV structure. </a:t>
            </a:r>
            <a:endParaRPr lang="en-US" sz="1600" dirty="0"/>
          </a:p>
          <a:p>
            <a:pPr marL="0" indent="0">
              <a:lnSpc>
                <a:spcPct val="150000"/>
              </a:lnSpc>
              <a:spcBef>
                <a:spcPts val="0"/>
              </a:spcBef>
              <a:buNone/>
            </a:pPr>
            <a:endParaRPr lang="en-ZA" sz="24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a:xfrm>
            <a:off x="8610600" y="6356350"/>
            <a:ext cx="2743200" cy="365125"/>
          </a:xfrm>
        </p:spPr>
        <p:txBody>
          <a:bodyPr>
            <a:normAutofit/>
          </a:bodyPr>
          <a:lstStyle/>
          <a:p>
            <a:pPr>
              <a:spcAft>
                <a:spcPts val="600"/>
              </a:spcAft>
            </a:pPr>
            <a:fld id="{7B1C6805-EAF3-CC4B-883D-0BA841DD8C88}" type="slidenum">
              <a:rPr lang="en-US" smtClean="0"/>
              <a:pPr>
                <a:spcAft>
                  <a:spcPts val="600"/>
                </a:spcAft>
              </a:pPr>
              <a:t>9</a:t>
            </a:fld>
            <a:endParaRPr lang="en-US"/>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93179382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Inspiration">
      <a:dk1>
        <a:sysClr val="windowText" lastClr="000000"/>
      </a:dk1>
      <a:lt1>
        <a:sysClr val="window" lastClr="FFFFFF"/>
      </a:lt1>
      <a:dk2>
        <a:srgbClr val="2F2F26"/>
      </a:dk2>
      <a:lt2>
        <a:srgbClr val="9FA795"/>
      </a:lt2>
      <a:accent1>
        <a:srgbClr val="749805"/>
      </a:accent1>
      <a:accent2>
        <a:srgbClr val="BACC82"/>
      </a:accent2>
      <a:accent3>
        <a:srgbClr val="6E9EC2"/>
      </a:accent3>
      <a:accent4>
        <a:srgbClr val="2046A5"/>
      </a:accent4>
      <a:accent5>
        <a:srgbClr val="5039C6"/>
      </a:accent5>
      <a:accent6>
        <a:srgbClr val="7411D0"/>
      </a:accent6>
      <a:hlink>
        <a:srgbClr val="FFC000"/>
      </a:hlink>
      <a:folHlink>
        <a:srgbClr val="C0C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Office Theme">
  <a:themeElements>
    <a:clrScheme name="Inspiration">
      <a:dk1>
        <a:sysClr val="windowText" lastClr="000000"/>
      </a:dk1>
      <a:lt1>
        <a:sysClr val="window" lastClr="FFFFFF"/>
      </a:lt1>
      <a:dk2>
        <a:srgbClr val="2F2F26"/>
      </a:dk2>
      <a:lt2>
        <a:srgbClr val="9FA795"/>
      </a:lt2>
      <a:accent1>
        <a:srgbClr val="749805"/>
      </a:accent1>
      <a:accent2>
        <a:srgbClr val="BACC82"/>
      </a:accent2>
      <a:accent3>
        <a:srgbClr val="6E9EC2"/>
      </a:accent3>
      <a:accent4>
        <a:srgbClr val="2046A5"/>
      </a:accent4>
      <a:accent5>
        <a:srgbClr val="5039C6"/>
      </a:accent5>
      <a:accent6>
        <a:srgbClr val="7411D0"/>
      </a:accent6>
      <a:hlink>
        <a:srgbClr val="FFC000"/>
      </a:hlink>
      <a:folHlink>
        <a:srgbClr val="C0C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Inspiration">
    <a:dk1>
      <a:sysClr val="windowText" lastClr="000000"/>
    </a:dk1>
    <a:lt1>
      <a:sysClr val="window" lastClr="FFFFFF"/>
    </a:lt1>
    <a:dk2>
      <a:srgbClr val="2F2F26"/>
    </a:dk2>
    <a:lt2>
      <a:srgbClr val="9FA795"/>
    </a:lt2>
    <a:accent1>
      <a:srgbClr val="749805"/>
    </a:accent1>
    <a:accent2>
      <a:srgbClr val="BACC82"/>
    </a:accent2>
    <a:accent3>
      <a:srgbClr val="6E9EC2"/>
    </a:accent3>
    <a:accent4>
      <a:srgbClr val="2046A5"/>
    </a:accent4>
    <a:accent5>
      <a:srgbClr val="5039C6"/>
    </a:accent5>
    <a:accent6>
      <a:srgbClr val="7411D0"/>
    </a:accent6>
    <a:hlink>
      <a:srgbClr val="FFC000"/>
    </a:hlink>
    <a:folHlink>
      <a:srgbClr val="C0C00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7933</TotalTime>
  <Words>4117</Words>
  <Application>Microsoft Office PowerPoint</Application>
  <PresentationFormat>Widescreen</PresentationFormat>
  <Paragraphs>1096</Paragraphs>
  <Slides>33</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33</vt:i4>
      </vt:variant>
    </vt:vector>
  </HeadingPairs>
  <TitlesOfParts>
    <vt:vector size="41" baseType="lpstr">
      <vt:lpstr>Arial</vt:lpstr>
      <vt:lpstr>Arial Narrow</vt:lpstr>
      <vt:lpstr>Arial Unicode MS</vt:lpstr>
      <vt:lpstr>Calibri</vt:lpstr>
      <vt:lpstr>Times New Roman</vt:lpstr>
      <vt:lpstr>Wingdings</vt:lpstr>
      <vt:lpstr>1_Office Theme</vt:lpstr>
      <vt:lpstr>2_Office Theme</vt:lpstr>
      <vt:lpstr>    PRESENTATION TO MINISTRY:  Q4 PERFORMANCE INFORMATION   (FINANCIAL AND NON-FINANCIAL)   2021/22FY REPORT   Date: 27 July 2022     </vt:lpstr>
      <vt:lpstr>PRESENTATION OUTLINE</vt:lpstr>
      <vt:lpstr>PURPOSE OF THE PRESENTATION</vt:lpstr>
      <vt:lpstr>MANDATE OF THE DEPARTMENT</vt:lpstr>
      <vt:lpstr>MANDATE OF THE DEPARTMENT</vt:lpstr>
      <vt:lpstr>PowerPoint Presentation</vt:lpstr>
      <vt:lpstr>PowerPoint Presentation</vt:lpstr>
      <vt:lpstr>FINANCIAL EXECUTIVE SUMMARY</vt:lpstr>
      <vt:lpstr>SUPPLY CHAIN MANAGEMENT UPDATE</vt:lpstr>
      <vt:lpstr>PowerPoint Presentation</vt:lpstr>
      <vt:lpstr>PowerPoint Presentation</vt:lpstr>
      <vt:lpstr>PowerPoint Presentation</vt:lpstr>
      <vt:lpstr>EXECUTIVE SUMMARY: OVERALL  PERFORMANCE ANALYSIS </vt:lpstr>
      <vt:lpstr>DMV OVERALL PERFORMANCE (Q4 2021/22)</vt:lpstr>
      <vt:lpstr>DMV OVERALL PERFORMANCE (TREND ANALYSIS Q1 – Q4 2021/22)</vt:lpstr>
      <vt:lpstr>DMV OVERALL (TREND ANALYSIS Q4 2015/16-2021/22)</vt:lpstr>
      <vt:lpstr>PowerPoint Presentation</vt:lpstr>
      <vt:lpstr>PowerPoint Presentation</vt:lpstr>
      <vt:lpstr>PERFORMANCE ANALYSIS: PROGRAMME 1: ADMINISTRATION</vt:lpstr>
      <vt:lpstr> PROGRAMME 1: ADMINISTRATION PERFORMANCE INDICATORS AND TARGETS   </vt:lpstr>
      <vt:lpstr> PROGRAMME 1: ADMINISTRATION PERFORMANCE INDICATORS AND TARGETS   </vt:lpstr>
      <vt:lpstr> PROGRAMME 1: ADMINISTRATION PERFORMANCE INDICATORS AND TARGETS   </vt:lpstr>
      <vt:lpstr>PERFORMANCE ANALYSIS: PROGRAMME 2: SES</vt:lpstr>
      <vt:lpstr>PROGRAMME 2: SES PERFORMANCE INDICATORS AND TARGETS   </vt:lpstr>
      <vt:lpstr>INPUTS FOR PP1 201</vt:lpstr>
      <vt:lpstr>PROGRAMME 2: SES PERFORMANCE INDICATORS AND TARGETS   </vt:lpstr>
      <vt:lpstr>PROGRAMME 2: SES PERFORMANCE INDICATORS AND TARGETS   </vt:lpstr>
      <vt:lpstr>PROGRAMME 2: SES PERFORMANCE INDICATORS AND TARGETS   </vt:lpstr>
      <vt:lpstr>PERFORMANCE ANALYSIS: PROGRAMME 3: ESM</vt:lpstr>
      <vt:lpstr>PROGRAMME 3: ESM PERFORMANCE INDICATORS AND TARGETS   </vt:lpstr>
      <vt:lpstr>PROGRAMME 3: ESM PERFORMANCE INDICATORS AND TARGETS   </vt:lpstr>
      <vt:lpstr>HUMAN RESOURCE STATUS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DM  Q1 PERFORMANCE INFORMATION REPORT  (FINANCIAL AND NON-FINANCIAL)  (APRIL – JUNE 2021)</dc:title>
  <dc:creator>Limpho Molefe</dc:creator>
  <cp:lastModifiedBy>Bryan Mantyi</cp:lastModifiedBy>
  <cp:revision>107</cp:revision>
  <dcterms:created xsi:type="dcterms:W3CDTF">2021-07-19T09:56:24Z</dcterms:created>
  <dcterms:modified xsi:type="dcterms:W3CDTF">2022-08-30T17:34:32Z</dcterms:modified>
</cp:coreProperties>
</file>