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696" r:id="rId3"/>
  </p:sldMasterIdLst>
  <p:notesMasterIdLst>
    <p:notesMasterId r:id="rId34"/>
  </p:notesMasterIdLst>
  <p:sldIdLst>
    <p:sldId id="257" r:id="rId4"/>
    <p:sldId id="627" r:id="rId5"/>
    <p:sldId id="643" r:id="rId6"/>
    <p:sldId id="688" r:id="rId7"/>
    <p:sldId id="645" r:id="rId8"/>
    <p:sldId id="647" r:id="rId9"/>
    <p:sldId id="687" r:id="rId10"/>
    <p:sldId id="632" r:id="rId11"/>
    <p:sldId id="631" r:id="rId12"/>
    <p:sldId id="689" r:id="rId13"/>
    <p:sldId id="639" r:id="rId14"/>
    <p:sldId id="292" r:id="rId15"/>
    <p:sldId id="300" r:id="rId16"/>
    <p:sldId id="692" r:id="rId17"/>
    <p:sldId id="670" r:id="rId18"/>
    <p:sldId id="693" r:id="rId19"/>
    <p:sldId id="668" r:id="rId20"/>
    <p:sldId id="679" r:id="rId21"/>
    <p:sldId id="684" r:id="rId22"/>
    <p:sldId id="682" r:id="rId23"/>
    <p:sldId id="681" r:id="rId24"/>
    <p:sldId id="683" r:id="rId25"/>
    <p:sldId id="640" r:id="rId26"/>
    <p:sldId id="636" r:id="rId27"/>
    <p:sldId id="363" r:id="rId28"/>
    <p:sldId id="383" r:id="rId29"/>
    <p:sldId id="677" r:id="rId30"/>
    <p:sldId id="685" r:id="rId31"/>
    <p:sldId id="691" r:id="rId32"/>
    <p:sldId id="258" r:id="rId33"/>
  </p:sldIdLst>
  <p:sldSz cx="12192000" cy="6858000"/>
  <p:notesSz cx="6858000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43" autoAdjust="0"/>
    <p:restoredTop sz="92230" autoAdjust="0"/>
  </p:normalViewPr>
  <p:slideViewPr>
    <p:cSldViewPr snapToGrid="0">
      <p:cViewPr varScale="1">
        <p:scale>
          <a:sx n="68" d="100"/>
          <a:sy n="68" d="100"/>
        </p:scale>
        <p:origin x="3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8C4685-31C5-447B-9B26-6AB997802F73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BDAE782F-0ED4-4319-999F-64B47B049D1C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Audit/Assessment of asbestos structures</a:t>
          </a:r>
        </a:p>
        <a:p>
          <a:r>
            <a:rPr lang="en-US" dirty="0">
              <a:solidFill>
                <a:schemeClr val="tx1"/>
              </a:solidFill>
            </a:rPr>
            <a:t>(Oct-Nov 2022</a:t>
          </a:r>
          <a:r>
            <a:rPr lang="en-US" dirty="0"/>
            <a:t>)</a:t>
          </a:r>
          <a:endParaRPr lang="en-ZA" dirty="0"/>
        </a:p>
      </dgm:t>
    </dgm:pt>
    <dgm:pt modelId="{5B30FCCE-BC21-497D-9E08-966819C5E0BD}" type="parTrans" cxnId="{668D1481-A804-40C9-A2CB-405CC0DB70B7}">
      <dgm:prSet/>
      <dgm:spPr/>
      <dgm:t>
        <a:bodyPr/>
        <a:lstStyle/>
        <a:p>
          <a:endParaRPr lang="en-ZA"/>
        </a:p>
      </dgm:t>
    </dgm:pt>
    <dgm:pt modelId="{8034249A-C81A-461B-A9AA-238BF7D4CC65}" type="sibTrans" cxnId="{668D1481-A804-40C9-A2CB-405CC0DB70B7}">
      <dgm:prSet/>
      <dgm:spPr/>
      <dgm:t>
        <a:bodyPr/>
        <a:lstStyle/>
        <a:p>
          <a:endParaRPr lang="en-ZA"/>
        </a:p>
      </dgm:t>
    </dgm:pt>
    <dgm:pt modelId="{5ECAC7C9-B714-43A1-81D4-3D7BC8575F7D}">
      <dgm:prSet phldrT="[Text]" phldr="1"/>
      <dgm:spPr/>
      <dgm:t>
        <a:bodyPr/>
        <a:lstStyle/>
        <a:p>
          <a:endParaRPr lang="en-ZA" dirty="0"/>
        </a:p>
      </dgm:t>
    </dgm:pt>
    <dgm:pt modelId="{E62AD0E3-FF34-4C7F-A1FB-406BEB03E6A2}" type="parTrans" cxnId="{CE5A0BFA-B260-48F2-8285-5118265C70F2}">
      <dgm:prSet/>
      <dgm:spPr/>
      <dgm:t>
        <a:bodyPr/>
        <a:lstStyle/>
        <a:p>
          <a:endParaRPr lang="en-ZA"/>
        </a:p>
      </dgm:t>
    </dgm:pt>
    <dgm:pt modelId="{C6B7068E-E91E-4449-8D18-8EB29836623A}" type="sibTrans" cxnId="{CE5A0BFA-B260-48F2-8285-5118265C70F2}">
      <dgm:prSet/>
      <dgm:spPr/>
      <dgm:t>
        <a:bodyPr/>
        <a:lstStyle/>
        <a:p>
          <a:endParaRPr lang="en-ZA"/>
        </a:p>
      </dgm:t>
    </dgm:pt>
    <dgm:pt modelId="{FC8CFB25-E5C1-4E3B-9708-756AD58AB9C3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First draft scoping report</a:t>
          </a:r>
        </a:p>
        <a:p>
          <a:r>
            <a:rPr lang="en-US" dirty="0">
              <a:solidFill>
                <a:schemeClr val="tx1"/>
              </a:solidFill>
            </a:rPr>
            <a:t>Dec 2022</a:t>
          </a:r>
          <a:endParaRPr lang="en-ZA" dirty="0">
            <a:solidFill>
              <a:schemeClr val="tx1"/>
            </a:solidFill>
          </a:endParaRPr>
        </a:p>
      </dgm:t>
    </dgm:pt>
    <dgm:pt modelId="{67A5E8E7-15B9-4A54-8F08-6E92E816FF07}" type="parTrans" cxnId="{D84C62C7-6FB6-406E-A3C2-184A675F3275}">
      <dgm:prSet/>
      <dgm:spPr/>
      <dgm:t>
        <a:bodyPr/>
        <a:lstStyle/>
        <a:p>
          <a:endParaRPr lang="en-ZA"/>
        </a:p>
      </dgm:t>
    </dgm:pt>
    <dgm:pt modelId="{FDAD84AB-0DA4-40B4-A080-B7FCF0858801}" type="sibTrans" cxnId="{D84C62C7-6FB6-406E-A3C2-184A675F3275}">
      <dgm:prSet/>
      <dgm:spPr/>
      <dgm:t>
        <a:bodyPr/>
        <a:lstStyle/>
        <a:p>
          <a:endParaRPr lang="en-ZA"/>
        </a:p>
      </dgm:t>
    </dgm:pt>
    <dgm:pt modelId="{F6601128-E0F5-402C-B583-E5B262D4CF21}">
      <dgm:prSet phldrT="[Text]" phldr="1"/>
      <dgm:spPr/>
      <dgm:t>
        <a:bodyPr/>
        <a:lstStyle/>
        <a:p>
          <a:endParaRPr lang="en-ZA"/>
        </a:p>
      </dgm:t>
    </dgm:pt>
    <dgm:pt modelId="{2211D6C5-10C3-4638-8860-362975DACCA9}" type="parTrans" cxnId="{4E8CF90C-1A34-49C6-9AEE-24FA53BBDE40}">
      <dgm:prSet/>
      <dgm:spPr/>
      <dgm:t>
        <a:bodyPr/>
        <a:lstStyle/>
        <a:p>
          <a:endParaRPr lang="en-ZA"/>
        </a:p>
      </dgm:t>
    </dgm:pt>
    <dgm:pt modelId="{8E76843B-9306-496F-8276-478D7BE1EA61}" type="sibTrans" cxnId="{4E8CF90C-1A34-49C6-9AEE-24FA53BBDE40}">
      <dgm:prSet/>
      <dgm:spPr/>
      <dgm:t>
        <a:bodyPr/>
        <a:lstStyle/>
        <a:p>
          <a:endParaRPr lang="en-ZA"/>
        </a:p>
      </dgm:t>
    </dgm:pt>
    <dgm:pt modelId="{DADF5380-DB07-4412-9335-A288C4CBE9D2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Final Report</a:t>
          </a:r>
        </a:p>
        <a:p>
          <a:r>
            <a:rPr lang="en-US" dirty="0">
              <a:solidFill>
                <a:schemeClr val="tx1"/>
              </a:solidFill>
            </a:rPr>
            <a:t>Jan 2022</a:t>
          </a:r>
          <a:endParaRPr lang="en-ZA" dirty="0">
            <a:solidFill>
              <a:schemeClr val="tx1"/>
            </a:solidFill>
          </a:endParaRPr>
        </a:p>
      </dgm:t>
    </dgm:pt>
    <dgm:pt modelId="{B473D229-3D45-4899-99DB-1C1DBC8E73BD}" type="parTrans" cxnId="{C83B8A10-31E3-4121-955C-C2AB347A64FF}">
      <dgm:prSet/>
      <dgm:spPr/>
      <dgm:t>
        <a:bodyPr/>
        <a:lstStyle/>
        <a:p>
          <a:endParaRPr lang="en-ZA"/>
        </a:p>
      </dgm:t>
    </dgm:pt>
    <dgm:pt modelId="{A6F4E5FD-46A2-4BB5-9D8F-FC2AB952CC1A}" type="sibTrans" cxnId="{C83B8A10-31E3-4121-955C-C2AB347A64FF}">
      <dgm:prSet/>
      <dgm:spPr/>
      <dgm:t>
        <a:bodyPr/>
        <a:lstStyle/>
        <a:p>
          <a:endParaRPr lang="en-ZA"/>
        </a:p>
      </dgm:t>
    </dgm:pt>
    <dgm:pt modelId="{2C8455FC-1AAA-47A3-9F9B-BED423FC0BF1}">
      <dgm:prSet phldrT="[Text]" phldr="1"/>
      <dgm:spPr/>
      <dgm:t>
        <a:bodyPr/>
        <a:lstStyle/>
        <a:p>
          <a:endParaRPr lang="en-ZA"/>
        </a:p>
      </dgm:t>
    </dgm:pt>
    <dgm:pt modelId="{F8A9AEFB-5CA2-490B-8778-78BA67AC173A}" type="parTrans" cxnId="{B87E2461-F91E-4502-BC62-191FEFFE370B}">
      <dgm:prSet/>
      <dgm:spPr/>
      <dgm:t>
        <a:bodyPr/>
        <a:lstStyle/>
        <a:p>
          <a:endParaRPr lang="en-ZA"/>
        </a:p>
      </dgm:t>
    </dgm:pt>
    <dgm:pt modelId="{A67B4523-0B42-4054-91E4-CFA55A5B3C90}" type="sibTrans" cxnId="{B87E2461-F91E-4502-BC62-191FEFFE370B}">
      <dgm:prSet/>
      <dgm:spPr/>
      <dgm:t>
        <a:bodyPr/>
        <a:lstStyle/>
        <a:p>
          <a:endParaRPr lang="en-ZA"/>
        </a:p>
      </dgm:t>
    </dgm:pt>
    <dgm:pt modelId="{28E5926E-CD5A-46BE-A023-239DE8D56166}">
      <dgm:prSet phldrT="[Text]"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Work Programme</a:t>
          </a:r>
        </a:p>
        <a:p>
          <a:r>
            <a:rPr lang="en-US" dirty="0">
              <a:solidFill>
                <a:schemeClr val="tx1"/>
              </a:solidFill>
            </a:rPr>
            <a:t>Feb 2022</a:t>
          </a:r>
          <a:endParaRPr lang="en-ZA" dirty="0">
            <a:solidFill>
              <a:schemeClr val="tx1"/>
            </a:solidFill>
          </a:endParaRPr>
        </a:p>
      </dgm:t>
    </dgm:pt>
    <dgm:pt modelId="{027CA9F5-4F30-4EDA-B152-826F4C50875E}" type="parTrans" cxnId="{7244264F-AAD3-4D8C-8E91-846402A34FCC}">
      <dgm:prSet/>
      <dgm:spPr/>
      <dgm:t>
        <a:bodyPr/>
        <a:lstStyle/>
        <a:p>
          <a:endParaRPr lang="en-ZA"/>
        </a:p>
      </dgm:t>
    </dgm:pt>
    <dgm:pt modelId="{23B6BA9B-7B4A-47C4-B87B-6F2635EB8279}" type="sibTrans" cxnId="{7244264F-AAD3-4D8C-8E91-846402A34FCC}">
      <dgm:prSet/>
      <dgm:spPr/>
      <dgm:t>
        <a:bodyPr/>
        <a:lstStyle/>
        <a:p>
          <a:endParaRPr lang="en-ZA"/>
        </a:p>
      </dgm:t>
    </dgm:pt>
    <dgm:pt modelId="{6994AF54-CF14-4CB1-97C0-7A252A2F1A0C}" type="pres">
      <dgm:prSet presAssocID="{5F8C4685-31C5-447B-9B26-6AB997802F7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557330B-F83A-4E48-AD9F-EAEAA69C931D}" type="pres">
      <dgm:prSet presAssocID="{BDAE782F-0ED4-4319-999F-64B47B049D1C}" presName="composite" presStyleCnt="0"/>
      <dgm:spPr/>
    </dgm:pt>
    <dgm:pt modelId="{C6A5FFF4-50F6-45A2-BE14-9B12B344055A}" type="pres">
      <dgm:prSet presAssocID="{BDAE782F-0ED4-4319-999F-64B47B049D1C}" presName="bentUpArrow1" presStyleLbl="alignImgPlace1" presStyleIdx="0" presStyleCnt="3" custScaleX="40199" custScaleY="40398" custLinFactNeighborX="-10002" custLinFactNeighborY="-43933"/>
      <dgm:spPr/>
    </dgm:pt>
    <dgm:pt modelId="{5571C91F-C70D-4498-B0E7-30AF90A8BA1A}" type="pres">
      <dgm:prSet presAssocID="{BDAE782F-0ED4-4319-999F-64B47B049D1C}" presName="ParentText" presStyleLbl="node1" presStyleIdx="0" presStyleCnt="4" custScaleX="154728" custScaleY="42866" custLinFactNeighborX="-10800" custLinFactNeighborY="286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D4E5B-4D21-4705-8CF3-AE9D4E14434D}" type="pres">
      <dgm:prSet presAssocID="{BDAE782F-0ED4-4319-999F-64B47B049D1C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294A9E-CDD6-41C4-86F3-2B3C93046A12}" type="pres">
      <dgm:prSet presAssocID="{8034249A-C81A-461B-A9AA-238BF7D4CC65}" presName="sibTrans" presStyleCnt="0"/>
      <dgm:spPr/>
    </dgm:pt>
    <dgm:pt modelId="{8B05C837-9908-47C1-ABB2-6A3EB7D6AA42}" type="pres">
      <dgm:prSet presAssocID="{FC8CFB25-E5C1-4E3B-9708-756AD58AB9C3}" presName="composite" presStyleCnt="0"/>
      <dgm:spPr/>
    </dgm:pt>
    <dgm:pt modelId="{678374EC-8412-4032-96CD-CA892623BD1A}" type="pres">
      <dgm:prSet presAssocID="{FC8CFB25-E5C1-4E3B-9708-756AD58AB9C3}" presName="bentUpArrow1" presStyleLbl="alignImgPlace1" presStyleIdx="1" presStyleCnt="3" custScaleX="42274" custScaleY="60120" custLinFactNeighborX="-62163" custLinFactNeighborY="-58384"/>
      <dgm:spPr/>
    </dgm:pt>
    <dgm:pt modelId="{9A590323-EADB-4358-876B-6B08C3C11A2A}" type="pres">
      <dgm:prSet presAssocID="{FC8CFB25-E5C1-4E3B-9708-756AD58AB9C3}" presName="ParentText" presStyleLbl="node1" presStyleIdx="1" presStyleCnt="4" custScaleX="149736" custScaleY="57733" custLinFactNeighborX="-6711" custLinFactNeighborY="-171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37C441-A140-489B-BA48-C1778734531E}" type="pres">
      <dgm:prSet presAssocID="{FC8CFB25-E5C1-4E3B-9708-756AD58AB9C3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22E9C05-36AF-40C7-8F55-C9FC6B0A287B}" type="pres">
      <dgm:prSet presAssocID="{FDAD84AB-0DA4-40B4-A080-B7FCF0858801}" presName="sibTrans" presStyleCnt="0"/>
      <dgm:spPr/>
    </dgm:pt>
    <dgm:pt modelId="{B7D0BCC4-ECB2-4E76-817F-5945A3F9D9AA}" type="pres">
      <dgm:prSet presAssocID="{DADF5380-DB07-4412-9335-A288C4CBE9D2}" presName="composite" presStyleCnt="0"/>
      <dgm:spPr/>
    </dgm:pt>
    <dgm:pt modelId="{65AC0AC0-5FE2-41A6-940C-6DB2088A9760}" type="pres">
      <dgm:prSet presAssocID="{DADF5380-DB07-4412-9335-A288C4CBE9D2}" presName="bentUpArrow1" presStyleLbl="alignImgPlace1" presStyleIdx="2" presStyleCnt="3" custScaleX="58652" custScaleY="34922" custLinFactNeighborX="-3718" custLinFactNeighborY="-88774"/>
      <dgm:spPr/>
    </dgm:pt>
    <dgm:pt modelId="{7D97EA37-E1ED-4283-B45D-DCDC4A4A2338}" type="pres">
      <dgm:prSet presAssocID="{DADF5380-DB07-4412-9335-A288C4CBE9D2}" presName="ParentText" presStyleLbl="node1" presStyleIdx="2" presStyleCnt="4" custScaleX="149409" custScaleY="45113" custLinFactNeighborX="-45797" custLinFactNeighborY="-2685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292E76-D145-4AB1-90C7-AE568339DE1E}" type="pres">
      <dgm:prSet presAssocID="{DADF5380-DB07-4412-9335-A288C4CBE9D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167E08-A8F4-4DFC-961B-769BFC65C375}" type="pres">
      <dgm:prSet presAssocID="{A6F4E5FD-46A2-4BB5-9D8F-FC2AB952CC1A}" presName="sibTrans" presStyleCnt="0"/>
      <dgm:spPr/>
    </dgm:pt>
    <dgm:pt modelId="{95524075-3F2E-4A8C-B9FC-80E0AF2EDCF6}" type="pres">
      <dgm:prSet presAssocID="{28E5926E-CD5A-46BE-A023-239DE8D56166}" presName="composite" presStyleCnt="0"/>
      <dgm:spPr/>
    </dgm:pt>
    <dgm:pt modelId="{C9D993DF-C21B-48A0-BCA5-5612410015C3}" type="pres">
      <dgm:prSet presAssocID="{28E5926E-CD5A-46BE-A023-239DE8D56166}" presName="ParentText" presStyleLbl="node1" presStyleIdx="3" presStyleCnt="4" custScaleX="136961" custScaleY="50713" custLinFactNeighborX="20036" custLinFactNeighborY="-4894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5EA41F-9111-49AC-AD2B-544E056D99C7}" type="presOf" srcId="{5F8C4685-31C5-447B-9B26-6AB997802F73}" destId="{6994AF54-CF14-4CB1-97C0-7A252A2F1A0C}" srcOrd="0" destOrd="0" presId="urn:microsoft.com/office/officeart/2005/8/layout/StepDownProcess"/>
    <dgm:cxn modelId="{B87E2461-F91E-4502-BC62-191FEFFE370B}" srcId="{DADF5380-DB07-4412-9335-A288C4CBE9D2}" destId="{2C8455FC-1AAA-47A3-9F9B-BED423FC0BF1}" srcOrd="0" destOrd="0" parTransId="{F8A9AEFB-5CA2-490B-8778-78BA67AC173A}" sibTransId="{A67B4523-0B42-4054-91E4-CFA55A5B3C90}"/>
    <dgm:cxn modelId="{B1879D79-7195-489A-B311-754F6E5C5276}" type="presOf" srcId="{2C8455FC-1AAA-47A3-9F9B-BED423FC0BF1}" destId="{DE292E76-D145-4AB1-90C7-AE568339DE1E}" srcOrd="0" destOrd="0" presId="urn:microsoft.com/office/officeart/2005/8/layout/StepDownProcess"/>
    <dgm:cxn modelId="{68DE6EAB-32CC-421B-BA89-7C61D6D6554B}" type="presOf" srcId="{BDAE782F-0ED4-4319-999F-64B47B049D1C}" destId="{5571C91F-C70D-4498-B0E7-30AF90A8BA1A}" srcOrd="0" destOrd="0" presId="urn:microsoft.com/office/officeart/2005/8/layout/StepDownProcess"/>
    <dgm:cxn modelId="{1BF7761E-576E-4C11-A755-08589B50514D}" type="presOf" srcId="{DADF5380-DB07-4412-9335-A288C4CBE9D2}" destId="{7D97EA37-E1ED-4283-B45D-DCDC4A4A2338}" srcOrd="0" destOrd="0" presId="urn:microsoft.com/office/officeart/2005/8/layout/StepDownProcess"/>
    <dgm:cxn modelId="{7244264F-AAD3-4D8C-8E91-846402A34FCC}" srcId="{5F8C4685-31C5-447B-9B26-6AB997802F73}" destId="{28E5926E-CD5A-46BE-A023-239DE8D56166}" srcOrd="3" destOrd="0" parTransId="{027CA9F5-4F30-4EDA-B152-826F4C50875E}" sibTransId="{23B6BA9B-7B4A-47C4-B87B-6F2635EB8279}"/>
    <dgm:cxn modelId="{668D1481-A804-40C9-A2CB-405CC0DB70B7}" srcId="{5F8C4685-31C5-447B-9B26-6AB997802F73}" destId="{BDAE782F-0ED4-4319-999F-64B47B049D1C}" srcOrd="0" destOrd="0" parTransId="{5B30FCCE-BC21-497D-9E08-966819C5E0BD}" sibTransId="{8034249A-C81A-461B-A9AA-238BF7D4CC65}"/>
    <dgm:cxn modelId="{4E8CF90C-1A34-49C6-9AEE-24FA53BBDE40}" srcId="{FC8CFB25-E5C1-4E3B-9708-756AD58AB9C3}" destId="{F6601128-E0F5-402C-B583-E5B262D4CF21}" srcOrd="0" destOrd="0" parTransId="{2211D6C5-10C3-4638-8860-362975DACCA9}" sibTransId="{8E76843B-9306-496F-8276-478D7BE1EA61}"/>
    <dgm:cxn modelId="{C83B8A10-31E3-4121-955C-C2AB347A64FF}" srcId="{5F8C4685-31C5-447B-9B26-6AB997802F73}" destId="{DADF5380-DB07-4412-9335-A288C4CBE9D2}" srcOrd="2" destOrd="0" parTransId="{B473D229-3D45-4899-99DB-1C1DBC8E73BD}" sibTransId="{A6F4E5FD-46A2-4BB5-9D8F-FC2AB952CC1A}"/>
    <dgm:cxn modelId="{CE5A0BFA-B260-48F2-8285-5118265C70F2}" srcId="{BDAE782F-0ED4-4319-999F-64B47B049D1C}" destId="{5ECAC7C9-B714-43A1-81D4-3D7BC8575F7D}" srcOrd="0" destOrd="0" parTransId="{E62AD0E3-FF34-4C7F-A1FB-406BEB03E6A2}" sibTransId="{C6B7068E-E91E-4449-8D18-8EB29836623A}"/>
    <dgm:cxn modelId="{E73DFAE9-2C4C-4817-BD8F-B98BF6565274}" type="presOf" srcId="{FC8CFB25-E5C1-4E3B-9708-756AD58AB9C3}" destId="{9A590323-EADB-4358-876B-6B08C3C11A2A}" srcOrd="0" destOrd="0" presId="urn:microsoft.com/office/officeart/2005/8/layout/StepDownProcess"/>
    <dgm:cxn modelId="{A95029ED-0CC9-4F9A-A0EE-2073AA74CB63}" type="presOf" srcId="{F6601128-E0F5-402C-B583-E5B262D4CF21}" destId="{2F37C441-A140-489B-BA48-C1778734531E}" srcOrd="0" destOrd="0" presId="urn:microsoft.com/office/officeart/2005/8/layout/StepDownProcess"/>
    <dgm:cxn modelId="{46D147C6-D530-44C8-891B-900A12968756}" type="presOf" srcId="{5ECAC7C9-B714-43A1-81D4-3D7BC8575F7D}" destId="{ED5D4E5B-4D21-4705-8CF3-AE9D4E14434D}" srcOrd="0" destOrd="0" presId="urn:microsoft.com/office/officeart/2005/8/layout/StepDownProcess"/>
    <dgm:cxn modelId="{E763E080-FAAD-4F6E-95D6-79D74CE87C1C}" type="presOf" srcId="{28E5926E-CD5A-46BE-A023-239DE8D56166}" destId="{C9D993DF-C21B-48A0-BCA5-5612410015C3}" srcOrd="0" destOrd="0" presId="urn:microsoft.com/office/officeart/2005/8/layout/StepDownProcess"/>
    <dgm:cxn modelId="{D84C62C7-6FB6-406E-A3C2-184A675F3275}" srcId="{5F8C4685-31C5-447B-9B26-6AB997802F73}" destId="{FC8CFB25-E5C1-4E3B-9708-756AD58AB9C3}" srcOrd="1" destOrd="0" parTransId="{67A5E8E7-15B9-4A54-8F08-6E92E816FF07}" sibTransId="{FDAD84AB-0DA4-40B4-A080-B7FCF0858801}"/>
    <dgm:cxn modelId="{6FF5C6B9-99A4-4007-A25B-3CFAB1AD3A88}" type="presParOf" srcId="{6994AF54-CF14-4CB1-97C0-7A252A2F1A0C}" destId="{2557330B-F83A-4E48-AD9F-EAEAA69C931D}" srcOrd="0" destOrd="0" presId="urn:microsoft.com/office/officeart/2005/8/layout/StepDownProcess"/>
    <dgm:cxn modelId="{B3129289-EA75-4151-A4C6-27178F2939BD}" type="presParOf" srcId="{2557330B-F83A-4E48-AD9F-EAEAA69C931D}" destId="{C6A5FFF4-50F6-45A2-BE14-9B12B344055A}" srcOrd="0" destOrd="0" presId="urn:microsoft.com/office/officeart/2005/8/layout/StepDownProcess"/>
    <dgm:cxn modelId="{2010475B-AE37-4C94-8603-22F262DF0154}" type="presParOf" srcId="{2557330B-F83A-4E48-AD9F-EAEAA69C931D}" destId="{5571C91F-C70D-4498-B0E7-30AF90A8BA1A}" srcOrd="1" destOrd="0" presId="urn:microsoft.com/office/officeart/2005/8/layout/StepDownProcess"/>
    <dgm:cxn modelId="{11FE7F32-2258-466B-B9BA-26C6646960FB}" type="presParOf" srcId="{2557330B-F83A-4E48-AD9F-EAEAA69C931D}" destId="{ED5D4E5B-4D21-4705-8CF3-AE9D4E14434D}" srcOrd="2" destOrd="0" presId="urn:microsoft.com/office/officeart/2005/8/layout/StepDownProcess"/>
    <dgm:cxn modelId="{946FE1A6-8DE3-4372-B56D-8A3F10EA5B30}" type="presParOf" srcId="{6994AF54-CF14-4CB1-97C0-7A252A2F1A0C}" destId="{50294A9E-CDD6-41C4-86F3-2B3C93046A12}" srcOrd="1" destOrd="0" presId="urn:microsoft.com/office/officeart/2005/8/layout/StepDownProcess"/>
    <dgm:cxn modelId="{CBCFA9F5-D008-4D97-830F-18DFD9B856A2}" type="presParOf" srcId="{6994AF54-CF14-4CB1-97C0-7A252A2F1A0C}" destId="{8B05C837-9908-47C1-ABB2-6A3EB7D6AA42}" srcOrd="2" destOrd="0" presId="urn:microsoft.com/office/officeart/2005/8/layout/StepDownProcess"/>
    <dgm:cxn modelId="{FF161C5A-8CF4-46F5-B012-21D293CA2FFE}" type="presParOf" srcId="{8B05C837-9908-47C1-ABB2-6A3EB7D6AA42}" destId="{678374EC-8412-4032-96CD-CA892623BD1A}" srcOrd="0" destOrd="0" presId="urn:microsoft.com/office/officeart/2005/8/layout/StepDownProcess"/>
    <dgm:cxn modelId="{5A8B2030-F416-43FE-9D73-81DFEFAA5898}" type="presParOf" srcId="{8B05C837-9908-47C1-ABB2-6A3EB7D6AA42}" destId="{9A590323-EADB-4358-876B-6B08C3C11A2A}" srcOrd="1" destOrd="0" presId="urn:microsoft.com/office/officeart/2005/8/layout/StepDownProcess"/>
    <dgm:cxn modelId="{175208AC-04DA-488E-AB42-555A9EEE74E1}" type="presParOf" srcId="{8B05C837-9908-47C1-ABB2-6A3EB7D6AA42}" destId="{2F37C441-A140-489B-BA48-C1778734531E}" srcOrd="2" destOrd="0" presId="urn:microsoft.com/office/officeart/2005/8/layout/StepDownProcess"/>
    <dgm:cxn modelId="{9EFC6502-E290-4D7B-BD49-30337AF19035}" type="presParOf" srcId="{6994AF54-CF14-4CB1-97C0-7A252A2F1A0C}" destId="{F22E9C05-36AF-40C7-8F55-C9FC6B0A287B}" srcOrd="3" destOrd="0" presId="urn:microsoft.com/office/officeart/2005/8/layout/StepDownProcess"/>
    <dgm:cxn modelId="{409C48B6-EB42-46CB-A449-9BDF9961F479}" type="presParOf" srcId="{6994AF54-CF14-4CB1-97C0-7A252A2F1A0C}" destId="{B7D0BCC4-ECB2-4E76-817F-5945A3F9D9AA}" srcOrd="4" destOrd="0" presId="urn:microsoft.com/office/officeart/2005/8/layout/StepDownProcess"/>
    <dgm:cxn modelId="{2E2D2E3A-DEE6-404D-89D3-589C5C6EFE5D}" type="presParOf" srcId="{B7D0BCC4-ECB2-4E76-817F-5945A3F9D9AA}" destId="{65AC0AC0-5FE2-41A6-940C-6DB2088A9760}" srcOrd="0" destOrd="0" presId="urn:microsoft.com/office/officeart/2005/8/layout/StepDownProcess"/>
    <dgm:cxn modelId="{DBD60F93-4949-4E07-9281-450CB3893353}" type="presParOf" srcId="{B7D0BCC4-ECB2-4E76-817F-5945A3F9D9AA}" destId="{7D97EA37-E1ED-4283-B45D-DCDC4A4A2338}" srcOrd="1" destOrd="0" presId="urn:microsoft.com/office/officeart/2005/8/layout/StepDownProcess"/>
    <dgm:cxn modelId="{98BF0F9D-9C6B-472B-9BE8-209D59EC7874}" type="presParOf" srcId="{B7D0BCC4-ECB2-4E76-817F-5945A3F9D9AA}" destId="{DE292E76-D145-4AB1-90C7-AE568339DE1E}" srcOrd="2" destOrd="0" presId="urn:microsoft.com/office/officeart/2005/8/layout/StepDownProcess"/>
    <dgm:cxn modelId="{692CC106-CED8-4609-98E6-5978CAA6C065}" type="presParOf" srcId="{6994AF54-CF14-4CB1-97C0-7A252A2F1A0C}" destId="{9D167E08-A8F4-4DFC-961B-769BFC65C375}" srcOrd="5" destOrd="0" presId="urn:microsoft.com/office/officeart/2005/8/layout/StepDownProcess"/>
    <dgm:cxn modelId="{A0EA9FE0-42FD-462C-B762-AEC398D8FC0F}" type="presParOf" srcId="{6994AF54-CF14-4CB1-97C0-7A252A2F1A0C}" destId="{95524075-3F2E-4A8C-B9FC-80E0AF2EDCF6}" srcOrd="6" destOrd="0" presId="urn:microsoft.com/office/officeart/2005/8/layout/StepDownProcess"/>
    <dgm:cxn modelId="{1467131B-0528-45E6-9771-9F8A0E077D78}" type="presParOf" srcId="{95524075-3F2E-4A8C-B9FC-80E0AF2EDCF6}" destId="{C9D993DF-C21B-48A0-BCA5-5612410015C3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90DF89-29E6-42D4-9653-3F9EF419716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C2942F2-CE9F-4C09-A98C-0F1CDC77B82B}">
      <dgm:prSet phldrT="[Text]"/>
      <dgm:spPr>
        <a:solidFill>
          <a:srgbClr val="00B050"/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Priority Project 1</a:t>
          </a:r>
        </a:p>
      </dgm:t>
    </dgm:pt>
    <dgm:pt modelId="{7F970F43-46CA-46BA-AE58-A71F83E3D076}" type="parTrans" cxnId="{3264E3E7-78AB-4327-BDD8-C11523A4A500}">
      <dgm:prSet/>
      <dgm:spPr/>
      <dgm:t>
        <a:bodyPr/>
        <a:lstStyle/>
        <a:p>
          <a:endParaRPr lang="en-ZA"/>
        </a:p>
      </dgm:t>
    </dgm:pt>
    <dgm:pt modelId="{1F675469-D8BE-4D97-85B8-55FA8DF42FE8}" type="sibTrans" cxnId="{3264E3E7-78AB-4327-BDD8-C11523A4A500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652601D5-2E52-4CA8-A295-7974B5BB494C}">
      <dgm:prSet phldrT="[Text]"/>
      <dgm:spPr>
        <a:solidFill>
          <a:srgbClr val="FFC000"/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Priority Project 2</a:t>
          </a:r>
        </a:p>
      </dgm:t>
    </dgm:pt>
    <dgm:pt modelId="{A35F0BF7-6F93-4745-B824-ECAE222FF0C3}" type="parTrans" cxnId="{F64CC4B3-298E-41CC-839E-8F0A73DDB4A7}">
      <dgm:prSet/>
      <dgm:spPr/>
      <dgm:t>
        <a:bodyPr/>
        <a:lstStyle/>
        <a:p>
          <a:endParaRPr lang="en-ZA"/>
        </a:p>
      </dgm:t>
    </dgm:pt>
    <dgm:pt modelId="{EF57C1E3-BB0B-4BFB-A8D4-F18B43C469E3}" type="sibTrans" cxnId="{F64CC4B3-298E-41CC-839E-8F0A73DDB4A7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C2DAFC20-747D-442F-9A55-C3389A719E49}">
      <dgm:prSet phldrT="[Text]"/>
      <dgm:spPr>
        <a:solidFill>
          <a:srgbClr val="FFFF00"/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Priority Project 3</a:t>
          </a:r>
        </a:p>
      </dgm:t>
    </dgm:pt>
    <dgm:pt modelId="{DE1CB338-D381-41AA-87E3-40DEEF627893}" type="parTrans" cxnId="{E31F897B-9DA2-4BA1-9CCB-B32FA7392DF5}">
      <dgm:prSet/>
      <dgm:spPr/>
      <dgm:t>
        <a:bodyPr/>
        <a:lstStyle/>
        <a:p>
          <a:endParaRPr lang="en-ZA"/>
        </a:p>
      </dgm:t>
    </dgm:pt>
    <dgm:pt modelId="{1B08A671-F278-4743-B92C-1B65A14F4149}" type="sibTrans" cxnId="{E31F897B-9DA2-4BA1-9CCB-B32FA7392DF5}">
      <dgm:prSet/>
      <dgm:spPr>
        <a:noFill/>
        <a:ln>
          <a:noFill/>
        </a:ln>
      </dgm:spPr>
      <dgm:t>
        <a:bodyPr/>
        <a:lstStyle/>
        <a:p>
          <a:endParaRPr lang="en-ZA"/>
        </a:p>
      </dgm:t>
    </dgm:pt>
    <dgm:pt modelId="{25690CA5-C3A0-4723-B163-F447D157873A}">
      <dgm:prSet phldrT="[Text]"/>
      <dgm:spPr>
        <a:solidFill>
          <a:srgbClr val="FF0000"/>
        </a:solidFill>
      </dgm:spPr>
      <dgm:t>
        <a:bodyPr/>
        <a:lstStyle/>
        <a:p>
          <a:r>
            <a:rPr lang="en-ZA" dirty="0">
              <a:solidFill>
                <a:schemeClr val="tx1"/>
              </a:solidFill>
            </a:rPr>
            <a:t>Priority Project 4</a:t>
          </a:r>
        </a:p>
      </dgm:t>
    </dgm:pt>
    <dgm:pt modelId="{841CDBD8-250A-4D17-936C-C79A3A493B4E}" type="parTrans" cxnId="{43534B93-6104-4ADE-AFED-FC373215CA3B}">
      <dgm:prSet/>
      <dgm:spPr/>
      <dgm:t>
        <a:bodyPr/>
        <a:lstStyle/>
        <a:p>
          <a:endParaRPr lang="en-ZA"/>
        </a:p>
      </dgm:t>
    </dgm:pt>
    <dgm:pt modelId="{B684644F-7644-401E-A490-35A3845F49E0}" type="sibTrans" cxnId="{43534B93-6104-4ADE-AFED-FC373215CA3B}">
      <dgm:prSet/>
      <dgm:spPr/>
      <dgm:t>
        <a:bodyPr/>
        <a:lstStyle/>
        <a:p>
          <a:endParaRPr lang="en-ZA"/>
        </a:p>
      </dgm:t>
    </dgm:pt>
    <dgm:pt modelId="{7B197462-D803-4B6E-8A33-3041298CFD7E}" type="pres">
      <dgm:prSet presAssocID="{9E90DF89-29E6-42D4-9653-3F9EF4197162}" presName="Name0" presStyleCnt="0">
        <dgm:presLayoutVars>
          <dgm:dir/>
          <dgm:resizeHandles val="exact"/>
        </dgm:presLayoutVars>
      </dgm:prSet>
      <dgm:spPr/>
    </dgm:pt>
    <dgm:pt modelId="{CC084780-9410-4FC1-BB82-C1AD9F3D19B5}" type="pres">
      <dgm:prSet presAssocID="{1C2942F2-CE9F-4C09-A98C-0F1CDC77B82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5F76D-1C4E-4995-842C-B11C52E0810A}" type="pres">
      <dgm:prSet presAssocID="{1F675469-D8BE-4D97-85B8-55FA8DF42FE8}" presName="sibTrans" presStyleLbl="sibTrans2D1" presStyleIdx="0" presStyleCnt="3"/>
      <dgm:spPr/>
      <dgm:t>
        <a:bodyPr/>
        <a:lstStyle/>
        <a:p>
          <a:endParaRPr lang="en-US"/>
        </a:p>
      </dgm:t>
    </dgm:pt>
    <dgm:pt modelId="{92F4071F-3881-4BD2-943D-23C8E5D8CFF6}" type="pres">
      <dgm:prSet presAssocID="{1F675469-D8BE-4D97-85B8-55FA8DF42FE8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EDDB4810-EA01-42E2-B8B5-79714B95765F}" type="pres">
      <dgm:prSet presAssocID="{652601D5-2E52-4CA8-A295-7974B5BB494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6C8BD2-00F2-4805-9E4E-B3673C7BEFEE}" type="pres">
      <dgm:prSet presAssocID="{EF57C1E3-BB0B-4BFB-A8D4-F18B43C469E3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70EEA59-D9B3-447A-8CC8-1771627BE8F4}" type="pres">
      <dgm:prSet presAssocID="{EF57C1E3-BB0B-4BFB-A8D4-F18B43C469E3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13A26B2A-B8FB-4C37-8695-E70A061744CE}" type="pres">
      <dgm:prSet presAssocID="{C2DAFC20-747D-442F-9A55-C3389A719E49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58D7D-B54F-4587-96D8-EA6D57E06F4A}" type="pres">
      <dgm:prSet presAssocID="{1B08A671-F278-4743-B92C-1B65A14F4149}" presName="sibTrans" presStyleLbl="sibTrans2D1" presStyleIdx="2" presStyleCnt="3"/>
      <dgm:spPr/>
      <dgm:t>
        <a:bodyPr/>
        <a:lstStyle/>
        <a:p>
          <a:endParaRPr lang="en-US"/>
        </a:p>
      </dgm:t>
    </dgm:pt>
    <dgm:pt modelId="{C1ECDEC1-2E44-4BA2-B0D1-87BC411D868A}" type="pres">
      <dgm:prSet presAssocID="{1B08A671-F278-4743-B92C-1B65A14F4149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8DFC926-F086-401F-AFB7-513123A0C5E2}" type="pres">
      <dgm:prSet presAssocID="{25690CA5-C3A0-4723-B163-F447D157873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F0048F-F07B-451D-ADAE-EBD8E9D0BB71}" type="presOf" srcId="{9E90DF89-29E6-42D4-9653-3F9EF4197162}" destId="{7B197462-D803-4B6E-8A33-3041298CFD7E}" srcOrd="0" destOrd="0" presId="urn:microsoft.com/office/officeart/2005/8/layout/process1"/>
    <dgm:cxn modelId="{E31F897B-9DA2-4BA1-9CCB-B32FA7392DF5}" srcId="{9E90DF89-29E6-42D4-9653-3F9EF4197162}" destId="{C2DAFC20-747D-442F-9A55-C3389A719E49}" srcOrd="2" destOrd="0" parTransId="{DE1CB338-D381-41AA-87E3-40DEEF627893}" sibTransId="{1B08A671-F278-4743-B92C-1B65A14F4149}"/>
    <dgm:cxn modelId="{43534B93-6104-4ADE-AFED-FC373215CA3B}" srcId="{9E90DF89-29E6-42D4-9653-3F9EF4197162}" destId="{25690CA5-C3A0-4723-B163-F447D157873A}" srcOrd="3" destOrd="0" parTransId="{841CDBD8-250A-4D17-936C-C79A3A493B4E}" sibTransId="{B684644F-7644-401E-A490-35A3845F49E0}"/>
    <dgm:cxn modelId="{739BDA90-E7C8-44CC-AA87-FD34F2732A7E}" type="presOf" srcId="{1B08A671-F278-4743-B92C-1B65A14F4149}" destId="{C1ECDEC1-2E44-4BA2-B0D1-87BC411D868A}" srcOrd="1" destOrd="0" presId="urn:microsoft.com/office/officeart/2005/8/layout/process1"/>
    <dgm:cxn modelId="{AE37910B-98F2-42B3-81EA-E82616D1721A}" type="presOf" srcId="{EF57C1E3-BB0B-4BFB-A8D4-F18B43C469E3}" destId="{670EEA59-D9B3-447A-8CC8-1771627BE8F4}" srcOrd="1" destOrd="0" presId="urn:microsoft.com/office/officeart/2005/8/layout/process1"/>
    <dgm:cxn modelId="{2AF1C7FE-CD74-4B1A-AC7D-CC19234E9A44}" type="presOf" srcId="{1B08A671-F278-4743-B92C-1B65A14F4149}" destId="{4E758D7D-B54F-4587-96D8-EA6D57E06F4A}" srcOrd="0" destOrd="0" presId="urn:microsoft.com/office/officeart/2005/8/layout/process1"/>
    <dgm:cxn modelId="{F64CC4B3-298E-41CC-839E-8F0A73DDB4A7}" srcId="{9E90DF89-29E6-42D4-9653-3F9EF4197162}" destId="{652601D5-2E52-4CA8-A295-7974B5BB494C}" srcOrd="1" destOrd="0" parTransId="{A35F0BF7-6F93-4745-B824-ECAE222FF0C3}" sibTransId="{EF57C1E3-BB0B-4BFB-A8D4-F18B43C469E3}"/>
    <dgm:cxn modelId="{B8B92438-4D00-44EF-A465-972FD7EA3A02}" type="presOf" srcId="{1F675469-D8BE-4D97-85B8-55FA8DF42FE8}" destId="{EE85F76D-1C4E-4995-842C-B11C52E0810A}" srcOrd="0" destOrd="0" presId="urn:microsoft.com/office/officeart/2005/8/layout/process1"/>
    <dgm:cxn modelId="{0E9831C2-8465-434B-A49D-038788CC9752}" type="presOf" srcId="{C2DAFC20-747D-442F-9A55-C3389A719E49}" destId="{13A26B2A-B8FB-4C37-8695-E70A061744CE}" srcOrd="0" destOrd="0" presId="urn:microsoft.com/office/officeart/2005/8/layout/process1"/>
    <dgm:cxn modelId="{564C7257-3E2E-4242-B62C-D22090BCAAE2}" type="presOf" srcId="{25690CA5-C3A0-4723-B163-F447D157873A}" destId="{D8DFC926-F086-401F-AFB7-513123A0C5E2}" srcOrd="0" destOrd="0" presId="urn:microsoft.com/office/officeart/2005/8/layout/process1"/>
    <dgm:cxn modelId="{8F05F8EC-9BCA-4D54-B159-9AFF794471F3}" type="presOf" srcId="{1F675469-D8BE-4D97-85B8-55FA8DF42FE8}" destId="{92F4071F-3881-4BD2-943D-23C8E5D8CFF6}" srcOrd="1" destOrd="0" presId="urn:microsoft.com/office/officeart/2005/8/layout/process1"/>
    <dgm:cxn modelId="{3264E3E7-78AB-4327-BDD8-C11523A4A500}" srcId="{9E90DF89-29E6-42D4-9653-3F9EF4197162}" destId="{1C2942F2-CE9F-4C09-A98C-0F1CDC77B82B}" srcOrd="0" destOrd="0" parTransId="{7F970F43-46CA-46BA-AE58-A71F83E3D076}" sibTransId="{1F675469-D8BE-4D97-85B8-55FA8DF42FE8}"/>
    <dgm:cxn modelId="{AFACB421-CE2C-48B1-8FEF-21D08A0FA921}" type="presOf" srcId="{1C2942F2-CE9F-4C09-A98C-0F1CDC77B82B}" destId="{CC084780-9410-4FC1-BB82-C1AD9F3D19B5}" srcOrd="0" destOrd="0" presId="urn:microsoft.com/office/officeart/2005/8/layout/process1"/>
    <dgm:cxn modelId="{C40387BB-AAEB-44BE-BB9A-E71F61DD98FB}" type="presOf" srcId="{EF57C1E3-BB0B-4BFB-A8D4-F18B43C469E3}" destId="{FD6C8BD2-00F2-4805-9E4E-B3673C7BEFEE}" srcOrd="0" destOrd="0" presId="urn:microsoft.com/office/officeart/2005/8/layout/process1"/>
    <dgm:cxn modelId="{F128FDA3-C0D7-4714-8774-21CD7C533B52}" type="presOf" srcId="{652601D5-2E52-4CA8-A295-7974B5BB494C}" destId="{EDDB4810-EA01-42E2-B8B5-79714B95765F}" srcOrd="0" destOrd="0" presId="urn:microsoft.com/office/officeart/2005/8/layout/process1"/>
    <dgm:cxn modelId="{8F3478B4-E404-4972-A63B-90E52D8F21EF}" type="presParOf" srcId="{7B197462-D803-4B6E-8A33-3041298CFD7E}" destId="{CC084780-9410-4FC1-BB82-C1AD9F3D19B5}" srcOrd="0" destOrd="0" presId="urn:microsoft.com/office/officeart/2005/8/layout/process1"/>
    <dgm:cxn modelId="{4478F795-8804-4219-A58F-3C21A7BA47D3}" type="presParOf" srcId="{7B197462-D803-4B6E-8A33-3041298CFD7E}" destId="{EE85F76D-1C4E-4995-842C-B11C52E0810A}" srcOrd="1" destOrd="0" presId="urn:microsoft.com/office/officeart/2005/8/layout/process1"/>
    <dgm:cxn modelId="{7237143F-7986-4498-88D2-6B3438DCC1A1}" type="presParOf" srcId="{EE85F76D-1C4E-4995-842C-B11C52E0810A}" destId="{92F4071F-3881-4BD2-943D-23C8E5D8CFF6}" srcOrd="0" destOrd="0" presId="urn:microsoft.com/office/officeart/2005/8/layout/process1"/>
    <dgm:cxn modelId="{12AA63E5-B740-41DE-BB71-BE1735CD37E3}" type="presParOf" srcId="{7B197462-D803-4B6E-8A33-3041298CFD7E}" destId="{EDDB4810-EA01-42E2-B8B5-79714B95765F}" srcOrd="2" destOrd="0" presId="urn:microsoft.com/office/officeart/2005/8/layout/process1"/>
    <dgm:cxn modelId="{A4A85F71-2F34-430D-AD9C-DC6F8E67DE96}" type="presParOf" srcId="{7B197462-D803-4B6E-8A33-3041298CFD7E}" destId="{FD6C8BD2-00F2-4805-9E4E-B3673C7BEFEE}" srcOrd="3" destOrd="0" presId="urn:microsoft.com/office/officeart/2005/8/layout/process1"/>
    <dgm:cxn modelId="{27BDFC7F-7DA1-4DCE-87DD-D719EDBE3F4F}" type="presParOf" srcId="{FD6C8BD2-00F2-4805-9E4E-B3673C7BEFEE}" destId="{670EEA59-D9B3-447A-8CC8-1771627BE8F4}" srcOrd="0" destOrd="0" presId="urn:microsoft.com/office/officeart/2005/8/layout/process1"/>
    <dgm:cxn modelId="{561BBB4E-4E95-4F17-843A-756BD99E83FB}" type="presParOf" srcId="{7B197462-D803-4B6E-8A33-3041298CFD7E}" destId="{13A26B2A-B8FB-4C37-8695-E70A061744CE}" srcOrd="4" destOrd="0" presId="urn:microsoft.com/office/officeart/2005/8/layout/process1"/>
    <dgm:cxn modelId="{E59CED97-94D4-4CD2-9D16-F0DD4FB1E79F}" type="presParOf" srcId="{7B197462-D803-4B6E-8A33-3041298CFD7E}" destId="{4E758D7D-B54F-4587-96D8-EA6D57E06F4A}" srcOrd="5" destOrd="0" presId="urn:microsoft.com/office/officeart/2005/8/layout/process1"/>
    <dgm:cxn modelId="{778561A2-9397-497C-A7A4-F5EA6678B383}" type="presParOf" srcId="{4E758D7D-B54F-4587-96D8-EA6D57E06F4A}" destId="{C1ECDEC1-2E44-4BA2-B0D1-87BC411D868A}" srcOrd="0" destOrd="0" presId="urn:microsoft.com/office/officeart/2005/8/layout/process1"/>
    <dgm:cxn modelId="{DEDF461F-60DB-4A80-A650-4CC06A334D8D}" type="presParOf" srcId="{7B197462-D803-4B6E-8A33-3041298CFD7E}" destId="{D8DFC926-F086-401F-AFB7-513123A0C5E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A5FFF4-50F6-45A2-BE14-9B12B344055A}">
      <dsp:nvSpPr>
        <dsp:cNvPr id="0" name=""/>
        <dsp:cNvSpPr/>
      </dsp:nvSpPr>
      <dsp:spPr>
        <a:xfrm rot="5400000">
          <a:off x="1356328" y="1410353"/>
          <a:ext cx="600495" cy="68027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71C91F-C70D-4498-B0E7-30AF90A8BA1A}">
      <dsp:nvSpPr>
        <dsp:cNvPr id="0" name=""/>
        <dsp:cNvSpPr/>
      </dsp:nvSpPr>
      <dsp:spPr>
        <a:xfrm>
          <a:off x="0" y="460146"/>
          <a:ext cx="3871764" cy="750811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Audit/Assessment of asbestos structures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(Oct-Nov 2022</a:t>
          </a:r>
          <a:r>
            <a:rPr lang="en-US" sz="1600" kern="1200" dirty="0"/>
            <a:t>)</a:t>
          </a:r>
          <a:endParaRPr lang="en-ZA" sz="1600" kern="1200" dirty="0"/>
        </a:p>
      </dsp:txBody>
      <dsp:txXfrm>
        <a:off x="36658" y="496804"/>
        <a:ext cx="3798448" cy="677495"/>
      </dsp:txXfrm>
    </dsp:sp>
    <dsp:sp modelId="{ED5D4E5B-4D21-4705-8CF3-AE9D4E14434D}">
      <dsp:nvSpPr>
        <dsp:cNvPr id="0" name=""/>
        <dsp:cNvSpPr/>
      </dsp:nvSpPr>
      <dsp:spPr>
        <a:xfrm>
          <a:off x="3191097" y="76688"/>
          <a:ext cx="1819937" cy="141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 dirty="0"/>
        </a:p>
      </dsp:txBody>
      <dsp:txXfrm>
        <a:off x="3191097" y="76688"/>
        <a:ext cx="1819937" cy="1415664"/>
      </dsp:txXfrm>
    </dsp:sp>
    <dsp:sp modelId="{678374EC-8412-4032-96CD-CA892623BD1A}">
      <dsp:nvSpPr>
        <dsp:cNvPr id="0" name=""/>
        <dsp:cNvSpPr/>
      </dsp:nvSpPr>
      <dsp:spPr>
        <a:xfrm rot="5400000">
          <a:off x="2667934" y="2535512"/>
          <a:ext cx="893652" cy="71538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029867"/>
            <a:satOff val="12062"/>
            <a:lumOff val="51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590323-EADB-4358-876B-6B08C3C11A2A}">
      <dsp:nvSpPr>
        <dsp:cNvPr id="0" name=""/>
        <dsp:cNvSpPr/>
      </dsp:nvSpPr>
      <dsp:spPr>
        <a:xfrm>
          <a:off x="2239480" y="1337636"/>
          <a:ext cx="3746849" cy="1011211"/>
        </a:xfrm>
        <a:prstGeom prst="roundRect">
          <a:avLst>
            <a:gd name="adj" fmla="val 166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First draft scoping report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Dec 2022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2288852" y="1387008"/>
        <a:ext cx="3648105" cy="912467"/>
      </dsp:txXfrm>
    </dsp:sp>
    <dsp:sp modelId="{2F37C441-A140-489B-BA48-C1778734531E}">
      <dsp:nvSpPr>
        <dsp:cNvPr id="0" name=""/>
        <dsp:cNvSpPr/>
      </dsp:nvSpPr>
      <dsp:spPr>
        <a:xfrm>
          <a:off x="5531986" y="1434211"/>
          <a:ext cx="1819937" cy="141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/>
        </a:p>
      </dsp:txBody>
      <dsp:txXfrm>
        <a:off x="5531986" y="1434211"/>
        <a:ext cx="1819937" cy="1415664"/>
      </dsp:txXfrm>
    </dsp:sp>
    <dsp:sp modelId="{65AC0AC0-5FE2-41A6-940C-6DB2088A9760}">
      <dsp:nvSpPr>
        <dsp:cNvPr id="0" name=""/>
        <dsp:cNvSpPr/>
      </dsp:nvSpPr>
      <dsp:spPr>
        <a:xfrm rot="5400000">
          <a:off x="6243512" y="3449302"/>
          <a:ext cx="519097" cy="99254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059734"/>
            <a:satOff val="24125"/>
            <a:lumOff val="102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97EA37-E1ED-4283-B45D-DCDC4A4A2338}">
      <dsp:nvSpPr>
        <dsp:cNvPr id="0" name=""/>
        <dsp:cNvSpPr/>
      </dsp:nvSpPr>
      <dsp:spPr>
        <a:xfrm>
          <a:off x="3664776" y="2781572"/>
          <a:ext cx="3738666" cy="790168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Final Report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Jan 2022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3703356" y="2820152"/>
        <a:ext cx="3661506" cy="713008"/>
      </dsp:txXfrm>
    </dsp:sp>
    <dsp:sp modelId="{DE292E76-D145-4AB1-90C7-AE568339DE1E}">
      <dsp:nvSpPr>
        <dsp:cNvPr id="0" name=""/>
        <dsp:cNvSpPr/>
      </dsp:nvSpPr>
      <dsp:spPr>
        <a:xfrm>
          <a:off x="7931241" y="2938313"/>
          <a:ext cx="1819937" cy="14156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ZA" sz="1200" kern="1200"/>
        </a:p>
      </dsp:txBody>
      <dsp:txXfrm>
        <a:off x="7931241" y="2938313"/>
        <a:ext cx="1819937" cy="1415664"/>
      </dsp:txXfrm>
    </dsp:sp>
    <dsp:sp modelId="{C9D993DF-C21B-48A0-BCA5-5612410015C3}">
      <dsp:nvSpPr>
        <dsp:cNvPr id="0" name=""/>
        <dsp:cNvSpPr/>
      </dsp:nvSpPr>
      <dsp:spPr>
        <a:xfrm>
          <a:off x="7218166" y="3397902"/>
          <a:ext cx="3427179" cy="888254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Work Programme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solidFill>
                <a:schemeClr val="tx1"/>
              </a:solidFill>
            </a:rPr>
            <a:t>Feb 2022</a:t>
          </a:r>
          <a:endParaRPr lang="en-ZA" sz="1600" kern="1200" dirty="0">
            <a:solidFill>
              <a:schemeClr val="tx1"/>
            </a:solidFill>
          </a:endParaRPr>
        </a:p>
      </dsp:txBody>
      <dsp:txXfrm>
        <a:off x="7261535" y="3441271"/>
        <a:ext cx="3340441" cy="801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84780-9410-4FC1-BB82-C1AD9F3D19B5}">
      <dsp:nvSpPr>
        <dsp:cNvPr id="0" name=""/>
        <dsp:cNvSpPr/>
      </dsp:nvSpPr>
      <dsp:spPr>
        <a:xfrm>
          <a:off x="3901" y="1520259"/>
          <a:ext cx="1705803" cy="1023481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>
              <a:solidFill>
                <a:schemeClr val="tx1"/>
              </a:solidFill>
            </a:rPr>
            <a:t>Priority Project 1</a:t>
          </a:r>
        </a:p>
      </dsp:txBody>
      <dsp:txXfrm>
        <a:off x="33878" y="1550236"/>
        <a:ext cx="1645849" cy="963527"/>
      </dsp:txXfrm>
    </dsp:sp>
    <dsp:sp modelId="{EE85F76D-1C4E-4995-842C-B11C52E0810A}">
      <dsp:nvSpPr>
        <dsp:cNvPr id="0" name=""/>
        <dsp:cNvSpPr/>
      </dsp:nvSpPr>
      <dsp:spPr>
        <a:xfrm>
          <a:off x="1880284" y="1820480"/>
          <a:ext cx="361630" cy="42303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/>
        </a:p>
      </dsp:txBody>
      <dsp:txXfrm>
        <a:off x="1880284" y="1905088"/>
        <a:ext cx="253141" cy="253823"/>
      </dsp:txXfrm>
    </dsp:sp>
    <dsp:sp modelId="{EDDB4810-EA01-42E2-B8B5-79714B95765F}">
      <dsp:nvSpPr>
        <dsp:cNvPr id="0" name=""/>
        <dsp:cNvSpPr/>
      </dsp:nvSpPr>
      <dsp:spPr>
        <a:xfrm>
          <a:off x="2392025" y="1520259"/>
          <a:ext cx="1705803" cy="1023481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>
              <a:solidFill>
                <a:schemeClr val="tx1"/>
              </a:solidFill>
            </a:rPr>
            <a:t>Priority Project 2</a:t>
          </a:r>
        </a:p>
      </dsp:txBody>
      <dsp:txXfrm>
        <a:off x="2422002" y="1550236"/>
        <a:ext cx="1645849" cy="963527"/>
      </dsp:txXfrm>
    </dsp:sp>
    <dsp:sp modelId="{FD6C8BD2-00F2-4805-9E4E-B3673C7BEFEE}">
      <dsp:nvSpPr>
        <dsp:cNvPr id="0" name=""/>
        <dsp:cNvSpPr/>
      </dsp:nvSpPr>
      <dsp:spPr>
        <a:xfrm>
          <a:off x="4268409" y="1820480"/>
          <a:ext cx="361630" cy="42303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/>
        </a:p>
      </dsp:txBody>
      <dsp:txXfrm>
        <a:off x="4268409" y="1905088"/>
        <a:ext cx="253141" cy="253823"/>
      </dsp:txXfrm>
    </dsp:sp>
    <dsp:sp modelId="{13A26B2A-B8FB-4C37-8695-E70A061744CE}">
      <dsp:nvSpPr>
        <dsp:cNvPr id="0" name=""/>
        <dsp:cNvSpPr/>
      </dsp:nvSpPr>
      <dsp:spPr>
        <a:xfrm>
          <a:off x="4780150" y="1520259"/>
          <a:ext cx="1705803" cy="1023481"/>
        </a:xfrm>
        <a:prstGeom prst="roundRect">
          <a:avLst>
            <a:gd name="adj" fmla="val 10000"/>
          </a:avLst>
        </a:prstGeom>
        <a:solidFill>
          <a:srgbClr val="FFFF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>
              <a:solidFill>
                <a:schemeClr val="tx1"/>
              </a:solidFill>
            </a:rPr>
            <a:t>Priority Project 3</a:t>
          </a:r>
        </a:p>
      </dsp:txBody>
      <dsp:txXfrm>
        <a:off x="4810127" y="1550236"/>
        <a:ext cx="1645849" cy="963527"/>
      </dsp:txXfrm>
    </dsp:sp>
    <dsp:sp modelId="{4E758D7D-B54F-4587-96D8-EA6D57E06F4A}">
      <dsp:nvSpPr>
        <dsp:cNvPr id="0" name=""/>
        <dsp:cNvSpPr/>
      </dsp:nvSpPr>
      <dsp:spPr>
        <a:xfrm>
          <a:off x="6656533" y="1820480"/>
          <a:ext cx="361630" cy="423039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ZA" sz="1800" kern="1200"/>
        </a:p>
      </dsp:txBody>
      <dsp:txXfrm>
        <a:off x="6656533" y="1905088"/>
        <a:ext cx="253141" cy="253823"/>
      </dsp:txXfrm>
    </dsp:sp>
    <dsp:sp modelId="{D8DFC926-F086-401F-AFB7-513123A0C5E2}">
      <dsp:nvSpPr>
        <dsp:cNvPr id="0" name=""/>
        <dsp:cNvSpPr/>
      </dsp:nvSpPr>
      <dsp:spPr>
        <a:xfrm>
          <a:off x="7168274" y="1520259"/>
          <a:ext cx="1705803" cy="1023481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ZA" sz="2700" kern="1200" dirty="0">
              <a:solidFill>
                <a:schemeClr val="tx1"/>
              </a:solidFill>
            </a:rPr>
            <a:t>Priority Project 4</a:t>
          </a:r>
        </a:p>
      </dsp:txBody>
      <dsp:txXfrm>
        <a:off x="7198251" y="1550236"/>
        <a:ext cx="1645849" cy="963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B9FA6-CC19-490E-A31D-F15845C0D1E9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28585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79E54E-D613-4E5B-9EA7-3637A8D47C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45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79E54E-D613-4E5B-9EA7-3637A8D47C7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61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24127-E173-41EA-AC46-C437860C8F4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569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C7197-5D56-4458-BA57-F1C610F623D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294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9F1E3-3385-449C-B06F-A351B3B569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69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640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8358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82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8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420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59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209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9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236E-F8D1-4B10-8C3A-83CF0BE9DD8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199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71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36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431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C0A0-BEB8-4C39-B185-B7515345BE7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4854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B1F0-F7A2-4977-923D-7CD76E073D0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1161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69ACA-82C4-4D7C-BBD0-A830066FD0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214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B4B38-ED92-4C5F-BA76-8F6B86DAA5F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027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74C3A-438B-49B1-92A1-40E419153BB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477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265BEC-E1B5-4B23-8165-0FD9A061574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7748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A3F93-1D1D-4977-9FBF-F36312719CE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897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F5E88-61CC-40D8-89D9-CCCF6FB3663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4734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D3AAB-09A8-4E76-983F-42F69C7C930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956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270A-0A00-4091-A165-493566A5550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147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B9563-BC51-4CDF-9F67-8F601A9A338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47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89699-CD73-4688-B591-D5968A3FF92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45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48007-CF29-4F47-AB3B-E823CFB29A4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609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CE563-19AC-4DA6-80B4-BEF8ADBB5C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69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AC985-0450-4A3B-99C5-70FD1167D8A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471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1014AB-FF1B-418C-B0F2-E678F41CAE4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639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3BEAF-EA09-4884-923A-7F51E69A06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637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DBF76-2F41-4FB7-A7D8-4ACB6F1D2B9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5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546A-8C64-4CB1-8493-BDC4B6A5455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28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D033-EC1E-4C31-BFA2-1A765CF36CD5}" type="datetimeFigureOut">
              <a:rPr lang="en-US" smtClean="0"/>
              <a:t>9/6/2022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004E-DED9-4181-A91B-BDB8124BE6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14033-0FA6-4FED-816E-D160EDE2C49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75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8408" y="2782111"/>
            <a:ext cx="8755183" cy="129377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PORTFOLIO COMMITTEE BRIEFING ON HUMAN SETTLEMENTS IN LIMPOPO</a:t>
            </a:r>
            <a:b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 September 2022</a:t>
            </a:r>
            <a:endParaRPr lang="en-US" sz="27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325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LIST OF BLOCKED PROJECTS ON HSS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CB46A03-689A-786A-D9E5-9E6F4B0CCA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6019356"/>
              </p:ext>
            </p:extLst>
          </p:nvPr>
        </p:nvGraphicFramePr>
        <p:xfrm>
          <a:off x="1196544" y="1182478"/>
          <a:ext cx="9800970" cy="449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4299">
                  <a:extLst>
                    <a:ext uri="{9D8B030D-6E8A-4147-A177-3AD203B41FA5}">
                      <a16:colId xmlns:a16="http://schemas.microsoft.com/office/drawing/2014/main" val="1312985457"/>
                    </a:ext>
                  </a:extLst>
                </a:gridCol>
                <a:gridCol w="1732691">
                  <a:extLst>
                    <a:ext uri="{9D8B030D-6E8A-4147-A177-3AD203B41FA5}">
                      <a16:colId xmlns:a16="http://schemas.microsoft.com/office/drawing/2014/main" val="3982366100"/>
                    </a:ext>
                  </a:extLst>
                </a:gridCol>
                <a:gridCol w="1653061">
                  <a:extLst>
                    <a:ext uri="{9D8B030D-6E8A-4147-A177-3AD203B41FA5}">
                      <a16:colId xmlns:a16="http://schemas.microsoft.com/office/drawing/2014/main" val="2119031964"/>
                    </a:ext>
                  </a:extLst>
                </a:gridCol>
                <a:gridCol w="1613929">
                  <a:extLst>
                    <a:ext uri="{9D8B030D-6E8A-4147-A177-3AD203B41FA5}">
                      <a16:colId xmlns:a16="http://schemas.microsoft.com/office/drawing/2014/main" val="1080289817"/>
                    </a:ext>
                  </a:extLst>
                </a:gridCol>
                <a:gridCol w="1633495">
                  <a:extLst>
                    <a:ext uri="{9D8B030D-6E8A-4147-A177-3AD203B41FA5}">
                      <a16:colId xmlns:a16="http://schemas.microsoft.com/office/drawing/2014/main" val="913272799"/>
                    </a:ext>
                  </a:extLst>
                </a:gridCol>
                <a:gridCol w="1633495">
                  <a:extLst>
                    <a:ext uri="{9D8B030D-6E8A-4147-A177-3AD203B41FA5}">
                      <a16:colId xmlns:a16="http://schemas.microsoft.com/office/drawing/2014/main" val="3055728895"/>
                    </a:ext>
                  </a:extLst>
                </a:gridCol>
              </a:tblGrid>
              <a:tr h="91416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Projects from list as of June 2022(Before Cleansing)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Blocked Projects  after HSS cleansing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Projects in the 2022/23 BP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TOTAL UNITS: 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to Date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6455133"/>
                  </a:ext>
                </a:extLst>
              </a:tr>
              <a:tr h="5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Capricorn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8673096"/>
                  </a:ext>
                </a:extLst>
              </a:tr>
              <a:tr h="5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Sekhukhune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180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9178661"/>
                  </a:ext>
                </a:extLst>
              </a:tr>
              <a:tr h="5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Mopani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80 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76145929"/>
                  </a:ext>
                </a:extLst>
              </a:tr>
              <a:tr h="5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Vhembe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26</a:t>
                      </a:r>
                      <a:endParaRPr lang="en-ZA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5220126"/>
                  </a:ext>
                </a:extLst>
              </a:tr>
              <a:tr h="537319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Waterberg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17540966"/>
                  </a:ext>
                </a:extLst>
              </a:tr>
              <a:tr h="767996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</a:p>
                  </a:txBody>
                  <a:tcPr marL="6350" marR="6350" marT="635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n-ZA" sz="16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ZA" sz="1600" b="1" dirty="0">
                        <a:effectLst/>
                        <a:latin typeface="+mn-lt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933</a:t>
                      </a:r>
                      <a:endParaRPr lang="en-Z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ZA" sz="1600" b="1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589</a:t>
                      </a:r>
                      <a:endParaRPr lang="en-ZA" sz="16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7762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55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ＭＳ Ｐゴシック" pitchFamily="-108" charset="-128"/>
              </a:rPr>
              <a:t>4. INFORMAL SETTLEMENTS AUDIT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B1F69-FB96-4CCA-BBA2-C0088F89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03"/>
            <a:ext cx="10515600" cy="4351338"/>
          </a:xfrm>
        </p:spPr>
        <p:txBody>
          <a:bodyPr>
            <a:norm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In order to plan properly for the eradication of informal settlements, the Department has undertaken an audit of informal settlements in the Province during 2013/14.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audit revealed that the Limpopo Province had 81 informal settlements , affecting approximately 47 783 households requiring different interventions from township establishment, tenure upgrade, relocation, etc.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process of reviewing the Informal Settlement Development Strategy is currently underway.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en-US" sz="2200" dirty="0">
              <a:solidFill>
                <a:srgbClr val="000000"/>
              </a:solidFill>
              <a:highlight>
                <a:srgbClr val="FFFF00"/>
              </a:highlight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2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following map reflects the spread of the informal settlements per district: effect: 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63367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228" y="135764"/>
            <a:ext cx="79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LIMPOPO ISU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0760" y="597429"/>
            <a:ext cx="9762564" cy="457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marR="0" lvl="0" indent="0" algn="just" defTabSz="914400" rtl="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 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8BB6B6-4D2B-4747-BF6F-FCFB7BBD05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933" y="780674"/>
            <a:ext cx="6561098" cy="511792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20884" y="1912773"/>
            <a:ext cx="1711028" cy="105902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Waterberg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IS=33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HH=23 032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Pop.=94 512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719137" y="360476"/>
            <a:ext cx="1576137" cy="10794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Capricorn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IS=5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HH=5 550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Pop.=22 200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38952" y="135764"/>
            <a:ext cx="1589252" cy="112010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Vhembe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IS=7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HH=1 340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Pop.=5 140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433471" y="2971800"/>
            <a:ext cx="1539684" cy="12313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Mopani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IS=19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HH=9 485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Pop.=37 940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5295" y="5570621"/>
            <a:ext cx="2213809" cy="102268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Sekhukhune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IS=17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HH=8 376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Pop.=37 906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973179" y="2755232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150895" y="1055183"/>
            <a:ext cx="914400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656556" y="4896853"/>
            <a:ext cx="1697244" cy="108284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PROVINCIAL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= 81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HH=47 783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ZA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Pop.=197 698</a:t>
            </a:r>
          </a:p>
        </p:txBody>
      </p:sp>
    </p:spTree>
    <p:extLst>
      <p:ext uri="{BB962C8B-B14F-4D97-AF65-F5344CB8AC3E}">
        <p14:creationId xmlns:p14="http://schemas.microsoft.com/office/powerpoint/2010/main" val="1278835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8228" y="135764"/>
            <a:ext cx="79076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n-US" altLang="en-U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PROVINCIAL ISU STRATEGY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A736890-07AA-4C1E-A97F-CF7BEB166D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058" y="788277"/>
            <a:ext cx="6058455" cy="515532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Pillar 1: Integrated Development Planning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Ensuring integrated informal settlement upgrading plans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Prevention of illegal occupation of land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Security of tenure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Densification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Pillar 2: Accelerating Incremental Upgrading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Pillar 3: Capacity Building &amp; Empowerment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Community the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centre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of the upgrading process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Pillar 4: Exploring various forms of shelter provision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Rental housing strategy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Identification of sites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Feasibility of setting up institutions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Social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Labour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Plans &amp; the role of mining sector should inform this strategy going forward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Pillar 5: Land release strategy &amp;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for informal settlement upgrading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E81BEF-74A7-4462-A247-C286B4E213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3335" y="911781"/>
            <a:ext cx="5888665" cy="447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011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A004E-DED9-4181-A91B-BDB8124BE6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40760" y="597429"/>
            <a:ext cx="9762564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</a:pP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36D45D4-367A-4C76-B2D9-088A85E7D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365127"/>
            <a:ext cx="7886700" cy="923347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latin typeface="Franklin Gothic Medium" panose="020B0603020102020204" pitchFamily="34" charset="0"/>
              </a:rPr>
              <a:t>Project Prioritization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AAE1D67-0D28-4260-A177-408AACE40719}"/>
              </a:ext>
            </a:extLst>
          </p:cNvPr>
          <p:cNvGraphicFramePr/>
          <p:nvPr/>
        </p:nvGraphicFramePr>
        <p:xfrm>
          <a:off x="1597287" y="-108308"/>
          <a:ext cx="887797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2285BE71-02D0-4DC7-8DAD-CDE7352644A3}"/>
              </a:ext>
            </a:extLst>
          </p:cNvPr>
          <p:cNvSpPr/>
          <p:nvPr/>
        </p:nvSpPr>
        <p:spPr>
          <a:xfrm>
            <a:off x="1597286" y="2521217"/>
            <a:ext cx="199557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Category A Settlement</a:t>
            </a: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Municipal owned land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Feasibility study complete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Township established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5DA33C-023B-472A-B1C1-D1319F841498}"/>
              </a:ext>
            </a:extLst>
          </p:cNvPr>
          <p:cNvSpPr/>
          <p:nvPr/>
        </p:nvSpPr>
        <p:spPr>
          <a:xfrm>
            <a:off x="3969241" y="2521216"/>
            <a:ext cx="19955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Category B1 Settlement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Land acquisition</a:t>
            </a:r>
          </a:p>
          <a:p>
            <a:pPr defTabSz="457200"/>
            <a:r>
              <a:rPr lang="en-ZA" sz="1400" dirty="0">
                <a:solidFill>
                  <a:prstClr val="black"/>
                </a:solidFill>
                <a:latin typeface="Calibri" panose="020F0502020204030204"/>
              </a:rPr>
              <a:t>Water/sanitation (basic interim services)</a:t>
            </a:r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55228F9-860C-4F6C-852C-671AC01B63D7}"/>
              </a:ext>
            </a:extLst>
          </p:cNvPr>
          <p:cNvSpPr/>
          <p:nvPr/>
        </p:nvSpPr>
        <p:spPr>
          <a:xfrm>
            <a:off x="6312338" y="2524217"/>
            <a:ext cx="199557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Category B2 Settlement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Land acquisition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Water/sanitation (emergency services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C7203B7-8D5F-4C1D-B22C-747559E9FC19}"/>
              </a:ext>
            </a:extLst>
          </p:cNvPr>
          <p:cNvSpPr/>
          <p:nvPr/>
        </p:nvSpPr>
        <p:spPr>
          <a:xfrm>
            <a:off x="8621936" y="2521218"/>
            <a:ext cx="193927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600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Category C Settlement</a:t>
            </a:r>
            <a:endParaRPr lang="en-US" sz="16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Site not viable for upgrading</a:t>
            </a:r>
          </a:p>
          <a:p>
            <a:pPr defTabSz="457200"/>
            <a:r>
              <a:rPr lang="en-US" sz="1400" dirty="0">
                <a:solidFill>
                  <a:prstClr val="black"/>
                </a:solidFill>
                <a:latin typeface="Franklin Gothic Book" panose="020B0503020102020204" pitchFamily="34" charset="0"/>
              </a:rPr>
              <a:t>Urgent need for relocation</a:t>
            </a:r>
          </a:p>
          <a:p>
            <a:pPr defTabSz="457200"/>
            <a:endParaRPr lang="en-US" sz="1400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47D59F7-F6D5-4923-B5CF-3DB256AC8AC2}"/>
              </a:ext>
            </a:extLst>
          </p:cNvPr>
          <p:cNvSpPr/>
          <p:nvPr/>
        </p:nvSpPr>
        <p:spPr>
          <a:xfrm>
            <a:off x="1630786" y="4019826"/>
            <a:ext cx="1663514" cy="98519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Immediate upgrading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6EBA52-BFB6-4C5A-8184-AFF13D50196C}"/>
              </a:ext>
            </a:extLst>
          </p:cNvPr>
          <p:cNvSpPr/>
          <p:nvPr/>
        </p:nvSpPr>
        <p:spPr>
          <a:xfrm>
            <a:off x="4078828" y="4019826"/>
            <a:ext cx="1663514" cy="98519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Township </a:t>
            </a:r>
            <a:r>
              <a:rPr lang="en-ZA" dirty="0" err="1">
                <a:solidFill>
                  <a:sysClr val="windowText" lastClr="000000"/>
                </a:solidFill>
                <a:latin typeface="Calibri" panose="020F0502020204030204"/>
              </a:rPr>
              <a:t>est</a:t>
            </a:r>
            <a:endParaRPr lang="en-ZA" dirty="0">
              <a:solidFill>
                <a:sysClr val="windowText" lastClr="000000"/>
              </a:solidFill>
              <a:latin typeface="Calibri" panose="020F0502020204030204"/>
            </a:endParaRPr>
          </a:p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Interim bulk services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3418AA-3DFD-4D14-97DA-B69F5535FB01}"/>
              </a:ext>
            </a:extLst>
          </p:cNvPr>
          <p:cNvSpPr/>
          <p:nvPr/>
        </p:nvSpPr>
        <p:spPr>
          <a:xfrm>
            <a:off x="6312338" y="4011409"/>
            <a:ext cx="1663514" cy="985191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Emergency services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DB8DF57-B181-4ABB-AC8B-371E92B8C9F9}"/>
              </a:ext>
            </a:extLst>
          </p:cNvPr>
          <p:cNvSpPr/>
          <p:nvPr/>
        </p:nvSpPr>
        <p:spPr>
          <a:xfrm>
            <a:off x="8759818" y="4019826"/>
            <a:ext cx="1663514" cy="9851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Land acquisition </a:t>
            </a:r>
          </a:p>
          <a:p>
            <a:pPr algn="ctr" defTabSz="457200"/>
            <a:r>
              <a:rPr lang="en-ZA" dirty="0">
                <a:solidFill>
                  <a:sysClr val="windowText" lastClr="000000"/>
                </a:solidFill>
                <a:latin typeface="Calibri" panose="020F0502020204030204"/>
              </a:rPr>
              <a:t>Relocation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AFB01F-3B42-4F64-9B38-F05C10CC66E0}"/>
              </a:ext>
            </a:extLst>
          </p:cNvPr>
          <p:cNvSpPr txBox="1"/>
          <p:nvPr/>
        </p:nvSpPr>
        <p:spPr>
          <a:xfrm>
            <a:off x="1495168" y="5820032"/>
            <a:ext cx="8928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following slides provides a summary of progress made on the implementation of the strategy: </a:t>
            </a:r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947647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136523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INFORMAL SETTLEMENTS LIMPOPO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1034564-ED24-4A85-A44E-8E27D9350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5983820"/>
              </p:ext>
            </p:extLst>
          </p:nvPr>
        </p:nvGraphicFramePr>
        <p:xfrm>
          <a:off x="838200" y="1486635"/>
          <a:ext cx="10515600" cy="43916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572">
                  <a:extLst>
                    <a:ext uri="{9D8B030D-6E8A-4147-A177-3AD203B41FA5}">
                      <a16:colId xmlns:a16="http://schemas.microsoft.com/office/drawing/2014/main" val="1312985457"/>
                    </a:ext>
                  </a:extLst>
                </a:gridCol>
                <a:gridCol w="2227668">
                  <a:extLst>
                    <a:ext uri="{9D8B030D-6E8A-4147-A177-3AD203B41FA5}">
                      <a16:colId xmlns:a16="http://schemas.microsoft.com/office/drawing/2014/main" val="19120892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2366100"/>
                    </a:ext>
                  </a:extLst>
                </a:gridCol>
                <a:gridCol w="1786233">
                  <a:extLst>
                    <a:ext uri="{9D8B030D-6E8A-4147-A177-3AD203B41FA5}">
                      <a16:colId xmlns:a16="http://schemas.microsoft.com/office/drawing/2014/main" val="2119031964"/>
                    </a:ext>
                  </a:extLst>
                </a:gridCol>
                <a:gridCol w="2420007">
                  <a:extLst>
                    <a:ext uri="{9D8B030D-6E8A-4147-A177-3AD203B41FA5}">
                      <a16:colId xmlns:a16="http://schemas.microsoft.com/office/drawing/2014/main" val="1080289817"/>
                    </a:ext>
                  </a:extLst>
                </a:gridCol>
              </a:tblGrid>
              <a:tr h="76869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Projects Informal settlements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Number Of Households Within The Settlement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Projects in the BP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56455133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Capricorn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3(Polokwane)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Projects completed for Polokwane Ext 78, Seshego Zone F &amp; Freedom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67309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Sekhukhune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 rowSpan="3">
                  <a:txBody>
                    <a:bodyPr/>
                    <a:lstStyle/>
                    <a:p>
                      <a:pPr algn="just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 completed projects, most projects either in Category B1, B2 and/or C.</a:t>
                      </a:r>
                    </a:p>
                    <a:p>
                      <a:pPr algn="just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just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9178661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Mopani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6145929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Vhembe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522012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Waterberg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1(Modimolle Mookgophong)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Projects completed for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Phagameng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754096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677626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1BE88D6-519A-4563-98F7-FA04AAF12D8A}"/>
              </a:ext>
            </a:extLst>
          </p:cNvPr>
          <p:cNvSpPr txBox="1"/>
          <p:nvPr/>
        </p:nvSpPr>
        <p:spPr>
          <a:xfrm>
            <a:off x="812157" y="714373"/>
            <a:ext cx="10402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CATEGORY A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– INFORMAL SETTLEMENTS (Township establishments completed, permanent services installed, top Structures completed and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Only Title deed transfers outstanding</a:t>
            </a:r>
          </a:p>
        </p:txBody>
      </p:sp>
    </p:spTree>
    <p:extLst>
      <p:ext uri="{BB962C8B-B14F-4D97-AF65-F5344CB8AC3E}">
        <p14:creationId xmlns:p14="http://schemas.microsoft.com/office/powerpoint/2010/main" val="1301483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136523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INFORMAL SETTLEMENTS LIMPOPO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C1034564-ED24-4A85-A44E-8E27D9350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8427091"/>
              </p:ext>
            </p:extLst>
          </p:nvPr>
        </p:nvGraphicFramePr>
        <p:xfrm>
          <a:off x="838200" y="1486635"/>
          <a:ext cx="10515600" cy="4713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8572">
                  <a:extLst>
                    <a:ext uri="{9D8B030D-6E8A-4147-A177-3AD203B41FA5}">
                      <a16:colId xmlns:a16="http://schemas.microsoft.com/office/drawing/2014/main" val="1312985457"/>
                    </a:ext>
                  </a:extLst>
                </a:gridCol>
                <a:gridCol w="2227668">
                  <a:extLst>
                    <a:ext uri="{9D8B030D-6E8A-4147-A177-3AD203B41FA5}">
                      <a16:colId xmlns:a16="http://schemas.microsoft.com/office/drawing/2014/main" val="1912089217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82366100"/>
                    </a:ext>
                  </a:extLst>
                </a:gridCol>
                <a:gridCol w="1786233">
                  <a:extLst>
                    <a:ext uri="{9D8B030D-6E8A-4147-A177-3AD203B41FA5}">
                      <a16:colId xmlns:a16="http://schemas.microsoft.com/office/drawing/2014/main" val="2119031964"/>
                    </a:ext>
                  </a:extLst>
                </a:gridCol>
                <a:gridCol w="2420007">
                  <a:extLst>
                    <a:ext uri="{9D8B030D-6E8A-4147-A177-3AD203B41FA5}">
                      <a16:colId xmlns:a16="http://schemas.microsoft.com/office/drawing/2014/main" val="1080289817"/>
                    </a:ext>
                  </a:extLst>
                </a:gridCol>
              </a:tblGrid>
              <a:tr h="76869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No. of Projects Informal settlements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Estimate Number Of Households Within The Settlement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 of Projects in the BP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Status</a:t>
                      </a:r>
                    </a:p>
                  </a:txBody>
                  <a:tcPr marL="6350" marR="6350" marT="6350" marB="0"/>
                </a:tc>
                <a:extLst>
                  <a:ext uri="{0D108BD9-81ED-4DB2-BD59-A6C34878D82A}">
                    <a16:rowId xmlns:a16="http://schemas.microsoft.com/office/drawing/2014/main" val="1256455133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Capricorn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1178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underway in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Lepakeng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Mankweng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F&amp;D and </a:t>
                      </a:r>
                      <a:r>
                        <a:rPr lang="en-Z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Emdo</a:t>
                      </a: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Park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52867309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Greater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Sekhukhune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Planning underway in all 5 local municipalities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889178661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Mopani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Planning underway in one   local municipality under phase 2 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976145929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Vhembe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prefeasibility study under way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1522012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Waterberg</a:t>
                      </a:r>
                      <a:r>
                        <a:rPr lang="en-ZA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District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13679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Planning underway in Bela-Bela  municipalities which is </a:t>
                      </a:r>
                      <a:r>
                        <a:rPr lang="en-ZA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insitu</a:t>
                      </a:r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upgrading.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717540966"/>
                  </a:ext>
                </a:extLst>
              </a:tr>
              <a:tr h="577018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29841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80677626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A5894B-CA9E-49AE-89CB-661181FD7F4F}"/>
              </a:ext>
            </a:extLst>
          </p:cNvPr>
          <p:cNvSpPr txBox="1"/>
          <p:nvPr/>
        </p:nvSpPr>
        <p:spPr>
          <a:xfrm>
            <a:off x="864243" y="791089"/>
            <a:ext cx="104026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CATEGORY B1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– INFORMAL SETTLEMENTS (Township establishments in progress, interim services installed, 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Top Structures and Title deed transfers outstanding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90612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2" y="680500"/>
            <a:ext cx="10907343" cy="661986"/>
          </a:xfrm>
        </p:spPr>
        <p:txBody>
          <a:bodyPr>
            <a:normAutofit fontScale="90000"/>
          </a:bodyPr>
          <a:lstStyle/>
          <a:p>
            <a:pPr lvl="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CATEGORY B1 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– INFORMAL SETTLEMENTS (Township establishments in progress, interim services installed, </a:t>
            </a:r>
            <a:r>
              <a:rPr lang="en-US" altLang="en-US" sz="2800" dirty="0">
                <a:solidFill>
                  <a:schemeClr val="accent6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Top Structures and Title deed transfers outstanding</a:t>
            </a:r>
            <a:r>
              <a:rPr lang="en-US" altLang="en-US" sz="28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CFBDFBA-B06D-9124-4DF1-AF7CC84852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059399"/>
              </p:ext>
            </p:extLst>
          </p:nvPr>
        </p:nvGraphicFramePr>
        <p:xfrm>
          <a:off x="864242" y="1616246"/>
          <a:ext cx="10602544" cy="47401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1374">
                  <a:extLst>
                    <a:ext uri="{9D8B030D-6E8A-4147-A177-3AD203B41FA5}">
                      <a16:colId xmlns:a16="http://schemas.microsoft.com/office/drawing/2014/main" val="1361163703"/>
                    </a:ext>
                  </a:extLst>
                </a:gridCol>
                <a:gridCol w="2491374">
                  <a:extLst>
                    <a:ext uri="{9D8B030D-6E8A-4147-A177-3AD203B41FA5}">
                      <a16:colId xmlns:a16="http://schemas.microsoft.com/office/drawing/2014/main" val="416003822"/>
                    </a:ext>
                  </a:extLst>
                </a:gridCol>
                <a:gridCol w="2491374">
                  <a:extLst>
                    <a:ext uri="{9D8B030D-6E8A-4147-A177-3AD203B41FA5}">
                      <a16:colId xmlns:a16="http://schemas.microsoft.com/office/drawing/2014/main" val="1593743270"/>
                    </a:ext>
                  </a:extLst>
                </a:gridCol>
                <a:gridCol w="3128422">
                  <a:extLst>
                    <a:ext uri="{9D8B030D-6E8A-4147-A177-3AD203B41FA5}">
                      <a16:colId xmlns:a16="http://schemas.microsoft.com/office/drawing/2014/main" val="2262653759"/>
                    </a:ext>
                  </a:extLst>
                </a:gridCol>
              </a:tblGrid>
              <a:tr h="434456">
                <a:tc>
                  <a:txBody>
                    <a:bodyPr/>
                    <a:lstStyle/>
                    <a:p>
                      <a:pPr algn="just"/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MUNICIPALITY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PROJECT STATUS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377771"/>
                  </a:ext>
                </a:extLst>
              </a:tr>
              <a:tr h="841900"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THABAZIMBI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Skierlik IS</a:t>
                      </a:r>
                      <a:endParaRPr lang="en-ZA" sz="1200" kern="1000" dirty="0">
                        <a:solidFill>
                          <a:schemeClr val="tx1"/>
                        </a:solidFill>
                        <a:effectLst/>
                        <a:latin typeface="+mn-lt"/>
                        <a:ea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Formalization of the informal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Opening of township register and proclamation completed. Project Closed.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254332"/>
                  </a:ext>
                </a:extLst>
              </a:tr>
              <a:tr h="1216079"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THABAZIMBI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Raphuti IS</a:t>
                      </a:r>
                      <a:endParaRPr lang="en-ZA" sz="1200" kern="1000" dirty="0">
                        <a:solidFill>
                          <a:schemeClr val="tx1"/>
                        </a:solidFill>
                        <a:effectLst/>
                        <a:latin typeface="+mn-lt"/>
                        <a:ea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Formalization of the informal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The application was circulated 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internally</a:t>
                      </a:r>
                      <a:r>
                        <a:rPr lang="en-US" sz="1200" dirty="0"/>
                        <a:t> for technical comments. A Tribunal sitting date will be confirmed once all comments are received.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38027"/>
                  </a:ext>
                </a:extLst>
              </a:tr>
              <a:tr h="1216079">
                <a:tc>
                  <a:txBody>
                    <a:bodyPr/>
                    <a:lstStyle/>
                    <a:p>
                      <a:pPr marL="0" marR="0" lvl="0" indent="0" algn="l" defTabSz="45721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LEPHALALE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457211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Mamojela Park</a:t>
                      </a:r>
                      <a:endParaRPr lang="en-ZA" sz="1200" kern="1000" dirty="0">
                        <a:solidFill>
                          <a:schemeClr val="tx1"/>
                        </a:solidFill>
                        <a:effectLst/>
                        <a:latin typeface="+mn-lt"/>
                        <a:ea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Formalization of the informal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Delays encountered on implementation of the project due to outstanding  Power of Attorney from Public Works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208228"/>
                  </a:ext>
                </a:extLst>
              </a:tr>
              <a:tr h="1031592"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ZA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ELIAS MOTSOALEDI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457211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200" kern="1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Motetema</a:t>
                      </a:r>
                      <a:r>
                        <a:rPr lang="en-US" sz="1200" kern="10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Franklin Gothic Book" panose="020B0503020102020204" pitchFamily="34" charset="0"/>
                          <a:cs typeface="Arial" pitchFamily="34" charset="0"/>
                        </a:rPr>
                        <a:t> A Erf 677</a:t>
                      </a:r>
                      <a:endParaRPr lang="en-ZA" sz="1200" kern="1000" dirty="0">
                        <a:solidFill>
                          <a:schemeClr val="tx1"/>
                        </a:solidFill>
                        <a:effectLst/>
                        <a:latin typeface="+mn-lt"/>
                        <a:ea typeface="Franklin Gothic Book" panose="020B0503020102020204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Formalization of the informal settlement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200" dirty="0"/>
                        <a:t>Application referred back by Sekhukhune MPT  to incorporate Motetema Town in to the Town Planning Scheme. </a:t>
                      </a:r>
                      <a:endParaRPr lang="en-ZA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72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160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4. RAPID LAND RELEASE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461045A-D195-481A-9A23-588F18F7D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03"/>
            <a:ext cx="11083506" cy="435133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0000"/>
              </a:lnSpc>
              <a:buNone/>
            </a:pPr>
            <a:r>
              <a:rPr lang="en-US" sz="2400" b="1" dirty="0"/>
              <a:t>The overall objectives of the Rapid Land Release </a:t>
            </a:r>
            <a:r>
              <a:rPr lang="en-US" sz="2400" b="1" dirty="0" err="1"/>
              <a:t>Programme</a:t>
            </a:r>
            <a:r>
              <a:rPr lang="en-US" sz="2400" b="1" dirty="0"/>
              <a:t> is to: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en-US" sz="2400" b="1" dirty="0"/>
          </a:p>
          <a:p>
            <a:pPr algn="just">
              <a:lnSpc>
                <a:spcPct val="110000"/>
              </a:lnSpc>
            </a:pPr>
            <a:r>
              <a:rPr lang="en-US" sz="2400" dirty="0"/>
              <a:t>Provide for the release of land and land tenure to ensure that individuals and communities are able to take advantage of the available housing opportunities.</a:t>
            </a:r>
          </a:p>
          <a:p>
            <a:pPr algn="just">
              <a:lnSpc>
                <a:spcPct val="110000"/>
              </a:lnSpc>
            </a:pPr>
            <a:r>
              <a:rPr lang="en-US" sz="2400" dirty="0"/>
              <a:t>Provide communities with the ability to gain access to the necessary land to leverage township businesses, urban agriculture and sporting and recreational opportunities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2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8059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203" y="266062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RAPID LAND RELEASE: PRIVATE LAND ACQUIRED 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BDFDFC-B34D-2933-E6F8-4261229DA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8629286"/>
              </p:ext>
            </p:extLst>
          </p:nvPr>
        </p:nvGraphicFramePr>
        <p:xfrm>
          <a:off x="163203" y="777240"/>
          <a:ext cx="11922116" cy="58717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9877">
                  <a:extLst>
                    <a:ext uri="{9D8B030D-6E8A-4147-A177-3AD203B41FA5}">
                      <a16:colId xmlns:a16="http://schemas.microsoft.com/office/drawing/2014/main" val="652123839"/>
                    </a:ext>
                  </a:extLst>
                </a:gridCol>
                <a:gridCol w="3071619">
                  <a:extLst>
                    <a:ext uri="{9D8B030D-6E8A-4147-A177-3AD203B41FA5}">
                      <a16:colId xmlns:a16="http://schemas.microsoft.com/office/drawing/2014/main" val="123852"/>
                    </a:ext>
                  </a:extLst>
                </a:gridCol>
                <a:gridCol w="2051478">
                  <a:extLst>
                    <a:ext uri="{9D8B030D-6E8A-4147-A177-3AD203B41FA5}">
                      <a16:colId xmlns:a16="http://schemas.microsoft.com/office/drawing/2014/main" val="2447313088"/>
                    </a:ext>
                  </a:extLst>
                </a:gridCol>
                <a:gridCol w="2270078">
                  <a:extLst>
                    <a:ext uri="{9D8B030D-6E8A-4147-A177-3AD203B41FA5}">
                      <a16:colId xmlns:a16="http://schemas.microsoft.com/office/drawing/2014/main" val="735139998"/>
                    </a:ext>
                  </a:extLst>
                </a:gridCol>
                <a:gridCol w="1412493">
                  <a:extLst>
                    <a:ext uri="{9D8B030D-6E8A-4147-A177-3AD203B41FA5}">
                      <a16:colId xmlns:a16="http://schemas.microsoft.com/office/drawing/2014/main" val="1942140673"/>
                    </a:ext>
                  </a:extLst>
                </a:gridCol>
                <a:gridCol w="1496571">
                  <a:extLst>
                    <a:ext uri="{9D8B030D-6E8A-4147-A177-3AD203B41FA5}">
                      <a16:colId xmlns:a16="http://schemas.microsoft.com/office/drawing/2014/main" val="3238604074"/>
                    </a:ext>
                  </a:extLst>
                </a:gridCol>
              </a:tblGrid>
              <a:tr h="7508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Municipality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Areas that have been acquired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Extent(ha)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of rezoning, town planning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sites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 installed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382885"/>
                  </a:ext>
                </a:extLst>
              </a:tr>
              <a:tr h="82725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Lephalale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Remaining Extent of the  Farm 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Altoostyd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506 LQ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500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MPT Approval obtained for phase 2 &amp; 3 (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Elisrus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Ext 256,257)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5025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Yes( 0nly for 2000 sites : Phase 1)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42721"/>
                  </a:ext>
                </a:extLst>
              </a:tr>
              <a:tr h="100890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Bela-Bela LM</a:t>
                      </a: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170 (a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&amp;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7) and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5 of farm Roodepoort 467 KR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</a:t>
                      </a: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Rezoning and subdivision approved and subdivision registered at deeds office.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1418</a:t>
                      </a:r>
                    </a:p>
                    <a:p>
                      <a:pPr algn="ctr"/>
                      <a:endParaRPr lang="en-ZA" sz="1600" b="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Partially 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4837757"/>
                  </a:ext>
                </a:extLst>
              </a:tr>
              <a:tr h="1259176">
                <a:tc rowSpan="4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Polokwane LM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18 of the farm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Krugerburg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685 LS and Portions 33 &amp; 38 of the Farm </a:t>
                      </a:r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Koppiesfontein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685 LS(Bendor ext. 100)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17.9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Rezoning and subdivision approved and subdivision registered at deeds office.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661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Yes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65810160"/>
                  </a:ext>
                </a:extLst>
              </a:tr>
              <a:tr h="758634">
                <a:tc v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Ivydale Plot 68, 69 and 70 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13.38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Township approved up to GP approval</a:t>
                      </a: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1432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069956"/>
                  </a:ext>
                </a:extLst>
              </a:tr>
              <a:tr h="758634">
                <a:tc v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Portion 45, 74 and 162 of Doornkraal 680LS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51.2635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Township approved up to GP approval</a:t>
                      </a: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1434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3584628"/>
                  </a:ext>
                </a:extLst>
              </a:tr>
              <a:tr h="508363">
                <a:tc vMerge="1">
                  <a:txBody>
                    <a:bodyPr/>
                    <a:lstStyle/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Ivydale Agricultural Holdings 66 and 67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8.781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Township approved up to GP approval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1020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+mn-lt"/>
                        </a:rPr>
                        <a:t>NO</a:t>
                      </a:r>
                      <a:endParaRPr lang="en-ZA" sz="16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74978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9857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OVERVIEW OF </a:t>
            </a:r>
            <a:r>
              <a:rPr lang="en-US" sz="2800" b="1" dirty="0">
                <a:solidFill>
                  <a:prstClr val="black"/>
                </a:solidFill>
                <a:latin typeface="Calibri"/>
                <a:ea typeface="ＭＳ Ｐゴシック" pitchFamily="-108" charset="-128"/>
              </a:rPr>
              <a:t>PRESENTATION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B1F69-FB96-4CCA-BBA2-C0088F89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0403"/>
            <a:ext cx="10515600" cy="4351338"/>
          </a:xfrm>
        </p:spPr>
        <p:txBody>
          <a:bodyPr>
            <a:normAutofit lnSpcReduction="10000"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1. Purpose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2. Asbestos Eradication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3. 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Mud houses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4. Blocked projects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5. Auditing and Upgrading of informal Settlements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6. Title Deeds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7. Rapid land release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8. Conditional Grants Expenditure</a:t>
            </a:r>
          </a:p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10. Challenges and Mitigations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4080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203" y="266062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RAPID LAND RELEASE: PRIVATE LAND ACQUIRED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38655" y="3429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BDFDFC-B34D-2933-E6F8-4261229DA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182080"/>
              </p:ext>
            </p:extLst>
          </p:nvPr>
        </p:nvGraphicFramePr>
        <p:xfrm>
          <a:off x="121920" y="928049"/>
          <a:ext cx="11963398" cy="4284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7917">
                  <a:extLst>
                    <a:ext uri="{9D8B030D-6E8A-4147-A177-3AD203B41FA5}">
                      <a16:colId xmlns:a16="http://schemas.microsoft.com/office/drawing/2014/main" val="652123839"/>
                    </a:ext>
                  </a:extLst>
                </a:gridCol>
                <a:gridCol w="2105538">
                  <a:extLst>
                    <a:ext uri="{9D8B030D-6E8A-4147-A177-3AD203B41FA5}">
                      <a16:colId xmlns:a16="http://schemas.microsoft.com/office/drawing/2014/main" val="123852"/>
                    </a:ext>
                  </a:extLst>
                </a:gridCol>
                <a:gridCol w="2125695">
                  <a:extLst>
                    <a:ext uri="{9D8B030D-6E8A-4147-A177-3AD203B41FA5}">
                      <a16:colId xmlns:a16="http://schemas.microsoft.com/office/drawing/2014/main" val="2447313088"/>
                    </a:ext>
                  </a:extLst>
                </a:gridCol>
                <a:gridCol w="2265111">
                  <a:extLst>
                    <a:ext uri="{9D8B030D-6E8A-4147-A177-3AD203B41FA5}">
                      <a16:colId xmlns:a16="http://schemas.microsoft.com/office/drawing/2014/main" val="735139998"/>
                    </a:ext>
                  </a:extLst>
                </a:gridCol>
                <a:gridCol w="1417384">
                  <a:extLst>
                    <a:ext uri="{9D8B030D-6E8A-4147-A177-3AD203B41FA5}">
                      <a16:colId xmlns:a16="http://schemas.microsoft.com/office/drawing/2014/main" val="1942140673"/>
                    </a:ext>
                  </a:extLst>
                </a:gridCol>
                <a:gridCol w="1501753">
                  <a:extLst>
                    <a:ext uri="{9D8B030D-6E8A-4147-A177-3AD203B41FA5}">
                      <a16:colId xmlns:a16="http://schemas.microsoft.com/office/drawing/2014/main" val="3238604074"/>
                    </a:ext>
                  </a:extLst>
                </a:gridCol>
              </a:tblGrid>
              <a:tr h="62845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Local Municipality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Areas that have been acquired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Extent(ha)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of rezoning, town planning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sites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 installed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382885"/>
                  </a:ext>
                </a:extLst>
              </a:tr>
              <a:tr h="643262"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Polokwane LM</a:t>
                      </a: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Ptn 159 of Doornkraal 680 LS</a:t>
                      </a:r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Z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20.2447</a:t>
                      </a: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Township approved up to GP approval</a:t>
                      </a:r>
                    </a:p>
                    <a:p>
                      <a:pPr algn="ctr" fontAlgn="b"/>
                      <a:endParaRPr lang="en-ZA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dirty="0">
                          <a:latin typeface="+mn-lt"/>
                        </a:rPr>
                        <a:t>374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latin typeface="+mn-lt"/>
                        </a:rPr>
                        <a:t>No</a:t>
                      </a:r>
                      <a:endParaRPr lang="en-ZA" sz="1600" b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842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Tzaneen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Portions 9, and 38 of the Farm Hamawasha No. 557 LT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-3683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8.6510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Township registration application lodged with deeds office. 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Already included in either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Pusela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or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Hamawasha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837757"/>
                  </a:ext>
                </a:extLst>
              </a:tr>
              <a:tr h="17082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ZA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Fetakgomo-Tubatse LM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Portions 94, 95, 96 &amp; 97 of the Farm </a:t>
                      </a:r>
                      <a:r>
                        <a:rPr lang="en-GB" sz="160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Mooifontein</a:t>
                      </a: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313 KT</a:t>
                      </a:r>
                    </a:p>
                    <a:p>
                      <a:pPr algn="just">
                        <a:lnSpc>
                          <a:spcPct val="115000"/>
                        </a:lnSpc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107.2353</a:t>
                      </a:r>
                    </a:p>
                    <a:p>
                      <a:pPr indent="-3683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Opening of township register for 54 and 93 lodged and approved.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900</a:t>
                      </a:r>
                      <a:endParaRPr lang="en-ZA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YES</a:t>
                      </a:r>
                      <a:endParaRPr lang="en-ZA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810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2989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203" y="148510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RAPID LAND RELEASE: PUBLIC LAND RELEASED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BDFDFC-B34D-2933-E6F8-4261229DA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5013947"/>
              </p:ext>
            </p:extLst>
          </p:nvPr>
        </p:nvGraphicFramePr>
        <p:xfrm>
          <a:off x="107644" y="612466"/>
          <a:ext cx="12028797" cy="54704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9136">
                  <a:extLst>
                    <a:ext uri="{9D8B030D-6E8A-4147-A177-3AD203B41FA5}">
                      <a16:colId xmlns:a16="http://schemas.microsoft.com/office/drawing/2014/main" val="652123839"/>
                    </a:ext>
                  </a:extLst>
                </a:gridCol>
                <a:gridCol w="3084432">
                  <a:extLst>
                    <a:ext uri="{9D8B030D-6E8A-4147-A177-3AD203B41FA5}">
                      <a16:colId xmlns:a16="http://schemas.microsoft.com/office/drawing/2014/main" val="2403259462"/>
                    </a:ext>
                  </a:extLst>
                </a:gridCol>
                <a:gridCol w="1164666">
                  <a:extLst>
                    <a:ext uri="{9D8B030D-6E8A-4147-A177-3AD203B41FA5}">
                      <a16:colId xmlns:a16="http://schemas.microsoft.com/office/drawing/2014/main" val="1067545063"/>
                    </a:ext>
                  </a:extLst>
                </a:gridCol>
                <a:gridCol w="2764839">
                  <a:extLst>
                    <a:ext uri="{9D8B030D-6E8A-4147-A177-3AD203B41FA5}">
                      <a16:colId xmlns:a16="http://schemas.microsoft.com/office/drawing/2014/main" val="722117607"/>
                    </a:ext>
                  </a:extLst>
                </a:gridCol>
                <a:gridCol w="1777484">
                  <a:extLst>
                    <a:ext uri="{9D8B030D-6E8A-4147-A177-3AD203B41FA5}">
                      <a16:colId xmlns:a16="http://schemas.microsoft.com/office/drawing/2014/main" val="123852"/>
                    </a:ext>
                  </a:extLst>
                </a:gridCol>
                <a:gridCol w="1338240">
                  <a:extLst>
                    <a:ext uri="{9D8B030D-6E8A-4147-A177-3AD203B41FA5}">
                      <a16:colId xmlns:a16="http://schemas.microsoft.com/office/drawing/2014/main" val="582726092"/>
                    </a:ext>
                  </a:extLst>
                </a:gridCol>
              </a:tblGrid>
              <a:tr h="68597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Areas that have been acquired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Description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Extent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of rezoning, town planning</a:t>
                      </a: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 (estimated) sites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 installed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382885"/>
                  </a:ext>
                </a:extLst>
              </a:tr>
              <a:tr h="103634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Tzaneen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 6,292 and 293 of the Farm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Pusela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555 LT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18,8114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Township established up to GP level for Tzaneen Ext105. Opening of a Township Register in progress .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1097 (includes </a:t>
                      </a:r>
                      <a:r>
                        <a:rPr lang="en-GB" sz="16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Hamawasha</a:t>
                      </a: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portions acquired)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No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48427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Mutale</a:t>
                      </a:r>
                      <a:r>
                        <a:rPr lang="en-ZA" sz="1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(Thulamela) 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Municipality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 11  and 12 of the Farm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Tengwe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255 MT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Township Established up to GP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Estimates - 1500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Estimates – 650 sites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Estimates – 5000 sites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Estimates 400 sites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Yes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837757"/>
                  </a:ext>
                </a:extLst>
              </a:tr>
              <a:tr h="539566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Feta-Kgomo  Municipality</a:t>
                      </a:r>
                      <a:endParaRPr lang="en-ZA" sz="1600" b="0" dirty="0"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Portions 7,23,24,55,28,32,33&amp;31 of the Farm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Praktiseer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275 KT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385,6953 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 planning not done.  Release process not completed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17384996"/>
                  </a:ext>
                </a:extLst>
              </a:tr>
              <a:tr h="773386">
                <a:tc vMerge="1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Feta-Kgomo  Municipality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Ptns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farm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Hoeraroep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515 KS within Fetakgomo LM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160.5383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Township approved by Municipality but not finalised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65810160"/>
                  </a:ext>
                </a:extLst>
              </a:tr>
              <a:tr h="77338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Thulamela Municipality</a:t>
                      </a:r>
                      <a:endParaRPr lang="en-ZA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portion of the R/E and Portion of  1, 2, 3, 4 and 19 of the farm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Malamulele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234 LT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568.9698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Township Established up to GP.</a:t>
                      </a:r>
                      <a:endParaRPr lang="en-ZA" sz="16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ctr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25069956"/>
                  </a:ext>
                </a:extLst>
              </a:tr>
              <a:tr h="5395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Modimolle</a:t>
                      </a:r>
                      <a:r>
                        <a:rPr lang="en-ZA" sz="1600" b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LM</a:t>
                      </a:r>
                      <a:endParaRPr lang="en-ZA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 10 of the Farm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Knopfontein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85.4961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Township established 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No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5846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805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203" y="266062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RAPID LAND RELEASE: PUBLIC LAND RELEASED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cont</a:t>
            </a:r>
            <a:endParaRPr lang="en-US" i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FBDFDFC-B34D-2933-E6F8-4261229DA1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82129"/>
              </p:ext>
            </p:extLst>
          </p:nvPr>
        </p:nvGraphicFramePr>
        <p:xfrm>
          <a:off x="163203" y="1044391"/>
          <a:ext cx="11865594" cy="389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527">
                  <a:extLst>
                    <a:ext uri="{9D8B030D-6E8A-4147-A177-3AD203B41FA5}">
                      <a16:colId xmlns:a16="http://schemas.microsoft.com/office/drawing/2014/main" val="652123839"/>
                    </a:ext>
                  </a:extLst>
                </a:gridCol>
                <a:gridCol w="2846320">
                  <a:extLst>
                    <a:ext uri="{9D8B030D-6E8A-4147-A177-3AD203B41FA5}">
                      <a16:colId xmlns:a16="http://schemas.microsoft.com/office/drawing/2014/main" val="2403259462"/>
                    </a:ext>
                  </a:extLst>
                </a:gridCol>
                <a:gridCol w="1805859">
                  <a:extLst>
                    <a:ext uri="{9D8B030D-6E8A-4147-A177-3AD203B41FA5}">
                      <a16:colId xmlns:a16="http://schemas.microsoft.com/office/drawing/2014/main" val="1067545063"/>
                    </a:ext>
                  </a:extLst>
                </a:gridCol>
                <a:gridCol w="1820296">
                  <a:extLst>
                    <a:ext uri="{9D8B030D-6E8A-4147-A177-3AD203B41FA5}">
                      <a16:colId xmlns:a16="http://schemas.microsoft.com/office/drawing/2014/main" val="123852"/>
                    </a:ext>
                  </a:extLst>
                </a:gridCol>
                <a:gridCol w="1820296">
                  <a:extLst>
                    <a:ext uri="{9D8B030D-6E8A-4147-A177-3AD203B41FA5}">
                      <a16:colId xmlns:a16="http://schemas.microsoft.com/office/drawing/2014/main" val="3918447228"/>
                    </a:ext>
                  </a:extLst>
                </a:gridCol>
                <a:gridCol w="1820296">
                  <a:extLst>
                    <a:ext uri="{9D8B030D-6E8A-4147-A177-3AD203B41FA5}">
                      <a16:colId xmlns:a16="http://schemas.microsoft.com/office/drawing/2014/main" val="957144423"/>
                    </a:ext>
                  </a:extLst>
                </a:gridCol>
              </a:tblGrid>
              <a:tr h="705882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Areas that have been acquired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Description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Property Extent</a:t>
                      </a:r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Status of rezoning, town planning</a:t>
                      </a:r>
                    </a:p>
                    <a:p>
                      <a:pPr algn="ctr" fontAlgn="ctr"/>
                      <a:endParaRPr lang="en-ZA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Number of (estimated) sites</a:t>
                      </a:r>
                    </a:p>
                    <a:p>
                      <a:pPr algn="ctr" fontAlgn="ctr"/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         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Services installed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9382885"/>
                  </a:ext>
                </a:extLst>
              </a:tr>
              <a:tr h="575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Elias Motsoaledi</a:t>
                      </a:r>
                      <a:endParaRPr lang="en-ZA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LM</a:t>
                      </a:r>
                      <a:endParaRPr lang="en-ZA" sz="1600" b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Portion 195/197 </a:t>
                      </a:r>
                      <a:r>
                        <a:rPr lang="en-ZA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Kikvorschfontein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57 JS 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411.2491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Rural  settlement, which requires formalisation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Estimated 3800 sites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ZA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4978511"/>
                  </a:ext>
                </a:extLst>
              </a:tr>
              <a:tr h="575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Greater Letaba LM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Farm </a:t>
                      </a:r>
                      <a:r>
                        <a:rPr lang="en-GB" sz="1600" b="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Uitspan</a:t>
                      </a: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172 LT 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258.1944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Township establishment implemented . Project on hold due to land claims 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rowSpan="3">
                  <a:txBody>
                    <a:bodyPr/>
                    <a:lstStyle/>
                    <a:p>
                      <a:pPr algn="just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Estimated 2000 sites. 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Estimated 4500 sites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ZA" sz="16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529 sites</a:t>
                      </a:r>
                    </a:p>
                    <a:p>
                      <a:pPr algn="just"/>
                      <a:endParaRPr lang="en-ZA" sz="16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37814090"/>
                  </a:ext>
                </a:extLst>
              </a:tr>
              <a:tr h="62650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Lephalale LM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Remainder of the Farm Richards Lager 124 LR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569.175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Township established up to GP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</a:p>
                  </a:txBody>
                  <a:tcPr marL="7620" marR="7620" marT="7620" marB="0"/>
                </a:tc>
                <a:extLst>
                  <a:ext uri="{0D108BD9-81ED-4DB2-BD59-A6C34878D82A}">
                    <a16:rowId xmlns:a16="http://schemas.microsoft.com/office/drawing/2014/main" val="3495775626"/>
                  </a:ext>
                </a:extLst>
              </a:tr>
              <a:tr h="57539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Thabazimbi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Portion 8 if the </a:t>
                      </a:r>
                      <a:r>
                        <a:rPr lang="en-GB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Groenvley</a:t>
                      </a:r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87 KQ 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41.8458</a:t>
                      </a:r>
                      <a:endParaRPr lang="en-ZA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n-GB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Township Established &amp; Proclaimed </a:t>
                      </a:r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 vMerge="1">
                  <a:txBody>
                    <a:bodyPr/>
                    <a:lstStyle/>
                    <a:p>
                      <a:pPr algn="l" fontAlgn="b"/>
                      <a:endParaRPr lang="en-ZA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Z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3204822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27349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+mn-lt"/>
              </a:rPr>
              <a:t>TITLE DEEDS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F2D7185-6F3C-CCE0-9585-7B50503E3B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36185"/>
              </p:ext>
            </p:extLst>
          </p:nvPr>
        </p:nvGraphicFramePr>
        <p:xfrm>
          <a:off x="838200" y="1380931"/>
          <a:ext cx="9875109" cy="3660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3489">
                  <a:extLst>
                    <a:ext uri="{9D8B030D-6E8A-4147-A177-3AD203B41FA5}">
                      <a16:colId xmlns:a16="http://schemas.microsoft.com/office/drawing/2014/main" val="2411234142"/>
                    </a:ext>
                  </a:extLst>
                </a:gridCol>
                <a:gridCol w="2461154">
                  <a:extLst>
                    <a:ext uri="{9D8B030D-6E8A-4147-A177-3AD203B41FA5}">
                      <a16:colId xmlns:a16="http://schemas.microsoft.com/office/drawing/2014/main" val="3633263441"/>
                    </a:ext>
                  </a:extLst>
                </a:gridCol>
                <a:gridCol w="1334454">
                  <a:extLst>
                    <a:ext uri="{9D8B030D-6E8A-4147-A177-3AD203B41FA5}">
                      <a16:colId xmlns:a16="http://schemas.microsoft.com/office/drawing/2014/main" val="3105657846"/>
                    </a:ext>
                  </a:extLst>
                </a:gridCol>
                <a:gridCol w="1911093">
                  <a:extLst>
                    <a:ext uri="{9D8B030D-6E8A-4147-A177-3AD203B41FA5}">
                      <a16:colId xmlns:a16="http://schemas.microsoft.com/office/drawing/2014/main" val="2068530794"/>
                    </a:ext>
                  </a:extLst>
                </a:gridCol>
                <a:gridCol w="2314919">
                  <a:extLst>
                    <a:ext uri="{9D8B030D-6E8A-4147-A177-3AD203B41FA5}">
                      <a16:colId xmlns:a16="http://schemas.microsoft.com/office/drawing/2014/main" val="1045016890"/>
                    </a:ext>
                  </a:extLst>
                </a:gridCol>
              </a:tblGrid>
              <a:tr h="758164"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MTSF</a:t>
                      </a:r>
                    </a:p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</a:t>
                      </a:r>
                      <a:endParaRPr lang="en-ZA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National</a:t>
                      </a:r>
                    </a:p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 Targets</a:t>
                      </a:r>
                      <a:endParaRPr lang="en-ZA" sz="1400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Provincial Target</a:t>
                      </a: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Actual</a:t>
                      </a:r>
                    </a:p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Delivery</a:t>
                      </a:r>
                      <a:endParaRPr lang="en-ZA" sz="1400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Comments </a:t>
                      </a:r>
                    </a:p>
                  </a:txBody>
                  <a:tcPr marL="42384" marR="42384" marT="0" marB="0"/>
                </a:tc>
                <a:extLst>
                  <a:ext uri="{0D108BD9-81ED-4DB2-BD59-A6C34878D82A}">
                    <a16:rowId xmlns:a16="http://schemas.microsoft.com/office/drawing/2014/main" val="2436692848"/>
                  </a:ext>
                </a:extLst>
              </a:tr>
              <a:tr h="678663">
                <a:tc rowSpan="4">
                  <a:txBody>
                    <a:bodyPr/>
                    <a:lstStyle/>
                    <a:p>
                      <a:pPr marL="648335" indent="-648335"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Eradicate</a:t>
                      </a:r>
                    </a:p>
                    <a:p>
                      <a:pPr marL="648335" indent="-648335"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backlog</a:t>
                      </a:r>
                      <a:endParaRPr lang="en-ZA" sz="1400" baseline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Batang"/>
                        <a:cs typeface="Arial" panose="020B0604020202020204" pitchFamily="34" charset="0"/>
                      </a:endParaRPr>
                    </a:p>
                    <a:p>
                      <a:pPr marL="648335" indent="-648335"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and</a:t>
                      </a:r>
                      <a:r>
                        <a:rPr lang="en-ZA" sz="1400" baseline="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issuing of</a:t>
                      </a:r>
                    </a:p>
                    <a:p>
                      <a:pPr marL="648335" indent="-648335" algn="l">
                        <a:spcAft>
                          <a:spcPts val="0"/>
                        </a:spcAft>
                      </a:pP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Title</a:t>
                      </a:r>
                      <a:r>
                        <a:rPr lang="en-ZA" sz="14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ZA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Deeds</a:t>
                      </a:r>
                      <a:endParaRPr lang="en-ZA" sz="1400" baseline="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45 535 outstanding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marL="6483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pre-1994 title deeds</a:t>
                      </a:r>
                    </a:p>
                    <a:p>
                      <a:pPr marL="6483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registered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spcAft>
                          <a:spcPts val="1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Batang"/>
                          <a:cs typeface="Times New Roman" panose="02020603050405020304" pitchFamily="18" charset="0"/>
                        </a:rPr>
                        <a:t>260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Family disputes on ownership of houses</a:t>
                      </a:r>
                    </a:p>
                  </a:txBody>
                  <a:tcPr marL="42384" marR="42384" marT="0" marB="0"/>
                </a:tc>
                <a:extLst>
                  <a:ext uri="{0D108BD9-81ED-4DB2-BD59-A6C34878D82A}">
                    <a16:rowId xmlns:a16="http://schemas.microsoft.com/office/drawing/2014/main" val="4292807046"/>
                  </a:ext>
                </a:extLst>
              </a:tr>
              <a:tr h="6786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500 845 outstanding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post- 1994 title deeds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registered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spcAft>
                          <a:spcPts val="1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Batang"/>
                          <a:cs typeface="Times New Roman" panose="02020603050405020304" pitchFamily="18" charset="0"/>
                        </a:rPr>
                        <a:t>2 000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1 385</a:t>
                      </a: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Untraceable beneficiaries.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Illegal occupation and rental of houses</a:t>
                      </a:r>
                    </a:p>
                  </a:txBody>
                  <a:tcPr marL="42384" marR="42384" marT="0" marB="0"/>
                </a:tc>
                <a:extLst>
                  <a:ext uri="{0D108BD9-81ED-4DB2-BD59-A6C34878D82A}">
                    <a16:rowId xmlns:a16="http://schemas.microsoft.com/office/drawing/2014/main" val="505491718"/>
                  </a:ext>
                </a:extLst>
              </a:tr>
              <a:tr h="6786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346 842 outstanding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post- 2014 title deeds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registered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spcAft>
                          <a:spcPts val="1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Batang"/>
                          <a:cs typeface="Times New Roman" panose="02020603050405020304" pitchFamily="18" charset="0"/>
                        </a:rPr>
                        <a:t>5 058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4 466</a:t>
                      </a: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648335" indent="-64833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Illegal selling of houses</a:t>
                      </a:r>
                    </a:p>
                  </a:txBody>
                  <a:tcPr marL="42384" marR="42384" marT="0" marB="0"/>
                </a:tc>
                <a:extLst>
                  <a:ext uri="{0D108BD9-81ED-4DB2-BD59-A6C34878D82A}">
                    <a16:rowId xmlns:a16="http://schemas.microsoft.com/office/drawing/2014/main" val="1287221809"/>
                  </a:ext>
                </a:extLst>
              </a:tr>
              <a:tr h="86647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35" indent="-64833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300 000 new title deeds registered</a:t>
                      </a:r>
                      <a:endParaRPr lang="en-ZA" sz="1200" dirty="0">
                        <a:effectLst/>
                        <a:latin typeface="Arial" panose="020B0604020202020204" pitchFamily="34" charset="0"/>
                        <a:ea typeface="Batang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spcAft>
                          <a:spcPts val="1200"/>
                        </a:spcAft>
                      </a:pPr>
                      <a:r>
                        <a:rPr lang="en-ZA" sz="1200" dirty="0">
                          <a:effectLst/>
                          <a:latin typeface="Arial" panose="020B0604020202020204" pitchFamily="34" charset="0"/>
                          <a:ea typeface="Batang"/>
                          <a:cs typeface="Times New Roman" panose="02020603050405020304" pitchFamily="18" charset="0"/>
                        </a:rPr>
                        <a:t>2 682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648335" indent="-64833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42384" marR="42384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200" dirty="0">
                          <a:solidFill>
                            <a:sysClr val="windowText" lastClr="000000"/>
                          </a:solidFill>
                          <a:effectLst/>
                          <a:latin typeface="Arial" panose="020B0604020202020204" pitchFamily="34" charset="0"/>
                          <a:ea typeface="Batang"/>
                          <a:cs typeface="Arial" panose="020B0604020202020204" pitchFamily="34" charset="0"/>
                        </a:rPr>
                        <a:t>Delays in signing of Section 101 and 103 certificates by the municipality delays 984 title deeds transfers</a:t>
                      </a:r>
                    </a:p>
                  </a:txBody>
                  <a:tcPr marL="42384" marR="42384" marT="0" marB="0"/>
                </a:tc>
                <a:extLst>
                  <a:ext uri="{0D108BD9-81ED-4DB2-BD59-A6C34878D82A}">
                    <a16:rowId xmlns:a16="http://schemas.microsoft.com/office/drawing/2014/main" val="1046504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9657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3663" y="22764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GRANTS PERFORMANCE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567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3882" y="342546"/>
            <a:ext cx="7281333" cy="218662"/>
          </a:xfrm>
        </p:spPr>
        <p:txBody>
          <a:bodyPr>
            <a:normAutofit fontScale="90000"/>
          </a:bodyPr>
          <a:lstStyle/>
          <a:p>
            <a:pPr marL="171450" indent="-171450" algn="ctr">
              <a:lnSpc>
                <a:spcPct val="150000"/>
              </a:lnSpc>
              <a:spcBef>
                <a:spcPts val="750"/>
              </a:spcBef>
              <a:spcAft>
                <a:spcPts val="600"/>
              </a:spcAft>
            </a:pPr>
            <a:r>
              <a:rPr lang="en-US" sz="20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US" sz="20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US" sz="20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PERFORMANCE OVERVIEW AS AT 31</a:t>
            </a:r>
            <a:r>
              <a:rPr lang="en-US" sz="2025" b="1" baseline="300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</a:t>
            </a:r>
            <a:r>
              <a:rPr lang="en-US" sz="20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AUGUST 2022</a:t>
            </a:r>
            <a:r>
              <a:rPr lang="en-ZA" sz="19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ZA" sz="195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731" y="1820571"/>
            <a:ext cx="5971636" cy="241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685800">
              <a:lnSpc>
                <a:spcPct val="115000"/>
              </a:lnSpc>
              <a:spcAft>
                <a:spcPts val="75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25" dirty="0">
              <a:solidFill>
                <a:prstClr val="black"/>
              </a:solidFill>
              <a:latin typeface="Calibri" panose="020F050202020403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CFAA004E-DED9-4181-A91B-BDB8124BE6CC}" type="slidenum">
              <a:rPr 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3190" y="1053883"/>
            <a:ext cx="10434306" cy="4925812"/>
          </a:xfrm>
        </p:spPr>
        <p:txBody>
          <a:bodyPr>
            <a:normAutofit/>
          </a:bodyPr>
          <a:lstStyle/>
          <a:p>
            <a:pPr marL="67628" indent="0">
              <a:lnSpc>
                <a:spcPct val="107000"/>
              </a:lnSpc>
              <a:spcAft>
                <a:spcPts val="600"/>
              </a:spcAft>
              <a:buNone/>
            </a:pP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HSDG Budget allocation for 2022/23 is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R906 953 000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while ISUPG allocation is 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R269 465 000.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allocated budget is earmarked to deliver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7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4 485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units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en-ZA" sz="17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6 055 </a:t>
            </a:r>
            <a:r>
              <a:rPr lang="en-ZA" sz="17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sites. </a:t>
            </a:r>
            <a:endParaRPr lang="en-ZA" sz="1725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1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ZA" sz="14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Financial Performance </a:t>
            </a:r>
            <a:endParaRPr lang="en-ZA" sz="1425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ZA" sz="14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cumulative expenditure for HSDG as at end August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2022 is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 232 882 095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translating </a:t>
            </a:r>
            <a:r>
              <a:rPr lang="en-ZA" sz="14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en-ZA" sz="14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26% </a:t>
            </a:r>
            <a:r>
              <a:rPr lang="en-ZA" sz="14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original budget. 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ZA" sz="14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cumulative expenditure for ISUPG as at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end August 2022 is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25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 61 284 391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translating to 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23%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original budget. </a:t>
            </a:r>
          </a:p>
          <a:p>
            <a:pPr marL="0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ZA" sz="1425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</a:t>
            </a:r>
            <a:r>
              <a:rPr lang="en-ZA" sz="1425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Non-Financial Performance- Housing Units </a:t>
            </a:r>
            <a:endParaRPr lang="en-ZA" sz="1425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housing units delivered as at end August 2022 are 2002</a:t>
            </a:r>
            <a:r>
              <a:rPr lang="en-ZA" sz="1425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against a target of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4 485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units translating to 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45%</a:t>
            </a:r>
          </a:p>
          <a:p>
            <a:pPr marL="342900" lvl="1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Non-Financial Performance- Sites</a:t>
            </a:r>
            <a:endParaRPr lang="en-ZA" sz="1425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were 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no </a:t>
            </a:r>
            <a:r>
              <a:rPr lang="en-ZA" sz="14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sites delivered as at end August 2022 against an annual target of </a:t>
            </a:r>
            <a:r>
              <a:rPr lang="en-ZA" sz="1425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6 055 sites. </a:t>
            </a:r>
          </a:p>
          <a:p>
            <a:pPr marL="342900" lvl="1" indent="0" algn="just">
              <a:lnSpc>
                <a:spcPct val="107000"/>
              </a:lnSpc>
              <a:spcAft>
                <a:spcPts val="600"/>
              </a:spcAft>
              <a:buNone/>
            </a:pPr>
            <a:r>
              <a:rPr lang="en-ZA" sz="1425" b="1" dirty="0">
                <a:latin typeface="Arial" panose="020B0604020202020204" pitchFamily="34" charset="0"/>
                <a:cs typeface="Arial" panose="020B0604020202020204" pitchFamily="34" charset="0"/>
              </a:rPr>
              <a:t>Non – Financial Performance- Title Deeds</a:t>
            </a:r>
          </a:p>
          <a:p>
            <a:pPr lvl="1" algn="just">
              <a:lnSpc>
                <a:spcPct val="107000"/>
              </a:lnSpc>
              <a:spcAft>
                <a:spcPts val="600"/>
              </a:spcAft>
            </a:pPr>
            <a:r>
              <a:rPr lang="en-ZA" sz="1425" dirty="0">
                <a:latin typeface="Arial" panose="020B0604020202020204" pitchFamily="34" charset="0"/>
                <a:cs typeface="Arial" panose="020B0604020202020204" pitchFamily="34" charset="0"/>
              </a:rPr>
              <a:t>There were </a:t>
            </a:r>
            <a:r>
              <a:rPr lang="en-ZA" sz="1425" b="1" dirty="0">
                <a:latin typeface="Arial" panose="020B0604020202020204" pitchFamily="34" charset="0"/>
                <a:cs typeface="Arial" panose="020B0604020202020204" pitchFamily="34" charset="0"/>
              </a:rPr>
              <a:t>801</a:t>
            </a:r>
            <a:r>
              <a:rPr lang="en-ZA" sz="1425" dirty="0">
                <a:latin typeface="Arial" panose="020B0604020202020204" pitchFamily="34" charset="0"/>
                <a:cs typeface="Arial" panose="020B0604020202020204" pitchFamily="34" charset="0"/>
              </a:rPr>
              <a:t> title deeds transferred as at end August 2022 against an annual target of </a:t>
            </a:r>
            <a:r>
              <a:rPr lang="en-ZA" sz="1425" b="1" dirty="0">
                <a:latin typeface="Arial" panose="020B0604020202020204" pitchFamily="34" charset="0"/>
                <a:cs typeface="Arial" panose="020B0604020202020204" pitchFamily="34" charset="0"/>
              </a:rPr>
              <a:t>2 000 </a:t>
            </a:r>
            <a:r>
              <a:rPr lang="en-ZA" sz="1425" dirty="0">
                <a:latin typeface="Arial" panose="020B0604020202020204" pitchFamily="34" charset="0"/>
                <a:cs typeface="Arial" panose="020B0604020202020204" pitchFamily="34" charset="0"/>
              </a:rPr>
              <a:t>translating to </a:t>
            </a:r>
            <a:r>
              <a:rPr lang="en-ZA" sz="1425" b="1" dirty="0">
                <a:latin typeface="Arial" panose="020B0604020202020204" pitchFamily="34" charset="0"/>
                <a:cs typeface="Arial" panose="020B0604020202020204" pitchFamily="34" charset="0"/>
              </a:rPr>
              <a:t>40%. </a:t>
            </a:r>
          </a:p>
        </p:txBody>
      </p:sp>
    </p:spTree>
    <p:extLst>
      <p:ext uri="{BB962C8B-B14F-4D97-AF65-F5344CB8AC3E}">
        <p14:creationId xmlns:p14="http://schemas.microsoft.com/office/powerpoint/2010/main" val="2483338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871005" y="4129993"/>
            <a:ext cx="64890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2650" y="124446"/>
            <a:ext cx="7886700" cy="563469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3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2325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PROJECTIONS vs EXPENDITURE FROM 2022/2023 FY</a:t>
            </a:r>
            <a:br>
              <a:rPr lang="en-US" altLang="en-US" sz="20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0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AUGUST 2022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004E-DED9-4181-A91B-BDB8124BE6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3012282" y="342028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US" sz="135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BDEAA00-4C2E-9118-F657-4392892BE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914400"/>
            <a:ext cx="10515600" cy="524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688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076E22F-22C4-3C0B-B749-9615F63C2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329"/>
            <a:ext cx="10515600" cy="693650"/>
          </a:xfrm>
        </p:spPr>
        <p:txBody>
          <a:bodyPr>
            <a:normAutofit/>
          </a:bodyPr>
          <a:lstStyle/>
          <a:p>
            <a:pPr>
              <a:spcBef>
                <a:spcPts val="750"/>
              </a:spcBef>
              <a:defRPr/>
            </a:pPr>
            <a:r>
              <a:rPr lang="en-US" sz="2100" b="1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Summary of 2022/23 capital budget and expenditure as at 31 August 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AA004E-DED9-4181-A91B-BDB8124BE6C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27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38731" y="1820572"/>
            <a:ext cx="5971636" cy="241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  <a:defRPr/>
            </a:pPr>
            <a:r>
              <a:rPr lang="en-GB" sz="9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825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A5D816F-3691-6E65-0503-EC5428F55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445684"/>
              </p:ext>
            </p:extLst>
          </p:nvPr>
        </p:nvGraphicFramePr>
        <p:xfrm>
          <a:off x="838200" y="1082842"/>
          <a:ext cx="10315070" cy="4940183"/>
        </p:xfrm>
        <a:graphic>
          <a:graphicData uri="http://schemas.openxmlformats.org/drawingml/2006/table">
            <a:tbl>
              <a:tblPr firstRow="1" firstCol="1" bandRow="1"/>
              <a:tblGrid>
                <a:gridCol w="523830">
                  <a:extLst>
                    <a:ext uri="{9D8B030D-6E8A-4147-A177-3AD203B41FA5}">
                      <a16:colId xmlns:a16="http://schemas.microsoft.com/office/drawing/2014/main" val="395592705"/>
                    </a:ext>
                  </a:extLst>
                </a:gridCol>
                <a:gridCol w="2244157">
                  <a:extLst>
                    <a:ext uri="{9D8B030D-6E8A-4147-A177-3AD203B41FA5}">
                      <a16:colId xmlns:a16="http://schemas.microsoft.com/office/drawing/2014/main" val="3275238804"/>
                    </a:ext>
                  </a:extLst>
                </a:gridCol>
                <a:gridCol w="1037994">
                  <a:extLst>
                    <a:ext uri="{9D8B030D-6E8A-4147-A177-3AD203B41FA5}">
                      <a16:colId xmlns:a16="http://schemas.microsoft.com/office/drawing/2014/main" val="2177120275"/>
                    </a:ext>
                  </a:extLst>
                </a:gridCol>
                <a:gridCol w="1243432">
                  <a:extLst>
                    <a:ext uri="{9D8B030D-6E8A-4147-A177-3AD203B41FA5}">
                      <a16:colId xmlns:a16="http://schemas.microsoft.com/office/drawing/2014/main" val="3229437772"/>
                    </a:ext>
                  </a:extLst>
                </a:gridCol>
                <a:gridCol w="648745">
                  <a:extLst>
                    <a:ext uri="{9D8B030D-6E8A-4147-A177-3AD203B41FA5}">
                      <a16:colId xmlns:a16="http://schemas.microsoft.com/office/drawing/2014/main" val="2668383347"/>
                    </a:ext>
                  </a:extLst>
                </a:gridCol>
                <a:gridCol w="737122">
                  <a:extLst>
                    <a:ext uri="{9D8B030D-6E8A-4147-A177-3AD203B41FA5}">
                      <a16:colId xmlns:a16="http://schemas.microsoft.com/office/drawing/2014/main" val="3350208490"/>
                    </a:ext>
                  </a:extLst>
                </a:gridCol>
                <a:gridCol w="690119">
                  <a:extLst>
                    <a:ext uri="{9D8B030D-6E8A-4147-A177-3AD203B41FA5}">
                      <a16:colId xmlns:a16="http://schemas.microsoft.com/office/drawing/2014/main" val="3835275029"/>
                    </a:ext>
                  </a:extLst>
                </a:gridCol>
                <a:gridCol w="821745">
                  <a:extLst>
                    <a:ext uri="{9D8B030D-6E8A-4147-A177-3AD203B41FA5}">
                      <a16:colId xmlns:a16="http://schemas.microsoft.com/office/drawing/2014/main" val="77515326"/>
                    </a:ext>
                  </a:extLst>
                </a:gridCol>
                <a:gridCol w="856668">
                  <a:extLst>
                    <a:ext uri="{9D8B030D-6E8A-4147-A177-3AD203B41FA5}">
                      <a16:colId xmlns:a16="http://schemas.microsoft.com/office/drawing/2014/main" val="1207286830"/>
                    </a:ext>
                  </a:extLst>
                </a:gridCol>
                <a:gridCol w="735300">
                  <a:extLst>
                    <a:ext uri="{9D8B030D-6E8A-4147-A177-3AD203B41FA5}">
                      <a16:colId xmlns:a16="http://schemas.microsoft.com/office/drawing/2014/main" val="2599498349"/>
                    </a:ext>
                  </a:extLst>
                </a:gridCol>
                <a:gridCol w="775958">
                  <a:extLst>
                    <a:ext uri="{9D8B030D-6E8A-4147-A177-3AD203B41FA5}">
                      <a16:colId xmlns:a16="http://schemas.microsoft.com/office/drawing/2014/main" val="1948581206"/>
                    </a:ext>
                  </a:extLst>
                </a:gridCol>
              </a:tblGrid>
              <a:tr h="5433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Item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ACTIVITIES PER PROGRAMME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Amended Allocation '000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Total Expenditure '000 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Units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Delivered units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Sites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Delivered Sites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Target Title Deeds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Delivered Title Deeds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% Expenditure</a:t>
                      </a:r>
                      <a:endParaRPr lang="en-Z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434295"/>
                  </a:ext>
                </a:extLst>
              </a:tr>
              <a:tr h="381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Accredited Municipalities (Level 1 &amp; 2)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2</a:t>
                      </a:r>
                      <a:r>
                        <a:rPr lang="en-ZA" sz="105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            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2195404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Land Parcel Procurement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15 000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             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6765402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OPSCAP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46 424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14 963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8158525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Housing Finance Linked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4</a:t>
                      </a:r>
                      <a:r>
                        <a:rPr lang="en-ZA" sz="105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            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4139836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NHBRC Enrolment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18 000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6 911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8841730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Emergency Housing Assistance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21 294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16 800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79%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440472"/>
                  </a:ext>
                </a:extLst>
              </a:tr>
              <a:tr h="3700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Military Veterans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 7 432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2577251"/>
                  </a:ext>
                </a:extLst>
              </a:tr>
              <a:tr h="3814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Integrated Residential Development 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563 304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52 190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784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257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1 443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4478789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CRU 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45 077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  4 653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41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10,3%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600438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10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Rural Housing 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186 796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135 695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3 610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1745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73%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8812343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Title Deeds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 2 000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     1 988</a:t>
                      </a: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ZA" sz="105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000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40%</a:t>
                      </a: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5826025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ISUPG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en-ZA" sz="1050" baseline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269 465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      61 284</a:t>
                      </a: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4 612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23%</a:t>
                      </a: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3573769"/>
                  </a:ext>
                </a:extLst>
              </a:tr>
              <a:tr h="3263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Sub-total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1</a:t>
                      </a:r>
                      <a:r>
                        <a:rPr lang="en-ZA" sz="1050" b="1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176 418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      294 484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989" marR="3898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ZA" sz="1050" b="1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485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2002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6 055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-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2 000</a:t>
                      </a:r>
                      <a:endParaRPr lang="en-ZA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801</a:t>
                      </a:r>
                    </a:p>
                  </a:txBody>
                  <a:tcPr marL="51985" marR="519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ZA" sz="105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40%</a:t>
                      </a:r>
                      <a:endParaRPr lang="en-ZA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985" marR="5198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63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90125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710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CHALLENGES AND MITIGATIONS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DA3D7A-CCFE-9D54-A568-6A6450592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6209985"/>
              </p:ext>
            </p:extLst>
          </p:nvPr>
        </p:nvGraphicFramePr>
        <p:xfrm>
          <a:off x="531342" y="743037"/>
          <a:ext cx="11392928" cy="5229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3560">
                  <a:extLst>
                    <a:ext uri="{9D8B030D-6E8A-4147-A177-3AD203B41FA5}">
                      <a16:colId xmlns:a16="http://schemas.microsoft.com/office/drawing/2014/main" val="1647242428"/>
                    </a:ext>
                  </a:extLst>
                </a:gridCol>
                <a:gridCol w="3951379">
                  <a:extLst>
                    <a:ext uri="{9D8B030D-6E8A-4147-A177-3AD203B41FA5}">
                      <a16:colId xmlns:a16="http://schemas.microsoft.com/office/drawing/2014/main" val="3431918841"/>
                    </a:ext>
                  </a:extLst>
                </a:gridCol>
                <a:gridCol w="4787989">
                  <a:extLst>
                    <a:ext uri="{9D8B030D-6E8A-4147-A177-3AD203B41FA5}">
                      <a16:colId xmlns:a16="http://schemas.microsoft.com/office/drawing/2014/main" val="797078109"/>
                    </a:ext>
                  </a:extLst>
                </a:gridCol>
              </a:tblGrid>
              <a:tr h="74899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52040"/>
                  </a:ext>
                </a:extLst>
              </a:tr>
              <a:tr h="748999">
                <a:tc>
                  <a:txBody>
                    <a:bodyPr/>
                    <a:lstStyle/>
                    <a:p>
                      <a:r>
                        <a:rPr lang="en-US" dirty="0"/>
                        <a:t>Asbestos Eradication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Lack of information of the extend of the backlog in the Province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Undertake an audit of all asbestos roofs/structures requiring attention and development of a comprehensive provincial plan.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691"/>
                  </a:ext>
                </a:extLst>
              </a:tr>
              <a:tr h="748999">
                <a:tc>
                  <a:txBody>
                    <a:bodyPr/>
                    <a:lstStyle/>
                    <a:p>
                      <a:r>
                        <a:rPr lang="en-US" dirty="0"/>
                        <a:t>Mud House Eradication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Lack of information of the provincial backlog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Audit of all unhabitable structures .</a:t>
                      </a:r>
                    </a:p>
                    <a:p>
                      <a:r>
                        <a:rPr lang="en-US" dirty="0"/>
                        <a:t>Ensuring that approval of development areas submitted by municipalities targets the affected household areas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26650"/>
                  </a:ext>
                </a:extLst>
              </a:tr>
              <a:tr h="7489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Blocked Housing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Incomplete structural audit to inform intervention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Conclusion of the Integrity Structural Audit by NHBRC by December 2022.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Prioritization of the projects in the 2023/24 Business Plan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46856"/>
                  </a:ext>
                </a:extLst>
              </a:tr>
              <a:tr h="74899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Title Deeds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Delay  in signing  the clearance certificate by the municipalities.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Rental of houses by beneficiaries.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Regular engagements with affected municipalities.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Consumer Education.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0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3569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2710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CHALLENGES AND MITIGATIONS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BDA3D7A-CCFE-9D54-A568-6A6450592C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2134740"/>
              </p:ext>
            </p:extLst>
          </p:nvPr>
        </p:nvGraphicFramePr>
        <p:xfrm>
          <a:off x="677561" y="743037"/>
          <a:ext cx="10937790" cy="5842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2644">
                  <a:extLst>
                    <a:ext uri="{9D8B030D-6E8A-4147-A177-3AD203B41FA5}">
                      <a16:colId xmlns:a16="http://schemas.microsoft.com/office/drawing/2014/main" val="1647242428"/>
                    </a:ext>
                  </a:extLst>
                </a:gridCol>
                <a:gridCol w="4460790">
                  <a:extLst>
                    <a:ext uri="{9D8B030D-6E8A-4147-A177-3AD203B41FA5}">
                      <a16:colId xmlns:a16="http://schemas.microsoft.com/office/drawing/2014/main" val="3431918841"/>
                    </a:ext>
                  </a:extLst>
                </a:gridCol>
                <a:gridCol w="4584356">
                  <a:extLst>
                    <a:ext uri="{9D8B030D-6E8A-4147-A177-3AD203B41FA5}">
                      <a16:colId xmlns:a16="http://schemas.microsoft.com/office/drawing/2014/main" val="797078109"/>
                    </a:ext>
                  </a:extLst>
                </a:gridCol>
              </a:tblGrid>
              <a:tr h="680944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PRIORITY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CHALLENGES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MITIGATIONS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1452040"/>
                  </a:ext>
                </a:extLst>
              </a:tr>
              <a:tr h="1080712">
                <a:tc rowSpan="5">
                  <a:txBody>
                    <a:bodyPr/>
                    <a:lstStyle/>
                    <a:p>
                      <a:r>
                        <a:rPr lang="en-US" dirty="0"/>
                        <a:t>Expenditure on conditional grants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Delayed commencement of project due to incomplete planning processes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Recovery plan was developed and implemented , so far 98%</a:t>
                      </a:r>
                      <a:r>
                        <a:rPr lang="en-US" baseline="0" dirty="0"/>
                        <a:t> of all projects are enrolled with NHBRC  and 90% of beneficiaries are approved and contractors have taken sites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6977691"/>
                  </a:ext>
                </a:extLst>
              </a:tr>
              <a:tr h="1080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Lack of infrastructure database/records from the Municipalities delays engineering services designs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Additional appointment</a:t>
                      </a:r>
                      <a:r>
                        <a:rPr lang="en-US" baseline="0" dirty="0"/>
                        <a:t> of service providers was made to determine the required information, </a:t>
                      </a:r>
                      <a:r>
                        <a:rPr lang="en-US" baseline="0" dirty="0" err="1"/>
                        <a:t>e.g</a:t>
                      </a:r>
                      <a:r>
                        <a:rPr lang="en-US" baseline="0" dirty="0"/>
                        <a:t> capacity of water source, level of consumption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426650"/>
                  </a:ext>
                </a:extLst>
              </a:tr>
              <a:tr h="68094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Inadequate capacity of planning units</a:t>
                      </a:r>
                      <a:r>
                        <a:rPr lang="en-US" baseline="0" dirty="0"/>
                        <a:t> in  both the department and Municipalities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Department outsourced PRT to augment project Planning and project management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346856"/>
                  </a:ext>
                </a:extLst>
              </a:tr>
              <a:tr h="831317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Relocation of development areas by Municipalities due</a:t>
                      </a:r>
                      <a:r>
                        <a:rPr lang="en-US" baseline="0" dirty="0"/>
                        <a:t> to lack of infrastructure records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/>
                        <a:t>Compilation of five years development areas based on project pipeline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850001"/>
                  </a:ext>
                </a:extLst>
              </a:tr>
              <a:tr h="108071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Underperforming contractors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Department approved cession facility to provide support to low-capacity contractors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Invoked</a:t>
                      </a:r>
                      <a:r>
                        <a:rPr lang="en-US" baseline="0" dirty="0"/>
                        <a:t> relevant clause in the contract by issuing Mora letters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061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43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4243" y="469599"/>
            <a:ext cx="10515600" cy="66198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1. PURPOSE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9020B-E3C2-4B77-AC17-270AAB269DC7}"/>
              </a:ext>
            </a:extLst>
          </p:cNvPr>
          <p:cNvSpPr txBox="1"/>
          <p:nvPr/>
        </p:nvSpPr>
        <p:spPr>
          <a:xfrm>
            <a:off x="864243" y="1755679"/>
            <a:ext cx="9923206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presentation seeks to  update the Portfolio Committee on: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Progress and plans by the Limpopo Department of CoGHSTA to address the various human settlements’ sector  priorities; and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Spending on conditional grants</a:t>
            </a:r>
          </a:p>
        </p:txBody>
      </p:sp>
    </p:spTree>
    <p:extLst>
      <p:ext uri="{BB962C8B-B14F-4D97-AF65-F5344CB8AC3E}">
        <p14:creationId xmlns:p14="http://schemas.microsoft.com/office/powerpoint/2010/main" val="20242949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863" y="1910347"/>
            <a:ext cx="7886700" cy="1325563"/>
          </a:xfrm>
        </p:spPr>
        <p:txBody>
          <a:bodyPr/>
          <a:lstStyle/>
          <a:p>
            <a:pPr algn="ctr"/>
            <a:r>
              <a:rPr lang="en-US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525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8318" y="307005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2. ASBESTOS ERADICATION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E9020B-E3C2-4B77-AC17-270AAB269DC7}"/>
              </a:ext>
            </a:extLst>
          </p:cNvPr>
          <p:cNvSpPr txBox="1"/>
          <p:nvPr/>
        </p:nvSpPr>
        <p:spPr>
          <a:xfrm>
            <a:off x="345259" y="968991"/>
            <a:ext cx="11553568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The Minister of Human Settlements, at a briefing in March 2021 that concluded visits to the nine provinces outlined that the department would </a:t>
            </a:r>
            <a:r>
              <a:rPr kumimoji="0" lang="en-ZA" sz="2000" b="0" i="0" u="none" strike="noStrike" kern="1200" cap="none" spc="-15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implement a number of policy amendments</a:t>
            </a:r>
            <a:r>
              <a:rPr kumimoji="0" lang="en-ZA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Calibri" panose="020F0502020204030204" pitchFamily="34" charset="0"/>
                <a:cs typeface="+mn-cs"/>
              </a:rPr>
              <a:t> in the new financial year which included eradication of asbestos roofs in the country. 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  <a:defRPr/>
            </a:pPr>
            <a:r>
              <a:rPr lang="en-ZA" sz="2000" dirty="0">
                <a:solidFill>
                  <a:prstClr val="black"/>
                </a:solidFill>
                <a:ea typeface="Calibri" panose="020F0502020204030204" pitchFamily="34" charset="0"/>
              </a:rPr>
              <a:t>In line with the directive,  Limpopo CoGHSTA has commenced with a process aimed at eradicating the asbestos in the province. </a:t>
            </a:r>
          </a:p>
          <a:p>
            <a:pPr lvl="0" algn="just">
              <a:defRPr/>
            </a:pP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Department has partnered with the Housing Development Agency(HDA) to implement this strategic programme. Two main projects currently under implementation are (i)the eradication of asbestos roofs in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Seshego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township and (ii)the audit/assessment of all asbestos roof structures in the Province.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 this effect, the HDA has been appointed to eradicate one-thousand five hundred(1500)   asbestos roofs in the township of </a:t>
            </a:r>
            <a:r>
              <a:rPr lang="en-US" altLang="en-US" sz="2000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Seshego</a:t>
            </a: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within Polokwane Municipality.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altLang="en-US" sz="2000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0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detail of the project is outlined below:</a:t>
            </a:r>
            <a:endParaRPr kumimoji="0" lang="en-ZA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0619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696" y="131381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SESHEGO ASBESTOS ERADICATION - PROGRESS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6DD8C-7159-45CF-AC44-2612D4A816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69" t="24808" r="18539" b="9724"/>
          <a:stretch/>
        </p:blipFill>
        <p:spPr>
          <a:xfrm>
            <a:off x="119743" y="808258"/>
            <a:ext cx="5151151" cy="5412144"/>
          </a:xfrm>
          <a:prstGeom prst="rect">
            <a:avLst/>
          </a:prstGeom>
        </p:spPr>
      </p:pic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561E2FAE-5B72-4B3F-A257-6CBB0213BE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0282385"/>
              </p:ext>
            </p:extLst>
          </p:nvPr>
        </p:nvGraphicFramePr>
        <p:xfrm>
          <a:off x="5350476" y="746720"/>
          <a:ext cx="6721781" cy="5752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438">
                  <a:extLst>
                    <a:ext uri="{9D8B030D-6E8A-4147-A177-3AD203B41FA5}">
                      <a16:colId xmlns:a16="http://schemas.microsoft.com/office/drawing/2014/main" val="2582996378"/>
                    </a:ext>
                  </a:extLst>
                </a:gridCol>
                <a:gridCol w="4732343">
                  <a:extLst>
                    <a:ext uri="{9D8B030D-6E8A-4147-A177-3AD203B41FA5}">
                      <a16:colId xmlns:a16="http://schemas.microsoft.com/office/drawing/2014/main" val="2374212673"/>
                    </a:ext>
                  </a:extLst>
                </a:gridCol>
              </a:tblGrid>
              <a:tr h="291593">
                <a:tc>
                  <a:txBody>
                    <a:bodyPr/>
                    <a:lstStyle/>
                    <a:p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Locality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Polokwane</a:t>
                      </a:r>
                      <a:r>
                        <a:rPr lang="en-US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Municipality - Seshego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925853"/>
                  </a:ext>
                </a:extLst>
              </a:tr>
              <a:tr h="68038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Start and Completion date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 Months Construction from the date of site Hand Over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 be completed by </a:t>
                      </a:r>
                      <a:r>
                        <a:rPr lang="en-GB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March 2023</a:t>
                      </a:r>
                      <a:endParaRPr lang="en-ZA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602447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Developer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dirty="0"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Provincial Department of Human Settlement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7326134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Implementing Agent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37702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Target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1500</a:t>
                      </a:r>
                      <a:r>
                        <a:rPr lang="en-ZA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(replacement of Asbestos Roofs)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8742503"/>
                  </a:ext>
                </a:extLst>
              </a:tr>
              <a:tr h="485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Verifications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list of affected beneficiaries was obtained from the municipality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39081"/>
                  </a:ext>
                </a:extLst>
              </a:tr>
              <a:tr h="42060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ZA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PSC 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Ongoing meetings virtually and physical locations.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3997834"/>
                  </a:ext>
                </a:extLst>
              </a:tr>
              <a:tr h="48598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Social Facilitator Appointment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PRT is appointed for both Social Facilitations and Engineering services</a:t>
                      </a:r>
                      <a:r>
                        <a:rPr lang="en-ZA" sz="120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8327081"/>
                  </a:ext>
                </a:extLst>
              </a:tr>
              <a:tr h="58584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Relocations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relocation will take place and all roof on units will be replaced in-situ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5073046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Allocated Budget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R34 923 6000. 00</a:t>
                      </a:r>
                      <a:endParaRPr lang="en-ZA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205350"/>
                  </a:ext>
                </a:extLst>
              </a:tr>
              <a:tr h="291593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Expenditure to Date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ZA" sz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R3 729 297.91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420074"/>
                  </a:ext>
                </a:extLst>
              </a:tr>
              <a:tr h="134456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Progress to Date</a:t>
                      </a:r>
                      <a:endParaRPr kumimoji="0" lang="en-ZA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Three (3) contractors appointed.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Asbestos Work Plan approved by Labour department.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Building plans approved by Polokwane LM,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Material delivered onsite for 800 units/roof replacement by the appointed contractors.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n-ZA" sz="11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HDA is concluding the appointment of the Asbestos Inspection Authority(AIA) which will then kick-start the actual replacements.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62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971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97696" y="131381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SESHEGO ASBESTOS ERADICATION - PROGRESS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2A9B3A6-A591-4AFE-B4B0-4CAD0ECF5F8A}"/>
              </a:ext>
            </a:extLst>
          </p:cNvPr>
          <p:cNvGraphicFramePr>
            <a:graphicFrameLocks noGrp="1"/>
          </p:cNvGraphicFramePr>
          <p:nvPr/>
        </p:nvGraphicFramePr>
        <p:xfrm>
          <a:off x="486075" y="1052736"/>
          <a:ext cx="11211939" cy="4149885"/>
        </p:xfrm>
        <a:graphic>
          <a:graphicData uri="http://schemas.openxmlformats.org/drawingml/2006/table">
            <a:tbl>
              <a:tblPr firstRow="1" firstCol="1" bandRow="1"/>
              <a:tblGrid>
                <a:gridCol w="5651966">
                  <a:extLst>
                    <a:ext uri="{9D8B030D-6E8A-4147-A177-3AD203B41FA5}">
                      <a16:colId xmlns:a16="http://schemas.microsoft.com/office/drawing/2014/main" val="1362376625"/>
                    </a:ext>
                  </a:extLst>
                </a:gridCol>
                <a:gridCol w="5559973">
                  <a:extLst>
                    <a:ext uri="{9D8B030D-6E8A-4147-A177-3AD203B41FA5}">
                      <a16:colId xmlns:a16="http://schemas.microsoft.com/office/drawing/2014/main" val="1663076085"/>
                    </a:ext>
                  </a:extLst>
                </a:gridCol>
              </a:tblGrid>
              <a:tr h="4149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 delivered to 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Facilities and Services Connections on Site Camp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124722"/>
                  </a:ext>
                </a:extLst>
              </a:tr>
            </a:tbl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4C0AA6E-3B88-41F5-86F6-A226D07328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75" y="1331423"/>
            <a:ext cx="4895222" cy="371892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9810566-CBAB-4D31-85AD-881A4D41C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9" y="1259205"/>
            <a:ext cx="5067301" cy="37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161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-28229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ASBESTOS ERADICATION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B1F69-FB96-4CCA-BBA2-C0088F89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27" y="531989"/>
            <a:ext cx="11364807" cy="4981904"/>
          </a:xfrm>
        </p:spPr>
        <p:txBody>
          <a:bodyPr>
            <a:normAutofit/>
          </a:bodyPr>
          <a:lstStyle/>
          <a:p>
            <a:pPr lvl="1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second priority is to develop a comprehensive Provincial Asbestos Replacement Programme by  February 2023. </a:t>
            </a:r>
          </a:p>
          <a:p>
            <a:pPr lvl="1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sz="1800" b="1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To this effect, the department is finalizing the appointment of the HDA to conduct and audit of all asbestos structures in the Province as per the project plan outlined below:</a:t>
            </a:r>
          </a:p>
          <a:p>
            <a:pPr marL="800100" lvl="1" indent="-34290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en-US" altLang="en-US" sz="2200" b="1" dirty="0">
              <a:solidFill>
                <a:srgbClr val="000000"/>
              </a:solidFill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00100" lvl="1" indent="-342900" algn="just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MS PGothic" panose="020B0600070205080204" pitchFamily="34" charset="-128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78A0534-F99B-4CFC-83E3-25F786B55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144778"/>
              </p:ext>
            </p:extLst>
          </p:nvPr>
        </p:nvGraphicFramePr>
        <p:xfrm>
          <a:off x="1192428" y="1470455"/>
          <a:ext cx="10645346" cy="5601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1954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203090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2. ERADICATION OF MUD HOUSES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B1F69-FB96-4CCA-BBA2-C0088F89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5076"/>
            <a:ext cx="10515600" cy="4880816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Province continues to prioritise rural housing in order to improve the quality of life the vulnerable residents.  Target for 2022/23 for rural housing in 3610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Since the province had not quantified the number of unhabitable mud houses, it has been a challenge to assess the impact of the rural housing programme.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To 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close this gap , t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he department  will  utilize Community Development Workers(CDWs) to conduct an audit/assessment/enumeration of all mud structures requiring replacement. 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The  audit will be completed by end November 2022, and the audit  report will be concluded by December 2022.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The finalization of the development areas , and subsequently the 2023/24 Business Plan will have clear targets on this area. </a:t>
            </a:r>
          </a:p>
        </p:txBody>
      </p:sp>
    </p:spTree>
    <p:extLst>
      <p:ext uri="{BB962C8B-B14F-4D97-AF65-F5344CB8AC3E}">
        <p14:creationId xmlns:p14="http://schemas.microsoft.com/office/powerpoint/2010/main" val="320274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006" y="4363657"/>
            <a:ext cx="86520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85738"/>
            <a:ext cx="10515600" cy="661986"/>
          </a:xfrm>
        </p:spPr>
        <p:txBody>
          <a:bodyPr>
            <a:normAutofit/>
          </a:bodyPr>
          <a:lstStyle/>
          <a:p>
            <a:pPr algn="ctr"/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pitchFamily="-108" charset="-128"/>
              </a:rPr>
              <a:t>3. BLOCKED HOUSING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A004E-DED9-4181-A91B-BDB8124BE6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984375" y="337343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5AB1F69-FB96-4CCA-BBA2-C0088F895F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046"/>
            <a:ext cx="10515600" cy="4992839"/>
          </a:xfrm>
        </p:spPr>
        <p:txBody>
          <a:bodyPr>
            <a:no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Limpopo had  478 blocked projects on the Housing Subsidy Systems due to several r</a:t>
            </a:r>
            <a:r>
              <a:rPr lang="en-US" altLang="en-US" sz="2400" dirty="0" err="1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easons</a:t>
            </a: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 such as: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N</a:t>
            </a: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on-performance by contractors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Contracts lapsed,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Terminations,</a:t>
            </a:r>
          </a:p>
          <a:p>
            <a:pPr marL="800100" lvl="1" indent="-342900" defTabSz="45720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Balances still reflecting on projects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rPr>
              <a:t>Following the intervention of the Ministerial War room on blocked projects, the HSS </a:t>
            </a: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was cleansed, reducing the number of the projects from 478 to 161 due to s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ome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projects were confirmed to be closed 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400" dirty="0">
                <a:latin typeface="Calibri" panose="020F0502020204030204" pitchFamily="34" charset="0"/>
                <a:ea typeface="MS PGothic" panose="020B0600070205080204" pitchFamily="34" charset="-128"/>
              </a:rPr>
              <a:t>NHBRC has been  engaged to do structural integrity assessment on blocked projects older than 5 years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MS PGothic" panose="020B0600070205080204" pitchFamily="34" charset="-128"/>
              </a:rPr>
              <a:t> , and this exercise will be concluded by December 2022.</a:t>
            </a:r>
          </a:p>
        </p:txBody>
      </p:sp>
    </p:spTree>
    <p:extLst>
      <p:ext uri="{BB962C8B-B14F-4D97-AF65-F5344CB8AC3E}">
        <p14:creationId xmlns:p14="http://schemas.microsoft.com/office/powerpoint/2010/main" val="22185505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5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69770</TotalTime>
  <Words>2952</Words>
  <Application>Microsoft Office PowerPoint</Application>
  <PresentationFormat>Widescreen</PresentationFormat>
  <Paragraphs>725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3" baseType="lpstr">
      <vt:lpstr>MS PGothic</vt:lpstr>
      <vt:lpstr>MS PGothic</vt:lpstr>
      <vt:lpstr>Arial</vt:lpstr>
      <vt:lpstr>Batang</vt:lpstr>
      <vt:lpstr>Calibri</vt:lpstr>
      <vt:lpstr>Calibri Light</vt:lpstr>
      <vt:lpstr>Franklin Gothic Book</vt:lpstr>
      <vt:lpstr>Franklin Gothic Medium</vt:lpstr>
      <vt:lpstr>Times New Roman</vt:lpstr>
      <vt:lpstr>Wingdings</vt:lpstr>
      <vt:lpstr>1_Office Theme</vt:lpstr>
      <vt:lpstr>2_Office Theme</vt:lpstr>
      <vt:lpstr>5_Office Theme</vt:lpstr>
      <vt:lpstr>       PORTFOLIO COMMITTEE BRIEFING ON HUMAN SETTLEMENTS IN LIMPOPO 7 September 2022</vt:lpstr>
      <vt:lpstr>OVERVIEW OF PRESENTATION</vt:lpstr>
      <vt:lpstr>1. PURPOSE</vt:lpstr>
      <vt:lpstr>2. ASBESTOS ERADICATION</vt:lpstr>
      <vt:lpstr>SESHEGO ASBESTOS ERADICATION - PROGRESS</vt:lpstr>
      <vt:lpstr>SESHEGO ASBESTOS ERADICATION - PROGRESS</vt:lpstr>
      <vt:lpstr>ASBESTOS ERADICATION</vt:lpstr>
      <vt:lpstr>2. ERADICATION OF MUD HOUSES</vt:lpstr>
      <vt:lpstr>3. BLOCKED HOUSING PROJECTS</vt:lpstr>
      <vt:lpstr>LIST OF BLOCKED PROJECTS ON HSS</vt:lpstr>
      <vt:lpstr>4. INFORMAL SETTLEMENTS AUDIT</vt:lpstr>
      <vt:lpstr>PowerPoint Presentation</vt:lpstr>
      <vt:lpstr>PowerPoint Presentation</vt:lpstr>
      <vt:lpstr>Project Prioritization</vt:lpstr>
      <vt:lpstr>INFORMAL SETTLEMENTS LIMPOPO</vt:lpstr>
      <vt:lpstr>INFORMAL SETTLEMENTS LIMPOPO</vt:lpstr>
      <vt:lpstr>CATEGORY B1 – INFORMAL SETTLEMENTS (Township establishments in progress, interim services installed, Top Structures and Title deed transfers outstanding)</vt:lpstr>
      <vt:lpstr>4. RAPID LAND RELEASE</vt:lpstr>
      <vt:lpstr>RAPID LAND RELEASE: PRIVATE LAND ACQUIRED  </vt:lpstr>
      <vt:lpstr>RAPID LAND RELEASE: PRIVATE LAND ACQUIRED </vt:lpstr>
      <vt:lpstr>RAPID LAND RELEASE: PUBLIC LAND RELEASED</vt:lpstr>
      <vt:lpstr>RAPID LAND RELEASE: PUBLIC LAND RELEASED cont</vt:lpstr>
      <vt:lpstr>TITLE DEEDS</vt:lpstr>
      <vt:lpstr>GRANTS PERFORMANCE</vt:lpstr>
      <vt:lpstr>  PERFORMANCE OVERVIEW AS AT 31ST AUGUST 2022 </vt:lpstr>
      <vt:lpstr> PROJECTIONS vs EXPENDITURE FROM 2022/2023 FY 31 AUGUST 2022</vt:lpstr>
      <vt:lpstr>Summary of 2022/23 capital budget and expenditure as at 31 August 2022 </vt:lpstr>
      <vt:lpstr>CHALLENGES AND MITIGATIONS</vt:lpstr>
      <vt:lpstr>CHALLENGES AND MITIGATIONS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Portfolio Committee Briefing 2019 APP and Quarter 1   07 August 2019</dc:title>
  <dc:creator>Matloa Phuti</dc:creator>
  <cp:lastModifiedBy>Koliswa Pasiya-Mndende</cp:lastModifiedBy>
  <cp:revision>472</cp:revision>
  <cp:lastPrinted>2021-10-06T15:36:58Z</cp:lastPrinted>
  <dcterms:created xsi:type="dcterms:W3CDTF">2019-10-24T14:09:01Z</dcterms:created>
  <dcterms:modified xsi:type="dcterms:W3CDTF">2022-09-06T19:12:09Z</dcterms:modified>
</cp:coreProperties>
</file>