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4309" r:id="rId1"/>
    <p:sldMasterId id="2147484314" r:id="rId2"/>
  </p:sldMasterIdLst>
  <p:notesMasterIdLst>
    <p:notesMasterId r:id="rId19"/>
  </p:notesMasterIdLst>
  <p:handoutMasterIdLst>
    <p:handoutMasterId r:id="rId20"/>
  </p:handoutMasterIdLst>
  <p:sldIdLst>
    <p:sldId id="2668" r:id="rId3"/>
    <p:sldId id="2719" r:id="rId4"/>
    <p:sldId id="2722" r:id="rId5"/>
    <p:sldId id="2733" r:id="rId6"/>
    <p:sldId id="2724" r:id="rId7"/>
    <p:sldId id="2725" r:id="rId8"/>
    <p:sldId id="2734" r:id="rId9"/>
    <p:sldId id="2726" r:id="rId10"/>
    <p:sldId id="2727" r:id="rId11"/>
    <p:sldId id="2732" r:id="rId12"/>
    <p:sldId id="2728" r:id="rId13"/>
    <p:sldId id="2735" r:id="rId14"/>
    <p:sldId id="2718" r:id="rId15"/>
    <p:sldId id="2721" r:id="rId16"/>
    <p:sldId id="2730" r:id="rId17"/>
    <p:sldId id="2717" r:id="rId18"/>
  </p:sldIdLst>
  <p:sldSz cx="9144000" cy="6858000" type="screen4x3"/>
  <p:notesSz cx="6797675" cy="9926638"/>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41202"/>
    <a:srgbClr val="CCFFCC"/>
    <a:srgbClr val="FFFFCC"/>
    <a:srgbClr val="CCFFFF"/>
    <a:srgbClr val="D9D5B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956090-30EB-48AB-B326-FDF268F970FA}" v="3" dt="2022-08-24T12:26:47.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64" autoAdjust="0"/>
    <p:restoredTop sz="86434" autoAdjust="0"/>
  </p:normalViewPr>
  <p:slideViewPr>
    <p:cSldViewPr>
      <p:cViewPr varScale="1">
        <p:scale>
          <a:sx n="73" d="100"/>
          <a:sy n="73" d="100"/>
        </p:scale>
        <p:origin x="-1206" y="-102"/>
      </p:cViewPr>
      <p:guideLst>
        <p:guide orient="horz" pos="2160"/>
        <p:guide pos="2880"/>
      </p:guideLst>
    </p:cSldViewPr>
  </p:slideViewPr>
  <p:outlineViewPr>
    <p:cViewPr>
      <p:scale>
        <a:sx n="33" d="100"/>
        <a:sy n="33" d="100"/>
      </p:scale>
      <p:origin x="0" y="-38922"/>
    </p:cViewPr>
  </p:outlineViewPr>
  <p:notesTextViewPr>
    <p:cViewPr>
      <p:scale>
        <a:sx n="1" d="1"/>
        <a:sy n="1" d="1"/>
      </p:scale>
      <p:origin x="0" y="0"/>
    </p:cViewPr>
  </p:notesTextViewPr>
  <p:sorterViewPr>
    <p:cViewPr>
      <p:scale>
        <a:sx n="66" d="100"/>
        <a:sy n="66" d="100"/>
      </p:scale>
      <p:origin x="0" y="-629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2946400" cy="496412"/>
          </a:xfrm>
          <a:prstGeom prst="rect">
            <a:avLst/>
          </a:prstGeom>
        </p:spPr>
        <p:txBody>
          <a:bodyPr vert="horz" lIns="92147" tIns="46075" rIns="92147" bIns="46075" rtlCol="0"/>
          <a:lstStyle>
            <a:lvl1pPr algn="l">
              <a:defRPr sz="1200"/>
            </a:lvl1pPr>
          </a:lstStyle>
          <a:p>
            <a:endParaRPr lang="en-ZA" dirty="0"/>
          </a:p>
        </p:txBody>
      </p:sp>
      <p:sp>
        <p:nvSpPr>
          <p:cNvPr id="3" name="Date Placeholder 2"/>
          <p:cNvSpPr>
            <a:spLocks noGrp="1"/>
          </p:cNvSpPr>
          <p:nvPr>
            <p:ph type="dt" sz="quarter" idx="1"/>
          </p:nvPr>
        </p:nvSpPr>
        <p:spPr>
          <a:xfrm>
            <a:off x="3849688" y="5"/>
            <a:ext cx="2946400" cy="496412"/>
          </a:xfrm>
          <a:prstGeom prst="rect">
            <a:avLst/>
          </a:prstGeom>
        </p:spPr>
        <p:txBody>
          <a:bodyPr vert="horz" lIns="92147" tIns="46075" rIns="92147" bIns="46075" rtlCol="0"/>
          <a:lstStyle>
            <a:lvl1pPr algn="r">
              <a:defRPr sz="1200"/>
            </a:lvl1pPr>
          </a:lstStyle>
          <a:p>
            <a:fld id="{1D0945D4-7C2D-4A13-B38A-E12CB1D577C6}" type="datetimeFigureOut">
              <a:rPr lang="en-ZA" smtClean="0"/>
              <a:pPr/>
              <a:t>2022/08/31</a:t>
            </a:fld>
            <a:endParaRPr lang="en-ZA" dirty="0"/>
          </a:p>
        </p:txBody>
      </p:sp>
      <p:sp>
        <p:nvSpPr>
          <p:cNvPr id="4" name="Footer Placeholder 3"/>
          <p:cNvSpPr>
            <a:spLocks noGrp="1"/>
          </p:cNvSpPr>
          <p:nvPr>
            <p:ph type="ftr" sz="quarter" idx="2"/>
          </p:nvPr>
        </p:nvSpPr>
        <p:spPr>
          <a:xfrm>
            <a:off x="2" y="9428632"/>
            <a:ext cx="2946400" cy="496411"/>
          </a:xfrm>
          <a:prstGeom prst="rect">
            <a:avLst/>
          </a:prstGeom>
        </p:spPr>
        <p:txBody>
          <a:bodyPr vert="horz" lIns="92147" tIns="46075" rIns="92147" bIns="46075"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632"/>
            <a:ext cx="2946400" cy="496411"/>
          </a:xfrm>
          <a:prstGeom prst="rect">
            <a:avLst/>
          </a:prstGeom>
        </p:spPr>
        <p:txBody>
          <a:bodyPr vert="horz" lIns="92147" tIns="46075" rIns="92147" bIns="46075" rtlCol="0" anchor="b"/>
          <a:lstStyle>
            <a:lvl1pPr algn="r">
              <a:defRPr sz="1200"/>
            </a:lvl1pPr>
          </a:lstStyle>
          <a:p>
            <a:fld id="{204A9269-D6D7-48C4-9470-0116AF9D5FB3}" type="slidenum">
              <a:rPr lang="en-ZA" smtClean="0"/>
              <a:pPr/>
              <a:t>‹#›</a:t>
            </a:fld>
            <a:endParaRPr lang="en-ZA" dirty="0"/>
          </a:p>
        </p:txBody>
      </p:sp>
    </p:spTree>
    <p:extLst>
      <p:ext uri="{BB962C8B-B14F-4D97-AF65-F5344CB8AC3E}">
        <p14:creationId xmlns:p14="http://schemas.microsoft.com/office/powerpoint/2010/main" xmlns="" val="235348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2147" tIns="46075" rIns="92147" bIns="46075" rtlCol="0"/>
          <a:lstStyle>
            <a:lvl1pPr algn="l">
              <a:defRPr sz="1200"/>
            </a:lvl1pPr>
          </a:lstStyle>
          <a:p>
            <a:endParaRPr lang="en-US" dirty="0"/>
          </a:p>
        </p:txBody>
      </p:sp>
      <p:sp>
        <p:nvSpPr>
          <p:cNvPr id="3" name="Date Placeholder 2"/>
          <p:cNvSpPr>
            <a:spLocks noGrp="1"/>
          </p:cNvSpPr>
          <p:nvPr>
            <p:ph type="dt" idx="1"/>
          </p:nvPr>
        </p:nvSpPr>
        <p:spPr>
          <a:xfrm>
            <a:off x="3850444" y="1"/>
            <a:ext cx="2945659" cy="496332"/>
          </a:xfrm>
          <a:prstGeom prst="rect">
            <a:avLst/>
          </a:prstGeom>
        </p:spPr>
        <p:txBody>
          <a:bodyPr vert="horz" lIns="92147" tIns="46075" rIns="92147" bIns="46075" rtlCol="0"/>
          <a:lstStyle>
            <a:lvl1pPr algn="r">
              <a:defRPr sz="1200"/>
            </a:lvl1pPr>
          </a:lstStyle>
          <a:p>
            <a:fld id="{CB34B744-44EE-4F42-B972-C0B75A3BE042}" type="datetimeFigureOut">
              <a:rPr lang="en-US" smtClean="0"/>
              <a:pPr/>
              <a:t>8/31/2022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47" tIns="46075" rIns="92147" bIns="46075" rtlCol="0" anchor="ctr"/>
          <a:lstStyle/>
          <a:p>
            <a:endParaRPr lang="en-US" dirty="0"/>
          </a:p>
        </p:txBody>
      </p:sp>
      <p:sp>
        <p:nvSpPr>
          <p:cNvPr id="5" name="Notes Placeholder 4"/>
          <p:cNvSpPr>
            <a:spLocks noGrp="1"/>
          </p:cNvSpPr>
          <p:nvPr>
            <p:ph type="body" sz="quarter" idx="3"/>
          </p:nvPr>
        </p:nvSpPr>
        <p:spPr>
          <a:xfrm>
            <a:off x="679768" y="4715159"/>
            <a:ext cx="5438140" cy="4466988"/>
          </a:xfrm>
          <a:prstGeom prst="rect">
            <a:avLst/>
          </a:prstGeom>
        </p:spPr>
        <p:txBody>
          <a:bodyPr vert="horz" lIns="92147" tIns="46075" rIns="92147" bIns="460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28586"/>
            <a:ext cx="2945659" cy="496332"/>
          </a:xfrm>
          <a:prstGeom prst="rect">
            <a:avLst/>
          </a:prstGeom>
        </p:spPr>
        <p:txBody>
          <a:bodyPr vert="horz" lIns="92147" tIns="46075" rIns="92147" bIns="4607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4" y="9428586"/>
            <a:ext cx="2945659" cy="496332"/>
          </a:xfrm>
          <a:prstGeom prst="rect">
            <a:avLst/>
          </a:prstGeom>
        </p:spPr>
        <p:txBody>
          <a:bodyPr vert="horz" lIns="92147" tIns="46075" rIns="92147" bIns="46075" rtlCol="0" anchor="b"/>
          <a:lstStyle>
            <a:lvl1pPr algn="r">
              <a:defRPr sz="1200"/>
            </a:lvl1pPr>
          </a:lstStyle>
          <a:p>
            <a:fld id="{B3EBCF5C-793D-4E2E-8A58-2738429E7524}" type="slidenum">
              <a:rPr lang="en-US" smtClean="0"/>
              <a:pPr/>
              <a:t>‹#›</a:t>
            </a:fld>
            <a:endParaRPr lang="en-US" dirty="0"/>
          </a:p>
        </p:txBody>
      </p:sp>
    </p:spTree>
    <p:extLst>
      <p:ext uri="{BB962C8B-B14F-4D97-AF65-F5344CB8AC3E}">
        <p14:creationId xmlns:p14="http://schemas.microsoft.com/office/powerpoint/2010/main" xmlns="" val="169704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B74157-DD55-4E80-8665-737AFE1DF31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946443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7" name="Date Placeholder 6"/>
          <p:cNvSpPr>
            <a:spLocks noGrp="1"/>
          </p:cNvSpPr>
          <p:nvPr>
            <p:ph type="dt" sz="half" idx="10"/>
          </p:nvPr>
        </p:nvSpPr>
        <p:spPr/>
        <p:txBody>
          <a:bodyPr/>
          <a:lstStyle/>
          <a:p>
            <a:fld id="{7A6C12FD-F097-41F7-AA9A-A988CB842655}" type="datetime1">
              <a:rPr lang="en-ZA" smtClean="0">
                <a:solidFill>
                  <a:prstClr val="black">
                    <a:tint val="75000"/>
                  </a:prstClr>
                </a:solidFill>
              </a:rPr>
              <a:pPr/>
              <a:t>2022/08/31</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936609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8028384" cy="908720"/>
          </a:xfrm>
        </p:spPr>
        <p:txBody>
          <a:bodyPr>
            <a:normAutofit/>
          </a:bodyPr>
          <a:lstStyle>
            <a:lvl1pPr>
              <a:defRPr sz="2800" b="1">
                <a:solidFill>
                  <a:schemeClr val="accent2">
                    <a:lumMod val="75000"/>
                  </a:schemeClr>
                </a:solidFill>
              </a:defRPr>
            </a:lvl1pPr>
          </a:lstStyle>
          <a:p>
            <a:r>
              <a:rPr lang="en-US" dirty="0"/>
              <a:t>CLICK TO EDIT MASTER TITLE STYLE</a:t>
            </a:r>
            <a:endParaRPr lang="en-ZA" dirty="0"/>
          </a:p>
        </p:txBody>
      </p:sp>
      <p:sp>
        <p:nvSpPr>
          <p:cNvPr id="3" name="Content Placeholder 2"/>
          <p:cNvSpPr>
            <a:spLocks noGrp="1"/>
          </p:cNvSpPr>
          <p:nvPr>
            <p:ph idx="1"/>
          </p:nvPr>
        </p:nvSpPr>
        <p:spPr>
          <a:xfrm>
            <a:off x="251520" y="908720"/>
            <a:ext cx="8712968" cy="5217444"/>
          </a:xfrm>
        </p:spPr>
        <p:txBody>
          <a:bodyPr>
            <a:normAutofit/>
          </a:bodyPr>
          <a:lstStyle>
            <a:lvl1pPr>
              <a:defRPr sz="1800"/>
            </a:lvl1pPr>
          </a:lstStyle>
          <a:p>
            <a:pPr lvl="0"/>
            <a:r>
              <a:rPr lang="en-US" dirty="0"/>
              <a:t>Click to edit Master text styles</a:t>
            </a:r>
          </a:p>
        </p:txBody>
      </p:sp>
      <p:sp>
        <p:nvSpPr>
          <p:cNvPr id="4" name="Date Placeholder 3"/>
          <p:cNvSpPr>
            <a:spLocks noGrp="1"/>
          </p:cNvSpPr>
          <p:nvPr>
            <p:ph type="dt" sz="half" idx="10"/>
          </p:nvPr>
        </p:nvSpPr>
        <p:spPr/>
        <p:txBody>
          <a:bodyPr/>
          <a:lstStyle/>
          <a:p>
            <a:fld id="{72B8E1FB-30FC-4DF2-BCF4-3AB5211FFE0D}" type="datetime1">
              <a:rPr lang="en-ZA" smtClean="0">
                <a:solidFill>
                  <a:prstClr val="black">
                    <a:tint val="75000"/>
                  </a:prstClr>
                </a:solidFill>
              </a:rPr>
              <a:pPr/>
              <a:t>2022/08/31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76773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E4AA3-DDB1-47CC-8846-77A6E2B2A148}" type="datetime1">
              <a:rPr lang="en-ZA" smtClean="0">
                <a:solidFill>
                  <a:prstClr val="black">
                    <a:tint val="75000"/>
                  </a:prstClr>
                </a:solidFill>
              </a:rPr>
              <a:pPr/>
              <a:t>2022/08/31</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78194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7" name="Date Placeholder 6"/>
          <p:cNvSpPr>
            <a:spLocks noGrp="1"/>
          </p:cNvSpPr>
          <p:nvPr>
            <p:ph type="dt" sz="half" idx="10"/>
          </p:nvPr>
        </p:nvSpPr>
        <p:spPr/>
        <p:txBody>
          <a:bodyPr/>
          <a:lstStyle/>
          <a:p>
            <a:fld id="{7A6C12FD-F097-41F7-AA9A-A988CB842655}" type="datetime1">
              <a:rPr lang="en-ZA" smtClean="0">
                <a:solidFill>
                  <a:prstClr val="black">
                    <a:tint val="75000"/>
                  </a:prstClr>
                </a:solidFill>
              </a:rPr>
              <a:pPr/>
              <a:t>2022/08/31</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0052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8028384" cy="908720"/>
          </a:xfrm>
        </p:spPr>
        <p:txBody>
          <a:bodyPr>
            <a:normAutofit/>
          </a:bodyPr>
          <a:lstStyle>
            <a:lvl1pPr>
              <a:defRPr sz="2800" b="1">
                <a:solidFill>
                  <a:schemeClr val="accent2">
                    <a:lumMod val="75000"/>
                  </a:schemeClr>
                </a:solidFill>
              </a:defRPr>
            </a:lvl1pPr>
          </a:lstStyle>
          <a:p>
            <a:r>
              <a:rPr lang="en-US" dirty="0"/>
              <a:t>CLICK TO EDIT MASTER TITLE STYLE</a:t>
            </a:r>
            <a:endParaRPr lang="en-ZA" dirty="0"/>
          </a:p>
        </p:txBody>
      </p:sp>
      <p:sp>
        <p:nvSpPr>
          <p:cNvPr id="3" name="Content Placeholder 2"/>
          <p:cNvSpPr>
            <a:spLocks noGrp="1"/>
          </p:cNvSpPr>
          <p:nvPr>
            <p:ph idx="1"/>
          </p:nvPr>
        </p:nvSpPr>
        <p:spPr>
          <a:xfrm>
            <a:off x="251520" y="908720"/>
            <a:ext cx="8712968" cy="5217444"/>
          </a:xfrm>
        </p:spPr>
        <p:txBody>
          <a:bodyPr>
            <a:normAutofit/>
          </a:bodyPr>
          <a:lstStyle>
            <a:lvl1pPr>
              <a:defRPr sz="1800"/>
            </a:lvl1pPr>
          </a:lstStyle>
          <a:p>
            <a:pPr lvl="0"/>
            <a:r>
              <a:rPr lang="en-US" dirty="0"/>
              <a:t>Click to edit Master text styles</a:t>
            </a:r>
          </a:p>
        </p:txBody>
      </p:sp>
      <p:sp>
        <p:nvSpPr>
          <p:cNvPr id="4" name="Date Placeholder 3"/>
          <p:cNvSpPr>
            <a:spLocks noGrp="1"/>
          </p:cNvSpPr>
          <p:nvPr>
            <p:ph type="dt" sz="half" idx="10"/>
          </p:nvPr>
        </p:nvSpPr>
        <p:spPr/>
        <p:txBody>
          <a:bodyPr/>
          <a:lstStyle/>
          <a:p>
            <a:fld id="{72B8E1FB-30FC-4DF2-BCF4-3AB5211FFE0D}" type="datetime1">
              <a:rPr lang="en-ZA" smtClean="0">
                <a:solidFill>
                  <a:prstClr val="black">
                    <a:tint val="75000"/>
                  </a:prstClr>
                </a:solidFill>
              </a:rPr>
              <a:pPr/>
              <a:t>2022/08/31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11835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E4AA3-DDB1-47CC-8846-77A6E2B2A148}" type="datetime1">
              <a:rPr lang="en-ZA" smtClean="0">
                <a:solidFill>
                  <a:prstClr val="black">
                    <a:tint val="75000"/>
                  </a:prstClr>
                </a:solidFill>
              </a:rPr>
              <a:pPr/>
              <a:t>2022/08/31</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217679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5"/>
            <a:ext cx="4040188"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8" y="1535115"/>
            <a:ext cx="4041775" cy="63976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346457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2" name="TextBox 1"/>
          <p:cNvSpPr txBox="1"/>
          <p:nvPr userDrawn="1"/>
        </p:nvSpPr>
        <p:spPr>
          <a:xfrm>
            <a:off x="1115619" y="5470192"/>
            <a:ext cx="7200800" cy="1631216"/>
          </a:xfrm>
          <a:prstGeom prst="rect">
            <a:avLst/>
          </a:prstGeom>
          <a:noFill/>
        </p:spPr>
        <p:txBody>
          <a:bodyPr wrap="square" rtlCol="0">
            <a:spAutoFit/>
          </a:bodyPr>
          <a:lstStyle/>
          <a:p>
            <a:pPr algn="ctr"/>
            <a:r>
              <a:rPr lang="en-ZA" sz="2000" b="1" dirty="0">
                <a:solidFill>
                  <a:prstClr val="white"/>
                </a:solidFill>
                <a:latin typeface="Arial" panose="020B0604020202020204" pitchFamily="34" charset="0"/>
                <a:cs typeface="Arial" panose="020B0604020202020204" pitchFamily="34" charset="0"/>
              </a:rPr>
              <a:t>Website: www.education.gov.za</a:t>
            </a:r>
          </a:p>
          <a:p>
            <a:pPr algn="ctr"/>
            <a:r>
              <a:rPr lang="en-ZA" sz="2000" b="1" dirty="0">
                <a:solidFill>
                  <a:prstClr val="white"/>
                </a:solidFill>
                <a:latin typeface="Arial" panose="020B0604020202020204" pitchFamily="34" charset="0"/>
                <a:cs typeface="Arial" panose="020B0604020202020204" pitchFamily="34" charset="0"/>
              </a:rPr>
              <a:t>Call Centre: 0800 202 933 | callcentre@dbe.gov.za</a:t>
            </a:r>
          </a:p>
          <a:p>
            <a:pPr algn="ctr"/>
            <a:r>
              <a:rPr lang="en-ZA" sz="2000" b="1" dirty="0">
                <a:solidFill>
                  <a:prstClr val="white"/>
                </a:solidFill>
                <a:latin typeface="Arial" panose="020B0604020202020204" pitchFamily="34" charset="0"/>
                <a:cs typeface="Arial" panose="020B0604020202020204" pitchFamily="34" charset="0"/>
              </a:rPr>
              <a:t>witter: @DBE_SA | Facebook: DBE SA</a:t>
            </a:r>
          </a:p>
          <a:p>
            <a:pPr algn="ctr"/>
            <a:endParaRPr lang="en-ZA" sz="2000" b="1" dirty="0">
              <a:solidFill>
                <a:prstClr val="white"/>
              </a:solidFill>
              <a:latin typeface="Arial" panose="020B0604020202020204" pitchFamily="34" charset="0"/>
              <a:cs typeface="Arial" panose="020B0604020202020204" pitchFamily="34" charset="0"/>
            </a:endParaRPr>
          </a:p>
          <a:p>
            <a:endParaRPr lang="en-ZA" sz="2000" b="1" dirty="0">
              <a:solidFill>
                <a:prstClr val="white"/>
              </a:solidFill>
              <a:latin typeface="Arial" panose="020B0604020202020204" pitchFamily="34" charset="0"/>
              <a:cs typeface="Arial" panose="020B0604020202020204" pitchFamily="34" charset="0"/>
            </a:endParaRPr>
          </a:p>
        </p:txBody>
      </p:sp>
      <p:sp>
        <p:nvSpPr>
          <p:cNvPr id="6" name="Title 5"/>
          <p:cNvSpPr>
            <a:spLocks noGrp="1"/>
          </p:cNvSpPr>
          <p:nvPr>
            <p:ph type="title" hasCustomPrompt="1"/>
          </p:nvPr>
        </p:nvSpPr>
        <p:spPr>
          <a:xfrm>
            <a:off x="457200" y="2502024"/>
            <a:ext cx="82296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a:t>CLICK TO ADD ENDING MESSAGE</a:t>
            </a:r>
            <a:endParaRPr lang="en-ZA" dirty="0"/>
          </a:p>
        </p:txBody>
      </p:sp>
    </p:spTree>
    <p:extLst>
      <p:ext uri="{BB962C8B-B14F-4D97-AF65-F5344CB8AC3E}">
        <p14:creationId xmlns:p14="http://schemas.microsoft.com/office/powerpoint/2010/main" xmlns="" val="26779719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31439-2095-438C-BEFB-FF6A1884D838}" type="datetime1">
              <a:rPr lang="en-ZA" smtClean="0">
                <a:solidFill>
                  <a:prstClr val="black">
                    <a:tint val="75000"/>
                  </a:prstClr>
                </a:solidFill>
              </a:rPr>
              <a:pPr/>
              <a:t>2022/08/31</a:t>
            </a:fld>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682276656"/>
      </p:ext>
    </p:extLst>
  </p:cSld>
  <p:clrMap bg1="lt1" tx1="dk1" bg2="lt2" tx2="dk2" accent1="accent1" accent2="accent2" accent3="accent3" accent4="accent4" accent5="accent5" accent6="accent6" hlink="hlink" folHlink="folHlink"/>
  <p:sldLayoutIdLst>
    <p:sldLayoutId id="2147484310" r:id="rId1"/>
    <p:sldLayoutId id="2147484311" r:id="rId2"/>
    <p:sldLayoutId id="214748431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31439-2095-438C-BEFB-FF6A1884D838}" type="datetime1">
              <a:rPr lang="en-ZA" smtClean="0">
                <a:solidFill>
                  <a:prstClr val="black">
                    <a:tint val="75000"/>
                  </a:prstClr>
                </a:solidFill>
              </a:rPr>
              <a:pPr/>
              <a:t>2022/08/31</a:t>
            </a:fld>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0AE55-7E06-4976-960B-3D98813CB3CF}"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xmlns="" val="1370157971"/>
      </p:ext>
    </p:extLst>
  </p:cSld>
  <p:clrMap bg1="lt1" tx1="dk1" bg2="lt2" tx2="dk2" accent1="accent1" accent2="accent2" accent3="accent3" accent4="accent4" accent5="accent5" accent6="accent6" hlink="hlink" folHlink="folHlink"/>
  <p:sldLayoutIdLst>
    <p:sldLayoutId id="2147484315" r:id="rId1"/>
    <p:sldLayoutId id="2147484316" r:id="rId2"/>
    <p:sldLayoutId id="2147484317" r:id="rId3"/>
    <p:sldLayoutId id="2147484318" r:id="rId4"/>
    <p:sldLayoutId id="2147484320"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tags" Target="../tags/tag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20" y="492656"/>
            <a:ext cx="9144000" cy="5384616"/>
          </a:xfrm>
        </p:spPr>
        <p:txBody>
          <a:bodyPr>
            <a:noAutofit/>
          </a:bodyPr>
          <a:lstStyle/>
          <a:p>
            <a:r>
              <a:rPr lang="en-ZA" sz="4800" b="1" dirty="0">
                <a:solidFill>
                  <a:schemeClr val="accent2">
                    <a:lumMod val="75000"/>
                  </a:schemeClr>
                </a:solidFill>
              </a:rPr>
              <a:t/>
            </a:r>
            <a:br>
              <a:rPr lang="en-ZA" sz="4800" b="1" dirty="0">
                <a:solidFill>
                  <a:schemeClr val="accent2">
                    <a:lumMod val="75000"/>
                  </a:schemeClr>
                </a:solidFill>
              </a:rPr>
            </a:br>
            <a:r>
              <a:rPr lang="en-ZA" sz="4800" b="1" dirty="0">
                <a:solidFill>
                  <a:schemeClr val="accent2">
                    <a:lumMod val="75000"/>
                  </a:schemeClr>
                </a:solidFill>
              </a:rPr>
              <a:t/>
            </a:r>
            <a:br>
              <a:rPr lang="en-ZA" sz="4800" b="1" dirty="0">
                <a:solidFill>
                  <a:schemeClr val="accent2">
                    <a:lumMod val="75000"/>
                  </a:schemeClr>
                </a:solidFill>
              </a:rPr>
            </a:br>
            <a:r>
              <a:rPr lang="en-ZA" sz="4800" b="1" dirty="0">
                <a:solidFill>
                  <a:schemeClr val="accent2">
                    <a:lumMod val="75000"/>
                  </a:schemeClr>
                </a:solidFill>
              </a:rPr>
              <a:t>SOUTH AFRICAN SIGN LANGUAGE (SASL) IN EDUCATION</a:t>
            </a:r>
            <a:br>
              <a:rPr lang="en-ZA" sz="4800" b="1" dirty="0">
                <a:solidFill>
                  <a:schemeClr val="accent2">
                    <a:lumMod val="75000"/>
                  </a:schemeClr>
                </a:solidFill>
              </a:rPr>
            </a:br>
            <a:r>
              <a:rPr lang="en-ZA" sz="4800" b="1" dirty="0">
                <a:solidFill>
                  <a:schemeClr val="accent2">
                    <a:lumMod val="75000"/>
                  </a:schemeClr>
                </a:solidFill>
              </a:rPr>
              <a:t/>
            </a:r>
            <a:br>
              <a:rPr lang="en-ZA" sz="4800" b="1" dirty="0">
                <a:solidFill>
                  <a:schemeClr val="accent2">
                    <a:lumMod val="75000"/>
                  </a:schemeClr>
                </a:solidFill>
              </a:rPr>
            </a:br>
            <a:r>
              <a:rPr lang="en-ZA" sz="4800" b="1" dirty="0">
                <a:solidFill>
                  <a:schemeClr val="accent2">
                    <a:lumMod val="75000"/>
                  </a:schemeClr>
                </a:solidFill>
              </a:rPr>
              <a:t>PORTFOLIO COMMITTEE ON SPORTS, ARTS AND CULTURE</a:t>
            </a:r>
            <a:br>
              <a:rPr lang="en-ZA" sz="4800" b="1" dirty="0">
                <a:solidFill>
                  <a:schemeClr val="accent2">
                    <a:lumMod val="75000"/>
                  </a:schemeClr>
                </a:solidFill>
              </a:rPr>
            </a:br>
            <a:r>
              <a:rPr lang="en-ZA" sz="4800" b="1" dirty="0">
                <a:solidFill>
                  <a:schemeClr val="accent2">
                    <a:lumMod val="75000"/>
                  </a:schemeClr>
                </a:solidFill>
              </a:rPr>
              <a:t/>
            </a:r>
            <a:br>
              <a:rPr lang="en-ZA" sz="4800" b="1" dirty="0">
                <a:solidFill>
                  <a:schemeClr val="accent2">
                    <a:lumMod val="75000"/>
                  </a:schemeClr>
                </a:solidFill>
              </a:rPr>
            </a:br>
            <a:r>
              <a:rPr lang="en-ZA" sz="3200" i="1" dirty="0">
                <a:solidFill>
                  <a:schemeClr val="accent2">
                    <a:lumMod val="75000"/>
                  </a:schemeClr>
                </a:solidFill>
              </a:rPr>
              <a:t>30 August 2022</a:t>
            </a:r>
            <a:r>
              <a:rPr lang="en-ZA" sz="4800" b="1" dirty="0">
                <a:solidFill>
                  <a:schemeClr val="accent2">
                    <a:lumMod val="75000"/>
                  </a:schemeClr>
                </a:solidFill>
              </a:rPr>
              <a:t/>
            </a:r>
            <a:br>
              <a:rPr lang="en-ZA" sz="4800" b="1" dirty="0">
                <a:solidFill>
                  <a:schemeClr val="accent2">
                    <a:lumMod val="75000"/>
                  </a:schemeClr>
                </a:solidFill>
              </a:rPr>
            </a:br>
            <a:r>
              <a:rPr lang="en-ZA" sz="4800" b="1" dirty="0">
                <a:solidFill>
                  <a:schemeClr val="accent2">
                    <a:lumMod val="75000"/>
                  </a:schemeClr>
                </a:solidFill>
              </a:rPr>
              <a:t/>
            </a:r>
            <a:br>
              <a:rPr lang="en-ZA" sz="4800" b="1" dirty="0">
                <a:solidFill>
                  <a:schemeClr val="accent2">
                    <a:lumMod val="75000"/>
                  </a:schemeClr>
                </a:solidFill>
              </a:rPr>
            </a:br>
            <a:r>
              <a:rPr lang="en-ZA" sz="4800" b="1" dirty="0">
                <a:solidFill>
                  <a:schemeClr val="accent2">
                    <a:lumMod val="75000"/>
                  </a:schemeClr>
                </a:solidFill>
              </a:rPr>
              <a:t> </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p:cNvPicPr>
            <a:picLocks noChangeAspect="1"/>
          </p:cNvPicPr>
          <p:nvPr/>
        </p:nvPicPr>
        <p:blipFill>
          <a:blip r:embed="rId4" cstate="print"/>
          <a:stretch>
            <a:fillRect/>
          </a:stretch>
        </p:blipFill>
        <p:spPr>
          <a:xfrm>
            <a:off x="0" y="6021288"/>
            <a:ext cx="1691680" cy="836712"/>
          </a:xfrm>
          <a:prstGeom prst="rect">
            <a:avLst/>
          </a:prstGeom>
        </p:spPr>
      </p:pic>
    </p:spTree>
    <p:custDataLst>
      <p:tags r:id="rId1"/>
    </p:custDataLst>
    <p:extLst>
      <p:ext uri="{BB962C8B-B14F-4D97-AF65-F5344CB8AC3E}">
        <p14:creationId xmlns:p14="http://schemas.microsoft.com/office/powerpoint/2010/main" xmlns="" val="1749423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72" y="0"/>
            <a:ext cx="8930128" cy="764704"/>
          </a:xfrm>
        </p:spPr>
        <p:txBody>
          <a:bodyPr>
            <a:normAutofit/>
          </a:bodyPr>
          <a:lstStyle/>
          <a:p>
            <a:r>
              <a:rPr lang="en-ZA" sz="4000" dirty="0"/>
              <a:t>6. Participation and Performance </a:t>
            </a:r>
            <a:endParaRPr lang="en-ZA" sz="4000" b="1" dirty="0"/>
          </a:p>
        </p:txBody>
      </p:sp>
      <p:sp>
        <p:nvSpPr>
          <p:cNvPr id="3" name="Content Placeholder 2"/>
          <p:cNvSpPr>
            <a:spLocks noGrp="1"/>
          </p:cNvSpPr>
          <p:nvPr>
            <p:ph idx="1"/>
          </p:nvPr>
        </p:nvSpPr>
        <p:spPr>
          <a:xfrm>
            <a:off x="213872" y="764704"/>
            <a:ext cx="8568952" cy="5760640"/>
          </a:xfrm>
        </p:spPr>
        <p:txBody>
          <a:bodyPr>
            <a:noAutofit/>
          </a:bodyPr>
          <a:lstStyle/>
          <a:p>
            <a:pPr marL="0" indent="0" algn="just">
              <a:spcAft>
                <a:spcPts val="600"/>
              </a:spcAft>
              <a:buNone/>
            </a:pPr>
            <a:r>
              <a:rPr lang="en-ZA" sz="2800" b="1" u="sng" dirty="0"/>
              <a:t>Participation and Performance in SASL HL (Grade 12)</a:t>
            </a:r>
          </a:p>
          <a:p>
            <a:pPr marL="0" indent="0" algn="just">
              <a:spcAft>
                <a:spcPts val="600"/>
              </a:spcAft>
              <a:buNone/>
            </a:pPr>
            <a:endParaRPr lang="en-ZA" sz="2800" b="1" u="sng" dirty="0"/>
          </a:p>
          <a:p>
            <a:pPr marL="0" indent="0" algn="just">
              <a:spcAft>
                <a:spcPts val="600"/>
              </a:spcAft>
              <a:buNone/>
            </a:pPr>
            <a:r>
              <a:rPr lang="en-ZA" sz="2800" dirty="0"/>
              <a:t> </a:t>
            </a:r>
          </a:p>
          <a:p>
            <a:pPr marL="514350" indent="-514350" algn="just">
              <a:buFont typeface="+mj-lt"/>
              <a:buAutoNum type="alphaLcParenR"/>
            </a:pPr>
            <a:endParaRPr lang="en-ZA" sz="2800" dirty="0"/>
          </a:p>
          <a:p>
            <a:pPr marL="0" lvl="1" indent="0" defTabSz="355600">
              <a:buNone/>
              <a:defRPr/>
            </a:pPr>
            <a:r>
              <a:rPr lang="en-ZA" dirty="0">
                <a:cs typeface="Arial" panose="020B0604020202020204" pitchFamily="34" charset="0"/>
              </a:rPr>
              <a:t> </a:t>
            </a:r>
          </a:p>
          <a:p>
            <a:pPr marL="0" indent="0" algn="just">
              <a:spcBef>
                <a:spcPts val="0"/>
              </a:spcBef>
              <a:buNone/>
            </a:pPr>
            <a:r>
              <a:rPr lang="en-ZA" sz="2800" dirty="0">
                <a:cs typeface="Arial" panose="020B0604020202020204" pitchFamily="34" charset="0"/>
              </a:rPr>
              <a:t>.</a:t>
            </a:r>
            <a:endParaRPr lang="en-ZA" sz="2800" dirty="0"/>
          </a:p>
        </p:txBody>
      </p:sp>
      <p:sp>
        <p:nvSpPr>
          <p:cNvPr id="5" name="TextBox 4"/>
          <p:cNvSpPr txBox="1"/>
          <p:nvPr/>
        </p:nvSpPr>
        <p:spPr>
          <a:xfrm>
            <a:off x="7308304" y="6525344"/>
            <a:ext cx="720080" cy="369332"/>
          </a:xfrm>
          <a:prstGeom prst="rect">
            <a:avLst/>
          </a:prstGeom>
          <a:noFill/>
        </p:spPr>
        <p:txBody>
          <a:bodyPr wrap="square" rtlCol="0">
            <a:spAutoFit/>
          </a:bodyPr>
          <a:lstStyle/>
          <a:p>
            <a:r>
              <a:rPr lang="en-ZA" dirty="0"/>
              <a:t>3</a:t>
            </a:r>
          </a:p>
        </p:txBody>
      </p:sp>
      <p:graphicFrame>
        <p:nvGraphicFramePr>
          <p:cNvPr id="4" name="Table 5">
            <a:extLst>
              <a:ext uri="{FF2B5EF4-FFF2-40B4-BE49-F238E27FC236}">
                <a16:creationId xmlns:a16="http://schemas.microsoft.com/office/drawing/2014/main" xmlns="" id="{2DABD16B-0267-C42C-02BA-D7C026889260}"/>
              </a:ext>
            </a:extLst>
          </p:cNvPr>
          <p:cNvGraphicFramePr>
            <a:graphicFrameLocks noGrp="1"/>
          </p:cNvGraphicFramePr>
          <p:nvPr/>
        </p:nvGraphicFramePr>
        <p:xfrm>
          <a:off x="539552" y="1340766"/>
          <a:ext cx="8352928" cy="5056626"/>
        </p:xfrm>
        <a:graphic>
          <a:graphicData uri="http://schemas.openxmlformats.org/drawingml/2006/table">
            <a:tbl>
              <a:tblPr firstRow="1" bandRow="1">
                <a:tableStyleId>{F5AB1C69-6EDB-4FF4-983F-18BD219EF322}</a:tableStyleId>
              </a:tblPr>
              <a:tblGrid>
                <a:gridCol w="1640754">
                  <a:extLst>
                    <a:ext uri="{9D8B030D-6E8A-4147-A177-3AD203B41FA5}">
                      <a16:colId xmlns:a16="http://schemas.microsoft.com/office/drawing/2014/main" xmlns="" val="1289256049"/>
                    </a:ext>
                  </a:extLst>
                </a:gridCol>
                <a:gridCol w="1789913">
                  <a:extLst>
                    <a:ext uri="{9D8B030D-6E8A-4147-A177-3AD203B41FA5}">
                      <a16:colId xmlns:a16="http://schemas.microsoft.com/office/drawing/2014/main" xmlns="" val="3556136399"/>
                    </a:ext>
                  </a:extLst>
                </a:gridCol>
                <a:gridCol w="2618005">
                  <a:extLst>
                    <a:ext uri="{9D8B030D-6E8A-4147-A177-3AD203B41FA5}">
                      <a16:colId xmlns:a16="http://schemas.microsoft.com/office/drawing/2014/main" xmlns="" val="2016034941"/>
                    </a:ext>
                  </a:extLst>
                </a:gridCol>
                <a:gridCol w="2304256">
                  <a:extLst>
                    <a:ext uri="{9D8B030D-6E8A-4147-A177-3AD203B41FA5}">
                      <a16:colId xmlns:a16="http://schemas.microsoft.com/office/drawing/2014/main" xmlns="" val="1467443956"/>
                    </a:ext>
                  </a:extLst>
                </a:gridCol>
              </a:tblGrid>
              <a:tr h="576066">
                <a:tc>
                  <a:txBody>
                    <a:bodyPr/>
                    <a:lstStyle/>
                    <a:p>
                      <a:r>
                        <a:rPr lang="en-US" sz="2400" dirty="0"/>
                        <a:t>Year</a:t>
                      </a:r>
                      <a:endParaRPr lang="en-ZA" sz="2400" dirty="0"/>
                    </a:p>
                  </a:txBody>
                  <a:tcPr/>
                </a:tc>
                <a:tc>
                  <a:txBody>
                    <a:bodyPr/>
                    <a:lstStyle/>
                    <a:p>
                      <a:r>
                        <a:rPr lang="en-US" sz="2400" dirty="0"/>
                        <a:t>No Wrote</a:t>
                      </a:r>
                      <a:endParaRPr lang="en-ZA" sz="2400" dirty="0"/>
                    </a:p>
                  </a:txBody>
                  <a:tcPr/>
                </a:tc>
                <a:tc>
                  <a:txBody>
                    <a:bodyPr/>
                    <a:lstStyle/>
                    <a:p>
                      <a:r>
                        <a:rPr lang="en-US" sz="2400" dirty="0"/>
                        <a:t>No Passed @ 40%</a:t>
                      </a:r>
                      <a:endParaRPr lang="en-ZA" sz="2400" dirty="0"/>
                    </a:p>
                  </a:txBody>
                  <a:tcPr/>
                </a:tc>
                <a:tc>
                  <a:txBody>
                    <a:bodyPr/>
                    <a:lstStyle/>
                    <a:p>
                      <a:r>
                        <a:rPr lang="en-US" sz="2400" dirty="0"/>
                        <a:t>% Passed @ 40%</a:t>
                      </a:r>
                      <a:endParaRPr lang="en-ZA" sz="2400" dirty="0"/>
                    </a:p>
                  </a:txBody>
                  <a:tcPr/>
                </a:tc>
                <a:extLst>
                  <a:ext uri="{0D108BD9-81ED-4DB2-BD59-A6C34878D82A}">
                    <a16:rowId xmlns:a16="http://schemas.microsoft.com/office/drawing/2014/main" xmlns="" val="1952845123"/>
                  </a:ext>
                </a:extLst>
              </a:tr>
              <a:tr h="769732">
                <a:tc>
                  <a:txBody>
                    <a:bodyPr/>
                    <a:lstStyle/>
                    <a:p>
                      <a:r>
                        <a:rPr lang="en-US" sz="2400" dirty="0"/>
                        <a:t>2018</a:t>
                      </a:r>
                      <a:endParaRPr lang="en-ZA" sz="2400" dirty="0"/>
                    </a:p>
                  </a:txBody>
                  <a:tcPr/>
                </a:tc>
                <a:tc>
                  <a:txBody>
                    <a:bodyPr/>
                    <a:lstStyle/>
                    <a:p>
                      <a:r>
                        <a:rPr lang="en-ZA" sz="2400" dirty="0"/>
                        <a:t>FT 52</a:t>
                      </a:r>
                    </a:p>
                    <a:p>
                      <a:r>
                        <a:rPr lang="en-ZA" sz="2400" dirty="0"/>
                        <a:t>PT 6</a:t>
                      </a:r>
                    </a:p>
                  </a:txBody>
                  <a:tcPr/>
                </a:tc>
                <a:tc>
                  <a:txBody>
                    <a:bodyPr/>
                    <a:lstStyle/>
                    <a:p>
                      <a:r>
                        <a:rPr lang="en-ZA" sz="2400" dirty="0"/>
                        <a:t>FT 50</a:t>
                      </a:r>
                    </a:p>
                    <a:p>
                      <a:r>
                        <a:rPr lang="en-ZA" sz="2400" dirty="0"/>
                        <a:t>PT 6</a:t>
                      </a:r>
                    </a:p>
                  </a:txBody>
                  <a:tcPr/>
                </a:tc>
                <a:tc>
                  <a:txBody>
                    <a:bodyPr/>
                    <a:lstStyle/>
                    <a:p>
                      <a:r>
                        <a:rPr lang="en-ZA" sz="2400" dirty="0"/>
                        <a:t>FT 96.2%</a:t>
                      </a:r>
                    </a:p>
                    <a:p>
                      <a:r>
                        <a:rPr lang="en-ZA" sz="2400" dirty="0"/>
                        <a:t>PT 100.0%</a:t>
                      </a:r>
                    </a:p>
                  </a:txBody>
                  <a:tcPr/>
                </a:tc>
                <a:extLst>
                  <a:ext uri="{0D108BD9-81ED-4DB2-BD59-A6C34878D82A}">
                    <a16:rowId xmlns:a16="http://schemas.microsoft.com/office/drawing/2014/main" xmlns="" val="351655815"/>
                  </a:ext>
                </a:extLst>
              </a:tr>
              <a:tr h="777791">
                <a:tc>
                  <a:txBody>
                    <a:bodyPr/>
                    <a:lstStyle/>
                    <a:p>
                      <a:r>
                        <a:rPr lang="en-US" sz="2400" dirty="0"/>
                        <a:t>2019</a:t>
                      </a:r>
                      <a:endParaRPr lang="en-ZA" sz="2400" dirty="0"/>
                    </a:p>
                  </a:txBody>
                  <a:tcPr/>
                </a:tc>
                <a:tc>
                  <a:txBody>
                    <a:bodyPr/>
                    <a:lstStyle/>
                    <a:p>
                      <a:r>
                        <a:rPr lang="en-ZA" sz="2400" dirty="0"/>
                        <a:t>FT 97</a:t>
                      </a:r>
                    </a:p>
                    <a:p>
                      <a:r>
                        <a:rPr lang="en-ZA" sz="2400" dirty="0"/>
                        <a:t>PT 1</a:t>
                      </a:r>
                    </a:p>
                  </a:txBody>
                  <a:tcPr/>
                </a:tc>
                <a:tc>
                  <a:txBody>
                    <a:bodyPr/>
                    <a:lstStyle/>
                    <a:p>
                      <a:r>
                        <a:rPr lang="en-ZA" sz="2400" dirty="0"/>
                        <a:t>FT 94</a:t>
                      </a:r>
                    </a:p>
                    <a:p>
                      <a:r>
                        <a:rPr lang="en-ZA" sz="2400" dirty="0"/>
                        <a:t>PT 1</a:t>
                      </a:r>
                    </a:p>
                  </a:txBody>
                  <a:tcPr/>
                </a:tc>
                <a:tc>
                  <a:txBody>
                    <a:bodyPr/>
                    <a:lstStyle/>
                    <a:p>
                      <a:r>
                        <a:rPr lang="en-ZA" sz="2400" dirty="0"/>
                        <a:t>FT 96.9%</a:t>
                      </a:r>
                    </a:p>
                    <a:p>
                      <a:r>
                        <a:rPr lang="en-ZA" sz="2400" dirty="0"/>
                        <a:t>PT 100.0%</a:t>
                      </a:r>
                    </a:p>
                  </a:txBody>
                  <a:tcPr/>
                </a:tc>
                <a:extLst>
                  <a:ext uri="{0D108BD9-81ED-4DB2-BD59-A6C34878D82A}">
                    <a16:rowId xmlns:a16="http://schemas.microsoft.com/office/drawing/2014/main" xmlns="" val="550979397"/>
                  </a:ext>
                </a:extLst>
              </a:tr>
              <a:tr h="769732">
                <a:tc>
                  <a:txBody>
                    <a:bodyPr/>
                    <a:lstStyle/>
                    <a:p>
                      <a:r>
                        <a:rPr lang="en-US" sz="2400" dirty="0"/>
                        <a:t>2020</a:t>
                      </a:r>
                      <a:endParaRPr lang="en-ZA" sz="2400" dirty="0"/>
                    </a:p>
                  </a:txBody>
                  <a:tcPr/>
                </a:tc>
                <a:tc>
                  <a:txBody>
                    <a:bodyPr/>
                    <a:lstStyle/>
                    <a:p>
                      <a:r>
                        <a:rPr lang="en-ZA" sz="2400" dirty="0"/>
                        <a:t>FT 100</a:t>
                      </a:r>
                    </a:p>
                    <a:p>
                      <a:r>
                        <a:rPr lang="en-ZA" sz="2400" dirty="0"/>
                        <a:t>PT 35</a:t>
                      </a:r>
                    </a:p>
                  </a:txBody>
                  <a:tcPr/>
                </a:tc>
                <a:tc>
                  <a:txBody>
                    <a:bodyPr/>
                    <a:lstStyle/>
                    <a:p>
                      <a:r>
                        <a:rPr lang="en-ZA" sz="2400" dirty="0"/>
                        <a:t>FT 97</a:t>
                      </a:r>
                    </a:p>
                    <a:p>
                      <a:r>
                        <a:rPr lang="en-ZA" sz="2400" dirty="0"/>
                        <a:t>PT 30</a:t>
                      </a:r>
                    </a:p>
                  </a:txBody>
                  <a:tcPr/>
                </a:tc>
                <a:tc>
                  <a:txBody>
                    <a:bodyPr/>
                    <a:lstStyle/>
                    <a:p>
                      <a:r>
                        <a:rPr lang="en-ZA" sz="2400" dirty="0"/>
                        <a:t>FT 97.0%</a:t>
                      </a:r>
                    </a:p>
                    <a:p>
                      <a:r>
                        <a:rPr lang="en-ZA" sz="2400" dirty="0"/>
                        <a:t>PT 85.7%</a:t>
                      </a:r>
                    </a:p>
                  </a:txBody>
                  <a:tcPr/>
                </a:tc>
                <a:extLst>
                  <a:ext uri="{0D108BD9-81ED-4DB2-BD59-A6C34878D82A}">
                    <a16:rowId xmlns:a16="http://schemas.microsoft.com/office/drawing/2014/main" xmlns="" val="2094404798"/>
                  </a:ext>
                </a:extLst>
              </a:tr>
              <a:tr h="769732">
                <a:tc>
                  <a:txBody>
                    <a:bodyPr/>
                    <a:lstStyle/>
                    <a:p>
                      <a:r>
                        <a:rPr lang="en-US" sz="2400" dirty="0"/>
                        <a:t>2021</a:t>
                      </a:r>
                      <a:endParaRPr lang="en-ZA" sz="2400" dirty="0"/>
                    </a:p>
                  </a:txBody>
                  <a:tcPr/>
                </a:tc>
                <a:tc>
                  <a:txBody>
                    <a:bodyPr/>
                    <a:lstStyle/>
                    <a:p>
                      <a:r>
                        <a:rPr lang="en-ZA" sz="2400" dirty="0"/>
                        <a:t>FT 127</a:t>
                      </a:r>
                    </a:p>
                    <a:p>
                      <a:r>
                        <a:rPr lang="en-ZA" sz="2400" dirty="0"/>
                        <a:t>PT 31</a:t>
                      </a:r>
                    </a:p>
                  </a:txBody>
                  <a:tcPr/>
                </a:tc>
                <a:tc>
                  <a:txBody>
                    <a:bodyPr/>
                    <a:lstStyle/>
                    <a:p>
                      <a:r>
                        <a:rPr lang="en-ZA" sz="2400" dirty="0"/>
                        <a:t>FT 116</a:t>
                      </a:r>
                    </a:p>
                    <a:p>
                      <a:r>
                        <a:rPr lang="en-ZA" sz="2400" dirty="0"/>
                        <a:t>PT 26</a:t>
                      </a:r>
                    </a:p>
                  </a:txBody>
                  <a:tcPr/>
                </a:tc>
                <a:tc>
                  <a:txBody>
                    <a:bodyPr/>
                    <a:lstStyle/>
                    <a:p>
                      <a:r>
                        <a:rPr lang="en-ZA" sz="2400" dirty="0"/>
                        <a:t>FT</a:t>
                      </a:r>
                      <a:r>
                        <a:rPr lang="en-ZA" sz="2400" baseline="0" dirty="0"/>
                        <a:t> </a:t>
                      </a:r>
                      <a:r>
                        <a:rPr lang="en-ZA" sz="2400" dirty="0"/>
                        <a:t>91.3%</a:t>
                      </a:r>
                    </a:p>
                    <a:p>
                      <a:r>
                        <a:rPr lang="en-ZA" sz="2400" dirty="0"/>
                        <a:t>PT 83.9%</a:t>
                      </a:r>
                    </a:p>
                  </a:txBody>
                  <a:tcPr/>
                </a:tc>
                <a:extLst>
                  <a:ext uri="{0D108BD9-81ED-4DB2-BD59-A6C34878D82A}">
                    <a16:rowId xmlns:a16="http://schemas.microsoft.com/office/drawing/2014/main" xmlns="" val="1478955010"/>
                  </a:ext>
                </a:extLst>
              </a:tr>
              <a:tr h="1111835">
                <a:tc>
                  <a:txBody>
                    <a:bodyPr/>
                    <a:lstStyle/>
                    <a:p>
                      <a:r>
                        <a:rPr lang="en-US" sz="2400" dirty="0"/>
                        <a:t>2022</a:t>
                      </a:r>
                      <a:endParaRPr lang="en-ZA" sz="2400" dirty="0"/>
                    </a:p>
                  </a:txBody>
                  <a:tcPr/>
                </a:tc>
                <a:tc>
                  <a:txBody>
                    <a:bodyPr/>
                    <a:lstStyle/>
                    <a:p>
                      <a:r>
                        <a:rPr lang="en-ZA" sz="2400" dirty="0"/>
                        <a:t>FT 229</a:t>
                      </a:r>
                    </a:p>
                    <a:p>
                      <a:r>
                        <a:rPr lang="en-ZA" sz="2400" dirty="0"/>
                        <a:t>PT</a:t>
                      </a:r>
                      <a:r>
                        <a:rPr lang="en-ZA" sz="2400" baseline="0" dirty="0"/>
                        <a:t> </a:t>
                      </a:r>
                      <a:r>
                        <a:rPr lang="en-ZA" sz="2400" dirty="0"/>
                        <a:t>40</a:t>
                      </a:r>
                    </a:p>
                    <a:p>
                      <a:r>
                        <a:rPr lang="en-ZA" sz="2400" dirty="0"/>
                        <a:t>Enrolled</a:t>
                      </a:r>
                    </a:p>
                  </a:txBody>
                  <a:tcPr/>
                </a:tc>
                <a:tc>
                  <a:txBody>
                    <a:bodyPr/>
                    <a:lstStyle/>
                    <a:p>
                      <a:r>
                        <a:rPr lang="en-ZA" sz="2400" dirty="0"/>
                        <a:t>_</a:t>
                      </a:r>
                    </a:p>
                  </a:txBody>
                  <a:tcPr/>
                </a:tc>
                <a:tc>
                  <a:txBody>
                    <a:bodyPr/>
                    <a:lstStyle/>
                    <a:p>
                      <a:r>
                        <a:rPr lang="en-ZA" sz="2400" dirty="0"/>
                        <a:t>_</a:t>
                      </a:r>
                    </a:p>
                  </a:txBody>
                  <a:tcPr/>
                </a:tc>
                <a:extLst>
                  <a:ext uri="{0D108BD9-81ED-4DB2-BD59-A6C34878D82A}">
                    <a16:rowId xmlns:a16="http://schemas.microsoft.com/office/drawing/2014/main" xmlns="" val="65404347"/>
                  </a:ext>
                </a:extLst>
              </a:tr>
            </a:tbl>
          </a:graphicData>
        </a:graphic>
      </p:graphicFrame>
    </p:spTree>
    <p:extLst>
      <p:ext uri="{BB962C8B-B14F-4D97-AF65-F5344CB8AC3E}">
        <p14:creationId xmlns:p14="http://schemas.microsoft.com/office/powerpoint/2010/main" xmlns="" val="1735911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72" y="0"/>
            <a:ext cx="8930128" cy="1052736"/>
          </a:xfrm>
        </p:spPr>
        <p:txBody>
          <a:bodyPr>
            <a:normAutofit/>
          </a:bodyPr>
          <a:lstStyle/>
          <a:p>
            <a:r>
              <a:rPr lang="en-ZA" sz="4000" dirty="0"/>
              <a:t>7. CHALLENGES AND MITIGATION  </a:t>
            </a:r>
            <a:r>
              <a:rPr lang="en-ZA" sz="4000" b="1" dirty="0">
                <a:solidFill>
                  <a:schemeClr val="accent2">
                    <a:lumMod val="75000"/>
                  </a:schemeClr>
                </a:solidFill>
              </a:rPr>
              <a:t> </a:t>
            </a:r>
            <a:endParaRPr lang="en-ZA" sz="4000" b="1" dirty="0"/>
          </a:p>
        </p:txBody>
      </p:sp>
      <p:graphicFrame>
        <p:nvGraphicFramePr>
          <p:cNvPr id="4" name="Content Placeholder 3">
            <a:extLst>
              <a:ext uri="{FF2B5EF4-FFF2-40B4-BE49-F238E27FC236}">
                <a16:creationId xmlns:a16="http://schemas.microsoft.com/office/drawing/2014/main" xmlns="" id="{EAE72B47-54EC-4EF7-B2CA-C332EA3F2449}"/>
              </a:ext>
            </a:extLst>
          </p:cNvPr>
          <p:cNvGraphicFramePr>
            <a:graphicFrameLocks noGrp="1"/>
          </p:cNvGraphicFramePr>
          <p:nvPr>
            <p:ph idx="1"/>
            <p:extLst>
              <p:ext uri="{D42A27DB-BD31-4B8C-83A1-F6EECF244321}">
                <p14:modId xmlns:p14="http://schemas.microsoft.com/office/powerpoint/2010/main" xmlns="" val="1511299312"/>
              </p:ext>
            </p:extLst>
          </p:nvPr>
        </p:nvGraphicFramePr>
        <p:xfrm>
          <a:off x="682492" y="829823"/>
          <a:ext cx="7992888" cy="5198354"/>
        </p:xfrm>
        <a:graphic>
          <a:graphicData uri="http://schemas.openxmlformats.org/drawingml/2006/table">
            <a:tbl>
              <a:tblPr firstRow="1" firstCol="1" bandRow="1">
                <a:tableStyleId>{5C22544A-7EE6-4342-B048-85BDC9FD1C3A}</a:tableStyleId>
              </a:tblPr>
              <a:tblGrid>
                <a:gridCol w="3996444">
                  <a:extLst>
                    <a:ext uri="{9D8B030D-6E8A-4147-A177-3AD203B41FA5}">
                      <a16:colId xmlns:a16="http://schemas.microsoft.com/office/drawing/2014/main" xmlns="" val="2265622749"/>
                    </a:ext>
                  </a:extLst>
                </a:gridCol>
                <a:gridCol w="3996444">
                  <a:extLst>
                    <a:ext uri="{9D8B030D-6E8A-4147-A177-3AD203B41FA5}">
                      <a16:colId xmlns:a16="http://schemas.microsoft.com/office/drawing/2014/main" xmlns="" val="861449099"/>
                    </a:ext>
                  </a:extLst>
                </a:gridCol>
              </a:tblGrid>
              <a:tr h="397315">
                <a:tc>
                  <a:txBody>
                    <a:bodyPr/>
                    <a:lstStyle/>
                    <a:p>
                      <a:pPr>
                        <a:lnSpc>
                          <a:spcPct val="107000"/>
                        </a:lnSpc>
                        <a:spcAft>
                          <a:spcPts val="0"/>
                        </a:spcAft>
                      </a:pPr>
                      <a:r>
                        <a:rPr lang="en-ZA" sz="2000" dirty="0">
                          <a:effectLst/>
                        </a:rPr>
                        <a:t>Challenge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41202"/>
                    </a:solidFill>
                  </a:tcPr>
                </a:tc>
                <a:tc>
                  <a:txBody>
                    <a:bodyPr/>
                    <a:lstStyle/>
                    <a:p>
                      <a:pPr>
                        <a:lnSpc>
                          <a:spcPct val="107000"/>
                        </a:lnSpc>
                        <a:spcAft>
                          <a:spcPts val="0"/>
                        </a:spcAft>
                      </a:pPr>
                      <a:r>
                        <a:rPr lang="en-ZA" sz="2000" dirty="0">
                          <a:effectLst/>
                        </a:rPr>
                        <a:t>Mitigation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41202"/>
                    </a:solidFill>
                  </a:tcPr>
                </a:tc>
                <a:extLst>
                  <a:ext uri="{0D108BD9-81ED-4DB2-BD59-A6C34878D82A}">
                    <a16:rowId xmlns:a16="http://schemas.microsoft.com/office/drawing/2014/main" xmlns="" val="1038597506"/>
                  </a:ext>
                </a:extLst>
              </a:tr>
              <a:tr h="1228734">
                <a:tc>
                  <a:txBody>
                    <a:bodyPr/>
                    <a:lstStyle/>
                    <a:p>
                      <a:pPr>
                        <a:lnSpc>
                          <a:spcPct val="107000"/>
                        </a:lnSpc>
                        <a:spcAft>
                          <a:spcPts val="0"/>
                        </a:spcAft>
                      </a:pPr>
                      <a:r>
                        <a:rPr lang="en-ZA" sz="2000" b="0" dirty="0">
                          <a:solidFill>
                            <a:schemeClr val="tx1"/>
                          </a:solidFill>
                          <a:effectLst/>
                        </a:rPr>
                        <a:t>Teacher capacity in terms of content knowledge, assessment and understanding of CAPS.</a:t>
                      </a:r>
                      <a:endParaRPr lang="en-ZA"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07000"/>
                        </a:lnSpc>
                        <a:spcAft>
                          <a:spcPts val="0"/>
                        </a:spcAft>
                      </a:pPr>
                      <a:r>
                        <a:rPr lang="en-ZA" sz="2000" dirty="0">
                          <a:solidFill>
                            <a:schemeClr val="tx1"/>
                          </a:solidFill>
                          <a:effectLst/>
                        </a:rPr>
                        <a:t>Training workshops were offered to teachers on CAPS and assessment practice. </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797639214"/>
                  </a:ext>
                </a:extLst>
              </a:tr>
              <a:tr h="813025">
                <a:tc>
                  <a:txBody>
                    <a:bodyPr/>
                    <a:lstStyle/>
                    <a:p>
                      <a:pPr>
                        <a:lnSpc>
                          <a:spcPct val="107000"/>
                        </a:lnSpc>
                        <a:spcAft>
                          <a:spcPts val="0"/>
                        </a:spcAft>
                      </a:pPr>
                      <a:r>
                        <a:rPr lang="en-US" sz="2000" b="0" dirty="0">
                          <a:solidFill>
                            <a:schemeClr val="tx1"/>
                          </a:solidFill>
                          <a:effectLst/>
                        </a:rPr>
                        <a:t>Limited pool of SASL HL teachers </a:t>
                      </a:r>
                      <a:endParaRPr lang="en-ZA" sz="2000" b="0" dirty="0">
                        <a:solidFill>
                          <a:schemeClr val="tx1"/>
                        </a:solidFill>
                        <a:effectLst/>
                      </a:endParaRPr>
                    </a:p>
                    <a:p>
                      <a:pPr>
                        <a:lnSpc>
                          <a:spcPct val="107000"/>
                        </a:lnSpc>
                        <a:spcAft>
                          <a:spcPts val="0"/>
                        </a:spcAft>
                      </a:pPr>
                      <a:r>
                        <a:rPr lang="en-ZA" sz="2000" b="0" dirty="0">
                          <a:solidFill>
                            <a:schemeClr val="tx1"/>
                          </a:solidFill>
                          <a:effectLst/>
                        </a:rPr>
                        <a:t> </a:t>
                      </a:r>
                      <a:endParaRPr lang="en-ZA"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07000"/>
                        </a:lnSpc>
                        <a:spcAft>
                          <a:spcPts val="0"/>
                        </a:spcAft>
                      </a:pPr>
                      <a:r>
                        <a:rPr lang="en-ZA" sz="2000" dirty="0">
                          <a:solidFill>
                            <a:schemeClr val="tx1"/>
                          </a:solidFill>
                          <a:effectLst/>
                        </a:rPr>
                        <a:t>Gradual increase in the number of schools offering SASL HL and number of teachers </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2809103168"/>
                  </a:ext>
                </a:extLst>
              </a:tr>
              <a:tr h="1644445">
                <a:tc>
                  <a:txBody>
                    <a:bodyPr/>
                    <a:lstStyle/>
                    <a:p>
                      <a:pPr>
                        <a:lnSpc>
                          <a:spcPct val="107000"/>
                        </a:lnSpc>
                        <a:spcAft>
                          <a:spcPts val="0"/>
                        </a:spcAft>
                      </a:pPr>
                      <a:r>
                        <a:rPr lang="en-US" sz="2000" b="0" dirty="0" err="1">
                          <a:solidFill>
                            <a:schemeClr val="tx1"/>
                          </a:solidFill>
                          <a:effectLst/>
                        </a:rPr>
                        <a:t>Standardisation</a:t>
                      </a:r>
                      <a:r>
                        <a:rPr lang="en-US" sz="2000" b="0" dirty="0">
                          <a:solidFill>
                            <a:schemeClr val="tx1"/>
                          </a:solidFill>
                          <a:effectLst/>
                        </a:rPr>
                        <a:t> of SASL HL due to dialectical differences.</a:t>
                      </a:r>
                      <a:endParaRPr lang="en-ZA"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07000"/>
                        </a:lnSpc>
                        <a:spcAft>
                          <a:spcPts val="0"/>
                        </a:spcAft>
                      </a:pPr>
                      <a:r>
                        <a:rPr lang="en-ZA" sz="2000" dirty="0">
                          <a:solidFill>
                            <a:schemeClr val="tx1"/>
                          </a:solidFill>
                          <a:effectLst/>
                        </a:rPr>
                        <a:t>Deaf teacher assistants assist with dialectical differences. </a:t>
                      </a:r>
                    </a:p>
                    <a:p>
                      <a:pPr>
                        <a:lnSpc>
                          <a:spcPct val="107000"/>
                        </a:lnSpc>
                        <a:spcAft>
                          <a:spcPts val="0"/>
                        </a:spcAft>
                      </a:pPr>
                      <a:r>
                        <a:rPr lang="en-ZA" sz="2000" dirty="0">
                          <a:solidFill>
                            <a:schemeClr val="tx1"/>
                          </a:solidFill>
                          <a:effectLst/>
                        </a:rPr>
                        <a:t>A glossary of standardised signs used in each paper</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563179179"/>
                  </a:ext>
                </a:extLst>
              </a:tr>
              <a:tr h="813025">
                <a:tc>
                  <a:txBody>
                    <a:bodyPr/>
                    <a:lstStyle/>
                    <a:p>
                      <a:pPr>
                        <a:lnSpc>
                          <a:spcPct val="107000"/>
                        </a:lnSpc>
                        <a:spcAft>
                          <a:spcPts val="0"/>
                        </a:spcAft>
                      </a:pPr>
                      <a:r>
                        <a:rPr lang="en-US" sz="2000" b="0" dirty="0">
                          <a:solidFill>
                            <a:schemeClr val="tx1"/>
                          </a:solidFill>
                          <a:effectLst/>
                        </a:rPr>
                        <a:t>Limited and expensive SASL HL resources</a:t>
                      </a:r>
                      <a:endParaRPr lang="en-ZA"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07000"/>
                        </a:lnSpc>
                        <a:spcAft>
                          <a:spcPts val="0"/>
                        </a:spcAft>
                      </a:pPr>
                      <a:r>
                        <a:rPr lang="en-ZA" sz="2000" dirty="0">
                          <a:solidFill>
                            <a:schemeClr val="tx1"/>
                          </a:solidFill>
                          <a:effectLst/>
                        </a:rPr>
                        <a:t>Initial expenses are costly and equipment is well-managed by PEDs and school </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3502382886"/>
                  </a:ext>
                </a:extLst>
              </a:tr>
            </a:tbl>
          </a:graphicData>
        </a:graphic>
      </p:graphicFrame>
      <p:sp>
        <p:nvSpPr>
          <p:cNvPr id="5" name="TextBox 4"/>
          <p:cNvSpPr txBox="1"/>
          <p:nvPr/>
        </p:nvSpPr>
        <p:spPr>
          <a:xfrm>
            <a:off x="7308304" y="6525344"/>
            <a:ext cx="720080" cy="369332"/>
          </a:xfrm>
          <a:prstGeom prst="rect">
            <a:avLst/>
          </a:prstGeom>
          <a:noFill/>
        </p:spPr>
        <p:txBody>
          <a:bodyPr wrap="square" rtlCol="0">
            <a:spAutoFit/>
          </a:bodyPr>
          <a:lstStyle/>
          <a:p>
            <a:r>
              <a:rPr lang="en-ZA" dirty="0"/>
              <a:t>3</a:t>
            </a:r>
          </a:p>
        </p:txBody>
      </p:sp>
    </p:spTree>
    <p:extLst>
      <p:ext uri="{BB962C8B-B14F-4D97-AF65-F5344CB8AC3E}">
        <p14:creationId xmlns:p14="http://schemas.microsoft.com/office/powerpoint/2010/main" xmlns="" val="1611218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72" y="0"/>
            <a:ext cx="8930128" cy="1052736"/>
          </a:xfrm>
        </p:spPr>
        <p:txBody>
          <a:bodyPr>
            <a:normAutofit/>
          </a:bodyPr>
          <a:lstStyle/>
          <a:p>
            <a:r>
              <a:rPr lang="en-ZA" sz="4000" dirty="0"/>
              <a:t>7. CHALLENGES AND MITIGATION  </a:t>
            </a:r>
            <a:r>
              <a:rPr lang="en-ZA" sz="4000" b="1" dirty="0">
                <a:solidFill>
                  <a:schemeClr val="accent2">
                    <a:lumMod val="75000"/>
                  </a:schemeClr>
                </a:solidFill>
              </a:rPr>
              <a:t> </a:t>
            </a:r>
            <a:endParaRPr lang="en-ZA" sz="4000" b="1" dirty="0"/>
          </a:p>
        </p:txBody>
      </p:sp>
      <p:graphicFrame>
        <p:nvGraphicFramePr>
          <p:cNvPr id="4" name="Content Placeholder 3">
            <a:extLst>
              <a:ext uri="{FF2B5EF4-FFF2-40B4-BE49-F238E27FC236}">
                <a16:creationId xmlns:a16="http://schemas.microsoft.com/office/drawing/2014/main" xmlns="" id="{EAE72B47-54EC-4EF7-B2CA-C332EA3F2449}"/>
              </a:ext>
            </a:extLst>
          </p:cNvPr>
          <p:cNvGraphicFramePr>
            <a:graphicFrameLocks noGrp="1"/>
          </p:cNvGraphicFramePr>
          <p:nvPr>
            <p:ph idx="1"/>
            <p:extLst>
              <p:ext uri="{D42A27DB-BD31-4B8C-83A1-F6EECF244321}">
                <p14:modId xmlns:p14="http://schemas.microsoft.com/office/powerpoint/2010/main" xmlns="" val="2789189593"/>
              </p:ext>
            </p:extLst>
          </p:nvPr>
        </p:nvGraphicFramePr>
        <p:xfrm>
          <a:off x="682492" y="829823"/>
          <a:ext cx="7992888" cy="3242251"/>
        </p:xfrm>
        <a:graphic>
          <a:graphicData uri="http://schemas.openxmlformats.org/drawingml/2006/table">
            <a:tbl>
              <a:tblPr firstRow="1" firstCol="1" bandRow="1">
                <a:tableStyleId>{5C22544A-7EE6-4342-B048-85BDC9FD1C3A}</a:tableStyleId>
              </a:tblPr>
              <a:tblGrid>
                <a:gridCol w="3996444">
                  <a:extLst>
                    <a:ext uri="{9D8B030D-6E8A-4147-A177-3AD203B41FA5}">
                      <a16:colId xmlns:a16="http://schemas.microsoft.com/office/drawing/2014/main" xmlns="" val="2265622749"/>
                    </a:ext>
                  </a:extLst>
                </a:gridCol>
                <a:gridCol w="3996444">
                  <a:extLst>
                    <a:ext uri="{9D8B030D-6E8A-4147-A177-3AD203B41FA5}">
                      <a16:colId xmlns:a16="http://schemas.microsoft.com/office/drawing/2014/main" xmlns="" val="861449099"/>
                    </a:ext>
                  </a:extLst>
                </a:gridCol>
              </a:tblGrid>
              <a:tr h="397315">
                <a:tc>
                  <a:txBody>
                    <a:bodyPr/>
                    <a:lstStyle/>
                    <a:p>
                      <a:pPr>
                        <a:lnSpc>
                          <a:spcPct val="107000"/>
                        </a:lnSpc>
                        <a:spcAft>
                          <a:spcPts val="0"/>
                        </a:spcAft>
                      </a:pPr>
                      <a:r>
                        <a:rPr lang="en-ZA" sz="2000" dirty="0">
                          <a:effectLst/>
                        </a:rPr>
                        <a:t>Challenge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41202"/>
                    </a:solidFill>
                  </a:tcPr>
                </a:tc>
                <a:tc>
                  <a:txBody>
                    <a:bodyPr/>
                    <a:lstStyle/>
                    <a:p>
                      <a:pPr>
                        <a:lnSpc>
                          <a:spcPct val="107000"/>
                        </a:lnSpc>
                        <a:spcAft>
                          <a:spcPts val="0"/>
                        </a:spcAft>
                      </a:pPr>
                      <a:r>
                        <a:rPr lang="en-ZA" sz="2000" dirty="0">
                          <a:effectLst/>
                        </a:rPr>
                        <a:t>Mitigation </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41202"/>
                    </a:solidFill>
                  </a:tcPr>
                </a:tc>
                <a:extLst>
                  <a:ext uri="{0D108BD9-81ED-4DB2-BD59-A6C34878D82A}">
                    <a16:rowId xmlns:a16="http://schemas.microsoft.com/office/drawing/2014/main" xmlns="" val="1038597506"/>
                  </a:ext>
                </a:extLst>
              </a:tr>
              <a:tr h="1228734">
                <a:tc>
                  <a:txBody>
                    <a:bodyPr/>
                    <a:lstStyle/>
                    <a:p>
                      <a:pPr>
                        <a:lnSpc>
                          <a:spcPct val="107000"/>
                        </a:lnSpc>
                        <a:spcAft>
                          <a:spcPts val="0"/>
                        </a:spcAft>
                      </a:pPr>
                      <a:r>
                        <a:rPr lang="en-US" sz="2000" b="0" dirty="0">
                          <a:solidFill>
                            <a:schemeClr val="tx1"/>
                          </a:solidFill>
                          <a:effectLst/>
                        </a:rPr>
                        <a:t>Limited literature available. The drama was introduced in 2021</a:t>
                      </a:r>
                    </a:p>
                  </a:txBody>
                  <a:tcPr marL="68580" marR="68580" marT="0" marB="0">
                    <a:solidFill>
                      <a:schemeClr val="accent2">
                        <a:lumMod val="40000"/>
                        <a:lumOff val="60000"/>
                      </a:schemeClr>
                    </a:solidFill>
                  </a:tcPr>
                </a:tc>
                <a:tc>
                  <a:txBody>
                    <a:bodyPr/>
                    <a:lstStyle/>
                    <a:p>
                      <a:pPr>
                        <a:lnSpc>
                          <a:spcPct val="107000"/>
                        </a:lnSpc>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Higher Education institutions involved in the development of literature for SASL HL. </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797639214"/>
                  </a:ext>
                </a:extLst>
              </a:tr>
              <a:tr h="813025">
                <a:tc>
                  <a:txBody>
                    <a:bodyPr/>
                    <a:lstStyle/>
                    <a:p>
                      <a:pPr>
                        <a:lnSpc>
                          <a:spcPct val="107000"/>
                        </a:lnSpc>
                        <a:spcAft>
                          <a:spcPts val="0"/>
                        </a:spcAft>
                      </a:pPr>
                      <a:r>
                        <a:rPr lang="en-US"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Assessment in SASL HL is not paper-based. The question paper is signed and video edited. This demands skills from specialists and is very time-consuming </a:t>
                      </a:r>
                      <a:endParaRPr lang="en-ZA"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a:lnSpc>
                          <a:spcPct val="107000"/>
                        </a:lnSpc>
                        <a:spcAft>
                          <a:spcPts val="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clear management plan for the setting, moderation and recording of question papers ensures that question papers are made available for all examinations. </a:t>
                      </a:r>
                      <a:endParaRPr lang="en-ZA"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extLst>
                  <a:ext uri="{0D108BD9-81ED-4DB2-BD59-A6C34878D82A}">
                    <a16:rowId xmlns:a16="http://schemas.microsoft.com/office/drawing/2014/main" xmlns="" val="2809103168"/>
                  </a:ext>
                </a:extLst>
              </a:tr>
            </a:tbl>
          </a:graphicData>
        </a:graphic>
      </p:graphicFrame>
      <p:sp>
        <p:nvSpPr>
          <p:cNvPr id="5" name="TextBox 4"/>
          <p:cNvSpPr txBox="1"/>
          <p:nvPr/>
        </p:nvSpPr>
        <p:spPr>
          <a:xfrm>
            <a:off x="7308304" y="6525344"/>
            <a:ext cx="720080" cy="369332"/>
          </a:xfrm>
          <a:prstGeom prst="rect">
            <a:avLst/>
          </a:prstGeom>
          <a:noFill/>
        </p:spPr>
        <p:txBody>
          <a:bodyPr wrap="square" rtlCol="0">
            <a:spAutoFit/>
          </a:bodyPr>
          <a:lstStyle/>
          <a:p>
            <a:r>
              <a:rPr lang="en-ZA" dirty="0"/>
              <a:t>3</a:t>
            </a:r>
          </a:p>
        </p:txBody>
      </p:sp>
    </p:spTree>
    <p:extLst>
      <p:ext uri="{BB962C8B-B14F-4D97-AF65-F5344CB8AC3E}">
        <p14:creationId xmlns:p14="http://schemas.microsoft.com/office/powerpoint/2010/main" xmlns="" val="285197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a:t>8. COST IMPLICATIONS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73724646"/>
              </p:ext>
            </p:extLst>
          </p:nvPr>
        </p:nvGraphicFramePr>
        <p:xfrm>
          <a:off x="35496" y="764706"/>
          <a:ext cx="9073008" cy="5943981"/>
        </p:xfrm>
        <a:graphic>
          <a:graphicData uri="http://schemas.openxmlformats.org/drawingml/2006/table">
            <a:tbl>
              <a:tblPr firstRow="1" bandRow="1">
                <a:tableStyleId>{21E4AEA4-8DFA-4A89-87EB-49C32662AFE0}</a:tableStyleId>
              </a:tblPr>
              <a:tblGrid>
                <a:gridCol w="6073906">
                  <a:extLst>
                    <a:ext uri="{9D8B030D-6E8A-4147-A177-3AD203B41FA5}">
                      <a16:colId xmlns:a16="http://schemas.microsoft.com/office/drawing/2014/main" xmlns="" val="20000"/>
                    </a:ext>
                  </a:extLst>
                </a:gridCol>
                <a:gridCol w="2999102">
                  <a:extLst>
                    <a:ext uri="{9D8B030D-6E8A-4147-A177-3AD203B41FA5}">
                      <a16:colId xmlns:a16="http://schemas.microsoft.com/office/drawing/2014/main" xmlns="" val="20001"/>
                    </a:ext>
                  </a:extLst>
                </a:gridCol>
              </a:tblGrid>
              <a:tr h="687399">
                <a:tc>
                  <a:txBody>
                    <a:bodyPr/>
                    <a:lstStyle/>
                    <a:p>
                      <a:r>
                        <a:rPr lang="en-ZA" sz="2800" dirty="0"/>
                        <a:t>Activity</a:t>
                      </a:r>
                    </a:p>
                  </a:txBody>
                  <a:tcPr/>
                </a:tc>
                <a:tc>
                  <a:txBody>
                    <a:bodyPr/>
                    <a:lstStyle/>
                    <a:p>
                      <a:r>
                        <a:rPr lang="en-ZA" sz="2800" dirty="0"/>
                        <a:t>Cost Estimation</a:t>
                      </a:r>
                    </a:p>
                  </a:txBody>
                  <a:tcPr/>
                </a:tc>
                <a:extLst>
                  <a:ext uri="{0D108BD9-81ED-4DB2-BD59-A6C34878D82A}">
                    <a16:rowId xmlns:a16="http://schemas.microsoft.com/office/drawing/2014/main" xmlns="" val="10000"/>
                  </a:ext>
                </a:extLst>
              </a:tr>
              <a:tr h="1819587">
                <a:tc>
                  <a:txBody>
                    <a:bodyPr/>
                    <a:lstStyle/>
                    <a:p>
                      <a:r>
                        <a:rPr lang="en-ZA" sz="2800" dirty="0"/>
                        <a:t>Provisioning of Personnel (subject advisors at National, Provincial and District levels)</a:t>
                      </a:r>
                    </a:p>
                  </a:txBody>
                  <a:tcPr/>
                </a:tc>
                <a:tc>
                  <a:txBody>
                    <a:bodyPr/>
                    <a:lstStyle/>
                    <a:p>
                      <a:r>
                        <a:rPr lang="en-ZA" sz="2800" dirty="0"/>
                        <a:t>R15m per annum</a:t>
                      </a:r>
                      <a:r>
                        <a:rPr lang="en-ZA" sz="2800" baseline="0" dirty="0"/>
                        <a:t> </a:t>
                      </a:r>
                      <a:endParaRPr lang="en-ZA" sz="2800" dirty="0"/>
                    </a:p>
                  </a:txBody>
                  <a:tcPr/>
                </a:tc>
                <a:extLst>
                  <a:ext uri="{0D108BD9-81ED-4DB2-BD59-A6C34878D82A}">
                    <a16:rowId xmlns:a16="http://schemas.microsoft.com/office/drawing/2014/main" xmlns="" val="10001"/>
                  </a:ext>
                </a:extLst>
              </a:tr>
              <a:tr h="687399">
                <a:tc>
                  <a:txBody>
                    <a:bodyPr/>
                    <a:lstStyle/>
                    <a:p>
                      <a:r>
                        <a:rPr lang="en-ZA" sz="2800" dirty="0"/>
                        <a:t>Professional</a:t>
                      </a:r>
                      <a:r>
                        <a:rPr lang="en-ZA" sz="2800" baseline="0" dirty="0"/>
                        <a:t> Development and Training</a:t>
                      </a:r>
                      <a:endParaRPr lang="en-ZA" sz="2800" dirty="0"/>
                    </a:p>
                  </a:txBody>
                  <a:tcPr/>
                </a:tc>
                <a:tc>
                  <a:txBody>
                    <a:bodyPr/>
                    <a:lstStyle/>
                    <a:p>
                      <a:r>
                        <a:rPr lang="en-ZA" sz="2800" dirty="0"/>
                        <a:t>R10m per annum</a:t>
                      </a:r>
                    </a:p>
                  </a:txBody>
                  <a:tcPr/>
                </a:tc>
                <a:extLst>
                  <a:ext uri="{0D108BD9-81ED-4DB2-BD59-A6C34878D82A}">
                    <a16:rowId xmlns:a16="http://schemas.microsoft.com/office/drawing/2014/main" xmlns="" val="10002"/>
                  </a:ext>
                </a:extLst>
              </a:tr>
              <a:tr h="687399">
                <a:tc>
                  <a:txBody>
                    <a:bodyPr/>
                    <a:lstStyle/>
                    <a:p>
                      <a:r>
                        <a:rPr lang="en-ZA" sz="2800" dirty="0"/>
                        <a:t>Provisioning of LTSM</a:t>
                      </a:r>
                    </a:p>
                  </a:txBody>
                  <a:tcPr/>
                </a:tc>
                <a:tc>
                  <a:txBody>
                    <a:bodyPr/>
                    <a:lstStyle/>
                    <a:p>
                      <a:r>
                        <a:rPr lang="en-ZA" sz="2800" dirty="0"/>
                        <a:t>R25m per annum</a:t>
                      </a:r>
                    </a:p>
                  </a:txBody>
                  <a:tcPr/>
                </a:tc>
                <a:extLst>
                  <a:ext uri="{0D108BD9-81ED-4DB2-BD59-A6C34878D82A}">
                    <a16:rowId xmlns:a16="http://schemas.microsoft.com/office/drawing/2014/main" xmlns="" val="10003"/>
                  </a:ext>
                </a:extLst>
              </a:tr>
              <a:tr h="687399">
                <a:tc>
                  <a:txBody>
                    <a:bodyPr/>
                    <a:lstStyle/>
                    <a:p>
                      <a:r>
                        <a:rPr lang="en-ZA" sz="2800" dirty="0"/>
                        <a:t>Deaf Learner Support Programmes</a:t>
                      </a:r>
                    </a:p>
                  </a:txBody>
                  <a:tcPr/>
                </a:tc>
                <a:tc>
                  <a:txBody>
                    <a:bodyPr/>
                    <a:lstStyle/>
                    <a:p>
                      <a:r>
                        <a:rPr lang="en-ZA" sz="2800" dirty="0"/>
                        <a:t>R5m per annum</a:t>
                      </a:r>
                    </a:p>
                  </a:txBody>
                  <a:tcPr/>
                </a:tc>
                <a:extLst>
                  <a:ext uri="{0D108BD9-81ED-4DB2-BD59-A6C34878D82A}">
                    <a16:rowId xmlns:a16="http://schemas.microsoft.com/office/drawing/2014/main" xmlns="" val="10004"/>
                  </a:ext>
                </a:extLst>
              </a:tr>
              <a:tr h="687399">
                <a:tc>
                  <a:txBody>
                    <a:bodyPr/>
                    <a:lstStyle/>
                    <a:p>
                      <a:r>
                        <a:rPr lang="en-US" sz="2800" dirty="0"/>
                        <a:t>Examinations Grade 12</a:t>
                      </a:r>
                      <a:endParaRPr lang="en-ZA" sz="2800" dirty="0"/>
                    </a:p>
                  </a:txBody>
                  <a:tcPr/>
                </a:tc>
                <a:tc>
                  <a:txBody>
                    <a:bodyPr/>
                    <a:lstStyle/>
                    <a:p>
                      <a:r>
                        <a:rPr lang="en-US" sz="2800" dirty="0"/>
                        <a:t>R8m per annum</a:t>
                      </a:r>
                      <a:endParaRPr lang="en-ZA" sz="2800" dirty="0"/>
                    </a:p>
                  </a:txBody>
                  <a:tcPr/>
                </a:tc>
                <a:extLst>
                  <a:ext uri="{0D108BD9-81ED-4DB2-BD59-A6C34878D82A}">
                    <a16:rowId xmlns:a16="http://schemas.microsoft.com/office/drawing/2014/main" xmlns="" val="865783294"/>
                  </a:ext>
                </a:extLst>
              </a:tr>
              <a:tr h="687399">
                <a:tc>
                  <a:txBody>
                    <a:bodyPr/>
                    <a:lstStyle/>
                    <a:p>
                      <a:r>
                        <a:rPr lang="en-ZA" sz="2800" dirty="0"/>
                        <a:t>Total</a:t>
                      </a:r>
                      <a:endParaRPr lang="en-ZA" sz="2800" b="1" dirty="0"/>
                    </a:p>
                  </a:txBody>
                  <a:tcPr/>
                </a:tc>
                <a:tc>
                  <a:txBody>
                    <a:bodyPr/>
                    <a:lstStyle/>
                    <a:p>
                      <a:r>
                        <a:rPr lang="en-ZA" sz="2800" dirty="0"/>
                        <a:t>R63m</a:t>
                      </a:r>
                      <a:endParaRPr lang="en-ZA" sz="2800" b="1" dirty="0"/>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13</a:t>
            </a:fld>
            <a:endParaRPr lang="en-ZA" dirty="0">
              <a:solidFill>
                <a:prstClr val="black">
                  <a:tint val="75000"/>
                </a:prstClr>
              </a:solidFill>
            </a:endParaRPr>
          </a:p>
        </p:txBody>
      </p:sp>
    </p:spTree>
    <p:extLst>
      <p:ext uri="{BB962C8B-B14F-4D97-AF65-F5344CB8AC3E}">
        <p14:creationId xmlns:p14="http://schemas.microsoft.com/office/powerpoint/2010/main" xmlns="" val="118508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a:t>9. TIMELINES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682495814"/>
              </p:ext>
            </p:extLst>
          </p:nvPr>
        </p:nvGraphicFramePr>
        <p:xfrm>
          <a:off x="-1" y="836713"/>
          <a:ext cx="8964490" cy="5328592"/>
        </p:xfrm>
        <a:graphic>
          <a:graphicData uri="http://schemas.openxmlformats.org/drawingml/2006/table">
            <a:tbl>
              <a:tblPr firstRow="1" bandRow="1">
                <a:tableStyleId>{21E4AEA4-8DFA-4A89-87EB-49C32662AFE0}</a:tableStyleId>
              </a:tblPr>
              <a:tblGrid>
                <a:gridCol w="4510352">
                  <a:extLst>
                    <a:ext uri="{9D8B030D-6E8A-4147-A177-3AD203B41FA5}">
                      <a16:colId xmlns:a16="http://schemas.microsoft.com/office/drawing/2014/main" xmlns="" val="20000"/>
                    </a:ext>
                  </a:extLst>
                </a:gridCol>
                <a:gridCol w="2227069">
                  <a:extLst>
                    <a:ext uri="{9D8B030D-6E8A-4147-A177-3AD203B41FA5}">
                      <a16:colId xmlns:a16="http://schemas.microsoft.com/office/drawing/2014/main" xmlns="" val="20001"/>
                    </a:ext>
                  </a:extLst>
                </a:gridCol>
                <a:gridCol w="2227069">
                  <a:extLst>
                    <a:ext uri="{9D8B030D-6E8A-4147-A177-3AD203B41FA5}">
                      <a16:colId xmlns:a16="http://schemas.microsoft.com/office/drawing/2014/main" xmlns="" val="20002"/>
                    </a:ext>
                  </a:extLst>
                </a:gridCol>
              </a:tblGrid>
              <a:tr h="1564404">
                <a:tc>
                  <a:txBody>
                    <a:bodyPr/>
                    <a:lstStyle/>
                    <a:p>
                      <a:r>
                        <a:rPr lang="en-ZA" sz="2800" dirty="0"/>
                        <a:t>Activity</a:t>
                      </a:r>
                    </a:p>
                  </a:txBody>
                  <a:tcPr/>
                </a:tc>
                <a:tc>
                  <a:txBody>
                    <a:bodyPr/>
                    <a:lstStyle/>
                    <a:p>
                      <a:r>
                        <a:rPr lang="en-ZA" sz="2800" dirty="0"/>
                        <a:t>Complete / In Progress / Forecast</a:t>
                      </a:r>
                    </a:p>
                  </a:txBody>
                  <a:tcPr/>
                </a:tc>
                <a:tc>
                  <a:txBody>
                    <a:bodyPr/>
                    <a:lstStyle/>
                    <a:p>
                      <a:r>
                        <a:rPr lang="en-ZA" sz="2800" dirty="0"/>
                        <a:t>Repeatable / Frequency</a:t>
                      </a:r>
                    </a:p>
                  </a:txBody>
                  <a:tcPr/>
                </a:tc>
                <a:extLst>
                  <a:ext uri="{0D108BD9-81ED-4DB2-BD59-A6C34878D82A}">
                    <a16:rowId xmlns:a16="http://schemas.microsoft.com/office/drawing/2014/main" xmlns="" val="10000"/>
                  </a:ext>
                </a:extLst>
              </a:tr>
              <a:tr h="1764463">
                <a:tc>
                  <a:txBody>
                    <a:bodyPr/>
                    <a:lstStyle/>
                    <a:p>
                      <a:r>
                        <a:rPr lang="en-ZA" sz="2000" dirty="0"/>
                        <a:t>Provisioning of Personnel (subject advisors at National, Provincial and District levels)</a:t>
                      </a:r>
                    </a:p>
                  </a:txBody>
                  <a:tcPr/>
                </a:tc>
                <a:tc>
                  <a:txBody>
                    <a:bodyPr/>
                    <a:lstStyle/>
                    <a:p>
                      <a:r>
                        <a:rPr lang="en-ZA" sz="2000" dirty="0"/>
                        <a:t>In Progress</a:t>
                      </a:r>
                    </a:p>
                  </a:txBody>
                  <a:tcPr/>
                </a:tc>
                <a:tc>
                  <a:txBody>
                    <a:bodyPr/>
                    <a:lstStyle/>
                    <a:p>
                      <a:r>
                        <a:rPr lang="en-ZA" sz="2000" dirty="0"/>
                        <a:t>Repeatable</a:t>
                      </a:r>
                    </a:p>
                  </a:txBody>
                  <a:tcPr/>
                </a:tc>
                <a:extLst>
                  <a:ext uri="{0D108BD9-81ED-4DB2-BD59-A6C34878D82A}">
                    <a16:rowId xmlns:a16="http://schemas.microsoft.com/office/drawing/2014/main" xmlns="" val="10001"/>
                  </a:ext>
                </a:extLst>
              </a:tr>
              <a:tr h="666575">
                <a:tc>
                  <a:txBody>
                    <a:bodyPr/>
                    <a:lstStyle/>
                    <a:p>
                      <a:r>
                        <a:rPr lang="en-ZA" sz="2000" dirty="0"/>
                        <a:t>Professional</a:t>
                      </a:r>
                      <a:r>
                        <a:rPr lang="en-ZA" sz="2000" baseline="0" dirty="0"/>
                        <a:t> Development and Training</a:t>
                      </a:r>
                      <a:endParaRPr lang="en-ZA" sz="2000" dirty="0"/>
                    </a:p>
                  </a:txBody>
                  <a:tcPr/>
                </a:tc>
                <a:tc>
                  <a:txBody>
                    <a:bodyPr/>
                    <a:lstStyle/>
                    <a:p>
                      <a:r>
                        <a:rPr lang="en-ZA" sz="2000" dirty="0"/>
                        <a:t>In Progress</a:t>
                      </a:r>
                    </a:p>
                  </a:txBody>
                  <a:tcPr/>
                </a:tc>
                <a:tc>
                  <a:txBody>
                    <a:bodyPr/>
                    <a:lstStyle/>
                    <a:p>
                      <a:r>
                        <a:rPr lang="en-ZA" sz="2000"/>
                        <a:t>Repeatable</a:t>
                      </a:r>
                      <a:endParaRPr lang="en-ZA" sz="2000" dirty="0"/>
                    </a:p>
                  </a:txBody>
                  <a:tcPr/>
                </a:tc>
                <a:extLst>
                  <a:ext uri="{0D108BD9-81ED-4DB2-BD59-A6C34878D82A}">
                    <a16:rowId xmlns:a16="http://schemas.microsoft.com/office/drawing/2014/main" xmlns="" val="10002"/>
                  </a:ext>
                </a:extLst>
              </a:tr>
              <a:tr h="666575">
                <a:tc>
                  <a:txBody>
                    <a:bodyPr/>
                    <a:lstStyle/>
                    <a:p>
                      <a:r>
                        <a:rPr lang="en-ZA" sz="2000" dirty="0"/>
                        <a:t>Provisioning of LTSM</a:t>
                      </a:r>
                    </a:p>
                  </a:txBody>
                  <a:tcPr/>
                </a:tc>
                <a:tc>
                  <a:txBody>
                    <a:bodyPr/>
                    <a:lstStyle/>
                    <a:p>
                      <a:r>
                        <a:rPr lang="en-ZA" sz="2000" dirty="0"/>
                        <a:t>Forecast</a:t>
                      </a:r>
                    </a:p>
                  </a:txBody>
                  <a:tcPr/>
                </a:tc>
                <a:tc>
                  <a:txBody>
                    <a:bodyPr/>
                    <a:lstStyle/>
                    <a:p>
                      <a:r>
                        <a:rPr lang="en-ZA" sz="2000"/>
                        <a:t>Repeatable</a:t>
                      </a:r>
                      <a:endParaRPr lang="en-ZA" sz="2000" dirty="0"/>
                    </a:p>
                  </a:txBody>
                  <a:tcPr/>
                </a:tc>
                <a:extLst>
                  <a:ext uri="{0D108BD9-81ED-4DB2-BD59-A6C34878D82A}">
                    <a16:rowId xmlns:a16="http://schemas.microsoft.com/office/drawing/2014/main" xmlns="" val="10003"/>
                  </a:ext>
                </a:extLst>
              </a:tr>
              <a:tr h="666575">
                <a:tc>
                  <a:txBody>
                    <a:bodyPr/>
                    <a:lstStyle/>
                    <a:p>
                      <a:r>
                        <a:rPr lang="en-ZA" sz="2000" dirty="0"/>
                        <a:t>Deaf Learner Support Programmes</a:t>
                      </a:r>
                    </a:p>
                  </a:txBody>
                  <a:tcPr/>
                </a:tc>
                <a:tc>
                  <a:txBody>
                    <a:bodyPr/>
                    <a:lstStyle/>
                    <a:p>
                      <a:r>
                        <a:rPr lang="en-ZA" sz="2000" dirty="0"/>
                        <a:t>Forecast</a:t>
                      </a:r>
                    </a:p>
                  </a:txBody>
                  <a:tcPr/>
                </a:tc>
                <a:tc>
                  <a:txBody>
                    <a:bodyPr/>
                    <a:lstStyle/>
                    <a:p>
                      <a:r>
                        <a:rPr lang="en-ZA" sz="2000" dirty="0"/>
                        <a:t>Repeatable</a:t>
                      </a:r>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E2C0AE55-7E06-4976-960B-3D98813CB3CF}" type="slidenum">
              <a:rPr lang="en-ZA" smtClean="0">
                <a:solidFill>
                  <a:prstClr val="black">
                    <a:tint val="75000"/>
                  </a:prstClr>
                </a:solidFill>
              </a:rPr>
              <a:pPr/>
              <a:t>14</a:t>
            </a:fld>
            <a:endParaRPr lang="en-ZA" dirty="0">
              <a:solidFill>
                <a:prstClr val="black">
                  <a:tint val="75000"/>
                </a:prstClr>
              </a:solidFill>
            </a:endParaRPr>
          </a:p>
        </p:txBody>
      </p:sp>
    </p:spTree>
    <p:extLst>
      <p:ext uri="{BB962C8B-B14F-4D97-AF65-F5344CB8AC3E}">
        <p14:creationId xmlns:p14="http://schemas.microsoft.com/office/powerpoint/2010/main" xmlns="" val="3048676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220" y="684519"/>
            <a:ext cx="8229600" cy="720080"/>
          </a:xfrm>
        </p:spPr>
        <p:txBody>
          <a:bodyPr>
            <a:normAutofit/>
          </a:bodyPr>
          <a:lstStyle/>
          <a:p>
            <a:r>
              <a:rPr lang="en-US" sz="3600" b="1" dirty="0"/>
              <a:t>RECOMMENDATION</a:t>
            </a:r>
            <a:endParaRPr lang="en-ZA" sz="3600" b="1" dirty="0"/>
          </a:p>
        </p:txBody>
      </p:sp>
      <p:sp>
        <p:nvSpPr>
          <p:cNvPr id="3" name="Content Placeholder 2"/>
          <p:cNvSpPr>
            <a:spLocks noGrp="1"/>
          </p:cNvSpPr>
          <p:nvPr>
            <p:ph idx="1"/>
          </p:nvPr>
        </p:nvSpPr>
        <p:spPr>
          <a:xfrm>
            <a:off x="59006" y="622632"/>
            <a:ext cx="9084994" cy="5758695"/>
          </a:xfrm>
        </p:spPr>
        <p:txBody>
          <a:bodyPr>
            <a:noAutofit/>
          </a:bodyPr>
          <a:lstStyle/>
          <a:p>
            <a:pPr marL="0" indent="0" algn="just">
              <a:buNone/>
            </a:pPr>
            <a:r>
              <a:rPr lang="en-ZA" sz="2400" dirty="0"/>
              <a:t> </a:t>
            </a:r>
          </a:p>
          <a:p>
            <a:endParaRPr lang="en-ZA" sz="2000" dirty="0"/>
          </a:p>
        </p:txBody>
      </p:sp>
      <p:pic>
        <p:nvPicPr>
          <p:cNvPr id="4" name="Picture 3"/>
          <p:cNvPicPr>
            <a:picLocks noChangeAspect="1"/>
          </p:cNvPicPr>
          <p:nvPr/>
        </p:nvPicPr>
        <p:blipFill>
          <a:blip r:embed="rId2" cstate="print"/>
          <a:stretch>
            <a:fillRect/>
          </a:stretch>
        </p:blipFill>
        <p:spPr>
          <a:xfrm>
            <a:off x="34359" y="6381328"/>
            <a:ext cx="1619672" cy="383170"/>
          </a:xfrm>
          <a:prstGeom prst="rect">
            <a:avLst/>
          </a:prstGeom>
        </p:spPr>
      </p:pic>
      <p:sp>
        <p:nvSpPr>
          <p:cNvPr id="5" name="TextBox 4"/>
          <p:cNvSpPr txBox="1"/>
          <p:nvPr/>
        </p:nvSpPr>
        <p:spPr>
          <a:xfrm>
            <a:off x="7308304" y="6525344"/>
            <a:ext cx="720080" cy="369332"/>
          </a:xfrm>
          <a:prstGeom prst="rect">
            <a:avLst/>
          </a:prstGeom>
          <a:noFill/>
        </p:spPr>
        <p:txBody>
          <a:bodyPr wrap="square" rtlCol="0">
            <a:spAutoFit/>
          </a:bodyPr>
          <a:lstStyle/>
          <a:p>
            <a:r>
              <a:rPr lang="en-ZA" dirty="0"/>
              <a:t>2</a:t>
            </a:r>
          </a:p>
        </p:txBody>
      </p:sp>
      <p:sp>
        <p:nvSpPr>
          <p:cNvPr id="6" name="Rectangle 5">
            <a:extLst>
              <a:ext uri="{FF2B5EF4-FFF2-40B4-BE49-F238E27FC236}">
                <a16:creationId xmlns:a16="http://schemas.microsoft.com/office/drawing/2014/main" xmlns="" id="{6D45CEC8-D398-32A5-A7AA-782372E5D0AA}"/>
              </a:ext>
            </a:extLst>
          </p:cNvPr>
          <p:cNvSpPr/>
          <p:nvPr/>
        </p:nvSpPr>
        <p:spPr>
          <a:xfrm>
            <a:off x="618468" y="1466486"/>
            <a:ext cx="7704856" cy="41947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dirty="0"/>
              <a:t>To request the Portfolio Committee on Sports, Arts and Culture to note the contributions of the Department of Basic Education to ensuring that South African Sign Language is promoted and installed as the 12</a:t>
            </a:r>
            <a:r>
              <a:rPr lang="en-US" sz="3200" baseline="30000" dirty="0"/>
              <a:t>th</a:t>
            </a:r>
            <a:r>
              <a:rPr lang="en-US" sz="3200" dirty="0"/>
              <a:t> Official Language.  </a:t>
            </a:r>
            <a:endParaRPr lang="en-ZA" sz="3200" dirty="0"/>
          </a:p>
        </p:txBody>
      </p:sp>
    </p:spTree>
    <p:extLst>
      <p:ext uri="{BB962C8B-B14F-4D97-AF65-F5344CB8AC3E}">
        <p14:creationId xmlns:p14="http://schemas.microsoft.com/office/powerpoint/2010/main" xmlns="" val="1499617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xmlns=""/>
              </a:ext>
            </a:extLst>
          </a:blip>
          <a:stretch>
            <a:fillRect/>
          </a:stretch>
        </p:blipFill>
        <p:spPr>
          <a:xfrm>
            <a:off x="467545" y="1484784"/>
            <a:ext cx="7920880" cy="3248563"/>
          </a:xfrm>
          <a:prstGeom prst="rect">
            <a:avLst/>
          </a:prstGeom>
        </p:spPr>
      </p:pic>
      <p:pic>
        <p:nvPicPr>
          <p:cNvPr id="4" name="Picture 3"/>
          <p:cNvPicPr>
            <a:picLocks noChangeAspect="1"/>
          </p:cNvPicPr>
          <p:nvPr/>
        </p:nvPicPr>
        <p:blipFill>
          <a:blip r:embed="rId4" cstate="email">
            <a:extLst>
              <a:ext uri="{28A0092B-C50C-407E-A947-70E740481C1C}">
                <a14:useLocalDpi xmlns:a14="http://schemas.microsoft.com/office/drawing/2010/main" xmlns=""/>
              </a:ext>
            </a:extLst>
          </a:blip>
          <a:stretch>
            <a:fillRect/>
          </a:stretch>
        </p:blipFill>
        <p:spPr>
          <a:xfrm>
            <a:off x="0" y="6165304"/>
            <a:ext cx="1691680" cy="692696"/>
          </a:xfrm>
          <a:prstGeom prst="rect">
            <a:avLst/>
          </a:prstGeom>
        </p:spPr>
      </p:pic>
      <p:sp>
        <p:nvSpPr>
          <p:cNvPr id="5" name="Slide Number Placeholder 3"/>
          <p:cNvSpPr txBox="1">
            <a:spLocks/>
          </p:cNvSpPr>
          <p:nvPr/>
        </p:nvSpPr>
        <p:spPr>
          <a:xfrm>
            <a:off x="6934200" y="6400800"/>
            <a:ext cx="1905000" cy="4572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Slide Number Placeholder 3"/>
          <p:cNvSpPr txBox="1">
            <a:spLocks/>
          </p:cNvSpPr>
          <p:nvPr/>
        </p:nvSpPr>
        <p:spPr>
          <a:xfrm>
            <a:off x="6553200" y="6356351"/>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E2C0AE55-7E06-4976-960B-3D98813CB3CF}" type="slidenum">
              <a:rPr kumimoji="0" lang="en-ZA"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ZA"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custDataLst>
      <p:tags r:id="rId1"/>
    </p:custDataLst>
    <p:extLst>
      <p:ext uri="{BB962C8B-B14F-4D97-AF65-F5344CB8AC3E}">
        <p14:creationId xmlns:p14="http://schemas.microsoft.com/office/powerpoint/2010/main" xmlns="" val="505658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220" y="684519"/>
            <a:ext cx="8229600" cy="720080"/>
          </a:xfrm>
        </p:spPr>
        <p:txBody>
          <a:bodyPr>
            <a:normAutofit/>
          </a:bodyPr>
          <a:lstStyle/>
          <a:p>
            <a:r>
              <a:rPr lang="en-US" sz="3600" b="1" dirty="0"/>
              <a:t>PURPOSE</a:t>
            </a:r>
            <a:endParaRPr lang="en-ZA" sz="3600" b="1" dirty="0"/>
          </a:p>
        </p:txBody>
      </p:sp>
      <p:sp>
        <p:nvSpPr>
          <p:cNvPr id="3" name="Content Placeholder 2"/>
          <p:cNvSpPr>
            <a:spLocks noGrp="1"/>
          </p:cNvSpPr>
          <p:nvPr>
            <p:ph idx="1"/>
          </p:nvPr>
        </p:nvSpPr>
        <p:spPr>
          <a:xfrm>
            <a:off x="59006" y="622632"/>
            <a:ext cx="9084994" cy="5758695"/>
          </a:xfrm>
        </p:spPr>
        <p:txBody>
          <a:bodyPr>
            <a:noAutofit/>
          </a:bodyPr>
          <a:lstStyle/>
          <a:p>
            <a:pPr marL="0" indent="0" algn="just">
              <a:buNone/>
            </a:pPr>
            <a:r>
              <a:rPr lang="en-ZA" sz="2400" dirty="0"/>
              <a:t> </a:t>
            </a:r>
          </a:p>
          <a:p>
            <a:endParaRPr lang="en-ZA" sz="2000" dirty="0"/>
          </a:p>
        </p:txBody>
      </p:sp>
      <p:pic>
        <p:nvPicPr>
          <p:cNvPr id="4" name="Picture 3"/>
          <p:cNvPicPr>
            <a:picLocks noChangeAspect="1"/>
          </p:cNvPicPr>
          <p:nvPr/>
        </p:nvPicPr>
        <p:blipFill>
          <a:blip r:embed="rId2" cstate="print"/>
          <a:stretch>
            <a:fillRect/>
          </a:stretch>
        </p:blipFill>
        <p:spPr>
          <a:xfrm>
            <a:off x="34359" y="6381328"/>
            <a:ext cx="1619672" cy="383170"/>
          </a:xfrm>
          <a:prstGeom prst="rect">
            <a:avLst/>
          </a:prstGeom>
        </p:spPr>
      </p:pic>
      <p:sp>
        <p:nvSpPr>
          <p:cNvPr id="5" name="TextBox 4"/>
          <p:cNvSpPr txBox="1"/>
          <p:nvPr/>
        </p:nvSpPr>
        <p:spPr>
          <a:xfrm>
            <a:off x="7308304" y="6525344"/>
            <a:ext cx="720080" cy="369332"/>
          </a:xfrm>
          <a:prstGeom prst="rect">
            <a:avLst/>
          </a:prstGeom>
          <a:noFill/>
        </p:spPr>
        <p:txBody>
          <a:bodyPr wrap="square" rtlCol="0">
            <a:spAutoFit/>
          </a:bodyPr>
          <a:lstStyle/>
          <a:p>
            <a:r>
              <a:rPr lang="en-ZA" dirty="0"/>
              <a:t>2</a:t>
            </a:r>
          </a:p>
        </p:txBody>
      </p:sp>
      <p:sp>
        <p:nvSpPr>
          <p:cNvPr id="6" name="Rectangle 5">
            <a:extLst>
              <a:ext uri="{FF2B5EF4-FFF2-40B4-BE49-F238E27FC236}">
                <a16:creationId xmlns:a16="http://schemas.microsoft.com/office/drawing/2014/main" xmlns="" id="{6D45CEC8-D398-32A5-A7AA-782372E5D0AA}"/>
              </a:ext>
            </a:extLst>
          </p:cNvPr>
          <p:cNvSpPr/>
          <p:nvPr/>
        </p:nvSpPr>
        <p:spPr>
          <a:xfrm>
            <a:off x="618468" y="1466486"/>
            <a:ext cx="7704856" cy="41947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dirty="0"/>
              <a:t>To present to the Portfolio Committee on Sports, Arts and Culture the contributions of the Department of Basic Education to ensuring that South African Sign Language is promoted and installed as the 12</a:t>
            </a:r>
            <a:r>
              <a:rPr lang="en-US" sz="3200" baseline="30000" dirty="0"/>
              <a:t>th</a:t>
            </a:r>
            <a:r>
              <a:rPr lang="en-US" sz="3200" dirty="0"/>
              <a:t> Official Language.  </a:t>
            </a:r>
            <a:endParaRPr lang="en-ZA" sz="3200" dirty="0"/>
          </a:p>
        </p:txBody>
      </p:sp>
    </p:spTree>
    <p:extLst>
      <p:ext uri="{BB962C8B-B14F-4D97-AF65-F5344CB8AC3E}">
        <p14:creationId xmlns:p14="http://schemas.microsoft.com/office/powerpoint/2010/main" xmlns="" val="4101261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27384"/>
            <a:ext cx="8229600" cy="720080"/>
          </a:xfrm>
        </p:spPr>
        <p:txBody>
          <a:bodyPr>
            <a:normAutofit/>
          </a:bodyPr>
          <a:lstStyle/>
          <a:p>
            <a:r>
              <a:rPr lang="en-ZA" sz="3600" b="1" dirty="0">
                <a:solidFill>
                  <a:schemeClr val="accent2">
                    <a:lumMod val="75000"/>
                  </a:schemeClr>
                </a:solidFill>
              </a:rPr>
              <a:t>1. </a:t>
            </a:r>
            <a:r>
              <a:rPr lang="en-ZA" sz="3600" dirty="0"/>
              <a:t>INTRODUCTION</a:t>
            </a:r>
            <a:endParaRPr lang="en-ZA" sz="3600" b="1" dirty="0"/>
          </a:p>
        </p:txBody>
      </p:sp>
      <p:sp>
        <p:nvSpPr>
          <p:cNvPr id="3" name="Content Placeholder 2"/>
          <p:cNvSpPr>
            <a:spLocks noGrp="1"/>
          </p:cNvSpPr>
          <p:nvPr>
            <p:ph idx="1"/>
          </p:nvPr>
        </p:nvSpPr>
        <p:spPr>
          <a:xfrm>
            <a:off x="59006" y="622632"/>
            <a:ext cx="9084994" cy="5974720"/>
          </a:xfrm>
        </p:spPr>
        <p:txBody>
          <a:bodyPr>
            <a:noAutofit/>
          </a:bodyPr>
          <a:lstStyle/>
          <a:p>
            <a:pPr marL="514350" indent="-514350" algn="just">
              <a:spcBef>
                <a:spcPts val="0"/>
              </a:spcBef>
              <a:buFont typeface="+mj-lt"/>
              <a:buAutoNum type="alphaLcParenR"/>
            </a:pPr>
            <a:r>
              <a:rPr lang="en-ZA" sz="2800" dirty="0"/>
              <a:t>The Parliament of the Republic of South Africa is on the verge of enacting South African Sign Language as the </a:t>
            </a:r>
            <a:r>
              <a:rPr lang="en-ZA" sz="2800" b="1" dirty="0"/>
              <a:t>12th Official Language</a:t>
            </a:r>
            <a:r>
              <a:rPr lang="en-ZA" sz="2800" dirty="0"/>
              <a:t>.</a:t>
            </a:r>
          </a:p>
          <a:p>
            <a:pPr marL="514350" indent="-514350" algn="just">
              <a:spcBef>
                <a:spcPts val="0"/>
              </a:spcBef>
              <a:buFont typeface="+mj-lt"/>
              <a:buAutoNum type="alphaLcParenR"/>
            </a:pPr>
            <a:endParaRPr lang="en-ZA" sz="2800" dirty="0"/>
          </a:p>
          <a:p>
            <a:pPr marL="514350" indent="-514350" algn="just">
              <a:spcBef>
                <a:spcPts val="0"/>
              </a:spcBef>
              <a:buFont typeface="+mj-lt"/>
              <a:buAutoNum type="alphaLcParenR"/>
            </a:pPr>
            <a:r>
              <a:rPr lang="en-ZA" sz="2800" dirty="0"/>
              <a:t>In the education sector the South African Sign Language is </a:t>
            </a:r>
            <a:r>
              <a:rPr lang="en-ZA" sz="2800" b="1" dirty="0"/>
              <a:t>recognised as an official language</a:t>
            </a:r>
          </a:p>
          <a:p>
            <a:pPr marL="514350" indent="-514350" algn="just">
              <a:spcBef>
                <a:spcPts val="0"/>
              </a:spcBef>
              <a:buFont typeface="+mj-lt"/>
              <a:buAutoNum type="alphaLcParenR"/>
            </a:pPr>
            <a:endParaRPr lang="en-ZA" sz="2800" b="1" dirty="0"/>
          </a:p>
          <a:p>
            <a:pPr marL="514350" indent="-514350" algn="just">
              <a:spcBef>
                <a:spcPts val="0"/>
              </a:spcBef>
              <a:buFont typeface="+mj-lt"/>
              <a:buAutoNum type="alphaLcParenR"/>
            </a:pPr>
            <a:r>
              <a:rPr lang="en-ZA" sz="2800" b="1" dirty="0"/>
              <a:t>SASL </a:t>
            </a:r>
            <a:r>
              <a:rPr lang="en-ZA" sz="2800" dirty="0"/>
              <a:t> is used as a </a:t>
            </a:r>
            <a:r>
              <a:rPr lang="en-ZA" sz="2800" b="1" dirty="0"/>
              <a:t>language of learning and teaching</a:t>
            </a:r>
            <a:r>
              <a:rPr lang="en-ZA" sz="2800" dirty="0"/>
              <a:t>, as provided in Section 6.4 of the South African Schools Act.</a:t>
            </a:r>
          </a:p>
          <a:p>
            <a:pPr marL="514350" indent="-514350" algn="just">
              <a:spcBef>
                <a:spcPts val="0"/>
              </a:spcBef>
              <a:buFont typeface="+mj-lt"/>
              <a:buAutoNum type="alphaLcParenR"/>
            </a:pPr>
            <a:endParaRPr lang="en-ZA" sz="2800" dirty="0"/>
          </a:p>
          <a:p>
            <a:pPr marL="0" lvl="1" indent="0" algn="just" defTabSz="538163">
              <a:spcBef>
                <a:spcPts val="0"/>
              </a:spcBef>
              <a:buNone/>
            </a:pPr>
            <a:r>
              <a:rPr lang="en-ZA" dirty="0"/>
              <a:t>d) 	This provision is reiterated in the Language in Education 	Policy. </a:t>
            </a:r>
          </a:p>
          <a:p>
            <a:pPr marL="538163" indent="-538163" algn="just">
              <a:spcBef>
                <a:spcPts val="0"/>
              </a:spcBef>
              <a:buNone/>
            </a:pPr>
            <a:endParaRPr lang="en-ZA" sz="2800" dirty="0"/>
          </a:p>
          <a:p>
            <a:pPr marL="538163" indent="-538163" algn="just">
              <a:buNone/>
            </a:pPr>
            <a:endParaRPr lang="en-ZA" sz="2000" dirty="0"/>
          </a:p>
        </p:txBody>
      </p:sp>
      <p:pic>
        <p:nvPicPr>
          <p:cNvPr id="4" name="Picture 3"/>
          <p:cNvPicPr>
            <a:picLocks noChangeAspect="1"/>
          </p:cNvPicPr>
          <p:nvPr/>
        </p:nvPicPr>
        <p:blipFill>
          <a:blip r:embed="rId2" cstate="print"/>
          <a:stretch>
            <a:fillRect/>
          </a:stretch>
        </p:blipFill>
        <p:spPr>
          <a:xfrm>
            <a:off x="34359" y="6381328"/>
            <a:ext cx="1619672" cy="383170"/>
          </a:xfrm>
          <a:prstGeom prst="rect">
            <a:avLst/>
          </a:prstGeom>
        </p:spPr>
      </p:pic>
      <p:sp>
        <p:nvSpPr>
          <p:cNvPr id="5" name="TextBox 4"/>
          <p:cNvSpPr txBox="1"/>
          <p:nvPr/>
        </p:nvSpPr>
        <p:spPr>
          <a:xfrm>
            <a:off x="7308304" y="6525344"/>
            <a:ext cx="720080" cy="369332"/>
          </a:xfrm>
          <a:prstGeom prst="rect">
            <a:avLst/>
          </a:prstGeom>
          <a:noFill/>
        </p:spPr>
        <p:txBody>
          <a:bodyPr wrap="square" rtlCol="0">
            <a:spAutoFit/>
          </a:bodyPr>
          <a:lstStyle/>
          <a:p>
            <a:r>
              <a:rPr lang="en-ZA" dirty="0"/>
              <a:t>2</a:t>
            </a:r>
          </a:p>
        </p:txBody>
      </p:sp>
    </p:spTree>
    <p:extLst>
      <p:ext uri="{BB962C8B-B14F-4D97-AF65-F5344CB8AC3E}">
        <p14:creationId xmlns:p14="http://schemas.microsoft.com/office/powerpoint/2010/main" xmlns="" val="385942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27384"/>
            <a:ext cx="8229600" cy="720080"/>
          </a:xfrm>
        </p:spPr>
        <p:txBody>
          <a:bodyPr>
            <a:normAutofit/>
          </a:bodyPr>
          <a:lstStyle/>
          <a:p>
            <a:r>
              <a:rPr lang="en-ZA" sz="3600" b="1" dirty="0">
                <a:solidFill>
                  <a:schemeClr val="accent2">
                    <a:lumMod val="75000"/>
                  </a:schemeClr>
                </a:solidFill>
              </a:rPr>
              <a:t>1. </a:t>
            </a:r>
            <a:r>
              <a:rPr lang="en-ZA" sz="3600" dirty="0"/>
              <a:t>INTRODUCTION</a:t>
            </a:r>
            <a:endParaRPr lang="en-ZA" sz="3600" b="1" dirty="0"/>
          </a:p>
        </p:txBody>
      </p:sp>
      <p:sp>
        <p:nvSpPr>
          <p:cNvPr id="3" name="Content Placeholder 2"/>
          <p:cNvSpPr>
            <a:spLocks noGrp="1"/>
          </p:cNvSpPr>
          <p:nvPr>
            <p:ph idx="1"/>
          </p:nvPr>
        </p:nvSpPr>
        <p:spPr>
          <a:xfrm>
            <a:off x="59006" y="622632"/>
            <a:ext cx="9084994" cy="5974720"/>
          </a:xfrm>
        </p:spPr>
        <p:txBody>
          <a:bodyPr>
            <a:noAutofit/>
          </a:bodyPr>
          <a:lstStyle/>
          <a:p>
            <a:pPr marL="538163" indent="-538163" algn="just">
              <a:buAutoNum type="alphaLcParenR" startAt="5"/>
            </a:pPr>
            <a:r>
              <a:rPr lang="en-ZA" sz="2800" dirty="0"/>
              <a:t>The SASL Home Language (HL) Curriculum and Assessment Policy Statement (</a:t>
            </a:r>
            <a:r>
              <a:rPr lang="en-ZA" sz="2800" b="1" dirty="0"/>
              <a:t>CAPS</a:t>
            </a:r>
            <a:r>
              <a:rPr lang="en-ZA" sz="2800" dirty="0"/>
              <a:t>) for Grades R-12 was </a:t>
            </a:r>
            <a:r>
              <a:rPr lang="en-ZA" sz="2800" b="1" dirty="0"/>
              <a:t>approved by the Council of Education Ministers </a:t>
            </a:r>
            <a:r>
              <a:rPr lang="en-ZA" sz="2800" dirty="0"/>
              <a:t>at a meeting held on 3 July 2014. </a:t>
            </a:r>
          </a:p>
          <a:p>
            <a:pPr marL="0" indent="0" algn="just">
              <a:buNone/>
            </a:pPr>
            <a:endParaRPr lang="en-ZA" sz="2800" dirty="0"/>
          </a:p>
          <a:p>
            <a:pPr marL="538163" indent="-538163" algn="just">
              <a:buAutoNum type="alphaLcParenR" startAt="6"/>
            </a:pPr>
            <a:r>
              <a:rPr lang="en-ZA" sz="2800" dirty="0"/>
              <a:t>A total of </a:t>
            </a:r>
            <a:r>
              <a:rPr lang="en-ZA" sz="2800" b="1" dirty="0"/>
              <a:t>47 Schools </a:t>
            </a:r>
            <a:r>
              <a:rPr lang="en-ZA" sz="2800" dirty="0"/>
              <a:t>for the </a:t>
            </a:r>
            <a:r>
              <a:rPr lang="en-ZA" sz="2800" b="1" dirty="0"/>
              <a:t>Deaf</a:t>
            </a:r>
            <a:r>
              <a:rPr lang="en-ZA" sz="2800" dirty="0"/>
              <a:t> offer SASL HL as a Home Language. A Deaf teacher assistant facilitates learning and teaching in subjects </a:t>
            </a:r>
            <a:r>
              <a:rPr lang="en-ZA" sz="2800"/>
              <a:t>other than SASL HL. </a:t>
            </a:r>
            <a:endParaRPr lang="en-ZA" sz="2800" dirty="0"/>
          </a:p>
          <a:p>
            <a:pPr marL="538163" indent="-538163" algn="just">
              <a:buAutoNum type="alphaLcParenR" startAt="6"/>
            </a:pPr>
            <a:endParaRPr lang="en-US" sz="2800" dirty="0"/>
          </a:p>
          <a:p>
            <a:pPr marL="538163" indent="-538163" algn="just">
              <a:buAutoNum type="alphaLcParenR" startAt="6"/>
            </a:pPr>
            <a:r>
              <a:rPr lang="en-ZA" sz="2800" dirty="0"/>
              <a:t>All the subjects are </a:t>
            </a:r>
            <a:r>
              <a:rPr lang="en-ZA" sz="2800" b="1" dirty="0"/>
              <a:t>mediated</a:t>
            </a:r>
            <a:r>
              <a:rPr lang="en-ZA" sz="2800" dirty="0"/>
              <a:t> through the </a:t>
            </a:r>
            <a:r>
              <a:rPr lang="en-ZA" sz="2800" b="1" dirty="0"/>
              <a:t>SASL</a:t>
            </a:r>
            <a:r>
              <a:rPr lang="en-ZA" sz="2800" dirty="0"/>
              <a:t>. </a:t>
            </a:r>
          </a:p>
          <a:p>
            <a:endParaRPr lang="en-ZA" sz="2000" dirty="0"/>
          </a:p>
        </p:txBody>
      </p:sp>
      <p:pic>
        <p:nvPicPr>
          <p:cNvPr id="4" name="Picture 3"/>
          <p:cNvPicPr>
            <a:picLocks noChangeAspect="1"/>
          </p:cNvPicPr>
          <p:nvPr/>
        </p:nvPicPr>
        <p:blipFill>
          <a:blip r:embed="rId2" cstate="print"/>
          <a:stretch>
            <a:fillRect/>
          </a:stretch>
        </p:blipFill>
        <p:spPr>
          <a:xfrm>
            <a:off x="34359" y="6381328"/>
            <a:ext cx="1619672" cy="383170"/>
          </a:xfrm>
          <a:prstGeom prst="rect">
            <a:avLst/>
          </a:prstGeom>
        </p:spPr>
      </p:pic>
      <p:sp>
        <p:nvSpPr>
          <p:cNvPr id="5" name="TextBox 4"/>
          <p:cNvSpPr txBox="1"/>
          <p:nvPr/>
        </p:nvSpPr>
        <p:spPr>
          <a:xfrm>
            <a:off x="7308304" y="6525344"/>
            <a:ext cx="720080" cy="369332"/>
          </a:xfrm>
          <a:prstGeom prst="rect">
            <a:avLst/>
          </a:prstGeom>
          <a:noFill/>
        </p:spPr>
        <p:txBody>
          <a:bodyPr wrap="square" rtlCol="0">
            <a:spAutoFit/>
          </a:bodyPr>
          <a:lstStyle/>
          <a:p>
            <a:r>
              <a:rPr lang="en-ZA" dirty="0"/>
              <a:t>2</a:t>
            </a:r>
          </a:p>
        </p:txBody>
      </p:sp>
    </p:spTree>
    <p:extLst>
      <p:ext uri="{BB962C8B-B14F-4D97-AF65-F5344CB8AC3E}">
        <p14:creationId xmlns:p14="http://schemas.microsoft.com/office/powerpoint/2010/main" xmlns="" val="133818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27384"/>
            <a:ext cx="8229600" cy="720080"/>
          </a:xfrm>
        </p:spPr>
        <p:txBody>
          <a:bodyPr>
            <a:normAutofit/>
          </a:bodyPr>
          <a:lstStyle/>
          <a:p>
            <a:r>
              <a:rPr lang="en-US" sz="3600" dirty="0"/>
              <a:t>2</a:t>
            </a:r>
            <a:r>
              <a:rPr lang="en-ZA" sz="3600" dirty="0"/>
              <a:t>. SUPPORT PROVIDED</a:t>
            </a:r>
            <a:endParaRPr lang="en-ZA" sz="3600" b="1" dirty="0"/>
          </a:p>
        </p:txBody>
      </p:sp>
      <p:sp>
        <p:nvSpPr>
          <p:cNvPr id="3" name="Content Placeholder 2"/>
          <p:cNvSpPr>
            <a:spLocks noGrp="1"/>
          </p:cNvSpPr>
          <p:nvPr>
            <p:ph idx="1"/>
          </p:nvPr>
        </p:nvSpPr>
        <p:spPr>
          <a:xfrm>
            <a:off x="323528" y="622632"/>
            <a:ext cx="8424936" cy="5974720"/>
          </a:xfrm>
        </p:spPr>
        <p:txBody>
          <a:bodyPr>
            <a:noAutofit/>
          </a:bodyPr>
          <a:lstStyle/>
          <a:p>
            <a:pPr marL="0" indent="0" algn="just">
              <a:buNone/>
            </a:pPr>
            <a:r>
              <a:rPr lang="en-US" sz="2800" dirty="0">
                <a:cs typeface="Arial" panose="020B0604020202020204" pitchFamily="34" charset="0"/>
              </a:rPr>
              <a:t>The following Learning and Teaching Support Material (LTSM) was provided to schools offering SASL:</a:t>
            </a:r>
          </a:p>
          <a:p>
            <a:pPr marL="514350" indent="-514350">
              <a:buFont typeface="+mj-lt"/>
              <a:buAutoNum type="alphaLcParenR"/>
            </a:pPr>
            <a:r>
              <a:rPr lang="en-US" sz="2800" dirty="0"/>
              <a:t>Study Guide on the Recording of Essays and Transactional Texts: </a:t>
            </a:r>
            <a:endParaRPr lang="en-ZA" sz="2800" dirty="0"/>
          </a:p>
          <a:p>
            <a:pPr marL="514350" indent="-514350">
              <a:buFont typeface="+mj-lt"/>
              <a:buAutoNum type="alphaLcParenR"/>
            </a:pPr>
            <a:r>
              <a:rPr lang="en-US" sz="2800" dirty="0"/>
              <a:t>SASL HL Subject Terminology DVD</a:t>
            </a:r>
            <a:endParaRPr lang="en-ZA" sz="2800" dirty="0"/>
          </a:p>
          <a:p>
            <a:pPr marL="514350" indent="-514350">
              <a:buFont typeface="+mj-lt"/>
              <a:buAutoNum type="alphaLcParenR"/>
            </a:pPr>
            <a:r>
              <a:rPr lang="en-US" sz="2800" i="1" dirty="0"/>
              <a:t>Mind the Gap</a:t>
            </a:r>
            <a:r>
              <a:rPr lang="en-US" sz="2800" dirty="0"/>
              <a:t> Study Guides developed on the following prescribed genres: </a:t>
            </a:r>
            <a:endParaRPr lang="en-ZA" sz="2800" dirty="0"/>
          </a:p>
          <a:p>
            <a:pPr marL="803275" indent="-265113"/>
            <a:r>
              <a:rPr lang="en-US" sz="2800" dirty="0"/>
              <a:t> </a:t>
            </a:r>
            <a:r>
              <a:rPr lang="en-US" sz="2800" b="1" dirty="0"/>
              <a:t>Poetry:</a:t>
            </a:r>
            <a:r>
              <a:rPr lang="en-US" sz="2800" dirty="0"/>
              <a:t>  </a:t>
            </a:r>
            <a:r>
              <a:rPr lang="en-US" sz="2800" i="1" dirty="0"/>
              <a:t>Evolution of communication</a:t>
            </a:r>
            <a:endParaRPr lang="en-ZA" sz="2800" dirty="0"/>
          </a:p>
          <a:p>
            <a:pPr marL="803275" indent="-265113"/>
            <a:r>
              <a:rPr lang="en-US" sz="2800" b="1" dirty="0"/>
              <a:t>Longer Stories</a:t>
            </a:r>
            <a:r>
              <a:rPr lang="en-US" sz="2800" dirty="0"/>
              <a:t>: </a:t>
            </a:r>
            <a:r>
              <a:rPr lang="en-US" sz="2800" i="1" dirty="0"/>
              <a:t>Asa Stands up for Herself</a:t>
            </a:r>
            <a:endParaRPr lang="en-ZA" sz="2800" dirty="0"/>
          </a:p>
          <a:p>
            <a:pPr marL="803275" indent="-265113"/>
            <a:r>
              <a:rPr lang="en-US" sz="2800" i="1" dirty="0"/>
              <a:t>Together we’re Strong and</a:t>
            </a:r>
            <a:endParaRPr lang="en-ZA" sz="2800" dirty="0"/>
          </a:p>
          <a:p>
            <a:pPr marL="803275" indent="-265113"/>
            <a:r>
              <a:rPr lang="en-US" sz="2800" b="1" dirty="0"/>
              <a:t>Drama:</a:t>
            </a:r>
            <a:r>
              <a:rPr lang="en-US" sz="2800" dirty="0"/>
              <a:t> </a:t>
            </a:r>
            <a:r>
              <a:rPr lang="en-US" sz="2800" i="1" dirty="0"/>
              <a:t>Living on the Edge</a:t>
            </a:r>
            <a:endParaRPr lang="en-ZA" sz="2800" dirty="0"/>
          </a:p>
          <a:p>
            <a:pPr marL="0" indent="0" algn="just">
              <a:buNone/>
            </a:pPr>
            <a:endParaRPr lang="en-US" sz="2800" dirty="0">
              <a:cs typeface="Arial" panose="020B0604020202020204" pitchFamily="34" charset="0"/>
            </a:endParaRPr>
          </a:p>
          <a:p>
            <a:pPr marL="0" indent="0" algn="just">
              <a:buNone/>
            </a:pPr>
            <a:endParaRPr lang="en-ZA"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stretch>
            <a:fillRect/>
          </a:stretch>
        </p:blipFill>
        <p:spPr>
          <a:xfrm>
            <a:off x="34359" y="6381328"/>
            <a:ext cx="1619672" cy="383170"/>
          </a:xfrm>
          <a:prstGeom prst="rect">
            <a:avLst/>
          </a:prstGeom>
        </p:spPr>
      </p:pic>
      <p:sp>
        <p:nvSpPr>
          <p:cNvPr id="5" name="TextBox 4"/>
          <p:cNvSpPr txBox="1"/>
          <p:nvPr/>
        </p:nvSpPr>
        <p:spPr>
          <a:xfrm>
            <a:off x="7308304" y="6525344"/>
            <a:ext cx="720080" cy="369332"/>
          </a:xfrm>
          <a:prstGeom prst="rect">
            <a:avLst/>
          </a:prstGeom>
          <a:noFill/>
        </p:spPr>
        <p:txBody>
          <a:bodyPr wrap="square" rtlCol="0">
            <a:spAutoFit/>
          </a:bodyPr>
          <a:lstStyle/>
          <a:p>
            <a:r>
              <a:rPr lang="en-ZA" dirty="0"/>
              <a:t>2</a:t>
            </a:r>
          </a:p>
        </p:txBody>
      </p:sp>
    </p:spTree>
    <p:extLst>
      <p:ext uri="{BB962C8B-B14F-4D97-AF65-F5344CB8AC3E}">
        <p14:creationId xmlns:p14="http://schemas.microsoft.com/office/powerpoint/2010/main" xmlns="" val="3435903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168" y="192232"/>
            <a:ext cx="8930128" cy="864096"/>
          </a:xfrm>
        </p:spPr>
        <p:txBody>
          <a:bodyPr>
            <a:normAutofit fontScale="90000"/>
          </a:bodyPr>
          <a:lstStyle/>
          <a:p>
            <a:r>
              <a:rPr lang="en-ZA" sz="4000" dirty="0"/>
              <a:t>3. NATIONAL SENIOR CERTIFICATE EXAMINATION  (NSC)</a:t>
            </a:r>
            <a:r>
              <a:rPr lang="en-ZA" sz="4000" b="1" dirty="0">
                <a:solidFill>
                  <a:schemeClr val="accent2">
                    <a:lumMod val="75000"/>
                  </a:schemeClr>
                </a:solidFill>
              </a:rPr>
              <a:t> </a:t>
            </a:r>
            <a:endParaRPr lang="en-ZA" sz="4000" b="1" dirty="0"/>
          </a:p>
        </p:txBody>
      </p:sp>
      <p:sp>
        <p:nvSpPr>
          <p:cNvPr id="3" name="Content Placeholder 2"/>
          <p:cNvSpPr>
            <a:spLocks noGrp="1"/>
          </p:cNvSpPr>
          <p:nvPr>
            <p:ph idx="1"/>
          </p:nvPr>
        </p:nvSpPr>
        <p:spPr>
          <a:xfrm>
            <a:off x="179512" y="1052736"/>
            <a:ext cx="8568952" cy="5472608"/>
          </a:xfrm>
        </p:spPr>
        <p:txBody>
          <a:bodyPr>
            <a:normAutofit/>
          </a:bodyPr>
          <a:lstStyle/>
          <a:p>
            <a:pPr marL="514350" indent="-514350" algn="just">
              <a:spcBef>
                <a:spcPts val="0"/>
              </a:spcBef>
              <a:buFont typeface="+mj-lt"/>
              <a:buAutoNum type="alphaLcParenR"/>
            </a:pPr>
            <a:r>
              <a:rPr lang="en-ZA" sz="2800" dirty="0">
                <a:cs typeface="Arial" panose="020B0604020202020204" pitchFamily="34" charset="0"/>
              </a:rPr>
              <a:t>The DBE administers South African Sign Language Home Language (SAL HL) as part of the National Senior Certificate examination (Grade 12).</a:t>
            </a:r>
          </a:p>
          <a:p>
            <a:pPr marL="514350" indent="-514350" algn="just">
              <a:spcBef>
                <a:spcPts val="0"/>
              </a:spcBef>
              <a:buFont typeface="+mj-lt"/>
              <a:buAutoNum type="alphaLcParenR"/>
            </a:pPr>
            <a:endParaRPr lang="en-ZA" sz="2800" dirty="0">
              <a:cs typeface="Arial" panose="020B0604020202020204" pitchFamily="34" charset="0"/>
            </a:endParaRPr>
          </a:p>
          <a:p>
            <a:pPr marL="514350" indent="-514350" algn="just">
              <a:spcBef>
                <a:spcPts val="0"/>
              </a:spcBef>
              <a:buFont typeface="+mj-lt"/>
              <a:buAutoNum type="alphaLcParenR"/>
            </a:pPr>
            <a:r>
              <a:rPr lang="en-ZA" sz="2800" dirty="0">
                <a:cs typeface="Arial" panose="020B0604020202020204" pitchFamily="34" charset="0"/>
              </a:rPr>
              <a:t>The first  SASL HL was administered for first time in 2018 (52 candidates)</a:t>
            </a:r>
          </a:p>
          <a:p>
            <a:pPr marL="0" indent="0" algn="just">
              <a:spcBef>
                <a:spcPts val="0"/>
              </a:spcBef>
              <a:buNone/>
            </a:pPr>
            <a:r>
              <a:rPr lang="en-ZA" sz="2800" dirty="0">
                <a:cs typeface="Arial" panose="020B0604020202020204" pitchFamily="34" charset="0"/>
              </a:rPr>
              <a:t> </a:t>
            </a:r>
          </a:p>
          <a:p>
            <a:pPr marL="538163" indent="-538163" algn="just">
              <a:spcBef>
                <a:spcPts val="0"/>
              </a:spcBef>
              <a:buAutoNum type="alphaLcParenR" startAt="3"/>
            </a:pPr>
            <a:r>
              <a:rPr lang="en-ZA" sz="2800" dirty="0">
                <a:cs typeface="Arial" panose="020B0604020202020204" pitchFamily="34" charset="0"/>
              </a:rPr>
              <a:t>In 2022 SASL HL will be administered across 24 schools and will be taken by 229 candidates.</a:t>
            </a:r>
          </a:p>
          <a:p>
            <a:pPr marL="538163" indent="-538163" algn="just">
              <a:spcBef>
                <a:spcPts val="0"/>
              </a:spcBef>
              <a:buAutoNum type="alphaLcParenR" startAt="3"/>
            </a:pPr>
            <a:endParaRPr lang="en-ZA" sz="2800" dirty="0">
              <a:cs typeface="Arial" panose="020B0604020202020204" pitchFamily="34" charset="0"/>
            </a:endParaRPr>
          </a:p>
          <a:p>
            <a:pPr marL="538163" indent="-538163" algn="just">
              <a:spcBef>
                <a:spcPts val="0"/>
              </a:spcBef>
              <a:buAutoNum type="alphaLcParenR" startAt="3"/>
            </a:pPr>
            <a:r>
              <a:rPr lang="en-ZA" sz="2800" dirty="0">
                <a:cs typeface="Arial" panose="020B0604020202020204" pitchFamily="34" charset="0"/>
              </a:rPr>
              <a:t>SASL HL is offered </a:t>
            </a:r>
            <a:r>
              <a:rPr lang="en-ZA" sz="2800" i="1" dirty="0">
                <a:cs typeface="Arial" panose="020B0604020202020204" pitchFamily="34" charset="0"/>
              </a:rPr>
              <a:t>in lieu</a:t>
            </a:r>
            <a:r>
              <a:rPr lang="en-ZA" sz="2800" dirty="0">
                <a:cs typeface="Arial" panose="020B0604020202020204" pitchFamily="34" charset="0"/>
              </a:rPr>
              <a:t> of Home Language for Deaf Learners </a:t>
            </a:r>
          </a:p>
          <a:p>
            <a:pPr marL="0" indent="0" algn="just">
              <a:spcBef>
                <a:spcPts val="0"/>
              </a:spcBef>
              <a:buNone/>
            </a:pPr>
            <a:endParaRPr lang="en-ZA" sz="2800" dirty="0">
              <a:cs typeface="Arial" panose="020B0604020202020204" pitchFamily="34" charset="0"/>
            </a:endParaRPr>
          </a:p>
        </p:txBody>
      </p:sp>
      <p:sp>
        <p:nvSpPr>
          <p:cNvPr id="5" name="TextBox 4"/>
          <p:cNvSpPr txBox="1"/>
          <p:nvPr/>
        </p:nvSpPr>
        <p:spPr>
          <a:xfrm>
            <a:off x="7308304" y="6525344"/>
            <a:ext cx="720080" cy="369332"/>
          </a:xfrm>
          <a:prstGeom prst="rect">
            <a:avLst/>
          </a:prstGeom>
          <a:noFill/>
        </p:spPr>
        <p:txBody>
          <a:bodyPr wrap="square" rtlCol="0">
            <a:spAutoFit/>
          </a:bodyPr>
          <a:lstStyle/>
          <a:p>
            <a:r>
              <a:rPr lang="en-ZA" dirty="0"/>
              <a:t>3</a:t>
            </a:r>
          </a:p>
        </p:txBody>
      </p:sp>
    </p:spTree>
    <p:extLst>
      <p:ext uri="{BB962C8B-B14F-4D97-AF65-F5344CB8AC3E}">
        <p14:creationId xmlns:p14="http://schemas.microsoft.com/office/powerpoint/2010/main" xmlns="" val="2028105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72" y="188640"/>
            <a:ext cx="8930128" cy="864096"/>
          </a:xfrm>
        </p:spPr>
        <p:txBody>
          <a:bodyPr>
            <a:normAutofit fontScale="90000"/>
          </a:bodyPr>
          <a:lstStyle/>
          <a:p>
            <a:r>
              <a:rPr lang="en-ZA" sz="4000" dirty="0"/>
              <a:t>3. NATIONAL SENIOR CERTIFICATE EXAMINATION (NSC) </a:t>
            </a:r>
            <a:r>
              <a:rPr lang="en-ZA" sz="4000" b="1" dirty="0">
                <a:solidFill>
                  <a:schemeClr val="accent2">
                    <a:lumMod val="75000"/>
                  </a:schemeClr>
                </a:solidFill>
              </a:rPr>
              <a:t> </a:t>
            </a:r>
            <a:endParaRPr lang="en-ZA" sz="4000" b="1" dirty="0"/>
          </a:p>
        </p:txBody>
      </p:sp>
      <p:sp>
        <p:nvSpPr>
          <p:cNvPr id="3" name="Content Placeholder 2"/>
          <p:cNvSpPr>
            <a:spLocks noGrp="1"/>
          </p:cNvSpPr>
          <p:nvPr>
            <p:ph idx="1"/>
          </p:nvPr>
        </p:nvSpPr>
        <p:spPr>
          <a:xfrm>
            <a:off x="179512" y="1052736"/>
            <a:ext cx="8568952" cy="5472608"/>
          </a:xfrm>
        </p:spPr>
        <p:txBody>
          <a:bodyPr>
            <a:normAutofit/>
          </a:bodyPr>
          <a:lstStyle/>
          <a:p>
            <a:pPr marL="0" indent="0" algn="just">
              <a:spcBef>
                <a:spcPts val="0"/>
              </a:spcBef>
              <a:buNone/>
            </a:pPr>
            <a:r>
              <a:rPr lang="en-ZA" sz="2800" dirty="0">
                <a:cs typeface="Arial" panose="020B0604020202020204" pitchFamily="34" charset="0"/>
              </a:rPr>
              <a:t>e)  The question papers are:</a:t>
            </a:r>
          </a:p>
          <a:p>
            <a:pPr marL="1076325" indent="-538163" algn="just" defTabSz="538163">
              <a:spcBef>
                <a:spcPts val="0"/>
              </a:spcBef>
            </a:pPr>
            <a:r>
              <a:rPr lang="en-ZA" sz="2800" dirty="0">
                <a:cs typeface="Arial" panose="020B0604020202020204" pitchFamily="34" charset="0"/>
              </a:rPr>
              <a:t>	signed and video-recorded, </a:t>
            </a:r>
          </a:p>
          <a:p>
            <a:pPr marL="1076325" indent="-538163" algn="just">
              <a:spcBef>
                <a:spcPts val="0"/>
              </a:spcBef>
            </a:pPr>
            <a:r>
              <a:rPr lang="en-ZA" sz="2800" dirty="0">
                <a:cs typeface="Arial" panose="020B0604020202020204" pitchFamily="34" charset="0"/>
              </a:rPr>
              <a:t>distributed to schools on DVDs, </a:t>
            </a:r>
          </a:p>
          <a:p>
            <a:pPr marL="1076325" indent="-538163" algn="just">
              <a:spcBef>
                <a:spcPts val="0"/>
              </a:spcBef>
            </a:pPr>
            <a:r>
              <a:rPr lang="en-ZA" sz="2800" dirty="0">
                <a:cs typeface="Arial" panose="020B0604020202020204" pitchFamily="34" charset="0"/>
              </a:rPr>
              <a:t>learner responses are also signed and recorded; and</a:t>
            </a:r>
          </a:p>
          <a:p>
            <a:pPr marL="1076325" indent="-538163" algn="just">
              <a:spcBef>
                <a:spcPts val="0"/>
              </a:spcBef>
            </a:pPr>
            <a:r>
              <a:rPr lang="en-ZA" sz="2800" dirty="0">
                <a:cs typeface="Arial" panose="020B0604020202020204" pitchFamily="34" charset="0"/>
              </a:rPr>
              <a:t>marking is done by SASL HL teachers, assisted by Deaf teacher assistants.</a:t>
            </a:r>
          </a:p>
          <a:p>
            <a:pPr marL="1076325" indent="-538163" algn="just">
              <a:spcBef>
                <a:spcPts val="0"/>
              </a:spcBef>
            </a:pPr>
            <a:endParaRPr lang="en-ZA" sz="2800" dirty="0">
              <a:cs typeface="Arial" panose="020B0604020202020204" pitchFamily="34" charset="0"/>
            </a:endParaRPr>
          </a:p>
          <a:p>
            <a:pPr marL="447675" indent="-447675" algn="just">
              <a:spcBef>
                <a:spcPts val="0"/>
              </a:spcBef>
              <a:buNone/>
            </a:pPr>
            <a:r>
              <a:rPr lang="en-ZA" sz="2800" dirty="0">
                <a:cs typeface="Arial" panose="020B0604020202020204" pitchFamily="34" charset="0"/>
              </a:rPr>
              <a:t>f) 	School Based Assessment (SBA) and Observing and Signing also constitute part of the National Senior Certificate Examinations.</a:t>
            </a:r>
            <a:endParaRPr lang="en-ZA" sz="2400" dirty="0"/>
          </a:p>
        </p:txBody>
      </p:sp>
      <p:sp>
        <p:nvSpPr>
          <p:cNvPr id="5" name="TextBox 4"/>
          <p:cNvSpPr txBox="1"/>
          <p:nvPr/>
        </p:nvSpPr>
        <p:spPr>
          <a:xfrm>
            <a:off x="7308304" y="6525344"/>
            <a:ext cx="720080" cy="369332"/>
          </a:xfrm>
          <a:prstGeom prst="rect">
            <a:avLst/>
          </a:prstGeom>
          <a:noFill/>
        </p:spPr>
        <p:txBody>
          <a:bodyPr wrap="square" rtlCol="0">
            <a:spAutoFit/>
          </a:bodyPr>
          <a:lstStyle/>
          <a:p>
            <a:r>
              <a:rPr lang="en-ZA" dirty="0"/>
              <a:t>3</a:t>
            </a:r>
          </a:p>
        </p:txBody>
      </p:sp>
    </p:spTree>
    <p:extLst>
      <p:ext uri="{BB962C8B-B14F-4D97-AF65-F5344CB8AC3E}">
        <p14:creationId xmlns:p14="http://schemas.microsoft.com/office/powerpoint/2010/main" xmlns="" val="2064724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72" y="188640"/>
            <a:ext cx="8930128" cy="494764"/>
          </a:xfrm>
        </p:spPr>
        <p:txBody>
          <a:bodyPr>
            <a:normAutofit fontScale="90000"/>
          </a:bodyPr>
          <a:lstStyle/>
          <a:p>
            <a:r>
              <a:rPr lang="en-ZA" sz="4000" dirty="0"/>
              <a:t>4. PREPARATION FOR THE NSC EXAMINATION  </a:t>
            </a:r>
            <a:r>
              <a:rPr lang="en-ZA" sz="4000" b="1" dirty="0">
                <a:solidFill>
                  <a:schemeClr val="accent2">
                    <a:lumMod val="75000"/>
                  </a:schemeClr>
                </a:solidFill>
              </a:rPr>
              <a:t> </a:t>
            </a:r>
            <a:endParaRPr lang="en-ZA" sz="4000" b="1" dirty="0"/>
          </a:p>
        </p:txBody>
      </p:sp>
      <p:sp>
        <p:nvSpPr>
          <p:cNvPr id="3" name="Content Placeholder 2"/>
          <p:cNvSpPr>
            <a:spLocks noGrp="1"/>
          </p:cNvSpPr>
          <p:nvPr>
            <p:ph idx="1"/>
          </p:nvPr>
        </p:nvSpPr>
        <p:spPr>
          <a:xfrm>
            <a:off x="213872" y="692696"/>
            <a:ext cx="8568952" cy="5832648"/>
          </a:xfrm>
        </p:spPr>
        <p:txBody>
          <a:bodyPr>
            <a:noAutofit/>
          </a:bodyPr>
          <a:lstStyle/>
          <a:p>
            <a:pPr marL="0" lvl="1" indent="0" defTabSz="355600">
              <a:buNone/>
              <a:defRPr/>
            </a:pPr>
            <a:r>
              <a:rPr lang="en-ZA" dirty="0">
                <a:cs typeface="Arial" panose="020B0604020202020204" pitchFamily="34" charset="0"/>
              </a:rPr>
              <a:t>a) In preparation for the NSC examination the following 	was done:</a:t>
            </a:r>
          </a:p>
          <a:p>
            <a:pPr marL="971550" lvl="1" indent="-571500">
              <a:spcBef>
                <a:spcPts val="0"/>
              </a:spcBef>
              <a:buFont typeface="Arial" panose="020B0604020202020204" pitchFamily="34" charset="0"/>
              <a:buChar char="•"/>
              <a:defRPr/>
            </a:pPr>
            <a:r>
              <a:rPr lang="en-ZA" dirty="0">
                <a:cs typeface="Arial" panose="020B0604020202020204" pitchFamily="34" charset="0"/>
              </a:rPr>
              <a:t>Exemplars for grades 10, 11 and 12 prior to 2017</a:t>
            </a:r>
          </a:p>
          <a:p>
            <a:pPr marL="971550" lvl="1" indent="-571500">
              <a:spcBef>
                <a:spcPts val="0"/>
              </a:spcBef>
              <a:buFont typeface="Arial" panose="020B0604020202020204" pitchFamily="34" charset="0"/>
              <a:buChar char="•"/>
              <a:defRPr/>
            </a:pPr>
            <a:r>
              <a:rPr lang="en-US" dirty="0">
                <a:cs typeface="Arial" panose="020B0604020202020204" pitchFamily="34" charset="0"/>
              </a:rPr>
              <a:t>Question papers and backup question papers for each November examination in 2018, 2019, 2020 and 2021</a:t>
            </a:r>
            <a:endParaRPr lang="en-ZA" dirty="0">
              <a:cs typeface="Arial" panose="020B0604020202020204" pitchFamily="34" charset="0"/>
            </a:endParaRPr>
          </a:p>
          <a:p>
            <a:pPr marL="971550" lvl="1" indent="-571500">
              <a:spcBef>
                <a:spcPts val="0"/>
              </a:spcBef>
              <a:buFont typeface="Arial" panose="020B0604020202020204" pitchFamily="34" charset="0"/>
              <a:buChar char="•"/>
              <a:defRPr/>
            </a:pPr>
            <a:r>
              <a:rPr lang="en-ZA" dirty="0">
                <a:cs typeface="Arial" panose="020B0604020202020204" pitchFamily="34" charset="0"/>
              </a:rPr>
              <a:t>The 2021 Examination Guidelines for Home Languages accommodate SASL HL</a:t>
            </a:r>
          </a:p>
          <a:p>
            <a:pPr marL="971550" lvl="1" indent="-571500">
              <a:spcBef>
                <a:spcPts val="0"/>
              </a:spcBef>
              <a:buFont typeface="Arial" panose="020B0604020202020204" pitchFamily="34" charset="0"/>
              <a:buChar char="•"/>
              <a:defRPr/>
            </a:pPr>
            <a:r>
              <a:rPr lang="en-ZA" dirty="0">
                <a:cs typeface="Arial" panose="020B0604020202020204" pitchFamily="34" charset="0"/>
              </a:rPr>
              <a:t>Guidelines for administration of examinations </a:t>
            </a:r>
          </a:p>
          <a:p>
            <a:pPr marL="971550" lvl="1" indent="-571500">
              <a:spcBef>
                <a:spcPts val="0"/>
              </a:spcBef>
              <a:buFont typeface="Arial" panose="020B0604020202020204" pitchFamily="34" charset="0"/>
              <a:buChar char="•"/>
              <a:defRPr/>
            </a:pPr>
            <a:r>
              <a:rPr lang="en-ZA" dirty="0">
                <a:cs typeface="Arial" panose="020B0604020202020204" pitchFamily="34" charset="0"/>
              </a:rPr>
              <a:t>All examination centres are audited </a:t>
            </a:r>
          </a:p>
          <a:p>
            <a:pPr marL="400050" lvl="1" indent="0">
              <a:spcBef>
                <a:spcPts val="0"/>
              </a:spcBef>
              <a:buNone/>
              <a:defRPr/>
            </a:pPr>
            <a:endParaRPr lang="en-ZA" dirty="0">
              <a:cs typeface="Arial" panose="020B0604020202020204" pitchFamily="34" charset="0"/>
            </a:endParaRPr>
          </a:p>
          <a:p>
            <a:pPr marL="0" indent="0">
              <a:buNone/>
              <a:tabLst>
                <a:tab pos="447675" algn="l"/>
              </a:tabLst>
            </a:pPr>
            <a:r>
              <a:rPr lang="en-ZA" sz="2800" dirty="0">
                <a:cs typeface="Arial" panose="020B0604020202020204" pitchFamily="34" charset="0"/>
              </a:rPr>
              <a:t>b) The content and format of SASL HL question papers are 	based on the CAPS for Home Languages. </a:t>
            </a:r>
          </a:p>
          <a:p>
            <a:pPr marL="0" indent="0" algn="just">
              <a:spcBef>
                <a:spcPts val="0"/>
              </a:spcBef>
              <a:buNone/>
            </a:pPr>
            <a:r>
              <a:rPr lang="en-ZA" sz="2800" dirty="0">
                <a:cs typeface="Arial" panose="020B0604020202020204" pitchFamily="34" charset="0"/>
              </a:rPr>
              <a:t>.</a:t>
            </a:r>
            <a:endParaRPr lang="en-ZA" sz="2800" dirty="0"/>
          </a:p>
        </p:txBody>
      </p:sp>
      <p:sp>
        <p:nvSpPr>
          <p:cNvPr id="5" name="TextBox 4"/>
          <p:cNvSpPr txBox="1"/>
          <p:nvPr/>
        </p:nvSpPr>
        <p:spPr>
          <a:xfrm>
            <a:off x="7308304" y="6525344"/>
            <a:ext cx="720080" cy="369332"/>
          </a:xfrm>
          <a:prstGeom prst="rect">
            <a:avLst/>
          </a:prstGeom>
          <a:noFill/>
        </p:spPr>
        <p:txBody>
          <a:bodyPr wrap="square" rtlCol="0">
            <a:spAutoFit/>
          </a:bodyPr>
          <a:lstStyle/>
          <a:p>
            <a:r>
              <a:rPr lang="en-ZA" dirty="0"/>
              <a:t>3</a:t>
            </a:r>
          </a:p>
        </p:txBody>
      </p:sp>
    </p:spTree>
    <p:extLst>
      <p:ext uri="{BB962C8B-B14F-4D97-AF65-F5344CB8AC3E}">
        <p14:creationId xmlns:p14="http://schemas.microsoft.com/office/powerpoint/2010/main" xmlns="" val="470286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72" y="0"/>
            <a:ext cx="8930128" cy="1052736"/>
          </a:xfrm>
        </p:spPr>
        <p:txBody>
          <a:bodyPr>
            <a:normAutofit fontScale="90000"/>
          </a:bodyPr>
          <a:lstStyle/>
          <a:p>
            <a:r>
              <a:rPr lang="en-ZA" sz="4000" dirty="0"/>
              <a:t>5. CENTRALISED MARKING OF  NSC EXAMINATION  </a:t>
            </a:r>
            <a:r>
              <a:rPr lang="en-ZA" sz="4000" b="1" dirty="0">
                <a:solidFill>
                  <a:schemeClr val="accent2">
                    <a:lumMod val="75000"/>
                  </a:schemeClr>
                </a:solidFill>
              </a:rPr>
              <a:t> </a:t>
            </a:r>
            <a:endParaRPr lang="en-ZA" sz="4000" b="1" dirty="0"/>
          </a:p>
        </p:txBody>
      </p:sp>
      <p:sp>
        <p:nvSpPr>
          <p:cNvPr id="3" name="Content Placeholder 2"/>
          <p:cNvSpPr>
            <a:spLocks noGrp="1"/>
          </p:cNvSpPr>
          <p:nvPr>
            <p:ph idx="1"/>
          </p:nvPr>
        </p:nvSpPr>
        <p:spPr>
          <a:xfrm>
            <a:off x="213872" y="1052736"/>
            <a:ext cx="8568952" cy="5472608"/>
          </a:xfrm>
        </p:spPr>
        <p:txBody>
          <a:bodyPr>
            <a:noAutofit/>
          </a:bodyPr>
          <a:lstStyle/>
          <a:p>
            <a:pPr marL="514350" indent="-514350" algn="just">
              <a:spcAft>
                <a:spcPts val="600"/>
              </a:spcAft>
              <a:buFont typeface="+mj-lt"/>
              <a:buAutoNum type="alphaLcParenR"/>
            </a:pPr>
            <a:r>
              <a:rPr lang="en-US" sz="2800" dirty="0"/>
              <a:t>Grade 12 scripts are marked centrally in Pretoria. </a:t>
            </a:r>
          </a:p>
          <a:p>
            <a:pPr marL="514350" indent="-514350" algn="just">
              <a:spcAft>
                <a:spcPts val="600"/>
              </a:spcAft>
              <a:buFont typeface="+mj-lt"/>
              <a:buAutoNum type="alphaLcParenR"/>
            </a:pPr>
            <a:r>
              <a:rPr lang="en-US" sz="2800" dirty="0"/>
              <a:t>This ensures standardization of marking on a national level </a:t>
            </a:r>
            <a:endParaRPr lang="en-ZA" sz="2800" dirty="0"/>
          </a:p>
          <a:p>
            <a:pPr marL="514350" indent="-514350" algn="just">
              <a:spcAft>
                <a:spcPts val="600"/>
              </a:spcAft>
              <a:buFont typeface="+mj-lt"/>
              <a:buAutoNum type="alphaLcParenR"/>
            </a:pPr>
            <a:r>
              <a:rPr lang="en-ZA" sz="2800" dirty="0"/>
              <a:t>Standardisation sets the benchmark for future setting, teaching, learning  and assessment. </a:t>
            </a:r>
          </a:p>
          <a:p>
            <a:pPr marL="514350" indent="-514350" algn="just">
              <a:spcAft>
                <a:spcPts val="600"/>
              </a:spcAft>
              <a:buFont typeface="+mj-lt"/>
              <a:buAutoNum type="alphaLcParenR"/>
            </a:pPr>
            <a:r>
              <a:rPr lang="en-ZA" sz="2800" dirty="0"/>
              <a:t>Teachers and Deaf teachers from schools that offer SASL HL, IT support staff and qualified interpreters are appointed to participate in centralised marking.</a:t>
            </a:r>
          </a:p>
          <a:p>
            <a:pPr marL="514350" indent="-514350" algn="just">
              <a:spcAft>
                <a:spcPts val="600"/>
              </a:spcAft>
              <a:buFont typeface="+mj-lt"/>
              <a:buAutoNum type="alphaLcParenR"/>
            </a:pPr>
            <a:r>
              <a:rPr lang="en-ZA" sz="2800" dirty="0"/>
              <a:t>The training of markers, examiners and moderators is an ongoing process</a:t>
            </a:r>
          </a:p>
          <a:p>
            <a:pPr marL="514350" indent="-514350" algn="just">
              <a:buFont typeface="+mj-lt"/>
              <a:buAutoNum type="alphaLcParenR"/>
            </a:pPr>
            <a:endParaRPr lang="en-ZA" sz="2800" dirty="0"/>
          </a:p>
          <a:p>
            <a:pPr marL="0" lvl="1" indent="0" defTabSz="355600">
              <a:buNone/>
              <a:defRPr/>
            </a:pPr>
            <a:r>
              <a:rPr lang="en-ZA" dirty="0">
                <a:cs typeface="Arial" panose="020B0604020202020204" pitchFamily="34" charset="0"/>
              </a:rPr>
              <a:t> </a:t>
            </a:r>
          </a:p>
          <a:p>
            <a:pPr marL="0" indent="0" algn="just">
              <a:spcBef>
                <a:spcPts val="0"/>
              </a:spcBef>
              <a:buNone/>
            </a:pPr>
            <a:r>
              <a:rPr lang="en-ZA" sz="2800" dirty="0">
                <a:cs typeface="Arial" panose="020B0604020202020204" pitchFamily="34" charset="0"/>
              </a:rPr>
              <a:t>.</a:t>
            </a:r>
            <a:endParaRPr lang="en-ZA" sz="2800" dirty="0"/>
          </a:p>
        </p:txBody>
      </p:sp>
      <p:sp>
        <p:nvSpPr>
          <p:cNvPr id="5" name="TextBox 4"/>
          <p:cNvSpPr txBox="1"/>
          <p:nvPr/>
        </p:nvSpPr>
        <p:spPr>
          <a:xfrm>
            <a:off x="7308304" y="6525344"/>
            <a:ext cx="720080" cy="369332"/>
          </a:xfrm>
          <a:prstGeom prst="rect">
            <a:avLst/>
          </a:prstGeom>
          <a:noFill/>
        </p:spPr>
        <p:txBody>
          <a:bodyPr wrap="square" rtlCol="0">
            <a:spAutoFit/>
          </a:bodyPr>
          <a:lstStyle/>
          <a:p>
            <a:r>
              <a:rPr lang="en-ZA" dirty="0"/>
              <a:t>3</a:t>
            </a:r>
          </a:p>
        </p:txBody>
      </p:sp>
    </p:spTree>
    <p:extLst>
      <p:ext uri="{BB962C8B-B14F-4D97-AF65-F5344CB8AC3E}">
        <p14:creationId xmlns:p14="http://schemas.microsoft.com/office/powerpoint/2010/main" xmlns="" val="19651109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250"/>
  <p:tag name="ARS_PPT_DBNAME" val="f2763340-46b3-42f5-ba1a-5a32f2466b2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SLIDE_DUENO" val="250"/>
  <p:tag name="ARS_SLIDE_PARTICIPANTNUM" val="25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58411</TotalTime>
  <Words>882</Words>
  <Application>Microsoft Office PowerPoint</Application>
  <PresentationFormat>On-screen Show (4:3)</PresentationFormat>
  <Paragraphs>178</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New DBE Presentation template</vt:lpstr>
      <vt:lpstr>3_New DBE Presentation template</vt:lpstr>
      <vt:lpstr>  SOUTH AFRICAN SIGN LANGUAGE (SASL) IN EDUCATION  PORTFOLIO COMMITTEE ON SPORTS, ARTS AND CULTURE  30 August 2022   </vt:lpstr>
      <vt:lpstr>PURPOSE</vt:lpstr>
      <vt:lpstr>1. INTRODUCTION</vt:lpstr>
      <vt:lpstr>1. INTRODUCTION</vt:lpstr>
      <vt:lpstr>2. SUPPORT PROVIDED</vt:lpstr>
      <vt:lpstr>3. NATIONAL SENIOR CERTIFICATE EXAMINATION  (NSC) </vt:lpstr>
      <vt:lpstr>3. NATIONAL SENIOR CERTIFICATE EXAMINATION (NSC)  </vt:lpstr>
      <vt:lpstr>4. PREPARATION FOR THE NSC EXAMINATION   </vt:lpstr>
      <vt:lpstr>5. CENTRALISED MARKING OF  NSC EXAMINATION   </vt:lpstr>
      <vt:lpstr>6. Participation and Performance </vt:lpstr>
      <vt:lpstr>7. CHALLENGES AND MITIGATION   </vt:lpstr>
      <vt:lpstr>7. CHALLENGES AND MITIGATION   </vt:lpstr>
      <vt:lpstr>8. COST IMPLICATIONS</vt:lpstr>
      <vt:lpstr>9. TIMELINES</vt:lpstr>
      <vt:lpstr>RECOMMENDATION</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somgede.f</dc:creator>
  <cp:lastModifiedBy>USER</cp:lastModifiedBy>
  <cp:revision>4095</cp:revision>
  <cp:lastPrinted>2020-06-29T04:48:26Z</cp:lastPrinted>
  <dcterms:created xsi:type="dcterms:W3CDTF">2013-11-04T08:51:01Z</dcterms:created>
  <dcterms:modified xsi:type="dcterms:W3CDTF">2022-08-31T07:38:20Z</dcterms:modified>
</cp:coreProperties>
</file>