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handoutMasterIdLst>
    <p:handoutMasterId r:id="rId13"/>
  </p:handoutMasterIdLst>
  <p:sldIdLst>
    <p:sldId id="256" r:id="rId2"/>
    <p:sldId id="260" r:id="rId3"/>
    <p:sldId id="267" r:id="rId4"/>
    <p:sldId id="281" r:id="rId5"/>
    <p:sldId id="279" r:id="rId6"/>
    <p:sldId id="275" r:id="rId7"/>
    <p:sldId id="276" r:id="rId8"/>
    <p:sldId id="282" r:id="rId9"/>
    <p:sldId id="277" r:id="rId10"/>
    <p:sldId id="263"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8DF61"/>
    <a:srgbClr val="C4E8C7"/>
    <a:srgbClr val="009057"/>
    <a:srgbClr val="B3C9E8"/>
    <a:srgbClr val="DD3D2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7"/>
    <p:restoredTop sz="94622"/>
  </p:normalViewPr>
  <p:slideViewPr>
    <p:cSldViewPr snapToGrid="0" snapToObjects="1">
      <p:cViewPr varScale="1">
        <p:scale>
          <a:sx n="68" d="100"/>
          <a:sy n="68" d="100"/>
        </p:scale>
        <p:origin x="-1398" y="-96"/>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1" d="100"/>
          <a:sy n="81" d="100"/>
        </p:scale>
        <p:origin x="2816" y="20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EFB99CE-5D7B-7ECF-0BF6-1CBD915FAAE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xmlns="" id="{6AE24BB3-2052-AB7D-CB46-3A8C6B6E56BE}"/>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E2A0D0-5867-4335-847D-5FD32CDEE301}" type="datetimeFigureOut">
              <a:rPr lang="en-US"/>
              <a:pPr>
                <a:defRPr/>
              </a:pPr>
              <a:t>8/31/2022</a:t>
            </a:fld>
            <a:endParaRPr lang="en-US"/>
          </a:p>
        </p:txBody>
      </p:sp>
      <p:sp>
        <p:nvSpPr>
          <p:cNvPr id="4" name="Footer Placeholder 3">
            <a:extLst>
              <a:ext uri="{FF2B5EF4-FFF2-40B4-BE49-F238E27FC236}">
                <a16:creationId xmlns:a16="http://schemas.microsoft.com/office/drawing/2014/main" xmlns="" id="{99649953-E3AF-06C7-E633-6D4C7D8411E0}"/>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xmlns="" id="{910F94A8-A362-D180-BFB0-0A7EFAA1F4D0}"/>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DE05094-8803-4A88-8D7B-EC3871F21124}" type="slidenum">
              <a:rPr lang="en-US" altLang="en-US"/>
              <a:pPr/>
              <a:t>‹#›</a:t>
            </a:fld>
            <a:endParaRPr lang="en-US" altLang="en-US"/>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CF82998-AC84-3DAC-D023-E8DBBACE26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xmlns="" id="{E521E4B4-A5EC-1DE1-DF85-051E6B09B2B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8C8CE20B-6E02-4533-909C-8F746EB7D631}" type="datetimeFigureOut">
              <a:rPr lang="en-US"/>
              <a:pPr>
                <a:defRPr/>
              </a:pPr>
              <a:t>8/31/2022</a:t>
            </a:fld>
            <a:endParaRPr lang="en-US"/>
          </a:p>
        </p:txBody>
      </p:sp>
      <p:sp>
        <p:nvSpPr>
          <p:cNvPr id="4" name="Slide Image Placeholder 3">
            <a:extLst>
              <a:ext uri="{FF2B5EF4-FFF2-40B4-BE49-F238E27FC236}">
                <a16:creationId xmlns:a16="http://schemas.microsoft.com/office/drawing/2014/main" xmlns="" id="{5E17062E-888F-596C-84FC-3B97B70C250C}"/>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8291DE2A-DF78-EF07-D968-4C8796B3565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30534EB4-A822-5E24-F949-0A41A626AFF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xmlns="" id="{D5FB946A-585C-1D88-ABB4-A7CDDDFEBBBB}"/>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71C6FAE-E9D0-4F42-BAC0-F6976595E35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C70C6530-4D51-BE0D-F911-4849986ABA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Notes Placeholder 2">
            <a:extLst>
              <a:ext uri="{FF2B5EF4-FFF2-40B4-BE49-F238E27FC236}">
                <a16:creationId xmlns:a16="http://schemas.microsoft.com/office/drawing/2014/main" xmlns="" id="{5DE62C9C-A890-D4FB-6A0D-DBEF9A515A42}"/>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6388" name="Slide Number Placeholder 3">
            <a:extLst>
              <a:ext uri="{FF2B5EF4-FFF2-40B4-BE49-F238E27FC236}">
                <a16:creationId xmlns:a16="http://schemas.microsoft.com/office/drawing/2014/main" xmlns="" id="{3D36753E-7186-27FD-9ED6-D6FCA5DFB992}"/>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DF8E1C4-9A9D-4333-ABE3-1B03CDCCFFEA}"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xmlns="" id="{7B807E6F-ACE7-6D16-650E-603E307436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a:extLst>
              <a:ext uri="{FF2B5EF4-FFF2-40B4-BE49-F238E27FC236}">
                <a16:creationId xmlns:a16="http://schemas.microsoft.com/office/drawing/2014/main" xmlns="" id="{C35E8D41-B80B-5DDC-72F8-E2CCDBB7E442}"/>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8436" name="Slide Number Placeholder 3">
            <a:extLst>
              <a:ext uri="{FF2B5EF4-FFF2-40B4-BE49-F238E27FC236}">
                <a16:creationId xmlns:a16="http://schemas.microsoft.com/office/drawing/2014/main" xmlns="" id="{3997207D-E241-FAF3-5EF6-E6AD8BD68B4B}"/>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C433DCC-1B34-4345-A4D6-B129AAE6A179}"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xmlns="" id="{C8CC431C-0D72-E57A-005B-33B62EC145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a:extLst>
              <a:ext uri="{FF2B5EF4-FFF2-40B4-BE49-F238E27FC236}">
                <a16:creationId xmlns:a16="http://schemas.microsoft.com/office/drawing/2014/main" xmlns="" id="{37BEE77E-1D58-B67C-3976-507811626DA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0484" name="Slide Number Placeholder 3">
            <a:extLst>
              <a:ext uri="{FF2B5EF4-FFF2-40B4-BE49-F238E27FC236}">
                <a16:creationId xmlns:a16="http://schemas.microsoft.com/office/drawing/2014/main" xmlns="" id="{24DB867B-D697-1EF4-2768-9574F18B016E}"/>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933703A-57AB-4A95-A316-1499BCA2A75B}"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xmlns="" id="{A3AC64A4-3573-702F-E6B3-8DA4484B80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a:extLst>
              <a:ext uri="{FF2B5EF4-FFF2-40B4-BE49-F238E27FC236}">
                <a16:creationId xmlns:a16="http://schemas.microsoft.com/office/drawing/2014/main" xmlns="" id="{05A33B82-9A5D-60E8-8724-6D919FA150DB}"/>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2" name="Slide Number Placeholder 3">
            <a:extLst>
              <a:ext uri="{FF2B5EF4-FFF2-40B4-BE49-F238E27FC236}">
                <a16:creationId xmlns:a16="http://schemas.microsoft.com/office/drawing/2014/main" xmlns="" id="{DCEED2E9-E5C2-D83F-F1F8-3460CE7BAB22}"/>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5A4324A-6968-41A3-A2B7-4ECDCEAF2928}"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xmlns="" id="{63645CC0-597C-2584-4D52-AF2967BF25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a:extLst>
              <a:ext uri="{FF2B5EF4-FFF2-40B4-BE49-F238E27FC236}">
                <a16:creationId xmlns:a16="http://schemas.microsoft.com/office/drawing/2014/main" xmlns="" id="{1FFA3809-A212-155B-3DB0-140A799E27CA}"/>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4580" name="Slide Number Placeholder 3">
            <a:extLst>
              <a:ext uri="{FF2B5EF4-FFF2-40B4-BE49-F238E27FC236}">
                <a16:creationId xmlns:a16="http://schemas.microsoft.com/office/drawing/2014/main" xmlns="" id="{85C9FCA9-EC26-B0FC-BA56-E8759B44C0B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6506C6C-76AF-4730-846E-30BCD2213B8B}"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xmlns="" id="{B171720B-563C-BA45-EAFB-F9E7177446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Notes Placeholder 2">
            <a:extLst>
              <a:ext uri="{FF2B5EF4-FFF2-40B4-BE49-F238E27FC236}">
                <a16:creationId xmlns:a16="http://schemas.microsoft.com/office/drawing/2014/main" xmlns="" id="{87B7A55D-C821-71BC-0287-C1D511092265}"/>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6628" name="Slide Number Placeholder 3">
            <a:extLst>
              <a:ext uri="{FF2B5EF4-FFF2-40B4-BE49-F238E27FC236}">
                <a16:creationId xmlns:a16="http://schemas.microsoft.com/office/drawing/2014/main" xmlns="" id="{3674B71B-1793-3B3F-D529-532AAEF45DF2}"/>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4FF7D13-C4E0-4B22-8BFD-9F88FAA58B55}"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xmlns="" id="{2CDBD81C-B3F1-5936-A3B7-57482CCC70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Notes Placeholder 2">
            <a:extLst>
              <a:ext uri="{FF2B5EF4-FFF2-40B4-BE49-F238E27FC236}">
                <a16:creationId xmlns:a16="http://schemas.microsoft.com/office/drawing/2014/main" xmlns="" id="{EFD0DA78-2F6A-3D76-DDAF-31CBE885AEA0}"/>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8676" name="Slide Number Placeholder 3">
            <a:extLst>
              <a:ext uri="{FF2B5EF4-FFF2-40B4-BE49-F238E27FC236}">
                <a16:creationId xmlns:a16="http://schemas.microsoft.com/office/drawing/2014/main" xmlns="" id="{904123E4-3B46-9BEC-2CCE-E7834D850928}"/>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D3274B9-39E9-4B55-854B-6200719AEE78}"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xmlns="" id="{609A4AF5-6F3F-0053-F5E5-BBC4CFE447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a:extLst>
              <a:ext uri="{FF2B5EF4-FFF2-40B4-BE49-F238E27FC236}">
                <a16:creationId xmlns:a16="http://schemas.microsoft.com/office/drawing/2014/main" xmlns="" id="{4B252156-FAF4-1A46-65F9-019A5C81C50A}"/>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0724" name="Slide Number Placeholder 3">
            <a:extLst>
              <a:ext uri="{FF2B5EF4-FFF2-40B4-BE49-F238E27FC236}">
                <a16:creationId xmlns:a16="http://schemas.microsoft.com/office/drawing/2014/main" xmlns="" id="{449D3D85-3BF4-AAEA-DC09-B222E3DC9C69}"/>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E3209B3-14E7-4CC7-B4AF-EAC8C38B90E6}"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xmlns="" id="{F5360EC8-2DA5-4456-BE8B-8EAEADC1B7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a:extLst>
              <a:ext uri="{FF2B5EF4-FFF2-40B4-BE49-F238E27FC236}">
                <a16:creationId xmlns:a16="http://schemas.microsoft.com/office/drawing/2014/main" xmlns="" id="{A56B39A1-51EE-4B97-3FE2-4D06DEC290DB}"/>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2772" name="Slide Number Placeholder 3">
            <a:extLst>
              <a:ext uri="{FF2B5EF4-FFF2-40B4-BE49-F238E27FC236}">
                <a16:creationId xmlns:a16="http://schemas.microsoft.com/office/drawing/2014/main" xmlns="" id="{285722AE-6163-9AB2-2A22-A44B1BFF19D3}"/>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8A7A36E-3673-4249-98CE-A533B04AF5CB}"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6" descr="Chart, sunburst chart&#10;&#10;Description automatically generated">
            <a:extLst>
              <a:ext uri="{FF2B5EF4-FFF2-40B4-BE49-F238E27FC236}">
                <a16:creationId xmlns:a16="http://schemas.microsoft.com/office/drawing/2014/main" xmlns="" id="{96E7E583-187B-00FA-36CF-1B2D5F21F057}"/>
              </a:ext>
            </a:extLst>
          </p:cNvPr>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xmlns="" id="{A5A1C5F9-86DD-04AA-D5B1-3046CEC5F4BC}"/>
              </a:ext>
            </a:extLst>
          </p:cNvPr>
          <p:cNvSpPr txBox="1">
            <a:spLocks/>
          </p:cNvSpPr>
          <p:nvPr userDrawn="1"/>
        </p:nvSpPr>
        <p:spPr>
          <a:xfrm>
            <a:off x="8356600" y="128588"/>
            <a:ext cx="787400" cy="365125"/>
          </a:xfrm>
          <a:prstGeom prst="rect">
            <a:avLst/>
          </a:prstGeom>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fld id="{81F814A4-98DA-4A06-BDEC-7C8CA2BBEBB3}" type="slidenum">
              <a:rPr lang="en-US" altLang="en-US">
                <a:solidFill>
                  <a:schemeClr val="bg1"/>
                </a:solidFill>
              </a:rPr>
              <a:pPr algn="ctr" eaLnBrk="1" hangingPunct="1"/>
              <a:t>‹#›</a:t>
            </a:fld>
            <a:r>
              <a:rPr lang="en-US" altLang="en-US">
                <a:solidFill>
                  <a:schemeClr val="bg1"/>
                </a:solidFill>
              </a:rPr>
              <a:t> </a:t>
            </a:r>
          </a:p>
        </p:txBody>
      </p:sp>
    </p:spTree>
    <p:extLst>
      <p:ext uri="{BB962C8B-B14F-4D97-AF65-F5344CB8AC3E}">
        <p14:creationId xmlns:p14="http://schemas.microsoft.com/office/powerpoint/2010/main" xmlns="" val="3955275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0E159B63-0259-9EB2-87B9-F58790FB2DF1}"/>
              </a:ext>
            </a:extLst>
          </p:cNvPr>
          <p:cNvSpPr>
            <a:spLocks noGrp="1"/>
          </p:cNvSpPr>
          <p:nvPr>
            <p:ph type="dt" sz="half" idx="10"/>
          </p:nvPr>
        </p:nvSpPr>
        <p:spPr/>
        <p:txBody>
          <a:bodyPr/>
          <a:lstStyle>
            <a:lvl1pPr>
              <a:defRPr/>
            </a:lvl1pPr>
          </a:lstStyle>
          <a:p>
            <a:pPr>
              <a:defRPr/>
            </a:pPr>
            <a:fld id="{91799E29-A2E5-49F6-87B6-F1958E4BC733}" type="datetimeFigureOut">
              <a:rPr lang="en-US"/>
              <a:pPr>
                <a:defRPr/>
              </a:pPr>
              <a:t>8/31/2022</a:t>
            </a:fld>
            <a:endParaRPr lang="en-US"/>
          </a:p>
        </p:txBody>
      </p:sp>
      <p:sp>
        <p:nvSpPr>
          <p:cNvPr id="5" name="Footer Placeholder 4">
            <a:extLst>
              <a:ext uri="{FF2B5EF4-FFF2-40B4-BE49-F238E27FC236}">
                <a16:creationId xmlns:a16="http://schemas.microsoft.com/office/drawing/2014/main" xmlns="" id="{E98A2437-4E53-3BF4-104D-12EAF7A524B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FB5B444-B624-69D2-29CB-BAB1DBE72CED}"/>
              </a:ext>
            </a:extLst>
          </p:cNvPr>
          <p:cNvSpPr>
            <a:spLocks noGrp="1"/>
          </p:cNvSpPr>
          <p:nvPr>
            <p:ph type="sldNum" sz="quarter" idx="12"/>
          </p:nvPr>
        </p:nvSpPr>
        <p:spPr/>
        <p:txBody>
          <a:bodyPr/>
          <a:lstStyle>
            <a:lvl1pPr>
              <a:defRPr/>
            </a:lvl1pPr>
          </a:lstStyle>
          <a:p>
            <a:fld id="{E6BD31B4-24B5-4A53-A697-49B166F5663E}" type="slidenum">
              <a:rPr lang="en-US" altLang="en-US"/>
              <a:pPr/>
              <a:t>‹#›</a:t>
            </a:fld>
            <a:endParaRPr lang="en-US" altLang="en-US"/>
          </a:p>
        </p:txBody>
      </p:sp>
    </p:spTree>
    <p:extLst>
      <p:ext uri="{BB962C8B-B14F-4D97-AF65-F5344CB8AC3E}">
        <p14:creationId xmlns:p14="http://schemas.microsoft.com/office/powerpoint/2010/main" xmlns="" val="3837308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714FE124-A5FF-FFF2-03F0-05DB1825D344}"/>
              </a:ext>
            </a:extLst>
          </p:cNvPr>
          <p:cNvSpPr>
            <a:spLocks noGrp="1"/>
          </p:cNvSpPr>
          <p:nvPr>
            <p:ph type="dt" sz="half" idx="10"/>
          </p:nvPr>
        </p:nvSpPr>
        <p:spPr/>
        <p:txBody>
          <a:bodyPr/>
          <a:lstStyle>
            <a:lvl1pPr>
              <a:defRPr/>
            </a:lvl1pPr>
          </a:lstStyle>
          <a:p>
            <a:pPr>
              <a:defRPr/>
            </a:pPr>
            <a:fld id="{24F77D00-D786-41B5-BF15-15CD9DEA6811}" type="datetimeFigureOut">
              <a:rPr lang="en-US"/>
              <a:pPr>
                <a:defRPr/>
              </a:pPr>
              <a:t>8/31/2022</a:t>
            </a:fld>
            <a:endParaRPr lang="en-US"/>
          </a:p>
        </p:txBody>
      </p:sp>
      <p:sp>
        <p:nvSpPr>
          <p:cNvPr id="5" name="Footer Placeholder 4">
            <a:extLst>
              <a:ext uri="{FF2B5EF4-FFF2-40B4-BE49-F238E27FC236}">
                <a16:creationId xmlns:a16="http://schemas.microsoft.com/office/drawing/2014/main" xmlns="" id="{02358882-ACF7-9238-25CA-51D1EDDCF71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E9946C45-8663-EF0B-2962-A236CD765017}"/>
              </a:ext>
            </a:extLst>
          </p:cNvPr>
          <p:cNvSpPr>
            <a:spLocks noGrp="1"/>
          </p:cNvSpPr>
          <p:nvPr>
            <p:ph type="sldNum" sz="quarter" idx="12"/>
          </p:nvPr>
        </p:nvSpPr>
        <p:spPr/>
        <p:txBody>
          <a:bodyPr/>
          <a:lstStyle>
            <a:lvl1pPr>
              <a:defRPr/>
            </a:lvl1pPr>
          </a:lstStyle>
          <a:p>
            <a:fld id="{F37A9CC4-09BB-44B1-9AD7-8E1012DFFAAB}" type="slidenum">
              <a:rPr lang="en-US" altLang="en-US"/>
              <a:pPr/>
              <a:t>‹#›</a:t>
            </a:fld>
            <a:endParaRPr lang="en-US" altLang="en-US"/>
          </a:p>
        </p:txBody>
      </p:sp>
    </p:spTree>
    <p:extLst>
      <p:ext uri="{BB962C8B-B14F-4D97-AF65-F5344CB8AC3E}">
        <p14:creationId xmlns:p14="http://schemas.microsoft.com/office/powerpoint/2010/main" xmlns="" val="167528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94816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9D302B9-5BAF-A517-05A3-6CDF62742DDB}"/>
              </a:ext>
            </a:extLst>
          </p:cNvPr>
          <p:cNvSpPr>
            <a:spLocks noGrp="1"/>
          </p:cNvSpPr>
          <p:nvPr>
            <p:ph type="dt" sz="half" idx="10"/>
          </p:nvPr>
        </p:nvSpPr>
        <p:spPr/>
        <p:txBody>
          <a:bodyPr/>
          <a:lstStyle>
            <a:lvl1pPr>
              <a:defRPr/>
            </a:lvl1pPr>
          </a:lstStyle>
          <a:p>
            <a:pPr>
              <a:defRPr/>
            </a:pPr>
            <a:fld id="{D0550B3B-705F-4193-8FB3-CF63B2769DCF}" type="datetimeFigureOut">
              <a:rPr lang="en-US"/>
              <a:pPr>
                <a:defRPr/>
              </a:pPr>
              <a:t>8/31/2022</a:t>
            </a:fld>
            <a:endParaRPr lang="en-US"/>
          </a:p>
        </p:txBody>
      </p:sp>
      <p:sp>
        <p:nvSpPr>
          <p:cNvPr id="5" name="Footer Placeholder 4">
            <a:extLst>
              <a:ext uri="{FF2B5EF4-FFF2-40B4-BE49-F238E27FC236}">
                <a16:creationId xmlns:a16="http://schemas.microsoft.com/office/drawing/2014/main" xmlns="" id="{24CCE7CA-A6FA-AD3D-F308-527CACDE99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6E94205C-E98A-86CC-B1B6-FCB8988BF946}"/>
              </a:ext>
            </a:extLst>
          </p:cNvPr>
          <p:cNvSpPr>
            <a:spLocks noGrp="1"/>
          </p:cNvSpPr>
          <p:nvPr>
            <p:ph type="sldNum" sz="quarter" idx="12"/>
          </p:nvPr>
        </p:nvSpPr>
        <p:spPr/>
        <p:txBody>
          <a:bodyPr/>
          <a:lstStyle>
            <a:lvl1pPr>
              <a:defRPr/>
            </a:lvl1pPr>
          </a:lstStyle>
          <a:p>
            <a:fld id="{2E290196-7A02-4CD2-8E81-C26D11972B43}" type="slidenum">
              <a:rPr lang="en-US" altLang="en-US"/>
              <a:pPr/>
              <a:t>‹#›</a:t>
            </a:fld>
            <a:endParaRPr lang="en-US" altLang="en-US"/>
          </a:p>
        </p:txBody>
      </p:sp>
    </p:spTree>
    <p:extLst>
      <p:ext uri="{BB962C8B-B14F-4D97-AF65-F5344CB8AC3E}">
        <p14:creationId xmlns:p14="http://schemas.microsoft.com/office/powerpoint/2010/main" xmlns="" val="2867977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14D29656-014C-9D80-F322-2D242948EBD8}"/>
              </a:ext>
            </a:extLst>
          </p:cNvPr>
          <p:cNvSpPr>
            <a:spLocks noGrp="1"/>
          </p:cNvSpPr>
          <p:nvPr>
            <p:ph type="dt" sz="half" idx="10"/>
          </p:nvPr>
        </p:nvSpPr>
        <p:spPr/>
        <p:txBody>
          <a:bodyPr/>
          <a:lstStyle>
            <a:lvl1pPr>
              <a:defRPr/>
            </a:lvl1pPr>
          </a:lstStyle>
          <a:p>
            <a:pPr>
              <a:defRPr/>
            </a:pPr>
            <a:fld id="{10F7DB1A-66DD-458F-8E46-E967D7E9D7DB}" type="datetimeFigureOut">
              <a:rPr lang="en-US"/>
              <a:pPr>
                <a:defRPr/>
              </a:pPr>
              <a:t>8/31/2022</a:t>
            </a:fld>
            <a:endParaRPr lang="en-US"/>
          </a:p>
        </p:txBody>
      </p:sp>
      <p:sp>
        <p:nvSpPr>
          <p:cNvPr id="6" name="Footer Placeholder 5">
            <a:extLst>
              <a:ext uri="{FF2B5EF4-FFF2-40B4-BE49-F238E27FC236}">
                <a16:creationId xmlns:a16="http://schemas.microsoft.com/office/drawing/2014/main" xmlns="" id="{DE1FDC78-BC3A-3903-354D-8479755E91A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xmlns="" id="{F0DFE5AF-4E32-B73A-025F-F8517903208A}"/>
              </a:ext>
            </a:extLst>
          </p:cNvPr>
          <p:cNvSpPr>
            <a:spLocks noGrp="1"/>
          </p:cNvSpPr>
          <p:nvPr>
            <p:ph type="sldNum" sz="quarter" idx="12"/>
          </p:nvPr>
        </p:nvSpPr>
        <p:spPr/>
        <p:txBody>
          <a:bodyPr/>
          <a:lstStyle>
            <a:lvl1pPr>
              <a:defRPr/>
            </a:lvl1pPr>
          </a:lstStyle>
          <a:p>
            <a:fld id="{13EBE5A9-301C-4435-9446-48455BB6E3CA}" type="slidenum">
              <a:rPr lang="en-US" altLang="en-US"/>
              <a:pPr/>
              <a:t>‹#›</a:t>
            </a:fld>
            <a:endParaRPr lang="en-US" altLang="en-US"/>
          </a:p>
        </p:txBody>
      </p:sp>
    </p:spTree>
    <p:extLst>
      <p:ext uri="{BB962C8B-B14F-4D97-AF65-F5344CB8AC3E}">
        <p14:creationId xmlns:p14="http://schemas.microsoft.com/office/powerpoint/2010/main" xmlns="" val="1155941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C19BF8CB-1545-249E-267F-7927000A66D6}"/>
              </a:ext>
            </a:extLst>
          </p:cNvPr>
          <p:cNvSpPr>
            <a:spLocks noGrp="1"/>
          </p:cNvSpPr>
          <p:nvPr>
            <p:ph type="dt" sz="half" idx="10"/>
          </p:nvPr>
        </p:nvSpPr>
        <p:spPr/>
        <p:txBody>
          <a:bodyPr/>
          <a:lstStyle>
            <a:lvl1pPr>
              <a:defRPr/>
            </a:lvl1pPr>
          </a:lstStyle>
          <a:p>
            <a:pPr>
              <a:defRPr/>
            </a:pPr>
            <a:fld id="{D28CAD91-7615-438A-B018-3A4462FBF996}" type="datetimeFigureOut">
              <a:rPr lang="en-US"/>
              <a:pPr>
                <a:defRPr/>
              </a:pPr>
              <a:t>8/31/2022</a:t>
            </a:fld>
            <a:endParaRPr lang="en-US"/>
          </a:p>
        </p:txBody>
      </p:sp>
      <p:sp>
        <p:nvSpPr>
          <p:cNvPr id="8" name="Footer Placeholder 7">
            <a:extLst>
              <a:ext uri="{FF2B5EF4-FFF2-40B4-BE49-F238E27FC236}">
                <a16:creationId xmlns:a16="http://schemas.microsoft.com/office/drawing/2014/main" xmlns="" id="{BD483E52-4A13-D62A-2112-D189F019771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xmlns="" id="{F91AD5A7-9644-49BC-5560-8738EEBEC253}"/>
              </a:ext>
            </a:extLst>
          </p:cNvPr>
          <p:cNvSpPr>
            <a:spLocks noGrp="1"/>
          </p:cNvSpPr>
          <p:nvPr>
            <p:ph type="sldNum" sz="quarter" idx="12"/>
          </p:nvPr>
        </p:nvSpPr>
        <p:spPr/>
        <p:txBody>
          <a:bodyPr/>
          <a:lstStyle>
            <a:lvl1pPr>
              <a:defRPr/>
            </a:lvl1pPr>
          </a:lstStyle>
          <a:p>
            <a:fld id="{9EDF6BCA-A3B5-45C3-ADDC-20481B411FA9}" type="slidenum">
              <a:rPr lang="en-US" altLang="en-US"/>
              <a:pPr/>
              <a:t>‹#›</a:t>
            </a:fld>
            <a:endParaRPr lang="en-US" altLang="en-US"/>
          </a:p>
        </p:txBody>
      </p:sp>
    </p:spTree>
    <p:extLst>
      <p:ext uri="{BB962C8B-B14F-4D97-AF65-F5344CB8AC3E}">
        <p14:creationId xmlns:p14="http://schemas.microsoft.com/office/powerpoint/2010/main" xmlns="" val="156563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6D12A6A9-9A4E-727C-CFDF-C8405411DD14}"/>
              </a:ext>
            </a:extLst>
          </p:cNvPr>
          <p:cNvSpPr>
            <a:spLocks noGrp="1"/>
          </p:cNvSpPr>
          <p:nvPr>
            <p:ph type="dt" sz="half" idx="10"/>
          </p:nvPr>
        </p:nvSpPr>
        <p:spPr/>
        <p:txBody>
          <a:bodyPr/>
          <a:lstStyle>
            <a:lvl1pPr>
              <a:defRPr/>
            </a:lvl1pPr>
          </a:lstStyle>
          <a:p>
            <a:pPr>
              <a:defRPr/>
            </a:pPr>
            <a:fld id="{1125B15A-48B0-4FAB-8D69-AFBEB2D20A3E}" type="datetimeFigureOut">
              <a:rPr lang="en-US"/>
              <a:pPr>
                <a:defRPr/>
              </a:pPr>
              <a:t>8/31/2022</a:t>
            </a:fld>
            <a:endParaRPr lang="en-US"/>
          </a:p>
        </p:txBody>
      </p:sp>
      <p:sp>
        <p:nvSpPr>
          <p:cNvPr id="4" name="Footer Placeholder 3">
            <a:extLst>
              <a:ext uri="{FF2B5EF4-FFF2-40B4-BE49-F238E27FC236}">
                <a16:creationId xmlns:a16="http://schemas.microsoft.com/office/drawing/2014/main" xmlns="" id="{BF070CB8-7423-19E1-2B29-852CA3A5C00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xmlns="" id="{4DD2F1BA-386A-A6A2-09E3-6AA349CB4E59}"/>
              </a:ext>
            </a:extLst>
          </p:cNvPr>
          <p:cNvSpPr>
            <a:spLocks noGrp="1"/>
          </p:cNvSpPr>
          <p:nvPr>
            <p:ph type="sldNum" sz="quarter" idx="12"/>
          </p:nvPr>
        </p:nvSpPr>
        <p:spPr/>
        <p:txBody>
          <a:bodyPr/>
          <a:lstStyle>
            <a:lvl1pPr>
              <a:defRPr/>
            </a:lvl1pPr>
          </a:lstStyle>
          <a:p>
            <a:fld id="{59E208AA-CAFC-4DE6-802F-3825FDCE6A39}" type="slidenum">
              <a:rPr lang="en-US" altLang="en-US"/>
              <a:pPr/>
              <a:t>‹#›</a:t>
            </a:fld>
            <a:endParaRPr lang="en-US" altLang="en-US"/>
          </a:p>
        </p:txBody>
      </p:sp>
    </p:spTree>
    <p:extLst>
      <p:ext uri="{BB962C8B-B14F-4D97-AF65-F5344CB8AC3E}">
        <p14:creationId xmlns:p14="http://schemas.microsoft.com/office/powerpoint/2010/main" xmlns="" val="2069818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E493CF1-B9BA-C455-45C0-BC67C51B77AD}"/>
              </a:ext>
            </a:extLst>
          </p:cNvPr>
          <p:cNvSpPr>
            <a:spLocks noGrp="1"/>
          </p:cNvSpPr>
          <p:nvPr>
            <p:ph type="dt" sz="half" idx="10"/>
          </p:nvPr>
        </p:nvSpPr>
        <p:spPr/>
        <p:txBody>
          <a:bodyPr/>
          <a:lstStyle>
            <a:lvl1pPr>
              <a:defRPr/>
            </a:lvl1pPr>
          </a:lstStyle>
          <a:p>
            <a:pPr>
              <a:defRPr/>
            </a:pPr>
            <a:fld id="{A99631D6-C0F0-4542-A3BA-4750BC8E6C3F}" type="datetimeFigureOut">
              <a:rPr lang="en-US"/>
              <a:pPr>
                <a:defRPr/>
              </a:pPr>
              <a:t>8/31/2022</a:t>
            </a:fld>
            <a:endParaRPr lang="en-US"/>
          </a:p>
        </p:txBody>
      </p:sp>
      <p:sp>
        <p:nvSpPr>
          <p:cNvPr id="3" name="Footer Placeholder 2">
            <a:extLst>
              <a:ext uri="{FF2B5EF4-FFF2-40B4-BE49-F238E27FC236}">
                <a16:creationId xmlns:a16="http://schemas.microsoft.com/office/drawing/2014/main" xmlns="" id="{EF193EF8-3900-47CC-E286-4A613BCD6AB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xmlns="" id="{44546FFC-3F81-D258-91C2-73E516A40AB4}"/>
              </a:ext>
            </a:extLst>
          </p:cNvPr>
          <p:cNvSpPr>
            <a:spLocks noGrp="1"/>
          </p:cNvSpPr>
          <p:nvPr>
            <p:ph type="sldNum" sz="quarter" idx="12"/>
          </p:nvPr>
        </p:nvSpPr>
        <p:spPr/>
        <p:txBody>
          <a:bodyPr/>
          <a:lstStyle>
            <a:lvl1pPr>
              <a:defRPr/>
            </a:lvl1pPr>
          </a:lstStyle>
          <a:p>
            <a:fld id="{B051E2DA-77FB-42C3-9D60-192BF03F7573}" type="slidenum">
              <a:rPr lang="en-US" altLang="en-US"/>
              <a:pPr/>
              <a:t>‹#›</a:t>
            </a:fld>
            <a:endParaRPr lang="en-US" altLang="en-US"/>
          </a:p>
        </p:txBody>
      </p:sp>
    </p:spTree>
    <p:extLst>
      <p:ext uri="{BB962C8B-B14F-4D97-AF65-F5344CB8AC3E}">
        <p14:creationId xmlns:p14="http://schemas.microsoft.com/office/powerpoint/2010/main" xmlns="" val="2850429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7BDE052-7582-98DE-5474-980D18A91EC2}"/>
              </a:ext>
            </a:extLst>
          </p:cNvPr>
          <p:cNvSpPr>
            <a:spLocks noGrp="1"/>
          </p:cNvSpPr>
          <p:nvPr>
            <p:ph type="dt" sz="half" idx="10"/>
          </p:nvPr>
        </p:nvSpPr>
        <p:spPr/>
        <p:txBody>
          <a:bodyPr/>
          <a:lstStyle>
            <a:lvl1pPr>
              <a:defRPr/>
            </a:lvl1pPr>
          </a:lstStyle>
          <a:p>
            <a:pPr>
              <a:defRPr/>
            </a:pPr>
            <a:fld id="{E4FBE14F-198A-4498-9DBC-B25CEA337EC1}" type="datetimeFigureOut">
              <a:rPr lang="en-US"/>
              <a:pPr>
                <a:defRPr/>
              </a:pPr>
              <a:t>8/31/2022</a:t>
            </a:fld>
            <a:endParaRPr lang="en-US"/>
          </a:p>
        </p:txBody>
      </p:sp>
      <p:sp>
        <p:nvSpPr>
          <p:cNvPr id="6" name="Footer Placeholder 5">
            <a:extLst>
              <a:ext uri="{FF2B5EF4-FFF2-40B4-BE49-F238E27FC236}">
                <a16:creationId xmlns:a16="http://schemas.microsoft.com/office/drawing/2014/main" xmlns="" id="{D8C64971-5B67-6C9C-89D3-E2BBC3C2204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xmlns="" id="{2D08C1BD-445D-6349-44D8-6E3C1F3B99D8}"/>
              </a:ext>
            </a:extLst>
          </p:cNvPr>
          <p:cNvSpPr>
            <a:spLocks noGrp="1"/>
          </p:cNvSpPr>
          <p:nvPr>
            <p:ph type="sldNum" sz="quarter" idx="12"/>
          </p:nvPr>
        </p:nvSpPr>
        <p:spPr/>
        <p:txBody>
          <a:bodyPr/>
          <a:lstStyle>
            <a:lvl1pPr>
              <a:defRPr/>
            </a:lvl1pPr>
          </a:lstStyle>
          <a:p>
            <a:fld id="{CBCFBB2C-65DA-473B-AB70-CCDA76FB708C}" type="slidenum">
              <a:rPr lang="en-US" altLang="en-US"/>
              <a:pPr/>
              <a:t>‹#›</a:t>
            </a:fld>
            <a:endParaRPr lang="en-US" altLang="en-US"/>
          </a:p>
        </p:txBody>
      </p:sp>
    </p:spTree>
    <p:extLst>
      <p:ext uri="{BB962C8B-B14F-4D97-AF65-F5344CB8AC3E}">
        <p14:creationId xmlns:p14="http://schemas.microsoft.com/office/powerpoint/2010/main" xmlns="" val="3234651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777CE99-C81F-DBA5-7028-2F6CFB7C18EC}"/>
              </a:ext>
            </a:extLst>
          </p:cNvPr>
          <p:cNvSpPr>
            <a:spLocks noGrp="1"/>
          </p:cNvSpPr>
          <p:nvPr>
            <p:ph type="dt" sz="half" idx="10"/>
          </p:nvPr>
        </p:nvSpPr>
        <p:spPr/>
        <p:txBody>
          <a:bodyPr/>
          <a:lstStyle>
            <a:lvl1pPr>
              <a:defRPr/>
            </a:lvl1pPr>
          </a:lstStyle>
          <a:p>
            <a:pPr>
              <a:defRPr/>
            </a:pPr>
            <a:fld id="{8F6EB8D7-183F-41FE-812B-6099BBA921B6}" type="datetimeFigureOut">
              <a:rPr lang="en-US"/>
              <a:pPr>
                <a:defRPr/>
              </a:pPr>
              <a:t>8/31/2022</a:t>
            </a:fld>
            <a:endParaRPr lang="en-US"/>
          </a:p>
        </p:txBody>
      </p:sp>
      <p:sp>
        <p:nvSpPr>
          <p:cNvPr id="6" name="Footer Placeholder 5">
            <a:extLst>
              <a:ext uri="{FF2B5EF4-FFF2-40B4-BE49-F238E27FC236}">
                <a16:creationId xmlns:a16="http://schemas.microsoft.com/office/drawing/2014/main" xmlns="" id="{455F3F27-FA81-B3B3-E0BE-FCB7988FE14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xmlns="" id="{3422B403-8025-AC1E-F673-D235D31CCC5C}"/>
              </a:ext>
            </a:extLst>
          </p:cNvPr>
          <p:cNvSpPr>
            <a:spLocks noGrp="1"/>
          </p:cNvSpPr>
          <p:nvPr>
            <p:ph type="sldNum" sz="quarter" idx="12"/>
          </p:nvPr>
        </p:nvSpPr>
        <p:spPr/>
        <p:txBody>
          <a:bodyPr/>
          <a:lstStyle>
            <a:lvl1pPr>
              <a:defRPr/>
            </a:lvl1pPr>
          </a:lstStyle>
          <a:p>
            <a:fld id="{213CF15C-BB23-4745-913D-3D4FEEC24ECD}" type="slidenum">
              <a:rPr lang="en-US" altLang="en-US"/>
              <a:pPr/>
              <a:t>‹#›</a:t>
            </a:fld>
            <a:endParaRPr lang="en-US" altLang="en-US"/>
          </a:p>
        </p:txBody>
      </p:sp>
    </p:spTree>
    <p:extLst>
      <p:ext uri="{BB962C8B-B14F-4D97-AF65-F5344CB8AC3E}">
        <p14:creationId xmlns:p14="http://schemas.microsoft.com/office/powerpoint/2010/main" xmlns="" val="338175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377B5CF3-D8F1-4FB9-E51B-3C7CCCDDDA65}"/>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6123D57E-886D-EBA7-94FF-EDF8189B456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F910BE4E-96B9-F101-FE51-0C55B30796F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8ABF6E5E-FAD0-4950-BEDA-C202522A2332}" type="datetimeFigureOut">
              <a:rPr lang="en-US"/>
              <a:pPr>
                <a:defRPr/>
              </a:pPr>
              <a:t>8/31/2022</a:t>
            </a:fld>
            <a:endParaRPr lang="en-US"/>
          </a:p>
        </p:txBody>
      </p:sp>
      <p:sp>
        <p:nvSpPr>
          <p:cNvPr id="5" name="Footer Placeholder 4">
            <a:extLst>
              <a:ext uri="{FF2B5EF4-FFF2-40B4-BE49-F238E27FC236}">
                <a16:creationId xmlns:a16="http://schemas.microsoft.com/office/drawing/2014/main" xmlns="" id="{205C2384-142D-FBF0-1A6F-F3675E311BD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xmlns="" id="{DB70C3E5-1311-0240-F035-39BAA1FEB606}"/>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A1F7FCA-D3CD-4375-9B02-D61029D710D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7" descr="Chart, sunburst chart&#10;&#10;Description automatically generated">
            <a:extLst>
              <a:ext uri="{FF2B5EF4-FFF2-40B4-BE49-F238E27FC236}">
                <a16:creationId xmlns:a16="http://schemas.microsoft.com/office/drawing/2014/main" xmlns="" id="{D082A217-51CF-5C7D-1FB8-7A073E45A80B}"/>
              </a:ext>
            </a:extLst>
          </p:cNvPr>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76238"/>
            <a:ext cx="9144000" cy="685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Title 1">
            <a:extLst>
              <a:ext uri="{FF2B5EF4-FFF2-40B4-BE49-F238E27FC236}">
                <a16:creationId xmlns:a16="http://schemas.microsoft.com/office/drawing/2014/main" xmlns="" id="{B87249FB-1B7F-29DE-0586-05C4EC048A11}"/>
              </a:ext>
            </a:extLst>
          </p:cNvPr>
          <p:cNvSpPr>
            <a:spLocks noGrp="1"/>
          </p:cNvSpPr>
          <p:nvPr>
            <p:ph type="ctrTitle" idx="4294967295"/>
          </p:nvPr>
        </p:nvSpPr>
        <p:spPr>
          <a:xfrm>
            <a:off x="3471863" y="2046288"/>
            <a:ext cx="5495925" cy="1728787"/>
          </a:xfrm>
        </p:spPr>
        <p:txBody>
          <a:bodyPr/>
          <a:lstStyle/>
          <a:p>
            <a:pPr algn="ctr" defTabSz="457200"/>
            <a:r>
              <a:rPr lang="en-US" altLang="en-US" sz="2400" b="1">
                <a:latin typeface="Arial" panose="020B0604020202020204" pitchFamily="34" charset="0"/>
                <a:ea typeface="Calibri" panose="020F0502020204030204" pitchFamily="34" charset="0"/>
                <a:cs typeface="Arial" panose="020B0604020202020204" pitchFamily="34" charset="0"/>
              </a:rPr>
              <a:t/>
            </a:r>
            <a:br>
              <a:rPr lang="en-US" altLang="en-US" sz="2400" b="1">
                <a:latin typeface="Arial" panose="020B0604020202020204" pitchFamily="34" charset="0"/>
                <a:ea typeface="Calibri" panose="020F0502020204030204" pitchFamily="34" charset="0"/>
                <a:cs typeface="Arial" panose="020B0604020202020204" pitchFamily="34" charset="0"/>
              </a:rPr>
            </a:br>
            <a:r>
              <a:rPr lang="en-US" altLang="en-US" sz="2400" b="1">
                <a:latin typeface="Arial" panose="020B0604020202020204" pitchFamily="34" charset="0"/>
                <a:ea typeface="Calibri" panose="020F0502020204030204" pitchFamily="34" charset="0"/>
                <a:cs typeface="Arial" panose="020B0604020202020204" pitchFamily="34" charset="0"/>
              </a:rPr>
              <a:t/>
            </a:r>
            <a:br>
              <a:rPr lang="en-US" altLang="en-US" sz="2400" b="1">
                <a:latin typeface="Arial" panose="020B0604020202020204" pitchFamily="34" charset="0"/>
                <a:ea typeface="Calibri" panose="020F0502020204030204" pitchFamily="34" charset="0"/>
                <a:cs typeface="Arial" panose="020B0604020202020204" pitchFamily="34" charset="0"/>
              </a:rPr>
            </a:br>
            <a:r>
              <a:rPr lang="en-US" altLang="en-US" sz="2400" b="1">
                <a:latin typeface="Arial" panose="020B0604020202020204" pitchFamily="34" charset="0"/>
                <a:ea typeface="Calibri" panose="020F0502020204030204" pitchFamily="34" charset="0"/>
                <a:cs typeface="Arial" panose="020B0604020202020204" pitchFamily="34" charset="0"/>
              </a:rPr>
              <a:t>CONSTITUTIONAL AMENDMENT TO SECTION 6, TO INCLUDE SIGN LANGUAGE AS AN OFFICIAL LANGUAGE</a:t>
            </a:r>
            <a:r>
              <a:rPr lang="en-US" altLang="en-US" sz="2400" b="1">
                <a:solidFill>
                  <a:srgbClr val="000000"/>
                </a:solidFill>
                <a:latin typeface="Arial" panose="020B0604020202020204" pitchFamily="34" charset="0"/>
                <a:cs typeface="Arial" panose="020B0604020202020204" pitchFamily="34" charset="0"/>
              </a:rPr>
              <a:t/>
            </a:r>
            <a:br>
              <a:rPr lang="en-US" altLang="en-US" sz="2400" b="1">
                <a:solidFill>
                  <a:srgbClr val="000000"/>
                </a:solidFill>
                <a:latin typeface="Arial" panose="020B0604020202020204" pitchFamily="34" charset="0"/>
                <a:cs typeface="Arial" panose="020B0604020202020204" pitchFamily="34" charset="0"/>
              </a:rPr>
            </a:br>
            <a:r>
              <a:rPr lang="en-US" altLang="en-US" sz="2400" b="1">
                <a:latin typeface="Arial" panose="020B0604020202020204" pitchFamily="34" charset="0"/>
                <a:cs typeface="Calibri" panose="020F0502020204030204" pitchFamily="34" charset="0"/>
              </a:rPr>
              <a:t> </a:t>
            </a:r>
            <a:br>
              <a:rPr lang="en-US" altLang="en-US" sz="2400" b="1">
                <a:latin typeface="Arial" panose="020B0604020202020204" pitchFamily="34" charset="0"/>
                <a:cs typeface="Calibri" panose="020F0502020204030204" pitchFamily="34" charset="0"/>
              </a:rPr>
            </a:br>
            <a:endParaRPr lang="en-US" altLang="en-US" sz="2400">
              <a:latin typeface="Arial" panose="020B0604020202020204" pitchFamily="34" charset="0"/>
              <a:cs typeface="Arial" panose="020B0604020202020204" pitchFamily="34" charset="0"/>
            </a:endParaRPr>
          </a:p>
        </p:txBody>
      </p:sp>
      <p:sp>
        <p:nvSpPr>
          <p:cNvPr id="15364" name="Subtitle 2">
            <a:extLst>
              <a:ext uri="{FF2B5EF4-FFF2-40B4-BE49-F238E27FC236}">
                <a16:creationId xmlns:a16="http://schemas.microsoft.com/office/drawing/2014/main" xmlns="" id="{9AE0AAAD-1B7E-C5AB-1C62-154438E3081A}"/>
              </a:ext>
            </a:extLst>
          </p:cNvPr>
          <p:cNvSpPr>
            <a:spLocks noGrp="1"/>
          </p:cNvSpPr>
          <p:nvPr>
            <p:ph type="subTitle" idx="4294967295"/>
          </p:nvPr>
        </p:nvSpPr>
        <p:spPr>
          <a:xfrm>
            <a:off x="3749675" y="3959225"/>
            <a:ext cx="4708525" cy="1655763"/>
          </a:xfrm>
        </p:spPr>
        <p:txBody>
          <a:bodyPr/>
          <a:lstStyle/>
          <a:p>
            <a:pPr marL="0" indent="0" algn="ctr">
              <a:buFont typeface="Arial" panose="020B0604020202020204" pitchFamily="34" charset="0"/>
              <a:buNone/>
            </a:pPr>
            <a:r>
              <a:rPr lang="en-US" altLang="en-US" sz="2400" b="1">
                <a:latin typeface="Arial" panose="020B0604020202020204" pitchFamily="34" charset="0"/>
                <a:cs typeface="Arial" panose="020B0604020202020204" pitchFamily="34" charset="0"/>
              </a:rPr>
              <a:t>Portfolio Committee on Sports, Arts and Culture</a:t>
            </a:r>
          </a:p>
          <a:p>
            <a:pPr marL="0" indent="0" algn="ctr">
              <a:buFont typeface="Arial" panose="020B0604020202020204" pitchFamily="34" charset="0"/>
              <a:buNone/>
            </a:pPr>
            <a:r>
              <a:rPr lang="en-US" altLang="en-US" sz="2400" b="1">
                <a:latin typeface="Arial" panose="020B0604020202020204" pitchFamily="34" charset="0"/>
                <a:cs typeface="Arial" panose="020B0604020202020204" pitchFamily="34" charset="0"/>
              </a:rPr>
              <a:t> </a:t>
            </a:r>
          </a:p>
          <a:p>
            <a:pPr marL="0" indent="0" algn="ctr">
              <a:buFont typeface="Arial" panose="020B0604020202020204" pitchFamily="34" charset="0"/>
              <a:buNone/>
            </a:pPr>
            <a:r>
              <a:rPr lang="en-US" altLang="en-US" sz="2400" b="1">
                <a:latin typeface="Arial" panose="020B0604020202020204" pitchFamily="34" charset="0"/>
                <a:cs typeface="Arial" panose="020B0604020202020204" pitchFamily="34" charset="0"/>
              </a:rPr>
              <a:t>30 August 2022</a:t>
            </a:r>
          </a:p>
        </p:txBody>
      </p:sp>
      <p:pic>
        <p:nvPicPr>
          <p:cNvPr id="15365" name="Picture 6">
            <a:extLst>
              <a:ext uri="{FF2B5EF4-FFF2-40B4-BE49-F238E27FC236}">
                <a16:creationId xmlns:a16="http://schemas.microsoft.com/office/drawing/2014/main" xmlns="" id="{54B7BC3D-6F2C-65A7-C663-C27C72DAB254}"/>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58813" y="534988"/>
            <a:ext cx="2813050" cy="521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6" name="TextBox 3">
            <a:extLst>
              <a:ext uri="{FF2B5EF4-FFF2-40B4-BE49-F238E27FC236}">
                <a16:creationId xmlns:a16="http://schemas.microsoft.com/office/drawing/2014/main" xmlns="" id="{7EC371A7-32DF-13F5-41FE-FA201211179E}"/>
              </a:ext>
            </a:extLst>
          </p:cNvPr>
          <p:cNvSpPr txBox="1">
            <a:spLocks noChangeArrowheads="1"/>
          </p:cNvSpPr>
          <p:nvPr/>
        </p:nvSpPr>
        <p:spPr bwMode="auto">
          <a:xfrm>
            <a:off x="2968625" y="0"/>
            <a:ext cx="29305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	</a:t>
            </a:r>
            <a:endParaRPr lang="en-US" altLang="en-US" b="1"/>
          </a:p>
        </p:txBody>
      </p:sp>
      <p:sp>
        <p:nvSpPr>
          <p:cNvPr id="15367" name="TextBox 4">
            <a:extLst>
              <a:ext uri="{FF2B5EF4-FFF2-40B4-BE49-F238E27FC236}">
                <a16:creationId xmlns:a16="http://schemas.microsoft.com/office/drawing/2014/main" xmlns="" id="{EF647DB3-A2EB-2641-D983-AEF279E75184}"/>
              </a:ext>
            </a:extLst>
          </p:cNvPr>
          <p:cNvSpPr txBox="1">
            <a:spLocks noChangeArrowheads="1"/>
          </p:cNvSpPr>
          <p:nvPr/>
        </p:nvSpPr>
        <p:spPr bwMode="auto">
          <a:xfrm>
            <a:off x="3970338" y="6526213"/>
            <a:ext cx="15160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b="1"/>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a:extLst>
              <a:ext uri="{FF2B5EF4-FFF2-40B4-BE49-F238E27FC236}">
                <a16:creationId xmlns:a16="http://schemas.microsoft.com/office/drawing/2014/main" xmlns="" id="{F84A48B7-13BA-465E-E68F-DDCE92F21721}"/>
              </a:ext>
            </a:extLst>
          </p:cNvPr>
          <p:cNvSpPr txBox="1">
            <a:spLocks noChangeArrowheads="1"/>
          </p:cNvSpPr>
          <p:nvPr/>
        </p:nvSpPr>
        <p:spPr bwMode="auto">
          <a:xfrm>
            <a:off x="0" y="3308350"/>
            <a:ext cx="9144000" cy="1293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a:latin typeface="Times New Roman" panose="02020603050405020304" pitchFamily="18" charset="0"/>
                <a:cs typeface="Times New Roman" panose="02020603050405020304" pitchFamily="18" charset="0"/>
              </a:rPr>
              <a:t>THANK YOU</a:t>
            </a:r>
          </a:p>
          <a:p>
            <a:pPr algn="ctr" eaLnBrk="1" hangingPunct="1"/>
            <a:endParaRPr lang="en-US" altLang="en-US">
              <a:latin typeface="Times New Roman" panose="02020603050405020304" pitchFamily="18" charset="0"/>
              <a:cs typeface="Times New Roman" panose="02020603050405020304" pitchFamily="18" charset="0"/>
            </a:endParaRPr>
          </a:p>
          <a:p>
            <a:pPr algn="ctr" eaLnBrk="1" hangingPunct="1"/>
            <a:r>
              <a:rPr lang="en-US" altLang="en-US">
                <a:latin typeface="Times New Roman" panose="02020603050405020304" pitchFamily="18" charset="0"/>
                <a:cs typeface="Times New Roman" panose="02020603050405020304" pitchFamily="18" charset="0"/>
              </a:rPr>
              <a:t>The Department of Justice and Constitutional Development</a:t>
            </a:r>
          </a:p>
          <a:p>
            <a:pPr algn="ctr" eaLnBrk="1" hangingPunct="1"/>
            <a:r>
              <a:rPr lang="en-US" altLang="en-US">
                <a:latin typeface="Times New Roman" panose="02020603050405020304" pitchFamily="18" charset="0"/>
                <a:cs typeface="Times New Roman" panose="02020603050405020304" pitchFamily="18" charset="0"/>
              </a:rPr>
              <a:t>www.justice.gov.za  Follow us on</a:t>
            </a:r>
          </a:p>
        </p:txBody>
      </p:sp>
      <p:pic>
        <p:nvPicPr>
          <p:cNvPr id="33795" name="Picture 7">
            <a:extLst>
              <a:ext uri="{FF2B5EF4-FFF2-40B4-BE49-F238E27FC236}">
                <a16:creationId xmlns:a16="http://schemas.microsoft.com/office/drawing/2014/main" xmlns="" id="{F02258F7-31F1-FC8E-9E97-6A2575FB0816}"/>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167438" y="3703638"/>
            <a:ext cx="295275" cy="19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6" name="Picture 9">
            <a:extLst>
              <a:ext uri="{FF2B5EF4-FFF2-40B4-BE49-F238E27FC236}">
                <a16:creationId xmlns:a16="http://schemas.microsoft.com/office/drawing/2014/main" xmlns="" id="{6F74890C-ED36-AC93-4D26-71CC5EBFA2E5}"/>
              </a:ext>
            </a:extLst>
          </p:cNvPr>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548438" y="3668713"/>
            <a:ext cx="201612" cy="239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729049" y="1989438"/>
            <a:ext cx="7401697" cy="4151393"/>
          </a:xfrm>
          <a:prstGeom prst="rect">
            <a:avLst/>
          </a:prstGeom>
          <a:noFill/>
        </p:spPr>
        <p:txBody>
          <a:bodyPr>
            <a:spAutoFit/>
          </a:bodyPr>
          <a:lstStyle/>
          <a:p>
            <a:pPr eaLnBrk="1" fontAlgn="auto" hangingPunct="1">
              <a:lnSpc>
                <a:spcPct val="150000"/>
              </a:lnSpc>
              <a:spcBef>
                <a:spcPts val="0"/>
              </a:spcBef>
              <a:spcAft>
                <a:spcPts val="0"/>
              </a:spcAft>
              <a:defRPr/>
            </a:pPr>
            <a:r>
              <a:rPr lang="en-GB" sz="2000" dirty="0">
                <a:latin typeface="Arial" pitchFamily="34" charset="0"/>
                <a:cs typeface="Arial" pitchFamily="34" charset="0"/>
              </a:rPr>
              <a:t>The purpose of the presentation is to brief the Portfolio Committee on Sports, Arts and Culture on the background, budgetary requirements and timelines on the inclusion of South African Sign Language as a 12</a:t>
            </a:r>
            <a:r>
              <a:rPr lang="en-GB" sz="2000" baseline="30000" dirty="0">
                <a:latin typeface="Arial" pitchFamily="34" charset="0"/>
                <a:cs typeface="Arial" pitchFamily="34" charset="0"/>
              </a:rPr>
              <a:t>th</a:t>
            </a:r>
            <a:r>
              <a:rPr lang="en-GB" sz="2000" dirty="0">
                <a:latin typeface="Arial" pitchFamily="34" charset="0"/>
                <a:cs typeface="Arial" pitchFamily="34" charset="0"/>
              </a:rPr>
              <a:t> official language of the </a:t>
            </a:r>
            <a:r>
              <a:rPr lang="en-ZA" sz="2000" dirty="0">
                <a:latin typeface="Arial" pitchFamily="34" charset="0"/>
                <a:cs typeface="Arial" pitchFamily="34" charset="0"/>
              </a:rPr>
              <a:t>Republic. </a:t>
            </a:r>
          </a:p>
          <a:p>
            <a:pPr eaLnBrk="1" fontAlgn="auto" hangingPunct="1">
              <a:lnSpc>
                <a:spcPct val="150000"/>
              </a:lnSpc>
              <a:spcBef>
                <a:spcPts val="0"/>
              </a:spcBef>
              <a:spcAft>
                <a:spcPts val="0"/>
              </a:spcAft>
              <a:defRPr/>
            </a:pPr>
            <a:endParaRPr lang="en-ZA" sz="2000" strike="sngStrike" dirty="0">
              <a:latin typeface="Arial" pitchFamily="34" charset="0"/>
              <a:cs typeface="Arial" pitchFamily="34" charset="0"/>
            </a:endParaRPr>
          </a:p>
          <a:p>
            <a:pPr eaLnBrk="1" fontAlgn="auto" hangingPunct="1">
              <a:lnSpc>
                <a:spcPct val="150000"/>
              </a:lnSpc>
              <a:spcBef>
                <a:spcPts val="0"/>
              </a:spcBef>
              <a:spcAft>
                <a:spcPts val="0"/>
              </a:spcAft>
              <a:defRPr/>
            </a:pPr>
            <a:endParaRPr lang="en-ZA" sz="2000" dirty="0">
              <a:solidFill>
                <a:srgbClr val="FF0000"/>
              </a:solidFill>
              <a:latin typeface="Arial" pitchFamily="34" charset="0"/>
              <a:cs typeface="Arial" pitchFamily="34" charset="0"/>
            </a:endParaRPr>
          </a:p>
          <a:p>
            <a:pPr eaLnBrk="1" fontAlgn="auto" hangingPunct="1">
              <a:lnSpc>
                <a:spcPct val="150000"/>
              </a:lnSpc>
              <a:spcBef>
                <a:spcPts val="0"/>
              </a:spcBef>
              <a:spcAft>
                <a:spcPts val="0"/>
              </a:spcAft>
              <a:defRPr/>
            </a:pPr>
            <a:endParaRPr lang="en-ZA" sz="2000" strike="sngStrike" dirty="0">
              <a:latin typeface="Arial" pitchFamily="34" charset="0"/>
              <a:cs typeface="Arial" pitchFamily="34" charset="0"/>
            </a:endParaRPr>
          </a:p>
          <a:p>
            <a:pPr eaLnBrk="1" fontAlgn="auto" hangingPunct="1">
              <a:lnSpc>
                <a:spcPct val="150000"/>
              </a:lnSpc>
              <a:spcBef>
                <a:spcPts val="0"/>
              </a:spcBef>
              <a:spcAft>
                <a:spcPts val="0"/>
              </a:spcAft>
              <a:defRPr/>
            </a:pPr>
            <a:endParaRPr lang="en-US" strike="sngStrike" dirty="0">
              <a:solidFill>
                <a:srgbClr val="FF0000"/>
              </a:solidFill>
              <a:latin typeface="Times New Roman" panose="02020603050405020304" pitchFamily="18" charset="0"/>
              <a:cs typeface="Times New Roman" panose="02020603050405020304" pitchFamily="18" charset="0"/>
            </a:endParaRPr>
          </a:p>
        </p:txBody>
      </p:sp>
      <p:sp>
        <p:nvSpPr>
          <p:cNvPr id="17411" name="TextBox 2">
            <a:extLst>
              <a:ext uri="{FF2B5EF4-FFF2-40B4-BE49-F238E27FC236}">
                <a16:creationId xmlns:a16="http://schemas.microsoft.com/office/drawing/2014/main" xmlns="" id="{130D9CFE-0DDC-F292-155C-19DC2174618C}"/>
              </a:ext>
            </a:extLst>
          </p:cNvPr>
          <p:cNvSpPr txBox="1">
            <a:spLocks noChangeArrowheads="1"/>
          </p:cNvSpPr>
          <p:nvPr/>
        </p:nvSpPr>
        <p:spPr bwMode="auto">
          <a:xfrm>
            <a:off x="728663" y="963613"/>
            <a:ext cx="7402512"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ZA" altLang="en-US" sz="2400" b="1">
                <a:latin typeface="Arial" panose="020B0604020202020204" pitchFamily="34" charset="0"/>
                <a:cs typeface="Arial" panose="020B0604020202020204" pitchFamily="34" charset="0"/>
              </a:rPr>
              <a:t>PURPOSE </a:t>
            </a:r>
            <a:endParaRPr lang="en-US" altLang="en-US" sz="240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8663" y="1519238"/>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560388" y="1220788"/>
            <a:ext cx="8161337" cy="6324600"/>
          </a:xfrm>
          <a:prstGeom prst="rect">
            <a:avLst/>
          </a:prstGeom>
          <a:noFill/>
        </p:spPr>
        <p:txBody>
          <a:bodyPr>
            <a:spAutoFit/>
          </a:bodyPr>
          <a:lstStyle/>
          <a:p>
            <a:pPr marL="285750" indent="-285750" eaLnBrk="1" fontAlgn="auto" hangingPunct="1">
              <a:lnSpc>
                <a:spcPct val="150000"/>
              </a:lnSpc>
              <a:spcBef>
                <a:spcPts val="0"/>
              </a:spcBef>
              <a:spcAft>
                <a:spcPts val="0"/>
              </a:spcAft>
              <a:buFont typeface="Arial" pitchFamily="34" charset="0"/>
              <a:buChar char="•"/>
              <a:defRPr/>
            </a:pPr>
            <a:r>
              <a:rPr lang="fr-FR" dirty="0">
                <a:latin typeface="Arial" pitchFamily="34" charset="0"/>
                <a:cs typeface="Arial" pitchFamily="34" charset="0"/>
              </a:rPr>
              <a:t>The Constitution and the </a:t>
            </a:r>
            <a:r>
              <a:rPr lang="en-ZA" dirty="0">
                <a:latin typeface="Arial" pitchFamily="34" charset="0"/>
                <a:cs typeface="Arial" pitchFamily="34" charset="0"/>
              </a:rPr>
              <a:t>Rules</a:t>
            </a:r>
            <a:r>
              <a:rPr lang="fr-FR" dirty="0">
                <a:latin typeface="Arial" pitchFamily="34" charset="0"/>
                <a:cs typeface="Arial" pitchFamily="34" charset="0"/>
              </a:rPr>
              <a:t> of the National </a:t>
            </a:r>
            <a:r>
              <a:rPr lang="en-ZA" dirty="0">
                <a:latin typeface="Arial" pitchFamily="34" charset="0"/>
                <a:cs typeface="Arial" pitchFamily="34" charset="0"/>
              </a:rPr>
              <a:t>Assembly</a:t>
            </a:r>
            <a:r>
              <a:rPr lang="fr-FR" dirty="0">
                <a:latin typeface="Arial" pitchFamily="34" charset="0"/>
                <a:cs typeface="Arial" pitchFamily="34" charset="0"/>
              </a:rPr>
              <a:t> </a:t>
            </a:r>
            <a:r>
              <a:rPr lang="en-US" dirty="0">
                <a:latin typeface="Arial" pitchFamily="34" charset="0"/>
                <a:cs typeface="Arial" pitchFamily="34" charset="0"/>
              </a:rPr>
              <a:t>provides that a Minister intending to introduce a Constitution Amendment Bill in Parliament must, before introducing the Bill, comply with section 74(5)(a) and (b). </a:t>
            </a:r>
          </a:p>
          <a:p>
            <a:pPr marL="285750" indent="-285750" eaLnBrk="1" fontAlgn="auto" hangingPunct="1">
              <a:lnSpc>
                <a:spcPct val="150000"/>
              </a:lnSpc>
              <a:spcBef>
                <a:spcPts val="0"/>
              </a:spcBef>
              <a:spcAft>
                <a:spcPts val="0"/>
              </a:spcAft>
              <a:buFont typeface="Arial" pitchFamily="34" charset="0"/>
              <a:buChar char="•"/>
              <a:defRPr/>
            </a:pPr>
            <a:r>
              <a:rPr lang="en-US" dirty="0">
                <a:latin typeface="Arial" pitchFamily="34" charset="0"/>
                <a:cs typeface="Arial" pitchFamily="34" charset="0"/>
              </a:rPr>
              <a:t>In terms of section 74(5), the Minister intending to introduce the Constitution Amendment Bill in Parliament must publish the particulars of the Bill,  and the publication must contain a notice stating the intention to introduce the Constitution Amendment Bill.</a:t>
            </a:r>
          </a:p>
          <a:p>
            <a:pPr marL="285750" indent="-285750" eaLnBrk="1" fontAlgn="auto" hangingPunct="1">
              <a:lnSpc>
                <a:spcPct val="150000"/>
              </a:lnSpc>
              <a:spcBef>
                <a:spcPts val="0"/>
              </a:spcBef>
              <a:spcAft>
                <a:spcPts val="0"/>
              </a:spcAft>
              <a:buFont typeface="Arial" pitchFamily="34" charset="0"/>
              <a:buChar char="•"/>
              <a:defRPr/>
            </a:pPr>
            <a:r>
              <a:rPr lang="en-US" dirty="0">
                <a:latin typeface="Arial" pitchFamily="34" charset="0"/>
                <a:cs typeface="Arial" pitchFamily="34" charset="0"/>
              </a:rPr>
              <a:t>Stakeholders must also be invited to submit written representations on the draft Constitutional amendment to the Minister intending to introduce the Bill in Parliament.  </a:t>
            </a:r>
          </a:p>
          <a:p>
            <a:pPr marL="285750" indent="-285750" eaLnBrk="1" fontAlgn="auto" hangingPunct="1">
              <a:lnSpc>
                <a:spcPct val="150000"/>
              </a:lnSpc>
              <a:spcBef>
                <a:spcPts val="0"/>
              </a:spcBef>
              <a:spcAft>
                <a:spcPts val="0"/>
              </a:spcAft>
              <a:buFont typeface="Arial" pitchFamily="34" charset="0"/>
              <a:buChar char="•"/>
              <a:defRPr/>
            </a:pPr>
            <a:r>
              <a:rPr lang="en-US" dirty="0">
                <a:latin typeface="Arial" pitchFamily="34" charset="0"/>
                <a:cs typeface="Arial" pitchFamily="34" charset="0"/>
              </a:rPr>
              <a:t>The particulars that are published must also be submitted to the provincial legislatures for their views. </a:t>
            </a:r>
          </a:p>
          <a:p>
            <a:pPr eaLnBrk="1" fontAlgn="auto" hangingPunct="1">
              <a:lnSpc>
                <a:spcPct val="150000"/>
              </a:lnSpc>
              <a:spcBef>
                <a:spcPts val="0"/>
              </a:spcBef>
              <a:spcAft>
                <a:spcPts val="0"/>
              </a:spcAft>
              <a:defRPr/>
            </a:pPr>
            <a:r>
              <a:rPr lang="en-US" dirty="0">
                <a:latin typeface="+mn-lt"/>
              </a:rPr>
              <a:t>			</a:t>
            </a:r>
          </a:p>
          <a:p>
            <a:pPr eaLnBrk="1" fontAlgn="auto" hangingPunct="1">
              <a:spcBef>
                <a:spcPts val="0"/>
              </a:spcBef>
              <a:spcAft>
                <a:spcPts val="0"/>
              </a:spcAft>
              <a:defRPr/>
            </a:pPr>
            <a:r>
              <a:rPr lang="en-US" b="1" dirty="0">
                <a:latin typeface="+mn-lt"/>
              </a:rPr>
              <a:t>			</a:t>
            </a:r>
          </a:p>
          <a:p>
            <a:pPr eaLnBrk="1" fontAlgn="auto" hangingPunct="1">
              <a:spcBef>
                <a:spcPts val="0"/>
              </a:spcBef>
              <a:spcAft>
                <a:spcPts val="0"/>
              </a:spcAft>
              <a:defRPr/>
            </a:pPr>
            <a:endParaRPr lang="en-US" dirty="0">
              <a:latin typeface="+mn-lt"/>
            </a:endParaRPr>
          </a:p>
          <a:p>
            <a:pPr marL="285750" indent="-285750" eaLnBrk="1" fontAlgn="auto" hangingPunct="1">
              <a:spcBef>
                <a:spcPts val="0"/>
              </a:spcBef>
              <a:spcAft>
                <a:spcPts val="0"/>
              </a:spcAft>
              <a:buFont typeface="Arial" panose="020B0604020202020204" pitchFamily="34" charset="0"/>
              <a:buChar char="•"/>
              <a:tabLst>
                <a:tab pos="3414713" algn="l"/>
                <a:tab pos="6570663" algn="l"/>
              </a:tabLst>
              <a:defRPr/>
            </a:pPr>
            <a:endParaRPr lang="en-US" dirty="0">
              <a:latin typeface="Times New Roman" panose="02020603050405020304" pitchFamily="18" charset="0"/>
              <a:cs typeface="Times New Roman" panose="02020603050405020304" pitchFamily="18" charset="0"/>
            </a:endParaRPr>
          </a:p>
        </p:txBody>
      </p:sp>
      <p:sp>
        <p:nvSpPr>
          <p:cNvPr id="19459" name="TextBox 2">
            <a:extLst>
              <a:ext uri="{FF2B5EF4-FFF2-40B4-BE49-F238E27FC236}">
                <a16:creationId xmlns:a16="http://schemas.microsoft.com/office/drawing/2014/main" xmlns="" id="{E4CDC1E3-EB6E-A945-4FA9-7D074CBD266E}"/>
              </a:ext>
            </a:extLst>
          </p:cNvPr>
          <p:cNvSpPr txBox="1">
            <a:spLocks noChangeArrowheads="1"/>
          </p:cNvSpPr>
          <p:nvPr/>
        </p:nvSpPr>
        <p:spPr bwMode="auto">
          <a:xfrm>
            <a:off x="871538" y="579438"/>
            <a:ext cx="7400925"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b="1">
                <a:latin typeface="Arial" panose="020B0604020202020204" pitchFamily="34" charset="0"/>
                <a:cs typeface="Arial" panose="020B0604020202020204" pitchFamily="34" charset="0"/>
              </a:rPr>
              <a:t>PROCEDURE REQUIRED BY THE CONSTITUTION</a:t>
            </a:r>
          </a:p>
          <a:p>
            <a:pPr eaLnBrk="1" hangingPunct="1"/>
            <a:endParaRPr lang="en-US" altLang="en-US" sz="2400" b="1">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8663" y="1057275"/>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828675" y="1119188"/>
            <a:ext cx="7400925" cy="6246812"/>
          </a:xfrm>
          <a:prstGeom prst="rect">
            <a:avLst/>
          </a:prstGeom>
          <a:noFill/>
        </p:spPr>
        <p:txBody>
          <a:bodyPr>
            <a:spAutoFit/>
          </a:bodyPr>
          <a:lstStyle/>
          <a:p>
            <a:pPr marL="285750" indent="-285750" eaLnBrk="1" fontAlgn="auto" hangingPunct="1">
              <a:spcBef>
                <a:spcPts val="0"/>
              </a:spcBef>
              <a:spcAft>
                <a:spcPts val="0"/>
              </a:spcAft>
              <a:buFont typeface="Arial" pitchFamily="34" charset="0"/>
              <a:buChar char="•"/>
              <a:defRPr/>
            </a:pPr>
            <a:r>
              <a:rPr lang="en-US" dirty="0">
                <a:latin typeface="Arial" pitchFamily="34" charset="0"/>
                <a:cs typeface="Arial" pitchFamily="34" charset="0"/>
              </a:rPr>
              <a:t>On 25 May 2022, </a:t>
            </a:r>
            <a:r>
              <a:rPr lang="en-US" dirty="0">
                <a:latin typeface="Arial"/>
                <a:ea typeface="Times New Roman"/>
                <a:cs typeface="Times New Roman"/>
              </a:rPr>
              <a:t>Cabinet approved that </a:t>
            </a:r>
            <a:r>
              <a:rPr lang="en-GB" dirty="0">
                <a:latin typeface="Arial"/>
                <a:ea typeface="Times New Roman"/>
                <a:cs typeface="Times New Roman"/>
              </a:rPr>
              <a:t>a notice in terms of section 74(5)(a) of the Constitution be published in the </a:t>
            </a:r>
            <a:r>
              <a:rPr lang="en-GB" i="1" dirty="0">
                <a:latin typeface="Arial"/>
                <a:ea typeface="Times New Roman"/>
                <a:cs typeface="Times New Roman"/>
              </a:rPr>
              <a:t>Gazette</a:t>
            </a:r>
            <a:r>
              <a:rPr lang="en-GB" dirty="0">
                <a:latin typeface="Arial"/>
                <a:ea typeface="Times New Roman"/>
                <a:cs typeface="Times New Roman"/>
              </a:rPr>
              <a:t>, setting out the particulars of a proposed amendment to the Constitution.</a:t>
            </a:r>
          </a:p>
          <a:p>
            <a:pPr eaLnBrk="1" fontAlgn="auto" hangingPunct="1">
              <a:spcBef>
                <a:spcPts val="0"/>
              </a:spcBef>
              <a:spcAft>
                <a:spcPts val="0"/>
              </a:spcAft>
              <a:defRPr/>
            </a:pPr>
            <a:r>
              <a:rPr lang="en-GB" dirty="0">
                <a:latin typeface="Arial"/>
                <a:ea typeface="Times New Roman"/>
                <a:cs typeface="Times New Roman"/>
              </a:rPr>
              <a:t> </a:t>
            </a:r>
          </a:p>
          <a:p>
            <a:pPr marL="285750" indent="-285750" eaLnBrk="1" fontAlgn="auto" hangingPunct="1">
              <a:spcBef>
                <a:spcPts val="0"/>
              </a:spcBef>
              <a:spcAft>
                <a:spcPts val="0"/>
              </a:spcAft>
              <a:buFont typeface="Arial" pitchFamily="34" charset="0"/>
              <a:buChar char="•"/>
              <a:defRPr/>
            </a:pPr>
            <a:r>
              <a:rPr lang="en-GB" dirty="0">
                <a:latin typeface="Arial"/>
                <a:ea typeface="Times New Roman"/>
                <a:cs typeface="Times New Roman"/>
              </a:rPr>
              <a:t>The broad aim of the notice is to initiate a national and provincial consultation process for purposes of giving recognition to the South African Sign language (SASL) as the 12</a:t>
            </a:r>
            <a:r>
              <a:rPr lang="en-GB" baseline="30000" dirty="0">
                <a:latin typeface="Arial"/>
                <a:ea typeface="Times New Roman"/>
                <a:cs typeface="Times New Roman"/>
              </a:rPr>
              <a:t>th</a:t>
            </a:r>
            <a:r>
              <a:rPr lang="en-GB" dirty="0">
                <a:latin typeface="Arial"/>
                <a:ea typeface="Times New Roman"/>
                <a:cs typeface="Times New Roman"/>
              </a:rPr>
              <a:t> official language of</a:t>
            </a:r>
            <a:r>
              <a:rPr lang="en-US" dirty="0">
                <a:latin typeface="Arial"/>
                <a:ea typeface="Times New Roman"/>
                <a:cs typeface="Times New Roman"/>
              </a:rPr>
              <a:t> the country.</a:t>
            </a:r>
          </a:p>
          <a:p>
            <a:pPr marL="285750" indent="-285750" eaLnBrk="1" fontAlgn="auto" hangingPunct="1">
              <a:spcBef>
                <a:spcPts val="0"/>
              </a:spcBef>
              <a:spcAft>
                <a:spcPts val="0"/>
              </a:spcAft>
              <a:buFont typeface="Arial" pitchFamily="34" charset="0"/>
              <a:buChar char="•"/>
              <a:defRPr/>
            </a:pPr>
            <a:endParaRPr lang="en-US" dirty="0">
              <a:latin typeface="Arial" pitchFamily="34" charset="0"/>
              <a:cs typeface="Arial" pitchFamily="34" charset="0"/>
            </a:endParaRPr>
          </a:p>
          <a:p>
            <a:pPr marL="285750" indent="-285750" eaLnBrk="1" fontAlgn="auto" hangingPunct="1">
              <a:spcBef>
                <a:spcPts val="0"/>
              </a:spcBef>
              <a:spcAft>
                <a:spcPts val="0"/>
              </a:spcAft>
              <a:buFont typeface="Arial" pitchFamily="34" charset="0"/>
              <a:buChar char="•"/>
              <a:defRPr/>
            </a:pPr>
            <a:r>
              <a:rPr lang="en-US" dirty="0">
                <a:latin typeface="Arial" pitchFamily="34" charset="0"/>
                <a:cs typeface="Arial" pitchFamily="34" charset="0"/>
              </a:rPr>
              <a:t>The Notice and the Bill were published in the </a:t>
            </a:r>
            <a:r>
              <a:rPr lang="en-US" i="1" dirty="0">
                <a:latin typeface="Arial" pitchFamily="34" charset="0"/>
                <a:cs typeface="Arial" pitchFamily="34" charset="0"/>
              </a:rPr>
              <a:t>Gazette</a:t>
            </a:r>
            <a:r>
              <a:rPr lang="en-US" dirty="0">
                <a:latin typeface="Arial" pitchFamily="34" charset="0"/>
                <a:cs typeface="Arial" pitchFamily="34" charset="0"/>
              </a:rPr>
              <a:t> on 19 July 2022 for public comment. </a:t>
            </a:r>
          </a:p>
          <a:p>
            <a:pPr marL="285750" indent="-285750" eaLnBrk="1" fontAlgn="auto" hangingPunct="1">
              <a:spcBef>
                <a:spcPts val="0"/>
              </a:spcBef>
              <a:spcAft>
                <a:spcPts val="0"/>
              </a:spcAft>
              <a:buFont typeface="Arial" pitchFamily="34" charset="0"/>
              <a:buChar char="•"/>
              <a:defRPr/>
            </a:pPr>
            <a:endParaRPr lang="en-US" dirty="0">
              <a:latin typeface="Arial" pitchFamily="34" charset="0"/>
              <a:cs typeface="Arial" pitchFamily="34" charset="0"/>
            </a:endParaRPr>
          </a:p>
          <a:p>
            <a:pPr marL="285750" indent="-285750" eaLnBrk="1" fontAlgn="auto" hangingPunct="1">
              <a:spcBef>
                <a:spcPts val="0"/>
              </a:spcBef>
              <a:spcAft>
                <a:spcPts val="0"/>
              </a:spcAft>
              <a:buFont typeface="Arial" pitchFamily="34" charset="0"/>
              <a:buChar char="•"/>
              <a:defRPr/>
            </a:pPr>
            <a:r>
              <a:rPr lang="en-US" dirty="0">
                <a:latin typeface="Arial" pitchFamily="34" charset="0"/>
                <a:cs typeface="Arial" pitchFamily="34" charset="0"/>
              </a:rPr>
              <a:t> Particulars in terms of section 74(5) of the Constitution were sent to the provincial legislatures. </a:t>
            </a:r>
          </a:p>
          <a:p>
            <a:pPr eaLnBrk="1" fontAlgn="auto" hangingPunct="1">
              <a:spcBef>
                <a:spcPts val="0"/>
              </a:spcBef>
              <a:spcAft>
                <a:spcPts val="0"/>
              </a:spcAft>
              <a:defRPr/>
            </a:pPr>
            <a:r>
              <a:rPr lang="en-US" dirty="0">
                <a:latin typeface="Arial" pitchFamily="34" charset="0"/>
                <a:cs typeface="Arial" pitchFamily="34" charset="0"/>
              </a:rPr>
              <a:t>	</a:t>
            </a:r>
          </a:p>
          <a:p>
            <a:pPr marL="285750" indent="-285750" eaLnBrk="1" fontAlgn="auto" hangingPunct="1">
              <a:spcBef>
                <a:spcPts val="0"/>
              </a:spcBef>
              <a:spcAft>
                <a:spcPts val="0"/>
              </a:spcAft>
              <a:buFont typeface="Arial" pitchFamily="34" charset="0"/>
              <a:buChar char="•"/>
              <a:defRPr/>
            </a:pPr>
            <a:r>
              <a:rPr lang="en-US" dirty="0">
                <a:latin typeface="Arial" pitchFamily="34" charset="0"/>
                <a:cs typeface="Arial" pitchFamily="34" charset="0"/>
              </a:rPr>
              <a:t>The commenting period will close on 30 August 2022. </a:t>
            </a:r>
          </a:p>
          <a:p>
            <a:pPr marL="285750" indent="-285750" eaLnBrk="1" fontAlgn="auto" hangingPunct="1">
              <a:spcBef>
                <a:spcPts val="0"/>
              </a:spcBef>
              <a:spcAft>
                <a:spcPts val="0"/>
              </a:spcAft>
              <a:buFont typeface="Arial" pitchFamily="34" charset="0"/>
              <a:buChar char="•"/>
              <a:defRPr/>
            </a:pPr>
            <a:endParaRPr lang="en-US" dirty="0">
              <a:latin typeface="Arial" pitchFamily="34" charset="0"/>
              <a:cs typeface="Arial" pitchFamily="34" charset="0"/>
            </a:endParaRPr>
          </a:p>
          <a:p>
            <a:pPr marL="285750" indent="-285750" eaLnBrk="1" fontAlgn="auto" hangingPunct="1">
              <a:spcBef>
                <a:spcPts val="0"/>
              </a:spcBef>
              <a:spcAft>
                <a:spcPts val="0"/>
              </a:spcAft>
              <a:buFont typeface="Arial" pitchFamily="34" charset="0"/>
              <a:buChar char="•"/>
              <a:defRPr/>
            </a:pPr>
            <a:r>
              <a:rPr lang="en-US" dirty="0">
                <a:latin typeface="Arial" pitchFamily="34" charset="0"/>
                <a:cs typeface="Arial" pitchFamily="34" charset="0"/>
              </a:rPr>
              <a:t>The DoJ&amp;CD aims to introduce the Bill into Parliament by November 2022.</a:t>
            </a:r>
            <a:r>
              <a:rPr lang="en-US" sz="2000" dirty="0">
                <a:latin typeface="Arial" pitchFamily="34" charset="0"/>
                <a:cs typeface="Arial" pitchFamily="34" charset="0"/>
              </a:rPr>
              <a:t>		</a:t>
            </a:r>
          </a:p>
          <a:p>
            <a:pPr eaLnBrk="1" fontAlgn="auto" hangingPunct="1">
              <a:spcBef>
                <a:spcPts val="0"/>
              </a:spcBef>
              <a:spcAft>
                <a:spcPts val="0"/>
              </a:spcAft>
              <a:defRPr/>
            </a:pPr>
            <a:r>
              <a:rPr lang="en-US" b="1" dirty="0">
                <a:latin typeface="+mn-lt"/>
              </a:rPr>
              <a:t>			</a:t>
            </a:r>
          </a:p>
          <a:p>
            <a:pPr eaLnBrk="1" fontAlgn="auto" hangingPunct="1">
              <a:spcBef>
                <a:spcPts val="0"/>
              </a:spcBef>
              <a:spcAft>
                <a:spcPts val="0"/>
              </a:spcAft>
              <a:defRPr/>
            </a:pPr>
            <a:r>
              <a:rPr lang="en-US" b="1" dirty="0">
                <a:latin typeface="+mn-lt"/>
              </a:rPr>
              <a:t>			</a:t>
            </a:r>
            <a:endParaRPr lang="en-US" dirty="0">
              <a:latin typeface="+mn-lt"/>
            </a:endParaRPr>
          </a:p>
          <a:p>
            <a:pPr eaLnBrk="1" fontAlgn="auto" hangingPunct="1">
              <a:spcBef>
                <a:spcPts val="0"/>
              </a:spcBef>
              <a:spcAft>
                <a:spcPts val="0"/>
              </a:spcAft>
              <a:tabLst>
                <a:tab pos="2517775" algn="l"/>
                <a:tab pos="6570663" algn="l"/>
              </a:tabLst>
              <a:defRPr/>
            </a:pPr>
            <a:endParaRPr lang="en-US" dirty="0">
              <a:latin typeface="Times New Roman" panose="02020603050405020304" pitchFamily="18" charset="0"/>
              <a:cs typeface="Times New Roman" panose="02020603050405020304" pitchFamily="18" charset="0"/>
            </a:endParaRPr>
          </a:p>
        </p:txBody>
      </p:sp>
      <p:sp>
        <p:nvSpPr>
          <p:cNvPr id="21507" name="TextBox 2">
            <a:extLst>
              <a:ext uri="{FF2B5EF4-FFF2-40B4-BE49-F238E27FC236}">
                <a16:creationId xmlns:a16="http://schemas.microsoft.com/office/drawing/2014/main" xmlns="" id="{08188BD1-3017-0505-DA3C-64B90DE904D2}"/>
              </a:ext>
            </a:extLst>
          </p:cNvPr>
          <p:cNvSpPr txBox="1">
            <a:spLocks noChangeArrowheads="1"/>
          </p:cNvSpPr>
          <p:nvPr/>
        </p:nvSpPr>
        <p:spPr bwMode="auto">
          <a:xfrm>
            <a:off x="1012825" y="711200"/>
            <a:ext cx="7402513"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b="1">
                <a:latin typeface="Arial" panose="020B0604020202020204" pitchFamily="34" charset="0"/>
                <a:cs typeface="Arial" panose="020B0604020202020204" pitchFamily="34" charset="0"/>
              </a:rPr>
              <a:t>PROCEDURE REQUIRED BY THE CONSTITUTION</a:t>
            </a:r>
          </a:p>
          <a:p>
            <a:pPr eaLnBrk="1" hangingPunct="1"/>
            <a:endParaRPr lang="en-US" altLang="en-US" sz="2400" b="1">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8663" y="1185863"/>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501650" y="1060450"/>
            <a:ext cx="8386763" cy="5294313"/>
          </a:xfrm>
          <a:prstGeom prst="rect">
            <a:avLst/>
          </a:prstGeom>
          <a:noFill/>
        </p:spPr>
        <p:txBody>
          <a:bodyPr>
            <a:spAutoFit/>
          </a:bodyPr>
          <a:lstStyle/>
          <a:p>
            <a:pPr eaLnBrk="1" fontAlgn="auto" hangingPunct="1">
              <a:spcBef>
                <a:spcPts val="0"/>
              </a:spcBef>
              <a:spcAft>
                <a:spcPts val="0"/>
              </a:spcAft>
              <a:defRPr/>
            </a:pPr>
            <a:r>
              <a:rPr lang="en-ZA" sz="2000" b="1" dirty="0">
                <a:latin typeface="Arial" pitchFamily="34" charset="0"/>
                <a:cs typeface="Arial" pitchFamily="34" charset="0"/>
              </a:rPr>
              <a:t>Section 6 of the Constitution deals with languages. </a:t>
            </a:r>
          </a:p>
          <a:p>
            <a:pPr marL="285750" indent="-285750" eaLnBrk="1" fontAlgn="auto" hangingPunct="1">
              <a:spcBef>
                <a:spcPts val="0"/>
              </a:spcBef>
              <a:spcAft>
                <a:spcPts val="0"/>
              </a:spcAft>
              <a:buFont typeface="Arial" pitchFamily="34" charset="0"/>
              <a:buChar char="•"/>
              <a:defRPr/>
            </a:pPr>
            <a:r>
              <a:rPr lang="en-ZA" sz="2000" dirty="0">
                <a:latin typeface="Arial" pitchFamily="34" charset="0"/>
                <a:cs typeface="Arial" pitchFamily="34" charset="0"/>
              </a:rPr>
              <a:t>Section 6(1)- recognition of 11 official languages; </a:t>
            </a:r>
          </a:p>
          <a:p>
            <a:pPr marL="285750" indent="-285750" eaLnBrk="1" fontAlgn="auto" hangingPunct="1">
              <a:spcBef>
                <a:spcPts val="0"/>
              </a:spcBef>
              <a:spcAft>
                <a:spcPts val="0"/>
              </a:spcAft>
              <a:buFont typeface="Arial" pitchFamily="34" charset="0"/>
              <a:buChar char="•"/>
              <a:defRPr/>
            </a:pPr>
            <a:r>
              <a:rPr lang="en-ZA" sz="2000" dirty="0">
                <a:latin typeface="Arial" pitchFamily="34" charset="0"/>
                <a:cs typeface="Arial" pitchFamily="34" charset="0"/>
              </a:rPr>
              <a:t>Section 6(3) (</a:t>
            </a:r>
            <a:r>
              <a:rPr lang="en-ZA" sz="2000" i="1" dirty="0">
                <a:latin typeface="Arial" pitchFamily="34" charset="0"/>
                <a:cs typeface="Arial" pitchFamily="34" charset="0"/>
              </a:rPr>
              <a:t>a</a:t>
            </a:r>
            <a:r>
              <a:rPr lang="en-ZA" sz="2000" dirty="0">
                <a:latin typeface="Arial" pitchFamily="34" charset="0"/>
                <a:cs typeface="Arial" pitchFamily="34" charset="0"/>
              </a:rPr>
              <a:t>)- national and provincial governments may use any particular official languages for the purposes of government, taking into account usage, practicality, expense, regional circumstances and the balance of the needs and preferences of the population as a whole or in the province concerned. </a:t>
            </a:r>
          </a:p>
          <a:p>
            <a:pPr marL="285750" indent="-285750" eaLnBrk="1" fontAlgn="auto" hangingPunct="1">
              <a:spcBef>
                <a:spcPts val="0"/>
              </a:spcBef>
              <a:spcAft>
                <a:spcPts val="0"/>
              </a:spcAft>
              <a:buFont typeface="Arial" pitchFamily="34" charset="0"/>
              <a:buChar char="•"/>
              <a:defRPr/>
            </a:pPr>
            <a:r>
              <a:rPr lang="en-ZA" sz="2000" dirty="0">
                <a:latin typeface="Arial" pitchFamily="34" charset="0"/>
                <a:cs typeface="Arial" pitchFamily="34" charset="0"/>
              </a:rPr>
              <a:t>At least two official languages must be used. </a:t>
            </a:r>
          </a:p>
          <a:p>
            <a:pPr marL="285750" indent="-285750" eaLnBrk="1" fontAlgn="auto" hangingPunct="1">
              <a:spcBef>
                <a:spcPts val="0"/>
              </a:spcBef>
              <a:spcAft>
                <a:spcPts val="0"/>
              </a:spcAft>
              <a:buFont typeface="Arial" pitchFamily="34" charset="0"/>
              <a:buChar char="•"/>
              <a:defRPr/>
            </a:pPr>
            <a:r>
              <a:rPr lang="en-ZA" sz="2000" dirty="0">
                <a:latin typeface="Arial" pitchFamily="34" charset="0"/>
                <a:cs typeface="Arial" pitchFamily="34" charset="0"/>
              </a:rPr>
              <a:t>Section 6(3) </a:t>
            </a:r>
            <a:r>
              <a:rPr lang="en-ZA" sz="2000" i="1" dirty="0">
                <a:latin typeface="Arial" pitchFamily="34" charset="0"/>
                <a:cs typeface="Arial" pitchFamily="34" charset="0"/>
              </a:rPr>
              <a:t>(b)-</a:t>
            </a:r>
            <a:r>
              <a:rPr lang="en-ZA" sz="2000" dirty="0">
                <a:latin typeface="Arial" pitchFamily="34" charset="0"/>
                <a:cs typeface="Arial" pitchFamily="34" charset="0"/>
              </a:rPr>
              <a:t>municipalities must take into account the language usage and preferences of their residents. </a:t>
            </a:r>
          </a:p>
          <a:p>
            <a:pPr marL="285750" indent="-285750" eaLnBrk="1" fontAlgn="auto" hangingPunct="1">
              <a:spcBef>
                <a:spcPts val="0"/>
              </a:spcBef>
              <a:spcAft>
                <a:spcPts val="0"/>
              </a:spcAft>
              <a:buFont typeface="Arial" pitchFamily="34" charset="0"/>
              <a:buChar char="•"/>
              <a:defRPr/>
            </a:pPr>
            <a:r>
              <a:rPr lang="en-ZA" sz="2000" dirty="0">
                <a:latin typeface="Arial" pitchFamily="34" charset="0"/>
                <a:cs typeface="Arial" pitchFamily="34" charset="0"/>
              </a:rPr>
              <a:t>Section 6(4)-all official languages must enjoy parity of esteem and must be treated equitably.</a:t>
            </a:r>
          </a:p>
          <a:p>
            <a:pPr marL="285750" indent="-285750" eaLnBrk="1" fontAlgn="auto" hangingPunct="1">
              <a:spcBef>
                <a:spcPts val="0"/>
              </a:spcBef>
              <a:spcAft>
                <a:spcPts val="0"/>
              </a:spcAft>
              <a:buFont typeface="Arial" pitchFamily="34" charset="0"/>
              <a:buChar char="•"/>
              <a:defRPr/>
            </a:pPr>
            <a:r>
              <a:rPr lang="en-ZA" sz="2000" dirty="0">
                <a:latin typeface="Arial" pitchFamily="34" charset="0"/>
                <a:cs typeface="Arial" pitchFamily="34" charset="0"/>
              </a:rPr>
              <a:t>Section 6(5)  provides, among others, that a Pan South African Language Board established by national legislation must promote, and create conditions for, the development and use of all official languages; the </a:t>
            </a:r>
            <a:r>
              <a:rPr lang="en-ZA" sz="2000" dirty="0" err="1">
                <a:latin typeface="Arial" pitchFamily="34" charset="0"/>
                <a:cs typeface="Arial" pitchFamily="34" charset="0"/>
              </a:rPr>
              <a:t>Khoi</a:t>
            </a:r>
            <a:r>
              <a:rPr lang="en-ZA" sz="2000" dirty="0">
                <a:latin typeface="Arial" pitchFamily="34" charset="0"/>
                <a:cs typeface="Arial" pitchFamily="34" charset="0"/>
              </a:rPr>
              <a:t>, Nama and San languages; and sign language. </a:t>
            </a:r>
            <a:endParaRPr lang="en-US" sz="2000" dirty="0">
              <a:latin typeface="Arial" pitchFamily="34" charset="0"/>
              <a:cs typeface="Arial" pitchFamily="34" charset="0"/>
            </a:endParaRPr>
          </a:p>
          <a:p>
            <a:pPr lvl="3" eaLnBrk="1" fontAlgn="auto" hangingPunct="1">
              <a:spcBef>
                <a:spcPts val="0"/>
              </a:spcBef>
              <a:spcAft>
                <a:spcPts val="0"/>
              </a:spcAft>
              <a:tabLst>
                <a:tab pos="3414713" algn="l"/>
                <a:tab pos="6570663" algn="l"/>
              </a:tabLst>
              <a:defRPr/>
            </a:pPr>
            <a:r>
              <a:rPr lang="en-US" dirty="0">
                <a:latin typeface="Arial" pitchFamily="34" charset="0"/>
                <a:cs typeface="Arial" pitchFamily="34" charset="0"/>
              </a:rPr>
              <a:t>	</a:t>
            </a:r>
          </a:p>
        </p:txBody>
      </p:sp>
      <p:sp>
        <p:nvSpPr>
          <p:cNvPr id="23555" name="TextBox 2">
            <a:extLst>
              <a:ext uri="{FF2B5EF4-FFF2-40B4-BE49-F238E27FC236}">
                <a16:creationId xmlns:a16="http://schemas.microsoft.com/office/drawing/2014/main" xmlns="" id="{75925F31-033F-A959-1E28-ECFC89475339}"/>
              </a:ext>
            </a:extLst>
          </p:cNvPr>
          <p:cNvSpPr txBox="1">
            <a:spLocks noChangeArrowheads="1"/>
          </p:cNvSpPr>
          <p:nvPr/>
        </p:nvSpPr>
        <p:spPr bwMode="auto">
          <a:xfrm>
            <a:off x="828675" y="579438"/>
            <a:ext cx="7400925"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b="1">
                <a:latin typeface="Arial" panose="020B0604020202020204" pitchFamily="34" charset="0"/>
                <a:cs typeface="Arial" panose="020B0604020202020204" pitchFamily="34" charset="0"/>
              </a:rPr>
              <a:t>RELEVANT PROVISIONS OF THE CONSTITUTION</a:t>
            </a:r>
          </a:p>
          <a:p>
            <a:pPr eaLnBrk="1" hangingPunct="1"/>
            <a:endParaRPr lang="en-US" altLang="en-US" sz="2400" b="1"/>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828675" y="963613"/>
            <a:ext cx="7599363"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581025" y="1052513"/>
            <a:ext cx="7981950" cy="5356225"/>
          </a:xfrm>
          <a:prstGeom prst="rect">
            <a:avLst/>
          </a:prstGeom>
          <a:noFill/>
        </p:spPr>
        <p:txBody>
          <a:bodyPr>
            <a:spAutoFit/>
          </a:bodyPr>
          <a:lstStyle/>
          <a:p>
            <a:pPr marL="285750" indent="-285750" algn="just" eaLnBrk="1" fontAlgn="auto" hangingPunct="1">
              <a:spcBef>
                <a:spcPts val="0"/>
              </a:spcBef>
              <a:spcAft>
                <a:spcPts val="0"/>
              </a:spcAft>
              <a:buFont typeface="Arial" pitchFamily="34" charset="0"/>
              <a:buChar char="•"/>
              <a:defRPr/>
            </a:pPr>
            <a:r>
              <a:rPr lang="en-US" dirty="0">
                <a:latin typeface="Arial" pitchFamily="34" charset="0"/>
                <a:cs typeface="Arial" pitchFamily="34" charset="0"/>
              </a:rPr>
              <a:t>In view of the </a:t>
            </a:r>
            <a:r>
              <a:rPr lang="en-US" dirty="0" err="1">
                <a:latin typeface="Arial" pitchFamily="34" charset="0"/>
                <a:cs typeface="Arial" pitchFamily="34" charset="0"/>
              </a:rPr>
              <a:t>aforegoing</a:t>
            </a:r>
            <a:r>
              <a:rPr lang="en-US" dirty="0">
                <a:latin typeface="Arial" pitchFamily="34" charset="0"/>
                <a:cs typeface="Arial" pitchFamily="34" charset="0"/>
              </a:rPr>
              <a:t>, amendments to section 6 of the Constitution are proposed. </a:t>
            </a:r>
          </a:p>
          <a:p>
            <a:pPr algn="just" eaLnBrk="1" fontAlgn="auto" hangingPunct="1">
              <a:spcBef>
                <a:spcPts val="0"/>
              </a:spcBef>
              <a:spcAft>
                <a:spcPts val="0"/>
              </a:spcAft>
              <a:defRPr/>
            </a:pPr>
            <a:r>
              <a:rPr lang="en-US" dirty="0">
                <a:latin typeface="Arial" pitchFamily="34" charset="0"/>
                <a:cs typeface="Arial" pitchFamily="34" charset="0"/>
              </a:rPr>
              <a:t> </a:t>
            </a:r>
          </a:p>
          <a:p>
            <a:pPr marL="285750" indent="-285750" algn="just" eaLnBrk="1" fontAlgn="auto" hangingPunct="1">
              <a:spcBef>
                <a:spcPts val="0"/>
              </a:spcBef>
              <a:spcAft>
                <a:spcPts val="0"/>
              </a:spcAft>
              <a:buFont typeface="Arial" pitchFamily="34" charset="0"/>
              <a:buChar char="•"/>
              <a:defRPr/>
            </a:pPr>
            <a:r>
              <a:rPr lang="en-US" dirty="0">
                <a:latin typeface="Arial" pitchFamily="34" charset="0"/>
                <a:cs typeface="Arial" pitchFamily="34" charset="0"/>
              </a:rPr>
              <a:t>Clause 1 of the Bill seeks to amend section 6 of Constitution by the substitution for subsection (1) to cater for South African Sign Language to be included as an official language. Clause 1 also substitutes paragraph (a) of subsection (5) to cater for the deletion of sign language from this subsection, as its recognition as an official language caters for its promotion and conditions for its development and use. </a:t>
            </a:r>
          </a:p>
          <a:p>
            <a:pPr algn="just" eaLnBrk="1" fontAlgn="auto" hangingPunct="1">
              <a:spcBef>
                <a:spcPts val="0"/>
              </a:spcBef>
              <a:spcAft>
                <a:spcPts val="0"/>
              </a:spcAft>
              <a:defRPr/>
            </a:pPr>
            <a:endParaRPr lang="en-US" dirty="0">
              <a:latin typeface="Arial" pitchFamily="34" charset="0"/>
              <a:cs typeface="Arial" pitchFamily="34" charset="0"/>
            </a:endParaRPr>
          </a:p>
          <a:p>
            <a:pPr marL="285750" indent="-285750" algn="just" eaLnBrk="1" fontAlgn="auto" hangingPunct="1">
              <a:spcBef>
                <a:spcPts val="0"/>
              </a:spcBef>
              <a:spcAft>
                <a:spcPts val="0"/>
              </a:spcAft>
              <a:buFont typeface="Arial" pitchFamily="34" charset="0"/>
              <a:buChar char="•"/>
              <a:defRPr/>
            </a:pPr>
            <a:r>
              <a:rPr lang="en-US" dirty="0">
                <a:latin typeface="Arial" pitchFamily="34" charset="0"/>
                <a:cs typeface="Arial" pitchFamily="34" charset="0"/>
              </a:rPr>
              <a:t>Clause 2 of the Bill refers to the short title and commencement and provides, among others, that the Act comes into operation on a date fixed by the President by proclamation in the </a:t>
            </a:r>
            <a:r>
              <a:rPr lang="en-US" i="1" dirty="0">
                <a:latin typeface="Arial" pitchFamily="34" charset="0"/>
                <a:cs typeface="Arial" pitchFamily="34" charset="0"/>
              </a:rPr>
              <a:t>Gazette</a:t>
            </a:r>
            <a:r>
              <a:rPr lang="en-US" dirty="0">
                <a:latin typeface="Arial" pitchFamily="34" charset="0"/>
                <a:cs typeface="Arial" pitchFamily="34" charset="0"/>
              </a:rPr>
              <a:t>.</a:t>
            </a:r>
          </a:p>
          <a:p>
            <a:pPr marL="285750" indent="-285750" algn="just" eaLnBrk="1" fontAlgn="auto" hangingPunct="1">
              <a:spcBef>
                <a:spcPts val="0"/>
              </a:spcBef>
              <a:spcAft>
                <a:spcPts val="0"/>
              </a:spcAft>
              <a:buFont typeface="Arial" pitchFamily="34" charset="0"/>
              <a:buChar char="•"/>
              <a:defRPr/>
            </a:pPr>
            <a:endParaRPr lang="en-US" dirty="0">
              <a:latin typeface="Arial" pitchFamily="34" charset="0"/>
              <a:cs typeface="Arial" pitchFamily="34" charset="0"/>
            </a:endParaRPr>
          </a:p>
          <a:p>
            <a:pPr marL="285750" indent="-285750" algn="just" eaLnBrk="1" fontAlgn="auto" hangingPunct="1">
              <a:spcBef>
                <a:spcPts val="0"/>
              </a:spcBef>
              <a:spcAft>
                <a:spcPts val="0"/>
              </a:spcAft>
              <a:buFont typeface="Arial" pitchFamily="34" charset="0"/>
              <a:buChar char="•"/>
              <a:defRPr/>
            </a:pPr>
            <a:r>
              <a:rPr lang="en-US" dirty="0">
                <a:latin typeface="Arial" pitchFamily="34" charset="0"/>
                <a:cs typeface="Arial" pitchFamily="34" charset="0"/>
              </a:rPr>
              <a:t>The Bill contains measures to promote the rights (language and cultural rights) of people with hearing disabilities.</a:t>
            </a:r>
          </a:p>
          <a:p>
            <a:pPr algn="just" eaLnBrk="1" fontAlgn="auto" hangingPunct="1">
              <a:spcBef>
                <a:spcPts val="0"/>
              </a:spcBef>
              <a:spcAft>
                <a:spcPts val="0"/>
              </a:spcAft>
              <a:defRPr/>
            </a:pPr>
            <a:endParaRPr lang="en-US" dirty="0">
              <a:latin typeface="Arial" pitchFamily="34" charset="0"/>
              <a:cs typeface="Arial" pitchFamily="34" charset="0"/>
            </a:endParaRPr>
          </a:p>
          <a:p>
            <a:pPr algn="just" eaLnBrk="1" fontAlgn="auto" hangingPunct="1">
              <a:spcBef>
                <a:spcPts val="0"/>
              </a:spcBef>
              <a:spcAft>
                <a:spcPts val="0"/>
              </a:spcAft>
              <a:defRPr/>
            </a:pPr>
            <a:endParaRPr lang="en-US" dirty="0">
              <a:latin typeface="Arial" pitchFamily="34" charset="0"/>
              <a:cs typeface="Arial" pitchFamily="34" charset="0"/>
            </a:endParaRPr>
          </a:p>
          <a:p>
            <a:pPr eaLnBrk="1" fontAlgn="auto" hangingPunct="1">
              <a:spcBef>
                <a:spcPts val="0"/>
              </a:spcBef>
              <a:spcAft>
                <a:spcPts val="0"/>
              </a:spcAft>
              <a:buFont typeface="Wingdings" panose="05000000000000000000" pitchFamily="2" charset="2"/>
              <a:buChar char="§"/>
              <a:defRPr/>
            </a:pPr>
            <a:endParaRPr lang="en-US" dirty="0">
              <a:latin typeface="Arial" pitchFamily="34" charset="0"/>
              <a:cs typeface="Arial" pitchFamily="34" charset="0"/>
            </a:endParaRPr>
          </a:p>
        </p:txBody>
      </p:sp>
      <p:sp>
        <p:nvSpPr>
          <p:cNvPr id="25603" name="TextBox 2">
            <a:extLst>
              <a:ext uri="{FF2B5EF4-FFF2-40B4-BE49-F238E27FC236}">
                <a16:creationId xmlns:a16="http://schemas.microsoft.com/office/drawing/2014/main" xmlns="" id="{726A66C9-603A-2261-4CFB-8757F0C19969}"/>
              </a:ext>
            </a:extLst>
          </p:cNvPr>
          <p:cNvSpPr txBox="1">
            <a:spLocks noChangeArrowheads="1"/>
          </p:cNvSpPr>
          <p:nvPr/>
        </p:nvSpPr>
        <p:spPr bwMode="auto">
          <a:xfrm>
            <a:off x="871538" y="519113"/>
            <a:ext cx="7400925"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b="1">
                <a:latin typeface="Arial" panose="020B0604020202020204" pitchFamily="34" charset="0"/>
                <a:cs typeface="Arial" panose="020B0604020202020204" pitchFamily="34" charset="0"/>
              </a:rPr>
              <a:t>THE AMENDMENT BILL</a:t>
            </a:r>
          </a:p>
          <a:p>
            <a:pPr eaLnBrk="1" hangingPunct="1"/>
            <a:endParaRPr lang="en-US" altLang="en-US" sz="2000" b="1">
              <a:latin typeface="Times New Roman" panose="02020603050405020304" pitchFamily="18" charset="0"/>
              <a:cs typeface="Times New Roman" panose="02020603050405020304" pitchFamily="18" charset="0"/>
            </a:endParaRPr>
          </a:p>
          <a:p>
            <a:pPr eaLnBrk="1" hangingPunct="1"/>
            <a:endParaRPr lang="en-US" altLang="en-US" sz="2400" b="1"/>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630238" y="917575"/>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606425" y="1319213"/>
            <a:ext cx="7854950" cy="4802187"/>
          </a:xfrm>
          <a:prstGeom prst="rect">
            <a:avLst/>
          </a:prstGeom>
          <a:noFill/>
        </p:spPr>
        <p:txBody>
          <a:bodyPr>
            <a:spAutoFit/>
          </a:bodyPr>
          <a:lstStyle/>
          <a:p>
            <a:pPr marL="285750" indent="-285750" algn="just" eaLnBrk="1" fontAlgn="auto" hangingPunct="1">
              <a:spcBef>
                <a:spcPts val="0"/>
              </a:spcBef>
              <a:spcAft>
                <a:spcPts val="0"/>
              </a:spcAft>
              <a:buFont typeface="Arial" pitchFamily="34" charset="0"/>
              <a:buChar char="•"/>
              <a:defRPr/>
            </a:pPr>
            <a:r>
              <a:rPr lang="en-ZA" dirty="0">
                <a:latin typeface="Arial" pitchFamily="34" charset="0"/>
                <a:cs typeface="Arial" pitchFamily="34" charset="0"/>
              </a:rPr>
              <a:t>The Department has met with a number of other Departments to inform them of the proposed amendment. The Forum of South African Directors-General (FOSAD) was also briefed so as to ensure that all departments are alerted to begin their preparation for implementation. </a:t>
            </a:r>
          </a:p>
          <a:p>
            <a:pPr algn="just" eaLnBrk="1" fontAlgn="auto" hangingPunct="1">
              <a:spcBef>
                <a:spcPts val="0"/>
              </a:spcBef>
              <a:spcAft>
                <a:spcPts val="0"/>
              </a:spcAft>
              <a:defRPr/>
            </a:pPr>
            <a:endParaRPr lang="en-ZA" dirty="0">
              <a:latin typeface="Arial" pitchFamily="34" charset="0"/>
              <a:cs typeface="Arial" pitchFamily="34" charset="0"/>
            </a:endParaRPr>
          </a:p>
          <a:p>
            <a:pPr marL="285750" indent="-285750" algn="just" eaLnBrk="1" fontAlgn="auto" hangingPunct="1">
              <a:spcBef>
                <a:spcPts val="0"/>
              </a:spcBef>
              <a:spcAft>
                <a:spcPts val="0"/>
              </a:spcAft>
              <a:buFont typeface="Arial" pitchFamily="34" charset="0"/>
              <a:buChar char="•"/>
              <a:defRPr/>
            </a:pPr>
            <a:r>
              <a:rPr lang="en-ZA" dirty="0">
                <a:latin typeface="Arial" pitchFamily="34" charset="0"/>
                <a:cs typeface="Arial" pitchFamily="34" charset="0"/>
              </a:rPr>
              <a:t>The Office of the Chief State Law Adviser indicated that the provisions of the Bill are consistent with the Constitution and drafted in the form and style which conforms to legislative practice. </a:t>
            </a:r>
          </a:p>
          <a:p>
            <a:pPr algn="just" eaLnBrk="1" fontAlgn="auto" hangingPunct="1">
              <a:spcBef>
                <a:spcPts val="0"/>
              </a:spcBef>
              <a:spcAft>
                <a:spcPts val="0"/>
              </a:spcAft>
              <a:defRPr/>
            </a:pPr>
            <a:endParaRPr lang="en-ZA" dirty="0">
              <a:latin typeface="Arial" pitchFamily="34" charset="0"/>
              <a:cs typeface="Arial" pitchFamily="34" charset="0"/>
            </a:endParaRPr>
          </a:p>
          <a:p>
            <a:pPr marL="285750" indent="-285750" algn="just" eaLnBrk="1" fontAlgn="auto" hangingPunct="1">
              <a:spcBef>
                <a:spcPts val="0"/>
              </a:spcBef>
              <a:spcAft>
                <a:spcPts val="0"/>
              </a:spcAft>
              <a:buFont typeface="Arial" pitchFamily="34" charset="0"/>
              <a:buChar char="•"/>
              <a:defRPr/>
            </a:pPr>
            <a:r>
              <a:rPr lang="en-US" dirty="0">
                <a:latin typeface="Arial" pitchFamily="34" charset="0"/>
                <a:cs typeface="Arial" pitchFamily="34" charset="0"/>
              </a:rPr>
              <a:t>The Bill was developed in conjunction with the participation of the following Departments, namely Sports, Arts and Culture, Tourism, COGTA and the Presidency.</a:t>
            </a:r>
          </a:p>
          <a:p>
            <a:pPr algn="just" eaLnBrk="1" fontAlgn="auto" hangingPunct="1">
              <a:spcBef>
                <a:spcPts val="0"/>
              </a:spcBef>
              <a:spcAft>
                <a:spcPts val="0"/>
              </a:spcAft>
              <a:defRPr/>
            </a:pPr>
            <a:endParaRPr lang="en-US" dirty="0">
              <a:latin typeface="Arial" pitchFamily="34" charset="0"/>
              <a:cs typeface="Arial" pitchFamily="34" charset="0"/>
            </a:endParaRPr>
          </a:p>
          <a:p>
            <a:pPr marL="285750" indent="-285750" algn="just" eaLnBrk="1" fontAlgn="auto" hangingPunct="1">
              <a:spcBef>
                <a:spcPts val="0"/>
              </a:spcBef>
              <a:spcAft>
                <a:spcPts val="0"/>
              </a:spcAft>
              <a:buFont typeface="Arial" pitchFamily="34" charset="0"/>
              <a:buChar char="•"/>
              <a:defRPr/>
            </a:pPr>
            <a:r>
              <a:rPr lang="en-US" dirty="0">
                <a:latin typeface="Arial" pitchFamily="34" charset="0"/>
                <a:cs typeface="Arial" pitchFamily="34" charset="0"/>
              </a:rPr>
              <a:t>The Pan South African language Board was also consulted.</a:t>
            </a:r>
          </a:p>
          <a:p>
            <a:pPr marL="265113" indent="-265113" algn="just" eaLnBrk="1" fontAlgn="auto" hangingPunct="1">
              <a:spcBef>
                <a:spcPts val="0"/>
              </a:spcBef>
              <a:spcAft>
                <a:spcPts val="0"/>
              </a:spcAft>
              <a:buFont typeface="Wingdings" panose="05000000000000000000" pitchFamily="2" charset="2"/>
              <a:buChar char="§"/>
              <a:defRPr/>
            </a:pPr>
            <a:endParaRPr lang="en-ZA" dirty="0">
              <a:latin typeface="Arial" pitchFamily="34" charset="0"/>
              <a:cs typeface="Arial" pitchFamily="34" charset="0"/>
            </a:endParaRPr>
          </a:p>
          <a:p>
            <a:pPr marL="265113" indent="-265113" algn="just" eaLnBrk="1" fontAlgn="auto" hangingPunct="1">
              <a:spcBef>
                <a:spcPts val="0"/>
              </a:spcBef>
              <a:spcAft>
                <a:spcPts val="0"/>
              </a:spcAft>
              <a:buFont typeface="Wingdings" panose="05000000000000000000" pitchFamily="2" charset="2"/>
              <a:buChar char="§"/>
              <a:defRPr/>
            </a:pPr>
            <a:endParaRPr lang="en-ZA" dirty="0">
              <a:latin typeface="Arial" pitchFamily="34" charset="0"/>
              <a:cs typeface="Arial" pitchFamily="34" charset="0"/>
            </a:endParaRPr>
          </a:p>
          <a:p>
            <a:pPr algn="just" eaLnBrk="1" fontAlgn="auto" hangingPunct="1">
              <a:spcBef>
                <a:spcPts val="0"/>
              </a:spcBef>
              <a:spcAft>
                <a:spcPts val="0"/>
              </a:spcAft>
              <a:buFont typeface="Wingdings" panose="05000000000000000000" pitchFamily="2" charset="2"/>
              <a:buChar char="§"/>
              <a:defRPr/>
            </a:pPr>
            <a:endParaRPr lang="en-US" dirty="0">
              <a:latin typeface="Arial" pitchFamily="34" charset="0"/>
              <a:cs typeface="Arial" pitchFamily="34" charset="0"/>
            </a:endParaRPr>
          </a:p>
        </p:txBody>
      </p:sp>
      <p:sp>
        <p:nvSpPr>
          <p:cNvPr id="27651" name="TextBox 2">
            <a:extLst>
              <a:ext uri="{FF2B5EF4-FFF2-40B4-BE49-F238E27FC236}">
                <a16:creationId xmlns:a16="http://schemas.microsoft.com/office/drawing/2014/main" xmlns="" id="{EA4B7D5E-4FDD-0C5E-9DFD-28D84096F10D}"/>
              </a:ext>
            </a:extLst>
          </p:cNvPr>
          <p:cNvSpPr txBox="1">
            <a:spLocks noChangeArrowheads="1"/>
          </p:cNvSpPr>
          <p:nvPr/>
        </p:nvSpPr>
        <p:spPr bwMode="auto">
          <a:xfrm>
            <a:off x="706438" y="736600"/>
            <a:ext cx="7553325"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b="1">
                <a:latin typeface="Arial" panose="020B0604020202020204" pitchFamily="34" charset="0"/>
                <a:cs typeface="Arial" panose="020B0604020202020204" pitchFamily="34" charset="0"/>
              </a:rPr>
              <a:t>FURTHER STEPS TAKEN AND CONSULTATION</a:t>
            </a:r>
            <a:endParaRPr lang="en-US" altLang="en-US" sz="2400" b="1">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682625" y="1319213"/>
            <a:ext cx="7599363"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728663" y="1214438"/>
            <a:ext cx="7943850" cy="4195762"/>
          </a:xfrm>
          <a:prstGeom prst="rect">
            <a:avLst/>
          </a:prstGeom>
          <a:noFill/>
        </p:spPr>
        <p:txBody>
          <a:bodyPr>
            <a:spAutoFit/>
          </a:bodyPr>
          <a:lstStyle/>
          <a:p>
            <a:pPr eaLnBrk="1" fontAlgn="auto" hangingPunct="1">
              <a:lnSpc>
                <a:spcPct val="150000"/>
              </a:lnSpc>
              <a:spcBef>
                <a:spcPts val="0"/>
              </a:spcBef>
              <a:spcAft>
                <a:spcPts val="0"/>
              </a:spcAft>
              <a:defRPr/>
            </a:pPr>
            <a:endParaRPr lang="en-ZA" dirty="0">
              <a:solidFill>
                <a:prstClr val="black"/>
              </a:solidFill>
              <a:latin typeface="Arial" pitchFamily="34" charset="0"/>
              <a:cs typeface="Arial" pitchFamily="34" charset="0"/>
            </a:endParaRPr>
          </a:p>
          <a:p>
            <a:pPr eaLnBrk="1" fontAlgn="auto" hangingPunct="1">
              <a:lnSpc>
                <a:spcPct val="150000"/>
              </a:lnSpc>
              <a:spcBef>
                <a:spcPts val="0"/>
              </a:spcBef>
              <a:spcAft>
                <a:spcPts val="0"/>
              </a:spcAft>
              <a:defRPr/>
            </a:pPr>
            <a:endParaRPr lang="en-ZA" dirty="0">
              <a:solidFill>
                <a:prstClr val="black"/>
              </a:solidFill>
              <a:latin typeface="Arial" pitchFamily="34" charset="0"/>
              <a:cs typeface="Arial" pitchFamily="34" charset="0"/>
            </a:endParaRPr>
          </a:p>
          <a:p>
            <a:pPr marL="285750" indent="-285750" eaLnBrk="1" fontAlgn="auto" hangingPunct="1">
              <a:lnSpc>
                <a:spcPct val="150000"/>
              </a:lnSpc>
              <a:spcBef>
                <a:spcPts val="0"/>
              </a:spcBef>
              <a:spcAft>
                <a:spcPts val="0"/>
              </a:spcAft>
              <a:buFont typeface="Arial" pitchFamily="34" charset="0"/>
              <a:buChar char="•"/>
              <a:defRPr/>
            </a:pPr>
            <a:r>
              <a:rPr lang="en-US" dirty="0">
                <a:solidFill>
                  <a:prstClr val="black"/>
                </a:solidFill>
                <a:latin typeface="Arial" pitchFamily="34" charset="0"/>
                <a:cs typeface="Arial" pitchFamily="34" charset="0"/>
              </a:rPr>
              <a:t>There are financial implications for the implementation of the Bill, which must be determined and approved by</a:t>
            </a:r>
            <a:r>
              <a:rPr lang="en-ZA" dirty="0">
                <a:solidFill>
                  <a:prstClr val="black"/>
                </a:solidFill>
                <a:latin typeface="Arial" pitchFamily="34" charset="0"/>
                <a:cs typeface="Arial" pitchFamily="34" charset="0"/>
              </a:rPr>
              <a:t> each implementing Department or entity. These financial implications relate to sourcing sign language practitioners at events, meetings, community engagements etc…</a:t>
            </a:r>
          </a:p>
          <a:p>
            <a:pPr eaLnBrk="1" fontAlgn="auto" hangingPunct="1">
              <a:lnSpc>
                <a:spcPct val="150000"/>
              </a:lnSpc>
              <a:spcBef>
                <a:spcPts val="0"/>
              </a:spcBef>
              <a:spcAft>
                <a:spcPts val="0"/>
              </a:spcAft>
              <a:defRPr/>
            </a:pPr>
            <a:endParaRPr lang="en-ZA" dirty="0">
              <a:solidFill>
                <a:prstClr val="black"/>
              </a:solidFill>
              <a:latin typeface="Arial" pitchFamily="34" charset="0"/>
              <a:cs typeface="Arial" pitchFamily="34" charset="0"/>
            </a:endParaRPr>
          </a:p>
          <a:p>
            <a:pPr marL="285750" indent="-285750" eaLnBrk="1" fontAlgn="auto" hangingPunct="1">
              <a:lnSpc>
                <a:spcPct val="150000"/>
              </a:lnSpc>
              <a:spcBef>
                <a:spcPts val="0"/>
              </a:spcBef>
              <a:spcAft>
                <a:spcPts val="0"/>
              </a:spcAft>
              <a:buFont typeface="Arial" pitchFamily="34" charset="0"/>
              <a:buChar char="•"/>
              <a:defRPr/>
            </a:pPr>
            <a:r>
              <a:rPr lang="en-ZA" dirty="0">
                <a:solidFill>
                  <a:prstClr val="black"/>
                </a:solidFill>
                <a:latin typeface="Arial" pitchFamily="34" charset="0"/>
                <a:cs typeface="Arial" pitchFamily="34" charset="0"/>
              </a:rPr>
              <a:t>Inadequate or no development of implementation plans and financial implications will lead to poor implementation of the recognition of SASL as an official language.</a:t>
            </a:r>
            <a:endParaRPr lang="en-US" dirty="0">
              <a:latin typeface="Arial" pitchFamily="34" charset="0"/>
              <a:cs typeface="Arial" pitchFamily="34" charset="0"/>
            </a:endParaRPr>
          </a:p>
        </p:txBody>
      </p:sp>
      <p:sp>
        <p:nvSpPr>
          <p:cNvPr id="29699" name="TextBox 2">
            <a:extLst>
              <a:ext uri="{FF2B5EF4-FFF2-40B4-BE49-F238E27FC236}">
                <a16:creationId xmlns:a16="http://schemas.microsoft.com/office/drawing/2014/main" xmlns="" id="{9F5CD99F-7C40-3D25-742A-5D139348ADBB}"/>
              </a:ext>
            </a:extLst>
          </p:cNvPr>
          <p:cNvSpPr txBox="1">
            <a:spLocks noChangeArrowheads="1"/>
          </p:cNvSpPr>
          <p:nvPr/>
        </p:nvSpPr>
        <p:spPr bwMode="auto">
          <a:xfrm>
            <a:off x="815975" y="769938"/>
            <a:ext cx="740092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b="1">
                <a:latin typeface="Arial" panose="020B0604020202020204" pitchFamily="34" charset="0"/>
                <a:cs typeface="Arial" panose="020B0604020202020204" pitchFamily="34" charset="0"/>
              </a:rPr>
              <a:t>BUDGETARY REQUIREMENTS</a:t>
            </a:r>
            <a:endParaRPr lang="en-US" altLang="en-US" sz="2400" b="1">
              <a:latin typeface="Arial" panose="020B0604020202020204" pitchFamily="34" charset="0"/>
              <a:cs typeface="Arial" panose="020B0604020202020204" pitchFamily="34" charset="0"/>
            </a:endParaRPr>
          </a:p>
          <a:p>
            <a:pPr eaLnBrk="1" hangingPunct="1"/>
            <a:endParaRPr lang="en-US" altLang="en-US" sz="2400" b="1">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8663" y="1200150"/>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a:extLst>
              <a:ext uri="{FF2B5EF4-FFF2-40B4-BE49-F238E27FC236}">
                <a16:creationId xmlns:a16="http://schemas.microsoft.com/office/drawing/2014/main" xmlns="" id="{7359BFE8-9BE7-9439-0BCE-406DC3E8B3D7}"/>
              </a:ext>
            </a:extLst>
          </p:cNvPr>
          <p:cNvSpPr txBox="1">
            <a:spLocks noChangeArrowheads="1"/>
          </p:cNvSpPr>
          <p:nvPr/>
        </p:nvSpPr>
        <p:spPr bwMode="auto">
          <a:xfrm>
            <a:off x="728663" y="1989138"/>
            <a:ext cx="7402512" cy="142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50000"/>
              </a:lnSpc>
            </a:pPr>
            <a:r>
              <a:rPr lang="en-US" altLang="en-US" sz="2000">
                <a:latin typeface="Arial" panose="020B0604020202020204" pitchFamily="34" charset="0"/>
                <a:cs typeface="Arial" panose="020B0604020202020204" pitchFamily="34" charset="0"/>
              </a:rPr>
              <a:t>It is recommended that the Portfolio Committee on Sports, Arts and Culture notes the status of the Constitution 18</a:t>
            </a:r>
            <a:r>
              <a:rPr lang="en-US" altLang="en-US" sz="2000" baseline="30000">
                <a:latin typeface="Arial" panose="020B0604020202020204" pitchFamily="34" charset="0"/>
                <a:cs typeface="Arial" panose="020B0604020202020204" pitchFamily="34" charset="0"/>
              </a:rPr>
              <a:t>th</a:t>
            </a:r>
            <a:r>
              <a:rPr lang="en-US" altLang="en-US" sz="2000">
                <a:latin typeface="Arial" panose="020B0604020202020204" pitchFamily="34" charset="0"/>
                <a:cs typeface="Arial" panose="020B0604020202020204" pitchFamily="34" charset="0"/>
              </a:rPr>
              <a:t> Amendment Bill, 2022. </a:t>
            </a:r>
          </a:p>
        </p:txBody>
      </p:sp>
      <p:sp>
        <p:nvSpPr>
          <p:cNvPr id="31747" name="TextBox 2">
            <a:extLst>
              <a:ext uri="{FF2B5EF4-FFF2-40B4-BE49-F238E27FC236}">
                <a16:creationId xmlns:a16="http://schemas.microsoft.com/office/drawing/2014/main" xmlns="" id="{3ED7224A-E1A5-44C3-07E2-6B99B304AEF7}"/>
              </a:ext>
            </a:extLst>
          </p:cNvPr>
          <p:cNvSpPr txBox="1">
            <a:spLocks noChangeArrowheads="1"/>
          </p:cNvSpPr>
          <p:nvPr/>
        </p:nvSpPr>
        <p:spPr bwMode="auto">
          <a:xfrm>
            <a:off x="728663" y="963613"/>
            <a:ext cx="7402512" cy="107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ZA" altLang="en-US" sz="2000" b="1">
                <a:latin typeface="Arial" panose="020B0604020202020204" pitchFamily="34" charset="0"/>
                <a:cs typeface="Arial" panose="020B0604020202020204" pitchFamily="34" charset="0"/>
              </a:rPr>
              <a:t>RECOMMENDATIONS</a:t>
            </a:r>
            <a:r>
              <a:rPr lang="en-ZA" altLang="en-US" sz="2000" b="1"/>
              <a:t> </a:t>
            </a:r>
            <a:endParaRPr lang="en-US" altLang="en-US" sz="2000"/>
          </a:p>
          <a:p>
            <a:pPr eaLnBrk="1" hangingPunct="1"/>
            <a:endParaRPr lang="en-US" altLang="en-US" sz="2000" b="1">
              <a:latin typeface="Times New Roman" panose="02020603050405020304" pitchFamily="18" charset="0"/>
              <a:cs typeface="Times New Roman" panose="02020603050405020304" pitchFamily="18" charset="0"/>
            </a:endParaRPr>
          </a:p>
          <a:p>
            <a:pPr eaLnBrk="1" hangingPunct="1"/>
            <a:endParaRPr lang="en-US" altLang="en-US" sz="2400" b="1"/>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728663" y="1519238"/>
            <a:ext cx="7599362"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med">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902</TotalTime>
  <Words>868</Words>
  <Application>Microsoft Office PowerPoint</Application>
  <PresentationFormat>On-screen Show (4:3)</PresentationFormat>
  <Paragraphs>78</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  CONSTITUTIONAL AMENDMENT TO SECTION 6, TO INCLUDE SIGN LANGUAGE AS AN OFFICIAL LANGUAGE   </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lynne.hambury@gmail.com</dc:creator>
  <cp:lastModifiedBy>USER</cp:lastModifiedBy>
  <cp:revision>89</cp:revision>
  <dcterms:created xsi:type="dcterms:W3CDTF">2021-06-03T14:19:43Z</dcterms:created>
  <dcterms:modified xsi:type="dcterms:W3CDTF">2022-08-31T07:36:35Z</dcterms:modified>
</cp:coreProperties>
</file>