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9" r:id="rId2"/>
  </p:sldMasterIdLst>
  <p:notesMasterIdLst>
    <p:notesMasterId r:id="rId13"/>
  </p:notesMasterIdLst>
  <p:sldIdLst>
    <p:sldId id="290" r:id="rId3"/>
    <p:sldId id="311" r:id="rId4"/>
    <p:sldId id="312" r:id="rId5"/>
    <p:sldId id="314" r:id="rId6"/>
    <p:sldId id="315" r:id="rId7"/>
    <p:sldId id="316" r:id="rId8"/>
    <p:sldId id="317" r:id="rId9"/>
    <p:sldId id="319" r:id="rId10"/>
    <p:sldId id="318" r:id="rId11"/>
    <p:sldId id="313" r:id="rId12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thapo. Matsobane" initials="MM" lastIdx="1" clrIdx="0">
    <p:extLst>
      <p:ext uri="{19B8F6BF-5375-455C-9EA6-DF929625EA0E}">
        <p15:presenceInfo xmlns:p15="http://schemas.microsoft.com/office/powerpoint/2012/main" userId="S-1-5-21-1035630543-1431987748-622671684-315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EF250-180C-44D9-8508-7A2E675D1EE0}" type="datetimeFigureOut">
              <a:rPr lang="en-ZA" smtClean="0"/>
              <a:t>2022/08/22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FCE8E-E8FF-4151-94AE-9351418B93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480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8884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7301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819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4CD-8A0B-4865-A9FD-8CD81DD4DF86}" type="datetimeFigureOut">
              <a:rPr lang="en-ZA" smtClean="0"/>
              <a:t>2022/08/22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D4B1-75C2-404C-A1BE-4D5444833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700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4CD-8A0B-4865-A9FD-8CD81DD4DF86}" type="datetimeFigureOut">
              <a:rPr lang="en-ZA" smtClean="0"/>
              <a:t>2022/08/22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D4B1-75C2-404C-A1BE-4D5444833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241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82080" y="3573016"/>
            <a:ext cx="8534400" cy="1008112"/>
          </a:xfr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ZA" sz="2400" b="1" dirty="0">
                <a:solidFill>
                  <a:srgbClr val="DB6D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 OF THE PRESENTATION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31371" y="1916832"/>
            <a:ext cx="10972800" cy="11430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74120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 OF PRESENTATION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9645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2800" y="838203"/>
            <a:ext cx="11379200" cy="4571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B6D29"/>
              </a:gs>
            </a:gsLst>
            <a:lin ang="0" scaled="1"/>
            <a:tileRect/>
          </a:gradFill>
          <a:ln w="25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 bwMode="auto">
          <a:xfrm>
            <a:off x="47328" y="6237313"/>
            <a:ext cx="1961952" cy="5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5" t="18717" r="12842" b="24479"/>
          <a:stretch/>
        </p:blipFill>
        <p:spPr bwMode="auto">
          <a:xfrm>
            <a:off x="11393312" y="6268990"/>
            <a:ext cx="719403" cy="58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4624"/>
            <a:ext cx="10972800" cy="72157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74120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91337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488" y="5470192"/>
            <a:ext cx="96010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Website: www.education.gov.za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Call Centre: 0800 202 33 | callcentre@dbe.gov.za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Twitter: @DBE_SA | Facebook: DBE 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2502024"/>
            <a:ext cx="10972800" cy="1143000"/>
          </a:xfrm>
        </p:spPr>
        <p:txBody>
          <a:bodyPr>
            <a:noAutofit/>
          </a:bodyPr>
          <a:lstStyle>
            <a:lvl1pPr>
              <a:defRPr sz="4000" b="1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ENDING MESSAGE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3942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080" y="3573017"/>
            <a:ext cx="8534400" cy="1008112"/>
          </a:xfr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1371" y="1916832"/>
            <a:ext cx="10972800" cy="11430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74120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9497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82080" y="3573016"/>
            <a:ext cx="8534400" cy="1008112"/>
          </a:xfr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ZA" sz="2400" b="1" dirty="0">
                <a:solidFill>
                  <a:srgbClr val="DB6D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 OF THE PRESENTATION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31371" y="1916832"/>
            <a:ext cx="10972800" cy="11430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74120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 OF PRESENTATION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3546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2800" y="838203"/>
            <a:ext cx="11379200" cy="4571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B6D29"/>
              </a:gs>
            </a:gsLst>
            <a:lin ang="0" scaled="1"/>
            <a:tileRect/>
          </a:gradFill>
          <a:ln w="25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 bwMode="auto">
          <a:xfrm>
            <a:off x="47328" y="6237313"/>
            <a:ext cx="1961952" cy="5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5" t="18717" r="12842" b="24479"/>
          <a:stretch/>
        </p:blipFill>
        <p:spPr bwMode="auto">
          <a:xfrm>
            <a:off x="11393312" y="6268990"/>
            <a:ext cx="719403" cy="58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4624"/>
            <a:ext cx="10972800" cy="72157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74120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1237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488" y="5470192"/>
            <a:ext cx="96010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Website: www.education.gov.za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Call Centre: 0800 202 933 | callcentre@dbe.gov.za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Twitter: @DBE_SA | Facebook: DBE 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2502024"/>
            <a:ext cx="10972800" cy="1143000"/>
          </a:xfrm>
        </p:spPr>
        <p:txBody>
          <a:bodyPr>
            <a:noAutofit/>
          </a:bodyPr>
          <a:lstStyle>
            <a:lvl1pPr>
              <a:defRPr sz="4000" b="1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ENDING MESSAGE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31235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60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 bwMode="auto">
          <a:xfrm>
            <a:off x="47328" y="6237313"/>
            <a:ext cx="1961952" cy="5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36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191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879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1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601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09251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527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628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89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2442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1133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5404F2-BE9A-4460-8815-8F645183555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69268-9C8B-4EBF-A9EE-DC5DC2D48DC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12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687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424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4CD-8A0B-4865-A9FD-8CD81DD4DF86}" type="datetimeFigureOut">
              <a:rPr lang="en-ZA" smtClean="0"/>
              <a:t>2022/08/22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D4B1-75C2-404C-A1BE-4D5444833154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 bwMode="auto">
          <a:xfrm>
            <a:off x="47328" y="6237313"/>
            <a:ext cx="1961952" cy="5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53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4CD-8A0B-4865-A9FD-8CD81DD4DF86}" type="datetimeFigureOut">
              <a:rPr lang="en-ZA" smtClean="0"/>
              <a:t>2022/08/22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D4B1-75C2-404C-A1BE-4D5444833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84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4CD-8A0B-4865-A9FD-8CD81DD4DF86}" type="datetimeFigureOut">
              <a:rPr lang="en-ZA" smtClean="0"/>
              <a:t>2022/08/22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D4B1-75C2-404C-A1BE-4D5444833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444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4CD-8A0B-4865-A9FD-8CD81DD4DF86}" type="datetimeFigureOut">
              <a:rPr lang="en-ZA" smtClean="0"/>
              <a:t>2022/08/22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D4B1-75C2-404C-A1BE-4D5444833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490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 cstate="print"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44CD-8A0B-4865-A9FD-8CD81DD4DF86}" type="datetimeFigureOut">
              <a:rPr lang="en-ZA" smtClean="0"/>
              <a:t>2022/08/22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FD4B1-75C2-404C-A1BE-4D5444833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15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A1095-4561-41D9-9587-2C60EB4DE67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F1C6E-F5DE-46BD-AA1D-9703FAEFCA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34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73" y="60482"/>
            <a:ext cx="11347767" cy="790083"/>
          </a:xfrm>
        </p:spPr>
        <p:txBody>
          <a:bodyPr>
            <a:no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MATHEMATIC,SCIENCE AND TECHNOLOGY CONDITIONAL GRANT</a:t>
            </a:r>
            <a:endParaRPr lang="en-Z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6805" y="915125"/>
            <a:ext cx="11847091" cy="17979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ZA" sz="24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l"/>
            <a:r>
              <a:rPr lang="en-ZA" sz="2000" dirty="0">
                <a:latin typeface="Arial Black" panose="020B0A04020102020204" pitchFamily="34" charset="0"/>
              </a:rPr>
              <a:t>Division of Revenue Act 2021,Schedule 5, Part A : </a:t>
            </a:r>
          </a:p>
          <a:p>
            <a:pPr algn="l"/>
            <a:r>
              <a:rPr lang="en-ZA" sz="2000" dirty="0">
                <a:latin typeface="Arial Black" panose="020B0A04020102020204" pitchFamily="34" charset="0"/>
              </a:rPr>
              <a:t>Specific purpose conditional allocation    to the province  </a:t>
            </a:r>
          </a:p>
          <a:p>
            <a:pPr algn="l"/>
            <a:r>
              <a:rPr lang="en-ZA" sz="2000" b="1" dirty="0">
                <a:latin typeface="Arial Black" panose="020B0A04020102020204" pitchFamily="34" charset="0"/>
              </a:rPr>
              <a:t>Grant purpose: </a:t>
            </a:r>
          </a:p>
          <a:p>
            <a:pPr algn="l"/>
            <a:r>
              <a:rPr lang="en-ZA" sz="2000" b="1" dirty="0">
                <a:latin typeface="Arial Black" panose="020B0A04020102020204" pitchFamily="34" charset="0"/>
              </a:rPr>
              <a:t>To provide schools, learners and teachers with resources to increase learners participation and success rate in MST subject in whole country</a:t>
            </a:r>
          </a:p>
          <a:p>
            <a:pPr algn="l"/>
            <a:endParaRPr lang="en-ZA" sz="36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188" y="2678594"/>
            <a:ext cx="11606299" cy="3744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>
                <a:latin typeface="Arial Black" panose="020B0A04020102020204" pitchFamily="34" charset="0"/>
              </a:rPr>
              <a:t>Outputs: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400" b="1" dirty="0">
                <a:latin typeface="Arial Black" panose="020B0A04020102020204" pitchFamily="34" charset="0"/>
              </a:rPr>
              <a:t>Information, Communication and Technology (ICT) resources including ICT integration;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400" b="1" dirty="0">
                <a:latin typeface="Arial Black" panose="020B0A04020102020204" pitchFamily="34" charset="0"/>
              </a:rPr>
              <a:t>Workshop (Technical) machinery, equipment and tools;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400" b="1" dirty="0">
                <a:latin typeface="Arial Black" panose="020B0A04020102020204" pitchFamily="34" charset="0"/>
              </a:rPr>
              <a:t>Laboratory(Science) equipment, manipulatives, apparatus and consumables;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400" b="1" dirty="0">
                <a:latin typeface="Arial Black" panose="020B0A04020102020204" pitchFamily="34" charset="0"/>
              </a:rPr>
              <a:t>Learner supports, MST subjects competitions, camps etc.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400" b="1" dirty="0">
                <a:latin typeface="Arial Black" panose="020B0A04020102020204" pitchFamily="34" charset="0"/>
              </a:rPr>
              <a:t>Teacher support(training of teachers and subject advisors)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400" b="1" dirty="0">
                <a:latin typeface="Arial Black" panose="020B0A04020102020204" pitchFamily="34" charset="0"/>
              </a:rPr>
              <a:t>DBE-Cuba support programme for Eastern Cape, Gauteng, Limpopo and Kwa-Zulu Natal</a:t>
            </a:r>
          </a:p>
        </p:txBody>
      </p:sp>
    </p:spTree>
    <p:extLst>
      <p:ext uri="{BB962C8B-B14F-4D97-AF65-F5344CB8AC3E}">
        <p14:creationId xmlns:p14="http://schemas.microsoft.com/office/powerpoint/2010/main" val="902169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5084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29395" y="99392"/>
            <a:ext cx="11714673" cy="5664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2021/22 Fourth Quarter MST Conditional Grant Expenditure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5A24C5-DF91-47A6-BB28-5800A5149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526593"/>
              </p:ext>
            </p:extLst>
          </p:nvPr>
        </p:nvGraphicFramePr>
        <p:xfrm>
          <a:off x="166528" y="674655"/>
          <a:ext cx="11720672" cy="569149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256072">
                  <a:extLst>
                    <a:ext uri="{9D8B030D-6E8A-4147-A177-3AD203B41FA5}">
                      <a16:colId xmlns:a16="http://schemas.microsoft.com/office/drawing/2014/main" val="3215398455"/>
                    </a:ext>
                  </a:extLst>
                </a:gridCol>
                <a:gridCol w="1286417">
                  <a:extLst>
                    <a:ext uri="{9D8B030D-6E8A-4147-A177-3AD203B41FA5}">
                      <a16:colId xmlns:a16="http://schemas.microsoft.com/office/drawing/2014/main" val="3505107878"/>
                    </a:ext>
                  </a:extLst>
                </a:gridCol>
                <a:gridCol w="1103902">
                  <a:extLst>
                    <a:ext uri="{9D8B030D-6E8A-4147-A177-3AD203B41FA5}">
                      <a16:colId xmlns:a16="http://schemas.microsoft.com/office/drawing/2014/main" val="499359971"/>
                    </a:ext>
                  </a:extLst>
                </a:gridCol>
                <a:gridCol w="1282804">
                  <a:extLst>
                    <a:ext uri="{9D8B030D-6E8A-4147-A177-3AD203B41FA5}">
                      <a16:colId xmlns:a16="http://schemas.microsoft.com/office/drawing/2014/main" val="1533957641"/>
                    </a:ext>
                  </a:extLst>
                </a:gridCol>
                <a:gridCol w="1422024">
                  <a:extLst>
                    <a:ext uri="{9D8B030D-6E8A-4147-A177-3AD203B41FA5}">
                      <a16:colId xmlns:a16="http://schemas.microsoft.com/office/drawing/2014/main" val="556068463"/>
                    </a:ext>
                  </a:extLst>
                </a:gridCol>
                <a:gridCol w="1558705">
                  <a:extLst>
                    <a:ext uri="{9D8B030D-6E8A-4147-A177-3AD203B41FA5}">
                      <a16:colId xmlns:a16="http://schemas.microsoft.com/office/drawing/2014/main" val="4203771308"/>
                    </a:ext>
                  </a:extLst>
                </a:gridCol>
                <a:gridCol w="1405374">
                  <a:extLst>
                    <a:ext uri="{9D8B030D-6E8A-4147-A177-3AD203B41FA5}">
                      <a16:colId xmlns:a16="http://schemas.microsoft.com/office/drawing/2014/main" val="784353365"/>
                    </a:ext>
                  </a:extLst>
                </a:gridCol>
                <a:gridCol w="1405374">
                  <a:extLst>
                    <a:ext uri="{9D8B030D-6E8A-4147-A177-3AD203B41FA5}">
                      <a16:colId xmlns:a16="http://schemas.microsoft.com/office/drawing/2014/main" val="3029367765"/>
                    </a:ext>
                  </a:extLst>
                </a:gridCol>
              </a:tblGrid>
              <a:tr h="775625"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2021/22 Allocation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Adjustment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Adjusted  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Actual Expenditure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Under Expenditure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Funds Committed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Spent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325"/>
                  </a:ext>
                </a:extLst>
              </a:tr>
              <a:tr h="775625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Information, Communication and Technology( ICT)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13 029 000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13 029 000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1 429 802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0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871349"/>
                  </a:ext>
                </a:extLst>
              </a:tr>
              <a:tr h="549401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Workshops machinery, Equipment and Tools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9</a:t>
                      </a:r>
                      <a:r>
                        <a:rPr lang="en-US" sz="1400" i="1" baseline="0" dirty="0" smtClean="0"/>
                        <a:t> 902</a:t>
                      </a:r>
                      <a:r>
                        <a:rPr lang="en-US" sz="1400" i="1" dirty="0" smtClean="0"/>
                        <a:t> </a:t>
                      </a:r>
                      <a:r>
                        <a:rPr lang="en-US" sz="1400" i="1" dirty="0"/>
                        <a:t>040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7 580 000</a:t>
                      </a:r>
                      <a:endParaRPr lang="en-US" sz="1400" i="1" dirty="0"/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17 482 040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21 688 286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-4 206 246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4 775 700 </a:t>
                      </a:r>
                      <a:endParaRPr lang="en-US" sz="1400" i="1" dirty="0"/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124,1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40740"/>
                  </a:ext>
                </a:extLst>
              </a:tr>
              <a:tr h="1028611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Laboratory Equipment/apparatus, Manipulatives and Consumables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9 902 040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1 126 311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8 775 729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1 533 300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11,4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49870"/>
                  </a:ext>
                </a:extLst>
              </a:tr>
              <a:tr h="420378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Teachers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7 817 400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8 </a:t>
                      </a:r>
                      <a:r>
                        <a:rPr lang="en-US" sz="1400" i="1" dirty="0"/>
                        <a:t>847 171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-1 029 771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2</a:t>
                      </a:r>
                      <a:r>
                        <a:rPr lang="en-US" sz="1400" i="1" baseline="0" dirty="0" smtClean="0"/>
                        <a:t> 425 000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113,2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93264"/>
                  </a:ext>
                </a:extLst>
              </a:tr>
              <a:tr h="420378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Leaner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7 817 400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3 </a:t>
                      </a:r>
                      <a:r>
                        <a:rPr lang="en-US" sz="1400" i="1" dirty="0" smtClean="0"/>
                        <a:t>802 299</a:t>
                      </a:r>
                      <a:endParaRPr lang="en-US" sz="1400" i="1" dirty="0"/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4 015 101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9 782 198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48,6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850146"/>
                  </a:ext>
                </a:extLst>
              </a:tr>
              <a:tr h="587379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DBE-Cuba MST support 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3 126 960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3 126 960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100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442807"/>
                  </a:ext>
                </a:extLst>
              </a:tr>
              <a:tr h="420378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Grant Administration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521 160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91 981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429 170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17,6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07464"/>
                  </a:ext>
                </a:extLst>
              </a:tr>
              <a:tr h="420378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52 116 00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7 580 000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59 696 000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38 683 008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21 012 992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19 946 000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64,8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817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08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5" y="199932"/>
            <a:ext cx="11662913" cy="533314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Reasons for under-expending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2" y="857117"/>
            <a:ext cx="11637034" cy="5129615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Under expending: </a:t>
            </a:r>
          </a:p>
          <a:p>
            <a:pPr marL="1073150" indent="-536575">
              <a:buFont typeface="Wingdings" panose="05000000000000000000" pitchFamily="2" charset="2"/>
              <a:buChar char="q"/>
            </a:pPr>
            <a:r>
              <a:rPr lang="en-US" b="1" dirty="0" smtClean="0"/>
              <a:t>Delayed procurement processes</a:t>
            </a:r>
          </a:p>
          <a:p>
            <a:pPr marL="1073150" indent="-536575">
              <a:buFont typeface="Wingdings" panose="05000000000000000000" pitchFamily="2" charset="2"/>
              <a:buChar char="q"/>
            </a:pPr>
            <a:r>
              <a:rPr lang="en-US" b="1" dirty="0" smtClean="0"/>
              <a:t>Delayed delivery of ordered goods by service providers</a:t>
            </a:r>
            <a:endParaRPr lang="en-US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Late commitment of funds: 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/>
              <a:t> D</a:t>
            </a:r>
            <a:r>
              <a:rPr lang="en-US" b="1" dirty="0" smtClean="0"/>
              <a:t>elayed procurement processes</a:t>
            </a:r>
            <a:endParaRPr lang="en-US" dirty="0"/>
          </a:p>
          <a:p>
            <a:pPr marL="534988" indent="-534988">
              <a:buFont typeface="+mj-lt"/>
              <a:buAutoNum type="arabicPeriod" startAt="3"/>
            </a:pPr>
            <a:r>
              <a:rPr lang="en-US" b="1" dirty="0"/>
              <a:t>Provisional approval of rollover of funds ( What for and amounts): 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Total amount is R19 946 000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 smtClean="0"/>
              <a:t>ICT – R 1 429 802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 smtClean="0"/>
              <a:t>Workshops &amp; Laboratories – R 6 309 000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 smtClean="0"/>
              <a:t>Teacher support – R 2 425 0000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 smtClean="0"/>
              <a:t>Learner support – R 9 782 198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5" y="199932"/>
            <a:ext cx="11662913" cy="533314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Non- Financial Performance 2021/22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2" y="857117"/>
            <a:ext cx="11637034" cy="5129615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b="1" dirty="0">
                <a:latin typeface="Arial Black" panose="020B0A04020102020204" pitchFamily="34" charset="0"/>
              </a:rPr>
              <a:t>Information, Communication and Technology (ICT) resources including ICT integration(Achieved);</a:t>
            </a:r>
          </a:p>
          <a:p>
            <a:pPr marL="1073150" indent="-536575"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60 schools were provided smart classrooms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0">
              <a:buNone/>
            </a:pPr>
            <a:endParaRPr lang="en-ZA" b="1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ZA" b="1" dirty="0">
                <a:latin typeface="Arial Black" panose="020B0A04020102020204" pitchFamily="34" charset="0"/>
              </a:rPr>
              <a:t>Workshop (Technical) machinery, equipment and tools;</a:t>
            </a:r>
          </a:p>
          <a:p>
            <a:pPr marL="1073150" indent="-536575">
              <a:buFont typeface="Wingdings" panose="05000000000000000000" pitchFamily="2" charset="2"/>
              <a:buChar char="q"/>
              <a:tabLst>
                <a:tab pos="893763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9 schools supplied with Civil Technology tools and consumable</a:t>
            </a:r>
          </a:p>
          <a:p>
            <a:pPr marL="1073150" indent="-536575">
              <a:buFont typeface="Wingdings" panose="05000000000000000000" pitchFamily="2" charset="2"/>
              <a:buChar char="q"/>
              <a:tabLst>
                <a:tab pos="893763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16 schools supplied with Electrical Technology equipment and consumables.</a:t>
            </a:r>
          </a:p>
          <a:p>
            <a:pPr marL="1073150" indent="-536575">
              <a:buFont typeface="Wingdings" panose="05000000000000000000" pitchFamily="2" charset="2"/>
              <a:buChar char="q"/>
              <a:tabLst>
                <a:tab pos="893763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7 schools were supplied with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echanical Technology equipment &amp; consumables.</a:t>
            </a:r>
            <a:endParaRPr lang="en-ZA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ZA" b="1" dirty="0">
                <a:latin typeface="Arial Black" panose="020B0A04020102020204" pitchFamily="34" charset="0"/>
              </a:rPr>
              <a:t>Laboratory(Science) equipment, manipulatives, apparatus and consumables;</a:t>
            </a:r>
          </a:p>
          <a:p>
            <a:pPr marL="1073150" indent="-536575"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30 schools provided with Physical Sciences kits</a:t>
            </a:r>
          </a:p>
          <a:p>
            <a:pPr marL="1073150" indent="-536575">
              <a:buFont typeface="Wingdings" panose="05000000000000000000" pitchFamily="2" charset="2"/>
              <a:buChar char="q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30 schools provided with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Sciences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kits</a:t>
            </a:r>
          </a:p>
          <a:p>
            <a:pPr marL="1073150" indent="-536575"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10 schools supplied with Agricultural Technology equipment and PPEs</a:t>
            </a:r>
          </a:p>
          <a:p>
            <a:pPr marL="1073150" indent="-536575"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70 GET schools were supplied with Maths kits</a:t>
            </a:r>
            <a:endParaRPr lang="en-ZA" dirty="0">
              <a:latin typeface="Arial Black" panose="020B0A04020102020204" pitchFamily="34" charset="0"/>
            </a:endParaRPr>
          </a:p>
          <a:p>
            <a:pPr marL="1073150" indent="-536575">
              <a:buFont typeface="Wingdings" panose="05000000000000000000" pitchFamily="2" charset="2"/>
              <a:buChar char="q"/>
            </a:pPr>
            <a:endParaRPr lang="en-ZA" b="1" dirty="0">
              <a:latin typeface="Arial Black" panose="020B0A04020102020204" pitchFamily="34" charset="0"/>
            </a:endParaRPr>
          </a:p>
          <a:p>
            <a:pPr marL="1073150" indent="-536575">
              <a:buFont typeface="Wingdings" panose="05000000000000000000" pitchFamily="2" charset="2"/>
              <a:buChar char="q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7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73" y="70723"/>
            <a:ext cx="11662913" cy="533314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Non- Financial Performance …</a:t>
            </a:r>
            <a:r>
              <a:rPr lang="en-US" b="1" i="1" dirty="0" err="1"/>
              <a:t>Cont</a:t>
            </a:r>
            <a:r>
              <a:rPr lang="en-US" b="1" i="1" dirty="0"/>
              <a:t>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218" y="668274"/>
            <a:ext cx="11637034" cy="5354839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ZA" b="1" dirty="0">
                <a:latin typeface="Arial Black" panose="020B0A04020102020204" pitchFamily="34" charset="0"/>
              </a:rPr>
              <a:t>Learner supports, MST subjects competitions, camps etc:</a:t>
            </a:r>
          </a:p>
          <a:p>
            <a:pPr marL="893763" indent="-357188">
              <a:buFont typeface="Wingdings" panose="05000000000000000000" pitchFamily="2" charset="2"/>
              <a:buChar char="q"/>
              <a:tabLst>
                <a:tab pos="984250" algn="l"/>
              </a:tabLst>
            </a:pPr>
            <a:r>
              <a:rPr lang="en-ZA" b="1" dirty="0">
                <a:latin typeface="Arial Black" panose="020B0A04020102020204" pitchFamily="34" charset="0"/>
              </a:rPr>
              <a:t>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1 900 learners were registered for Olympiads.</a:t>
            </a:r>
          </a:p>
          <a:p>
            <a:pPr marL="893763" indent="-357188">
              <a:buFont typeface="Wingdings" panose="05000000000000000000" pitchFamily="2" charset="2"/>
              <a:buChar char="q"/>
              <a:tabLst>
                <a:tab pos="984250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3 400 learners supplied with Maths and Science Mind The Gap Study guides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ZA" b="1" dirty="0" smtClean="0">
                <a:latin typeface="Arial Black" panose="020B0A04020102020204" pitchFamily="34" charset="0"/>
              </a:rPr>
              <a:t>Teacher </a:t>
            </a:r>
            <a:r>
              <a:rPr lang="en-ZA" b="1" dirty="0">
                <a:latin typeface="Arial Black" panose="020B0A04020102020204" pitchFamily="34" charset="0"/>
              </a:rPr>
              <a:t>support(training of teachers and subject advisors)</a:t>
            </a:r>
          </a:p>
          <a:p>
            <a:pPr marL="984250" indent="-447675">
              <a:buFont typeface="Wingdings" panose="05000000000000000000" pitchFamily="2" charset="2"/>
              <a:buChar char="q"/>
              <a:tabLst>
                <a:tab pos="536575" algn="l"/>
                <a:tab pos="893763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1 150 Maths teachers attended a training.</a:t>
            </a:r>
          </a:p>
          <a:p>
            <a:pPr marL="984250" indent="-447675">
              <a:buFont typeface="Wingdings" panose="05000000000000000000" pitchFamily="2" charset="2"/>
              <a:buChar char="q"/>
              <a:tabLst>
                <a:tab pos="536575" algn="l"/>
                <a:tab pos="893763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1 300 Physical sciences educators attended training.</a:t>
            </a:r>
          </a:p>
          <a:p>
            <a:pPr marL="984250" indent="-447675">
              <a:buFont typeface="Wingdings" panose="05000000000000000000" pitchFamily="2" charset="2"/>
              <a:buChar char="q"/>
              <a:tabLst>
                <a:tab pos="536575" algn="l"/>
                <a:tab pos="893763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1 400 Life Sciences teachers were trained.</a:t>
            </a:r>
          </a:p>
          <a:p>
            <a:pPr marL="984250" indent="-447675">
              <a:buFont typeface="Wingdings" panose="05000000000000000000" pitchFamily="2" charset="2"/>
              <a:buChar char="q"/>
              <a:tabLst>
                <a:tab pos="536575" algn="l"/>
                <a:tab pos="893763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1 600 GET teachers attended Maths and science training.</a:t>
            </a:r>
          </a:p>
          <a:p>
            <a:pPr marL="984250" indent="-447675">
              <a:buFont typeface="Wingdings" panose="05000000000000000000" pitchFamily="2" charset="2"/>
              <a:buChar char="q"/>
              <a:tabLst>
                <a:tab pos="536575" algn="l"/>
                <a:tab pos="893763" algn="l"/>
              </a:tabLst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160 Technical Subject Teachers attended training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ZA" b="1" dirty="0">
                <a:latin typeface="Arial Black" panose="020B0A04020102020204" pitchFamily="34" charset="0"/>
              </a:rPr>
              <a:t>DBE-Cuba support programme for Eastern Cape, Gauteng, Limpopo and Kwa-Zulu Natal</a:t>
            </a:r>
          </a:p>
          <a:p>
            <a:pPr marL="984250" indent="-447675">
              <a:buFont typeface="Wingdings" panose="05000000000000000000" pitchFamily="2" charset="2"/>
              <a:buChar char="q"/>
            </a:pPr>
            <a:r>
              <a:rPr lang="en-ZA" b="1" dirty="0">
                <a:latin typeface="Arial Black" panose="020B0A04020102020204" pitchFamily="34" charset="0"/>
              </a:rPr>
              <a:t>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training material and learner support material for grade 11 and 12 Maths and Sciences.</a:t>
            </a:r>
          </a:p>
          <a:p>
            <a:pPr marL="984250" indent="-447675"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Participated in teacher training in 4 districts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ZA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3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29397" y="198783"/>
            <a:ext cx="11489448" cy="5764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2022/23 MST Conditional Grant Expenditure First Quarter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5A24C5-DF91-47A6-BB28-5800A5149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606340"/>
              </p:ext>
            </p:extLst>
          </p:nvPr>
        </p:nvGraphicFramePr>
        <p:xfrm>
          <a:off x="126770" y="823742"/>
          <a:ext cx="11521889" cy="555798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217809">
                  <a:extLst>
                    <a:ext uri="{9D8B030D-6E8A-4147-A177-3AD203B41FA5}">
                      <a16:colId xmlns:a16="http://schemas.microsoft.com/office/drawing/2014/main" val="3215398455"/>
                    </a:ext>
                  </a:extLst>
                </a:gridCol>
                <a:gridCol w="1264599">
                  <a:extLst>
                    <a:ext uri="{9D8B030D-6E8A-4147-A177-3AD203B41FA5}">
                      <a16:colId xmlns:a16="http://schemas.microsoft.com/office/drawing/2014/main" val="3505107878"/>
                    </a:ext>
                  </a:extLst>
                </a:gridCol>
                <a:gridCol w="1085180">
                  <a:extLst>
                    <a:ext uri="{9D8B030D-6E8A-4147-A177-3AD203B41FA5}">
                      <a16:colId xmlns:a16="http://schemas.microsoft.com/office/drawing/2014/main" val="499359971"/>
                    </a:ext>
                  </a:extLst>
                </a:gridCol>
                <a:gridCol w="1261048">
                  <a:extLst>
                    <a:ext uri="{9D8B030D-6E8A-4147-A177-3AD203B41FA5}">
                      <a16:colId xmlns:a16="http://schemas.microsoft.com/office/drawing/2014/main" val="1533957641"/>
                    </a:ext>
                  </a:extLst>
                </a:gridCol>
                <a:gridCol w="1397906">
                  <a:extLst>
                    <a:ext uri="{9D8B030D-6E8A-4147-A177-3AD203B41FA5}">
                      <a16:colId xmlns:a16="http://schemas.microsoft.com/office/drawing/2014/main" val="556068463"/>
                    </a:ext>
                  </a:extLst>
                </a:gridCol>
                <a:gridCol w="1532269">
                  <a:extLst>
                    <a:ext uri="{9D8B030D-6E8A-4147-A177-3AD203B41FA5}">
                      <a16:colId xmlns:a16="http://schemas.microsoft.com/office/drawing/2014/main" val="4203771308"/>
                    </a:ext>
                  </a:extLst>
                </a:gridCol>
                <a:gridCol w="1381539">
                  <a:extLst>
                    <a:ext uri="{9D8B030D-6E8A-4147-A177-3AD203B41FA5}">
                      <a16:colId xmlns:a16="http://schemas.microsoft.com/office/drawing/2014/main" val="784353365"/>
                    </a:ext>
                  </a:extLst>
                </a:gridCol>
                <a:gridCol w="1381539">
                  <a:extLst>
                    <a:ext uri="{9D8B030D-6E8A-4147-A177-3AD203B41FA5}">
                      <a16:colId xmlns:a16="http://schemas.microsoft.com/office/drawing/2014/main" val="3029367765"/>
                    </a:ext>
                  </a:extLst>
                </a:gridCol>
              </a:tblGrid>
              <a:tr h="750593"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2022/23 Allocation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Transfers to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Actual Expenditure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Commitments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Available 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Spent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 Transfers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325"/>
                  </a:ext>
                </a:extLst>
              </a:tr>
              <a:tr h="750593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Information, Communication and Technology( ICT)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18 343 000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1 429 801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16 913 199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7,8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871349"/>
                  </a:ext>
                </a:extLst>
              </a:tr>
              <a:tr h="531670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Workshops machinery, Equipment and Tools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8 092 500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4 596 169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3 496 331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56,8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40740"/>
                  </a:ext>
                </a:extLst>
              </a:tr>
              <a:tr h="995414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Laboratory Equipment/apparatus, Manipulatives and Consumables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8 092 500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2 282 151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5 810 349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28,2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49870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Teachers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8 092 500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971 428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2 877 020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7 121 072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12,0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93264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Leaner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7 553 000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10 216 950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93 013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-2 663 950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135,3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850146"/>
                  </a:ext>
                </a:extLst>
              </a:tr>
              <a:tr h="568422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DBE-Cuba MST support 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442807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Grant Administration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3 776 500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770 422</a:t>
                      </a:r>
                    </a:p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3 006 078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20,4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07464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53 950 000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20 266 921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2 970 033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33 683 079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37,6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817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71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5" y="199932"/>
            <a:ext cx="11662913" cy="533314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Reasons for under-expending (Norm 25%):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2" y="857117"/>
            <a:ext cx="11637034" cy="5129615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Under expending: 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 smtClean="0"/>
              <a:t> </a:t>
            </a:r>
            <a:r>
              <a:rPr lang="en-US" dirty="0" smtClean="0"/>
              <a:t>The province is at 37,6% expenditure which is above the 25%</a:t>
            </a:r>
            <a:endParaRPr lang="en-US" b="1" dirty="0" smtClean="0"/>
          </a:p>
          <a:p>
            <a:pPr marL="534988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3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5" y="199932"/>
            <a:ext cx="11662913" cy="533314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Procurement Plan: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2" y="857117"/>
            <a:ext cx="11637034" cy="5129615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MST CG Activities (Procurement Process) : 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dirty="0" smtClean="0"/>
              <a:t>Procured for Physical, Life and Agricultural Sciences material</a:t>
            </a:r>
            <a:endParaRPr lang="en-US" b="1" dirty="0"/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dirty="0" smtClean="0"/>
              <a:t>Procured for ICT for FET schools</a:t>
            </a:r>
            <a:endParaRPr lang="en-US" b="1" dirty="0"/>
          </a:p>
          <a:p>
            <a:pPr marL="982663" indent="-447675">
              <a:buFont typeface="Wingdings" panose="05000000000000000000" pitchFamily="2" charset="2"/>
              <a:buChar char="q"/>
            </a:pPr>
            <a:r>
              <a:rPr lang="en-US" dirty="0" smtClean="0"/>
              <a:t>Procured for ICTs for CAT and EGD</a:t>
            </a:r>
          </a:p>
          <a:p>
            <a:pPr marL="982663" indent="-447675">
              <a:buFont typeface="Wingdings" panose="05000000000000000000" pitchFamily="2" charset="2"/>
              <a:buChar char="q"/>
            </a:pPr>
            <a:r>
              <a:rPr lang="en-US" dirty="0" smtClean="0"/>
              <a:t>Waiting for a contract to procure for Coding &amp; Robotics, GET Maths, Natural Science and Technology Kits</a:t>
            </a:r>
          </a:p>
          <a:p>
            <a:pPr marL="982663" indent="-447675">
              <a:buFont typeface="Wingdings" panose="05000000000000000000" pitchFamily="2" charset="2"/>
              <a:buChar char="q"/>
            </a:pPr>
            <a:r>
              <a:rPr lang="en-US" dirty="0" smtClean="0"/>
              <a:t>Waiting for a contract to procure for GET posters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6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5" y="199932"/>
            <a:ext cx="11662913" cy="533314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Challenges/ Plans to Improve Spending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2" y="857117"/>
            <a:ext cx="11637034" cy="5129615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MST CG Activities (Procurement Process) : 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Finalisation of the contracts has taken too long.</a:t>
            </a: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ICT procurement had been delayed, waiting for a contract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361950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Procurement will be done following the quotation route.</a:t>
            </a:r>
          </a:p>
        </p:txBody>
      </p:sp>
    </p:spTree>
    <p:extLst>
      <p:ext uri="{BB962C8B-B14F-4D97-AF65-F5344CB8AC3E}">
        <p14:creationId xmlns:p14="http://schemas.microsoft.com/office/powerpoint/2010/main" val="380075074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1ED4432-49CF-45C3-9A42-4B5F7E0E139A}" vid="{FF77757A-9AB4-4E27-9B5F-A0CA94A90EFA}"/>
    </a:ext>
  </a:extLst>
</a:theme>
</file>

<file path=ppt/theme/theme2.xml><?xml version="1.0" encoding="utf-8"?>
<a:theme xmlns:a="http://schemas.openxmlformats.org/drawingml/2006/main" name="Office Theme">
  <a:themeElements>
    <a:clrScheme name="Bright Light">
      <a:dk1>
        <a:sysClr val="windowText" lastClr="000000"/>
      </a:dk1>
      <a:lt1>
        <a:sysClr val="window" lastClr="FFFFFF"/>
      </a:lt1>
      <a:dk2>
        <a:srgbClr val="27303D"/>
      </a:dk2>
      <a:lt2>
        <a:srgbClr val="E7E6E6"/>
      </a:lt2>
      <a:accent1>
        <a:srgbClr val="6DCF00"/>
      </a:accent1>
      <a:accent2>
        <a:srgbClr val="159192"/>
      </a:accent2>
      <a:accent3>
        <a:srgbClr val="09AEF2"/>
      </a:accent3>
      <a:accent4>
        <a:srgbClr val="FCC000"/>
      </a:accent4>
      <a:accent5>
        <a:srgbClr val="FE1101"/>
      </a:accent5>
      <a:accent6>
        <a:srgbClr val="5C932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4464</TotalTime>
  <Words>840</Words>
  <Application>Microsoft Office PowerPoint</Application>
  <PresentationFormat>Widescreen</PresentationFormat>
  <Paragraphs>193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Open Sans</vt:lpstr>
      <vt:lpstr>Wingdings</vt:lpstr>
      <vt:lpstr>Theme1</vt:lpstr>
      <vt:lpstr>Office Theme</vt:lpstr>
      <vt:lpstr>MATHEMATIC,SCIENCE AND TECHNOLOGY CONDITIONAL GRANT</vt:lpstr>
      <vt:lpstr>PowerPoint Presentation</vt:lpstr>
      <vt:lpstr>Reasons for under-expending </vt:lpstr>
      <vt:lpstr>Non- Financial Performance 2021/22</vt:lpstr>
      <vt:lpstr>Non- Financial Performance …Cont…</vt:lpstr>
      <vt:lpstr>PowerPoint Presentation</vt:lpstr>
      <vt:lpstr>Reasons for under-expending (Norm 25%):</vt:lpstr>
      <vt:lpstr>Procurement Plan:</vt:lpstr>
      <vt:lpstr>Challenges/ Plans to Improve Spending</vt:lpstr>
      <vt:lpstr>Thank You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CLASSROOM</dc:title>
  <dc:creator>Motene, Rannosi</dc:creator>
  <cp:lastModifiedBy>Lubabalo Nodada</cp:lastModifiedBy>
  <cp:revision>258</cp:revision>
  <dcterms:created xsi:type="dcterms:W3CDTF">2020-05-27T02:53:58Z</dcterms:created>
  <dcterms:modified xsi:type="dcterms:W3CDTF">2022-08-22T06:01:05Z</dcterms:modified>
</cp:coreProperties>
</file>