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4" r:id="rId4"/>
    <p:sldMasterId id="2147483787" r:id="rId5"/>
  </p:sldMasterIdLst>
  <p:notesMasterIdLst>
    <p:notesMasterId r:id="rId22"/>
  </p:notesMasterIdLst>
  <p:handoutMasterIdLst>
    <p:handoutMasterId r:id="rId23"/>
  </p:handoutMasterIdLst>
  <p:sldIdLst>
    <p:sldId id="4244" r:id="rId6"/>
    <p:sldId id="280" r:id="rId7"/>
    <p:sldId id="4233" r:id="rId8"/>
    <p:sldId id="4234" r:id="rId9"/>
    <p:sldId id="4235" r:id="rId10"/>
    <p:sldId id="4236" r:id="rId11"/>
    <p:sldId id="4239" r:id="rId12"/>
    <p:sldId id="4240" r:id="rId13"/>
    <p:sldId id="4242" r:id="rId14"/>
    <p:sldId id="4241" r:id="rId15"/>
    <p:sldId id="4243" r:id="rId16"/>
    <p:sldId id="4245" r:id="rId17"/>
    <p:sldId id="4237" r:id="rId18"/>
    <p:sldId id="4246" r:id="rId19"/>
    <p:sldId id="4248" r:id="rId20"/>
    <p:sldId id="423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082" autoAdjust="0"/>
  </p:normalViewPr>
  <p:slideViewPr>
    <p:cSldViewPr snapToGrid="0">
      <p:cViewPr varScale="1">
        <p:scale>
          <a:sx n="39" d="100"/>
          <a:sy n="39" d="100"/>
        </p:scale>
        <p:origin x="1186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58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83FD3-42CB-412F-97B3-E9DEB477D907}" type="datetimeFigureOut">
              <a:rPr lang="en-ZA" smtClean="0"/>
              <a:t>2022/08/18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A9FA6-65C9-481F-A1AB-81C401A068C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3356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1039A-A659-4ECD-BED0-913234D12AB8}" type="datetimeFigureOut">
              <a:rPr lang="en-US" smtClean="0"/>
              <a:t>8/18/2022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3018B-47C3-432B-93D4-54B2A9AADA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3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 template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1C75A0-9442-417A-95A7-8750F70716B7}" type="datetime1">
              <a:rPr lang="en-ZA" smtClean="0"/>
              <a:t>2022/08/18</a:t>
            </a:fld>
            <a:endParaRPr lang="en-Z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3A61A7-6377-46E0-91DF-7D1D80BF80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783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75CEE-15AB-4D6E-83E1-9E5BCB16662E}" type="datetime1">
              <a:rPr lang="en-ZA" smtClean="0"/>
              <a:t>2022/08/18</a:t>
            </a:fld>
            <a:endParaRPr lang="en-Z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A61A7-6377-46E0-91DF-7D1D80BF80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24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8209-A99A-485E-9EEB-67C00CF28F0B}" type="datetime1">
              <a:rPr lang="en-ZA" smtClean="0"/>
              <a:t>2022/08/18</a:t>
            </a:fld>
            <a:endParaRPr lang="en-Z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A61A7-6377-46E0-91DF-7D1D80BF80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6872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BA9708-8A29-4B0B-A651-D415725CC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6E520-83C2-4A37-960E-327A508078ED}" type="datetime1">
              <a:rPr lang="en-ZA" smtClean="0"/>
              <a:t>2022/08/18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C86D5C-E550-4C0B-A34D-EEA061C87A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05828C-07CC-4A7A-AE4E-DDF2E9387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3D2A5-68C4-493B-9CD6-0E66DE390B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3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9" indent="0" algn="ctr">
              <a:buNone/>
              <a:defRPr sz="2000"/>
            </a:lvl2pPr>
            <a:lvl3pPr marL="914415" indent="0" algn="ctr">
              <a:buNone/>
              <a:defRPr sz="1800"/>
            </a:lvl3pPr>
            <a:lvl4pPr marL="1371624" indent="0" algn="ctr">
              <a:buNone/>
              <a:defRPr sz="1600"/>
            </a:lvl4pPr>
            <a:lvl5pPr marL="1828830" indent="0" algn="ctr">
              <a:buNone/>
              <a:defRPr sz="1600"/>
            </a:lvl5pPr>
            <a:lvl6pPr marL="2286039" indent="0" algn="ctr">
              <a:buNone/>
              <a:defRPr sz="1600"/>
            </a:lvl6pPr>
            <a:lvl7pPr marL="2743246" indent="0" algn="ctr">
              <a:buNone/>
              <a:defRPr sz="1600"/>
            </a:lvl7pPr>
            <a:lvl8pPr marL="3200454" indent="0" algn="ctr">
              <a:buNone/>
              <a:defRPr sz="1600"/>
            </a:lvl8pPr>
            <a:lvl9pPr marL="365766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5902-6CCD-4A43-90DC-182DAD359D84}" type="datetimeFigureOut">
              <a:rPr lang="en-ZA" smtClean="0"/>
              <a:t>2022/08/18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8EC8-E091-4B63-878D-1253C8F102F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9654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5902-6CCD-4A43-90DC-182DAD359D84}" type="datetimeFigureOut">
              <a:rPr lang="en-ZA" smtClean="0"/>
              <a:t>2022/08/18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8EC8-E091-4B63-878D-1253C8F102F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75184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0"/>
            <a:ext cx="10515601" cy="2852737"/>
          </a:xfrm>
        </p:spPr>
        <p:txBody>
          <a:bodyPr anchor="b"/>
          <a:lstStyle>
            <a:lvl1pPr>
              <a:defRPr sz="60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6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5902-6CCD-4A43-90DC-182DAD359D84}" type="datetimeFigureOut">
              <a:rPr lang="en-ZA" smtClean="0"/>
              <a:t>2022/08/18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8EC8-E091-4B63-878D-1253C8F102F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2743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5902-6CCD-4A43-90DC-182DAD359D84}" type="datetimeFigureOut">
              <a:rPr lang="en-ZA" smtClean="0"/>
              <a:t>2022/08/18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8EC8-E091-4B63-878D-1253C8F102F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04507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7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4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9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4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4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9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4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5902-6CCD-4A43-90DC-182DAD359D84}" type="datetimeFigureOut">
              <a:rPr lang="en-ZA" smtClean="0"/>
              <a:t>2022/08/18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8EC8-E091-4B63-878D-1253C8F102F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76795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5902-6CCD-4A43-90DC-182DAD359D84}" type="datetimeFigureOut">
              <a:rPr lang="en-ZA" smtClean="0"/>
              <a:t>2022/08/18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8EC8-E091-4B63-878D-1253C8F102F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17197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5902-6CCD-4A43-90DC-182DAD359D84}" type="datetimeFigureOut">
              <a:rPr lang="en-ZA" smtClean="0"/>
              <a:t>2022/08/18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8EC8-E091-4B63-878D-1253C8F102F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313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A6868-138A-45F1-8785-D6381DEA6910}" type="datetime1">
              <a:rPr lang="en-ZA" smtClean="0"/>
              <a:t>2022/08/18</a:t>
            </a:fld>
            <a:endParaRPr lang="en-Z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A61A7-6377-46E0-91DF-7D1D80BF80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03218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5" indent="0">
              <a:buNone/>
              <a:defRPr sz="1200"/>
            </a:lvl3pPr>
            <a:lvl4pPr marL="1371624" indent="0">
              <a:buNone/>
              <a:defRPr sz="1000"/>
            </a:lvl4pPr>
            <a:lvl5pPr marL="1828830" indent="0">
              <a:buNone/>
              <a:defRPr sz="1000"/>
            </a:lvl5pPr>
            <a:lvl6pPr marL="2286039" indent="0">
              <a:buNone/>
              <a:defRPr sz="1000"/>
            </a:lvl6pPr>
            <a:lvl7pPr marL="2743246" indent="0">
              <a:buNone/>
              <a:defRPr sz="1000"/>
            </a:lvl7pPr>
            <a:lvl8pPr marL="3200454" indent="0">
              <a:buNone/>
              <a:defRPr sz="1000"/>
            </a:lvl8pPr>
            <a:lvl9pPr marL="3657661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5902-6CCD-4A43-90DC-182DAD359D84}" type="datetimeFigureOut">
              <a:rPr lang="en-ZA" smtClean="0"/>
              <a:t>2022/08/18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8EC8-E091-4B63-878D-1253C8F102F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99960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5" indent="0">
              <a:buNone/>
              <a:defRPr sz="2400"/>
            </a:lvl3pPr>
            <a:lvl4pPr marL="1371624" indent="0">
              <a:buNone/>
              <a:defRPr sz="2000"/>
            </a:lvl4pPr>
            <a:lvl5pPr marL="1828830" indent="0">
              <a:buNone/>
              <a:defRPr sz="2000"/>
            </a:lvl5pPr>
            <a:lvl6pPr marL="2286039" indent="0">
              <a:buNone/>
              <a:defRPr sz="2000"/>
            </a:lvl6pPr>
            <a:lvl7pPr marL="2743246" indent="0">
              <a:buNone/>
              <a:defRPr sz="2000"/>
            </a:lvl7pPr>
            <a:lvl8pPr marL="3200454" indent="0">
              <a:buNone/>
              <a:defRPr sz="2000"/>
            </a:lvl8pPr>
            <a:lvl9pPr marL="3657661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9" indent="0">
              <a:buNone/>
              <a:defRPr sz="1400"/>
            </a:lvl2pPr>
            <a:lvl3pPr marL="914415" indent="0">
              <a:buNone/>
              <a:defRPr sz="1200"/>
            </a:lvl3pPr>
            <a:lvl4pPr marL="1371624" indent="0">
              <a:buNone/>
              <a:defRPr sz="1000"/>
            </a:lvl4pPr>
            <a:lvl5pPr marL="1828830" indent="0">
              <a:buNone/>
              <a:defRPr sz="1000"/>
            </a:lvl5pPr>
            <a:lvl6pPr marL="2286039" indent="0">
              <a:buNone/>
              <a:defRPr sz="1000"/>
            </a:lvl6pPr>
            <a:lvl7pPr marL="2743246" indent="0">
              <a:buNone/>
              <a:defRPr sz="1000"/>
            </a:lvl7pPr>
            <a:lvl8pPr marL="3200454" indent="0">
              <a:buNone/>
              <a:defRPr sz="1000"/>
            </a:lvl8pPr>
            <a:lvl9pPr marL="3657661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5902-6CCD-4A43-90DC-182DAD359D84}" type="datetimeFigureOut">
              <a:rPr lang="en-ZA" smtClean="0"/>
              <a:t>2022/08/18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8EC8-E091-4B63-878D-1253C8F102F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18398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5902-6CCD-4A43-90DC-182DAD359D84}" type="datetimeFigureOut">
              <a:rPr lang="en-ZA" smtClean="0"/>
              <a:t>2022/08/18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8EC8-E091-4B63-878D-1253C8F102F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65885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7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65902-6CCD-4A43-90DC-182DAD359D84}" type="datetimeFigureOut">
              <a:rPr lang="en-ZA" smtClean="0"/>
              <a:t>2022/08/18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8EC8-E091-4B63-878D-1253C8F102F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690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245FE-BBF0-42C5-A4D9-762E57FE1CE4}" type="datetime1">
              <a:rPr lang="en-ZA" smtClean="0"/>
              <a:t>2022/08/18</a:t>
            </a:fld>
            <a:endParaRPr lang="en-Z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A61A7-6377-46E0-91DF-7D1D80BF80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3624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62FC6-376E-4B96-8AAC-317604655F2F}" type="datetime1">
              <a:rPr lang="en-ZA" smtClean="0"/>
              <a:t>2022/08/18</a:t>
            </a:fld>
            <a:endParaRPr lang="en-ZA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A61A7-6377-46E0-91DF-7D1D80BF80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968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020CA-4E34-4B93-9A1E-820644F71A3F}" type="datetime1">
              <a:rPr lang="en-ZA" smtClean="0"/>
              <a:t>2022/08/18</a:t>
            </a:fld>
            <a:endParaRPr lang="en-ZA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A61A7-6377-46E0-91DF-7D1D80BF80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5203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6D789-917D-4DC6-83D5-3378DAAABC9F}" type="datetime1">
              <a:rPr lang="en-ZA" smtClean="0"/>
              <a:t>2022/08/18</a:t>
            </a:fld>
            <a:endParaRPr lang="en-ZA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A61A7-6377-46E0-91DF-7D1D80BF80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918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C799C-132D-452C-9550-B57BA036FD37}" type="datetime1">
              <a:rPr lang="en-ZA" smtClean="0"/>
              <a:t>2022/08/18</a:t>
            </a:fld>
            <a:endParaRPr lang="en-Z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A61A7-6377-46E0-91DF-7D1D80BF80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4146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ZA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6907B-879B-48D1-82B1-D4333DB4DDD4}" type="datetime1">
              <a:rPr lang="en-ZA" smtClean="0"/>
              <a:t>2022/08/18</a:t>
            </a:fld>
            <a:endParaRPr lang="en-Z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A61A7-6377-46E0-91DF-7D1D80BF80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9847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5EA6B-730C-47D3-8ACE-D83A40ABCDF1}" type="datetime1">
              <a:rPr lang="en-ZA" smtClean="0"/>
              <a:t>2022/08/18</a:t>
            </a:fld>
            <a:endParaRPr lang="en-ZA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ZA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A61A7-6377-46E0-91DF-7D1D80BF80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3703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templat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4549C"/>
                </a:solidFill>
              </a:defRPr>
            </a:lvl1pPr>
          </a:lstStyle>
          <a:p>
            <a:fld id="{337A581C-108F-436E-B72D-8A412993EC38}" type="datetime1">
              <a:rPr lang="en-ZA" smtClean="0"/>
              <a:t>2022/08/18</a:t>
            </a:fld>
            <a:endParaRPr lang="en-ZA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477003"/>
            <a:ext cx="741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34549C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7003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4549C"/>
                </a:solidFill>
              </a:defRPr>
            </a:lvl1pPr>
          </a:lstStyle>
          <a:p>
            <a:fld id="{B83A61A7-6377-46E0-91DF-7D1D80BF80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0754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454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4549C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4549C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4549C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4549C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4549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4549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4549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4549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4549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3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65902-6CCD-4A43-90DC-182DAD359D84}" type="datetimeFigureOut">
              <a:rPr lang="en-ZA" smtClean="0"/>
              <a:t>2022/08/18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3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A8EC8-E091-4B63-878D-1253C8F102F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0529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1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1" indent="-228604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8" indent="-228604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6" indent="-228604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35" indent="-228604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42" indent="-228604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0" indent="-228604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57" indent="-228604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65" indent="-228604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4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0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9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4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12057529" cy="675923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FB0238-F219-403A-B292-75470AF5C36A}"/>
              </a:ext>
            </a:extLst>
          </p:cNvPr>
          <p:cNvSpPr/>
          <p:nvPr/>
        </p:nvSpPr>
        <p:spPr>
          <a:xfrm>
            <a:off x="428625" y="2006304"/>
            <a:ext cx="1066800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2943A-DA63-9FE0-6E45-6BF6F459456C}"/>
              </a:ext>
            </a:extLst>
          </p:cNvPr>
          <p:cNvSpPr txBox="1">
            <a:spLocks/>
          </p:cNvSpPr>
          <p:nvPr/>
        </p:nvSpPr>
        <p:spPr>
          <a:xfrm>
            <a:off x="1115616" y="1052736"/>
            <a:ext cx="64739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DB749CE-D82D-AED7-A1BE-6514FB4D3C0D}"/>
              </a:ext>
            </a:extLst>
          </p:cNvPr>
          <p:cNvSpPr txBox="1">
            <a:spLocks/>
          </p:cNvSpPr>
          <p:nvPr/>
        </p:nvSpPr>
        <p:spPr>
          <a:xfrm>
            <a:off x="1559858" y="1052736"/>
            <a:ext cx="6182131" cy="162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400" b="1" i="0" u="none" strike="noStrike" kern="1200" cap="none" spc="0" normalizeH="0" baseline="0" noProof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SELECT COMMITTEE ON APPROPRIATIONS</a:t>
            </a: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55FC211-5B71-3FC7-14D9-BA93F4F16ED1}"/>
              </a:ext>
            </a:extLst>
          </p:cNvPr>
          <p:cNvSpPr txBox="1">
            <a:spLocks/>
          </p:cNvSpPr>
          <p:nvPr/>
        </p:nvSpPr>
        <p:spPr>
          <a:xfrm>
            <a:off x="1367713" y="3125010"/>
            <a:ext cx="6386763" cy="1622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Conditional Grant on Learners with Severe to Profound Disability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9FDCA2C-4D5F-DFD1-8C56-A9DF2DFB0E51}"/>
              </a:ext>
            </a:extLst>
          </p:cNvPr>
          <p:cNvSpPr txBox="1">
            <a:spLocks/>
          </p:cNvSpPr>
          <p:nvPr/>
        </p:nvSpPr>
        <p:spPr>
          <a:xfrm>
            <a:off x="1367713" y="5197284"/>
            <a:ext cx="6372726" cy="1020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ZA" sz="2400" b="1" dirty="0">
                <a:solidFill>
                  <a:srgbClr val="F79646">
                    <a:lumMod val="50000"/>
                  </a:srgbClr>
                </a:solidFill>
                <a:latin typeface="Century Gothic" panose="020B0502020202020204" pitchFamily="34" charset="0"/>
              </a:rPr>
              <a:t>24 August 2022</a:t>
            </a:r>
          </a:p>
          <a:p>
            <a:pPr>
              <a:defRPr/>
            </a:pPr>
            <a:r>
              <a:rPr lang="en-ZA" sz="2400" b="1" dirty="0">
                <a:solidFill>
                  <a:srgbClr val="F79646">
                    <a:lumMod val="50000"/>
                  </a:srgbClr>
                </a:solidFill>
                <a:latin typeface="Century Gothic" panose="020B0502020202020204" pitchFamily="34" charset="0"/>
              </a:rPr>
              <a:t>Presented by Hon MEC GADE</a:t>
            </a:r>
          </a:p>
        </p:txBody>
      </p:sp>
    </p:spTree>
    <p:extLst>
      <p:ext uri="{BB962C8B-B14F-4D97-AF65-F5344CB8AC3E}">
        <p14:creationId xmlns:p14="http://schemas.microsoft.com/office/powerpoint/2010/main" val="882580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-239535"/>
            <a:ext cx="12001500" cy="70975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FB0238-F219-403A-B292-75470AF5C36A}"/>
              </a:ext>
            </a:extLst>
          </p:cNvPr>
          <p:cNvSpPr/>
          <p:nvPr/>
        </p:nvSpPr>
        <p:spPr>
          <a:xfrm>
            <a:off x="428625" y="2006304"/>
            <a:ext cx="1066800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2943A-DA63-9FE0-6E45-6BF6F459456C}"/>
              </a:ext>
            </a:extLst>
          </p:cNvPr>
          <p:cNvSpPr txBox="1">
            <a:spLocks/>
          </p:cNvSpPr>
          <p:nvPr/>
        </p:nvSpPr>
        <p:spPr>
          <a:xfrm>
            <a:off x="1115616" y="1052736"/>
            <a:ext cx="64739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0D4C3849-5319-0534-8696-CD499BDC97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801204"/>
              </p:ext>
            </p:extLst>
          </p:nvPr>
        </p:nvGraphicFramePr>
        <p:xfrm>
          <a:off x="428625" y="1882589"/>
          <a:ext cx="10165485" cy="4180365"/>
        </p:xfrm>
        <a:graphic>
          <a:graphicData uri="http://schemas.openxmlformats.org/drawingml/2006/table">
            <a:tbl>
              <a:tblPr firstRow="1" bandRow="1"/>
              <a:tblGrid>
                <a:gridCol w="2025490">
                  <a:extLst>
                    <a:ext uri="{9D8B030D-6E8A-4147-A177-3AD203B41FA5}">
                      <a16:colId xmlns:a16="http://schemas.microsoft.com/office/drawing/2014/main" val="1769941809"/>
                    </a:ext>
                  </a:extLst>
                </a:gridCol>
                <a:gridCol w="1369345">
                  <a:extLst>
                    <a:ext uri="{9D8B030D-6E8A-4147-A177-3AD203B41FA5}">
                      <a16:colId xmlns:a16="http://schemas.microsoft.com/office/drawing/2014/main" val="2527973066"/>
                    </a:ext>
                  </a:extLst>
                </a:gridCol>
                <a:gridCol w="2145307">
                  <a:extLst>
                    <a:ext uri="{9D8B030D-6E8A-4147-A177-3AD203B41FA5}">
                      <a16:colId xmlns:a16="http://schemas.microsoft.com/office/drawing/2014/main" val="3364849647"/>
                    </a:ext>
                  </a:extLst>
                </a:gridCol>
                <a:gridCol w="4625343">
                  <a:extLst>
                    <a:ext uri="{9D8B030D-6E8A-4147-A177-3AD203B41FA5}">
                      <a16:colId xmlns:a16="http://schemas.microsoft.com/office/drawing/2014/main" val="386788971"/>
                    </a:ext>
                  </a:extLst>
                </a:gridCol>
              </a:tblGrid>
              <a:tr h="591647">
                <a:tc gridSpan="4"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AND TEACHING SUPPORT MATERIALS (</a:t>
                      </a:r>
                      <a:r>
                        <a:rPr lang="en-GB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LTSM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STORAGE CONTAINERS AND ASSISTIVE DEVICES FOR INDIVIDUAL USE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34255"/>
                  </a:ext>
                </a:extLst>
              </a:tr>
              <a:tr h="537818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ITEM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</a:t>
                      </a:r>
                      <a:endParaRPr lang="en-ZA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ACTUAL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ITEMS BOUGHT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702739"/>
                  </a:ext>
                </a:extLst>
              </a:tr>
              <a:tr h="1399508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LTSM for Special Care Centres 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 kiddies solid high back chairs procured for care centres. </a:t>
                      </a:r>
                    </a:p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standing frames</a:t>
                      </a:r>
                    </a:p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10cm high density foam matrasses procured for learners in day centres and residential .</a:t>
                      </a:r>
                    </a:p>
                    <a:p>
                      <a:pPr algn="ctr"/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079152"/>
                  </a:ext>
                </a:extLst>
              </a:tr>
              <a:tr h="480246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Storage containers </a:t>
                      </a:r>
                      <a:endParaRPr lang="en-ZA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6x3 storage container with extractor.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633481"/>
                  </a:ext>
                </a:extLst>
              </a:tr>
              <a:tr h="855884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Assistive devices  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 wheelchairs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walking mobilities</a:t>
                      </a:r>
                      <a:endParaRPr kumimoji="0" lang="en-ZA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 Buggies 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289751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7F2F694-8CC3-53B5-1852-7D91433F39C3}"/>
              </a:ext>
            </a:extLst>
          </p:cNvPr>
          <p:cNvSpPr txBox="1">
            <a:spLocks/>
          </p:cNvSpPr>
          <p:nvPr/>
        </p:nvSpPr>
        <p:spPr>
          <a:xfrm>
            <a:off x="858981" y="914400"/>
            <a:ext cx="8811492" cy="1072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US" sz="20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en-US" sz="20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n-ZA" sz="2000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0" y="108282"/>
            <a:ext cx="11627180" cy="6756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FB0238-F219-403A-B292-75470AF5C36A}"/>
              </a:ext>
            </a:extLst>
          </p:cNvPr>
          <p:cNvSpPr/>
          <p:nvPr/>
        </p:nvSpPr>
        <p:spPr>
          <a:xfrm>
            <a:off x="428625" y="2006304"/>
            <a:ext cx="1066800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2943A-DA63-9FE0-6E45-6BF6F459456C}"/>
              </a:ext>
            </a:extLst>
          </p:cNvPr>
          <p:cNvSpPr txBox="1">
            <a:spLocks/>
          </p:cNvSpPr>
          <p:nvPr/>
        </p:nvSpPr>
        <p:spPr>
          <a:xfrm>
            <a:off x="1115616" y="1052736"/>
            <a:ext cx="64739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529E77D5-5878-A487-A594-97BF708E7E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638853"/>
              </p:ext>
            </p:extLst>
          </p:nvPr>
        </p:nvGraphicFramePr>
        <p:xfrm>
          <a:off x="1095375" y="2006304"/>
          <a:ext cx="9461789" cy="3818193"/>
        </p:xfrm>
        <a:graphic>
          <a:graphicData uri="http://schemas.openxmlformats.org/drawingml/2006/table">
            <a:tbl>
              <a:tblPr firstRow="1" bandRow="1"/>
              <a:tblGrid>
                <a:gridCol w="2653112">
                  <a:extLst>
                    <a:ext uri="{9D8B030D-6E8A-4147-A177-3AD203B41FA5}">
                      <a16:colId xmlns:a16="http://schemas.microsoft.com/office/drawing/2014/main" val="2281299986"/>
                    </a:ext>
                  </a:extLst>
                </a:gridCol>
                <a:gridCol w="2728916">
                  <a:extLst>
                    <a:ext uri="{9D8B030D-6E8A-4147-A177-3AD203B41FA5}">
                      <a16:colId xmlns:a16="http://schemas.microsoft.com/office/drawing/2014/main" val="1769941809"/>
                    </a:ext>
                  </a:extLst>
                </a:gridCol>
                <a:gridCol w="4079761">
                  <a:extLst>
                    <a:ext uri="{9D8B030D-6E8A-4147-A177-3AD203B41FA5}">
                      <a16:colId xmlns:a16="http://schemas.microsoft.com/office/drawing/2014/main" val="2527973066"/>
                    </a:ext>
                  </a:extLst>
                </a:gridCol>
              </a:tblGrid>
              <a:tr h="684461">
                <a:tc gridSpan="3"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TRAINING OF TRANSVERSAL OUTREACH TEAMS, CAREGIVERS, TEACHERS, THERAPISTS AND DISTRICT OFFICIALS</a:t>
                      </a:r>
                      <a:endParaRPr lang="en-ZA" sz="1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34255"/>
                  </a:ext>
                </a:extLst>
              </a:tr>
              <a:tr h="560558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TARGETED GROUP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ACTUAL 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702739"/>
                  </a:ext>
                </a:extLst>
              </a:tr>
              <a:tr h="766936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Transversal itinerant outreach team members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079152"/>
                  </a:ext>
                </a:extLst>
              </a:tr>
              <a:tr h="590368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Caregivers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308 </a:t>
                      </a:r>
                    </a:p>
                    <a:p>
                      <a:pPr algn="ctr"/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95175"/>
                  </a:ext>
                </a:extLst>
              </a:tr>
              <a:tr h="480018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Teachers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997244"/>
                  </a:ext>
                </a:extLst>
              </a:tr>
              <a:tr h="716620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Therapists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49850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D9914BB-2771-11F1-48B9-3D0F86CC3458}"/>
              </a:ext>
            </a:extLst>
          </p:cNvPr>
          <p:cNvSpPr txBox="1">
            <a:spLocks/>
          </p:cNvSpPr>
          <p:nvPr/>
        </p:nvSpPr>
        <p:spPr>
          <a:xfrm>
            <a:off x="3759200" y="1311564"/>
            <a:ext cx="6123709" cy="675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US" sz="20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en-US" sz="20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n-ZA" sz="2000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3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06680"/>
            <a:ext cx="12001500" cy="67513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FB0238-F219-403A-B292-75470AF5C36A}"/>
              </a:ext>
            </a:extLst>
          </p:cNvPr>
          <p:cNvSpPr/>
          <p:nvPr/>
        </p:nvSpPr>
        <p:spPr>
          <a:xfrm>
            <a:off x="428625" y="2006304"/>
            <a:ext cx="1066800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2943A-DA63-9FE0-6E45-6BF6F459456C}"/>
              </a:ext>
            </a:extLst>
          </p:cNvPr>
          <p:cNvSpPr txBox="1">
            <a:spLocks/>
          </p:cNvSpPr>
          <p:nvPr/>
        </p:nvSpPr>
        <p:spPr>
          <a:xfrm>
            <a:off x="1115616" y="1052736"/>
            <a:ext cx="64739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CAA2DBB2-10C5-458F-BF0D-641E51DA75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807852"/>
              </p:ext>
            </p:extLst>
          </p:nvPr>
        </p:nvGraphicFramePr>
        <p:xfrm>
          <a:off x="2451798" y="1761564"/>
          <a:ext cx="7868038" cy="4043847"/>
        </p:xfrm>
        <a:graphic>
          <a:graphicData uri="http://schemas.openxmlformats.org/drawingml/2006/table">
            <a:tbl>
              <a:tblPr firstRow="1" bandRow="1"/>
              <a:tblGrid>
                <a:gridCol w="1693601">
                  <a:extLst>
                    <a:ext uri="{9D8B030D-6E8A-4147-A177-3AD203B41FA5}">
                      <a16:colId xmlns:a16="http://schemas.microsoft.com/office/drawing/2014/main" val="1769941809"/>
                    </a:ext>
                  </a:extLst>
                </a:gridCol>
                <a:gridCol w="2303296">
                  <a:extLst>
                    <a:ext uri="{9D8B030D-6E8A-4147-A177-3AD203B41FA5}">
                      <a16:colId xmlns:a16="http://schemas.microsoft.com/office/drawing/2014/main" val="4026612890"/>
                    </a:ext>
                  </a:extLst>
                </a:gridCol>
                <a:gridCol w="1938004">
                  <a:extLst>
                    <a:ext uri="{9D8B030D-6E8A-4147-A177-3AD203B41FA5}">
                      <a16:colId xmlns:a16="http://schemas.microsoft.com/office/drawing/2014/main" val="1470278634"/>
                    </a:ext>
                  </a:extLst>
                </a:gridCol>
                <a:gridCol w="1933137">
                  <a:extLst>
                    <a:ext uri="{9D8B030D-6E8A-4147-A177-3AD203B41FA5}">
                      <a16:colId xmlns:a16="http://schemas.microsoft.com/office/drawing/2014/main" val="1419233732"/>
                    </a:ext>
                  </a:extLst>
                </a:gridCol>
              </a:tblGrid>
              <a:tr h="751780">
                <a:tc gridSpan="4"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FACILITATING THE USE OF THE LEARNING PROGRAMME </a:t>
                      </a:r>
                      <a:endParaRPr lang="en-Z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34255"/>
                  </a:ext>
                </a:extLst>
              </a:tr>
              <a:tr h="1241434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TYPE</a:t>
                      </a:r>
                      <a:r>
                        <a:rPr lang="en-ZA" sz="18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LEARNING SITES 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OF LEARNERS WHO USED THE LEARNING PROGRAMME FOR LPID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OF REPORT CARDS ISSUED 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OF MARK SCHEDULES COMPLETED </a:t>
                      </a:r>
                      <a:endParaRPr lang="en-ZA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702739"/>
                  </a:ext>
                </a:extLst>
              </a:tr>
              <a:tr h="922927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Special Care Centres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079152"/>
                  </a:ext>
                </a:extLst>
              </a:tr>
              <a:tr h="922927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Schools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9517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424A1CE-731E-2B3E-4678-D173A955C26E}"/>
              </a:ext>
            </a:extLst>
          </p:cNvPr>
          <p:cNvSpPr txBox="1">
            <a:spLocks/>
          </p:cNvSpPr>
          <p:nvPr/>
        </p:nvSpPr>
        <p:spPr>
          <a:xfrm>
            <a:off x="2351314" y="1175657"/>
            <a:ext cx="8169310" cy="585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US" sz="20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en-US" sz="20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n-ZA" sz="2000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39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6680"/>
            <a:ext cx="12001500" cy="70975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FB0238-F219-403A-B292-75470AF5C36A}"/>
              </a:ext>
            </a:extLst>
          </p:cNvPr>
          <p:cNvSpPr/>
          <p:nvPr/>
        </p:nvSpPr>
        <p:spPr>
          <a:xfrm>
            <a:off x="428625" y="2006304"/>
            <a:ext cx="1066800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2943A-DA63-9FE0-6E45-6BF6F459456C}"/>
              </a:ext>
            </a:extLst>
          </p:cNvPr>
          <p:cNvSpPr txBox="1">
            <a:spLocks/>
          </p:cNvSpPr>
          <p:nvPr/>
        </p:nvSpPr>
        <p:spPr>
          <a:xfrm>
            <a:off x="1115616" y="1052736"/>
            <a:ext cx="64739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5" name="Content Placeholder 436">
            <a:extLst>
              <a:ext uri="{FF2B5EF4-FFF2-40B4-BE49-F238E27FC236}">
                <a16:creationId xmlns:a16="http://schemas.microsoft.com/office/drawing/2014/main" id="{39BCF894-C387-A5F2-4A45-9678443927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996855"/>
              </p:ext>
            </p:extLst>
          </p:nvPr>
        </p:nvGraphicFramePr>
        <p:xfrm>
          <a:off x="1668026" y="2006304"/>
          <a:ext cx="9998110" cy="3260796"/>
        </p:xfrm>
        <a:graphic>
          <a:graphicData uri="http://schemas.openxmlformats.org/drawingml/2006/table">
            <a:tbl>
              <a:tblPr firstRow="1" firstCol="1" bandRow="1"/>
              <a:tblGrid>
                <a:gridCol w="1764333">
                  <a:extLst>
                    <a:ext uri="{9D8B030D-6E8A-4147-A177-3AD203B41FA5}">
                      <a16:colId xmlns:a16="http://schemas.microsoft.com/office/drawing/2014/main" val="4151659926"/>
                    </a:ext>
                  </a:extLst>
                </a:gridCol>
                <a:gridCol w="1933004">
                  <a:extLst>
                    <a:ext uri="{9D8B030D-6E8A-4147-A177-3AD203B41FA5}">
                      <a16:colId xmlns:a16="http://schemas.microsoft.com/office/drawing/2014/main" val="150734033"/>
                    </a:ext>
                  </a:extLst>
                </a:gridCol>
                <a:gridCol w="1798097">
                  <a:extLst>
                    <a:ext uri="{9D8B030D-6E8A-4147-A177-3AD203B41FA5}">
                      <a16:colId xmlns:a16="http://schemas.microsoft.com/office/drawing/2014/main" val="206623644"/>
                    </a:ext>
                  </a:extLst>
                </a:gridCol>
                <a:gridCol w="1663239">
                  <a:extLst>
                    <a:ext uri="{9D8B030D-6E8A-4147-A177-3AD203B41FA5}">
                      <a16:colId xmlns:a16="http://schemas.microsoft.com/office/drawing/2014/main" val="1871890325"/>
                    </a:ext>
                  </a:extLst>
                </a:gridCol>
                <a:gridCol w="1418034">
                  <a:extLst>
                    <a:ext uri="{9D8B030D-6E8A-4147-A177-3AD203B41FA5}">
                      <a16:colId xmlns:a16="http://schemas.microsoft.com/office/drawing/2014/main" val="2305098045"/>
                    </a:ext>
                  </a:extLst>
                </a:gridCol>
                <a:gridCol w="1421403">
                  <a:extLst>
                    <a:ext uri="{9D8B030D-6E8A-4147-A177-3AD203B41FA5}">
                      <a16:colId xmlns:a16="http://schemas.microsoft.com/office/drawing/2014/main" val="92642446"/>
                    </a:ext>
                  </a:extLst>
                </a:gridCol>
              </a:tblGrid>
              <a:tr h="1257725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ALLOCATION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 PER DORA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AMOUNT RECEIVED FROM THE DBE 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EXPENDITURE 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COMMITMENT 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EXPENDITURE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COMMITMENT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AVAILABLE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BALANCE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62822"/>
                  </a:ext>
                </a:extLst>
              </a:tr>
              <a:tr h="746448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R28 333 000</a:t>
                      </a: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R9000 000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R4 384 000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R3 467 351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R7 851 351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R20 481 649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34214"/>
                  </a:ext>
                </a:extLst>
              </a:tr>
              <a:tr h="586077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218388"/>
                  </a:ext>
                </a:extLst>
              </a:tr>
              <a:tr h="670546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31.7%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15.49 %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12.23%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72.28 %      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247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72C8E49-DD05-684F-F3B3-3B45C6BE327A}"/>
              </a:ext>
            </a:extLst>
          </p:cNvPr>
          <p:cNvSpPr txBox="1">
            <a:spLocks/>
          </p:cNvSpPr>
          <p:nvPr/>
        </p:nvSpPr>
        <p:spPr>
          <a:xfrm>
            <a:off x="1848897" y="1235947"/>
            <a:ext cx="9485852" cy="750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US" sz="20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en-US" sz="20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n-ZA" sz="2000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15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-379095"/>
            <a:ext cx="12001500" cy="72370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FB0238-F219-403A-B292-75470AF5C36A}"/>
              </a:ext>
            </a:extLst>
          </p:cNvPr>
          <p:cNvSpPr/>
          <p:nvPr/>
        </p:nvSpPr>
        <p:spPr>
          <a:xfrm>
            <a:off x="428625" y="2006304"/>
            <a:ext cx="1066800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2943A-DA63-9FE0-6E45-6BF6F459456C}"/>
              </a:ext>
            </a:extLst>
          </p:cNvPr>
          <p:cNvSpPr txBox="1">
            <a:spLocks/>
          </p:cNvSpPr>
          <p:nvPr/>
        </p:nvSpPr>
        <p:spPr>
          <a:xfrm>
            <a:off x="1115616" y="1052736"/>
            <a:ext cx="64739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391764F9-38CD-F6FA-1BD2-CCD0301D9A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375902"/>
              </p:ext>
            </p:extLst>
          </p:nvPr>
        </p:nvGraphicFramePr>
        <p:xfrm>
          <a:off x="1095375" y="2006305"/>
          <a:ext cx="8653743" cy="4203897"/>
        </p:xfrm>
        <a:graphic>
          <a:graphicData uri="http://schemas.openxmlformats.org/drawingml/2006/table">
            <a:tbl>
              <a:tblPr firstRow="1" bandRow="1"/>
              <a:tblGrid>
                <a:gridCol w="4629565">
                  <a:extLst>
                    <a:ext uri="{9D8B030D-6E8A-4147-A177-3AD203B41FA5}">
                      <a16:colId xmlns:a16="http://schemas.microsoft.com/office/drawing/2014/main" val="1769941809"/>
                    </a:ext>
                  </a:extLst>
                </a:gridCol>
                <a:gridCol w="4024178">
                  <a:extLst>
                    <a:ext uri="{9D8B030D-6E8A-4147-A177-3AD203B41FA5}">
                      <a16:colId xmlns:a16="http://schemas.microsoft.com/office/drawing/2014/main" val="4026612890"/>
                    </a:ext>
                  </a:extLst>
                </a:gridCol>
              </a:tblGrid>
              <a:tr h="571696">
                <a:tc gridSpan="2"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FACILITATING THE USE OF THE LEARNING PROGRAMME </a:t>
                      </a:r>
                      <a:endParaRPr lang="en-ZA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34255"/>
                  </a:ext>
                </a:extLst>
              </a:tr>
              <a:tr h="1108554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OF LEARNERS PARTICIPATING IN BASIC SKILLS PROGRAMMES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TYPES OF BASIC NON-ACCREDITED SKILLS PROGRAMME 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702739"/>
                  </a:ext>
                </a:extLst>
              </a:tr>
              <a:tr h="505061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1080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Beads work and sewing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079152"/>
                  </a:ext>
                </a:extLst>
              </a:tr>
              <a:tr h="505061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Cooking, Baking , woodcraft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598589"/>
                  </a:ext>
                </a:extLst>
              </a:tr>
              <a:tr h="505061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Painting , Pottery &amp; Gardening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615942"/>
                  </a:ext>
                </a:extLst>
              </a:tr>
              <a:tr h="505061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Basic reading and writing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472999"/>
                  </a:ext>
                </a:extLst>
              </a:tr>
              <a:tr h="503403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04218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ABE8F3DC-1D0A-705D-13F3-D5FFC3F8613C}"/>
              </a:ext>
            </a:extLst>
          </p:cNvPr>
          <p:cNvSpPr txBox="1">
            <a:spLocks/>
          </p:cNvSpPr>
          <p:nvPr/>
        </p:nvSpPr>
        <p:spPr>
          <a:xfrm>
            <a:off x="1193985" y="1052736"/>
            <a:ext cx="9388850" cy="822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n-Z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74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6680"/>
            <a:ext cx="12001500" cy="70975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FB0238-F219-403A-B292-75470AF5C36A}"/>
              </a:ext>
            </a:extLst>
          </p:cNvPr>
          <p:cNvSpPr/>
          <p:nvPr/>
        </p:nvSpPr>
        <p:spPr>
          <a:xfrm>
            <a:off x="428625" y="2006304"/>
            <a:ext cx="1066800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2943A-DA63-9FE0-6E45-6BF6F459456C}"/>
              </a:ext>
            </a:extLst>
          </p:cNvPr>
          <p:cNvSpPr txBox="1">
            <a:spLocks/>
          </p:cNvSpPr>
          <p:nvPr/>
        </p:nvSpPr>
        <p:spPr>
          <a:xfrm>
            <a:off x="1115616" y="1052736"/>
            <a:ext cx="64739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3B9AA4C6-2A91-F4DA-771A-61AE76D082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816874"/>
              </p:ext>
            </p:extLst>
          </p:nvPr>
        </p:nvGraphicFramePr>
        <p:xfrm>
          <a:off x="645459" y="2111187"/>
          <a:ext cx="10267051" cy="3910101"/>
        </p:xfrm>
        <a:graphic>
          <a:graphicData uri="http://schemas.openxmlformats.org/drawingml/2006/table">
            <a:tbl>
              <a:tblPr firstRow="1" bandRow="1"/>
              <a:tblGrid>
                <a:gridCol w="3464317">
                  <a:extLst>
                    <a:ext uri="{9D8B030D-6E8A-4147-A177-3AD203B41FA5}">
                      <a16:colId xmlns:a16="http://schemas.microsoft.com/office/drawing/2014/main" val="1769941809"/>
                    </a:ext>
                  </a:extLst>
                </a:gridCol>
                <a:gridCol w="1366576">
                  <a:extLst>
                    <a:ext uri="{9D8B030D-6E8A-4147-A177-3AD203B41FA5}">
                      <a16:colId xmlns:a16="http://schemas.microsoft.com/office/drawing/2014/main" val="3817045831"/>
                    </a:ext>
                  </a:extLst>
                </a:gridCol>
                <a:gridCol w="1085222">
                  <a:extLst>
                    <a:ext uri="{9D8B030D-6E8A-4147-A177-3AD203B41FA5}">
                      <a16:colId xmlns:a16="http://schemas.microsoft.com/office/drawing/2014/main" val="102229852"/>
                    </a:ext>
                  </a:extLst>
                </a:gridCol>
                <a:gridCol w="4350936">
                  <a:extLst>
                    <a:ext uri="{9D8B030D-6E8A-4147-A177-3AD203B41FA5}">
                      <a16:colId xmlns:a16="http://schemas.microsoft.com/office/drawing/2014/main" val="4027838974"/>
                    </a:ext>
                  </a:extLst>
                </a:gridCol>
              </a:tblGrid>
              <a:tr h="766683">
                <a:tc gridSpan="4"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RESPONSE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TO COVID-19</a:t>
                      </a:r>
                      <a:endParaRPr lang="en-ZA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34255"/>
                  </a:ext>
                </a:extLst>
              </a:tr>
              <a:tr h="858203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RESPONSE TO COVID-19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TARGET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ACTUAL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TYPES OF RESOURCES PROCURED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702739"/>
                  </a:ext>
                </a:extLst>
              </a:tr>
              <a:tr h="929238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Thermometers and consumables 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consumable procured in 2021/22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stock was still available.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079152"/>
                  </a:ext>
                </a:extLst>
              </a:tr>
              <a:tr h="1355977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ICT for remote support </a:t>
                      </a:r>
                      <a:endParaRPr lang="en-ZA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Acer laptops for special care centers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9517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BF34637-8F77-3872-B1F3-F69B5085119B}"/>
              </a:ext>
            </a:extLst>
          </p:cNvPr>
          <p:cNvSpPr txBox="1">
            <a:spLocks/>
          </p:cNvSpPr>
          <p:nvPr/>
        </p:nvSpPr>
        <p:spPr>
          <a:xfrm>
            <a:off x="645459" y="1052736"/>
            <a:ext cx="8247018" cy="1058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US" sz="200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en-US" sz="200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US" sz="200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2000" dirty="0">
              <a:solidFill>
                <a:srgbClr val="C0504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76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6680"/>
            <a:ext cx="12001500" cy="70975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FB0238-F219-403A-B292-75470AF5C36A}"/>
              </a:ext>
            </a:extLst>
          </p:cNvPr>
          <p:cNvSpPr/>
          <p:nvPr/>
        </p:nvSpPr>
        <p:spPr>
          <a:xfrm>
            <a:off x="428625" y="2006304"/>
            <a:ext cx="1066800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2943A-DA63-9FE0-6E45-6BF6F459456C}"/>
              </a:ext>
            </a:extLst>
          </p:cNvPr>
          <p:cNvSpPr txBox="1">
            <a:spLocks/>
          </p:cNvSpPr>
          <p:nvPr/>
        </p:nvSpPr>
        <p:spPr>
          <a:xfrm>
            <a:off x="1115616" y="1052736"/>
            <a:ext cx="64739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F1FC3A3-2FD2-7FA9-0BE1-76760517BA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076135"/>
              </p:ext>
            </p:extLst>
          </p:nvPr>
        </p:nvGraphicFramePr>
        <p:xfrm>
          <a:off x="1" y="1640541"/>
          <a:ext cx="10915650" cy="5403197"/>
        </p:xfrm>
        <a:graphic>
          <a:graphicData uri="http://schemas.openxmlformats.org/drawingml/2006/table">
            <a:tbl>
              <a:tblPr firstRow="1" bandRow="1"/>
              <a:tblGrid>
                <a:gridCol w="5952796">
                  <a:extLst>
                    <a:ext uri="{9D8B030D-6E8A-4147-A177-3AD203B41FA5}">
                      <a16:colId xmlns:a16="http://schemas.microsoft.com/office/drawing/2014/main" val="2281299986"/>
                    </a:ext>
                  </a:extLst>
                </a:gridCol>
                <a:gridCol w="4962854">
                  <a:extLst>
                    <a:ext uri="{9D8B030D-6E8A-4147-A177-3AD203B41FA5}">
                      <a16:colId xmlns:a16="http://schemas.microsoft.com/office/drawing/2014/main" val="1769941809"/>
                    </a:ext>
                  </a:extLst>
                </a:gridCol>
              </a:tblGrid>
              <a:tr h="394584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CHALLENGES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MITIGATION MEASURES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34255"/>
                  </a:ext>
                </a:extLst>
              </a:tr>
              <a:tr h="2058834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dirty="0">
                          <a:latin typeface="Century Gothic" panose="020B0502020202020204" pitchFamily="34" charset="0"/>
                        </a:rPr>
                        <a:t>Late deliveries of goods procured which led to under expenditure of R4 378 994 which ended up being accruals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Procurement plan is in place and endorsed by DBE to ensure that the services are delivered within time </a:t>
                      </a:r>
                      <a:r>
                        <a:rPr lang="en-ZA" dirty="0">
                          <a:latin typeface="Century Gothic" panose="020B0502020202020204" pitchFamily="34" charset="0"/>
                        </a:rPr>
                        <a:t>frames. Putting more pressure on the service providers for quick turn around times of deliveries. Also checking the capacity of service provides that we contract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702739"/>
                  </a:ext>
                </a:extLst>
              </a:tr>
              <a:tr h="921806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dirty="0">
                          <a:latin typeface="Century Gothic" panose="020B0502020202020204" pitchFamily="34" charset="0"/>
                        </a:rPr>
                        <a:t>The under expenditure in COE was as a result of Joe Gqabi s team that assumed duties 4 months behind the scheduled time .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dirty="0">
                          <a:latin typeface="Century Gothic" panose="020B0502020202020204" pitchFamily="34" charset="0"/>
                        </a:rPr>
                        <a:t>The team is already in place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079152"/>
                  </a:ext>
                </a:extLst>
              </a:tr>
              <a:tr h="2027973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dirty="0">
                          <a:latin typeface="Century Gothic" panose="020B0502020202020204" pitchFamily="34" charset="0"/>
                        </a:rPr>
                        <a:t>The reason for under expenditure in quarter one is as a result of unspent COE that arise due to four vacant positions.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dirty="0">
                          <a:latin typeface="Century Gothic" panose="020B0502020202020204" pitchFamily="34" charset="0"/>
                        </a:rPr>
                        <a:t>The recruitment process have started, the vacancies will be filled in quarter 3 within the set management plan. The Provincial </a:t>
                      </a:r>
                      <a:r>
                        <a:rPr lang="en-ZA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Department is in the process of requesting deviation of unspent COE funds to utilise for procurement of assistive devices for learners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898039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D75E5BF-48C9-260C-7DC8-092AD86028E9}"/>
              </a:ext>
            </a:extLst>
          </p:cNvPr>
          <p:cNvSpPr txBox="1">
            <a:spLocks/>
          </p:cNvSpPr>
          <p:nvPr/>
        </p:nvSpPr>
        <p:spPr>
          <a:xfrm>
            <a:off x="190501" y="1257300"/>
            <a:ext cx="9625012" cy="383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en-US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US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CONTRIBUTED</a:t>
            </a:r>
            <a:r>
              <a:rPr lang="en-US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UNDER-EXPENDITURE</a:t>
            </a:r>
            <a:r>
              <a:rPr lang="en-US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MITIGATIONS</a:t>
            </a:r>
            <a:endParaRPr lang="en-ZA" dirty="0"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1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4" y="174812"/>
            <a:ext cx="11537345" cy="65083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4FC555-E104-B8A0-53A4-B35CD6FA9CEA}"/>
              </a:ext>
            </a:extLst>
          </p:cNvPr>
          <p:cNvSpPr txBox="1">
            <a:spLocks/>
          </p:cNvSpPr>
          <p:nvPr/>
        </p:nvSpPr>
        <p:spPr>
          <a:xfrm>
            <a:off x="2191870" y="2259107"/>
            <a:ext cx="6952129" cy="36172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 dirty="0">
                <a:latin typeface="Century Gothic" panose="020B0502020202020204" pitchFamily="34" charset="0"/>
              </a:rPr>
              <a:t>. </a:t>
            </a:r>
            <a:endParaRPr lang="en-US" sz="34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- Purpose of the presentation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. Expenditure Report 2021/22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. Accruals Incurred 2021/22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.Service delivery performance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.2022/23 quarter 1 expenditure report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 .Challenges and mitigation strategies 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37045E9-0F0F-2FDD-5D4B-43075E65C74F}"/>
              </a:ext>
            </a:extLst>
          </p:cNvPr>
          <p:cNvSpPr txBox="1">
            <a:spLocks/>
          </p:cNvSpPr>
          <p:nvPr/>
        </p:nvSpPr>
        <p:spPr>
          <a:xfrm>
            <a:off x="914399" y="1452282"/>
            <a:ext cx="8475621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PRESENTATION OUTLINE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49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78"/>
            <a:ext cx="12192000" cy="72101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FB0238-F219-403A-B292-75470AF5C36A}"/>
              </a:ext>
            </a:extLst>
          </p:cNvPr>
          <p:cNvSpPr/>
          <p:nvPr/>
        </p:nvSpPr>
        <p:spPr>
          <a:xfrm>
            <a:off x="428625" y="2006304"/>
            <a:ext cx="1066800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6D8C7A-EA52-6E4C-E759-601CD98A05BF}"/>
              </a:ext>
            </a:extLst>
          </p:cNvPr>
          <p:cNvSpPr txBox="1"/>
          <p:nvPr/>
        </p:nvSpPr>
        <p:spPr>
          <a:xfrm>
            <a:off x="954741" y="2299448"/>
            <a:ext cx="82632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present an expenditure report and service delivery performance on Learners with Severe to Profound Intellectual Disabilities Conditional Grant for the fourth quarter of 2021/22 and the fist quarter of 2022/23 financial year.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0DA98F9-E53C-430D-EA21-D3D7DAD9EC0C}"/>
              </a:ext>
            </a:extLst>
          </p:cNvPr>
          <p:cNvSpPr txBox="1">
            <a:spLocks/>
          </p:cNvSpPr>
          <p:nvPr/>
        </p:nvSpPr>
        <p:spPr>
          <a:xfrm>
            <a:off x="564776" y="1371599"/>
            <a:ext cx="8653183" cy="82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PURPOSE OF PRESENTATION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398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6680"/>
            <a:ext cx="12001500" cy="70975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FB0238-F219-403A-B292-75470AF5C36A}"/>
              </a:ext>
            </a:extLst>
          </p:cNvPr>
          <p:cNvSpPr/>
          <p:nvPr/>
        </p:nvSpPr>
        <p:spPr>
          <a:xfrm>
            <a:off x="428625" y="2006304"/>
            <a:ext cx="1066800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ontent Placeholder 436">
            <a:extLst>
              <a:ext uri="{FF2B5EF4-FFF2-40B4-BE49-F238E27FC236}">
                <a16:creationId xmlns:a16="http://schemas.microsoft.com/office/drawing/2014/main" id="{EF763A7D-2422-F0EA-B871-8037C463C3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021266"/>
              </p:ext>
            </p:extLst>
          </p:nvPr>
        </p:nvGraphicFramePr>
        <p:xfrm>
          <a:off x="1095374" y="1930170"/>
          <a:ext cx="9151285" cy="4161348"/>
        </p:xfrm>
        <a:graphic>
          <a:graphicData uri="http://schemas.openxmlformats.org/drawingml/2006/table">
            <a:tbl>
              <a:tblPr firstRow="1" firstCol="1" bandRow="1"/>
              <a:tblGrid>
                <a:gridCol w="1553697">
                  <a:extLst>
                    <a:ext uri="{9D8B030D-6E8A-4147-A177-3AD203B41FA5}">
                      <a16:colId xmlns:a16="http://schemas.microsoft.com/office/drawing/2014/main" val="4151659926"/>
                    </a:ext>
                  </a:extLst>
                </a:gridCol>
                <a:gridCol w="2007486">
                  <a:extLst>
                    <a:ext uri="{9D8B030D-6E8A-4147-A177-3AD203B41FA5}">
                      <a16:colId xmlns:a16="http://schemas.microsoft.com/office/drawing/2014/main" val="150734033"/>
                    </a:ext>
                  </a:extLst>
                </a:gridCol>
                <a:gridCol w="2107314">
                  <a:extLst>
                    <a:ext uri="{9D8B030D-6E8A-4147-A177-3AD203B41FA5}">
                      <a16:colId xmlns:a16="http://schemas.microsoft.com/office/drawing/2014/main" val="20662364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71890325"/>
                    </a:ext>
                  </a:extLst>
                </a:gridCol>
                <a:gridCol w="1425388">
                  <a:extLst>
                    <a:ext uri="{9D8B030D-6E8A-4147-A177-3AD203B41FA5}">
                      <a16:colId xmlns:a16="http://schemas.microsoft.com/office/drawing/2014/main" val="863642677"/>
                    </a:ext>
                  </a:extLst>
                </a:gridCol>
              </a:tblGrid>
              <a:tr h="2211117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 PER DORA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RECEIVED FROM THE DBE 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SPENT ON THE ALLOCATED  AMOUNT AS AT 31 MARCH 2022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BALANCE REMAINING AS 31 MARCH 2022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AMOUNT REQUESTED</a:t>
                      </a:r>
                      <a:r>
                        <a:rPr lang="en-ZA" sz="16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FOR ROLL-OVER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62822"/>
                  </a:ext>
                </a:extLst>
              </a:tr>
              <a:tr h="1950231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R27 004 000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R27 004 000 (100%)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R23 867 000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88%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R3 137 000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12%</a:t>
                      </a:r>
                      <a:endParaRPr lang="en-ZA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R4 467 000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342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51864DC-7669-31A7-9C92-6F06447F0062}"/>
              </a:ext>
            </a:extLst>
          </p:cNvPr>
          <p:cNvSpPr txBox="1"/>
          <p:nvPr/>
        </p:nvSpPr>
        <p:spPr>
          <a:xfrm>
            <a:off x="685800" y="1222283"/>
            <a:ext cx="87405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ZA" sz="4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EXPENDITURE: 2021/22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596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12001500" cy="70975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FB0238-F219-403A-B292-75470AF5C36A}"/>
              </a:ext>
            </a:extLst>
          </p:cNvPr>
          <p:cNvSpPr/>
          <p:nvPr/>
        </p:nvSpPr>
        <p:spPr>
          <a:xfrm>
            <a:off x="428625" y="2006304"/>
            <a:ext cx="1066800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F23646F8-0D50-0965-6F6D-EABC785E29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172628"/>
              </p:ext>
            </p:extLst>
          </p:nvPr>
        </p:nvGraphicFramePr>
        <p:xfrm>
          <a:off x="1331259" y="1788460"/>
          <a:ext cx="8027894" cy="4343399"/>
        </p:xfrm>
        <a:graphic>
          <a:graphicData uri="http://schemas.openxmlformats.org/drawingml/2006/table">
            <a:tbl>
              <a:tblPr firstRow="1" bandRow="1"/>
              <a:tblGrid>
                <a:gridCol w="4300979">
                  <a:extLst>
                    <a:ext uri="{9D8B030D-6E8A-4147-A177-3AD203B41FA5}">
                      <a16:colId xmlns:a16="http://schemas.microsoft.com/office/drawing/2014/main" val="322220086"/>
                    </a:ext>
                  </a:extLst>
                </a:gridCol>
                <a:gridCol w="3726915">
                  <a:extLst>
                    <a:ext uri="{9D8B030D-6E8A-4147-A177-3AD203B41FA5}">
                      <a16:colId xmlns:a16="http://schemas.microsoft.com/office/drawing/2014/main" val="1024728844"/>
                    </a:ext>
                  </a:extLst>
                </a:gridCol>
              </a:tblGrid>
              <a:tr h="586312">
                <a:tc gridSpan="2"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ACCRUALS INCURRED IN 2021/22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101633"/>
                  </a:ext>
                </a:extLst>
              </a:tr>
              <a:tr h="566389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AMOUNTS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5794"/>
                  </a:ext>
                </a:extLst>
              </a:tr>
              <a:tr h="499067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Assistive Devices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R1 941 500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115926"/>
                  </a:ext>
                </a:extLst>
              </a:tr>
              <a:tr h="496232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Storage containers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R566 400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97462"/>
                  </a:ext>
                </a:extLst>
              </a:tr>
              <a:tr h="496232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Tools of trade (laptops)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R999 960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924207"/>
                  </a:ext>
                </a:extLst>
              </a:tr>
              <a:tr h="566389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Vehicles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R420 134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730064"/>
                  </a:ext>
                </a:extLst>
              </a:tr>
              <a:tr h="566389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Sleeper foams for care centres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R451 000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281195"/>
                  </a:ext>
                </a:extLst>
              </a:tr>
              <a:tr h="566389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4 378 994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592553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6C0550A-5BA3-9932-2530-DAD83E0F9500}"/>
              </a:ext>
            </a:extLst>
          </p:cNvPr>
          <p:cNvSpPr txBox="1">
            <a:spLocks/>
          </p:cNvSpPr>
          <p:nvPr/>
        </p:nvSpPr>
        <p:spPr>
          <a:xfrm>
            <a:off x="1331258" y="1035424"/>
            <a:ext cx="8027893" cy="7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ACCRUALS INCURRED IN 2021/2022</a:t>
            </a:r>
          </a:p>
        </p:txBody>
      </p:sp>
    </p:spTree>
    <p:extLst>
      <p:ext uri="{BB962C8B-B14F-4D97-AF65-F5344CB8AC3E}">
        <p14:creationId xmlns:p14="http://schemas.microsoft.com/office/powerpoint/2010/main" val="3927188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-239535"/>
            <a:ext cx="12001500" cy="70975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FB0238-F219-403A-B292-75470AF5C36A}"/>
              </a:ext>
            </a:extLst>
          </p:cNvPr>
          <p:cNvSpPr/>
          <p:nvPr/>
        </p:nvSpPr>
        <p:spPr>
          <a:xfrm>
            <a:off x="428625" y="2006304"/>
            <a:ext cx="1066800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3CE728E4-B03D-0282-20A2-F8AF8AF8B8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640497"/>
              </p:ext>
            </p:extLst>
          </p:nvPr>
        </p:nvGraphicFramePr>
        <p:xfrm>
          <a:off x="1095375" y="1600200"/>
          <a:ext cx="8183095" cy="4367581"/>
        </p:xfrm>
        <a:graphic>
          <a:graphicData uri="http://schemas.openxmlformats.org/drawingml/2006/table">
            <a:tbl>
              <a:tblPr firstRow="1" bandRow="1"/>
              <a:tblGrid>
                <a:gridCol w="1605372">
                  <a:extLst>
                    <a:ext uri="{9D8B030D-6E8A-4147-A177-3AD203B41FA5}">
                      <a16:colId xmlns:a16="http://schemas.microsoft.com/office/drawing/2014/main" val="2281299986"/>
                    </a:ext>
                  </a:extLst>
                </a:gridCol>
                <a:gridCol w="2676980">
                  <a:extLst>
                    <a:ext uri="{9D8B030D-6E8A-4147-A177-3AD203B41FA5}">
                      <a16:colId xmlns:a16="http://schemas.microsoft.com/office/drawing/2014/main" val="1769941809"/>
                    </a:ext>
                  </a:extLst>
                </a:gridCol>
                <a:gridCol w="1874008">
                  <a:extLst>
                    <a:ext uri="{9D8B030D-6E8A-4147-A177-3AD203B41FA5}">
                      <a16:colId xmlns:a16="http://schemas.microsoft.com/office/drawing/2014/main" val="2527973066"/>
                    </a:ext>
                  </a:extLst>
                </a:gridCol>
                <a:gridCol w="2026735">
                  <a:extLst>
                    <a:ext uri="{9D8B030D-6E8A-4147-A177-3AD203B41FA5}">
                      <a16:colId xmlns:a16="http://schemas.microsoft.com/office/drawing/2014/main" val="445470782"/>
                    </a:ext>
                  </a:extLst>
                </a:gridCol>
              </a:tblGrid>
              <a:tr h="389840">
                <a:tc gridSpan="4"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RESOURCES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34255"/>
                  </a:ext>
                </a:extLst>
              </a:tr>
              <a:tr h="582246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TARGETED NUMBER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DESIGNATION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VACANT POSTS</a:t>
                      </a:r>
                      <a:endParaRPr lang="en-ZA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702739"/>
                  </a:ext>
                </a:extLst>
              </a:tr>
              <a:tr h="493643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Educational Psychologists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079152"/>
                  </a:ext>
                </a:extLst>
              </a:tr>
              <a:tr h="403412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Chief Educational Therapists (SP)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95175"/>
                  </a:ext>
                </a:extLst>
              </a:tr>
              <a:tr h="496645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Chief Educational Therapists (OT)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679103"/>
                  </a:ext>
                </a:extLst>
              </a:tr>
              <a:tr h="582246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Chief Educational Therapists (Physio)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809775"/>
                  </a:ext>
                </a:extLst>
              </a:tr>
              <a:tr h="411044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Education Specialist</a:t>
                      </a:r>
                    </a:p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851458"/>
                  </a:ext>
                </a:extLst>
              </a:tr>
              <a:tr h="582246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ZA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Provincial Grant Manager</a:t>
                      </a:r>
                    </a:p>
                    <a:p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ZA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71523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1A51D4D-064B-D4BE-6557-F29B0A66E515}"/>
              </a:ext>
            </a:extLst>
          </p:cNvPr>
          <p:cNvSpPr txBox="1">
            <a:spLocks/>
          </p:cNvSpPr>
          <p:nvPr/>
        </p:nvSpPr>
        <p:spPr>
          <a:xfrm>
            <a:off x="793376" y="1062318"/>
            <a:ext cx="6763872" cy="537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n-ZA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0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6680"/>
            <a:ext cx="12001500" cy="70975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FB0238-F219-403A-B292-75470AF5C36A}"/>
              </a:ext>
            </a:extLst>
          </p:cNvPr>
          <p:cNvSpPr/>
          <p:nvPr/>
        </p:nvSpPr>
        <p:spPr>
          <a:xfrm>
            <a:off x="428625" y="2006304"/>
            <a:ext cx="1066800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2943A-DA63-9FE0-6E45-6BF6F459456C}"/>
              </a:ext>
            </a:extLst>
          </p:cNvPr>
          <p:cNvSpPr txBox="1">
            <a:spLocks/>
          </p:cNvSpPr>
          <p:nvPr/>
        </p:nvSpPr>
        <p:spPr>
          <a:xfrm>
            <a:off x="1115616" y="1052736"/>
            <a:ext cx="64739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8B06919F-8B5A-C2CA-2633-7A9D43F9C8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73562"/>
              </p:ext>
            </p:extLst>
          </p:nvPr>
        </p:nvGraphicFramePr>
        <p:xfrm>
          <a:off x="1277470" y="2111188"/>
          <a:ext cx="8525436" cy="4034118"/>
        </p:xfrm>
        <a:graphic>
          <a:graphicData uri="http://schemas.openxmlformats.org/drawingml/2006/table">
            <a:tbl>
              <a:tblPr firstRow="1" bandRow="1"/>
              <a:tblGrid>
                <a:gridCol w="2878377">
                  <a:extLst>
                    <a:ext uri="{9D8B030D-6E8A-4147-A177-3AD203B41FA5}">
                      <a16:colId xmlns:a16="http://schemas.microsoft.com/office/drawing/2014/main" val="1769941809"/>
                    </a:ext>
                  </a:extLst>
                </a:gridCol>
                <a:gridCol w="2218059">
                  <a:extLst>
                    <a:ext uri="{9D8B030D-6E8A-4147-A177-3AD203B41FA5}">
                      <a16:colId xmlns:a16="http://schemas.microsoft.com/office/drawing/2014/main" val="421645258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527973066"/>
                    </a:ext>
                  </a:extLst>
                </a:gridCol>
              </a:tblGrid>
              <a:tr h="1289589">
                <a:tc gridSpan="3"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THERAPEUTIC SERVICES PROVIDED </a:t>
                      </a:r>
                      <a:endParaRPr lang="en-ZA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34255"/>
                  </a:ext>
                </a:extLst>
              </a:tr>
              <a:tr h="1331635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ANNUAL TARGET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ZA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ACTUAL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TYPES OF THERAPY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702739"/>
                  </a:ext>
                </a:extLst>
              </a:tr>
              <a:tr h="1412894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8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marL="63500" marR="63500" marT="63500" marB="635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4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Occupational,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physio, speech language and </a:t>
                      </a:r>
                      <a:r>
                        <a:rPr lang="en-ZA" sz="1400" b="1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psychol</a:t>
                      </a:r>
                      <a:r>
                        <a:rPr lang="en-ZA" sz="14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-educational therapy.</a:t>
                      </a:r>
                      <a:endParaRPr lang="en-ZA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07915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ACE9B25-1326-1AC6-CAC6-F43D11631EC9}"/>
              </a:ext>
            </a:extLst>
          </p:cNvPr>
          <p:cNvSpPr txBox="1">
            <a:spLocks/>
          </p:cNvSpPr>
          <p:nvPr/>
        </p:nvSpPr>
        <p:spPr>
          <a:xfrm>
            <a:off x="645459" y="1052736"/>
            <a:ext cx="7886979" cy="1206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n-Z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84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-239535"/>
            <a:ext cx="12001500" cy="70975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FB0238-F219-403A-B292-75470AF5C36A}"/>
              </a:ext>
            </a:extLst>
          </p:cNvPr>
          <p:cNvSpPr/>
          <p:nvPr/>
        </p:nvSpPr>
        <p:spPr>
          <a:xfrm>
            <a:off x="428625" y="2006304"/>
            <a:ext cx="1066800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2943A-DA63-9FE0-6E45-6BF6F459456C}"/>
              </a:ext>
            </a:extLst>
          </p:cNvPr>
          <p:cNvSpPr txBox="1">
            <a:spLocks/>
          </p:cNvSpPr>
          <p:nvPr/>
        </p:nvSpPr>
        <p:spPr>
          <a:xfrm>
            <a:off x="1115616" y="1052736"/>
            <a:ext cx="64739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9F796297-3727-53DF-94DA-EBAEF855D2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552983"/>
              </p:ext>
            </p:extLst>
          </p:nvPr>
        </p:nvGraphicFramePr>
        <p:xfrm>
          <a:off x="1115616" y="2015156"/>
          <a:ext cx="8064129" cy="3900890"/>
        </p:xfrm>
        <a:graphic>
          <a:graphicData uri="http://schemas.openxmlformats.org/drawingml/2006/table">
            <a:tbl>
              <a:tblPr firstRow="1" bandRow="1"/>
              <a:tblGrid>
                <a:gridCol w="2688043">
                  <a:extLst>
                    <a:ext uri="{9D8B030D-6E8A-4147-A177-3AD203B41FA5}">
                      <a16:colId xmlns:a16="http://schemas.microsoft.com/office/drawing/2014/main" val="2527973066"/>
                    </a:ext>
                  </a:extLst>
                </a:gridCol>
                <a:gridCol w="2688043">
                  <a:extLst>
                    <a:ext uri="{9D8B030D-6E8A-4147-A177-3AD203B41FA5}">
                      <a16:colId xmlns:a16="http://schemas.microsoft.com/office/drawing/2014/main" val="3364849647"/>
                    </a:ext>
                  </a:extLst>
                </a:gridCol>
                <a:gridCol w="2688043">
                  <a:extLst>
                    <a:ext uri="{9D8B030D-6E8A-4147-A177-3AD203B41FA5}">
                      <a16:colId xmlns:a16="http://schemas.microsoft.com/office/drawing/2014/main" val="386788971"/>
                    </a:ext>
                  </a:extLst>
                </a:gridCol>
              </a:tblGrid>
              <a:tr h="1045504">
                <a:tc gridSpan="3"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LEARNING SITES AND LEARNERS SUPPORTED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34255"/>
                  </a:ext>
                </a:extLst>
              </a:tr>
              <a:tr h="1403201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TYPE OF LEARNING SITE </a:t>
                      </a:r>
                      <a:endParaRPr lang="en-ZA" sz="1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 OF SITES</a:t>
                      </a:r>
                      <a:endParaRPr lang="en-ZA" sz="1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8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LEARNERS </a:t>
                      </a:r>
                      <a:endParaRPr lang="en-ZA" sz="18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702739"/>
                  </a:ext>
                </a:extLst>
              </a:tr>
              <a:tr h="1452185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Special Care Centre</a:t>
                      </a:r>
                      <a:endParaRPr lang="en-ZA" sz="16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n-ZA" sz="16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1" dirty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1331</a:t>
                      </a:r>
                      <a:endParaRPr lang="en-ZA" sz="1600" b="1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07915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B71BF45-5009-CBE8-5B1E-29FD70404265}"/>
              </a:ext>
            </a:extLst>
          </p:cNvPr>
          <p:cNvSpPr txBox="1">
            <a:spLocks/>
          </p:cNvSpPr>
          <p:nvPr/>
        </p:nvSpPr>
        <p:spPr>
          <a:xfrm>
            <a:off x="468313" y="1285448"/>
            <a:ext cx="8064128" cy="496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SERVICE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Calibri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DELIVERY</a:t>
            </a: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  <a:cs typeface="Calibri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PERFORMANCE</a:t>
            </a:r>
            <a:endParaRPr lang="en-ZA" sz="2000" dirty="0">
              <a:solidFill>
                <a:schemeClr val="tx1"/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01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06680"/>
            <a:ext cx="12001500" cy="70975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FB0238-F219-403A-B292-75470AF5C36A}"/>
              </a:ext>
            </a:extLst>
          </p:cNvPr>
          <p:cNvSpPr/>
          <p:nvPr/>
        </p:nvSpPr>
        <p:spPr>
          <a:xfrm>
            <a:off x="428625" y="2006304"/>
            <a:ext cx="10668000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2943A-DA63-9FE0-6E45-6BF6F459456C}"/>
              </a:ext>
            </a:extLst>
          </p:cNvPr>
          <p:cNvSpPr txBox="1">
            <a:spLocks/>
          </p:cNvSpPr>
          <p:nvPr/>
        </p:nvSpPr>
        <p:spPr>
          <a:xfrm>
            <a:off x="1115616" y="1052736"/>
            <a:ext cx="64739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4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91402713-0E61-6BDE-030F-24C4D38A8F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918001"/>
              </p:ext>
            </p:extLst>
          </p:nvPr>
        </p:nvGraphicFramePr>
        <p:xfrm>
          <a:off x="1347956" y="2168441"/>
          <a:ext cx="9112378" cy="3636823"/>
        </p:xfrm>
        <a:graphic>
          <a:graphicData uri="http://schemas.openxmlformats.org/drawingml/2006/table">
            <a:tbl>
              <a:tblPr firstRow="1" bandRow="1"/>
              <a:tblGrid>
                <a:gridCol w="4984036">
                  <a:extLst>
                    <a:ext uri="{9D8B030D-6E8A-4147-A177-3AD203B41FA5}">
                      <a16:colId xmlns:a16="http://schemas.microsoft.com/office/drawing/2014/main" val="2281299986"/>
                    </a:ext>
                  </a:extLst>
                </a:gridCol>
                <a:gridCol w="4128342">
                  <a:extLst>
                    <a:ext uri="{9D8B030D-6E8A-4147-A177-3AD203B41FA5}">
                      <a16:colId xmlns:a16="http://schemas.microsoft.com/office/drawing/2014/main" val="1769941809"/>
                    </a:ext>
                  </a:extLst>
                </a:gridCol>
              </a:tblGrid>
              <a:tr h="1072891">
                <a:tc gridSpan="2">
                  <a:txBody>
                    <a:bodyPr/>
                    <a:lstStyle>
                      <a:lvl1pPr marL="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2000" b="1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PROCUREMENT OF TOOLS OF TRADE - 2021/22</a:t>
                      </a:r>
                      <a:endParaRPr lang="en-ZA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34255"/>
                  </a:ext>
                </a:extLst>
              </a:tr>
              <a:tr h="940146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ITEM</a:t>
                      </a:r>
                      <a:endParaRPr lang="en-ZA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QUANTITY</a:t>
                      </a:r>
                      <a:endParaRPr lang="en-ZA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702739"/>
                  </a:ext>
                </a:extLst>
              </a:tr>
              <a:tr h="1623786"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Acer laptops for special care centers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15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2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30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39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46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54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61" algn="l" defTabSz="914415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68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07915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B348356-195F-C6E1-FD4A-81EBF096009D}"/>
              </a:ext>
            </a:extLst>
          </p:cNvPr>
          <p:cNvSpPr txBox="1">
            <a:spLocks/>
          </p:cNvSpPr>
          <p:nvPr/>
        </p:nvSpPr>
        <p:spPr>
          <a:xfrm>
            <a:off x="685800" y="1388455"/>
            <a:ext cx="8256493" cy="598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endParaRPr lang="en-Z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45499"/>
      </p:ext>
    </p:extLst>
  </p:cSld>
  <p:clrMapOvr>
    <a:masterClrMapping/>
  </p:clrMapOvr>
</p:sld>
</file>

<file path=ppt/theme/theme1.xml><?xml version="1.0" encoding="utf-8"?>
<a:theme xmlns:a="http://schemas.openxmlformats.org/drawingml/2006/main" name="PROGRAMME 7 BUDGET PRESENTATION 16 MAY 2016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B2E9A64E893F4EAA52FD189FD84B96" ma:contentTypeVersion="6" ma:contentTypeDescription="Create a new document." ma:contentTypeScope="" ma:versionID="804b31feeec1c62a3fb3b43aff5a60a5">
  <xsd:schema xmlns:xsd="http://www.w3.org/2001/XMLSchema" xmlns:xs="http://www.w3.org/2001/XMLSchema" xmlns:p="http://schemas.microsoft.com/office/2006/metadata/properties" xmlns:ns3="df737938-94c7-43af-8d90-1f0e7196cb6f" targetNamespace="http://schemas.microsoft.com/office/2006/metadata/properties" ma:root="true" ma:fieldsID="29ccf4bf2d89dae39d9ad59fca939e5f" ns3:_="">
    <xsd:import namespace="df737938-94c7-43af-8d90-1f0e7196cb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737938-94c7-43af-8d90-1f0e7196cb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A18998-F521-4B36-83C8-DD31DCE4CE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737938-94c7-43af-8d90-1f0e7196cb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97B8B5-AFD8-4428-8124-1C855B7248F9}">
  <ds:schemaRefs>
    <ds:schemaRef ds:uri="http://schemas.microsoft.com/office/2006/documentManagement/types"/>
    <ds:schemaRef ds:uri="http://www.w3.org/XML/1998/namespace"/>
    <ds:schemaRef ds:uri="df737938-94c7-43af-8d90-1f0e7196cb6f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30C645-ECC5-416D-BA89-A500C085CA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Widescreen</PresentationFormat>
  <Paragraphs>223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Times New Roman</vt:lpstr>
      <vt:lpstr>PROGRAMME 7 BUDGET PRESENTATION 16 MAY 2016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2021-05-10T16:13:16Z</dcterms:created>
  <dcterms:modified xsi:type="dcterms:W3CDTF">2022-08-18T03:20:14Z</dcterms:modified>
</cp:coreProperties>
</file>