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1002" r:id="rId5"/>
    <p:sldId id="257" r:id="rId6"/>
    <p:sldId id="3404" r:id="rId7"/>
    <p:sldId id="3390" r:id="rId8"/>
    <p:sldId id="1017" r:id="rId9"/>
    <p:sldId id="3409" r:id="rId10"/>
    <p:sldId id="1225" r:id="rId11"/>
    <p:sldId id="3406" r:id="rId12"/>
    <p:sldId id="3405" r:id="rId13"/>
    <p:sldId id="3410" r:id="rId14"/>
    <p:sldId id="3393" r:id="rId15"/>
    <p:sldId id="3411" r:id="rId16"/>
    <p:sldId id="414" r:id="rId17"/>
    <p:sldId id="340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ipone Molete" initials="MM" lastIdx="1" clrIdx="0">
    <p:extLst>
      <p:ext uri="{19B8F6BF-5375-455C-9EA6-DF929625EA0E}">
        <p15:presenceInfo xmlns:p15="http://schemas.microsoft.com/office/powerpoint/2012/main" userId="S-1-5-21-1795571368-2753241007-3340765071-146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2D"/>
    <a:srgbClr val="009242"/>
    <a:srgbClr val="FBB731"/>
    <a:srgbClr val="095A9E"/>
    <a:srgbClr val="1685FB"/>
    <a:srgbClr val="166E4B"/>
    <a:srgbClr val="E9E9EA"/>
    <a:srgbClr val="DC2233"/>
    <a:srgbClr val="EFE5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12" autoAdjust="0"/>
    <p:restoredTop sz="94660"/>
  </p:normalViewPr>
  <p:slideViewPr>
    <p:cSldViewPr snapToGrid="0">
      <p:cViewPr varScale="1">
        <p:scale>
          <a:sx n="73" d="100"/>
          <a:sy n="73" d="100"/>
        </p:scale>
        <p:origin x="504"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168E3-03C6-4E1B-8B02-E34411957ACB}" type="datetimeFigureOut">
              <a:rPr lang="en-ZA" smtClean="0"/>
              <a:t>2022/05/27</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D49FEA-6B54-4A3D-B5E1-A70D09FE20B7}" type="slidenum">
              <a:rPr lang="en-ZA" smtClean="0"/>
              <a:t>‹#›</a:t>
            </a:fld>
            <a:endParaRPr lang="en-ZA" dirty="0"/>
          </a:p>
        </p:txBody>
      </p:sp>
    </p:spTree>
    <p:extLst>
      <p:ext uri="{BB962C8B-B14F-4D97-AF65-F5344CB8AC3E}">
        <p14:creationId xmlns:p14="http://schemas.microsoft.com/office/powerpoint/2010/main" val="402533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A5524-FD25-40A8-9CAF-728415FFB4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126EF5A4-53D5-4E67-8B94-74556A162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F4A3BAF5-81D6-46C4-97BF-FA76BFF670E7}"/>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5" name="Footer Placeholder 4">
            <a:extLst>
              <a:ext uri="{FF2B5EF4-FFF2-40B4-BE49-F238E27FC236}">
                <a16:creationId xmlns:a16="http://schemas.microsoft.com/office/drawing/2014/main" id="{F499EBF2-2A90-4EB9-A3FA-28DBA744192D}"/>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1F441A38-FD05-494D-BD08-A1E2AA3E23AD}"/>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3926020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3473D-4AEB-497F-9BE8-FD731FAC0986}"/>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DF5A7CB8-A124-459C-83A4-87183342F5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1DB9803-8C01-4070-B2E7-5BA5411269FC}"/>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5" name="Footer Placeholder 4">
            <a:extLst>
              <a:ext uri="{FF2B5EF4-FFF2-40B4-BE49-F238E27FC236}">
                <a16:creationId xmlns:a16="http://schemas.microsoft.com/office/drawing/2014/main" id="{E9454DE4-50FB-402F-A711-21A6BC605C17}"/>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52A68D94-11AB-4427-AD6B-2FF47CA86012}"/>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67078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E6C27F-8F68-4EB1-8CED-6F00663E5AC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FE3D5B3-B78E-433E-9049-56BD325728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CAC0442-06B1-4DC7-81F6-7D478CDF1CD5}"/>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5" name="Footer Placeholder 4">
            <a:extLst>
              <a:ext uri="{FF2B5EF4-FFF2-40B4-BE49-F238E27FC236}">
                <a16:creationId xmlns:a16="http://schemas.microsoft.com/office/drawing/2014/main" id="{63493B62-91BD-407C-837C-7E71116F932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5CCC6DE1-B532-4AB5-BF1B-16CE3F074819}"/>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2894111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CDEF3-8434-45AC-A770-92C3C62CBC24}"/>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412527E4-A1E1-4E10-BC54-C8F216DBFF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142C6D0-B111-4923-B389-4770FB7BDBD5}"/>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5" name="Footer Placeholder 4">
            <a:extLst>
              <a:ext uri="{FF2B5EF4-FFF2-40B4-BE49-F238E27FC236}">
                <a16:creationId xmlns:a16="http://schemas.microsoft.com/office/drawing/2014/main" id="{BA1AA5C0-FDBA-4259-82E0-5DE917638780}"/>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3CC8B38C-01CE-46A9-BE86-5ADD1AC42466}"/>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4233745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830A0-3F85-4AD2-85DD-8000448D08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47D868B5-40F3-4100-9078-6CC6E8F6B7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2D7ED11-9796-4B6D-AC2D-4436C45FE911}"/>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5" name="Footer Placeholder 4">
            <a:extLst>
              <a:ext uri="{FF2B5EF4-FFF2-40B4-BE49-F238E27FC236}">
                <a16:creationId xmlns:a16="http://schemas.microsoft.com/office/drawing/2014/main" id="{0D3ED999-E72D-43C6-9FC2-C6986FC68646}"/>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99788F68-E006-4B18-8280-75CE72077BE7}"/>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326961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F9FFC-2DFF-4436-85B5-6BD02E98081A}"/>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F68B9F15-B330-4E79-89E5-C332ED2F31F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8FC8DDD1-C314-485D-A619-D8B042B2FD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6702B0E8-7452-4A6E-BFCB-884855941C45}"/>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6" name="Footer Placeholder 5">
            <a:extLst>
              <a:ext uri="{FF2B5EF4-FFF2-40B4-BE49-F238E27FC236}">
                <a16:creationId xmlns:a16="http://schemas.microsoft.com/office/drawing/2014/main" id="{24470304-3425-4F23-8CE6-87AB1311DEDF}"/>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B3148E13-9B30-4B53-AEB0-EAC007EBE0ED}"/>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1132600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59B63-45F1-4E1B-81EC-509B5827B39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106DA836-B6D3-440C-A5B6-BBCD2BF98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DE2003A-B823-4A94-9653-370E6226DC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4A9A7299-7BDE-425B-A5FB-306E14889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5DD1A2-C982-4EFC-B335-7846FE917D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8B1A33D4-3023-4621-A042-055B8C95145C}"/>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8" name="Footer Placeholder 7">
            <a:extLst>
              <a:ext uri="{FF2B5EF4-FFF2-40B4-BE49-F238E27FC236}">
                <a16:creationId xmlns:a16="http://schemas.microsoft.com/office/drawing/2014/main" id="{8074B6FA-9571-4F0B-8442-F0CBB4C1489E}"/>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564FA569-162F-4806-9ABA-AB6A8AD93B93}"/>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2272820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B03A1-E3D4-4833-AC08-1D2316477573}"/>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59007283-8E41-44CF-A138-0EF94A0CB42F}"/>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4" name="Footer Placeholder 3">
            <a:extLst>
              <a:ext uri="{FF2B5EF4-FFF2-40B4-BE49-F238E27FC236}">
                <a16:creationId xmlns:a16="http://schemas.microsoft.com/office/drawing/2014/main" id="{4D5384D0-A54D-41D6-A9DF-1D9808453F67}"/>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89CC5708-F3E6-4F16-A75F-EC7748DE9945}"/>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1693461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30ECC9-0E14-4123-B0B4-921297808E64}"/>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3" name="Footer Placeholder 2">
            <a:extLst>
              <a:ext uri="{FF2B5EF4-FFF2-40B4-BE49-F238E27FC236}">
                <a16:creationId xmlns:a16="http://schemas.microsoft.com/office/drawing/2014/main" id="{1E58BD00-8618-40B9-9D14-79A0B64113EB}"/>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086CB0B9-BEFA-4609-B1A5-6C40991B3757}"/>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110981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474F8-2C81-4D17-84E2-9C9DAAF415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45D99998-50CD-41F5-9AD2-75B725CE0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A611C0EC-6738-4C8B-82B1-ADF0B03B3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E9639D-FAD6-431B-AE93-DD9B5165A0E6}"/>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6" name="Footer Placeholder 5">
            <a:extLst>
              <a:ext uri="{FF2B5EF4-FFF2-40B4-BE49-F238E27FC236}">
                <a16:creationId xmlns:a16="http://schemas.microsoft.com/office/drawing/2014/main" id="{5C71B28E-BE27-4DBF-9C2D-7690BAEC6DEB}"/>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88AE480D-EA2F-4577-BFCA-9AE37FA49982}"/>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276933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87D0-61DF-47EB-B70F-1D0E5733D8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A4A10549-375B-47E9-9FEC-26F989749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FF6A703E-2CB3-4A49-92B7-33DFAEDDFC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DD5197-9636-4355-9456-0BB5944820DC}"/>
              </a:ext>
            </a:extLst>
          </p:cNvPr>
          <p:cNvSpPr>
            <a:spLocks noGrp="1"/>
          </p:cNvSpPr>
          <p:nvPr>
            <p:ph type="dt" sz="half" idx="10"/>
          </p:nvPr>
        </p:nvSpPr>
        <p:spPr/>
        <p:txBody>
          <a:bodyPr/>
          <a:lstStyle/>
          <a:p>
            <a:fld id="{7FBA907B-9FB6-4016-9BBF-F525B12F6A74}" type="datetimeFigureOut">
              <a:rPr lang="en-ZA" smtClean="0"/>
              <a:t>2022/05/27</a:t>
            </a:fld>
            <a:endParaRPr lang="en-ZA" dirty="0"/>
          </a:p>
        </p:txBody>
      </p:sp>
      <p:sp>
        <p:nvSpPr>
          <p:cNvPr id="6" name="Footer Placeholder 5">
            <a:extLst>
              <a:ext uri="{FF2B5EF4-FFF2-40B4-BE49-F238E27FC236}">
                <a16:creationId xmlns:a16="http://schemas.microsoft.com/office/drawing/2014/main" id="{AB6B3734-FE74-4ADF-BB4D-D1150DB5C6E2}"/>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A03245D1-E358-493B-BA43-57B53E521C02}"/>
              </a:ext>
            </a:extLst>
          </p:cNvPr>
          <p:cNvSpPr>
            <a:spLocks noGrp="1"/>
          </p:cNvSpPr>
          <p:nvPr>
            <p:ph type="sldNum" sz="quarter" idx="12"/>
          </p:nvPr>
        </p:nvSpPr>
        <p:spPr/>
        <p:txBody>
          <a:bodyPr/>
          <a:lstStyle/>
          <a:p>
            <a:fld id="{0CFCD08A-158A-4808-9D3C-C307A7CD1CBF}" type="slidenum">
              <a:rPr lang="en-ZA" smtClean="0"/>
              <a:t>‹#›</a:t>
            </a:fld>
            <a:endParaRPr lang="en-ZA" dirty="0"/>
          </a:p>
        </p:txBody>
      </p:sp>
    </p:spTree>
    <p:extLst>
      <p:ext uri="{BB962C8B-B14F-4D97-AF65-F5344CB8AC3E}">
        <p14:creationId xmlns:p14="http://schemas.microsoft.com/office/powerpoint/2010/main" val="198426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C5B744-B4F2-4DA2-AF82-349C3CF17B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4CE0ACA4-9B61-42FC-A012-E1BCD5058D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691B55F-EFC0-4DA0-956F-88E4C6F2C9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A907B-9FB6-4016-9BBF-F525B12F6A74}" type="datetimeFigureOut">
              <a:rPr lang="en-ZA" smtClean="0"/>
              <a:t>2022/05/27</a:t>
            </a:fld>
            <a:endParaRPr lang="en-ZA" dirty="0"/>
          </a:p>
        </p:txBody>
      </p:sp>
      <p:sp>
        <p:nvSpPr>
          <p:cNvPr id="5" name="Footer Placeholder 4">
            <a:extLst>
              <a:ext uri="{FF2B5EF4-FFF2-40B4-BE49-F238E27FC236}">
                <a16:creationId xmlns:a16="http://schemas.microsoft.com/office/drawing/2014/main" id="{DBB6EA4F-2ACE-4D75-89E4-C57D87E8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5C91E7B0-BB19-421E-B267-55F1BC6CC2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CD08A-158A-4808-9D3C-C307A7CD1CBF}" type="slidenum">
              <a:rPr lang="en-ZA" smtClean="0"/>
              <a:t>‹#›</a:t>
            </a:fld>
            <a:endParaRPr lang="en-ZA" dirty="0"/>
          </a:p>
        </p:txBody>
      </p:sp>
    </p:spTree>
    <p:extLst>
      <p:ext uri="{BB962C8B-B14F-4D97-AF65-F5344CB8AC3E}">
        <p14:creationId xmlns:p14="http://schemas.microsoft.com/office/powerpoint/2010/main" val="3363674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AC4AF2-8FA6-BA4A-9BE4-182CECDCA97E}"/>
              </a:ext>
            </a:extLst>
          </p:cNvPr>
          <p:cNvSpPr/>
          <p:nvPr/>
        </p:nvSpPr>
        <p:spPr>
          <a:xfrm>
            <a:off x="-1" y="0"/>
            <a:ext cx="12192001" cy="6858000"/>
          </a:xfrm>
          <a:prstGeom prst="rect">
            <a:avLst/>
          </a:prstGeom>
          <a:solidFill>
            <a:srgbClr val="EFE5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A3DA1AAA-6A0C-5544-8C7C-B1E797D51918}"/>
              </a:ext>
            </a:extLst>
          </p:cNvPr>
          <p:cNvSpPr/>
          <p:nvPr/>
        </p:nvSpPr>
        <p:spPr>
          <a:xfrm>
            <a:off x="3834575" y="0"/>
            <a:ext cx="8344726" cy="6858000"/>
          </a:xfrm>
          <a:prstGeom prst="rect">
            <a:avLst/>
          </a:prstGeom>
          <a:solidFill>
            <a:srgbClr val="E9E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AFE8CB-D8D3-4215-A3FC-ABC2C1B74A6E}"/>
              </a:ext>
            </a:extLst>
          </p:cNvPr>
          <p:cNvSpPr>
            <a:spLocks noGrp="1"/>
          </p:cNvSpPr>
          <p:nvPr>
            <p:ph type="title"/>
          </p:nvPr>
        </p:nvSpPr>
        <p:spPr>
          <a:xfrm>
            <a:off x="4273140" y="1159132"/>
            <a:ext cx="5277831" cy="2852737"/>
          </a:xfrm>
        </p:spPr>
        <p:txBody>
          <a:bodyPr>
            <a:normAutofit fontScale="90000"/>
          </a:bodyPr>
          <a:lstStyle/>
          <a:p>
            <a:r>
              <a:rPr lang="en-ZA">
                <a:latin typeface="Arial Nova" panose="020B0504020202020204" pitchFamily="34" charset="0"/>
              </a:rPr>
              <a:t>National  </a:t>
            </a:r>
            <a:r>
              <a:rPr lang="en-ZA" dirty="0">
                <a:latin typeface="Arial Nova" panose="020B0504020202020204" pitchFamily="34" charset="0"/>
              </a:rPr>
              <a:t>Economic Development and Labour Council</a:t>
            </a:r>
          </a:p>
        </p:txBody>
      </p:sp>
      <p:sp>
        <p:nvSpPr>
          <p:cNvPr id="3" name="Text Placeholder 2">
            <a:extLst>
              <a:ext uri="{FF2B5EF4-FFF2-40B4-BE49-F238E27FC236}">
                <a16:creationId xmlns:a16="http://schemas.microsoft.com/office/drawing/2014/main" id="{E49A0E62-C272-4FB9-916A-62B10304281B}"/>
              </a:ext>
            </a:extLst>
          </p:cNvPr>
          <p:cNvSpPr>
            <a:spLocks noGrp="1"/>
          </p:cNvSpPr>
          <p:nvPr>
            <p:ph type="body" idx="1"/>
          </p:nvPr>
        </p:nvSpPr>
        <p:spPr>
          <a:xfrm>
            <a:off x="4273140" y="4279260"/>
            <a:ext cx="6473518" cy="1500187"/>
          </a:xfrm>
        </p:spPr>
        <p:txBody>
          <a:bodyPr>
            <a:normAutofit fontScale="92500" lnSpcReduction="10000"/>
          </a:bodyPr>
          <a:lstStyle/>
          <a:p>
            <a:pPr algn="ctr"/>
            <a:r>
              <a:rPr lang="en-ZA" sz="3600" dirty="0">
                <a:latin typeface="Arial Nova" panose="020B0504020202020204" pitchFamily="34" charset="0"/>
              </a:rPr>
              <a:t>Second Quarter Performance Report </a:t>
            </a:r>
          </a:p>
          <a:p>
            <a:pPr algn="ctr"/>
            <a:r>
              <a:rPr lang="en-ZA" sz="3600" dirty="0">
                <a:latin typeface="Arial Nova" panose="020B0504020202020204" pitchFamily="34" charset="0"/>
              </a:rPr>
              <a:t>(July to September 2021)</a:t>
            </a:r>
            <a:endParaRPr lang="en-ZA" sz="3600" dirty="0">
              <a:solidFill>
                <a:schemeClr val="tx1"/>
              </a:solidFill>
              <a:latin typeface="Arial Nova" panose="020B0504020202020204" pitchFamily="34" charset="0"/>
            </a:endParaRPr>
          </a:p>
        </p:txBody>
      </p:sp>
      <p:sp>
        <p:nvSpPr>
          <p:cNvPr id="6" name="Rectangle 5">
            <a:extLst>
              <a:ext uri="{FF2B5EF4-FFF2-40B4-BE49-F238E27FC236}">
                <a16:creationId xmlns:a16="http://schemas.microsoft.com/office/drawing/2014/main" id="{1871B4BB-E2CB-6642-B75D-F71ED4E579DD}"/>
              </a:ext>
            </a:extLst>
          </p:cNvPr>
          <p:cNvSpPr/>
          <p:nvPr/>
        </p:nvSpPr>
        <p:spPr>
          <a:xfrm rot="5400000">
            <a:off x="7607707" y="2273709"/>
            <a:ext cx="811161" cy="8357421"/>
          </a:xfrm>
          <a:prstGeom prst="rect">
            <a:avLst/>
          </a:prstGeom>
          <a:solidFill>
            <a:srgbClr val="FBB7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BB731"/>
              </a:solidFill>
            </a:endParaRPr>
          </a:p>
        </p:txBody>
      </p:sp>
      <p:grpSp>
        <p:nvGrpSpPr>
          <p:cNvPr id="7" name="Group 6">
            <a:extLst>
              <a:ext uri="{FF2B5EF4-FFF2-40B4-BE49-F238E27FC236}">
                <a16:creationId xmlns:a16="http://schemas.microsoft.com/office/drawing/2014/main" id="{1A4A34D8-B24B-624F-82FA-96BFE6F10268}"/>
              </a:ext>
            </a:extLst>
          </p:cNvPr>
          <p:cNvGrpSpPr/>
          <p:nvPr/>
        </p:nvGrpSpPr>
        <p:grpSpPr>
          <a:xfrm>
            <a:off x="2782526" y="0"/>
            <a:ext cx="1052053" cy="5456903"/>
            <a:chOff x="3814916" y="-1"/>
            <a:chExt cx="1052053" cy="5456903"/>
          </a:xfrm>
        </p:grpSpPr>
        <p:sp>
          <p:nvSpPr>
            <p:cNvPr id="8" name="Rectangle 7">
              <a:extLst>
                <a:ext uri="{FF2B5EF4-FFF2-40B4-BE49-F238E27FC236}">
                  <a16:creationId xmlns:a16="http://schemas.microsoft.com/office/drawing/2014/main" id="{E97640AC-3872-C74B-9A55-AD80F234D852}"/>
                </a:ext>
              </a:extLst>
            </p:cNvPr>
            <p:cNvSpPr/>
            <p:nvPr/>
          </p:nvSpPr>
          <p:spPr>
            <a:xfrm>
              <a:off x="3814916" y="0"/>
              <a:ext cx="265471" cy="3539613"/>
            </a:xfrm>
            <a:prstGeom prst="rect">
              <a:avLst/>
            </a:prstGeom>
            <a:solidFill>
              <a:srgbClr val="166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99D2571-2772-244A-B1E0-6D468728E939}"/>
                </a:ext>
              </a:extLst>
            </p:cNvPr>
            <p:cNvSpPr/>
            <p:nvPr/>
          </p:nvSpPr>
          <p:spPr>
            <a:xfrm>
              <a:off x="4080388" y="0"/>
              <a:ext cx="265471" cy="4336026"/>
            </a:xfrm>
            <a:prstGeom prst="rect">
              <a:avLst/>
            </a:prstGeom>
            <a:solidFill>
              <a:srgbClr val="FBB7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3E4EB27-6902-8149-9657-FB077243BD81}"/>
                </a:ext>
              </a:extLst>
            </p:cNvPr>
            <p:cNvSpPr/>
            <p:nvPr/>
          </p:nvSpPr>
          <p:spPr>
            <a:xfrm>
              <a:off x="4345859" y="-1"/>
              <a:ext cx="265471" cy="5456903"/>
            </a:xfrm>
            <a:prstGeom prst="rect">
              <a:avLst/>
            </a:prstGeom>
            <a:solidFill>
              <a:srgbClr val="09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D747E67-9BF2-5940-954C-C27FDF807E2E}"/>
                </a:ext>
              </a:extLst>
            </p:cNvPr>
            <p:cNvSpPr/>
            <p:nvPr/>
          </p:nvSpPr>
          <p:spPr>
            <a:xfrm>
              <a:off x="4601498" y="-1"/>
              <a:ext cx="265471" cy="5456903"/>
            </a:xfrm>
            <a:prstGeom prst="rect">
              <a:avLst/>
            </a:prstGeom>
            <a:solidFill>
              <a:srgbClr val="DC2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a:extLst>
              <a:ext uri="{FF2B5EF4-FFF2-40B4-BE49-F238E27FC236}">
                <a16:creationId xmlns:a16="http://schemas.microsoft.com/office/drawing/2014/main" id="{08DB8306-9CB8-428D-ACFC-93E5C1531713}"/>
              </a:ext>
            </a:extLst>
          </p:cNvPr>
          <p:cNvPicPr>
            <a:picLocks noChangeAspect="1"/>
          </p:cNvPicPr>
          <p:nvPr/>
        </p:nvPicPr>
        <p:blipFill>
          <a:blip r:embed="rId2"/>
          <a:stretch>
            <a:fillRect/>
          </a:stretch>
        </p:blipFill>
        <p:spPr>
          <a:xfrm>
            <a:off x="9806610" y="252642"/>
            <a:ext cx="1906182" cy="2101133"/>
          </a:xfrm>
          <a:prstGeom prst="rect">
            <a:avLst/>
          </a:prstGeom>
        </p:spPr>
      </p:pic>
    </p:spTree>
    <p:extLst>
      <p:ext uri="{BB962C8B-B14F-4D97-AF65-F5344CB8AC3E}">
        <p14:creationId xmlns:p14="http://schemas.microsoft.com/office/powerpoint/2010/main" val="3335431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3C374FD-6F84-F04F-A025-B8AA45758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Progress on the Governance Task Team</a:t>
            </a:r>
          </a:p>
        </p:txBody>
      </p:sp>
      <p:sp>
        <p:nvSpPr>
          <p:cNvPr id="19" name="Content Placeholder 18">
            <a:extLst>
              <a:ext uri="{FF2B5EF4-FFF2-40B4-BE49-F238E27FC236}">
                <a16:creationId xmlns:a16="http://schemas.microsoft.com/office/drawing/2014/main" id="{0AEE1CC5-609E-468E-9B61-00758448D263}"/>
              </a:ext>
            </a:extLst>
          </p:cNvPr>
          <p:cNvSpPr>
            <a:spLocks noGrp="1"/>
          </p:cNvSpPr>
          <p:nvPr>
            <p:ph sz="half" idx="1"/>
          </p:nvPr>
        </p:nvSpPr>
        <p:spPr>
          <a:xfrm>
            <a:off x="457200" y="1616765"/>
            <a:ext cx="7600122" cy="4798737"/>
          </a:xfrm>
        </p:spPr>
        <p:txBody>
          <a:bodyPr>
            <a:normAutofit/>
          </a:bodyPr>
          <a:lstStyle/>
          <a:p>
            <a:r>
              <a:rPr lang="en-ZA" dirty="0"/>
              <a:t>Governance Task Team reviewed the ILO/Mistra report and make recommendations on:</a:t>
            </a:r>
          </a:p>
          <a:p>
            <a:pPr lvl="1"/>
            <a:r>
              <a:rPr lang="en-ZA" dirty="0"/>
              <a:t>Mandate and role of Nedlac</a:t>
            </a:r>
          </a:p>
          <a:p>
            <a:pPr lvl="1"/>
            <a:r>
              <a:rPr lang="en-ZA" dirty="0"/>
              <a:t>Amending the Nedlac Founding Documents</a:t>
            </a:r>
          </a:p>
          <a:p>
            <a:pPr lvl="1"/>
            <a:r>
              <a:rPr lang="en-ZA" dirty="0"/>
              <a:t>Adopting the Theory of Change in the Strategic Plan to guide the development of a new model for Nedlac</a:t>
            </a:r>
          </a:p>
          <a:p>
            <a:pPr lvl="1"/>
            <a:r>
              <a:rPr lang="en-ZA" dirty="0"/>
              <a:t>Reviewing and updating the nature and process of representivity of all the social partners at Nedlac</a:t>
            </a:r>
          </a:p>
          <a:p>
            <a:pPr lvl="1"/>
            <a:r>
              <a:rPr lang="en-ZA" dirty="0"/>
              <a:t>Capacity building, knowledge management and research </a:t>
            </a:r>
          </a:p>
          <a:p>
            <a:pPr lvl="1"/>
            <a:r>
              <a:rPr lang="en-ZA" dirty="0"/>
              <a:t>Which Ministry should be responsible for Nedlac </a:t>
            </a:r>
          </a:p>
        </p:txBody>
      </p:sp>
      <p:sp>
        <p:nvSpPr>
          <p:cNvPr id="21" name="Content Placeholder 20">
            <a:extLst>
              <a:ext uri="{FF2B5EF4-FFF2-40B4-BE49-F238E27FC236}">
                <a16:creationId xmlns:a16="http://schemas.microsoft.com/office/drawing/2014/main" id="{7E06F2F1-419C-4AE7-AF14-A7F3BD62FE0D}"/>
              </a:ext>
            </a:extLst>
          </p:cNvPr>
          <p:cNvSpPr>
            <a:spLocks noGrp="1"/>
          </p:cNvSpPr>
          <p:nvPr>
            <p:ph sz="half" idx="2"/>
          </p:nvPr>
        </p:nvSpPr>
        <p:spPr>
          <a:xfrm>
            <a:off x="6172200" y="1825625"/>
            <a:ext cx="5181600" cy="4351338"/>
          </a:xfrm>
        </p:spPr>
        <p:txBody>
          <a:bodyPr>
            <a:normAutofit/>
          </a:bodyPr>
          <a:lstStyle/>
          <a:p>
            <a:endParaRPr lang="en-ZA" sz="2200" dirty="0"/>
          </a:p>
          <a:p>
            <a:pPr lvl="0"/>
            <a:endParaRPr lang="en-ZA" sz="2600" dirty="0"/>
          </a:p>
          <a:p>
            <a:pPr lvl="0"/>
            <a:endParaRPr lang="en-ZA" sz="2600" dirty="0"/>
          </a:p>
          <a:p>
            <a:pPr lvl="0"/>
            <a:endParaRPr lang="en-ZA" dirty="0"/>
          </a:p>
          <a:p>
            <a:endParaRPr lang="en-ZA" dirty="0"/>
          </a:p>
        </p:txBody>
      </p:sp>
      <p:sp>
        <p:nvSpPr>
          <p:cNvPr id="3" name="Rectangle 2">
            <a:extLst>
              <a:ext uri="{FF2B5EF4-FFF2-40B4-BE49-F238E27FC236}">
                <a16:creationId xmlns:a16="http://schemas.microsoft.com/office/drawing/2014/main" id="{FEEBE1C2-9D42-4611-B19B-EA176A7113A5}"/>
              </a:ext>
            </a:extLst>
          </p:cNvPr>
          <p:cNvSpPr/>
          <p:nvPr/>
        </p:nvSpPr>
        <p:spPr>
          <a:xfrm>
            <a:off x="8613912" y="1825625"/>
            <a:ext cx="2739887" cy="42652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The recommendations were approved by Nedlac Exco in the third quarter</a:t>
            </a:r>
          </a:p>
        </p:txBody>
      </p:sp>
    </p:spTree>
    <p:extLst>
      <p:ext uri="{BB962C8B-B14F-4D97-AF65-F5344CB8AC3E}">
        <p14:creationId xmlns:p14="http://schemas.microsoft.com/office/powerpoint/2010/main" val="482962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3C374FD-6F84-F04F-A025-B8AA45758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Corporate services</a:t>
            </a:r>
          </a:p>
        </p:txBody>
      </p:sp>
      <p:sp>
        <p:nvSpPr>
          <p:cNvPr id="5" name="Text Placeholder 4">
            <a:extLst>
              <a:ext uri="{FF2B5EF4-FFF2-40B4-BE49-F238E27FC236}">
                <a16:creationId xmlns:a16="http://schemas.microsoft.com/office/drawing/2014/main" id="{ABCDA906-C027-4AFF-BE5B-0FCCEFF30FC7}"/>
              </a:ext>
            </a:extLst>
          </p:cNvPr>
          <p:cNvSpPr>
            <a:spLocks noGrp="1"/>
          </p:cNvSpPr>
          <p:nvPr>
            <p:ph type="body" idx="1"/>
          </p:nvPr>
        </p:nvSpPr>
        <p:spPr>
          <a:xfrm>
            <a:off x="507207" y="1121877"/>
            <a:ext cx="5157787" cy="823912"/>
          </a:xfrm>
        </p:spPr>
        <p:txBody>
          <a:bodyPr/>
          <a:lstStyle/>
          <a:p>
            <a:r>
              <a:rPr lang="en-GB" dirty="0"/>
              <a:t>Human resources</a:t>
            </a:r>
            <a:endParaRPr lang="en-SB" dirty="0"/>
          </a:p>
        </p:txBody>
      </p:sp>
      <p:sp>
        <p:nvSpPr>
          <p:cNvPr id="19" name="Content Placeholder 18">
            <a:extLst>
              <a:ext uri="{FF2B5EF4-FFF2-40B4-BE49-F238E27FC236}">
                <a16:creationId xmlns:a16="http://schemas.microsoft.com/office/drawing/2014/main" id="{0AEE1CC5-609E-468E-9B61-00758448D263}"/>
              </a:ext>
            </a:extLst>
          </p:cNvPr>
          <p:cNvSpPr>
            <a:spLocks noGrp="1"/>
          </p:cNvSpPr>
          <p:nvPr>
            <p:ph sz="half" idx="2"/>
          </p:nvPr>
        </p:nvSpPr>
        <p:spPr>
          <a:xfrm>
            <a:off x="507206" y="2051535"/>
            <a:ext cx="5157787" cy="3684588"/>
          </a:xfrm>
        </p:spPr>
        <p:txBody>
          <a:bodyPr>
            <a:normAutofit fontScale="70000" lnSpcReduction="20000"/>
          </a:bodyPr>
          <a:lstStyle/>
          <a:p>
            <a:r>
              <a:rPr lang="en-ZA" dirty="0"/>
              <a:t>The restructuring process was implemented from 1 August  with the placing of staff in new posts and handovers happening between August and October</a:t>
            </a:r>
          </a:p>
          <a:p>
            <a:pPr marL="0" indent="0">
              <a:buNone/>
            </a:pPr>
            <a:endParaRPr lang="en-ZA" dirty="0"/>
          </a:p>
          <a:p>
            <a:endParaRPr lang="en-ZA" dirty="0"/>
          </a:p>
          <a:p>
            <a:pPr marL="0" indent="0">
              <a:buNone/>
            </a:pPr>
            <a:r>
              <a:rPr lang="en-GB" sz="3400" b="1" dirty="0"/>
              <a:t>Information Technology</a:t>
            </a:r>
          </a:p>
          <a:p>
            <a:r>
              <a:rPr lang="en-GB" dirty="0"/>
              <a:t>Policies were updated</a:t>
            </a:r>
          </a:p>
          <a:p>
            <a:r>
              <a:rPr lang="en-GB" dirty="0"/>
              <a:t>Wi-Fi facilities implemented in Nedlac offices</a:t>
            </a:r>
          </a:p>
          <a:p>
            <a:r>
              <a:rPr lang="en-GB" dirty="0"/>
              <a:t>Cybersecurity enhanced </a:t>
            </a:r>
          </a:p>
          <a:p>
            <a:r>
              <a:rPr lang="en-GB" dirty="0"/>
              <a:t>Service provider to advice on digitalisation appointed</a:t>
            </a:r>
            <a:endParaRPr lang="en-SB" dirty="0"/>
          </a:p>
          <a:p>
            <a:endParaRPr lang="en-ZA" dirty="0"/>
          </a:p>
        </p:txBody>
      </p:sp>
      <p:sp>
        <p:nvSpPr>
          <p:cNvPr id="6" name="Text Placeholder 5">
            <a:extLst>
              <a:ext uri="{FF2B5EF4-FFF2-40B4-BE49-F238E27FC236}">
                <a16:creationId xmlns:a16="http://schemas.microsoft.com/office/drawing/2014/main" id="{E98DF1F2-3840-4A2B-BB26-E77EF20720A8}"/>
              </a:ext>
            </a:extLst>
          </p:cNvPr>
          <p:cNvSpPr>
            <a:spLocks noGrp="1"/>
          </p:cNvSpPr>
          <p:nvPr>
            <p:ph type="body" sz="quarter" idx="3"/>
          </p:nvPr>
        </p:nvSpPr>
        <p:spPr/>
        <p:txBody>
          <a:bodyPr/>
          <a:lstStyle/>
          <a:p>
            <a:r>
              <a:rPr lang="en-GB" dirty="0"/>
              <a:t>Facilities </a:t>
            </a:r>
            <a:endParaRPr lang="en-SB" dirty="0"/>
          </a:p>
        </p:txBody>
      </p:sp>
      <p:sp>
        <p:nvSpPr>
          <p:cNvPr id="21" name="Content Placeholder 20">
            <a:extLst>
              <a:ext uri="{FF2B5EF4-FFF2-40B4-BE49-F238E27FC236}">
                <a16:creationId xmlns:a16="http://schemas.microsoft.com/office/drawing/2014/main" id="{7E06F2F1-419C-4AE7-AF14-A7F3BD62FE0D}"/>
              </a:ext>
            </a:extLst>
          </p:cNvPr>
          <p:cNvSpPr>
            <a:spLocks noGrp="1"/>
          </p:cNvSpPr>
          <p:nvPr>
            <p:ph sz="quarter" idx="4"/>
          </p:nvPr>
        </p:nvSpPr>
        <p:spPr/>
        <p:txBody>
          <a:bodyPr>
            <a:normAutofit fontScale="70000" lnSpcReduction="20000"/>
          </a:bodyPr>
          <a:lstStyle/>
          <a:p>
            <a:endParaRPr lang="en-ZA" sz="2200" dirty="0"/>
          </a:p>
          <a:p>
            <a:pPr lvl="0"/>
            <a:r>
              <a:rPr lang="en-ZA" sz="2600" dirty="0"/>
              <a:t>A facilities management consultant was appointed to support Nedlac in developing appropriate Standard Operating Procedures</a:t>
            </a:r>
          </a:p>
          <a:p>
            <a:pPr lvl="0"/>
            <a:r>
              <a:rPr lang="en-ZA" sz="2600" dirty="0"/>
              <a:t>A new security service provider was appointed</a:t>
            </a:r>
          </a:p>
          <a:p>
            <a:pPr lvl="0"/>
            <a:r>
              <a:rPr lang="en-ZA" sz="2600" dirty="0"/>
              <a:t>Ongoing maintenance of gas suppression system, elevator and HVAC</a:t>
            </a:r>
          </a:p>
          <a:p>
            <a:pPr lvl="0"/>
            <a:r>
              <a:rPr lang="en-ZA" sz="2600" dirty="0"/>
              <a:t>Covid protocols and plans were updated</a:t>
            </a:r>
          </a:p>
          <a:p>
            <a:pPr lvl="0"/>
            <a:r>
              <a:rPr lang="en-ZA" sz="2600" dirty="0"/>
              <a:t>An insurance risk assessment was conducted in relation to the building</a:t>
            </a:r>
          </a:p>
          <a:p>
            <a:pPr lvl="0"/>
            <a:endParaRPr lang="en-ZA" sz="2600" dirty="0"/>
          </a:p>
          <a:p>
            <a:pPr lvl="0"/>
            <a:endParaRPr lang="en-ZA" dirty="0"/>
          </a:p>
          <a:p>
            <a:endParaRPr lang="en-ZA" dirty="0"/>
          </a:p>
        </p:txBody>
      </p:sp>
    </p:spTree>
    <p:extLst>
      <p:ext uri="{BB962C8B-B14F-4D97-AF65-F5344CB8AC3E}">
        <p14:creationId xmlns:p14="http://schemas.microsoft.com/office/powerpoint/2010/main" val="2907571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3C374FD-6F84-F04F-A025-B8AA45758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Constituency Capacity Building</a:t>
            </a:r>
          </a:p>
        </p:txBody>
      </p:sp>
      <p:sp>
        <p:nvSpPr>
          <p:cNvPr id="19" name="Content Placeholder 18">
            <a:extLst>
              <a:ext uri="{FF2B5EF4-FFF2-40B4-BE49-F238E27FC236}">
                <a16:creationId xmlns:a16="http://schemas.microsoft.com/office/drawing/2014/main" id="{0AEE1CC5-609E-468E-9B61-00758448D263}"/>
              </a:ext>
            </a:extLst>
          </p:cNvPr>
          <p:cNvSpPr>
            <a:spLocks noGrp="1"/>
          </p:cNvSpPr>
          <p:nvPr>
            <p:ph idx="1"/>
          </p:nvPr>
        </p:nvSpPr>
        <p:spPr>
          <a:xfrm>
            <a:off x="838200" y="1825625"/>
            <a:ext cx="7105651" cy="4351338"/>
          </a:xfrm>
        </p:spPr>
        <p:txBody>
          <a:bodyPr>
            <a:normAutofit/>
          </a:bodyPr>
          <a:lstStyle/>
          <a:p>
            <a:r>
              <a:rPr lang="en-ZA" b="1" dirty="0"/>
              <a:t>Business:</a:t>
            </a:r>
            <a:r>
              <a:rPr lang="en-ZA" dirty="0"/>
              <a:t> Secured a service provider to provide technical assistance in respect of the electricity price path </a:t>
            </a:r>
          </a:p>
          <a:p>
            <a:r>
              <a:rPr lang="en-ZA" b="1" dirty="0"/>
              <a:t>Community:</a:t>
            </a:r>
            <a:r>
              <a:rPr lang="en-ZA" dirty="0"/>
              <a:t> Three feedback provincial workshops convened in September</a:t>
            </a:r>
          </a:p>
          <a:p>
            <a:r>
              <a:rPr lang="en-GB" b="1" dirty="0"/>
              <a:t>Labour: </a:t>
            </a:r>
            <a:r>
              <a:rPr lang="en-ZA" dirty="0"/>
              <a:t>Made plans to secure a resource to support them with research, policy development, legal advice and negotiations</a:t>
            </a:r>
          </a:p>
        </p:txBody>
      </p:sp>
      <p:sp>
        <p:nvSpPr>
          <p:cNvPr id="21" name="Content Placeholder 20">
            <a:extLst>
              <a:ext uri="{FF2B5EF4-FFF2-40B4-BE49-F238E27FC236}">
                <a16:creationId xmlns:a16="http://schemas.microsoft.com/office/drawing/2014/main" id="{7E06F2F1-419C-4AE7-AF14-A7F3BD62FE0D}"/>
              </a:ext>
            </a:extLst>
          </p:cNvPr>
          <p:cNvSpPr>
            <a:spLocks noGrp="1"/>
          </p:cNvSpPr>
          <p:nvPr>
            <p:ph sz="quarter" idx="4294967295"/>
          </p:nvPr>
        </p:nvSpPr>
        <p:spPr>
          <a:xfrm>
            <a:off x="7008813" y="2505075"/>
            <a:ext cx="5183187" cy="3684588"/>
          </a:xfrm>
        </p:spPr>
        <p:txBody>
          <a:bodyPr>
            <a:normAutofit/>
          </a:bodyPr>
          <a:lstStyle/>
          <a:p>
            <a:endParaRPr lang="en-ZA" sz="2200" dirty="0"/>
          </a:p>
          <a:p>
            <a:pPr lvl="0"/>
            <a:endParaRPr lang="en-ZA" dirty="0"/>
          </a:p>
          <a:p>
            <a:endParaRPr lang="en-ZA" dirty="0"/>
          </a:p>
        </p:txBody>
      </p:sp>
      <p:pic>
        <p:nvPicPr>
          <p:cNvPr id="3076" name="Picture 4" descr="783 Electricity Tariff Stock Photos, Pictures &amp; Royalty-Free Images - iStock">
            <a:extLst>
              <a:ext uri="{FF2B5EF4-FFF2-40B4-BE49-F238E27FC236}">
                <a16:creationId xmlns:a16="http://schemas.microsoft.com/office/drawing/2014/main" id="{C8600766-7240-4B8E-A3C3-48DCD7EAFD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1446" y="3244230"/>
            <a:ext cx="4121623" cy="3170218"/>
          </a:xfrm>
          <a:prstGeom prst="rect">
            <a:avLst/>
          </a:prstGeom>
          <a:noFill/>
          <a:ln w="12700">
            <a:solidFill>
              <a:schemeClr val="accent1"/>
            </a:solidFill>
          </a:ln>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EF1C535D-4FF5-4A4D-9580-411AE4E10740}"/>
              </a:ext>
            </a:extLst>
          </p:cNvPr>
          <p:cNvSpPr/>
          <p:nvPr/>
        </p:nvSpPr>
        <p:spPr>
          <a:xfrm>
            <a:off x="13278052" y="2618021"/>
            <a:ext cx="585359" cy="2948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B" dirty="0"/>
          </a:p>
        </p:txBody>
      </p:sp>
    </p:spTree>
    <p:extLst>
      <p:ext uri="{BB962C8B-B14F-4D97-AF65-F5344CB8AC3E}">
        <p14:creationId xmlns:p14="http://schemas.microsoft.com/office/powerpoint/2010/main" val="143265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D43814D-2A7D-7142-B5EB-A2DDDACA13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9" y="0"/>
            <a:ext cx="12182061" cy="6858000"/>
          </a:xfrm>
          <a:prstGeom prst="rect">
            <a:avLst/>
          </a:prstGeom>
        </p:spPr>
      </p:pic>
      <p:sp>
        <p:nvSpPr>
          <p:cNvPr id="6" name="Title 1">
            <a:extLst>
              <a:ext uri="{FF2B5EF4-FFF2-40B4-BE49-F238E27FC236}">
                <a16:creationId xmlns:a16="http://schemas.microsoft.com/office/drawing/2014/main" id="{50EC6533-F66B-5743-9C66-414821C8BB5B}"/>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Financial report</a:t>
            </a:r>
          </a:p>
        </p:txBody>
      </p:sp>
      <p:graphicFrame>
        <p:nvGraphicFramePr>
          <p:cNvPr id="9" name="Table 8">
            <a:extLst>
              <a:ext uri="{FF2B5EF4-FFF2-40B4-BE49-F238E27FC236}">
                <a16:creationId xmlns:a16="http://schemas.microsoft.com/office/drawing/2014/main" id="{C3E1B5D3-1A98-4D92-8662-78CEC13A5728}"/>
              </a:ext>
            </a:extLst>
          </p:cNvPr>
          <p:cNvGraphicFramePr>
            <a:graphicFrameLocks noGrp="1"/>
          </p:cNvGraphicFramePr>
          <p:nvPr>
            <p:extLst>
              <p:ext uri="{D42A27DB-BD31-4B8C-83A1-F6EECF244321}">
                <p14:modId xmlns:p14="http://schemas.microsoft.com/office/powerpoint/2010/main" val="3429460491"/>
              </p:ext>
            </p:extLst>
          </p:nvPr>
        </p:nvGraphicFramePr>
        <p:xfrm>
          <a:off x="569843" y="1119769"/>
          <a:ext cx="10664687" cy="5507209"/>
        </p:xfrm>
        <a:graphic>
          <a:graphicData uri="http://schemas.openxmlformats.org/drawingml/2006/table">
            <a:tbl>
              <a:tblPr firstRow="1" firstCol="1" bandRow="1">
                <a:tableStyleId>{5C22544A-7EE6-4342-B048-85BDC9FD1C3A}</a:tableStyleId>
              </a:tblPr>
              <a:tblGrid>
                <a:gridCol w="2441500">
                  <a:extLst>
                    <a:ext uri="{9D8B030D-6E8A-4147-A177-3AD203B41FA5}">
                      <a16:colId xmlns:a16="http://schemas.microsoft.com/office/drawing/2014/main" val="3760495087"/>
                    </a:ext>
                  </a:extLst>
                </a:gridCol>
                <a:gridCol w="1610301">
                  <a:extLst>
                    <a:ext uri="{9D8B030D-6E8A-4147-A177-3AD203B41FA5}">
                      <a16:colId xmlns:a16="http://schemas.microsoft.com/office/drawing/2014/main" val="2116662253"/>
                    </a:ext>
                  </a:extLst>
                </a:gridCol>
                <a:gridCol w="1914599">
                  <a:extLst>
                    <a:ext uri="{9D8B030D-6E8A-4147-A177-3AD203B41FA5}">
                      <a16:colId xmlns:a16="http://schemas.microsoft.com/office/drawing/2014/main" val="1166001728"/>
                    </a:ext>
                  </a:extLst>
                </a:gridCol>
                <a:gridCol w="1586619">
                  <a:extLst>
                    <a:ext uri="{9D8B030D-6E8A-4147-A177-3AD203B41FA5}">
                      <a16:colId xmlns:a16="http://schemas.microsoft.com/office/drawing/2014/main" val="3531890956"/>
                    </a:ext>
                  </a:extLst>
                </a:gridCol>
                <a:gridCol w="1560570">
                  <a:extLst>
                    <a:ext uri="{9D8B030D-6E8A-4147-A177-3AD203B41FA5}">
                      <a16:colId xmlns:a16="http://schemas.microsoft.com/office/drawing/2014/main" val="2379072148"/>
                    </a:ext>
                  </a:extLst>
                </a:gridCol>
                <a:gridCol w="1551098">
                  <a:extLst>
                    <a:ext uri="{9D8B030D-6E8A-4147-A177-3AD203B41FA5}">
                      <a16:colId xmlns:a16="http://schemas.microsoft.com/office/drawing/2014/main" val="1508623140"/>
                    </a:ext>
                  </a:extLst>
                </a:gridCol>
              </a:tblGrid>
              <a:tr h="1263060">
                <a:tc>
                  <a:txBody>
                    <a:bodyPr/>
                    <a:lstStyle/>
                    <a:p>
                      <a:pPr>
                        <a:lnSpc>
                          <a:spcPct val="150000"/>
                        </a:lnSpc>
                        <a:spcAft>
                          <a:spcPts val="0"/>
                        </a:spcAft>
                      </a:pPr>
                      <a:r>
                        <a:rPr lang="en-ZA" sz="1400" spc="-5" dirty="0">
                          <a:effectLst/>
                        </a:rPr>
                        <a:t>Financial Performance data</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rowSpan="2">
                  <a:txBody>
                    <a:bodyPr/>
                    <a:lstStyle/>
                    <a:p>
                      <a:pPr>
                        <a:lnSpc>
                          <a:spcPct val="150000"/>
                        </a:lnSpc>
                        <a:spcAft>
                          <a:spcPts val="0"/>
                        </a:spcAft>
                      </a:pPr>
                      <a:r>
                        <a:rPr lang="en-ZA" sz="1400" dirty="0">
                          <a:effectLst/>
                        </a:rPr>
                        <a:t>Quarter 1 Actual for 2021/22</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rowSpan="2">
                  <a:txBody>
                    <a:bodyPr/>
                    <a:lstStyle/>
                    <a:p>
                      <a:pPr>
                        <a:lnSpc>
                          <a:spcPct val="150000"/>
                        </a:lnSpc>
                        <a:spcAft>
                          <a:spcPts val="0"/>
                        </a:spcAft>
                      </a:pPr>
                      <a:r>
                        <a:rPr lang="en-ZA" sz="1400" dirty="0">
                          <a:effectLst/>
                        </a:rPr>
                        <a:t>Quarter 2 Actual for 2020/21</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rowSpan="2">
                  <a:txBody>
                    <a:bodyPr/>
                    <a:lstStyle/>
                    <a:p>
                      <a:pPr>
                        <a:lnSpc>
                          <a:spcPct val="150000"/>
                        </a:lnSpc>
                        <a:spcAft>
                          <a:spcPts val="0"/>
                        </a:spcAft>
                      </a:pPr>
                      <a:r>
                        <a:rPr lang="en-ZA" sz="1400" dirty="0">
                          <a:effectLst/>
                        </a:rPr>
                        <a:t>Quarter 2 Actual for 2021/22</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rowSpan="2">
                  <a:txBody>
                    <a:bodyPr/>
                    <a:lstStyle/>
                    <a:p>
                      <a:pPr>
                        <a:lnSpc>
                          <a:spcPct val="150000"/>
                        </a:lnSpc>
                        <a:spcAft>
                          <a:spcPts val="0"/>
                        </a:spcAft>
                      </a:pPr>
                      <a:r>
                        <a:rPr lang="en-ZA" sz="1400" spc="-5" dirty="0">
                          <a:effectLst/>
                        </a:rPr>
                        <a:t>Quarter 2 YTD budget for 2021/22</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rowSpan="2">
                  <a:txBody>
                    <a:bodyPr/>
                    <a:lstStyle/>
                    <a:p>
                      <a:pPr>
                        <a:lnSpc>
                          <a:spcPct val="150000"/>
                        </a:lnSpc>
                        <a:spcAft>
                          <a:spcPts val="0"/>
                        </a:spcAft>
                      </a:pPr>
                      <a:r>
                        <a:rPr lang="en-ZA" sz="1400" spc="-5" dirty="0">
                          <a:effectLst/>
                        </a:rPr>
                        <a:t>Variance between YTD actual and YTD budget</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extLst>
                  <a:ext uri="{0D108BD9-81ED-4DB2-BD59-A6C34878D82A}">
                    <a16:rowId xmlns:a16="http://schemas.microsoft.com/office/drawing/2014/main" val="3438397151"/>
                  </a:ext>
                </a:extLst>
              </a:tr>
              <a:tr h="230394">
                <a:tc>
                  <a:txBody>
                    <a:bodyPr/>
                    <a:lstStyle/>
                    <a:p>
                      <a:pPr>
                        <a:lnSpc>
                          <a:spcPct val="150000"/>
                        </a:lnSpc>
                        <a:spcAft>
                          <a:spcPts val="0"/>
                        </a:spcAft>
                      </a:pPr>
                      <a:r>
                        <a:rPr lang="en-ZA" sz="1400" spc="-5" dirty="0">
                          <a:effectLst/>
                        </a:rPr>
                        <a:t>R’000</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vMerge="1">
                  <a:txBody>
                    <a:bodyPr/>
                    <a:lstStyle/>
                    <a:p>
                      <a:endParaRPr lang="en-SB"/>
                    </a:p>
                  </a:txBody>
                  <a:tcPr/>
                </a:tc>
                <a:tc vMerge="1">
                  <a:txBody>
                    <a:bodyPr/>
                    <a:lstStyle/>
                    <a:p>
                      <a:endParaRPr lang="en-SB"/>
                    </a:p>
                  </a:txBody>
                  <a:tcPr/>
                </a:tc>
                <a:tc vMerge="1">
                  <a:txBody>
                    <a:bodyPr/>
                    <a:lstStyle/>
                    <a:p>
                      <a:endParaRPr lang="en-SB"/>
                    </a:p>
                  </a:txBody>
                  <a:tcPr/>
                </a:tc>
                <a:tc vMerge="1">
                  <a:txBody>
                    <a:bodyPr/>
                    <a:lstStyle/>
                    <a:p>
                      <a:endParaRPr lang="en-SB"/>
                    </a:p>
                  </a:txBody>
                  <a:tcPr/>
                </a:tc>
                <a:tc vMerge="1">
                  <a:txBody>
                    <a:bodyPr/>
                    <a:lstStyle/>
                    <a:p>
                      <a:pPr>
                        <a:lnSpc>
                          <a:spcPct val="115000"/>
                        </a:lnSpc>
                      </a:pPr>
                      <a:endParaRPr lang="en-SB" sz="1400" dirty="0">
                        <a:effectLst/>
                        <a:latin typeface="Calibri" panose="020F0502020204030204" pitchFamily="34" charset="0"/>
                        <a:cs typeface="Times New Roman" panose="02020603050405020304" pitchFamily="18" charset="0"/>
                      </a:endParaRPr>
                    </a:p>
                  </a:txBody>
                  <a:tcPr marL="58388" marR="58388" marT="0" marB="0" anchor="ctr"/>
                </a:tc>
                <a:extLst>
                  <a:ext uri="{0D108BD9-81ED-4DB2-BD59-A6C34878D82A}">
                    <a16:rowId xmlns:a16="http://schemas.microsoft.com/office/drawing/2014/main" val="241055433"/>
                  </a:ext>
                </a:extLst>
              </a:tr>
              <a:tr h="371604">
                <a:tc>
                  <a:txBody>
                    <a:bodyPr/>
                    <a:lstStyle/>
                    <a:p>
                      <a:pPr>
                        <a:lnSpc>
                          <a:spcPct val="150000"/>
                        </a:lnSpc>
                        <a:spcAft>
                          <a:spcPts val="0"/>
                        </a:spcAft>
                      </a:pPr>
                      <a:r>
                        <a:rPr lang="en-US" sz="1400" spc="-5" dirty="0">
                          <a:effectLst/>
                        </a:rPr>
                        <a:t>Revenue</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gridSpan="5">
                  <a:txBody>
                    <a:bodyPr/>
                    <a:lstStyle/>
                    <a:p>
                      <a:r>
                        <a:rPr lang="en-ZA" sz="1400" dirty="0">
                          <a:effectLst/>
                        </a:rPr>
                        <a:t> </a:t>
                      </a:r>
                      <a:endParaRPr lang="en-SB" dirty="0"/>
                    </a:p>
                  </a:txBody>
                  <a:tcPr marL="58388" marR="58388" marT="0" marB="0" anchor="ctr"/>
                </a:tc>
                <a:tc hMerge="1">
                  <a:txBody>
                    <a:bodyPr/>
                    <a:lstStyle/>
                    <a:p>
                      <a:endParaRPr lang="en-SB"/>
                    </a:p>
                  </a:txBody>
                  <a:tcPr/>
                </a:tc>
                <a:tc hMerge="1">
                  <a:txBody>
                    <a:bodyPr/>
                    <a:lstStyle/>
                    <a:p>
                      <a:endParaRPr lang="en-SB"/>
                    </a:p>
                  </a:txBody>
                  <a:tcPr/>
                </a:tc>
                <a:tc hMerge="1">
                  <a:txBody>
                    <a:bodyPr/>
                    <a:lstStyle/>
                    <a:p>
                      <a:endParaRPr lang="en-SB"/>
                    </a:p>
                  </a:txBody>
                  <a:tcPr/>
                </a:tc>
                <a:tc hMerge="1">
                  <a:txBody>
                    <a:bodyPr/>
                    <a:lstStyle/>
                    <a:p>
                      <a:endParaRPr lang="en-SB"/>
                    </a:p>
                  </a:txBody>
                  <a:tcPr/>
                </a:tc>
                <a:extLst>
                  <a:ext uri="{0D108BD9-81ED-4DB2-BD59-A6C34878D82A}">
                    <a16:rowId xmlns:a16="http://schemas.microsoft.com/office/drawing/2014/main" val="98631170"/>
                  </a:ext>
                </a:extLst>
              </a:tr>
              <a:tr h="230394">
                <a:tc>
                  <a:txBody>
                    <a:bodyPr/>
                    <a:lstStyle/>
                    <a:p>
                      <a:pPr>
                        <a:lnSpc>
                          <a:spcPct val="150000"/>
                        </a:lnSpc>
                        <a:spcAft>
                          <a:spcPts val="0"/>
                        </a:spcAft>
                      </a:pPr>
                      <a:r>
                        <a:rPr lang="en-ZA" sz="1400" spc="-5" dirty="0">
                          <a:effectLst/>
                        </a:rPr>
                        <a:t>Grants </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ZA" sz="1400" dirty="0">
                          <a:effectLst/>
                        </a:rPr>
                        <a:t>14 773 249</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31 057 000</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29 546 500</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29 546 500</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dirty="0">
                          <a:effectLst/>
                        </a:rPr>
                        <a:t>-</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extLst>
                  <a:ext uri="{0D108BD9-81ED-4DB2-BD59-A6C34878D82A}">
                    <a16:rowId xmlns:a16="http://schemas.microsoft.com/office/drawing/2014/main" val="2642362317"/>
                  </a:ext>
                </a:extLst>
              </a:tr>
              <a:tr h="488560">
                <a:tc>
                  <a:txBody>
                    <a:bodyPr/>
                    <a:lstStyle/>
                    <a:p>
                      <a:pPr>
                        <a:lnSpc>
                          <a:spcPct val="150000"/>
                        </a:lnSpc>
                        <a:spcAft>
                          <a:spcPts val="0"/>
                        </a:spcAft>
                      </a:pPr>
                      <a:r>
                        <a:rPr lang="en-ZA" sz="1400" spc="-5" dirty="0">
                          <a:effectLst/>
                        </a:rPr>
                        <a:t>Interest and other income received</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ZA" sz="1400" dirty="0">
                          <a:effectLst/>
                        </a:rPr>
                        <a:t>336 114</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691 802</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668 532</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dirty="0">
                          <a:effectLst/>
                        </a:rPr>
                        <a:t>438 500</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230 032</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extLst>
                  <a:ext uri="{0D108BD9-81ED-4DB2-BD59-A6C34878D82A}">
                    <a16:rowId xmlns:a16="http://schemas.microsoft.com/office/drawing/2014/main" val="4187482684"/>
                  </a:ext>
                </a:extLst>
              </a:tr>
              <a:tr h="230394">
                <a:tc>
                  <a:txBody>
                    <a:bodyPr/>
                    <a:lstStyle/>
                    <a:p>
                      <a:pPr>
                        <a:lnSpc>
                          <a:spcPct val="150000"/>
                        </a:lnSpc>
                        <a:spcAft>
                          <a:spcPts val="0"/>
                        </a:spcAft>
                      </a:pPr>
                      <a:r>
                        <a:rPr lang="en-ZA" sz="1400" spc="-5" dirty="0">
                          <a:effectLst/>
                        </a:rPr>
                        <a:t>Total revenue</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ZA" sz="1400" b="1" dirty="0">
                          <a:effectLst/>
                        </a:rPr>
                        <a:t>15 109 363</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dirty="0">
                          <a:effectLst/>
                        </a:rPr>
                        <a:t>31 748 802</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dirty="0">
                          <a:effectLst/>
                        </a:rPr>
                        <a:t>30 215 032</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dirty="0">
                          <a:effectLst/>
                        </a:rPr>
                        <a:t>29 985 000</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dirty="0">
                          <a:effectLst/>
                        </a:rPr>
                        <a:t>230 032</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extLst>
                  <a:ext uri="{0D108BD9-81ED-4DB2-BD59-A6C34878D82A}">
                    <a16:rowId xmlns:a16="http://schemas.microsoft.com/office/drawing/2014/main" val="776713016"/>
                  </a:ext>
                </a:extLst>
              </a:tr>
              <a:tr h="160856">
                <a:tc>
                  <a:txBody>
                    <a:bodyPr/>
                    <a:lstStyle/>
                    <a:p>
                      <a:pPr>
                        <a:lnSpc>
                          <a:spcPct val="150000"/>
                        </a:lnSpc>
                        <a:spcAft>
                          <a:spcPts val="0"/>
                        </a:spcAft>
                      </a:pPr>
                      <a:r>
                        <a:rPr lang="en-ZA" sz="1400" spc="-5" dirty="0">
                          <a:effectLst/>
                        </a:rPr>
                        <a:t>Expenditure</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gridSpan="5">
                  <a:txBody>
                    <a:bodyPr/>
                    <a:lstStyle/>
                    <a:p>
                      <a:r>
                        <a:rPr lang="en-ZA" sz="1400" dirty="0">
                          <a:effectLst/>
                        </a:rPr>
                        <a:t> </a:t>
                      </a:r>
                      <a:endParaRPr lang="en-SB" dirty="0"/>
                    </a:p>
                  </a:txBody>
                  <a:tcPr marL="58388" marR="58388" marT="0" marB="0" anchor="ctr"/>
                </a:tc>
                <a:tc hMerge="1">
                  <a:txBody>
                    <a:bodyPr/>
                    <a:lstStyle/>
                    <a:p>
                      <a:endParaRPr lang="en-SB"/>
                    </a:p>
                  </a:txBody>
                  <a:tcPr/>
                </a:tc>
                <a:tc hMerge="1">
                  <a:txBody>
                    <a:bodyPr/>
                    <a:lstStyle/>
                    <a:p>
                      <a:endParaRPr lang="en-SB"/>
                    </a:p>
                  </a:txBody>
                  <a:tcPr/>
                </a:tc>
                <a:tc hMerge="1">
                  <a:txBody>
                    <a:bodyPr/>
                    <a:lstStyle/>
                    <a:p>
                      <a:endParaRPr lang="en-SB"/>
                    </a:p>
                  </a:txBody>
                  <a:tcPr/>
                </a:tc>
                <a:tc hMerge="1">
                  <a:txBody>
                    <a:bodyPr/>
                    <a:lstStyle/>
                    <a:p>
                      <a:endParaRPr lang="en-SB"/>
                    </a:p>
                  </a:txBody>
                  <a:tcPr/>
                </a:tc>
                <a:extLst>
                  <a:ext uri="{0D108BD9-81ED-4DB2-BD59-A6C34878D82A}">
                    <a16:rowId xmlns:a16="http://schemas.microsoft.com/office/drawing/2014/main" val="560163707"/>
                  </a:ext>
                </a:extLst>
              </a:tr>
              <a:tr h="488560">
                <a:tc>
                  <a:txBody>
                    <a:bodyPr/>
                    <a:lstStyle/>
                    <a:p>
                      <a:pPr>
                        <a:lnSpc>
                          <a:spcPct val="150000"/>
                        </a:lnSpc>
                        <a:spcAft>
                          <a:spcPts val="0"/>
                        </a:spcAft>
                      </a:pPr>
                      <a:r>
                        <a:rPr lang="en-ZA" sz="1400" spc="-5" dirty="0">
                          <a:effectLst/>
                        </a:rPr>
                        <a:t>Compensation of employees</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ZA" sz="1400" dirty="0">
                          <a:effectLst/>
                        </a:rPr>
                        <a:t>6 814 078</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13 845 566</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13 336 541</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spc="-5" dirty="0">
                          <a:effectLst/>
                        </a:rPr>
                        <a:t>14 230 000</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spc="-5" dirty="0">
                          <a:effectLst/>
                        </a:rPr>
                        <a:t>-893 459</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extLst>
                  <a:ext uri="{0D108BD9-81ED-4DB2-BD59-A6C34878D82A}">
                    <a16:rowId xmlns:a16="http://schemas.microsoft.com/office/drawing/2014/main" val="491312247"/>
                  </a:ext>
                </a:extLst>
              </a:tr>
              <a:tr h="365083">
                <a:tc>
                  <a:txBody>
                    <a:bodyPr/>
                    <a:lstStyle/>
                    <a:p>
                      <a:pPr>
                        <a:lnSpc>
                          <a:spcPct val="150000"/>
                        </a:lnSpc>
                        <a:spcAft>
                          <a:spcPts val="0"/>
                        </a:spcAft>
                      </a:pPr>
                      <a:r>
                        <a:rPr lang="en-ZA" sz="1400" spc="-5" dirty="0">
                          <a:effectLst/>
                        </a:rPr>
                        <a:t>Goods and services</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ZA" sz="1400" dirty="0">
                          <a:effectLst/>
                        </a:rPr>
                        <a:t>1 986 515</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2 908 716</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dirty="0">
                          <a:effectLst/>
                        </a:rPr>
                        <a:t>5 766 774</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spc="-5" dirty="0">
                          <a:effectLst/>
                        </a:rPr>
                        <a:t>14 800 000</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spc="-5" dirty="0">
                          <a:effectLst/>
                        </a:rPr>
                        <a:t>-9 033 226</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extLst>
                  <a:ext uri="{0D108BD9-81ED-4DB2-BD59-A6C34878D82A}">
                    <a16:rowId xmlns:a16="http://schemas.microsoft.com/office/drawing/2014/main" val="2397149625"/>
                  </a:ext>
                </a:extLst>
              </a:tr>
              <a:tr h="488560">
                <a:tc>
                  <a:txBody>
                    <a:bodyPr/>
                    <a:lstStyle/>
                    <a:p>
                      <a:pPr>
                        <a:lnSpc>
                          <a:spcPct val="150000"/>
                        </a:lnSpc>
                        <a:spcAft>
                          <a:spcPts val="0"/>
                        </a:spcAft>
                      </a:pPr>
                      <a:r>
                        <a:rPr lang="en-US" sz="1400" dirty="0">
                          <a:effectLst/>
                        </a:rPr>
                        <a:t>Depreciation and amortisation</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ZA" sz="1400" spc="-5" dirty="0">
                          <a:effectLst/>
                        </a:rPr>
                        <a:t>400 569</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spc="-5" dirty="0">
                          <a:effectLst/>
                        </a:rPr>
                        <a:t>727 426</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spc="-5" dirty="0">
                          <a:effectLst/>
                        </a:rPr>
                        <a:t>780 774</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dirty="0">
                          <a:effectLst/>
                        </a:rPr>
                        <a:t>955 000</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dirty="0">
                          <a:effectLst/>
                        </a:rPr>
                        <a:t>-893 459</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extLst>
                  <a:ext uri="{0D108BD9-81ED-4DB2-BD59-A6C34878D82A}">
                    <a16:rowId xmlns:a16="http://schemas.microsoft.com/office/drawing/2014/main" val="3136023941"/>
                  </a:ext>
                </a:extLst>
              </a:tr>
              <a:tr h="230394">
                <a:tc>
                  <a:txBody>
                    <a:bodyPr/>
                    <a:lstStyle/>
                    <a:p>
                      <a:pPr>
                        <a:lnSpc>
                          <a:spcPct val="150000"/>
                        </a:lnSpc>
                        <a:spcAft>
                          <a:spcPts val="0"/>
                        </a:spcAft>
                      </a:pPr>
                      <a:r>
                        <a:rPr lang="en-ZA" sz="1400" spc="-5" dirty="0">
                          <a:effectLst/>
                        </a:rPr>
                        <a:t>Total expenses</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ZA" sz="1400" b="1" spc="-5" dirty="0">
                          <a:effectLst/>
                        </a:rPr>
                        <a:t>9 201 162</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spc="-5" dirty="0">
                          <a:effectLst/>
                        </a:rPr>
                        <a:t>17 481 708</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spc="-5" dirty="0">
                          <a:effectLst/>
                        </a:rPr>
                        <a:t>19 884 089</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US" sz="1400" b="1" dirty="0">
                          <a:effectLst/>
                        </a:rPr>
                        <a:t>29 985 000</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spc="-5" dirty="0">
                          <a:effectLst/>
                        </a:rPr>
                        <a:t>-10 100 911</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extLst>
                  <a:ext uri="{0D108BD9-81ED-4DB2-BD59-A6C34878D82A}">
                    <a16:rowId xmlns:a16="http://schemas.microsoft.com/office/drawing/2014/main" val="3848776633"/>
                  </a:ext>
                </a:extLst>
              </a:tr>
              <a:tr h="488560">
                <a:tc>
                  <a:txBody>
                    <a:bodyPr/>
                    <a:lstStyle/>
                    <a:p>
                      <a:pPr>
                        <a:lnSpc>
                          <a:spcPct val="150000"/>
                        </a:lnSpc>
                        <a:spcAft>
                          <a:spcPts val="0"/>
                        </a:spcAft>
                      </a:pPr>
                      <a:r>
                        <a:rPr lang="en-ZA" sz="1400" spc="-5" dirty="0">
                          <a:effectLst/>
                        </a:rPr>
                        <a:t>Surplus / (Deficit)</a:t>
                      </a:r>
                      <a:endParaRPr lang="en-S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ctr"/>
                </a:tc>
                <a:tc>
                  <a:txBody>
                    <a:bodyPr/>
                    <a:lstStyle/>
                    <a:p>
                      <a:pPr algn="ctr">
                        <a:lnSpc>
                          <a:spcPct val="150000"/>
                        </a:lnSpc>
                        <a:spcAft>
                          <a:spcPts val="0"/>
                        </a:spcAft>
                      </a:pPr>
                      <a:r>
                        <a:rPr lang="en-ZA" sz="1400" b="1" dirty="0">
                          <a:effectLst/>
                        </a:rPr>
                        <a:t>5 908 201</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dirty="0">
                          <a:effectLst/>
                        </a:rPr>
                        <a:t>14 267 094</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dirty="0">
                          <a:effectLst/>
                        </a:rPr>
                        <a:t>10 330 943</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algn="ctr">
                        <a:lnSpc>
                          <a:spcPct val="150000"/>
                        </a:lnSpc>
                        <a:spcAft>
                          <a:spcPts val="0"/>
                        </a:spcAft>
                      </a:pPr>
                      <a:r>
                        <a:rPr lang="en-ZA" sz="1400" b="1" spc="-5" dirty="0">
                          <a:effectLst/>
                        </a:rPr>
                        <a:t>-</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tc>
                  <a:txBody>
                    <a:bodyPr/>
                    <a:lstStyle/>
                    <a:p>
                      <a:pPr marL="0" lvl="0" indent="0" algn="ctr">
                        <a:lnSpc>
                          <a:spcPct val="150000"/>
                        </a:lnSpc>
                        <a:spcAft>
                          <a:spcPts val="0"/>
                        </a:spcAft>
                        <a:buFont typeface="+mj-lt"/>
                        <a:buNone/>
                      </a:pPr>
                      <a:r>
                        <a:rPr lang="en-ZA" sz="1400" b="1" spc="-5" dirty="0">
                          <a:effectLst/>
                        </a:rPr>
                        <a:t>10 330 943</a:t>
                      </a:r>
                      <a:endParaRPr lang="en-S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388" marR="58388" marT="0" marB="0" anchor="b"/>
                </a:tc>
                <a:extLst>
                  <a:ext uri="{0D108BD9-81ED-4DB2-BD59-A6C34878D82A}">
                    <a16:rowId xmlns:a16="http://schemas.microsoft.com/office/drawing/2014/main" val="2083750672"/>
                  </a:ext>
                </a:extLst>
              </a:tr>
            </a:tbl>
          </a:graphicData>
        </a:graphic>
      </p:graphicFrame>
    </p:spTree>
    <p:extLst>
      <p:ext uri="{BB962C8B-B14F-4D97-AF65-F5344CB8AC3E}">
        <p14:creationId xmlns:p14="http://schemas.microsoft.com/office/powerpoint/2010/main" val="1921378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3C374FD-6F84-F04F-A025-B8AA45758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Comments on financial report </a:t>
            </a:r>
          </a:p>
        </p:txBody>
      </p:sp>
      <p:sp>
        <p:nvSpPr>
          <p:cNvPr id="19" name="Content Placeholder 18">
            <a:extLst>
              <a:ext uri="{FF2B5EF4-FFF2-40B4-BE49-F238E27FC236}">
                <a16:creationId xmlns:a16="http://schemas.microsoft.com/office/drawing/2014/main" id="{0AEE1CC5-609E-468E-9B61-00758448D263}"/>
              </a:ext>
            </a:extLst>
          </p:cNvPr>
          <p:cNvSpPr>
            <a:spLocks noGrp="1"/>
          </p:cNvSpPr>
          <p:nvPr>
            <p:ph sz="half" idx="1"/>
          </p:nvPr>
        </p:nvSpPr>
        <p:spPr>
          <a:xfrm>
            <a:off x="457199" y="1616765"/>
            <a:ext cx="10277061" cy="4798737"/>
          </a:xfrm>
        </p:spPr>
        <p:txBody>
          <a:bodyPr>
            <a:normAutofit/>
          </a:bodyPr>
          <a:lstStyle/>
          <a:p>
            <a:r>
              <a:rPr lang="en-ZA" dirty="0"/>
              <a:t>There is a saving on Compensation of employees due to vacancies.</a:t>
            </a:r>
          </a:p>
          <a:p>
            <a:r>
              <a:rPr lang="en-ZA" dirty="0"/>
              <a:t>There is a significant increase in goods and services budget (from R1.9 million in Q1 to R5.7 million in Q2), but still an underspend compared to year to date.  However there were plans to spend in place.</a:t>
            </a:r>
          </a:p>
          <a:p>
            <a:r>
              <a:rPr lang="en-ZA" dirty="0"/>
              <a:t>There are no new transactions of irregular expenditure or fruitless and wasteful expenditure</a:t>
            </a:r>
          </a:p>
          <a:p>
            <a:r>
              <a:rPr lang="en-ZA" dirty="0"/>
              <a:t>Four bids were awarded (Electricity price path, Communications service provider, Digitalisation, Energy expert and facilitator) </a:t>
            </a:r>
          </a:p>
        </p:txBody>
      </p:sp>
    </p:spTree>
    <p:extLst>
      <p:ext uri="{BB962C8B-B14F-4D97-AF65-F5344CB8AC3E}">
        <p14:creationId xmlns:p14="http://schemas.microsoft.com/office/powerpoint/2010/main" val="294655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B19C43F-555E-C84C-B229-5CA6458270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CBC01D3-0FE9-448E-9B9C-C452F5044654}"/>
              </a:ext>
            </a:extLst>
          </p:cNvPr>
          <p:cNvSpPr>
            <a:spLocks noGrp="1"/>
          </p:cNvSpPr>
          <p:nvPr>
            <p:ph type="title"/>
          </p:nvPr>
        </p:nvSpPr>
        <p:spPr>
          <a:xfrm>
            <a:off x="642730" y="18255"/>
            <a:ext cx="10515600" cy="1325563"/>
          </a:xfrm>
        </p:spPr>
        <p:txBody>
          <a:bodyPr>
            <a:noAutofit/>
          </a:bodyPr>
          <a:lstStyle/>
          <a:p>
            <a:r>
              <a:rPr lang="en-ZA" sz="3200" b="1" dirty="0">
                <a:latin typeface="Arial" panose="020B0604020202020204" pitchFamily="34" charset="0"/>
                <a:cs typeface="Arial" panose="020B0604020202020204" pitchFamily="34" charset="0"/>
              </a:rPr>
              <a:t>Highlights </a:t>
            </a:r>
          </a:p>
        </p:txBody>
      </p:sp>
      <p:sp>
        <p:nvSpPr>
          <p:cNvPr id="3" name="Content Placeholder 2">
            <a:extLst>
              <a:ext uri="{FF2B5EF4-FFF2-40B4-BE49-F238E27FC236}">
                <a16:creationId xmlns:a16="http://schemas.microsoft.com/office/drawing/2014/main" id="{1BDFA601-E3FE-4104-81E8-991776961D5E}"/>
              </a:ext>
            </a:extLst>
          </p:cNvPr>
          <p:cNvSpPr>
            <a:spLocks noGrp="1"/>
          </p:cNvSpPr>
          <p:nvPr>
            <p:ph idx="1"/>
          </p:nvPr>
        </p:nvSpPr>
        <p:spPr/>
        <p:txBody>
          <a:bodyPr>
            <a:normAutofit/>
          </a:bodyPr>
          <a:lstStyle/>
          <a:p>
            <a:pPr algn="just"/>
            <a:endParaRPr lang="en-ZA" sz="2000" dirty="0"/>
          </a:p>
          <a:p>
            <a:pPr algn="just"/>
            <a:endParaRPr lang="en-ZA" dirty="0"/>
          </a:p>
        </p:txBody>
      </p:sp>
      <p:graphicFrame>
        <p:nvGraphicFramePr>
          <p:cNvPr id="6" name="Table 5">
            <a:extLst>
              <a:ext uri="{FF2B5EF4-FFF2-40B4-BE49-F238E27FC236}">
                <a16:creationId xmlns:a16="http://schemas.microsoft.com/office/drawing/2014/main" id="{0EA48795-7B85-463A-A730-9879F3BA926E}"/>
              </a:ext>
            </a:extLst>
          </p:cNvPr>
          <p:cNvGraphicFramePr>
            <a:graphicFrameLocks noGrp="1"/>
          </p:cNvGraphicFramePr>
          <p:nvPr>
            <p:extLst>
              <p:ext uri="{D42A27DB-BD31-4B8C-83A1-F6EECF244321}">
                <p14:modId xmlns:p14="http://schemas.microsoft.com/office/powerpoint/2010/main" val="3045375685"/>
              </p:ext>
            </p:extLst>
          </p:nvPr>
        </p:nvGraphicFramePr>
        <p:xfrm>
          <a:off x="437322" y="1263121"/>
          <a:ext cx="10721008" cy="5390774"/>
        </p:xfrm>
        <a:graphic>
          <a:graphicData uri="http://schemas.openxmlformats.org/drawingml/2006/table">
            <a:tbl>
              <a:tblPr firstRow="1" bandRow="1">
                <a:tableStyleId>{5C22544A-7EE6-4342-B048-85BDC9FD1C3A}</a:tableStyleId>
              </a:tblPr>
              <a:tblGrid>
                <a:gridCol w="3334812">
                  <a:extLst>
                    <a:ext uri="{9D8B030D-6E8A-4147-A177-3AD203B41FA5}">
                      <a16:colId xmlns:a16="http://schemas.microsoft.com/office/drawing/2014/main" val="304605209"/>
                    </a:ext>
                  </a:extLst>
                </a:gridCol>
                <a:gridCol w="7386196">
                  <a:extLst>
                    <a:ext uri="{9D8B030D-6E8A-4147-A177-3AD203B41FA5}">
                      <a16:colId xmlns:a16="http://schemas.microsoft.com/office/drawing/2014/main" val="3428734903"/>
                    </a:ext>
                  </a:extLst>
                </a:gridCol>
              </a:tblGrid>
              <a:tr h="452297">
                <a:tc>
                  <a:txBody>
                    <a:bodyPr/>
                    <a:lstStyle/>
                    <a:p>
                      <a:r>
                        <a:rPr lang="en-ZA" sz="2400" dirty="0"/>
                        <a:t>Area</a:t>
                      </a:r>
                    </a:p>
                  </a:txBody>
                  <a:tcPr/>
                </a:tc>
                <a:tc>
                  <a:txBody>
                    <a:bodyPr/>
                    <a:lstStyle/>
                    <a:p>
                      <a:r>
                        <a:rPr lang="en-ZA" sz="2400" dirty="0"/>
                        <a:t>Highlight</a:t>
                      </a:r>
                    </a:p>
                  </a:txBody>
                  <a:tcPr/>
                </a:tc>
                <a:extLst>
                  <a:ext uri="{0D108BD9-81ED-4DB2-BD59-A6C34878D82A}">
                    <a16:rowId xmlns:a16="http://schemas.microsoft.com/office/drawing/2014/main" val="2371590698"/>
                  </a:ext>
                </a:extLst>
              </a:tr>
              <a:tr h="1598118">
                <a:tc>
                  <a:txBody>
                    <a:bodyPr/>
                    <a:lstStyle/>
                    <a:p>
                      <a:r>
                        <a:rPr lang="en-ZA" sz="2000" dirty="0">
                          <a:latin typeface="Arial" panose="020B0604020202020204" pitchFamily="34" charset="0"/>
                          <a:cs typeface="Arial" panose="020B0604020202020204" pitchFamily="34" charset="0"/>
                        </a:rPr>
                        <a:t>July 2021 unrest</a:t>
                      </a:r>
                    </a:p>
                  </a:txBody>
                  <a:tcPr/>
                </a:tc>
                <a:tc>
                  <a:txBody>
                    <a:bodyPr/>
                    <a:lstStyle/>
                    <a:p>
                      <a:pPr lvl="0"/>
                      <a:r>
                        <a:rPr lang="en-ZA" sz="2000" kern="1200" dirty="0">
                          <a:solidFill>
                            <a:schemeClr val="dk1"/>
                          </a:solidFill>
                          <a:effectLst/>
                          <a:latin typeface="Arial" panose="020B0604020202020204" pitchFamily="34" charset="0"/>
                          <a:ea typeface="+mn-ea"/>
                          <a:cs typeface="Arial" panose="020B0604020202020204" pitchFamily="34" charset="0"/>
                        </a:rPr>
                        <a:t>A special Exco held on 14</a:t>
                      </a:r>
                      <a:r>
                        <a:rPr lang="en-ZA" sz="2000" kern="1200" baseline="30000" dirty="0">
                          <a:solidFill>
                            <a:schemeClr val="dk1"/>
                          </a:solidFill>
                          <a:effectLst/>
                          <a:latin typeface="Arial" panose="020B0604020202020204" pitchFamily="34" charset="0"/>
                          <a:ea typeface="+mn-ea"/>
                          <a:cs typeface="Arial" panose="020B0604020202020204" pitchFamily="34" charset="0"/>
                        </a:rPr>
                        <a:t>th</a:t>
                      </a:r>
                      <a:r>
                        <a:rPr lang="en-ZA" sz="2000" kern="1200" dirty="0">
                          <a:solidFill>
                            <a:schemeClr val="dk1"/>
                          </a:solidFill>
                          <a:effectLst/>
                          <a:latin typeface="Arial" panose="020B0604020202020204" pitchFamily="34" charset="0"/>
                          <a:ea typeface="+mn-ea"/>
                          <a:cs typeface="Arial" panose="020B0604020202020204" pitchFamily="34" charset="0"/>
                        </a:rPr>
                        <a:t> July 2021 to develop an urgent response to the public violence that had broken out in Gauteng and KZN.  Following this meeting the social partners agreed on a comprehensive package of measures to be introduced and facilitated their introduction. </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53862589"/>
                  </a:ext>
                </a:extLst>
              </a:tr>
              <a:tr h="1296586">
                <a:tc>
                  <a:txBody>
                    <a:bodyPr/>
                    <a:lstStyle/>
                    <a:p>
                      <a:r>
                        <a:rPr lang="en-ZA" sz="2000" dirty="0">
                          <a:latin typeface="Arial" panose="020B0604020202020204" pitchFamily="34" charset="0"/>
                          <a:cs typeface="Arial" panose="020B0604020202020204" pitchFamily="34" charset="0"/>
                        </a:rPr>
                        <a:t>Strategic dialogues </a:t>
                      </a:r>
                    </a:p>
                  </a:txBody>
                  <a:tcPr/>
                </a:tc>
                <a:tc>
                  <a:txBody>
                    <a:bodyPr/>
                    <a:lstStyle/>
                    <a:p>
                      <a:pPr marL="285750" lvl="0" indent="-285750">
                        <a:buFont typeface="Arial" panose="020B0604020202020204" pitchFamily="34" charset="0"/>
                        <a:buChar char="•"/>
                      </a:pPr>
                      <a:r>
                        <a:rPr lang="en-ZA" sz="2000" kern="1200" dirty="0">
                          <a:solidFill>
                            <a:schemeClr val="dk1"/>
                          </a:solidFill>
                          <a:effectLst/>
                          <a:latin typeface="Arial" panose="020B0604020202020204" pitchFamily="34" charset="0"/>
                          <a:ea typeface="+mn-ea"/>
                          <a:cs typeface="Arial" panose="020B0604020202020204" pitchFamily="34" charset="0"/>
                        </a:rPr>
                        <a:t>Government Budget Planning 	</a:t>
                      </a:r>
                      <a:endParaRPr lang="en-SB" sz="2000" kern="1200" dirty="0">
                        <a:solidFill>
                          <a:schemeClr val="dk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ZA" sz="2000" kern="1200" dirty="0">
                          <a:solidFill>
                            <a:schemeClr val="dk1"/>
                          </a:solidFill>
                          <a:effectLst/>
                          <a:latin typeface="Arial" panose="020B0604020202020204" pitchFamily="34" charset="0"/>
                          <a:ea typeface="+mn-ea"/>
                          <a:cs typeface="Arial" panose="020B0604020202020204" pitchFamily="34" charset="0"/>
                        </a:rPr>
                        <a:t>Anti-corruption</a:t>
                      </a:r>
                      <a:endParaRPr lang="en-SB" sz="2000" kern="1200" dirty="0">
                        <a:solidFill>
                          <a:schemeClr val="dk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ZA" sz="2000" kern="1200" dirty="0">
                          <a:solidFill>
                            <a:schemeClr val="dk1"/>
                          </a:solidFill>
                          <a:effectLst/>
                          <a:latin typeface="Arial" panose="020B0604020202020204" pitchFamily="34" charset="0"/>
                          <a:ea typeface="+mn-ea"/>
                          <a:cs typeface="Arial" panose="020B0604020202020204" pitchFamily="34" charset="0"/>
                        </a:rPr>
                        <a:t>National Infrastructure Plan 2050</a:t>
                      </a:r>
                      <a:endParaRPr lang="en-SB" sz="2000" kern="1200" dirty="0">
                        <a:solidFill>
                          <a:schemeClr val="dk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ZA" sz="2000" kern="1200" dirty="0">
                          <a:solidFill>
                            <a:schemeClr val="dk1"/>
                          </a:solidFill>
                          <a:effectLst/>
                          <a:latin typeface="Arial" panose="020B0604020202020204" pitchFamily="34" charset="0"/>
                          <a:ea typeface="+mn-ea"/>
                          <a:cs typeface="Arial" panose="020B0604020202020204" pitchFamily="34" charset="0"/>
                        </a:rPr>
                        <a:t>Revised Critical Skills List</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09359297"/>
                  </a:ext>
                </a:extLst>
              </a:tr>
              <a:tr h="2007494">
                <a:tc>
                  <a:txBody>
                    <a:bodyPr/>
                    <a:lstStyle/>
                    <a:p>
                      <a:r>
                        <a:rPr lang="en-ZA" sz="2000" dirty="0">
                          <a:latin typeface="Arial" panose="020B0604020202020204" pitchFamily="34" charset="0"/>
                          <a:cs typeface="Arial" panose="020B0604020202020204" pitchFamily="34" charset="0"/>
                        </a:rPr>
                        <a:t>Organisational restructuring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kern="1200" dirty="0">
                          <a:solidFill>
                            <a:schemeClr val="dk1"/>
                          </a:solidFill>
                          <a:effectLst/>
                          <a:latin typeface="Arial" panose="020B0604020202020204" pitchFamily="34" charset="0"/>
                          <a:ea typeface="+mn-ea"/>
                          <a:cs typeface="Arial" panose="020B0604020202020204" pitchFamily="34" charset="0"/>
                        </a:rPr>
                        <a:t>New Nedlac organisational structure was implemented on 01 August 2021 with two units established in the Programmes Department, namely; Labour and Development Unit and Economic Unit.</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2000" kern="1200" dirty="0">
                          <a:solidFill>
                            <a:schemeClr val="dk1"/>
                          </a:solidFill>
                          <a:effectLst/>
                          <a:latin typeface="Arial" panose="020B0604020202020204" pitchFamily="34" charset="0"/>
                          <a:ea typeface="+mn-ea"/>
                          <a:cs typeface="Arial" panose="020B0604020202020204" pitchFamily="34" charset="0"/>
                        </a:rPr>
                        <a:t>A new support department Corporate Services was also established</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90732817"/>
                  </a:ext>
                </a:extLst>
              </a:tr>
            </a:tbl>
          </a:graphicData>
        </a:graphic>
      </p:graphicFrame>
    </p:spTree>
    <p:extLst>
      <p:ext uri="{BB962C8B-B14F-4D97-AF65-F5344CB8AC3E}">
        <p14:creationId xmlns:p14="http://schemas.microsoft.com/office/powerpoint/2010/main" val="351177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B19C43F-555E-C84C-B229-5CA6458270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CBC01D3-0FE9-448E-9B9C-C452F5044654}"/>
              </a:ext>
            </a:extLst>
          </p:cNvPr>
          <p:cNvSpPr>
            <a:spLocks noGrp="1"/>
          </p:cNvSpPr>
          <p:nvPr>
            <p:ph type="title"/>
          </p:nvPr>
        </p:nvSpPr>
        <p:spPr>
          <a:xfrm>
            <a:off x="642730" y="18255"/>
            <a:ext cx="10515600" cy="1325563"/>
          </a:xfrm>
        </p:spPr>
        <p:txBody>
          <a:bodyPr>
            <a:noAutofit/>
          </a:bodyPr>
          <a:lstStyle/>
          <a:p>
            <a:r>
              <a:rPr lang="en-ZA" sz="3200" b="1" dirty="0">
                <a:latin typeface="Arial" panose="020B0604020202020204" pitchFamily="34" charset="0"/>
                <a:cs typeface="Arial" panose="020B0604020202020204" pitchFamily="34" charset="0"/>
              </a:rPr>
              <a:t>Challenges </a:t>
            </a:r>
          </a:p>
        </p:txBody>
      </p:sp>
      <p:sp>
        <p:nvSpPr>
          <p:cNvPr id="3" name="Content Placeholder 2">
            <a:extLst>
              <a:ext uri="{FF2B5EF4-FFF2-40B4-BE49-F238E27FC236}">
                <a16:creationId xmlns:a16="http://schemas.microsoft.com/office/drawing/2014/main" id="{1BDFA601-E3FE-4104-81E8-991776961D5E}"/>
              </a:ext>
            </a:extLst>
          </p:cNvPr>
          <p:cNvSpPr>
            <a:spLocks noGrp="1"/>
          </p:cNvSpPr>
          <p:nvPr>
            <p:ph idx="1"/>
          </p:nvPr>
        </p:nvSpPr>
        <p:spPr/>
        <p:txBody>
          <a:bodyPr>
            <a:normAutofit/>
          </a:bodyPr>
          <a:lstStyle/>
          <a:p>
            <a:pPr algn="just"/>
            <a:endParaRPr lang="en-ZA" sz="2000" dirty="0"/>
          </a:p>
          <a:p>
            <a:pPr algn="just"/>
            <a:endParaRPr lang="en-ZA" dirty="0"/>
          </a:p>
        </p:txBody>
      </p:sp>
      <p:graphicFrame>
        <p:nvGraphicFramePr>
          <p:cNvPr id="6" name="Table 5">
            <a:extLst>
              <a:ext uri="{FF2B5EF4-FFF2-40B4-BE49-F238E27FC236}">
                <a16:creationId xmlns:a16="http://schemas.microsoft.com/office/drawing/2014/main" id="{0EA48795-7B85-463A-A730-9879F3BA926E}"/>
              </a:ext>
            </a:extLst>
          </p:cNvPr>
          <p:cNvGraphicFramePr>
            <a:graphicFrameLocks noGrp="1"/>
          </p:cNvGraphicFramePr>
          <p:nvPr>
            <p:extLst>
              <p:ext uri="{D42A27DB-BD31-4B8C-83A1-F6EECF244321}">
                <p14:modId xmlns:p14="http://schemas.microsoft.com/office/powerpoint/2010/main" val="3575943336"/>
              </p:ext>
            </p:extLst>
          </p:nvPr>
        </p:nvGraphicFramePr>
        <p:xfrm>
          <a:off x="642730" y="1462641"/>
          <a:ext cx="10320130" cy="4324598"/>
        </p:xfrm>
        <a:graphic>
          <a:graphicData uri="http://schemas.openxmlformats.org/drawingml/2006/table">
            <a:tbl>
              <a:tblPr firstRow="1" bandRow="1">
                <a:tableStyleId>{5C22544A-7EE6-4342-B048-85BDC9FD1C3A}</a:tableStyleId>
              </a:tblPr>
              <a:tblGrid>
                <a:gridCol w="3216965">
                  <a:extLst>
                    <a:ext uri="{9D8B030D-6E8A-4147-A177-3AD203B41FA5}">
                      <a16:colId xmlns:a16="http://schemas.microsoft.com/office/drawing/2014/main" val="304605209"/>
                    </a:ext>
                  </a:extLst>
                </a:gridCol>
                <a:gridCol w="7103165">
                  <a:extLst>
                    <a:ext uri="{9D8B030D-6E8A-4147-A177-3AD203B41FA5}">
                      <a16:colId xmlns:a16="http://schemas.microsoft.com/office/drawing/2014/main" val="3428734903"/>
                    </a:ext>
                  </a:extLst>
                </a:gridCol>
              </a:tblGrid>
              <a:tr h="758438">
                <a:tc>
                  <a:txBody>
                    <a:bodyPr/>
                    <a:lstStyle/>
                    <a:p>
                      <a:r>
                        <a:rPr lang="en-ZA" dirty="0"/>
                        <a:t>Area</a:t>
                      </a:r>
                    </a:p>
                  </a:txBody>
                  <a:tcPr/>
                </a:tc>
                <a:tc>
                  <a:txBody>
                    <a:bodyPr/>
                    <a:lstStyle/>
                    <a:p>
                      <a:r>
                        <a:rPr lang="en-ZA" dirty="0"/>
                        <a:t>Challenge</a:t>
                      </a:r>
                    </a:p>
                  </a:txBody>
                  <a:tcPr/>
                </a:tc>
                <a:extLst>
                  <a:ext uri="{0D108BD9-81ED-4DB2-BD59-A6C34878D82A}">
                    <a16:rowId xmlns:a16="http://schemas.microsoft.com/office/drawing/2014/main" val="2371590698"/>
                  </a:ext>
                </a:extLst>
              </a:tr>
              <a:tr h="758438">
                <a:tc>
                  <a:txBody>
                    <a:bodyPr/>
                    <a:lstStyle/>
                    <a:p>
                      <a:r>
                        <a:rPr lang="en-ZA" dirty="0"/>
                        <a:t>Finalisation of Nedlac Reports</a:t>
                      </a:r>
                    </a:p>
                  </a:txBody>
                  <a:tcPr/>
                </a:tc>
                <a:tc>
                  <a:txBody>
                    <a:bodyPr/>
                    <a:lstStyle/>
                    <a:p>
                      <a:r>
                        <a:rPr lang="en-ZA" dirty="0"/>
                        <a:t>There were challenges in finalising a number of policies and legislation that social partners had been seized with:</a:t>
                      </a:r>
                    </a:p>
                    <a:p>
                      <a:pPr marL="285750" indent="-285750">
                        <a:buFont typeface="Arial" panose="020B0604020202020204" pitchFamily="34" charset="0"/>
                        <a:buChar char="•"/>
                      </a:pPr>
                      <a:r>
                        <a:rPr lang="en-ZA" dirty="0"/>
                        <a:t>Green Paper on Comprehensive Social Security </a:t>
                      </a:r>
                    </a:p>
                    <a:p>
                      <a:pPr marL="285750" indent="-285750">
                        <a:buFont typeface="Arial" panose="020B0604020202020204" pitchFamily="34" charset="0"/>
                        <a:buChar char="•"/>
                      </a:pPr>
                      <a:r>
                        <a:rPr lang="en-ZA" dirty="0"/>
                        <a:t>Companies Amendment Bill </a:t>
                      </a:r>
                    </a:p>
                    <a:p>
                      <a:pPr marL="285750" indent="-285750">
                        <a:buFont typeface="Arial" panose="020B0604020202020204" pitchFamily="34" charset="0"/>
                        <a:buChar char="•"/>
                      </a:pPr>
                      <a:r>
                        <a:rPr lang="en-ZA" dirty="0"/>
                        <a:t>Skills strategy to take forward the ERRP</a:t>
                      </a:r>
                    </a:p>
                  </a:txBody>
                  <a:tcPr/>
                </a:tc>
                <a:extLst>
                  <a:ext uri="{0D108BD9-81ED-4DB2-BD59-A6C34878D82A}">
                    <a16:rowId xmlns:a16="http://schemas.microsoft.com/office/drawing/2014/main" val="633921524"/>
                  </a:ext>
                </a:extLst>
              </a:tr>
              <a:tr h="506633">
                <a:tc>
                  <a:txBody>
                    <a:bodyPr/>
                    <a:lstStyle/>
                    <a:p>
                      <a:r>
                        <a:rPr lang="en-ZA" dirty="0"/>
                        <a:t>Nedlac capacity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mn-lt"/>
                          <a:ea typeface="+mn-ea"/>
                          <a:cs typeface="+mn-cs"/>
                        </a:rPr>
                        <a:t>There were capacity constraints of the secretariat due to vacancies in the organisation.</a:t>
                      </a:r>
                      <a:endParaRPr lang="en-ZA" dirty="0"/>
                    </a:p>
                  </a:txBody>
                  <a:tcPr/>
                </a:tc>
                <a:extLst>
                  <a:ext uri="{0D108BD9-81ED-4DB2-BD59-A6C34878D82A}">
                    <a16:rowId xmlns:a16="http://schemas.microsoft.com/office/drawing/2014/main" val="1185270924"/>
                  </a:ext>
                </a:extLst>
              </a:tr>
              <a:tr h="758438">
                <a:tc>
                  <a:txBody>
                    <a:bodyPr/>
                    <a:lstStyle/>
                    <a:p>
                      <a:r>
                        <a:rPr lang="en-ZA" dirty="0"/>
                        <a:t>Digitalisation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mn-lt"/>
                          <a:ea typeface="+mn-ea"/>
                          <a:cs typeface="+mn-cs"/>
                        </a:rPr>
                        <a:t>There were consistent challenges: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a:solidFill>
                            <a:schemeClr val="dk1"/>
                          </a:solidFill>
                          <a:effectLst/>
                          <a:latin typeface="+mn-lt"/>
                          <a:ea typeface="+mn-ea"/>
                          <a:cs typeface="+mn-cs"/>
                        </a:rPr>
                        <a:t>For staff with poor performing laptops and connectivity which had an adverse impact on the productivity of the affected employees.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a:solidFill>
                            <a:schemeClr val="dk1"/>
                          </a:solidFill>
                          <a:effectLst/>
                          <a:latin typeface="+mn-lt"/>
                          <a:ea typeface="+mn-ea"/>
                          <a:cs typeface="+mn-cs"/>
                        </a:rPr>
                        <a:t>For social partners, some encountered challenges having access to data to attend and participate meaningfully in meetings.</a:t>
                      </a:r>
                      <a:endParaRPr lang="en-ZA" dirty="0"/>
                    </a:p>
                  </a:txBody>
                  <a:tcPr/>
                </a:tc>
                <a:extLst>
                  <a:ext uri="{0D108BD9-81ED-4DB2-BD59-A6C34878D82A}">
                    <a16:rowId xmlns:a16="http://schemas.microsoft.com/office/drawing/2014/main" val="3211522361"/>
                  </a:ext>
                </a:extLst>
              </a:tr>
            </a:tbl>
          </a:graphicData>
        </a:graphic>
      </p:graphicFrame>
    </p:spTree>
    <p:extLst>
      <p:ext uri="{BB962C8B-B14F-4D97-AF65-F5344CB8AC3E}">
        <p14:creationId xmlns:p14="http://schemas.microsoft.com/office/powerpoint/2010/main" val="202907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CD1A26-744C-3142-9465-7043E91A4E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1">
            <a:extLst>
              <a:ext uri="{FF2B5EF4-FFF2-40B4-BE49-F238E27FC236}">
                <a16:creationId xmlns:a16="http://schemas.microsoft.com/office/drawing/2014/main" id="{F70EB9D9-1FA0-C74D-A33A-DC3C4735E91B}"/>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Second quarter performance indicators</a:t>
            </a:r>
          </a:p>
        </p:txBody>
      </p:sp>
      <p:graphicFrame>
        <p:nvGraphicFramePr>
          <p:cNvPr id="4" name="Content Placeholder 3">
            <a:extLst>
              <a:ext uri="{FF2B5EF4-FFF2-40B4-BE49-F238E27FC236}">
                <a16:creationId xmlns:a16="http://schemas.microsoft.com/office/drawing/2014/main" id="{19069643-D0CE-4CC4-ACAD-76D48EF3005D}"/>
              </a:ext>
            </a:extLst>
          </p:cNvPr>
          <p:cNvGraphicFramePr>
            <a:graphicFrameLocks noGrp="1"/>
          </p:cNvGraphicFramePr>
          <p:nvPr>
            <p:ph idx="1"/>
            <p:extLst>
              <p:ext uri="{D42A27DB-BD31-4B8C-83A1-F6EECF244321}">
                <p14:modId xmlns:p14="http://schemas.microsoft.com/office/powerpoint/2010/main" val="3502638154"/>
              </p:ext>
            </p:extLst>
          </p:nvPr>
        </p:nvGraphicFramePr>
        <p:xfrm>
          <a:off x="376084" y="1547480"/>
          <a:ext cx="11047093" cy="4784216"/>
        </p:xfrm>
        <a:graphic>
          <a:graphicData uri="http://schemas.openxmlformats.org/drawingml/2006/table">
            <a:tbl>
              <a:tblPr firstRow="1" firstCol="1" bandRow="1">
                <a:tableStyleId>{5C22544A-7EE6-4342-B048-85BDC9FD1C3A}</a:tableStyleId>
              </a:tblPr>
              <a:tblGrid>
                <a:gridCol w="2994913">
                  <a:extLst>
                    <a:ext uri="{9D8B030D-6E8A-4147-A177-3AD203B41FA5}">
                      <a16:colId xmlns:a16="http://schemas.microsoft.com/office/drawing/2014/main" val="2503823534"/>
                    </a:ext>
                  </a:extLst>
                </a:gridCol>
                <a:gridCol w="1610436">
                  <a:extLst>
                    <a:ext uri="{9D8B030D-6E8A-4147-A177-3AD203B41FA5}">
                      <a16:colId xmlns:a16="http://schemas.microsoft.com/office/drawing/2014/main" val="1967074209"/>
                    </a:ext>
                  </a:extLst>
                </a:gridCol>
                <a:gridCol w="1610436">
                  <a:extLst>
                    <a:ext uri="{9D8B030D-6E8A-4147-A177-3AD203B41FA5}">
                      <a16:colId xmlns:a16="http://schemas.microsoft.com/office/drawing/2014/main" val="2687446694"/>
                    </a:ext>
                  </a:extLst>
                </a:gridCol>
                <a:gridCol w="1610436">
                  <a:extLst>
                    <a:ext uri="{9D8B030D-6E8A-4147-A177-3AD203B41FA5}">
                      <a16:colId xmlns:a16="http://schemas.microsoft.com/office/drawing/2014/main" val="3917998055"/>
                    </a:ext>
                  </a:extLst>
                </a:gridCol>
                <a:gridCol w="1610436">
                  <a:extLst>
                    <a:ext uri="{9D8B030D-6E8A-4147-A177-3AD203B41FA5}">
                      <a16:colId xmlns:a16="http://schemas.microsoft.com/office/drawing/2014/main" val="4217090442"/>
                    </a:ext>
                  </a:extLst>
                </a:gridCol>
                <a:gridCol w="1610436">
                  <a:extLst>
                    <a:ext uri="{9D8B030D-6E8A-4147-A177-3AD203B41FA5}">
                      <a16:colId xmlns:a16="http://schemas.microsoft.com/office/drawing/2014/main" val="2760218459"/>
                    </a:ext>
                  </a:extLst>
                </a:gridCol>
              </a:tblGrid>
              <a:tr h="1747420">
                <a:tc>
                  <a:txBody>
                    <a:bodyPr/>
                    <a:lstStyle/>
                    <a:p>
                      <a:pPr algn="just">
                        <a:lnSpc>
                          <a:spcPct val="150000"/>
                        </a:lnSpc>
                        <a:spcAft>
                          <a:spcPts val="0"/>
                        </a:spcAft>
                      </a:pPr>
                      <a:r>
                        <a:rPr lang="en-ZA" sz="2000" dirty="0">
                          <a:effectLst/>
                        </a:rPr>
                        <a:t>Programme</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Quarterly Planned Indicators</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Planned Targets Achieved in Q2</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Not applicable targets</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Not Achieved</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Overall Achievement (%)</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0917006"/>
                  </a:ext>
                </a:extLst>
              </a:tr>
              <a:tr h="481930">
                <a:tc>
                  <a:txBody>
                    <a:bodyPr/>
                    <a:lstStyle/>
                    <a:p>
                      <a:pPr algn="just">
                        <a:lnSpc>
                          <a:spcPct val="150000"/>
                        </a:lnSpc>
                        <a:spcAft>
                          <a:spcPts val="0"/>
                        </a:spcAft>
                      </a:pPr>
                      <a:r>
                        <a:rPr lang="en-ZA" sz="2000" dirty="0">
                          <a:effectLst/>
                        </a:rPr>
                        <a:t>Administration</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8</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5</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2</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1</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83%</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1252848"/>
                  </a:ext>
                </a:extLst>
              </a:tr>
              <a:tr h="481930">
                <a:tc>
                  <a:txBody>
                    <a:bodyPr/>
                    <a:lstStyle/>
                    <a:p>
                      <a:pPr>
                        <a:lnSpc>
                          <a:spcPct val="150000"/>
                        </a:lnSpc>
                        <a:spcAft>
                          <a:spcPts val="0"/>
                        </a:spcAft>
                      </a:pPr>
                      <a:r>
                        <a:rPr lang="en-ZA" sz="2000" dirty="0">
                          <a:effectLst/>
                        </a:rPr>
                        <a:t>Core Operations</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4</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2</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2</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0</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100%</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5568398"/>
                  </a:ext>
                </a:extLst>
              </a:tr>
              <a:tr h="1556870">
                <a:tc>
                  <a:txBody>
                    <a:bodyPr/>
                    <a:lstStyle/>
                    <a:p>
                      <a:pPr algn="just">
                        <a:lnSpc>
                          <a:spcPct val="150000"/>
                        </a:lnSpc>
                        <a:spcAft>
                          <a:spcPts val="0"/>
                        </a:spcAft>
                      </a:pPr>
                      <a:r>
                        <a:rPr lang="en-ZA" sz="2000" dirty="0">
                          <a:effectLst/>
                        </a:rPr>
                        <a:t>Constituency Capacity Building Funds</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3</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2</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1</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1</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67%</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5608744"/>
                  </a:ext>
                </a:extLst>
              </a:tr>
              <a:tr h="481930">
                <a:tc>
                  <a:txBody>
                    <a:bodyPr/>
                    <a:lstStyle/>
                    <a:p>
                      <a:pPr algn="just">
                        <a:lnSpc>
                          <a:spcPct val="150000"/>
                        </a:lnSpc>
                        <a:spcAft>
                          <a:spcPts val="0"/>
                        </a:spcAft>
                      </a:pPr>
                      <a:r>
                        <a:rPr lang="en-ZA" sz="2000" dirty="0">
                          <a:effectLst/>
                        </a:rPr>
                        <a:t>Summary</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15</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9</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5</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2</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2000" dirty="0">
                          <a:effectLst/>
                        </a:rPr>
                        <a:t>82%</a:t>
                      </a:r>
                      <a:endParaRPr lang="en-S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3123681"/>
                  </a:ext>
                </a:extLst>
              </a:tr>
            </a:tbl>
          </a:graphicData>
        </a:graphic>
      </p:graphicFrame>
      <p:sp>
        <p:nvSpPr>
          <p:cNvPr id="8" name="Rectangle 1">
            <a:extLst>
              <a:ext uri="{FF2B5EF4-FFF2-40B4-BE49-F238E27FC236}">
                <a16:creationId xmlns:a16="http://schemas.microsoft.com/office/drawing/2014/main" id="{06B1BDC6-8C08-48AF-B189-810EC2B2AF80}"/>
              </a:ext>
            </a:extLst>
          </p:cNvPr>
          <p:cNvSpPr>
            <a:spLocks noChangeArrowheads="1"/>
          </p:cNvSpPr>
          <p:nvPr/>
        </p:nvSpPr>
        <p:spPr bwMode="auto">
          <a:xfrm>
            <a:off x="-4613848" y="-286177"/>
            <a:ext cx="19693943" cy="109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SB" dirty="0"/>
          </a:p>
        </p:txBody>
      </p:sp>
    </p:spTree>
    <p:extLst>
      <p:ext uri="{BB962C8B-B14F-4D97-AF65-F5344CB8AC3E}">
        <p14:creationId xmlns:p14="http://schemas.microsoft.com/office/powerpoint/2010/main" val="470887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75B545-1B22-CE4A-A420-E48AD58DA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1">
            <a:extLst>
              <a:ext uri="{FF2B5EF4-FFF2-40B4-BE49-F238E27FC236}">
                <a16:creationId xmlns:a16="http://schemas.microsoft.com/office/drawing/2014/main" id="{1E6993C0-5DEB-FB49-9157-E1D2CC58CED6}"/>
              </a:ext>
            </a:extLst>
          </p:cNvPr>
          <p:cNvSpPr txBox="1">
            <a:spLocks/>
          </p:cNvSpPr>
          <p:nvPr/>
        </p:nvSpPr>
        <p:spPr>
          <a:xfrm>
            <a:off x="376083" y="560439"/>
            <a:ext cx="9589551"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Comments on performance indicators not met</a:t>
            </a:r>
          </a:p>
        </p:txBody>
      </p:sp>
      <p:graphicFrame>
        <p:nvGraphicFramePr>
          <p:cNvPr id="2" name="Content Placeholder 1">
            <a:extLst>
              <a:ext uri="{FF2B5EF4-FFF2-40B4-BE49-F238E27FC236}">
                <a16:creationId xmlns:a16="http://schemas.microsoft.com/office/drawing/2014/main" id="{9BA25569-118F-4E75-A31D-EC57C0B66239}"/>
              </a:ext>
            </a:extLst>
          </p:cNvPr>
          <p:cNvGraphicFramePr>
            <a:graphicFrameLocks noGrp="1"/>
          </p:cNvGraphicFramePr>
          <p:nvPr>
            <p:ph idx="1"/>
            <p:extLst>
              <p:ext uri="{D42A27DB-BD31-4B8C-83A1-F6EECF244321}">
                <p14:modId xmlns:p14="http://schemas.microsoft.com/office/powerpoint/2010/main" val="3176525355"/>
              </p:ext>
            </p:extLst>
          </p:nvPr>
        </p:nvGraphicFramePr>
        <p:xfrm>
          <a:off x="376083" y="1533833"/>
          <a:ext cx="11047291" cy="4563196"/>
        </p:xfrm>
        <a:graphic>
          <a:graphicData uri="http://schemas.openxmlformats.org/drawingml/2006/table">
            <a:tbl>
              <a:tblPr firstRow="1" bandRow="1">
                <a:tableStyleId>{5C22544A-7EE6-4342-B048-85BDC9FD1C3A}</a:tableStyleId>
              </a:tblPr>
              <a:tblGrid>
                <a:gridCol w="2115326">
                  <a:extLst>
                    <a:ext uri="{9D8B030D-6E8A-4147-A177-3AD203B41FA5}">
                      <a16:colId xmlns:a16="http://schemas.microsoft.com/office/drawing/2014/main" val="2412685131"/>
                    </a:ext>
                  </a:extLst>
                </a:gridCol>
                <a:gridCol w="3665579">
                  <a:extLst>
                    <a:ext uri="{9D8B030D-6E8A-4147-A177-3AD203B41FA5}">
                      <a16:colId xmlns:a16="http://schemas.microsoft.com/office/drawing/2014/main" val="3862347523"/>
                    </a:ext>
                  </a:extLst>
                </a:gridCol>
                <a:gridCol w="5266386">
                  <a:extLst>
                    <a:ext uri="{9D8B030D-6E8A-4147-A177-3AD203B41FA5}">
                      <a16:colId xmlns:a16="http://schemas.microsoft.com/office/drawing/2014/main" val="2784476761"/>
                    </a:ext>
                  </a:extLst>
                </a:gridCol>
              </a:tblGrid>
              <a:tr h="368902">
                <a:tc>
                  <a:txBody>
                    <a:bodyPr/>
                    <a:lstStyle/>
                    <a:p>
                      <a:r>
                        <a:rPr lang="en-ZA" dirty="0"/>
                        <a:t>Indicator</a:t>
                      </a:r>
                    </a:p>
                  </a:txBody>
                  <a:tcPr/>
                </a:tc>
                <a:tc>
                  <a:txBody>
                    <a:bodyPr/>
                    <a:lstStyle/>
                    <a:p>
                      <a:r>
                        <a:rPr lang="en-ZA" dirty="0"/>
                        <a:t>Comments</a:t>
                      </a:r>
                    </a:p>
                  </a:txBody>
                  <a:tcPr/>
                </a:tc>
                <a:tc>
                  <a:txBody>
                    <a:bodyPr/>
                    <a:lstStyle/>
                    <a:p>
                      <a:r>
                        <a:rPr lang="en-ZA" dirty="0"/>
                        <a:t>Remedial Action </a:t>
                      </a:r>
                    </a:p>
                  </a:txBody>
                  <a:tcPr/>
                </a:tc>
                <a:extLst>
                  <a:ext uri="{0D108BD9-81ED-4DB2-BD59-A6C34878D82A}">
                    <a16:rowId xmlns:a16="http://schemas.microsoft.com/office/drawing/2014/main" val="763034732"/>
                  </a:ext>
                </a:extLst>
              </a:tr>
              <a:tr h="1832851">
                <a:tc>
                  <a:txBody>
                    <a:bodyPr/>
                    <a:lstStyle/>
                    <a:p>
                      <a:r>
                        <a:rPr lang="en-ZA" sz="2000" dirty="0"/>
                        <a:t>Training </a:t>
                      </a:r>
                    </a:p>
                  </a:txBody>
                  <a:tcPr/>
                </a:tc>
                <a:tc>
                  <a:txBody>
                    <a:bodyPr/>
                    <a:lstStyle/>
                    <a:p>
                      <a:pPr lvl="0"/>
                      <a:r>
                        <a:rPr lang="en-ZA" sz="2000" kern="1200" dirty="0">
                          <a:solidFill>
                            <a:schemeClr val="dk1"/>
                          </a:solidFill>
                          <a:effectLst/>
                          <a:latin typeface="+mn-lt"/>
                          <a:ea typeface="+mn-ea"/>
                          <a:cs typeface="+mn-cs"/>
                        </a:rPr>
                        <a:t>The 30% of planned trainings for staff could not be achieved because the majority of performance agreements were only concluded in the second quarter. </a:t>
                      </a:r>
                      <a:endParaRPr lang="en-ZA"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kern="1200" dirty="0">
                          <a:solidFill>
                            <a:schemeClr val="dk1"/>
                          </a:solidFill>
                          <a:effectLst/>
                          <a:latin typeface="+mn-lt"/>
                          <a:ea typeface="+mn-ea"/>
                          <a:cs typeface="+mn-cs"/>
                        </a:rPr>
                        <a:t>Staff members were urged to procure or arrange training as per training plans.</a:t>
                      </a:r>
                      <a:endParaRPr lang="en-SB" sz="2000" kern="1200" dirty="0">
                        <a:solidFill>
                          <a:schemeClr val="dk1"/>
                        </a:solidFill>
                        <a:effectLst/>
                        <a:latin typeface="+mn-lt"/>
                        <a:ea typeface="+mn-ea"/>
                        <a:cs typeface="+mn-cs"/>
                      </a:endParaRPr>
                    </a:p>
                    <a:p>
                      <a:endParaRPr lang="en-ZA" sz="2000" dirty="0"/>
                    </a:p>
                  </a:txBody>
                  <a:tcPr/>
                </a:tc>
                <a:extLst>
                  <a:ext uri="{0D108BD9-81ED-4DB2-BD59-A6C34878D82A}">
                    <a16:rowId xmlns:a16="http://schemas.microsoft.com/office/drawing/2014/main" val="810419115"/>
                  </a:ext>
                </a:extLst>
              </a:tr>
              <a:tr h="2274054">
                <a:tc>
                  <a:txBody>
                    <a:bodyPr/>
                    <a:lstStyle/>
                    <a:p>
                      <a:r>
                        <a:rPr lang="en-ZA" sz="2000" dirty="0"/>
                        <a:t> Constituency Capacity Building Plans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kern="1200" dirty="0">
                          <a:solidFill>
                            <a:schemeClr val="dk1"/>
                          </a:solidFill>
                          <a:effectLst/>
                          <a:latin typeface="+mn-lt"/>
                          <a:ea typeface="+mn-ea"/>
                          <a:cs typeface="+mn-cs"/>
                        </a:rPr>
                        <a:t>The request by the community constituency for a training intervention was not delivered as the request came late in the quarter. </a:t>
                      </a:r>
                      <a:endParaRPr lang="en-SB" sz="2000" kern="1200" dirty="0">
                        <a:solidFill>
                          <a:schemeClr val="dk1"/>
                        </a:solidFill>
                        <a:effectLst/>
                        <a:latin typeface="+mn-lt"/>
                        <a:ea typeface="+mn-ea"/>
                        <a:cs typeface="+mn-cs"/>
                      </a:endParaRPr>
                    </a:p>
                    <a:p>
                      <a:endParaRPr lang="en-ZA" sz="2000" dirty="0"/>
                    </a:p>
                  </a:txBody>
                  <a:tcPr/>
                </a:tc>
                <a:tc>
                  <a:txBody>
                    <a:bodyPr/>
                    <a:lstStyle/>
                    <a:p>
                      <a:r>
                        <a:rPr lang="en-ZA" sz="2000" kern="1200" dirty="0">
                          <a:solidFill>
                            <a:schemeClr val="dk1"/>
                          </a:solidFill>
                          <a:effectLst/>
                          <a:latin typeface="+mn-lt"/>
                          <a:ea typeface="+mn-ea"/>
                          <a:cs typeface="+mn-cs"/>
                        </a:rPr>
                        <a:t>Nedlac secretariat will work with the constituencies to ensure that training requested will be delivered by the end of the financial year</a:t>
                      </a:r>
                      <a:endParaRPr lang="en-ZA" sz="2000" dirty="0"/>
                    </a:p>
                  </a:txBody>
                  <a:tcPr/>
                </a:tc>
                <a:extLst>
                  <a:ext uri="{0D108BD9-81ED-4DB2-BD59-A6C34878D82A}">
                    <a16:rowId xmlns:a16="http://schemas.microsoft.com/office/drawing/2014/main" val="3124262907"/>
                  </a:ext>
                </a:extLst>
              </a:tr>
            </a:tbl>
          </a:graphicData>
        </a:graphic>
      </p:graphicFrame>
    </p:spTree>
    <p:extLst>
      <p:ext uri="{BB962C8B-B14F-4D97-AF65-F5344CB8AC3E}">
        <p14:creationId xmlns:p14="http://schemas.microsoft.com/office/powerpoint/2010/main" val="246069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602C923-CA6B-5040-B429-72A6BD6B17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1">
            <a:extLst>
              <a:ext uri="{FF2B5EF4-FFF2-40B4-BE49-F238E27FC236}">
                <a16:creationId xmlns:a16="http://schemas.microsoft.com/office/drawing/2014/main" id="{A27D9234-A779-8349-93BF-64E5EAC2E814}"/>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800" b="1" dirty="0">
                <a:latin typeface="Arial" panose="020B0604020202020204" pitchFamily="34" charset="0"/>
                <a:cs typeface="Arial" panose="020B0604020202020204" pitchFamily="34" charset="0"/>
              </a:rPr>
              <a:t>Key areas of focus of Nedlac: Dialogue sessions</a:t>
            </a:r>
          </a:p>
        </p:txBody>
      </p:sp>
      <p:sp>
        <p:nvSpPr>
          <p:cNvPr id="6" name="Text Placeholder 5">
            <a:extLst>
              <a:ext uri="{FF2B5EF4-FFF2-40B4-BE49-F238E27FC236}">
                <a16:creationId xmlns:a16="http://schemas.microsoft.com/office/drawing/2014/main" id="{2C49D4A5-13C9-41D3-92F6-0936073BE1AA}"/>
              </a:ext>
            </a:extLst>
          </p:cNvPr>
          <p:cNvSpPr>
            <a:spLocks noGrp="1"/>
          </p:cNvSpPr>
          <p:nvPr>
            <p:ph type="body" idx="1"/>
          </p:nvPr>
        </p:nvSpPr>
        <p:spPr/>
        <p:txBody>
          <a:bodyPr/>
          <a:lstStyle/>
          <a:p>
            <a:r>
              <a:rPr lang="en-ZA" dirty="0"/>
              <a:t>Economic</a:t>
            </a:r>
          </a:p>
        </p:txBody>
      </p:sp>
      <p:sp>
        <p:nvSpPr>
          <p:cNvPr id="9" name="Content Placeholder 8">
            <a:extLst>
              <a:ext uri="{FF2B5EF4-FFF2-40B4-BE49-F238E27FC236}">
                <a16:creationId xmlns:a16="http://schemas.microsoft.com/office/drawing/2014/main" id="{799B5123-6684-42BB-9C2B-AFC5E93778C8}"/>
              </a:ext>
            </a:extLst>
          </p:cNvPr>
          <p:cNvSpPr>
            <a:spLocks noGrp="1"/>
          </p:cNvSpPr>
          <p:nvPr>
            <p:ph sz="half" idx="2"/>
          </p:nvPr>
        </p:nvSpPr>
        <p:spPr/>
        <p:txBody>
          <a:bodyPr>
            <a:normAutofit/>
          </a:bodyPr>
          <a:lstStyle/>
          <a:p>
            <a:r>
              <a:rPr lang="en-ZA" dirty="0"/>
              <a:t>Government Budget Dialogue Session (2 July 2021)</a:t>
            </a:r>
          </a:p>
          <a:p>
            <a:r>
              <a:rPr lang="en-ZA" dirty="0"/>
              <a:t>National Infrastructure Plan 2050 (17 Sept 2021)</a:t>
            </a:r>
          </a:p>
          <a:p>
            <a:r>
              <a:rPr lang="en-ZA" dirty="0"/>
              <a:t>Anti corruption (30 Sept 2021)</a:t>
            </a:r>
          </a:p>
        </p:txBody>
      </p:sp>
      <p:sp>
        <p:nvSpPr>
          <p:cNvPr id="10" name="Text Placeholder 9">
            <a:extLst>
              <a:ext uri="{FF2B5EF4-FFF2-40B4-BE49-F238E27FC236}">
                <a16:creationId xmlns:a16="http://schemas.microsoft.com/office/drawing/2014/main" id="{508978F7-FE0D-431C-B53C-09DCBE0F247C}"/>
              </a:ext>
            </a:extLst>
          </p:cNvPr>
          <p:cNvSpPr>
            <a:spLocks noGrp="1"/>
          </p:cNvSpPr>
          <p:nvPr>
            <p:ph type="body" sz="quarter" idx="3"/>
          </p:nvPr>
        </p:nvSpPr>
        <p:spPr/>
        <p:txBody>
          <a:bodyPr/>
          <a:lstStyle/>
          <a:p>
            <a:r>
              <a:rPr lang="en-ZA" dirty="0"/>
              <a:t>Labour and Development</a:t>
            </a:r>
          </a:p>
        </p:txBody>
      </p:sp>
      <p:sp>
        <p:nvSpPr>
          <p:cNvPr id="11" name="Content Placeholder 10">
            <a:extLst>
              <a:ext uri="{FF2B5EF4-FFF2-40B4-BE49-F238E27FC236}">
                <a16:creationId xmlns:a16="http://schemas.microsoft.com/office/drawing/2014/main" id="{2D793A33-6FE8-4275-A6D7-23AD61AF6880}"/>
              </a:ext>
            </a:extLst>
          </p:cNvPr>
          <p:cNvSpPr>
            <a:spLocks noGrp="1"/>
          </p:cNvSpPr>
          <p:nvPr>
            <p:ph sz="quarter" idx="4"/>
          </p:nvPr>
        </p:nvSpPr>
        <p:spPr/>
        <p:txBody>
          <a:bodyPr>
            <a:normAutofit/>
          </a:bodyPr>
          <a:lstStyle/>
          <a:p>
            <a:r>
              <a:rPr lang="en-ZA" dirty="0"/>
              <a:t>Critical Skills List</a:t>
            </a:r>
          </a:p>
        </p:txBody>
      </p:sp>
    </p:spTree>
    <p:extLst>
      <p:ext uri="{BB962C8B-B14F-4D97-AF65-F5344CB8AC3E}">
        <p14:creationId xmlns:p14="http://schemas.microsoft.com/office/powerpoint/2010/main" val="232730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602C923-CA6B-5040-B429-72A6BD6B17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1">
            <a:extLst>
              <a:ext uri="{FF2B5EF4-FFF2-40B4-BE49-F238E27FC236}">
                <a16:creationId xmlns:a16="http://schemas.microsoft.com/office/drawing/2014/main" id="{A27D9234-A779-8349-93BF-64E5EAC2E814}"/>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800" b="1" dirty="0">
                <a:latin typeface="Arial" panose="020B0604020202020204" pitchFamily="34" charset="0"/>
                <a:cs typeface="Arial" panose="020B0604020202020204" pitchFamily="34" charset="0"/>
              </a:rPr>
              <a:t>Key areas of focus of Nedlac: Processes</a:t>
            </a:r>
          </a:p>
        </p:txBody>
      </p:sp>
      <p:sp>
        <p:nvSpPr>
          <p:cNvPr id="6" name="Text Placeholder 5">
            <a:extLst>
              <a:ext uri="{FF2B5EF4-FFF2-40B4-BE49-F238E27FC236}">
                <a16:creationId xmlns:a16="http://schemas.microsoft.com/office/drawing/2014/main" id="{2C49D4A5-13C9-41D3-92F6-0936073BE1AA}"/>
              </a:ext>
            </a:extLst>
          </p:cNvPr>
          <p:cNvSpPr>
            <a:spLocks noGrp="1"/>
          </p:cNvSpPr>
          <p:nvPr>
            <p:ph type="body" idx="1"/>
          </p:nvPr>
        </p:nvSpPr>
        <p:spPr/>
        <p:txBody>
          <a:bodyPr/>
          <a:lstStyle/>
          <a:p>
            <a:r>
              <a:rPr lang="en-ZA" dirty="0"/>
              <a:t>Economic</a:t>
            </a:r>
          </a:p>
        </p:txBody>
      </p:sp>
      <p:sp>
        <p:nvSpPr>
          <p:cNvPr id="9" name="Content Placeholder 8">
            <a:extLst>
              <a:ext uri="{FF2B5EF4-FFF2-40B4-BE49-F238E27FC236}">
                <a16:creationId xmlns:a16="http://schemas.microsoft.com/office/drawing/2014/main" id="{799B5123-6684-42BB-9C2B-AFC5E93778C8}"/>
              </a:ext>
            </a:extLst>
          </p:cNvPr>
          <p:cNvSpPr>
            <a:spLocks noGrp="1"/>
          </p:cNvSpPr>
          <p:nvPr>
            <p:ph sz="half" idx="2"/>
          </p:nvPr>
        </p:nvSpPr>
        <p:spPr/>
        <p:txBody>
          <a:bodyPr>
            <a:normAutofit fontScale="55000" lnSpcReduction="20000"/>
          </a:bodyPr>
          <a:lstStyle/>
          <a:p>
            <a:r>
              <a:rPr lang="en-ZA" dirty="0"/>
              <a:t>One Stop Border Post Policy </a:t>
            </a:r>
          </a:p>
          <a:p>
            <a:r>
              <a:rPr lang="en-ZA" dirty="0"/>
              <a:t>Companies Amendment Bill</a:t>
            </a:r>
          </a:p>
          <a:p>
            <a:r>
              <a:rPr lang="en-ZA" dirty="0"/>
              <a:t>Trade issues:</a:t>
            </a:r>
          </a:p>
          <a:p>
            <a:pPr lvl="1"/>
            <a:r>
              <a:rPr lang="en-ZA" dirty="0"/>
              <a:t>Trade Policy for Industrial Development and Employment Growth</a:t>
            </a:r>
          </a:p>
          <a:p>
            <a:pPr lvl="1"/>
            <a:r>
              <a:rPr lang="en-ZA" dirty="0"/>
              <a:t>SACU – SA AfCTA tariff offer</a:t>
            </a:r>
          </a:p>
        </p:txBody>
      </p:sp>
      <p:sp>
        <p:nvSpPr>
          <p:cNvPr id="10" name="Text Placeholder 9">
            <a:extLst>
              <a:ext uri="{FF2B5EF4-FFF2-40B4-BE49-F238E27FC236}">
                <a16:creationId xmlns:a16="http://schemas.microsoft.com/office/drawing/2014/main" id="{508978F7-FE0D-431C-B53C-09DCBE0F247C}"/>
              </a:ext>
            </a:extLst>
          </p:cNvPr>
          <p:cNvSpPr>
            <a:spLocks noGrp="1"/>
          </p:cNvSpPr>
          <p:nvPr>
            <p:ph type="body" sz="quarter" idx="3"/>
          </p:nvPr>
        </p:nvSpPr>
        <p:spPr/>
        <p:txBody>
          <a:bodyPr/>
          <a:lstStyle/>
          <a:p>
            <a:r>
              <a:rPr lang="en-ZA" dirty="0"/>
              <a:t>Labour and Development</a:t>
            </a:r>
          </a:p>
        </p:txBody>
      </p:sp>
      <p:sp>
        <p:nvSpPr>
          <p:cNvPr id="11" name="Content Placeholder 10">
            <a:extLst>
              <a:ext uri="{FF2B5EF4-FFF2-40B4-BE49-F238E27FC236}">
                <a16:creationId xmlns:a16="http://schemas.microsoft.com/office/drawing/2014/main" id="{2D793A33-6FE8-4275-A6D7-23AD61AF6880}"/>
              </a:ext>
            </a:extLst>
          </p:cNvPr>
          <p:cNvSpPr>
            <a:spLocks noGrp="1"/>
          </p:cNvSpPr>
          <p:nvPr>
            <p:ph sz="quarter" idx="4"/>
          </p:nvPr>
        </p:nvSpPr>
        <p:spPr/>
        <p:txBody>
          <a:bodyPr>
            <a:normAutofit fontScale="55000" lnSpcReduction="20000"/>
          </a:bodyPr>
          <a:lstStyle/>
          <a:p>
            <a:r>
              <a:rPr lang="en-ZA" dirty="0"/>
              <a:t>Green Paper on Comprehensive Social Security (signed off 6 August)</a:t>
            </a:r>
          </a:p>
          <a:p>
            <a:r>
              <a:rPr lang="en-ZA" dirty="0"/>
              <a:t>Draft official Identity Management Policy (concluded on 7 Jul 2021)</a:t>
            </a:r>
          </a:p>
          <a:p>
            <a:r>
              <a:rPr lang="en-ZA" dirty="0"/>
              <a:t>Central Application Bill from Dhet</a:t>
            </a:r>
          </a:p>
          <a:p>
            <a:r>
              <a:rPr lang="en-ZA" dirty="0"/>
              <a:t>AARTO regulations </a:t>
            </a:r>
          </a:p>
          <a:p>
            <a:r>
              <a:rPr lang="en-ZA" dirty="0"/>
              <a:t>Skills strategy to support successful implementation of ERRP</a:t>
            </a:r>
          </a:p>
          <a:p>
            <a:r>
              <a:rPr lang="en-ZA" dirty="0"/>
              <a:t>Revised Code of Good Practice on the Prevention and Elimination of Harassment in the workplace</a:t>
            </a:r>
          </a:p>
          <a:p>
            <a:r>
              <a:rPr lang="en-ZA" dirty="0"/>
              <a:t>Labour law reforms (establishment of task team)</a:t>
            </a:r>
          </a:p>
          <a:p>
            <a:r>
              <a:rPr lang="en-ZA" dirty="0"/>
              <a:t>Public Admin Management  and Public Service Amendment Bills (withdrawn)</a:t>
            </a:r>
          </a:p>
          <a:p>
            <a:r>
              <a:rPr lang="en-ZA" dirty="0"/>
              <a:t>National Health Insurance Bill</a:t>
            </a:r>
          </a:p>
        </p:txBody>
      </p:sp>
      <p:sp>
        <p:nvSpPr>
          <p:cNvPr id="3" name="Rectangle 2">
            <a:extLst>
              <a:ext uri="{FF2B5EF4-FFF2-40B4-BE49-F238E27FC236}">
                <a16:creationId xmlns:a16="http://schemas.microsoft.com/office/drawing/2014/main" id="{2A0F54C4-5CE4-446C-899A-87A9312624C4}"/>
              </a:ext>
            </a:extLst>
          </p:cNvPr>
          <p:cNvSpPr/>
          <p:nvPr/>
        </p:nvSpPr>
        <p:spPr>
          <a:xfrm>
            <a:off x="251792" y="4200939"/>
            <a:ext cx="5768010" cy="2292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Section 77 of LRA: Socio-economic disputes</a:t>
            </a:r>
          </a:p>
          <a:p>
            <a:pPr marL="285750" indent="-285750">
              <a:buFont typeface="Arial" panose="020B0604020202020204" pitchFamily="34" charset="0"/>
              <a:buChar char="•"/>
            </a:pPr>
            <a:r>
              <a:rPr lang="en-GB" b="1" dirty="0"/>
              <a:t>Cosatu issued Section 77 (1) (d) notice iro economic crisis  -  for protest on 7 October 2021</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Standing Committee deliberated on a revised Code of Good Practice to guide the implementation of Section 77 of LRA</a:t>
            </a:r>
          </a:p>
        </p:txBody>
      </p:sp>
    </p:spTree>
    <p:extLst>
      <p:ext uri="{BB962C8B-B14F-4D97-AF65-F5344CB8AC3E}">
        <p14:creationId xmlns:p14="http://schemas.microsoft.com/office/powerpoint/2010/main" val="282104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3C374FD-6F84-F04F-A025-B8AA45758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192000" cy="6858000"/>
          </a:xfrm>
          <a:prstGeom prst="rect">
            <a:avLst/>
          </a:prstGeom>
        </p:spPr>
      </p:pic>
      <p:sp>
        <p:nvSpPr>
          <p:cNvPr id="9" name="Title 1">
            <a:extLst>
              <a:ext uri="{FF2B5EF4-FFF2-40B4-BE49-F238E27FC236}">
                <a16:creationId xmlns:a16="http://schemas.microsoft.com/office/drawing/2014/main"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Key areas of focus: Emerging issues</a:t>
            </a:r>
          </a:p>
        </p:txBody>
      </p:sp>
      <p:sp>
        <p:nvSpPr>
          <p:cNvPr id="4" name="Text Placeholder 3">
            <a:extLst>
              <a:ext uri="{FF2B5EF4-FFF2-40B4-BE49-F238E27FC236}">
                <a16:creationId xmlns:a16="http://schemas.microsoft.com/office/drawing/2014/main" id="{22CD3F2A-7E5E-4014-A6F8-05A53BC18F31}"/>
              </a:ext>
            </a:extLst>
          </p:cNvPr>
          <p:cNvSpPr>
            <a:spLocks noGrp="1"/>
          </p:cNvSpPr>
          <p:nvPr>
            <p:ph type="body" idx="1"/>
          </p:nvPr>
        </p:nvSpPr>
        <p:spPr/>
        <p:txBody>
          <a:bodyPr/>
          <a:lstStyle/>
          <a:p>
            <a:r>
              <a:rPr lang="en-GB" dirty="0"/>
              <a:t>Response to Covid19</a:t>
            </a:r>
            <a:endParaRPr lang="en-SB" dirty="0"/>
          </a:p>
        </p:txBody>
      </p:sp>
      <p:sp>
        <p:nvSpPr>
          <p:cNvPr id="19" name="Content Placeholder 18">
            <a:extLst>
              <a:ext uri="{FF2B5EF4-FFF2-40B4-BE49-F238E27FC236}">
                <a16:creationId xmlns:a16="http://schemas.microsoft.com/office/drawing/2014/main" id="{0AEE1CC5-609E-468E-9B61-00758448D263}"/>
              </a:ext>
            </a:extLst>
          </p:cNvPr>
          <p:cNvSpPr>
            <a:spLocks noGrp="1"/>
          </p:cNvSpPr>
          <p:nvPr>
            <p:ph sz="half" idx="2"/>
          </p:nvPr>
        </p:nvSpPr>
        <p:spPr/>
        <p:txBody>
          <a:bodyPr>
            <a:normAutofit lnSpcReduction="10000"/>
          </a:bodyPr>
          <a:lstStyle/>
          <a:p>
            <a:r>
              <a:rPr lang="en-ZA" dirty="0"/>
              <a:t>Vaccination roll out  - mobilisation especially in the workplace</a:t>
            </a:r>
          </a:p>
          <a:p>
            <a:r>
              <a:rPr lang="en-ZA" dirty="0"/>
              <a:t>Consideration of changes to the OHS direction in respect of vaccines </a:t>
            </a:r>
          </a:p>
          <a:p>
            <a:r>
              <a:rPr lang="en-ZA" dirty="0"/>
              <a:t>Communication and behavioural change</a:t>
            </a:r>
          </a:p>
          <a:p>
            <a:r>
              <a:rPr lang="en-ZA" dirty="0"/>
              <a:t>UI Covid19 TERS</a:t>
            </a:r>
          </a:p>
          <a:p>
            <a:endParaRPr lang="en-ZA" dirty="0"/>
          </a:p>
        </p:txBody>
      </p:sp>
      <p:sp>
        <p:nvSpPr>
          <p:cNvPr id="5" name="Text Placeholder 4">
            <a:extLst>
              <a:ext uri="{FF2B5EF4-FFF2-40B4-BE49-F238E27FC236}">
                <a16:creationId xmlns:a16="http://schemas.microsoft.com/office/drawing/2014/main" id="{017BEA08-A491-4483-9E4B-EB214988A5F4}"/>
              </a:ext>
            </a:extLst>
          </p:cNvPr>
          <p:cNvSpPr>
            <a:spLocks noGrp="1"/>
          </p:cNvSpPr>
          <p:nvPr>
            <p:ph type="body" sz="quarter" idx="3"/>
          </p:nvPr>
        </p:nvSpPr>
        <p:spPr/>
        <p:txBody>
          <a:bodyPr/>
          <a:lstStyle/>
          <a:p>
            <a:r>
              <a:rPr lang="en-GB" dirty="0"/>
              <a:t>Response to July unrest</a:t>
            </a:r>
            <a:endParaRPr lang="en-SB" dirty="0"/>
          </a:p>
        </p:txBody>
      </p:sp>
      <p:sp>
        <p:nvSpPr>
          <p:cNvPr id="21" name="Content Placeholder 20">
            <a:extLst>
              <a:ext uri="{FF2B5EF4-FFF2-40B4-BE49-F238E27FC236}">
                <a16:creationId xmlns:a16="http://schemas.microsoft.com/office/drawing/2014/main" id="{7E06F2F1-419C-4AE7-AF14-A7F3BD62FE0D}"/>
              </a:ext>
            </a:extLst>
          </p:cNvPr>
          <p:cNvSpPr>
            <a:spLocks noGrp="1"/>
          </p:cNvSpPr>
          <p:nvPr>
            <p:ph sz="quarter" idx="4"/>
          </p:nvPr>
        </p:nvSpPr>
        <p:spPr/>
        <p:txBody>
          <a:bodyPr>
            <a:normAutofit lnSpcReduction="10000"/>
          </a:bodyPr>
          <a:lstStyle/>
          <a:p>
            <a:r>
              <a:rPr lang="en-ZA" sz="2200" dirty="0"/>
              <a:t>Urgent EXCO meeting on 14 July 2021 agreed on four pillars of a response:</a:t>
            </a:r>
          </a:p>
          <a:p>
            <a:pPr lvl="1"/>
            <a:r>
              <a:rPr lang="en-ZA" sz="1800" dirty="0"/>
              <a:t>Stabilisation </a:t>
            </a:r>
          </a:p>
          <a:p>
            <a:pPr lvl="1"/>
            <a:r>
              <a:rPr lang="en-ZA" sz="1800" dirty="0"/>
              <a:t>Securing essential supplies and infrastructure</a:t>
            </a:r>
          </a:p>
          <a:p>
            <a:pPr lvl="1"/>
            <a:r>
              <a:rPr lang="en-ZA" sz="1800" dirty="0"/>
              <a:t>Relief and support to rebuild (food parcels, extension of Covid19 social relief of distress, support for businesses not properly insured, UI support for workers not able to work)</a:t>
            </a:r>
          </a:p>
          <a:p>
            <a:pPr lvl="1"/>
            <a:r>
              <a:rPr lang="en-ZA" sz="1800" dirty="0"/>
              <a:t>Build active citizenry</a:t>
            </a:r>
          </a:p>
          <a:p>
            <a:pPr algn="just"/>
            <a:r>
              <a:rPr lang="en-ZA" sz="2200" dirty="0"/>
              <a:t>Agreed action items tracked until implementation secured.</a:t>
            </a:r>
            <a:endParaRPr lang="en-ZA" sz="2600" dirty="0"/>
          </a:p>
          <a:p>
            <a:pPr lvl="0"/>
            <a:endParaRPr lang="en-ZA" dirty="0"/>
          </a:p>
          <a:p>
            <a:endParaRPr lang="en-ZA" dirty="0"/>
          </a:p>
        </p:txBody>
      </p:sp>
    </p:spTree>
    <p:extLst>
      <p:ext uri="{BB962C8B-B14F-4D97-AF65-F5344CB8AC3E}">
        <p14:creationId xmlns:p14="http://schemas.microsoft.com/office/powerpoint/2010/main" val="3467790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3C374FD-6F84-F04F-A025-B8AA45758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192000" cy="6858000"/>
          </a:xfrm>
          <a:prstGeom prst="rect">
            <a:avLst/>
          </a:prstGeom>
        </p:spPr>
      </p:pic>
      <p:sp>
        <p:nvSpPr>
          <p:cNvPr id="9" name="Title 1">
            <a:extLst>
              <a:ext uri="{FF2B5EF4-FFF2-40B4-BE49-F238E27FC236}">
                <a16:creationId xmlns:a16="http://schemas.microsoft.com/office/drawing/2014/main" id="{DF2D2A40-68AD-B24B-A7CF-01036D4EC982}"/>
              </a:ext>
            </a:extLst>
          </p:cNvPr>
          <p:cNvSpPr txBox="1">
            <a:spLocks/>
          </p:cNvSpPr>
          <p:nvPr/>
        </p:nvSpPr>
        <p:spPr>
          <a:xfrm>
            <a:off x="376084" y="560439"/>
            <a:ext cx="9456174" cy="4129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b="1" dirty="0">
                <a:latin typeface="Arial" panose="020B0604020202020204" pitchFamily="34" charset="0"/>
                <a:cs typeface="Arial" panose="020B0604020202020204" pitchFamily="34" charset="0"/>
              </a:rPr>
              <a:t>Key areas of focus: Economic recovery</a:t>
            </a:r>
          </a:p>
        </p:txBody>
      </p:sp>
      <p:sp>
        <p:nvSpPr>
          <p:cNvPr id="19" name="Content Placeholder 18">
            <a:extLst>
              <a:ext uri="{FF2B5EF4-FFF2-40B4-BE49-F238E27FC236}">
                <a16:creationId xmlns:a16="http://schemas.microsoft.com/office/drawing/2014/main" id="{0AEE1CC5-609E-468E-9B61-00758448D263}"/>
              </a:ext>
            </a:extLst>
          </p:cNvPr>
          <p:cNvSpPr>
            <a:spLocks noGrp="1"/>
          </p:cNvSpPr>
          <p:nvPr>
            <p:ph sz="half" idx="1"/>
          </p:nvPr>
        </p:nvSpPr>
        <p:spPr>
          <a:xfrm>
            <a:off x="838200" y="1378226"/>
            <a:ext cx="5181600" cy="4798737"/>
          </a:xfrm>
        </p:spPr>
        <p:txBody>
          <a:bodyPr>
            <a:normAutofit/>
          </a:bodyPr>
          <a:lstStyle/>
          <a:p>
            <a:endParaRPr lang="en-ZA" dirty="0"/>
          </a:p>
          <a:p>
            <a:endParaRPr lang="en-ZA" dirty="0"/>
          </a:p>
        </p:txBody>
      </p:sp>
      <p:sp>
        <p:nvSpPr>
          <p:cNvPr id="21" name="Content Placeholder 20">
            <a:extLst>
              <a:ext uri="{FF2B5EF4-FFF2-40B4-BE49-F238E27FC236}">
                <a16:creationId xmlns:a16="http://schemas.microsoft.com/office/drawing/2014/main" id="{7E06F2F1-419C-4AE7-AF14-A7F3BD62FE0D}"/>
              </a:ext>
            </a:extLst>
          </p:cNvPr>
          <p:cNvSpPr>
            <a:spLocks noGrp="1"/>
          </p:cNvSpPr>
          <p:nvPr>
            <p:ph sz="half" idx="2"/>
          </p:nvPr>
        </p:nvSpPr>
        <p:spPr>
          <a:xfrm>
            <a:off x="6172200" y="1825625"/>
            <a:ext cx="5181600" cy="4351338"/>
          </a:xfrm>
        </p:spPr>
        <p:txBody>
          <a:bodyPr>
            <a:normAutofit/>
          </a:bodyPr>
          <a:lstStyle/>
          <a:p>
            <a:endParaRPr lang="en-ZA" sz="2200" dirty="0"/>
          </a:p>
          <a:p>
            <a:pPr lvl="0"/>
            <a:endParaRPr lang="en-ZA" sz="2600" dirty="0"/>
          </a:p>
          <a:p>
            <a:pPr lvl="0"/>
            <a:endParaRPr lang="en-ZA" sz="2600" dirty="0"/>
          </a:p>
          <a:p>
            <a:pPr lvl="0"/>
            <a:endParaRPr lang="en-ZA" dirty="0"/>
          </a:p>
          <a:p>
            <a:endParaRPr lang="en-ZA" dirty="0"/>
          </a:p>
        </p:txBody>
      </p:sp>
      <p:sp>
        <p:nvSpPr>
          <p:cNvPr id="3" name="Rectangle 2">
            <a:extLst>
              <a:ext uri="{FF2B5EF4-FFF2-40B4-BE49-F238E27FC236}">
                <a16:creationId xmlns:a16="http://schemas.microsoft.com/office/drawing/2014/main" id="{FEEBE1C2-9D42-4611-B19B-EA176A7113A5}"/>
              </a:ext>
            </a:extLst>
          </p:cNvPr>
          <p:cNvSpPr/>
          <p:nvPr/>
        </p:nvSpPr>
        <p:spPr>
          <a:xfrm>
            <a:off x="8379489" y="1825625"/>
            <a:ext cx="2482272" cy="3885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ZA" sz="2000" dirty="0"/>
          </a:p>
          <a:p>
            <a:r>
              <a:rPr lang="en-ZA" sz="2000" dirty="0"/>
              <a:t>Ongoing:</a:t>
            </a:r>
          </a:p>
          <a:p>
            <a:endParaRPr lang="en-ZA" sz="2000" dirty="0"/>
          </a:p>
          <a:p>
            <a:pPr marL="342900" indent="-342900">
              <a:buFont typeface="Arial" panose="020B0604020202020204" pitchFamily="34" charset="0"/>
              <a:buChar char="•"/>
            </a:pPr>
            <a:r>
              <a:rPr lang="en-ZA" sz="2000" dirty="0"/>
              <a:t>Inputting into the ERRA App</a:t>
            </a:r>
          </a:p>
          <a:p>
            <a:pPr marL="342900" indent="-342900">
              <a:buFont typeface="Arial" panose="020B0604020202020204" pitchFamily="34" charset="0"/>
              <a:buChar char="•"/>
            </a:pPr>
            <a:endParaRPr lang="en-ZA" sz="2000" dirty="0"/>
          </a:p>
          <a:p>
            <a:pPr marL="342900" indent="-342900">
              <a:buFont typeface="Arial" panose="020B0604020202020204" pitchFamily="34" charset="0"/>
              <a:buChar char="•"/>
            </a:pPr>
            <a:r>
              <a:rPr lang="en-ZA" sz="2000" dirty="0"/>
              <a:t>Economic and employment trends monthly reports</a:t>
            </a:r>
          </a:p>
        </p:txBody>
      </p:sp>
      <p:sp>
        <p:nvSpPr>
          <p:cNvPr id="5" name="TextBox 4">
            <a:extLst>
              <a:ext uri="{FF2B5EF4-FFF2-40B4-BE49-F238E27FC236}">
                <a16:creationId xmlns:a16="http://schemas.microsoft.com/office/drawing/2014/main" id="{801370F9-5C1C-40B2-A8C5-07489A9E297B}"/>
              </a:ext>
            </a:extLst>
          </p:cNvPr>
          <p:cNvSpPr txBox="1"/>
          <p:nvPr/>
        </p:nvSpPr>
        <p:spPr>
          <a:xfrm>
            <a:off x="410015" y="1616764"/>
            <a:ext cx="7541289" cy="3785652"/>
          </a:xfrm>
          <a:prstGeom prst="rect">
            <a:avLst/>
          </a:prstGeom>
          <a:noFill/>
        </p:spPr>
        <p:txBody>
          <a:bodyPr wrap="square" rtlCol="0">
            <a:spAutoFit/>
          </a:bodyPr>
          <a:lstStyle/>
          <a:p>
            <a:pPr marL="285750" indent="-285750">
              <a:buFont typeface="Arial" panose="020B0604020202020204" pitchFamily="34" charset="0"/>
              <a:buChar char="•"/>
            </a:pPr>
            <a:r>
              <a:rPr lang="en-ZA" sz="2000" dirty="0"/>
              <a:t>SMME work stream:</a:t>
            </a:r>
          </a:p>
          <a:p>
            <a:pPr marL="742950" lvl="1" indent="-285750">
              <a:buFont typeface="Arial" panose="020B0604020202020204" pitchFamily="34" charset="0"/>
              <a:buChar char="•"/>
            </a:pPr>
            <a:r>
              <a:rPr lang="en-ZA" sz="2000" dirty="0"/>
              <a:t>Joint workshop with DSBD and Small Business Institute on strengthening the SMME eco-system</a:t>
            </a:r>
          </a:p>
          <a:p>
            <a:pPr marL="742950" lvl="1" indent="-285750">
              <a:buFont typeface="Arial" panose="020B0604020202020204" pitchFamily="34" charset="0"/>
              <a:buChar char="•"/>
            </a:pPr>
            <a:r>
              <a:rPr lang="en-ZA" sz="2000" dirty="0"/>
              <a:t>Localisation for SMMEs</a:t>
            </a:r>
          </a:p>
          <a:p>
            <a:pPr marL="742950" lvl="1" indent="-285750">
              <a:buFont typeface="Arial" panose="020B0604020202020204" pitchFamily="34" charset="0"/>
              <a:buChar char="•"/>
            </a:pPr>
            <a:r>
              <a:rPr lang="en-ZA" sz="2000" dirty="0"/>
              <a:t>Paying suppliers within 30 days</a:t>
            </a:r>
          </a:p>
          <a:p>
            <a:pPr marL="285750" indent="-285750">
              <a:buFont typeface="Arial" panose="020B0604020202020204" pitchFamily="34" charset="0"/>
              <a:buChar char="•"/>
            </a:pPr>
            <a:r>
              <a:rPr lang="en-ZA" sz="2000" dirty="0"/>
              <a:t>Public transport and freight:</a:t>
            </a:r>
          </a:p>
          <a:p>
            <a:pPr marL="742950" lvl="1" indent="-285750">
              <a:buFont typeface="Arial" panose="020B0604020202020204" pitchFamily="34" charset="0"/>
              <a:buChar char="•"/>
            </a:pPr>
            <a:r>
              <a:rPr lang="en-ZA" sz="2000" dirty="0"/>
              <a:t>Developments at the Transnet National Ports Authority (NPA)</a:t>
            </a:r>
          </a:p>
          <a:p>
            <a:pPr marL="742950" lvl="1" indent="-285750">
              <a:buFont typeface="Arial" panose="020B0604020202020204" pitchFamily="34" charset="0"/>
              <a:buChar char="•"/>
            </a:pPr>
            <a:r>
              <a:rPr lang="en-ZA" sz="2000" dirty="0"/>
              <a:t>Port congestion </a:t>
            </a:r>
          </a:p>
          <a:p>
            <a:pPr marL="742950" lvl="1" indent="-285750">
              <a:buFont typeface="Arial" panose="020B0604020202020204" pitchFamily="34" charset="0"/>
              <a:buChar char="•"/>
            </a:pPr>
            <a:r>
              <a:rPr lang="en-ZA" sz="2000" dirty="0"/>
              <a:t>High speed rail framework from DoT</a:t>
            </a:r>
          </a:p>
          <a:p>
            <a:pPr marL="285750" indent="-285750">
              <a:buFont typeface="Arial" panose="020B0604020202020204" pitchFamily="34" charset="0"/>
              <a:buChar char="•"/>
            </a:pPr>
            <a:r>
              <a:rPr lang="en-ZA" sz="2000" dirty="0"/>
              <a:t>Energy</a:t>
            </a:r>
          </a:p>
          <a:p>
            <a:pPr marL="742950" lvl="1" indent="-285750">
              <a:buFont typeface="Arial" panose="020B0604020202020204" pitchFamily="34" charset="0"/>
              <a:buChar char="•"/>
            </a:pPr>
            <a:r>
              <a:rPr lang="en-ZA" sz="2000" dirty="0"/>
              <a:t>Policy and legislative programme of DMRE</a:t>
            </a:r>
          </a:p>
          <a:p>
            <a:pPr marL="742950" lvl="1" indent="-285750">
              <a:buFont typeface="Arial" panose="020B0604020202020204" pitchFamily="34" charset="0"/>
              <a:buChar char="•"/>
            </a:pPr>
            <a:r>
              <a:rPr lang="en-ZA" sz="2000" dirty="0"/>
              <a:t>Eskom Just Transition Plan in Mpumalanga</a:t>
            </a:r>
          </a:p>
        </p:txBody>
      </p:sp>
    </p:spTree>
    <p:extLst>
      <p:ext uri="{BB962C8B-B14F-4D97-AF65-F5344CB8AC3E}">
        <p14:creationId xmlns:p14="http://schemas.microsoft.com/office/powerpoint/2010/main" val="4280798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D14A4079E0E54C9BE464135731BF7B" ma:contentTypeVersion="14" ma:contentTypeDescription="Create a new document." ma:contentTypeScope="" ma:versionID="a3ec19da07fd4b2460cc9e1362144dbe">
  <xsd:schema xmlns:xsd="http://www.w3.org/2001/XMLSchema" xmlns:xs="http://www.w3.org/2001/XMLSchema" xmlns:p="http://schemas.microsoft.com/office/2006/metadata/properties" xmlns:ns3="3121e5c4-c710-4ea0-984e-5856282c6ef3" xmlns:ns4="083b89ff-5901-4cfb-b15d-920a51985227" targetNamespace="http://schemas.microsoft.com/office/2006/metadata/properties" ma:root="true" ma:fieldsID="de61223e3b9e2a4e1555d0733d0f977e" ns3:_="" ns4:_="">
    <xsd:import namespace="3121e5c4-c710-4ea0-984e-5856282c6ef3"/>
    <xsd:import namespace="083b89ff-5901-4cfb-b15d-920a519852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21e5c4-c710-4ea0-984e-5856282c6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83b89ff-5901-4cfb-b15d-920a5198522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9BB54A-AFD1-4142-9725-888AED6A84DD}">
  <ds:schemaRefs>
    <ds:schemaRef ds:uri="http://purl.org/dc/dcmitype/"/>
    <ds:schemaRef ds:uri="http://schemas.microsoft.com/office/2006/metadata/properties"/>
    <ds:schemaRef ds:uri="http://schemas.openxmlformats.org/package/2006/metadata/core-properties"/>
    <ds:schemaRef ds:uri="http://schemas.microsoft.com/office/infopath/2007/PartnerControls"/>
    <ds:schemaRef ds:uri="083b89ff-5901-4cfb-b15d-920a51985227"/>
    <ds:schemaRef ds:uri="http://purl.org/dc/elements/1.1/"/>
    <ds:schemaRef ds:uri="http://schemas.microsoft.com/office/2006/documentManagement/types"/>
    <ds:schemaRef ds:uri="http://www.w3.org/XML/1998/namespace"/>
    <ds:schemaRef ds:uri="3121e5c4-c710-4ea0-984e-5856282c6ef3"/>
    <ds:schemaRef ds:uri="http://purl.org/dc/terms/"/>
  </ds:schemaRefs>
</ds:datastoreItem>
</file>

<file path=customXml/itemProps2.xml><?xml version="1.0" encoding="utf-8"?>
<ds:datastoreItem xmlns:ds="http://schemas.openxmlformats.org/officeDocument/2006/customXml" ds:itemID="{13208B7D-51E7-4553-9583-09642DBC780F}">
  <ds:schemaRefs>
    <ds:schemaRef ds:uri="http://schemas.microsoft.com/sharepoint/v3/contenttype/forms"/>
  </ds:schemaRefs>
</ds:datastoreItem>
</file>

<file path=customXml/itemProps3.xml><?xml version="1.0" encoding="utf-8"?>
<ds:datastoreItem xmlns:ds="http://schemas.openxmlformats.org/officeDocument/2006/customXml" ds:itemID="{F5E1003E-D06A-431A-BC92-DFE7C838AD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21e5c4-c710-4ea0-984e-5856282c6ef3"/>
    <ds:schemaRef ds:uri="083b89ff-5901-4cfb-b15d-920a519852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5890</TotalTime>
  <Words>1254</Words>
  <Application>Microsoft Office PowerPoint</Application>
  <PresentationFormat>Widescreen</PresentationFormat>
  <Paragraphs>233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Nova</vt:lpstr>
      <vt:lpstr>Calibri</vt:lpstr>
      <vt:lpstr>Calibri Light</vt:lpstr>
      <vt:lpstr>Times New Roman</vt:lpstr>
      <vt:lpstr>Office Theme</vt:lpstr>
      <vt:lpstr>National  Economic Development and Labour Council</vt:lpstr>
      <vt:lpstr>Highlights </vt:lpstr>
      <vt:lpstr>Challenges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Summit</dc:title>
  <dc:creator>Lisa Seftel</dc:creator>
  <cp:lastModifiedBy>Zolani Sakasa</cp:lastModifiedBy>
  <cp:revision>164</cp:revision>
  <dcterms:created xsi:type="dcterms:W3CDTF">2020-11-29T10:00:36Z</dcterms:created>
  <dcterms:modified xsi:type="dcterms:W3CDTF">2022-05-27T19:40:12Z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0x01010003D14A4079E0E54C9BE464135731BF7B</vt:lpwstr>
  </property>
</Properties>
</file>