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90813" r:id="rId2"/>
  </p:sldMasterIdLst>
  <p:notesMasterIdLst>
    <p:notesMasterId r:id="rId38"/>
  </p:notesMasterIdLst>
  <p:handoutMasterIdLst>
    <p:handoutMasterId r:id="rId39"/>
  </p:handoutMasterIdLst>
  <p:sldIdLst>
    <p:sldId id="606" r:id="rId3"/>
    <p:sldId id="674" r:id="rId4"/>
    <p:sldId id="675" r:id="rId5"/>
    <p:sldId id="676" r:id="rId6"/>
    <p:sldId id="677" r:id="rId7"/>
    <p:sldId id="678" r:id="rId8"/>
    <p:sldId id="679" r:id="rId9"/>
    <p:sldId id="680" r:id="rId10"/>
    <p:sldId id="681" r:id="rId11"/>
    <p:sldId id="682" r:id="rId12"/>
    <p:sldId id="662" r:id="rId13"/>
    <p:sldId id="714" r:id="rId14"/>
    <p:sldId id="665" r:id="rId15"/>
    <p:sldId id="687" r:id="rId16"/>
    <p:sldId id="688" r:id="rId17"/>
    <p:sldId id="689" r:id="rId18"/>
    <p:sldId id="699" r:id="rId19"/>
    <p:sldId id="708" r:id="rId20"/>
    <p:sldId id="715" r:id="rId21"/>
    <p:sldId id="668" r:id="rId22"/>
    <p:sldId id="718" r:id="rId23"/>
    <p:sldId id="695" r:id="rId24"/>
    <p:sldId id="671" r:id="rId25"/>
    <p:sldId id="700" r:id="rId26"/>
    <p:sldId id="719" r:id="rId27"/>
    <p:sldId id="720" r:id="rId28"/>
    <p:sldId id="721" r:id="rId29"/>
    <p:sldId id="722" r:id="rId30"/>
    <p:sldId id="723" r:id="rId31"/>
    <p:sldId id="724" r:id="rId32"/>
    <p:sldId id="725" r:id="rId33"/>
    <p:sldId id="726" r:id="rId34"/>
    <p:sldId id="730" r:id="rId35"/>
    <p:sldId id="731" r:id="rId36"/>
    <p:sldId id="260" r:id="rId37"/>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75"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65"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5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942" algn="l" defTabSz="914375" rtl="0" eaLnBrk="1" latinLnBrk="0" hangingPunct="1">
      <a:defRPr kern="1200">
        <a:solidFill>
          <a:schemeClr val="tx1"/>
        </a:solidFill>
        <a:latin typeface="Arial" pitchFamily="34" charset="0"/>
        <a:ea typeface="ＭＳ Ｐゴシック" pitchFamily="34" charset="-128"/>
        <a:cs typeface="+mn-cs"/>
      </a:defRPr>
    </a:lvl6pPr>
    <a:lvl7pPr marL="2743129" algn="l" defTabSz="914375" rtl="0" eaLnBrk="1" latinLnBrk="0" hangingPunct="1">
      <a:defRPr kern="1200">
        <a:solidFill>
          <a:schemeClr val="tx1"/>
        </a:solidFill>
        <a:latin typeface="Arial" pitchFamily="34" charset="0"/>
        <a:ea typeface="ＭＳ Ｐゴシック" pitchFamily="34" charset="-128"/>
        <a:cs typeface="+mn-cs"/>
      </a:defRPr>
    </a:lvl7pPr>
    <a:lvl8pPr marL="3200324" algn="l" defTabSz="914375" rtl="0" eaLnBrk="1" latinLnBrk="0" hangingPunct="1">
      <a:defRPr kern="1200">
        <a:solidFill>
          <a:schemeClr val="tx1"/>
        </a:solidFill>
        <a:latin typeface="Arial" pitchFamily="34" charset="0"/>
        <a:ea typeface="ＭＳ Ｐゴシック" pitchFamily="34" charset="-128"/>
        <a:cs typeface="+mn-cs"/>
      </a:defRPr>
    </a:lvl8pPr>
    <a:lvl9pPr marL="3657508" algn="l" defTabSz="914375"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00"/>
    <a:srgbClr val="FFBF4B"/>
    <a:srgbClr val="FFAB1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59" autoAdjust="0"/>
    <p:restoredTop sz="99710" autoAdjust="0"/>
  </p:normalViewPr>
  <p:slideViewPr>
    <p:cSldViewPr snapToGrid="0" snapToObjects="1">
      <p:cViewPr varScale="1">
        <p:scale>
          <a:sx n="69" d="100"/>
          <a:sy n="69" d="100"/>
        </p:scale>
        <p:origin x="544"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handoutMaster" Target="handoutMasters/handoutMaster1.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theme" Target="theme/theme1.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presProps" Target="pres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tableStyles" Target="tableStyles.xml"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 /><Relationship Id="rId2" Type="http://schemas.microsoft.com/office/2011/relationships/chartColorStyle" Target="colors2.xml" /><Relationship Id="rId1" Type="http://schemas.microsoft.com/office/2011/relationships/chartStyle" Target="style2.xml" /><Relationship Id="rId4" Type="http://schemas.openxmlformats.org/officeDocument/2006/relationships/package" Target="../embeddings/Microsoft_Excel_Worksheet1.xlsx"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r>
              <a:rPr lang="en-ZA" dirty="0"/>
              <a:t>Service Delivery Indicators Performance Trend  </a:t>
            </a:r>
          </a:p>
        </c:rich>
      </c:tx>
      <c:layout>
        <c:manualLayout>
          <c:xMode val="edge"/>
          <c:yMode val="edge"/>
          <c:x val="0.19278289440926061"/>
          <c:y val="1.5794647828507784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Target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 of claims adjudicated within 30 working days of receipt
</c:v>
                </c:pt>
                <c:pt idx="1">
                  <c:v>% of approved benefits paid within 5 working days</c:v>
                </c:pt>
                <c:pt idx="2">
                  <c:v>Percentage of requests for pre-authorisation of  Specialised Medical Interventions finalised within 10 working days of receipt
</c:v>
                </c:pt>
                <c:pt idx="3">
                  <c:v>% of accepted medical invoices finalised within 40 working days of receipt
</c:v>
                </c:pt>
                <c:pt idx="4">
                  <c:v>% of compliant requests for assistive devices finalised  within 15 working days
</c:v>
                </c:pt>
              </c:strCache>
            </c:strRef>
          </c:cat>
          <c:val>
            <c:numRef>
              <c:f>Sheet1!$B$2:$B$6</c:f>
              <c:numCache>
                <c:formatCode>0%</c:formatCode>
                <c:ptCount val="5"/>
                <c:pt idx="0">
                  <c:v>0.85</c:v>
                </c:pt>
                <c:pt idx="1">
                  <c:v>0.9</c:v>
                </c:pt>
                <c:pt idx="2">
                  <c:v>0.9</c:v>
                </c:pt>
                <c:pt idx="3">
                  <c:v>0.8</c:v>
                </c:pt>
                <c:pt idx="4">
                  <c:v>0.85</c:v>
                </c:pt>
              </c:numCache>
            </c:numRef>
          </c:val>
          <c:extLst>
            <c:ext xmlns:c16="http://schemas.microsoft.com/office/drawing/2014/chart" uri="{C3380CC4-5D6E-409C-BE32-E72D297353CC}">
              <c16:uniqueId val="{00000000-F779-472E-9836-FDEE42EB96E3}"/>
            </c:ext>
          </c:extLst>
        </c:ser>
        <c:ser>
          <c:idx val="1"/>
          <c:order val="1"/>
          <c:tx>
            <c:strRef>
              <c:f>Sheet1!$C$1</c:f>
              <c:strCache>
                <c:ptCount val="1"/>
                <c:pt idx="0">
                  <c:v>Q1</c:v>
                </c:pt>
              </c:strCache>
            </c:strRef>
          </c:tx>
          <c:spPr>
            <a:solidFill>
              <a:srgbClr val="F28B24"/>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 of claims adjudicated within 30 working days of receipt
</c:v>
                </c:pt>
                <c:pt idx="1">
                  <c:v>% of approved benefits paid within 5 working days</c:v>
                </c:pt>
                <c:pt idx="2">
                  <c:v>Percentage of requests for pre-authorisation of  Specialised Medical Interventions finalised within 10 working days of receipt
</c:v>
                </c:pt>
                <c:pt idx="3">
                  <c:v>% of accepted medical invoices finalised within 40 working days of receipt
</c:v>
                </c:pt>
                <c:pt idx="4">
                  <c:v>% of compliant requests for assistive devices finalised  within 15 working days
</c:v>
                </c:pt>
              </c:strCache>
            </c:strRef>
          </c:cat>
          <c:val>
            <c:numRef>
              <c:f>Sheet1!$C$2:$C$6</c:f>
              <c:numCache>
                <c:formatCode>0%</c:formatCode>
                <c:ptCount val="5"/>
                <c:pt idx="0">
                  <c:v>0.8</c:v>
                </c:pt>
                <c:pt idx="1">
                  <c:v>0.96</c:v>
                </c:pt>
                <c:pt idx="2">
                  <c:v>0.96</c:v>
                </c:pt>
                <c:pt idx="3">
                  <c:v>0.84</c:v>
                </c:pt>
                <c:pt idx="4">
                  <c:v>0.98</c:v>
                </c:pt>
              </c:numCache>
            </c:numRef>
          </c:val>
          <c:extLst>
            <c:ext xmlns:c16="http://schemas.microsoft.com/office/drawing/2014/chart" uri="{C3380CC4-5D6E-409C-BE32-E72D297353CC}">
              <c16:uniqueId val="{00000001-F779-472E-9836-FDEE42EB96E3}"/>
            </c:ext>
          </c:extLst>
        </c:ser>
        <c:ser>
          <c:idx val="2"/>
          <c:order val="2"/>
          <c:tx>
            <c:strRef>
              <c:f>Sheet1!$D$1</c:f>
              <c:strCache>
                <c:ptCount val="1"/>
                <c:pt idx="0">
                  <c:v>Q2</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 of claims adjudicated within 30 working days of receipt
</c:v>
                </c:pt>
                <c:pt idx="1">
                  <c:v>% of approved benefits paid within 5 working days</c:v>
                </c:pt>
                <c:pt idx="2">
                  <c:v>Percentage of requests for pre-authorisation of  Specialised Medical Interventions finalised within 10 working days of receipt
</c:v>
                </c:pt>
                <c:pt idx="3">
                  <c:v>% of accepted medical invoices finalised within 40 working days of receipt
</c:v>
                </c:pt>
                <c:pt idx="4">
                  <c:v>% of compliant requests for assistive devices finalised  within 15 working days
</c:v>
                </c:pt>
              </c:strCache>
            </c:strRef>
          </c:cat>
          <c:val>
            <c:numRef>
              <c:f>Sheet1!$D$2:$D$6</c:f>
              <c:numCache>
                <c:formatCode>0%</c:formatCode>
                <c:ptCount val="5"/>
                <c:pt idx="0">
                  <c:v>0.79</c:v>
                </c:pt>
                <c:pt idx="1">
                  <c:v>0.93</c:v>
                </c:pt>
                <c:pt idx="2">
                  <c:v>0.97</c:v>
                </c:pt>
                <c:pt idx="3">
                  <c:v>0.88</c:v>
                </c:pt>
                <c:pt idx="4">
                  <c:v>0.95</c:v>
                </c:pt>
              </c:numCache>
            </c:numRef>
          </c:val>
          <c:extLst>
            <c:ext xmlns:c16="http://schemas.microsoft.com/office/drawing/2014/chart" uri="{C3380CC4-5D6E-409C-BE32-E72D297353CC}">
              <c16:uniqueId val="{00000002-F779-472E-9836-FDEE42EB96E3}"/>
            </c:ext>
          </c:extLst>
        </c:ser>
        <c:dLbls>
          <c:dLblPos val="inEnd"/>
          <c:showLegendKey val="0"/>
          <c:showVal val="1"/>
          <c:showCatName val="0"/>
          <c:showSerName val="0"/>
          <c:showPercent val="0"/>
          <c:showBubbleSize val="0"/>
        </c:dLbls>
        <c:gapWidth val="65"/>
        <c:axId val="1542952943"/>
        <c:axId val="1542941711"/>
      </c:barChart>
      <c:catAx>
        <c:axId val="154295294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crossAx val="1542941711"/>
        <c:crosses val="autoZero"/>
        <c:auto val="0"/>
        <c:lblAlgn val="ctr"/>
        <c:lblOffset val="100"/>
        <c:noMultiLvlLbl val="0"/>
      </c:catAx>
      <c:valAx>
        <c:axId val="154294171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542952943"/>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86966092042725"/>
          <c:y val="9.4700011207968032E-2"/>
          <c:w val="0.89407774257134165"/>
          <c:h val="0.62129363370687651"/>
        </c:manualLayout>
      </c:layout>
      <c:barChart>
        <c:barDir val="col"/>
        <c:grouping val="clustered"/>
        <c:varyColors val="0"/>
        <c:ser>
          <c:idx val="0"/>
          <c:order val="0"/>
          <c:tx>
            <c:strRef>
              <c:f>Sheet1!$B$1</c:f>
              <c:strCache>
                <c:ptCount val="1"/>
                <c:pt idx="0">
                  <c:v>2018/19-2020/21</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8149-4BC4-B815-C15F1CA08045}"/>
              </c:ext>
            </c:extLst>
          </c:dPt>
          <c:dPt>
            <c:idx val="4"/>
            <c:invertIfNegative val="0"/>
            <c:bubble3D val="0"/>
            <c:spPr>
              <a:solidFill>
                <a:srgbClr val="FFC000"/>
              </a:solidFill>
              <a:ln>
                <a:noFill/>
              </a:ln>
              <a:effectLst/>
            </c:spPr>
            <c:extLst>
              <c:ext xmlns:c16="http://schemas.microsoft.com/office/drawing/2014/chart" uri="{C3380CC4-5D6E-409C-BE32-E72D297353CC}">
                <c16:uniqueId val="{00000003-8149-4BC4-B815-C15F1CA08045}"/>
              </c:ext>
            </c:extLst>
          </c:dPt>
          <c:dPt>
            <c:idx val="8"/>
            <c:invertIfNegative val="0"/>
            <c:bubble3D val="0"/>
            <c:spPr>
              <a:solidFill>
                <a:srgbClr val="FFC000"/>
              </a:solidFill>
              <a:ln>
                <a:noFill/>
              </a:ln>
              <a:effectLst/>
            </c:spPr>
            <c:extLst>
              <c:ext xmlns:c16="http://schemas.microsoft.com/office/drawing/2014/chart" uri="{C3380CC4-5D6E-409C-BE32-E72D297353CC}">
                <c16:uniqueId val="{00000005-8149-4BC4-B815-C15F1CA08045}"/>
              </c:ext>
            </c:extLst>
          </c:dPt>
          <c:dLbls>
            <c:dLbl>
              <c:idx val="3"/>
              <c:layout>
                <c:manualLayout>
                  <c:x val="5.9647308347748666E-17"/>
                  <c:y val="7.82923955890763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9E-45E4-9337-2E71F6398C81}"/>
                </c:ext>
              </c:extLst>
            </c:dLbl>
            <c:dLbl>
              <c:idx val="5"/>
              <c:tx>
                <c:rich>
                  <a:bodyPr/>
                  <a:lstStyle/>
                  <a:p>
                    <a:r>
                      <a:rPr lang="en-US" dirty="0"/>
                      <a:t>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149-4BC4-B815-C15F1CA0804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QPR 1 2020/21</c:v>
                </c:pt>
                <c:pt idx="1">
                  <c:v>QPR 2 2020/21</c:v>
                </c:pt>
                <c:pt idx="2">
                  <c:v>QPR 3 2020/21</c:v>
                </c:pt>
                <c:pt idx="3">
                  <c:v>APR 2020/21</c:v>
                </c:pt>
                <c:pt idx="4">
                  <c:v>QPR 1 2021/22</c:v>
                </c:pt>
                <c:pt idx="5">
                  <c:v>QPR 2 2021/22</c:v>
                </c:pt>
              </c:strCache>
            </c:strRef>
          </c:cat>
          <c:val>
            <c:numRef>
              <c:f>Sheet1!$B$2:$B$8</c:f>
              <c:numCache>
                <c:formatCode>0%</c:formatCode>
                <c:ptCount val="7"/>
                <c:pt idx="0">
                  <c:v>0.5</c:v>
                </c:pt>
                <c:pt idx="1">
                  <c:v>0.6</c:v>
                </c:pt>
                <c:pt idx="2">
                  <c:v>0.5</c:v>
                </c:pt>
                <c:pt idx="3">
                  <c:v>0.52</c:v>
                </c:pt>
                <c:pt idx="4">
                  <c:v>0.75</c:v>
                </c:pt>
                <c:pt idx="5">
                  <c:v>0.75</c:v>
                </c:pt>
              </c:numCache>
            </c:numRef>
          </c:val>
          <c:extLst>
            <c:ext xmlns:c16="http://schemas.microsoft.com/office/drawing/2014/chart" uri="{C3380CC4-5D6E-409C-BE32-E72D297353CC}">
              <c16:uniqueId val="{00000007-8149-4BC4-B815-C15F1CA08045}"/>
            </c:ext>
          </c:extLst>
        </c:ser>
        <c:dLbls>
          <c:showLegendKey val="0"/>
          <c:showVal val="0"/>
          <c:showCatName val="0"/>
          <c:showSerName val="0"/>
          <c:showPercent val="0"/>
          <c:showBubbleSize val="0"/>
        </c:dLbls>
        <c:gapWidth val="219"/>
        <c:overlap val="-27"/>
        <c:axId val="49190912"/>
        <c:axId val="46928960"/>
      </c:barChart>
      <c:catAx>
        <c:axId val="4919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928960"/>
        <c:crosses val="autoZero"/>
        <c:auto val="1"/>
        <c:lblAlgn val="ctr"/>
        <c:lblOffset val="100"/>
        <c:noMultiLvlLbl val="0"/>
      </c:catAx>
      <c:valAx>
        <c:axId val="469289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190912"/>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jpg" /><Relationship Id="rId1" Type="http://schemas.openxmlformats.org/officeDocument/2006/relationships/image" Target="../media/image8.jpg" /></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jpg" /><Relationship Id="rId1" Type="http://schemas.openxmlformats.org/officeDocument/2006/relationships/image" Target="../media/image8.jp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72D2E-901B-4EB1-B3FD-232A8E461202}"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ZA"/>
        </a:p>
      </dgm:t>
    </dgm:pt>
    <dgm:pt modelId="{B13D2DD2-87EB-4992-8675-4B679C758269}" type="pres">
      <dgm:prSet presAssocID="{4B872D2E-901B-4EB1-B3FD-232A8E461202}" presName="Name0" presStyleCnt="0">
        <dgm:presLayoutVars>
          <dgm:dir/>
          <dgm:resizeHandles val="exact"/>
        </dgm:presLayoutVars>
      </dgm:prSet>
      <dgm:spPr/>
    </dgm:pt>
  </dgm:ptLst>
  <dgm:cxnLst>
    <dgm:cxn modelId="{64D6CBED-9866-4CE3-B3BF-4B69D1F68950}" type="presOf" srcId="{4B872D2E-901B-4EB1-B3FD-232A8E461202}" destId="{B13D2DD2-87EB-4992-8675-4B679C758269}" srcOrd="0"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C7E0D-6D43-4D76-A595-A11B8117DBCA}"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ZA"/>
        </a:p>
      </dgm:t>
    </dgm:pt>
    <dgm:pt modelId="{F975B1F5-86C8-46E6-BE6D-76EAAB15264A}">
      <dgm:prSet phldrT="[Text]"/>
      <dgm:spPr/>
      <dgm:t>
        <a:bodyPr/>
        <a:lstStyle/>
        <a:p>
          <a:r>
            <a:rPr lang="en-ZA" dirty="0"/>
            <a:t>Compensation and Pension Benefits </a:t>
          </a:r>
        </a:p>
      </dgm:t>
    </dgm:pt>
    <dgm:pt modelId="{F74A2A94-5187-4FFF-92F7-5D64E9BCCAED}" type="parTrans" cxnId="{8D37B440-BBD2-4B9D-B8A2-29E61063B0F3}">
      <dgm:prSet/>
      <dgm:spPr/>
      <dgm:t>
        <a:bodyPr/>
        <a:lstStyle/>
        <a:p>
          <a:endParaRPr lang="en-ZA"/>
        </a:p>
      </dgm:t>
    </dgm:pt>
    <dgm:pt modelId="{3CF84A93-ADAC-4AA1-BEA9-DD7D184BDD4D}" type="sibTrans" cxnId="{8D37B440-BBD2-4B9D-B8A2-29E61063B0F3}">
      <dgm:prSet/>
      <dgm:spPr/>
      <dgm:t>
        <a:bodyPr/>
        <a:lstStyle/>
        <a:p>
          <a:endParaRPr lang="en-ZA"/>
        </a:p>
      </dgm:t>
    </dgm:pt>
    <dgm:pt modelId="{AA104BB2-B30C-46A1-8528-33D0F0FCA5B0}">
      <dgm:prSet phldrT="[Text]"/>
      <dgm:spPr/>
      <dgm:t>
        <a:bodyPr/>
        <a:lstStyle/>
        <a:p>
          <a:r>
            <a:rPr lang="en-ZA" dirty="0"/>
            <a:t>Medical Benefits</a:t>
          </a:r>
        </a:p>
      </dgm:t>
    </dgm:pt>
    <dgm:pt modelId="{08E641F3-95E7-4369-9ACB-2F53E9EF2A92}" type="parTrans" cxnId="{E4E21D7E-4199-49FD-B228-33111C266449}">
      <dgm:prSet/>
      <dgm:spPr/>
      <dgm:t>
        <a:bodyPr/>
        <a:lstStyle/>
        <a:p>
          <a:endParaRPr lang="en-ZA"/>
        </a:p>
      </dgm:t>
    </dgm:pt>
    <dgm:pt modelId="{4DA45A1C-79EA-4FD8-87F7-A7694E801445}" type="sibTrans" cxnId="{E4E21D7E-4199-49FD-B228-33111C266449}">
      <dgm:prSet/>
      <dgm:spPr/>
      <dgm:t>
        <a:bodyPr/>
        <a:lstStyle/>
        <a:p>
          <a:endParaRPr lang="en-ZA"/>
        </a:p>
      </dgm:t>
    </dgm:pt>
    <dgm:pt modelId="{7AF1D3AF-0172-4687-BD70-33DD343697E6}">
      <dgm:prSet phldrT="[Text]"/>
      <dgm:spPr/>
      <dgm:t>
        <a:bodyPr/>
        <a:lstStyle/>
        <a:p>
          <a:r>
            <a:rPr lang="en-ZA" dirty="0"/>
            <a:t>Disability Care &amp; Rehabilitation</a:t>
          </a:r>
        </a:p>
      </dgm:t>
    </dgm:pt>
    <dgm:pt modelId="{07A6AA48-94BA-4093-B94D-31A9CDCE40F8}" type="parTrans" cxnId="{04B3A3ED-8636-4560-A1E9-1A520E934C83}">
      <dgm:prSet/>
      <dgm:spPr/>
      <dgm:t>
        <a:bodyPr/>
        <a:lstStyle/>
        <a:p>
          <a:endParaRPr lang="en-ZA"/>
        </a:p>
      </dgm:t>
    </dgm:pt>
    <dgm:pt modelId="{2461E0B9-6FC5-4469-A70C-4C0449DC52C5}" type="sibTrans" cxnId="{04B3A3ED-8636-4560-A1E9-1A520E934C83}">
      <dgm:prSet/>
      <dgm:spPr/>
      <dgm:t>
        <a:bodyPr/>
        <a:lstStyle/>
        <a:p>
          <a:endParaRPr lang="en-ZA"/>
        </a:p>
      </dgm:t>
    </dgm:pt>
    <dgm:pt modelId="{CE7EC2D6-A11F-42B1-BE1C-BAE2061B27E0}" type="pres">
      <dgm:prSet presAssocID="{FF1C7E0D-6D43-4D76-A595-A11B8117DBCA}" presName="Name0" presStyleCnt="0">
        <dgm:presLayoutVars>
          <dgm:dir/>
          <dgm:resizeHandles val="exact"/>
        </dgm:presLayoutVars>
      </dgm:prSet>
      <dgm:spPr/>
    </dgm:pt>
    <dgm:pt modelId="{B40CEF82-54ED-427D-9D56-3C422F71AB7F}" type="pres">
      <dgm:prSet presAssocID="{FF1C7E0D-6D43-4D76-A595-A11B8117DBCA}" presName="fgShape" presStyleLbl="fgShp" presStyleIdx="0" presStyleCnt="1" custLinFactNeighborX="1552" custLinFactNeighborY="-77539"/>
      <dgm:spPr/>
    </dgm:pt>
    <dgm:pt modelId="{84E0C678-E960-49A6-A7BE-46CC02D64AF1}" type="pres">
      <dgm:prSet presAssocID="{FF1C7E0D-6D43-4D76-A595-A11B8117DBCA}" presName="linComp" presStyleCnt="0"/>
      <dgm:spPr/>
    </dgm:pt>
    <dgm:pt modelId="{8975F7FF-1586-4655-954B-C757CDEE353E}" type="pres">
      <dgm:prSet presAssocID="{F975B1F5-86C8-46E6-BE6D-76EAAB15264A}" presName="compNode" presStyleCnt="0"/>
      <dgm:spPr/>
    </dgm:pt>
    <dgm:pt modelId="{0DAD5BFB-5689-43FB-BF2F-D7DC39CB07F4}" type="pres">
      <dgm:prSet presAssocID="{F975B1F5-86C8-46E6-BE6D-76EAAB15264A}" presName="bkgdShape" presStyleLbl="node1" presStyleIdx="0" presStyleCnt="3" custScaleX="96660" custScaleY="94125" custLinFactNeighborX="2564"/>
      <dgm:spPr/>
    </dgm:pt>
    <dgm:pt modelId="{66C7EE7D-9A2A-4F56-9EF3-32529A9F6A79}" type="pres">
      <dgm:prSet presAssocID="{F975B1F5-86C8-46E6-BE6D-76EAAB15264A}" presName="nodeTx" presStyleLbl="node1" presStyleIdx="0" presStyleCnt="3">
        <dgm:presLayoutVars>
          <dgm:bulletEnabled val="1"/>
        </dgm:presLayoutVars>
      </dgm:prSet>
      <dgm:spPr/>
    </dgm:pt>
    <dgm:pt modelId="{6ECCB528-F080-42FB-91D5-FA28F2B4586F}" type="pres">
      <dgm:prSet presAssocID="{F975B1F5-86C8-46E6-BE6D-76EAAB15264A}" presName="invisiNode" presStyleLbl="node1" presStyleIdx="0" presStyleCnt="3"/>
      <dgm:spPr/>
    </dgm:pt>
    <dgm:pt modelId="{FEADF64E-1C5F-44E3-AE6E-D0A0049AB5DD}" type="pres">
      <dgm:prSet presAssocID="{F975B1F5-86C8-46E6-BE6D-76EAAB15264A}" presName="imagNode" presStyleLbl="fgImgPlace1" presStyleIdx="0" presStyleCnt="3" custScaleX="70998" custScaleY="89039"/>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6436F7C0-59DA-4698-8E28-1301A834CCDC}" type="pres">
      <dgm:prSet presAssocID="{3CF84A93-ADAC-4AA1-BEA9-DD7D184BDD4D}" presName="sibTrans" presStyleLbl="sibTrans2D1" presStyleIdx="0" presStyleCnt="0"/>
      <dgm:spPr/>
    </dgm:pt>
    <dgm:pt modelId="{7E230678-B7BB-468C-A5DF-0F6AE519242F}" type="pres">
      <dgm:prSet presAssocID="{AA104BB2-B30C-46A1-8528-33D0F0FCA5B0}" presName="compNode" presStyleCnt="0"/>
      <dgm:spPr/>
    </dgm:pt>
    <dgm:pt modelId="{BAFF5E06-3593-407A-8702-4333A34177CF}" type="pres">
      <dgm:prSet presAssocID="{AA104BB2-B30C-46A1-8528-33D0F0FCA5B0}" presName="bkgdShape" presStyleLbl="node1" presStyleIdx="1" presStyleCnt="3" custScaleX="96495" custScaleY="93993" custLinFactNeighborX="2144"/>
      <dgm:spPr/>
    </dgm:pt>
    <dgm:pt modelId="{F3EE2972-3CE0-435D-BC6F-25C3BBDAE478}" type="pres">
      <dgm:prSet presAssocID="{AA104BB2-B30C-46A1-8528-33D0F0FCA5B0}" presName="nodeTx" presStyleLbl="node1" presStyleIdx="1" presStyleCnt="3">
        <dgm:presLayoutVars>
          <dgm:bulletEnabled val="1"/>
        </dgm:presLayoutVars>
      </dgm:prSet>
      <dgm:spPr/>
    </dgm:pt>
    <dgm:pt modelId="{58738CDF-228A-4ED9-88E6-337E90E791C0}" type="pres">
      <dgm:prSet presAssocID="{AA104BB2-B30C-46A1-8528-33D0F0FCA5B0}" presName="invisiNode" presStyleLbl="node1" presStyleIdx="1" presStyleCnt="3"/>
      <dgm:spPr/>
    </dgm:pt>
    <dgm:pt modelId="{4CDD5058-5A86-48D3-8AA9-3144C39D1B8B}" type="pres">
      <dgm:prSet presAssocID="{AA104BB2-B30C-46A1-8528-33D0F0FCA5B0}" presName="imagNode" presStyleLbl="fgImgPlace1" presStyleIdx="1" presStyleCnt="3" custLinFactNeighborX="4888" custLinFactNeighborY="-1245"/>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ED8C720D-096F-424B-A544-C40F8BD7D75B}" type="pres">
      <dgm:prSet presAssocID="{4DA45A1C-79EA-4FD8-87F7-A7694E801445}" presName="sibTrans" presStyleLbl="sibTrans2D1" presStyleIdx="0" presStyleCnt="0"/>
      <dgm:spPr/>
    </dgm:pt>
    <dgm:pt modelId="{FABFB349-C391-4DA6-9A53-4A7BC9F1EF77}" type="pres">
      <dgm:prSet presAssocID="{7AF1D3AF-0172-4687-BD70-33DD343697E6}" presName="compNode" presStyleCnt="0"/>
      <dgm:spPr/>
    </dgm:pt>
    <dgm:pt modelId="{F4260470-23FB-4073-B325-DED1F8E3763A}" type="pres">
      <dgm:prSet presAssocID="{7AF1D3AF-0172-4687-BD70-33DD343697E6}" presName="bkgdShape" presStyleLbl="node1" presStyleIdx="2" presStyleCnt="3" custScaleX="99993" custScaleY="94649" custLinFactNeighborX="64"/>
      <dgm:spPr/>
    </dgm:pt>
    <dgm:pt modelId="{D2C698FA-AE57-4A40-AEBB-1A6DDE4498C2}" type="pres">
      <dgm:prSet presAssocID="{7AF1D3AF-0172-4687-BD70-33DD343697E6}" presName="nodeTx" presStyleLbl="node1" presStyleIdx="2" presStyleCnt="3">
        <dgm:presLayoutVars>
          <dgm:bulletEnabled val="1"/>
        </dgm:presLayoutVars>
      </dgm:prSet>
      <dgm:spPr/>
    </dgm:pt>
    <dgm:pt modelId="{D54DEC1E-EF0B-43AD-9658-9846F32335C9}" type="pres">
      <dgm:prSet presAssocID="{7AF1D3AF-0172-4687-BD70-33DD343697E6}" presName="invisiNode" presStyleLbl="node1" presStyleIdx="2" presStyleCnt="3"/>
      <dgm:spPr/>
    </dgm:pt>
    <dgm:pt modelId="{0EAF75F8-C9FF-41EB-BF1C-20E39A5369E4}" type="pres">
      <dgm:prSet presAssocID="{7AF1D3AF-0172-4687-BD70-33DD343697E6}" presName="imagNode" presStyleLbl="fgImgPlace1" presStyleIdx="2" presStyleCnt="3" custScaleX="97312" custScaleY="105465"/>
      <dgm:spPr>
        <a:blipFill rotWithShape="1">
          <a:blip xmlns:r="http://schemas.openxmlformats.org/officeDocument/2006/relationships" r:embed="rId3"/>
          <a:stretch>
            <a:fillRect/>
          </a:stretch>
        </a:blipFill>
      </dgm:spPr>
    </dgm:pt>
  </dgm:ptLst>
  <dgm:cxnLst>
    <dgm:cxn modelId="{B007A516-8790-43DB-9B11-69BAD8578609}" type="presOf" srcId="{7AF1D3AF-0172-4687-BD70-33DD343697E6}" destId="{D2C698FA-AE57-4A40-AEBB-1A6DDE4498C2}" srcOrd="1" destOrd="0" presId="urn:microsoft.com/office/officeart/2005/8/layout/hList7"/>
    <dgm:cxn modelId="{3CE6D124-B3DC-42D7-B9FF-8961E492BE4B}" type="presOf" srcId="{4DA45A1C-79EA-4FD8-87F7-A7694E801445}" destId="{ED8C720D-096F-424B-A544-C40F8BD7D75B}" srcOrd="0" destOrd="0" presId="urn:microsoft.com/office/officeart/2005/8/layout/hList7"/>
    <dgm:cxn modelId="{BD5A313F-1DC0-466D-ADB6-EE31E1EC94A1}" type="presOf" srcId="{7AF1D3AF-0172-4687-BD70-33DD343697E6}" destId="{F4260470-23FB-4073-B325-DED1F8E3763A}" srcOrd="0" destOrd="0" presId="urn:microsoft.com/office/officeart/2005/8/layout/hList7"/>
    <dgm:cxn modelId="{8D37B440-BBD2-4B9D-B8A2-29E61063B0F3}" srcId="{FF1C7E0D-6D43-4D76-A595-A11B8117DBCA}" destId="{F975B1F5-86C8-46E6-BE6D-76EAAB15264A}" srcOrd="0" destOrd="0" parTransId="{F74A2A94-5187-4FFF-92F7-5D64E9BCCAED}" sibTransId="{3CF84A93-ADAC-4AA1-BEA9-DD7D184BDD4D}"/>
    <dgm:cxn modelId="{62C2F142-4280-4488-BFB1-69BAB8C20A7F}" type="presOf" srcId="{AA104BB2-B30C-46A1-8528-33D0F0FCA5B0}" destId="{BAFF5E06-3593-407A-8702-4333A34177CF}" srcOrd="0" destOrd="0" presId="urn:microsoft.com/office/officeart/2005/8/layout/hList7"/>
    <dgm:cxn modelId="{E930F775-DAF1-4654-8368-0383F79E5F9A}" type="presOf" srcId="{F975B1F5-86C8-46E6-BE6D-76EAAB15264A}" destId="{66C7EE7D-9A2A-4F56-9EF3-32529A9F6A79}" srcOrd="1" destOrd="0" presId="urn:microsoft.com/office/officeart/2005/8/layout/hList7"/>
    <dgm:cxn modelId="{E4E21D7E-4199-49FD-B228-33111C266449}" srcId="{FF1C7E0D-6D43-4D76-A595-A11B8117DBCA}" destId="{AA104BB2-B30C-46A1-8528-33D0F0FCA5B0}" srcOrd="1" destOrd="0" parTransId="{08E641F3-95E7-4369-9ACB-2F53E9EF2A92}" sibTransId="{4DA45A1C-79EA-4FD8-87F7-A7694E801445}"/>
    <dgm:cxn modelId="{082B64A6-0063-42A0-846E-2CF080E8832C}" type="presOf" srcId="{AA104BB2-B30C-46A1-8528-33D0F0FCA5B0}" destId="{F3EE2972-3CE0-435D-BC6F-25C3BBDAE478}" srcOrd="1" destOrd="0" presId="urn:microsoft.com/office/officeart/2005/8/layout/hList7"/>
    <dgm:cxn modelId="{60A386B0-ADC0-4250-8DA0-FCFDE9D5195B}" type="presOf" srcId="{F975B1F5-86C8-46E6-BE6D-76EAAB15264A}" destId="{0DAD5BFB-5689-43FB-BF2F-D7DC39CB07F4}" srcOrd="0" destOrd="0" presId="urn:microsoft.com/office/officeart/2005/8/layout/hList7"/>
    <dgm:cxn modelId="{CD0564B1-F4F7-4C2A-9669-492B585F7D53}" type="presOf" srcId="{3CF84A93-ADAC-4AA1-BEA9-DD7D184BDD4D}" destId="{6436F7C0-59DA-4698-8E28-1301A834CCDC}" srcOrd="0" destOrd="0" presId="urn:microsoft.com/office/officeart/2005/8/layout/hList7"/>
    <dgm:cxn modelId="{837052C9-686F-493D-8A12-49FAA8B1ADB0}" type="presOf" srcId="{FF1C7E0D-6D43-4D76-A595-A11B8117DBCA}" destId="{CE7EC2D6-A11F-42B1-BE1C-BAE2061B27E0}" srcOrd="0" destOrd="0" presId="urn:microsoft.com/office/officeart/2005/8/layout/hList7"/>
    <dgm:cxn modelId="{04B3A3ED-8636-4560-A1E9-1A520E934C83}" srcId="{FF1C7E0D-6D43-4D76-A595-A11B8117DBCA}" destId="{7AF1D3AF-0172-4687-BD70-33DD343697E6}" srcOrd="2" destOrd="0" parTransId="{07A6AA48-94BA-4093-B94D-31A9CDCE40F8}" sibTransId="{2461E0B9-6FC5-4469-A70C-4C0449DC52C5}"/>
    <dgm:cxn modelId="{AC9681B0-0B6F-4B66-9760-9C2DF6A77A9E}" type="presParOf" srcId="{CE7EC2D6-A11F-42B1-BE1C-BAE2061B27E0}" destId="{B40CEF82-54ED-427D-9D56-3C422F71AB7F}" srcOrd="0" destOrd="0" presId="urn:microsoft.com/office/officeart/2005/8/layout/hList7"/>
    <dgm:cxn modelId="{9E9F2DD7-B8A6-4B1E-97C5-8CB2E80FB14E}" type="presParOf" srcId="{CE7EC2D6-A11F-42B1-BE1C-BAE2061B27E0}" destId="{84E0C678-E960-49A6-A7BE-46CC02D64AF1}" srcOrd="1" destOrd="0" presId="urn:microsoft.com/office/officeart/2005/8/layout/hList7"/>
    <dgm:cxn modelId="{ECAA9C46-64F7-466D-8025-E6C348E3B3E2}" type="presParOf" srcId="{84E0C678-E960-49A6-A7BE-46CC02D64AF1}" destId="{8975F7FF-1586-4655-954B-C757CDEE353E}" srcOrd="0" destOrd="0" presId="urn:microsoft.com/office/officeart/2005/8/layout/hList7"/>
    <dgm:cxn modelId="{141A37C5-C95F-4017-B2C3-748AF413D192}" type="presParOf" srcId="{8975F7FF-1586-4655-954B-C757CDEE353E}" destId="{0DAD5BFB-5689-43FB-BF2F-D7DC39CB07F4}" srcOrd="0" destOrd="0" presId="urn:microsoft.com/office/officeart/2005/8/layout/hList7"/>
    <dgm:cxn modelId="{B86FBB19-C188-43F0-AE91-8906FEDAD00C}" type="presParOf" srcId="{8975F7FF-1586-4655-954B-C757CDEE353E}" destId="{66C7EE7D-9A2A-4F56-9EF3-32529A9F6A79}" srcOrd="1" destOrd="0" presId="urn:microsoft.com/office/officeart/2005/8/layout/hList7"/>
    <dgm:cxn modelId="{1DB7CE1A-20C5-4266-8288-88187C7FF403}" type="presParOf" srcId="{8975F7FF-1586-4655-954B-C757CDEE353E}" destId="{6ECCB528-F080-42FB-91D5-FA28F2B4586F}" srcOrd="2" destOrd="0" presId="urn:microsoft.com/office/officeart/2005/8/layout/hList7"/>
    <dgm:cxn modelId="{421649D6-113B-4ABA-B674-41201509B844}" type="presParOf" srcId="{8975F7FF-1586-4655-954B-C757CDEE353E}" destId="{FEADF64E-1C5F-44E3-AE6E-D0A0049AB5DD}" srcOrd="3" destOrd="0" presId="urn:microsoft.com/office/officeart/2005/8/layout/hList7"/>
    <dgm:cxn modelId="{35996FB8-25FD-4A2D-825F-E070B0FC6B82}" type="presParOf" srcId="{84E0C678-E960-49A6-A7BE-46CC02D64AF1}" destId="{6436F7C0-59DA-4698-8E28-1301A834CCDC}" srcOrd="1" destOrd="0" presId="urn:microsoft.com/office/officeart/2005/8/layout/hList7"/>
    <dgm:cxn modelId="{42AFD2A7-B762-4E1A-8A1E-2EE64A8C21C6}" type="presParOf" srcId="{84E0C678-E960-49A6-A7BE-46CC02D64AF1}" destId="{7E230678-B7BB-468C-A5DF-0F6AE519242F}" srcOrd="2" destOrd="0" presId="urn:microsoft.com/office/officeart/2005/8/layout/hList7"/>
    <dgm:cxn modelId="{4324496D-9EDA-46D5-B656-47B7B46BCD2E}" type="presParOf" srcId="{7E230678-B7BB-468C-A5DF-0F6AE519242F}" destId="{BAFF5E06-3593-407A-8702-4333A34177CF}" srcOrd="0" destOrd="0" presId="urn:microsoft.com/office/officeart/2005/8/layout/hList7"/>
    <dgm:cxn modelId="{42E9360F-F247-493C-8A6A-5D0F0D7AE050}" type="presParOf" srcId="{7E230678-B7BB-468C-A5DF-0F6AE519242F}" destId="{F3EE2972-3CE0-435D-BC6F-25C3BBDAE478}" srcOrd="1" destOrd="0" presId="urn:microsoft.com/office/officeart/2005/8/layout/hList7"/>
    <dgm:cxn modelId="{6BBD08D5-26C0-4508-9B6C-D8C3FF5D80F0}" type="presParOf" srcId="{7E230678-B7BB-468C-A5DF-0F6AE519242F}" destId="{58738CDF-228A-4ED9-88E6-337E90E791C0}" srcOrd="2" destOrd="0" presId="urn:microsoft.com/office/officeart/2005/8/layout/hList7"/>
    <dgm:cxn modelId="{72CAACEC-154D-4CAD-9346-E593DDD8DDC8}" type="presParOf" srcId="{7E230678-B7BB-468C-A5DF-0F6AE519242F}" destId="{4CDD5058-5A86-48D3-8AA9-3144C39D1B8B}" srcOrd="3" destOrd="0" presId="urn:microsoft.com/office/officeart/2005/8/layout/hList7"/>
    <dgm:cxn modelId="{B0BC5802-076A-447C-996C-74C40042BAE9}" type="presParOf" srcId="{84E0C678-E960-49A6-A7BE-46CC02D64AF1}" destId="{ED8C720D-096F-424B-A544-C40F8BD7D75B}" srcOrd="3" destOrd="0" presId="urn:microsoft.com/office/officeart/2005/8/layout/hList7"/>
    <dgm:cxn modelId="{DB608F5B-9F18-4CB6-880D-A97B0334F0D8}" type="presParOf" srcId="{84E0C678-E960-49A6-A7BE-46CC02D64AF1}" destId="{FABFB349-C391-4DA6-9A53-4A7BC9F1EF77}" srcOrd="4" destOrd="0" presId="urn:microsoft.com/office/officeart/2005/8/layout/hList7"/>
    <dgm:cxn modelId="{8EDB6B6E-5FE6-42DE-AC0F-4CD1D7B3D080}" type="presParOf" srcId="{FABFB349-C391-4DA6-9A53-4A7BC9F1EF77}" destId="{F4260470-23FB-4073-B325-DED1F8E3763A}" srcOrd="0" destOrd="0" presId="urn:microsoft.com/office/officeart/2005/8/layout/hList7"/>
    <dgm:cxn modelId="{2D489182-5553-4533-B799-3123F2B0C673}" type="presParOf" srcId="{FABFB349-C391-4DA6-9A53-4A7BC9F1EF77}" destId="{D2C698FA-AE57-4A40-AEBB-1A6DDE4498C2}" srcOrd="1" destOrd="0" presId="urn:microsoft.com/office/officeart/2005/8/layout/hList7"/>
    <dgm:cxn modelId="{EAEFF8CF-5E59-43E9-9DDE-FA205DC4FE12}" type="presParOf" srcId="{FABFB349-C391-4DA6-9A53-4A7BC9F1EF77}" destId="{D54DEC1E-EF0B-43AD-9658-9846F32335C9}" srcOrd="2" destOrd="0" presId="urn:microsoft.com/office/officeart/2005/8/layout/hList7"/>
    <dgm:cxn modelId="{9D1A11F3-3306-4D48-840E-7EF2E54C524D}" type="presParOf" srcId="{FABFB349-C391-4DA6-9A53-4A7BC9F1EF77}" destId="{0EAF75F8-C9FF-41EB-BF1C-20E39A5369E4}"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D5BFB-5689-43FB-BF2F-D7DC39CB07F4}">
      <dsp:nvSpPr>
        <dsp:cNvPr id="0" name=""/>
        <dsp:cNvSpPr/>
      </dsp:nvSpPr>
      <dsp:spPr>
        <a:xfrm>
          <a:off x="44647" y="172150"/>
          <a:ext cx="1313854" cy="36774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ZA" sz="1400" kern="1200" dirty="0"/>
            <a:t>Compensation and Pension Benefits </a:t>
          </a:r>
        </a:p>
      </dsp:txBody>
      <dsp:txXfrm>
        <a:off x="44647" y="1643117"/>
        <a:ext cx="1313854" cy="1470967"/>
      </dsp:txXfrm>
    </dsp:sp>
    <dsp:sp modelId="{FEADF64E-1C5F-44E3-AE6E-D0A0049AB5DD}">
      <dsp:nvSpPr>
        <dsp:cNvPr id="0" name=""/>
        <dsp:cNvSpPr/>
      </dsp:nvSpPr>
      <dsp:spPr>
        <a:xfrm>
          <a:off x="213153" y="363102"/>
          <a:ext cx="907140" cy="11584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FF5E06-3593-407A-8702-4333A34177CF}">
      <dsp:nvSpPr>
        <dsp:cNvPr id="0" name=""/>
        <dsp:cNvSpPr/>
      </dsp:nvSpPr>
      <dsp:spPr>
        <a:xfrm>
          <a:off x="1393570" y="176017"/>
          <a:ext cx="1311611" cy="36722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ZA" sz="1400" kern="1200" dirty="0"/>
            <a:t>Medical Benefits</a:t>
          </a:r>
        </a:p>
      </dsp:txBody>
      <dsp:txXfrm>
        <a:off x="1393570" y="1644922"/>
        <a:ext cx="1311611" cy="1468904"/>
      </dsp:txXfrm>
    </dsp:sp>
    <dsp:sp modelId="{4CDD5058-5A86-48D3-8AA9-3144C39D1B8B}">
      <dsp:nvSpPr>
        <dsp:cNvPr id="0" name=""/>
        <dsp:cNvSpPr/>
      </dsp:nvSpPr>
      <dsp:spPr>
        <a:xfrm>
          <a:off x="1443838" y="276892"/>
          <a:ext cx="1277698" cy="13010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260470-23FB-4073-B325-DED1F8E3763A}">
      <dsp:nvSpPr>
        <dsp:cNvPr id="0" name=""/>
        <dsp:cNvSpPr/>
      </dsp:nvSpPr>
      <dsp:spPr>
        <a:xfrm>
          <a:off x="2717686" y="156795"/>
          <a:ext cx="1359158" cy="36978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ZA" sz="1400" kern="1200" dirty="0"/>
            <a:t>Disability Care &amp; Rehabilitation</a:t>
          </a:r>
        </a:p>
      </dsp:txBody>
      <dsp:txXfrm>
        <a:off x="2717686" y="1635952"/>
        <a:ext cx="1359158" cy="1479156"/>
      </dsp:txXfrm>
    </dsp:sp>
    <dsp:sp modelId="{0EAF75F8-C9FF-41EB-BF1C-20E39A5369E4}">
      <dsp:nvSpPr>
        <dsp:cNvPr id="0" name=""/>
        <dsp:cNvSpPr/>
      </dsp:nvSpPr>
      <dsp:spPr>
        <a:xfrm>
          <a:off x="2774719" y="251132"/>
          <a:ext cx="1243353" cy="137211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0CEF82-54ED-427D-9D56-3C422F71AB7F}">
      <dsp:nvSpPr>
        <dsp:cNvPr id="0" name=""/>
        <dsp:cNvSpPr/>
      </dsp:nvSpPr>
      <dsp:spPr>
        <a:xfrm>
          <a:off x="230282" y="2671149"/>
          <a:ext cx="3741336" cy="586042"/>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34" cy="496016"/>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sz="quarter" idx="1"/>
          </p:nvPr>
        </p:nvSpPr>
        <p:spPr>
          <a:xfrm>
            <a:off x="3849955" y="0"/>
            <a:ext cx="2946134" cy="496016"/>
          </a:xfrm>
          <a:prstGeom prst="rect">
            <a:avLst/>
          </a:prstGeom>
        </p:spPr>
        <p:txBody>
          <a:bodyPr vert="horz" lIns="91440" tIns="45720" rIns="91440" bIns="45720" rtlCol="0"/>
          <a:lstStyle>
            <a:lvl1pPr algn="r">
              <a:defRPr sz="1200"/>
            </a:lvl1pPr>
          </a:lstStyle>
          <a:p>
            <a:pPr>
              <a:defRPr/>
            </a:pPr>
            <a:fld id="{7408DFE2-BDE1-4486-8465-5D3A3151738C}" type="datetimeFigureOut">
              <a:rPr lang="en-ZA"/>
              <a:pPr>
                <a:defRPr/>
              </a:pPr>
              <a:t>2022/05/28</a:t>
            </a:fld>
            <a:endParaRPr lang="en-ZA" dirty="0"/>
          </a:p>
        </p:txBody>
      </p:sp>
      <p:sp>
        <p:nvSpPr>
          <p:cNvPr id="4" name="Footer Placeholder 3"/>
          <p:cNvSpPr>
            <a:spLocks noGrp="1"/>
          </p:cNvSpPr>
          <p:nvPr>
            <p:ph type="ftr" sz="quarter" idx="2"/>
          </p:nvPr>
        </p:nvSpPr>
        <p:spPr>
          <a:xfrm>
            <a:off x="1" y="9429039"/>
            <a:ext cx="2946134" cy="496016"/>
          </a:xfrm>
          <a:prstGeom prst="rect">
            <a:avLst/>
          </a:prstGeom>
        </p:spPr>
        <p:txBody>
          <a:bodyPr vert="horz" lIns="91440" tIns="45720" rIns="91440" bIns="45720"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49955" y="9429039"/>
            <a:ext cx="2946134" cy="496016"/>
          </a:xfrm>
          <a:prstGeom prst="rect">
            <a:avLst/>
          </a:prstGeom>
        </p:spPr>
        <p:txBody>
          <a:bodyPr vert="horz" lIns="91440" tIns="45720" rIns="91440" bIns="45720"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34" cy="496016"/>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49955" y="0"/>
            <a:ext cx="2946134" cy="496016"/>
          </a:xfrm>
          <a:prstGeom prst="rect">
            <a:avLst/>
          </a:prstGeom>
        </p:spPr>
        <p:txBody>
          <a:bodyPr vert="horz" lIns="93177" tIns="46589" rIns="93177" bIns="46589" rtlCol="0"/>
          <a:lstStyle>
            <a:lvl1pPr algn="r">
              <a:defRPr sz="1200">
                <a:latin typeface="Arial" charset="0"/>
              </a:defRPr>
            </a:lvl1pPr>
          </a:lstStyle>
          <a:p>
            <a:pPr>
              <a:defRPr/>
            </a:pPr>
            <a:fld id="{9EF294BD-E844-43CC-B176-53E6B2A26254}" type="datetimeFigureOut">
              <a:rPr lang="en-US"/>
              <a:pPr>
                <a:defRPr/>
              </a:pPr>
              <a:t>5/28/2022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0244" y="4716105"/>
            <a:ext cx="5437188" cy="446572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29039"/>
            <a:ext cx="2946134" cy="496016"/>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49955" y="9429039"/>
            <a:ext cx="2946134" cy="496016"/>
          </a:xfrm>
          <a:prstGeom prst="rect">
            <a:avLst/>
          </a:prstGeom>
        </p:spPr>
        <p:txBody>
          <a:bodyPr vert="horz" lIns="93177" tIns="46589" rIns="93177" bIns="46589"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375" algn="l" rtl="0" eaLnBrk="0" fontAlgn="base" hangingPunct="0">
      <a:spcBef>
        <a:spcPct val="30000"/>
      </a:spcBef>
      <a:spcAft>
        <a:spcPct val="0"/>
      </a:spcAft>
      <a:defRPr sz="1200" kern="1200">
        <a:solidFill>
          <a:schemeClr val="tx1"/>
        </a:solidFill>
        <a:latin typeface="+mn-lt"/>
        <a:ea typeface="+mn-ea"/>
        <a:cs typeface="+mn-cs"/>
      </a:defRPr>
    </a:lvl3pPr>
    <a:lvl4pPr marL="1371565" algn="l" rtl="0" eaLnBrk="0" fontAlgn="base" hangingPunct="0">
      <a:spcBef>
        <a:spcPct val="30000"/>
      </a:spcBef>
      <a:spcAft>
        <a:spcPct val="0"/>
      </a:spcAft>
      <a:defRPr sz="1200" kern="1200">
        <a:solidFill>
          <a:schemeClr val="tx1"/>
        </a:solidFill>
        <a:latin typeface="+mn-lt"/>
        <a:ea typeface="+mn-ea"/>
        <a:cs typeface="+mn-cs"/>
      </a:defRPr>
    </a:lvl4pPr>
    <a:lvl5pPr marL="1828750" algn="l" rtl="0" eaLnBrk="0" fontAlgn="base" hangingPunct="0">
      <a:spcBef>
        <a:spcPct val="30000"/>
      </a:spcBef>
      <a:spcAft>
        <a:spcPct val="0"/>
      </a:spcAft>
      <a:defRPr sz="1200" kern="1200">
        <a:solidFill>
          <a:schemeClr val="tx1"/>
        </a:solidFill>
        <a:latin typeface="+mn-lt"/>
        <a:ea typeface="+mn-ea"/>
        <a:cs typeface="+mn-cs"/>
      </a:defRPr>
    </a:lvl5pPr>
    <a:lvl6pPr marL="2285942" algn="l" defTabSz="914375" rtl="0" eaLnBrk="1" latinLnBrk="0" hangingPunct="1">
      <a:defRPr sz="1200" kern="1200">
        <a:solidFill>
          <a:schemeClr val="tx1"/>
        </a:solidFill>
        <a:latin typeface="+mn-lt"/>
        <a:ea typeface="+mn-ea"/>
        <a:cs typeface="+mn-cs"/>
      </a:defRPr>
    </a:lvl6pPr>
    <a:lvl7pPr marL="2743129" algn="l" defTabSz="914375" rtl="0" eaLnBrk="1" latinLnBrk="0" hangingPunct="1">
      <a:defRPr sz="1200" kern="1200">
        <a:solidFill>
          <a:schemeClr val="tx1"/>
        </a:solidFill>
        <a:latin typeface="+mn-lt"/>
        <a:ea typeface="+mn-ea"/>
        <a:cs typeface="+mn-cs"/>
      </a:defRPr>
    </a:lvl7pPr>
    <a:lvl8pPr marL="3200324" algn="l" defTabSz="914375" rtl="0" eaLnBrk="1" latinLnBrk="0" hangingPunct="1">
      <a:defRPr sz="1200" kern="1200">
        <a:solidFill>
          <a:schemeClr val="tx1"/>
        </a:solidFill>
        <a:latin typeface="+mn-lt"/>
        <a:ea typeface="+mn-ea"/>
        <a:cs typeface="+mn-cs"/>
      </a:defRPr>
    </a:lvl8pPr>
    <a:lvl9pPr marL="3657508" algn="l" defTabSz="9143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4A42087-46AC-4FCE-BE34-6DA3ED14186A}"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66520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727" indent="-285664" eaLnBrk="0" hangingPunct="0">
              <a:spcBef>
                <a:spcPct val="30000"/>
              </a:spcBef>
              <a:defRPr sz="1200">
                <a:solidFill>
                  <a:schemeClr val="tx1"/>
                </a:solidFill>
                <a:latin typeface="Calibri" panose="020F0502020204030204" pitchFamily="34" charset="0"/>
              </a:defRPr>
            </a:lvl2pPr>
            <a:lvl3pPr marL="1142657" indent="-228531" eaLnBrk="0" hangingPunct="0">
              <a:spcBef>
                <a:spcPct val="30000"/>
              </a:spcBef>
              <a:defRPr sz="1200">
                <a:solidFill>
                  <a:schemeClr val="tx1"/>
                </a:solidFill>
                <a:latin typeface="Calibri" panose="020F0502020204030204" pitchFamily="34" charset="0"/>
              </a:defRPr>
            </a:lvl3pPr>
            <a:lvl4pPr marL="1599720" indent="-228531" eaLnBrk="0" hangingPunct="0">
              <a:spcBef>
                <a:spcPct val="30000"/>
              </a:spcBef>
              <a:defRPr sz="1200">
                <a:solidFill>
                  <a:schemeClr val="tx1"/>
                </a:solidFill>
                <a:latin typeface="Calibri" panose="020F0502020204030204" pitchFamily="34" charset="0"/>
              </a:defRPr>
            </a:lvl4pPr>
            <a:lvl5pPr marL="2056783" indent="-228531" eaLnBrk="0" hangingPunct="0">
              <a:spcBef>
                <a:spcPct val="30000"/>
              </a:spcBef>
              <a:defRPr sz="1200">
                <a:solidFill>
                  <a:schemeClr val="tx1"/>
                </a:solidFill>
                <a:latin typeface="Calibri" panose="020F0502020204030204" pitchFamily="34" charset="0"/>
              </a:defRPr>
            </a:lvl5pPr>
            <a:lvl6pPr marL="2513846" indent="-228531" defTabSz="457063" eaLnBrk="0" fontAlgn="base" hangingPunct="0">
              <a:spcBef>
                <a:spcPct val="30000"/>
              </a:spcBef>
              <a:spcAft>
                <a:spcPct val="0"/>
              </a:spcAft>
              <a:defRPr sz="1200">
                <a:solidFill>
                  <a:schemeClr val="tx1"/>
                </a:solidFill>
                <a:latin typeface="Calibri" panose="020F0502020204030204" pitchFamily="34" charset="0"/>
              </a:defRPr>
            </a:lvl6pPr>
            <a:lvl7pPr marL="2970908" indent="-228531" defTabSz="457063" eaLnBrk="0" fontAlgn="base" hangingPunct="0">
              <a:spcBef>
                <a:spcPct val="30000"/>
              </a:spcBef>
              <a:spcAft>
                <a:spcPct val="0"/>
              </a:spcAft>
              <a:defRPr sz="1200">
                <a:solidFill>
                  <a:schemeClr val="tx1"/>
                </a:solidFill>
                <a:latin typeface="Calibri" panose="020F0502020204030204" pitchFamily="34" charset="0"/>
              </a:defRPr>
            </a:lvl7pPr>
            <a:lvl8pPr marL="3427971" indent="-228531" defTabSz="457063" eaLnBrk="0" fontAlgn="base" hangingPunct="0">
              <a:spcBef>
                <a:spcPct val="30000"/>
              </a:spcBef>
              <a:spcAft>
                <a:spcPct val="0"/>
              </a:spcAft>
              <a:defRPr sz="1200">
                <a:solidFill>
                  <a:schemeClr val="tx1"/>
                </a:solidFill>
                <a:latin typeface="Calibri" panose="020F0502020204030204" pitchFamily="34" charset="0"/>
              </a:defRPr>
            </a:lvl8pPr>
            <a:lvl9pPr marL="3885034" indent="-228531" defTabSz="45706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1A0E53-DFC9-41F0-850A-210FF3D21287}" type="slidenum">
              <a:rPr lang="en-ZA" altLang="en-US">
                <a:latin typeface="Arial" panose="020B0604020202020204" pitchFamily="34" charset="0"/>
              </a:rPr>
              <a:pPr eaLnBrk="1" hangingPunct="1">
                <a:spcBef>
                  <a:spcPct val="0"/>
                </a:spcBef>
              </a:pPr>
              <a:t>30</a:t>
            </a:fld>
            <a:endParaRPr lang="en-ZA" altLang="en-US" dirty="0">
              <a:latin typeface="Arial" panose="020B0604020202020204" pitchFamily="34" charset="0"/>
            </a:endParaRPr>
          </a:p>
        </p:txBody>
      </p:sp>
    </p:spTree>
    <p:extLst>
      <p:ext uri="{BB962C8B-B14F-4D97-AF65-F5344CB8AC3E}">
        <p14:creationId xmlns:p14="http://schemas.microsoft.com/office/powerpoint/2010/main" val="415620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727" indent="-285664" eaLnBrk="0" hangingPunct="0">
              <a:spcBef>
                <a:spcPct val="30000"/>
              </a:spcBef>
              <a:defRPr sz="1200">
                <a:solidFill>
                  <a:schemeClr val="tx1"/>
                </a:solidFill>
                <a:latin typeface="Calibri" panose="020F0502020204030204" pitchFamily="34" charset="0"/>
              </a:defRPr>
            </a:lvl2pPr>
            <a:lvl3pPr marL="1142657" indent="-228531" eaLnBrk="0" hangingPunct="0">
              <a:spcBef>
                <a:spcPct val="30000"/>
              </a:spcBef>
              <a:defRPr sz="1200">
                <a:solidFill>
                  <a:schemeClr val="tx1"/>
                </a:solidFill>
                <a:latin typeface="Calibri" panose="020F0502020204030204" pitchFamily="34" charset="0"/>
              </a:defRPr>
            </a:lvl3pPr>
            <a:lvl4pPr marL="1599720" indent="-228531" eaLnBrk="0" hangingPunct="0">
              <a:spcBef>
                <a:spcPct val="30000"/>
              </a:spcBef>
              <a:defRPr sz="1200">
                <a:solidFill>
                  <a:schemeClr val="tx1"/>
                </a:solidFill>
                <a:latin typeface="Calibri" panose="020F0502020204030204" pitchFamily="34" charset="0"/>
              </a:defRPr>
            </a:lvl4pPr>
            <a:lvl5pPr marL="2056783" indent="-228531" eaLnBrk="0" hangingPunct="0">
              <a:spcBef>
                <a:spcPct val="30000"/>
              </a:spcBef>
              <a:defRPr sz="1200">
                <a:solidFill>
                  <a:schemeClr val="tx1"/>
                </a:solidFill>
                <a:latin typeface="Calibri" panose="020F0502020204030204" pitchFamily="34" charset="0"/>
              </a:defRPr>
            </a:lvl5pPr>
            <a:lvl6pPr marL="2513846" indent="-228531" defTabSz="457063" eaLnBrk="0" fontAlgn="base" hangingPunct="0">
              <a:spcBef>
                <a:spcPct val="30000"/>
              </a:spcBef>
              <a:spcAft>
                <a:spcPct val="0"/>
              </a:spcAft>
              <a:defRPr sz="1200">
                <a:solidFill>
                  <a:schemeClr val="tx1"/>
                </a:solidFill>
                <a:latin typeface="Calibri" panose="020F0502020204030204" pitchFamily="34" charset="0"/>
              </a:defRPr>
            </a:lvl6pPr>
            <a:lvl7pPr marL="2970908" indent="-228531" defTabSz="457063" eaLnBrk="0" fontAlgn="base" hangingPunct="0">
              <a:spcBef>
                <a:spcPct val="30000"/>
              </a:spcBef>
              <a:spcAft>
                <a:spcPct val="0"/>
              </a:spcAft>
              <a:defRPr sz="1200">
                <a:solidFill>
                  <a:schemeClr val="tx1"/>
                </a:solidFill>
                <a:latin typeface="Calibri" panose="020F0502020204030204" pitchFamily="34" charset="0"/>
              </a:defRPr>
            </a:lvl7pPr>
            <a:lvl8pPr marL="3427971" indent="-228531" defTabSz="457063" eaLnBrk="0" fontAlgn="base" hangingPunct="0">
              <a:spcBef>
                <a:spcPct val="30000"/>
              </a:spcBef>
              <a:spcAft>
                <a:spcPct val="0"/>
              </a:spcAft>
              <a:defRPr sz="1200">
                <a:solidFill>
                  <a:schemeClr val="tx1"/>
                </a:solidFill>
                <a:latin typeface="Calibri" panose="020F0502020204030204" pitchFamily="34" charset="0"/>
              </a:defRPr>
            </a:lvl8pPr>
            <a:lvl9pPr marL="3885034" indent="-228531" defTabSz="45706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1A0E53-DFC9-41F0-850A-210FF3D21287}" type="slidenum">
              <a:rPr lang="en-ZA" altLang="en-US">
                <a:latin typeface="Arial" panose="020B0604020202020204" pitchFamily="34" charset="0"/>
              </a:rPr>
              <a:pPr eaLnBrk="1" hangingPunct="1">
                <a:spcBef>
                  <a:spcPct val="0"/>
                </a:spcBef>
              </a:pPr>
              <a:t>31</a:t>
            </a:fld>
            <a:endParaRPr lang="en-ZA" altLang="en-US" dirty="0">
              <a:latin typeface="Arial" panose="020B0604020202020204" pitchFamily="34" charset="0"/>
            </a:endParaRPr>
          </a:p>
        </p:txBody>
      </p:sp>
    </p:spTree>
    <p:extLst>
      <p:ext uri="{BB962C8B-B14F-4D97-AF65-F5344CB8AC3E}">
        <p14:creationId xmlns:p14="http://schemas.microsoft.com/office/powerpoint/2010/main" val="2428854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727" indent="-285664" eaLnBrk="0" hangingPunct="0">
              <a:spcBef>
                <a:spcPct val="30000"/>
              </a:spcBef>
              <a:defRPr sz="1200">
                <a:solidFill>
                  <a:schemeClr val="tx1"/>
                </a:solidFill>
                <a:latin typeface="Calibri" panose="020F0502020204030204" pitchFamily="34" charset="0"/>
              </a:defRPr>
            </a:lvl2pPr>
            <a:lvl3pPr marL="1142657" indent="-228531" eaLnBrk="0" hangingPunct="0">
              <a:spcBef>
                <a:spcPct val="30000"/>
              </a:spcBef>
              <a:defRPr sz="1200">
                <a:solidFill>
                  <a:schemeClr val="tx1"/>
                </a:solidFill>
                <a:latin typeface="Calibri" panose="020F0502020204030204" pitchFamily="34" charset="0"/>
              </a:defRPr>
            </a:lvl3pPr>
            <a:lvl4pPr marL="1599720" indent="-228531" eaLnBrk="0" hangingPunct="0">
              <a:spcBef>
                <a:spcPct val="30000"/>
              </a:spcBef>
              <a:defRPr sz="1200">
                <a:solidFill>
                  <a:schemeClr val="tx1"/>
                </a:solidFill>
                <a:latin typeface="Calibri" panose="020F0502020204030204" pitchFamily="34" charset="0"/>
              </a:defRPr>
            </a:lvl4pPr>
            <a:lvl5pPr marL="2056783" indent="-228531" eaLnBrk="0" hangingPunct="0">
              <a:spcBef>
                <a:spcPct val="30000"/>
              </a:spcBef>
              <a:defRPr sz="1200">
                <a:solidFill>
                  <a:schemeClr val="tx1"/>
                </a:solidFill>
                <a:latin typeface="Calibri" panose="020F0502020204030204" pitchFamily="34" charset="0"/>
              </a:defRPr>
            </a:lvl5pPr>
            <a:lvl6pPr marL="2513846" indent="-228531" defTabSz="457063" eaLnBrk="0" fontAlgn="base" hangingPunct="0">
              <a:spcBef>
                <a:spcPct val="30000"/>
              </a:spcBef>
              <a:spcAft>
                <a:spcPct val="0"/>
              </a:spcAft>
              <a:defRPr sz="1200">
                <a:solidFill>
                  <a:schemeClr val="tx1"/>
                </a:solidFill>
                <a:latin typeface="Calibri" panose="020F0502020204030204" pitchFamily="34" charset="0"/>
              </a:defRPr>
            </a:lvl6pPr>
            <a:lvl7pPr marL="2970908" indent="-228531" defTabSz="457063" eaLnBrk="0" fontAlgn="base" hangingPunct="0">
              <a:spcBef>
                <a:spcPct val="30000"/>
              </a:spcBef>
              <a:spcAft>
                <a:spcPct val="0"/>
              </a:spcAft>
              <a:defRPr sz="1200">
                <a:solidFill>
                  <a:schemeClr val="tx1"/>
                </a:solidFill>
                <a:latin typeface="Calibri" panose="020F0502020204030204" pitchFamily="34" charset="0"/>
              </a:defRPr>
            </a:lvl7pPr>
            <a:lvl8pPr marL="3427971" indent="-228531" defTabSz="457063" eaLnBrk="0" fontAlgn="base" hangingPunct="0">
              <a:spcBef>
                <a:spcPct val="30000"/>
              </a:spcBef>
              <a:spcAft>
                <a:spcPct val="0"/>
              </a:spcAft>
              <a:defRPr sz="1200">
                <a:solidFill>
                  <a:schemeClr val="tx1"/>
                </a:solidFill>
                <a:latin typeface="Calibri" panose="020F0502020204030204" pitchFamily="34" charset="0"/>
              </a:defRPr>
            </a:lvl8pPr>
            <a:lvl9pPr marL="3885034" indent="-228531" defTabSz="45706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1A0E53-DFC9-41F0-850A-210FF3D21287}" type="slidenum">
              <a:rPr lang="en-ZA" altLang="en-US">
                <a:latin typeface="Arial" panose="020B0604020202020204" pitchFamily="34" charset="0"/>
              </a:rPr>
              <a:pPr eaLnBrk="1" hangingPunct="1">
                <a:spcBef>
                  <a:spcPct val="0"/>
                </a:spcBef>
              </a:pPr>
              <a:t>32</a:t>
            </a:fld>
            <a:endParaRPr lang="en-ZA" altLang="en-US" dirty="0">
              <a:latin typeface="Arial" panose="020B0604020202020204" pitchFamily="34" charset="0"/>
            </a:endParaRPr>
          </a:p>
        </p:txBody>
      </p:sp>
    </p:spTree>
    <p:extLst>
      <p:ext uri="{BB962C8B-B14F-4D97-AF65-F5344CB8AC3E}">
        <p14:creationId xmlns:p14="http://schemas.microsoft.com/office/powerpoint/2010/main" val="4293963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727" indent="-285664" eaLnBrk="0" hangingPunct="0">
              <a:spcBef>
                <a:spcPct val="30000"/>
              </a:spcBef>
              <a:defRPr sz="1200">
                <a:solidFill>
                  <a:schemeClr val="tx1"/>
                </a:solidFill>
                <a:latin typeface="Calibri" panose="020F0502020204030204" pitchFamily="34" charset="0"/>
              </a:defRPr>
            </a:lvl2pPr>
            <a:lvl3pPr marL="1142657" indent="-228531" eaLnBrk="0" hangingPunct="0">
              <a:spcBef>
                <a:spcPct val="30000"/>
              </a:spcBef>
              <a:defRPr sz="1200">
                <a:solidFill>
                  <a:schemeClr val="tx1"/>
                </a:solidFill>
                <a:latin typeface="Calibri" panose="020F0502020204030204" pitchFamily="34" charset="0"/>
              </a:defRPr>
            </a:lvl3pPr>
            <a:lvl4pPr marL="1599720" indent="-228531" eaLnBrk="0" hangingPunct="0">
              <a:spcBef>
                <a:spcPct val="30000"/>
              </a:spcBef>
              <a:defRPr sz="1200">
                <a:solidFill>
                  <a:schemeClr val="tx1"/>
                </a:solidFill>
                <a:latin typeface="Calibri" panose="020F0502020204030204" pitchFamily="34" charset="0"/>
              </a:defRPr>
            </a:lvl4pPr>
            <a:lvl5pPr marL="2056783" indent="-228531" eaLnBrk="0" hangingPunct="0">
              <a:spcBef>
                <a:spcPct val="30000"/>
              </a:spcBef>
              <a:defRPr sz="1200">
                <a:solidFill>
                  <a:schemeClr val="tx1"/>
                </a:solidFill>
                <a:latin typeface="Calibri" panose="020F0502020204030204" pitchFamily="34" charset="0"/>
              </a:defRPr>
            </a:lvl5pPr>
            <a:lvl6pPr marL="2513846" indent="-228531" defTabSz="457063" eaLnBrk="0" fontAlgn="base" hangingPunct="0">
              <a:spcBef>
                <a:spcPct val="30000"/>
              </a:spcBef>
              <a:spcAft>
                <a:spcPct val="0"/>
              </a:spcAft>
              <a:defRPr sz="1200">
                <a:solidFill>
                  <a:schemeClr val="tx1"/>
                </a:solidFill>
                <a:latin typeface="Calibri" panose="020F0502020204030204" pitchFamily="34" charset="0"/>
              </a:defRPr>
            </a:lvl6pPr>
            <a:lvl7pPr marL="2970908" indent="-228531" defTabSz="457063" eaLnBrk="0" fontAlgn="base" hangingPunct="0">
              <a:spcBef>
                <a:spcPct val="30000"/>
              </a:spcBef>
              <a:spcAft>
                <a:spcPct val="0"/>
              </a:spcAft>
              <a:defRPr sz="1200">
                <a:solidFill>
                  <a:schemeClr val="tx1"/>
                </a:solidFill>
                <a:latin typeface="Calibri" panose="020F0502020204030204" pitchFamily="34" charset="0"/>
              </a:defRPr>
            </a:lvl7pPr>
            <a:lvl8pPr marL="3427971" indent="-228531" defTabSz="457063" eaLnBrk="0" fontAlgn="base" hangingPunct="0">
              <a:spcBef>
                <a:spcPct val="30000"/>
              </a:spcBef>
              <a:spcAft>
                <a:spcPct val="0"/>
              </a:spcAft>
              <a:defRPr sz="1200">
                <a:solidFill>
                  <a:schemeClr val="tx1"/>
                </a:solidFill>
                <a:latin typeface="Calibri" panose="020F0502020204030204" pitchFamily="34" charset="0"/>
              </a:defRPr>
            </a:lvl8pPr>
            <a:lvl9pPr marL="3885034" indent="-228531" defTabSz="45706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1A0E53-DFC9-41F0-850A-210FF3D21287}" type="slidenum">
              <a:rPr lang="en-ZA" altLang="en-US">
                <a:latin typeface="Arial" panose="020B0604020202020204" pitchFamily="34" charset="0"/>
              </a:rPr>
              <a:pPr eaLnBrk="1" hangingPunct="1">
                <a:spcBef>
                  <a:spcPct val="0"/>
                </a:spcBef>
              </a:pPr>
              <a:t>33</a:t>
            </a:fld>
            <a:endParaRPr lang="en-ZA" altLang="en-US" dirty="0">
              <a:latin typeface="Arial" panose="020B0604020202020204" pitchFamily="34" charset="0"/>
            </a:endParaRPr>
          </a:p>
        </p:txBody>
      </p:sp>
    </p:spTree>
    <p:extLst>
      <p:ext uri="{BB962C8B-B14F-4D97-AF65-F5344CB8AC3E}">
        <p14:creationId xmlns:p14="http://schemas.microsoft.com/office/powerpoint/2010/main" val="50993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727" indent="-285664" eaLnBrk="0" hangingPunct="0">
              <a:spcBef>
                <a:spcPct val="30000"/>
              </a:spcBef>
              <a:defRPr sz="1200">
                <a:solidFill>
                  <a:schemeClr val="tx1"/>
                </a:solidFill>
                <a:latin typeface="Calibri" panose="020F0502020204030204" pitchFamily="34" charset="0"/>
              </a:defRPr>
            </a:lvl2pPr>
            <a:lvl3pPr marL="1142657" indent="-228531" eaLnBrk="0" hangingPunct="0">
              <a:spcBef>
                <a:spcPct val="30000"/>
              </a:spcBef>
              <a:defRPr sz="1200">
                <a:solidFill>
                  <a:schemeClr val="tx1"/>
                </a:solidFill>
                <a:latin typeface="Calibri" panose="020F0502020204030204" pitchFamily="34" charset="0"/>
              </a:defRPr>
            </a:lvl3pPr>
            <a:lvl4pPr marL="1599720" indent="-228531" eaLnBrk="0" hangingPunct="0">
              <a:spcBef>
                <a:spcPct val="30000"/>
              </a:spcBef>
              <a:defRPr sz="1200">
                <a:solidFill>
                  <a:schemeClr val="tx1"/>
                </a:solidFill>
                <a:latin typeface="Calibri" panose="020F0502020204030204" pitchFamily="34" charset="0"/>
              </a:defRPr>
            </a:lvl4pPr>
            <a:lvl5pPr marL="2056783" indent="-228531" eaLnBrk="0" hangingPunct="0">
              <a:spcBef>
                <a:spcPct val="30000"/>
              </a:spcBef>
              <a:defRPr sz="1200">
                <a:solidFill>
                  <a:schemeClr val="tx1"/>
                </a:solidFill>
                <a:latin typeface="Calibri" panose="020F0502020204030204" pitchFamily="34" charset="0"/>
              </a:defRPr>
            </a:lvl5pPr>
            <a:lvl6pPr marL="2513846" indent="-228531" defTabSz="457063" eaLnBrk="0" fontAlgn="base" hangingPunct="0">
              <a:spcBef>
                <a:spcPct val="30000"/>
              </a:spcBef>
              <a:spcAft>
                <a:spcPct val="0"/>
              </a:spcAft>
              <a:defRPr sz="1200">
                <a:solidFill>
                  <a:schemeClr val="tx1"/>
                </a:solidFill>
                <a:latin typeface="Calibri" panose="020F0502020204030204" pitchFamily="34" charset="0"/>
              </a:defRPr>
            </a:lvl6pPr>
            <a:lvl7pPr marL="2970908" indent="-228531" defTabSz="457063" eaLnBrk="0" fontAlgn="base" hangingPunct="0">
              <a:spcBef>
                <a:spcPct val="30000"/>
              </a:spcBef>
              <a:spcAft>
                <a:spcPct val="0"/>
              </a:spcAft>
              <a:defRPr sz="1200">
                <a:solidFill>
                  <a:schemeClr val="tx1"/>
                </a:solidFill>
                <a:latin typeface="Calibri" panose="020F0502020204030204" pitchFamily="34" charset="0"/>
              </a:defRPr>
            </a:lvl7pPr>
            <a:lvl8pPr marL="3427971" indent="-228531" defTabSz="457063" eaLnBrk="0" fontAlgn="base" hangingPunct="0">
              <a:spcBef>
                <a:spcPct val="30000"/>
              </a:spcBef>
              <a:spcAft>
                <a:spcPct val="0"/>
              </a:spcAft>
              <a:defRPr sz="1200">
                <a:solidFill>
                  <a:schemeClr val="tx1"/>
                </a:solidFill>
                <a:latin typeface="Calibri" panose="020F0502020204030204" pitchFamily="34" charset="0"/>
              </a:defRPr>
            </a:lvl8pPr>
            <a:lvl9pPr marL="3885034" indent="-228531" defTabSz="45706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1A0E53-DFC9-41F0-850A-210FF3D21287}" type="slidenum">
              <a:rPr lang="en-ZA" altLang="en-US">
                <a:latin typeface="Arial" panose="020B0604020202020204" pitchFamily="34" charset="0"/>
              </a:rPr>
              <a:pPr eaLnBrk="1" hangingPunct="1">
                <a:spcBef>
                  <a:spcPct val="0"/>
                </a:spcBef>
              </a:pPr>
              <a:t>34</a:t>
            </a:fld>
            <a:endParaRPr lang="en-ZA" altLang="en-US" dirty="0">
              <a:latin typeface="Arial" panose="020B0604020202020204" pitchFamily="34" charset="0"/>
            </a:endParaRPr>
          </a:p>
        </p:txBody>
      </p:sp>
    </p:spTree>
    <p:extLst>
      <p:ext uri="{BB962C8B-B14F-4D97-AF65-F5344CB8AC3E}">
        <p14:creationId xmlns:p14="http://schemas.microsoft.com/office/powerpoint/2010/main" val="40533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4A42087-46AC-4FCE-BE34-6DA3ED14186A}"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7808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4A42087-46AC-4FCE-BE34-6DA3ED14186A}" type="slidenum">
              <a:rPr lang="en-ZA" smtClean="0"/>
              <a:t>23</a:t>
            </a:fld>
            <a:endParaRPr lang="en-ZA"/>
          </a:p>
        </p:txBody>
      </p:sp>
    </p:spTree>
    <p:extLst>
      <p:ext uri="{BB962C8B-B14F-4D97-AF65-F5344CB8AC3E}">
        <p14:creationId xmlns:p14="http://schemas.microsoft.com/office/powerpoint/2010/main" val="393593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4A42087-46AC-4FCE-BE34-6DA3ED14186A}"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49046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727" indent="-285664" eaLnBrk="0" hangingPunct="0">
              <a:spcBef>
                <a:spcPct val="30000"/>
              </a:spcBef>
              <a:defRPr sz="1200">
                <a:solidFill>
                  <a:schemeClr val="tx1"/>
                </a:solidFill>
                <a:latin typeface="Calibri" panose="020F0502020204030204" pitchFamily="34" charset="0"/>
              </a:defRPr>
            </a:lvl2pPr>
            <a:lvl3pPr marL="1142657" indent="-228531" eaLnBrk="0" hangingPunct="0">
              <a:spcBef>
                <a:spcPct val="30000"/>
              </a:spcBef>
              <a:defRPr sz="1200">
                <a:solidFill>
                  <a:schemeClr val="tx1"/>
                </a:solidFill>
                <a:latin typeface="Calibri" panose="020F0502020204030204" pitchFamily="34" charset="0"/>
              </a:defRPr>
            </a:lvl3pPr>
            <a:lvl4pPr marL="1599720" indent="-228531" eaLnBrk="0" hangingPunct="0">
              <a:spcBef>
                <a:spcPct val="30000"/>
              </a:spcBef>
              <a:defRPr sz="1200">
                <a:solidFill>
                  <a:schemeClr val="tx1"/>
                </a:solidFill>
                <a:latin typeface="Calibri" panose="020F0502020204030204" pitchFamily="34" charset="0"/>
              </a:defRPr>
            </a:lvl4pPr>
            <a:lvl5pPr marL="2056783" indent="-228531" eaLnBrk="0" hangingPunct="0">
              <a:spcBef>
                <a:spcPct val="30000"/>
              </a:spcBef>
              <a:defRPr sz="1200">
                <a:solidFill>
                  <a:schemeClr val="tx1"/>
                </a:solidFill>
                <a:latin typeface="Calibri" panose="020F0502020204030204" pitchFamily="34" charset="0"/>
              </a:defRPr>
            </a:lvl5pPr>
            <a:lvl6pPr marL="2513846" indent="-228531" defTabSz="457063" eaLnBrk="0" fontAlgn="base" hangingPunct="0">
              <a:spcBef>
                <a:spcPct val="30000"/>
              </a:spcBef>
              <a:spcAft>
                <a:spcPct val="0"/>
              </a:spcAft>
              <a:defRPr sz="1200">
                <a:solidFill>
                  <a:schemeClr val="tx1"/>
                </a:solidFill>
                <a:latin typeface="Calibri" panose="020F0502020204030204" pitchFamily="34" charset="0"/>
              </a:defRPr>
            </a:lvl6pPr>
            <a:lvl7pPr marL="2970908" indent="-228531" defTabSz="457063" eaLnBrk="0" fontAlgn="base" hangingPunct="0">
              <a:spcBef>
                <a:spcPct val="30000"/>
              </a:spcBef>
              <a:spcAft>
                <a:spcPct val="0"/>
              </a:spcAft>
              <a:defRPr sz="1200">
                <a:solidFill>
                  <a:schemeClr val="tx1"/>
                </a:solidFill>
                <a:latin typeface="Calibri" panose="020F0502020204030204" pitchFamily="34" charset="0"/>
              </a:defRPr>
            </a:lvl7pPr>
            <a:lvl8pPr marL="3427971" indent="-228531" defTabSz="457063" eaLnBrk="0" fontAlgn="base" hangingPunct="0">
              <a:spcBef>
                <a:spcPct val="30000"/>
              </a:spcBef>
              <a:spcAft>
                <a:spcPct val="0"/>
              </a:spcAft>
              <a:defRPr sz="1200">
                <a:solidFill>
                  <a:schemeClr val="tx1"/>
                </a:solidFill>
                <a:latin typeface="Calibri" panose="020F0502020204030204" pitchFamily="34" charset="0"/>
              </a:defRPr>
            </a:lvl8pPr>
            <a:lvl9pPr marL="3885034" indent="-228531" defTabSz="45706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1A0E53-DFC9-41F0-850A-210FF3D21287}" type="slidenum">
              <a:rPr lang="en-ZA" altLang="en-US">
                <a:latin typeface="Arial" panose="020B0604020202020204" pitchFamily="34" charset="0"/>
              </a:rPr>
              <a:pPr eaLnBrk="1" hangingPunct="1">
                <a:spcBef>
                  <a:spcPct val="0"/>
                </a:spcBef>
              </a:pPr>
              <a:t>25</a:t>
            </a:fld>
            <a:endParaRPr lang="en-ZA" altLang="en-US" dirty="0">
              <a:latin typeface="Arial" panose="020B0604020202020204" pitchFamily="34" charset="0"/>
            </a:endParaRPr>
          </a:p>
        </p:txBody>
      </p:sp>
    </p:spTree>
    <p:extLst>
      <p:ext uri="{BB962C8B-B14F-4D97-AF65-F5344CB8AC3E}">
        <p14:creationId xmlns:p14="http://schemas.microsoft.com/office/powerpoint/2010/main" val="394276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727" indent="-285664" eaLnBrk="0" hangingPunct="0">
              <a:spcBef>
                <a:spcPct val="30000"/>
              </a:spcBef>
              <a:defRPr sz="1200">
                <a:solidFill>
                  <a:schemeClr val="tx1"/>
                </a:solidFill>
                <a:latin typeface="Calibri" panose="020F0502020204030204" pitchFamily="34" charset="0"/>
              </a:defRPr>
            </a:lvl2pPr>
            <a:lvl3pPr marL="1142657" indent="-228531" eaLnBrk="0" hangingPunct="0">
              <a:spcBef>
                <a:spcPct val="30000"/>
              </a:spcBef>
              <a:defRPr sz="1200">
                <a:solidFill>
                  <a:schemeClr val="tx1"/>
                </a:solidFill>
                <a:latin typeface="Calibri" panose="020F0502020204030204" pitchFamily="34" charset="0"/>
              </a:defRPr>
            </a:lvl3pPr>
            <a:lvl4pPr marL="1599720" indent="-228531" eaLnBrk="0" hangingPunct="0">
              <a:spcBef>
                <a:spcPct val="30000"/>
              </a:spcBef>
              <a:defRPr sz="1200">
                <a:solidFill>
                  <a:schemeClr val="tx1"/>
                </a:solidFill>
                <a:latin typeface="Calibri" panose="020F0502020204030204" pitchFamily="34" charset="0"/>
              </a:defRPr>
            </a:lvl4pPr>
            <a:lvl5pPr marL="2056783" indent="-228531" eaLnBrk="0" hangingPunct="0">
              <a:spcBef>
                <a:spcPct val="30000"/>
              </a:spcBef>
              <a:defRPr sz="1200">
                <a:solidFill>
                  <a:schemeClr val="tx1"/>
                </a:solidFill>
                <a:latin typeface="Calibri" panose="020F0502020204030204" pitchFamily="34" charset="0"/>
              </a:defRPr>
            </a:lvl5pPr>
            <a:lvl6pPr marL="2513846" indent="-228531" defTabSz="457063" eaLnBrk="0" fontAlgn="base" hangingPunct="0">
              <a:spcBef>
                <a:spcPct val="30000"/>
              </a:spcBef>
              <a:spcAft>
                <a:spcPct val="0"/>
              </a:spcAft>
              <a:defRPr sz="1200">
                <a:solidFill>
                  <a:schemeClr val="tx1"/>
                </a:solidFill>
                <a:latin typeface="Calibri" panose="020F0502020204030204" pitchFamily="34" charset="0"/>
              </a:defRPr>
            </a:lvl6pPr>
            <a:lvl7pPr marL="2970908" indent="-228531" defTabSz="457063" eaLnBrk="0" fontAlgn="base" hangingPunct="0">
              <a:spcBef>
                <a:spcPct val="30000"/>
              </a:spcBef>
              <a:spcAft>
                <a:spcPct val="0"/>
              </a:spcAft>
              <a:defRPr sz="1200">
                <a:solidFill>
                  <a:schemeClr val="tx1"/>
                </a:solidFill>
                <a:latin typeface="Calibri" panose="020F0502020204030204" pitchFamily="34" charset="0"/>
              </a:defRPr>
            </a:lvl7pPr>
            <a:lvl8pPr marL="3427971" indent="-228531" defTabSz="457063" eaLnBrk="0" fontAlgn="base" hangingPunct="0">
              <a:spcBef>
                <a:spcPct val="30000"/>
              </a:spcBef>
              <a:spcAft>
                <a:spcPct val="0"/>
              </a:spcAft>
              <a:defRPr sz="1200">
                <a:solidFill>
                  <a:schemeClr val="tx1"/>
                </a:solidFill>
                <a:latin typeface="Calibri" panose="020F0502020204030204" pitchFamily="34" charset="0"/>
              </a:defRPr>
            </a:lvl8pPr>
            <a:lvl9pPr marL="3885034" indent="-228531" defTabSz="45706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1A0E53-DFC9-41F0-850A-210FF3D21287}" type="slidenum">
              <a:rPr lang="en-ZA" altLang="en-US">
                <a:latin typeface="Arial" panose="020B0604020202020204" pitchFamily="34" charset="0"/>
              </a:rPr>
              <a:pPr eaLnBrk="1" hangingPunct="1">
                <a:spcBef>
                  <a:spcPct val="0"/>
                </a:spcBef>
              </a:pPr>
              <a:t>26</a:t>
            </a:fld>
            <a:endParaRPr lang="en-ZA" altLang="en-US" dirty="0">
              <a:latin typeface="Arial" panose="020B0604020202020204" pitchFamily="34" charset="0"/>
            </a:endParaRPr>
          </a:p>
        </p:txBody>
      </p:sp>
    </p:spTree>
    <p:extLst>
      <p:ext uri="{BB962C8B-B14F-4D97-AF65-F5344CB8AC3E}">
        <p14:creationId xmlns:p14="http://schemas.microsoft.com/office/powerpoint/2010/main" val="184378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727" indent="-285664" eaLnBrk="0" hangingPunct="0">
              <a:spcBef>
                <a:spcPct val="30000"/>
              </a:spcBef>
              <a:defRPr sz="1200">
                <a:solidFill>
                  <a:schemeClr val="tx1"/>
                </a:solidFill>
                <a:latin typeface="Calibri" panose="020F0502020204030204" pitchFamily="34" charset="0"/>
              </a:defRPr>
            </a:lvl2pPr>
            <a:lvl3pPr marL="1142657" indent="-228531" eaLnBrk="0" hangingPunct="0">
              <a:spcBef>
                <a:spcPct val="30000"/>
              </a:spcBef>
              <a:defRPr sz="1200">
                <a:solidFill>
                  <a:schemeClr val="tx1"/>
                </a:solidFill>
                <a:latin typeface="Calibri" panose="020F0502020204030204" pitchFamily="34" charset="0"/>
              </a:defRPr>
            </a:lvl3pPr>
            <a:lvl4pPr marL="1599720" indent="-228531" eaLnBrk="0" hangingPunct="0">
              <a:spcBef>
                <a:spcPct val="30000"/>
              </a:spcBef>
              <a:defRPr sz="1200">
                <a:solidFill>
                  <a:schemeClr val="tx1"/>
                </a:solidFill>
                <a:latin typeface="Calibri" panose="020F0502020204030204" pitchFamily="34" charset="0"/>
              </a:defRPr>
            </a:lvl4pPr>
            <a:lvl5pPr marL="2056783" indent="-228531" eaLnBrk="0" hangingPunct="0">
              <a:spcBef>
                <a:spcPct val="30000"/>
              </a:spcBef>
              <a:defRPr sz="1200">
                <a:solidFill>
                  <a:schemeClr val="tx1"/>
                </a:solidFill>
                <a:latin typeface="Calibri" panose="020F0502020204030204" pitchFamily="34" charset="0"/>
              </a:defRPr>
            </a:lvl5pPr>
            <a:lvl6pPr marL="2513846" indent="-228531" defTabSz="457063" eaLnBrk="0" fontAlgn="base" hangingPunct="0">
              <a:spcBef>
                <a:spcPct val="30000"/>
              </a:spcBef>
              <a:spcAft>
                <a:spcPct val="0"/>
              </a:spcAft>
              <a:defRPr sz="1200">
                <a:solidFill>
                  <a:schemeClr val="tx1"/>
                </a:solidFill>
                <a:latin typeface="Calibri" panose="020F0502020204030204" pitchFamily="34" charset="0"/>
              </a:defRPr>
            </a:lvl6pPr>
            <a:lvl7pPr marL="2970908" indent="-228531" defTabSz="457063" eaLnBrk="0" fontAlgn="base" hangingPunct="0">
              <a:spcBef>
                <a:spcPct val="30000"/>
              </a:spcBef>
              <a:spcAft>
                <a:spcPct val="0"/>
              </a:spcAft>
              <a:defRPr sz="1200">
                <a:solidFill>
                  <a:schemeClr val="tx1"/>
                </a:solidFill>
                <a:latin typeface="Calibri" panose="020F0502020204030204" pitchFamily="34" charset="0"/>
              </a:defRPr>
            </a:lvl7pPr>
            <a:lvl8pPr marL="3427971" indent="-228531" defTabSz="457063" eaLnBrk="0" fontAlgn="base" hangingPunct="0">
              <a:spcBef>
                <a:spcPct val="30000"/>
              </a:spcBef>
              <a:spcAft>
                <a:spcPct val="0"/>
              </a:spcAft>
              <a:defRPr sz="1200">
                <a:solidFill>
                  <a:schemeClr val="tx1"/>
                </a:solidFill>
                <a:latin typeface="Calibri" panose="020F0502020204030204" pitchFamily="34" charset="0"/>
              </a:defRPr>
            </a:lvl8pPr>
            <a:lvl9pPr marL="3885034" indent="-228531" defTabSz="45706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1A0E53-DFC9-41F0-850A-210FF3D21287}" type="slidenum">
              <a:rPr lang="en-ZA" altLang="en-US">
                <a:latin typeface="Arial" panose="020B0604020202020204" pitchFamily="34" charset="0"/>
              </a:rPr>
              <a:pPr eaLnBrk="1" hangingPunct="1">
                <a:spcBef>
                  <a:spcPct val="0"/>
                </a:spcBef>
              </a:pPr>
              <a:t>27</a:t>
            </a:fld>
            <a:endParaRPr lang="en-ZA" altLang="en-US" dirty="0">
              <a:latin typeface="Arial" panose="020B0604020202020204" pitchFamily="34" charset="0"/>
            </a:endParaRPr>
          </a:p>
        </p:txBody>
      </p:sp>
    </p:spTree>
    <p:extLst>
      <p:ext uri="{BB962C8B-B14F-4D97-AF65-F5344CB8AC3E}">
        <p14:creationId xmlns:p14="http://schemas.microsoft.com/office/powerpoint/2010/main" val="251294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727" indent="-285664" eaLnBrk="0" hangingPunct="0">
              <a:spcBef>
                <a:spcPct val="30000"/>
              </a:spcBef>
              <a:defRPr sz="1200">
                <a:solidFill>
                  <a:schemeClr val="tx1"/>
                </a:solidFill>
                <a:latin typeface="Calibri" panose="020F0502020204030204" pitchFamily="34" charset="0"/>
              </a:defRPr>
            </a:lvl2pPr>
            <a:lvl3pPr marL="1142657" indent="-228531" eaLnBrk="0" hangingPunct="0">
              <a:spcBef>
                <a:spcPct val="30000"/>
              </a:spcBef>
              <a:defRPr sz="1200">
                <a:solidFill>
                  <a:schemeClr val="tx1"/>
                </a:solidFill>
                <a:latin typeface="Calibri" panose="020F0502020204030204" pitchFamily="34" charset="0"/>
              </a:defRPr>
            </a:lvl3pPr>
            <a:lvl4pPr marL="1599720" indent="-228531" eaLnBrk="0" hangingPunct="0">
              <a:spcBef>
                <a:spcPct val="30000"/>
              </a:spcBef>
              <a:defRPr sz="1200">
                <a:solidFill>
                  <a:schemeClr val="tx1"/>
                </a:solidFill>
                <a:latin typeface="Calibri" panose="020F0502020204030204" pitchFamily="34" charset="0"/>
              </a:defRPr>
            </a:lvl4pPr>
            <a:lvl5pPr marL="2056783" indent="-228531" eaLnBrk="0" hangingPunct="0">
              <a:spcBef>
                <a:spcPct val="30000"/>
              </a:spcBef>
              <a:defRPr sz="1200">
                <a:solidFill>
                  <a:schemeClr val="tx1"/>
                </a:solidFill>
                <a:latin typeface="Calibri" panose="020F0502020204030204" pitchFamily="34" charset="0"/>
              </a:defRPr>
            </a:lvl5pPr>
            <a:lvl6pPr marL="2513846" indent="-228531" defTabSz="457063" eaLnBrk="0" fontAlgn="base" hangingPunct="0">
              <a:spcBef>
                <a:spcPct val="30000"/>
              </a:spcBef>
              <a:spcAft>
                <a:spcPct val="0"/>
              </a:spcAft>
              <a:defRPr sz="1200">
                <a:solidFill>
                  <a:schemeClr val="tx1"/>
                </a:solidFill>
                <a:latin typeface="Calibri" panose="020F0502020204030204" pitchFamily="34" charset="0"/>
              </a:defRPr>
            </a:lvl6pPr>
            <a:lvl7pPr marL="2970908" indent="-228531" defTabSz="457063" eaLnBrk="0" fontAlgn="base" hangingPunct="0">
              <a:spcBef>
                <a:spcPct val="30000"/>
              </a:spcBef>
              <a:spcAft>
                <a:spcPct val="0"/>
              </a:spcAft>
              <a:defRPr sz="1200">
                <a:solidFill>
                  <a:schemeClr val="tx1"/>
                </a:solidFill>
                <a:latin typeface="Calibri" panose="020F0502020204030204" pitchFamily="34" charset="0"/>
              </a:defRPr>
            </a:lvl7pPr>
            <a:lvl8pPr marL="3427971" indent="-228531" defTabSz="457063" eaLnBrk="0" fontAlgn="base" hangingPunct="0">
              <a:spcBef>
                <a:spcPct val="30000"/>
              </a:spcBef>
              <a:spcAft>
                <a:spcPct val="0"/>
              </a:spcAft>
              <a:defRPr sz="1200">
                <a:solidFill>
                  <a:schemeClr val="tx1"/>
                </a:solidFill>
                <a:latin typeface="Calibri" panose="020F0502020204030204" pitchFamily="34" charset="0"/>
              </a:defRPr>
            </a:lvl8pPr>
            <a:lvl9pPr marL="3885034" indent="-228531" defTabSz="45706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1A0E53-DFC9-41F0-850A-210FF3D21287}" type="slidenum">
              <a:rPr lang="en-ZA" altLang="en-US">
                <a:latin typeface="Arial" panose="020B0604020202020204" pitchFamily="34" charset="0"/>
              </a:rPr>
              <a:pPr eaLnBrk="1" hangingPunct="1">
                <a:spcBef>
                  <a:spcPct val="0"/>
                </a:spcBef>
              </a:pPr>
              <a:t>28</a:t>
            </a:fld>
            <a:endParaRPr lang="en-ZA" altLang="en-US" dirty="0">
              <a:latin typeface="Arial" panose="020B0604020202020204" pitchFamily="34" charset="0"/>
            </a:endParaRPr>
          </a:p>
        </p:txBody>
      </p:sp>
    </p:spTree>
    <p:extLst>
      <p:ext uri="{BB962C8B-B14F-4D97-AF65-F5344CB8AC3E}">
        <p14:creationId xmlns:p14="http://schemas.microsoft.com/office/powerpoint/2010/main" val="71632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727" indent="-285664" eaLnBrk="0" hangingPunct="0">
              <a:spcBef>
                <a:spcPct val="30000"/>
              </a:spcBef>
              <a:defRPr sz="1200">
                <a:solidFill>
                  <a:schemeClr val="tx1"/>
                </a:solidFill>
                <a:latin typeface="Calibri" panose="020F0502020204030204" pitchFamily="34" charset="0"/>
              </a:defRPr>
            </a:lvl2pPr>
            <a:lvl3pPr marL="1142657" indent="-228531" eaLnBrk="0" hangingPunct="0">
              <a:spcBef>
                <a:spcPct val="30000"/>
              </a:spcBef>
              <a:defRPr sz="1200">
                <a:solidFill>
                  <a:schemeClr val="tx1"/>
                </a:solidFill>
                <a:latin typeface="Calibri" panose="020F0502020204030204" pitchFamily="34" charset="0"/>
              </a:defRPr>
            </a:lvl3pPr>
            <a:lvl4pPr marL="1599720" indent="-228531" eaLnBrk="0" hangingPunct="0">
              <a:spcBef>
                <a:spcPct val="30000"/>
              </a:spcBef>
              <a:defRPr sz="1200">
                <a:solidFill>
                  <a:schemeClr val="tx1"/>
                </a:solidFill>
                <a:latin typeface="Calibri" panose="020F0502020204030204" pitchFamily="34" charset="0"/>
              </a:defRPr>
            </a:lvl4pPr>
            <a:lvl5pPr marL="2056783" indent="-228531" eaLnBrk="0" hangingPunct="0">
              <a:spcBef>
                <a:spcPct val="30000"/>
              </a:spcBef>
              <a:defRPr sz="1200">
                <a:solidFill>
                  <a:schemeClr val="tx1"/>
                </a:solidFill>
                <a:latin typeface="Calibri" panose="020F0502020204030204" pitchFamily="34" charset="0"/>
              </a:defRPr>
            </a:lvl5pPr>
            <a:lvl6pPr marL="2513846" indent="-228531" defTabSz="457063" eaLnBrk="0" fontAlgn="base" hangingPunct="0">
              <a:spcBef>
                <a:spcPct val="30000"/>
              </a:spcBef>
              <a:spcAft>
                <a:spcPct val="0"/>
              </a:spcAft>
              <a:defRPr sz="1200">
                <a:solidFill>
                  <a:schemeClr val="tx1"/>
                </a:solidFill>
                <a:latin typeface="Calibri" panose="020F0502020204030204" pitchFamily="34" charset="0"/>
              </a:defRPr>
            </a:lvl6pPr>
            <a:lvl7pPr marL="2970908" indent="-228531" defTabSz="457063" eaLnBrk="0" fontAlgn="base" hangingPunct="0">
              <a:spcBef>
                <a:spcPct val="30000"/>
              </a:spcBef>
              <a:spcAft>
                <a:spcPct val="0"/>
              </a:spcAft>
              <a:defRPr sz="1200">
                <a:solidFill>
                  <a:schemeClr val="tx1"/>
                </a:solidFill>
                <a:latin typeface="Calibri" panose="020F0502020204030204" pitchFamily="34" charset="0"/>
              </a:defRPr>
            </a:lvl7pPr>
            <a:lvl8pPr marL="3427971" indent="-228531" defTabSz="457063" eaLnBrk="0" fontAlgn="base" hangingPunct="0">
              <a:spcBef>
                <a:spcPct val="30000"/>
              </a:spcBef>
              <a:spcAft>
                <a:spcPct val="0"/>
              </a:spcAft>
              <a:defRPr sz="1200">
                <a:solidFill>
                  <a:schemeClr val="tx1"/>
                </a:solidFill>
                <a:latin typeface="Calibri" panose="020F0502020204030204" pitchFamily="34" charset="0"/>
              </a:defRPr>
            </a:lvl8pPr>
            <a:lvl9pPr marL="3885034" indent="-228531" defTabSz="45706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1A0E53-DFC9-41F0-850A-210FF3D21287}" type="slidenum">
              <a:rPr lang="en-ZA" altLang="en-US">
                <a:latin typeface="Arial" panose="020B0604020202020204" pitchFamily="34" charset="0"/>
              </a:rPr>
              <a:pPr eaLnBrk="1" hangingPunct="1">
                <a:spcBef>
                  <a:spcPct val="0"/>
                </a:spcBef>
              </a:pPr>
              <a:t>29</a:t>
            </a:fld>
            <a:endParaRPr lang="en-ZA" altLang="en-US" dirty="0">
              <a:latin typeface="Arial" panose="020B0604020202020204" pitchFamily="34" charset="0"/>
            </a:endParaRPr>
          </a:p>
        </p:txBody>
      </p:sp>
    </p:spTree>
    <p:extLst>
      <p:ext uri="{BB962C8B-B14F-4D97-AF65-F5344CB8AC3E}">
        <p14:creationId xmlns:p14="http://schemas.microsoft.com/office/powerpoint/2010/main" val="185804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75" indent="0" algn="ctr">
              <a:buNone/>
              <a:defRPr>
                <a:solidFill>
                  <a:schemeClr val="tx1">
                    <a:tint val="75000"/>
                  </a:schemeClr>
                </a:solidFill>
              </a:defRPr>
            </a:lvl3pPr>
            <a:lvl4pPr marL="1371565" indent="0" algn="ctr">
              <a:buNone/>
              <a:defRPr>
                <a:solidFill>
                  <a:schemeClr val="tx1">
                    <a:tint val="75000"/>
                  </a:schemeClr>
                </a:solidFill>
              </a:defRPr>
            </a:lvl4pPr>
            <a:lvl5pPr marL="1828750" indent="0" algn="ctr">
              <a:buNone/>
              <a:defRPr>
                <a:solidFill>
                  <a:schemeClr val="tx1">
                    <a:tint val="75000"/>
                  </a:schemeClr>
                </a:solidFill>
              </a:defRPr>
            </a:lvl5pPr>
            <a:lvl6pPr marL="2285942" indent="0" algn="ctr">
              <a:buNone/>
              <a:defRPr>
                <a:solidFill>
                  <a:schemeClr val="tx1">
                    <a:tint val="75000"/>
                  </a:schemeClr>
                </a:solidFill>
              </a:defRPr>
            </a:lvl6pPr>
            <a:lvl7pPr marL="2743129" indent="0" algn="ctr">
              <a:buNone/>
              <a:defRPr>
                <a:solidFill>
                  <a:schemeClr val="tx1">
                    <a:tint val="75000"/>
                  </a:schemeClr>
                </a:solidFill>
              </a:defRPr>
            </a:lvl7pPr>
            <a:lvl8pPr marL="3200324" indent="0" algn="ctr">
              <a:buNone/>
              <a:defRPr>
                <a:solidFill>
                  <a:schemeClr val="tx1">
                    <a:tint val="75000"/>
                  </a:schemeClr>
                </a:solidFill>
              </a:defRPr>
            </a:lvl8pPr>
            <a:lvl9pPr marL="365750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5/28/2022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5/28/2022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5/28/2022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75" indent="0" algn="ctr">
              <a:buNone/>
              <a:defRPr>
                <a:solidFill>
                  <a:schemeClr val="tx1">
                    <a:tint val="75000"/>
                  </a:schemeClr>
                </a:solidFill>
              </a:defRPr>
            </a:lvl3pPr>
            <a:lvl4pPr marL="1371565" indent="0" algn="ctr">
              <a:buNone/>
              <a:defRPr>
                <a:solidFill>
                  <a:schemeClr val="tx1">
                    <a:tint val="75000"/>
                  </a:schemeClr>
                </a:solidFill>
              </a:defRPr>
            </a:lvl4pPr>
            <a:lvl5pPr marL="1828750" indent="0" algn="ctr">
              <a:buNone/>
              <a:defRPr>
                <a:solidFill>
                  <a:schemeClr val="tx1">
                    <a:tint val="75000"/>
                  </a:schemeClr>
                </a:solidFill>
              </a:defRPr>
            </a:lvl5pPr>
            <a:lvl6pPr marL="2285942" indent="0" algn="ctr">
              <a:buNone/>
              <a:defRPr>
                <a:solidFill>
                  <a:schemeClr val="tx1">
                    <a:tint val="75000"/>
                  </a:schemeClr>
                </a:solidFill>
              </a:defRPr>
            </a:lvl6pPr>
            <a:lvl7pPr marL="2743129" indent="0" algn="ctr">
              <a:buNone/>
              <a:defRPr>
                <a:solidFill>
                  <a:schemeClr val="tx1">
                    <a:tint val="75000"/>
                  </a:schemeClr>
                </a:solidFill>
              </a:defRPr>
            </a:lvl7pPr>
            <a:lvl8pPr marL="3200324" indent="0" algn="ctr">
              <a:buNone/>
              <a:defRPr>
                <a:solidFill>
                  <a:schemeClr val="tx1">
                    <a:tint val="75000"/>
                  </a:schemeClr>
                </a:solidFill>
              </a:defRPr>
            </a:lvl8pPr>
            <a:lvl9pPr marL="365750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2C7D35-DCD3-4BDD-A343-984F5D67983A}" type="datetime1">
              <a:rPr lang="en-US" altLang="en-US" smtClean="0">
                <a:ea typeface="ＭＳ Ｐゴシック" charset="-128"/>
              </a:rPr>
              <a:pPr>
                <a:defRPr/>
              </a:pPr>
              <a:t>5/28/2022</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6106C2-BF0C-8046-9CFF-50B6C670F383}"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3847457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E68C84D-AFDD-40CC-AD8F-B97CC5944F25}" type="datetime1">
              <a:rPr lang="en-US" altLang="en-US" smtClean="0">
                <a:ea typeface="ＭＳ Ｐゴシック" charset="-128"/>
              </a:rPr>
              <a:pPr>
                <a:defRPr/>
              </a:pPr>
              <a:t>5/28/2022</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EAC414-3863-0A4F-922A-7C0CD46505DF}"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2547505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75" indent="0">
              <a:buNone/>
              <a:defRPr sz="1600">
                <a:solidFill>
                  <a:schemeClr val="tx1">
                    <a:tint val="75000"/>
                  </a:schemeClr>
                </a:solidFill>
              </a:defRPr>
            </a:lvl3pPr>
            <a:lvl4pPr marL="1371565" indent="0">
              <a:buNone/>
              <a:defRPr sz="1400">
                <a:solidFill>
                  <a:schemeClr val="tx1">
                    <a:tint val="75000"/>
                  </a:schemeClr>
                </a:solidFill>
              </a:defRPr>
            </a:lvl4pPr>
            <a:lvl5pPr marL="1828750" indent="0">
              <a:buNone/>
              <a:defRPr sz="1400">
                <a:solidFill>
                  <a:schemeClr val="tx1">
                    <a:tint val="75000"/>
                  </a:schemeClr>
                </a:solidFill>
              </a:defRPr>
            </a:lvl5pPr>
            <a:lvl6pPr marL="2285942" indent="0">
              <a:buNone/>
              <a:defRPr sz="1400">
                <a:solidFill>
                  <a:schemeClr val="tx1">
                    <a:tint val="75000"/>
                  </a:schemeClr>
                </a:solidFill>
              </a:defRPr>
            </a:lvl6pPr>
            <a:lvl7pPr marL="2743129" indent="0">
              <a:buNone/>
              <a:defRPr sz="1400">
                <a:solidFill>
                  <a:schemeClr val="tx1">
                    <a:tint val="75000"/>
                  </a:schemeClr>
                </a:solidFill>
              </a:defRPr>
            </a:lvl7pPr>
            <a:lvl8pPr marL="3200324" indent="0">
              <a:buNone/>
              <a:defRPr sz="1400">
                <a:solidFill>
                  <a:schemeClr val="tx1">
                    <a:tint val="75000"/>
                  </a:schemeClr>
                </a:solidFill>
              </a:defRPr>
            </a:lvl8pPr>
            <a:lvl9pPr marL="365750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94BDD0E3-6A35-489B-838C-159F52DA7F69}" type="datetime1">
              <a:rPr lang="en-US" altLang="en-US" smtClean="0">
                <a:ea typeface="ＭＳ Ｐゴシック" charset="-128"/>
              </a:rPr>
              <a:pPr>
                <a:defRPr/>
              </a:pPr>
              <a:t>5/28/2022</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68A73D-C516-AE4C-A34D-343BFC82992A}"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780804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23472D7E-ABCE-4563-B704-92DA47305764}" type="datetime1">
              <a:rPr lang="en-US" altLang="en-US" smtClean="0">
                <a:ea typeface="ＭＳ Ｐゴシック" charset="-128"/>
              </a:rPr>
              <a:pPr>
                <a:defRPr/>
              </a:pPr>
              <a:t>5/28/2022</a:t>
            </a:fld>
            <a:endParaRPr lang="en-US" altLang="en-US">
              <a:ea typeface="ＭＳ Ｐゴシック"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D8F30-13D5-314C-95C1-23F121E0AE71}"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368602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3F2008CE-E839-48D7-9118-7EF369977F03}" type="datetime1">
              <a:rPr lang="en-US" altLang="en-US" smtClean="0">
                <a:ea typeface="ＭＳ Ｐゴシック" charset="-128"/>
              </a:rPr>
              <a:pPr>
                <a:defRPr/>
              </a:pPr>
              <a:t>5/28/2022</a:t>
            </a:fld>
            <a:endParaRPr lang="en-US" altLang="en-US">
              <a:ea typeface="ＭＳ Ｐゴシック" charset="-128"/>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F6D1B6-9D35-E142-A6DF-6611F51E2618}"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2487369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6E4E90-7C7F-4530-A0C4-75ECB05AE8D9}" type="datetime1">
              <a:rPr lang="en-US" altLang="en-US" smtClean="0">
                <a:ea typeface="ＭＳ Ｐゴシック" charset="-128"/>
              </a:rPr>
              <a:pPr>
                <a:defRPr/>
              </a:pPr>
              <a:t>5/28/2022</a:t>
            </a:fld>
            <a:endParaRPr lang="en-US" altLang="en-US">
              <a:ea typeface="ＭＳ Ｐゴシック" charset="-128"/>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9E0AE0-A3FC-FE41-BBD5-A1A861DDEB45}"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377539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21DB38-3C24-4CAD-8EB5-C08C7B50B9B4}" type="datetime1">
              <a:rPr lang="en-US" altLang="en-US" smtClean="0">
                <a:ea typeface="ＭＳ Ｐゴシック" charset="-128"/>
              </a:rPr>
              <a:pPr>
                <a:defRPr/>
              </a:pPr>
              <a:t>5/28/2022</a:t>
            </a:fld>
            <a:endParaRPr lang="en-US" altLang="en-US">
              <a:ea typeface="ＭＳ Ｐゴシック" charset="-128"/>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914EA2-522F-6549-869B-3E8237C224B4}"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1369092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25"/>
            <a:ext cx="3008313" cy="4691063"/>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5AFBF6E7-9D51-46F0-964E-7EE540C8B330}" type="datetime1">
              <a:rPr lang="en-US" altLang="en-US" smtClean="0">
                <a:ea typeface="ＭＳ Ｐゴシック" charset="-128"/>
              </a:rPr>
              <a:pPr>
                <a:defRPr/>
              </a:pPr>
              <a:t>5/28/2022</a:t>
            </a:fld>
            <a:endParaRPr lang="en-US" altLang="en-US">
              <a:ea typeface="ＭＳ Ｐゴシック"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C79FFB-3560-2347-94DF-ECEF3381548C}"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40803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5/28/2022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375" indent="0">
              <a:buNone/>
              <a:defRPr sz="2400"/>
            </a:lvl3pPr>
            <a:lvl4pPr marL="1371565" indent="0">
              <a:buNone/>
              <a:defRPr sz="2000"/>
            </a:lvl4pPr>
            <a:lvl5pPr marL="1828750" indent="0">
              <a:buNone/>
              <a:defRPr sz="2000"/>
            </a:lvl5pPr>
            <a:lvl6pPr marL="2285942" indent="0">
              <a:buNone/>
              <a:defRPr sz="2000"/>
            </a:lvl6pPr>
            <a:lvl7pPr marL="2743129" indent="0">
              <a:buNone/>
              <a:defRPr sz="2000"/>
            </a:lvl7pPr>
            <a:lvl8pPr marL="3200324" indent="0">
              <a:buNone/>
              <a:defRPr sz="2000"/>
            </a:lvl8pPr>
            <a:lvl9pPr marL="3657508"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78B2F85-5C7B-48D8-A987-EF9507441BA5}" type="datetime1">
              <a:rPr lang="en-US" altLang="en-US" smtClean="0">
                <a:ea typeface="ＭＳ Ｐゴシック" charset="-128"/>
              </a:rPr>
              <a:pPr>
                <a:defRPr/>
              </a:pPr>
              <a:t>5/28/2022</a:t>
            </a:fld>
            <a:endParaRPr lang="en-US" altLang="en-US">
              <a:ea typeface="ＭＳ Ｐゴシック"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0C52E2-5825-7949-8A9F-6264969B5488}"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3410506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DD0AC17-3684-4878-9B86-141446748D4A}" type="datetime1">
              <a:rPr lang="en-US" altLang="en-US" smtClean="0">
                <a:ea typeface="ＭＳ Ｐゴシック" charset="-128"/>
              </a:rPr>
              <a:pPr>
                <a:defRPr/>
              </a:pPr>
              <a:t>5/28/2022</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972526-5DE4-9448-BFAB-865881B5FF66}"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1511647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8E5880D-405A-432A-B3AC-8EB6875AF4DA}" type="datetime1">
              <a:rPr lang="en-US" altLang="en-US" smtClean="0">
                <a:ea typeface="ＭＳ Ｐゴシック" charset="-128"/>
              </a:rPr>
              <a:pPr>
                <a:defRPr/>
              </a:pPr>
              <a:t>5/28/2022</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1CD907-11B3-EE46-9E8E-03367B624BB5}"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65443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75" indent="0">
              <a:buNone/>
              <a:defRPr sz="1600">
                <a:solidFill>
                  <a:schemeClr val="tx1">
                    <a:tint val="75000"/>
                  </a:schemeClr>
                </a:solidFill>
              </a:defRPr>
            </a:lvl3pPr>
            <a:lvl4pPr marL="1371565" indent="0">
              <a:buNone/>
              <a:defRPr sz="1400">
                <a:solidFill>
                  <a:schemeClr val="tx1">
                    <a:tint val="75000"/>
                  </a:schemeClr>
                </a:solidFill>
              </a:defRPr>
            </a:lvl4pPr>
            <a:lvl5pPr marL="1828750" indent="0">
              <a:buNone/>
              <a:defRPr sz="1400">
                <a:solidFill>
                  <a:schemeClr val="tx1">
                    <a:tint val="75000"/>
                  </a:schemeClr>
                </a:solidFill>
              </a:defRPr>
            </a:lvl5pPr>
            <a:lvl6pPr marL="2285942" indent="0">
              <a:buNone/>
              <a:defRPr sz="1400">
                <a:solidFill>
                  <a:schemeClr val="tx1">
                    <a:tint val="75000"/>
                  </a:schemeClr>
                </a:solidFill>
              </a:defRPr>
            </a:lvl6pPr>
            <a:lvl7pPr marL="2743129" indent="0">
              <a:buNone/>
              <a:defRPr sz="1400">
                <a:solidFill>
                  <a:schemeClr val="tx1">
                    <a:tint val="75000"/>
                  </a:schemeClr>
                </a:solidFill>
              </a:defRPr>
            </a:lvl7pPr>
            <a:lvl8pPr marL="3200324" indent="0">
              <a:buNone/>
              <a:defRPr sz="1400">
                <a:solidFill>
                  <a:schemeClr val="tx1">
                    <a:tint val="75000"/>
                  </a:schemeClr>
                </a:solidFill>
              </a:defRPr>
            </a:lvl8pPr>
            <a:lvl9pPr marL="365750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5/28/2022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val="80317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5/28/2022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val="218936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5/28/2022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val="171980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5/28/2022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5/28/2022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25"/>
            <a:ext cx="3008313" cy="4691063"/>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5/28/2022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375" indent="0">
              <a:buNone/>
              <a:defRPr sz="2400"/>
            </a:lvl3pPr>
            <a:lvl4pPr marL="1371565" indent="0">
              <a:buNone/>
              <a:defRPr sz="2000"/>
            </a:lvl4pPr>
            <a:lvl5pPr marL="1828750" indent="0">
              <a:buNone/>
              <a:defRPr sz="2000"/>
            </a:lvl5pPr>
            <a:lvl6pPr marL="2285942" indent="0">
              <a:buNone/>
              <a:defRPr sz="2000"/>
            </a:lvl6pPr>
            <a:lvl7pPr marL="2743129" indent="0">
              <a:buNone/>
              <a:defRPr sz="2000"/>
            </a:lvl7pPr>
            <a:lvl8pPr marL="3200324" indent="0">
              <a:buNone/>
              <a:defRPr sz="2000"/>
            </a:lvl8pPr>
            <a:lvl9pPr marL="3657508"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5/28/2022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1.jpe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1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5/28/2022</a:t>
            </a:fld>
            <a:endParaRPr lang="en-US" dirty="0"/>
          </a:p>
        </p:txBody>
      </p:sp>
      <p:sp>
        <p:nvSpPr>
          <p:cNvPr id="5" name="Footer Placeholder 4"/>
          <p:cNvSpPr>
            <a:spLocks noGrp="1"/>
          </p:cNvSpPr>
          <p:nvPr>
            <p:ph type="ftr" sz="quarter" idx="3"/>
          </p:nvPr>
        </p:nvSpPr>
        <p:spPr>
          <a:xfrm>
            <a:off x="3124201" y="63563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375"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565"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75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2975"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157"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35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54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75" algn="l" defTabSz="457200" rtl="0" eaLnBrk="1" latinLnBrk="0" hangingPunct="1">
        <a:defRPr sz="1800" kern="1200">
          <a:solidFill>
            <a:schemeClr val="tx1"/>
          </a:solidFill>
          <a:latin typeface="+mn-lt"/>
          <a:ea typeface="+mn-ea"/>
          <a:cs typeface="+mn-cs"/>
        </a:defRPr>
      </a:lvl3pPr>
      <a:lvl4pPr marL="1371565" algn="l" defTabSz="457200" rtl="0" eaLnBrk="1" latinLnBrk="0" hangingPunct="1">
        <a:defRPr sz="1800" kern="1200">
          <a:solidFill>
            <a:schemeClr val="tx1"/>
          </a:solidFill>
          <a:latin typeface="+mn-lt"/>
          <a:ea typeface="+mn-ea"/>
          <a:cs typeface="+mn-cs"/>
        </a:defRPr>
      </a:lvl4pPr>
      <a:lvl5pPr marL="1828750" algn="l" defTabSz="457200" rtl="0" eaLnBrk="1" latinLnBrk="0" hangingPunct="1">
        <a:defRPr sz="1800" kern="1200">
          <a:solidFill>
            <a:schemeClr val="tx1"/>
          </a:solidFill>
          <a:latin typeface="+mn-lt"/>
          <a:ea typeface="+mn-ea"/>
          <a:cs typeface="+mn-cs"/>
        </a:defRPr>
      </a:lvl5pPr>
      <a:lvl6pPr marL="2285942" algn="l" defTabSz="457200" rtl="0" eaLnBrk="1" latinLnBrk="0" hangingPunct="1">
        <a:defRPr sz="1800" kern="1200">
          <a:solidFill>
            <a:schemeClr val="tx1"/>
          </a:solidFill>
          <a:latin typeface="+mn-lt"/>
          <a:ea typeface="+mn-ea"/>
          <a:cs typeface="+mn-cs"/>
        </a:defRPr>
      </a:lvl6pPr>
      <a:lvl7pPr marL="2743129" algn="l" defTabSz="457200" rtl="0" eaLnBrk="1" latinLnBrk="0" hangingPunct="1">
        <a:defRPr sz="1800" kern="1200">
          <a:solidFill>
            <a:schemeClr val="tx1"/>
          </a:solidFill>
          <a:latin typeface="+mn-lt"/>
          <a:ea typeface="+mn-ea"/>
          <a:cs typeface="+mn-cs"/>
        </a:defRPr>
      </a:lvl7pPr>
      <a:lvl8pPr marL="3200324" algn="l" defTabSz="457200" rtl="0" eaLnBrk="1" latinLnBrk="0" hangingPunct="1">
        <a:defRPr sz="1800" kern="1200">
          <a:solidFill>
            <a:schemeClr val="tx1"/>
          </a:solidFill>
          <a:latin typeface="+mn-lt"/>
          <a:ea typeface="+mn-ea"/>
          <a:cs typeface="+mn-cs"/>
        </a:defRPr>
      </a:lvl8pPr>
      <a:lvl9pPr marL="3657508"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1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75"/>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C9AB34BD-5137-445A-9911-0FC2BA71A9F5}" type="datetime1">
              <a:rPr lang="en-US" altLang="en-US" smtClean="0">
                <a:ea typeface="ＭＳ Ｐゴシック" charset="-128"/>
              </a:rPr>
              <a:pPr>
                <a:defRPr/>
              </a:pPr>
              <a:t>5/28/2022</a:t>
            </a:fld>
            <a:endParaRPr lang="en-US" altLang="en-US">
              <a:ea typeface="ＭＳ Ｐゴシック" charset="-128"/>
            </a:endParaRPr>
          </a:p>
        </p:txBody>
      </p:sp>
      <p:sp>
        <p:nvSpPr>
          <p:cNvPr id="5" name="Footer Placeholder 4"/>
          <p:cNvSpPr>
            <a:spLocks noGrp="1"/>
          </p:cNvSpPr>
          <p:nvPr>
            <p:ph type="ftr" sz="quarter" idx="3"/>
          </p:nvPr>
        </p:nvSpPr>
        <p:spPr>
          <a:xfrm>
            <a:off x="3124201" y="6356375"/>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37FCA026-D70E-2549-82C1-258494C76DCA}"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3202071574"/>
      </p:ext>
    </p:extLst>
  </p:cSld>
  <p:clrMap bg1="lt1" tx1="dk1" bg2="lt2" tx2="dk2" accent1="accent1" accent2="accent2" accent3="accent3" accent4="accent4" accent5="accent5" accent6="accent6" hlink="hlink" folHlink="folHlink"/>
  <p:sldLayoutIdLst>
    <p:sldLayoutId id="2147490814" r:id="rId1"/>
    <p:sldLayoutId id="2147490815" r:id="rId2"/>
    <p:sldLayoutId id="2147490816" r:id="rId3"/>
    <p:sldLayoutId id="2147490817" r:id="rId4"/>
    <p:sldLayoutId id="2147490818" r:id="rId5"/>
    <p:sldLayoutId id="2147490819" r:id="rId6"/>
    <p:sldLayoutId id="2147490820" r:id="rId7"/>
    <p:sldLayoutId id="2147490821" r:id="rId8"/>
    <p:sldLayoutId id="2147490822" r:id="rId9"/>
    <p:sldLayoutId id="2147490823" r:id="rId10"/>
    <p:sldLayoutId id="214749082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37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56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75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2975"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157"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35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54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75" algn="l" defTabSz="457200" rtl="0" eaLnBrk="1" latinLnBrk="0" hangingPunct="1">
        <a:defRPr sz="1800" kern="1200">
          <a:solidFill>
            <a:schemeClr val="tx1"/>
          </a:solidFill>
          <a:latin typeface="+mn-lt"/>
          <a:ea typeface="+mn-ea"/>
          <a:cs typeface="+mn-cs"/>
        </a:defRPr>
      </a:lvl3pPr>
      <a:lvl4pPr marL="1371565" algn="l" defTabSz="457200" rtl="0" eaLnBrk="1" latinLnBrk="0" hangingPunct="1">
        <a:defRPr sz="1800" kern="1200">
          <a:solidFill>
            <a:schemeClr val="tx1"/>
          </a:solidFill>
          <a:latin typeface="+mn-lt"/>
          <a:ea typeface="+mn-ea"/>
          <a:cs typeface="+mn-cs"/>
        </a:defRPr>
      </a:lvl4pPr>
      <a:lvl5pPr marL="1828750" algn="l" defTabSz="457200" rtl="0" eaLnBrk="1" latinLnBrk="0" hangingPunct="1">
        <a:defRPr sz="1800" kern="1200">
          <a:solidFill>
            <a:schemeClr val="tx1"/>
          </a:solidFill>
          <a:latin typeface="+mn-lt"/>
          <a:ea typeface="+mn-ea"/>
          <a:cs typeface="+mn-cs"/>
        </a:defRPr>
      </a:lvl5pPr>
      <a:lvl6pPr marL="2285942" algn="l" defTabSz="457200" rtl="0" eaLnBrk="1" latinLnBrk="0" hangingPunct="1">
        <a:defRPr sz="1800" kern="1200">
          <a:solidFill>
            <a:schemeClr val="tx1"/>
          </a:solidFill>
          <a:latin typeface="+mn-lt"/>
          <a:ea typeface="+mn-ea"/>
          <a:cs typeface="+mn-cs"/>
        </a:defRPr>
      </a:lvl6pPr>
      <a:lvl7pPr marL="2743129" algn="l" defTabSz="457200" rtl="0" eaLnBrk="1" latinLnBrk="0" hangingPunct="1">
        <a:defRPr sz="1800" kern="1200">
          <a:solidFill>
            <a:schemeClr val="tx1"/>
          </a:solidFill>
          <a:latin typeface="+mn-lt"/>
          <a:ea typeface="+mn-ea"/>
          <a:cs typeface="+mn-cs"/>
        </a:defRPr>
      </a:lvl7pPr>
      <a:lvl8pPr marL="3200324" algn="l" defTabSz="457200" rtl="0" eaLnBrk="1" latinLnBrk="0" hangingPunct="1">
        <a:defRPr sz="1800" kern="1200">
          <a:solidFill>
            <a:schemeClr val="tx1"/>
          </a:solidFill>
          <a:latin typeface="+mn-lt"/>
          <a:ea typeface="+mn-ea"/>
          <a:cs typeface="+mn-cs"/>
        </a:defRPr>
      </a:lvl8pPr>
      <a:lvl9pPr marL="3657508"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2.jpeg" /><Relationship Id="rId1" Type="http://schemas.openxmlformats.org/officeDocument/2006/relationships/slideLayout" Target="../slideLayouts/slideLayout12.xml" /><Relationship Id="rId5" Type="http://schemas.openxmlformats.org/officeDocument/2006/relationships/image" Target="../media/image5.png" /><Relationship Id="rId4" Type="http://schemas.openxmlformats.org/officeDocument/2006/relationships/image" Target="../media/image4.jp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2" Type="http://schemas.openxmlformats.org/officeDocument/2006/relationships/chart" Target="../charts/chart1.xml" /><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2" Type="http://schemas.openxmlformats.org/officeDocument/2006/relationships/chart" Target="../charts/chart2.xml" /><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3" Type="http://schemas.openxmlformats.org/officeDocument/2006/relationships/image" Target="../media/image11.emf" /><Relationship Id="rId2" Type="http://schemas.openxmlformats.org/officeDocument/2006/relationships/notesSlide" Target="../notesSlides/notesSlide5.xml" /><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3" Type="http://schemas.openxmlformats.org/officeDocument/2006/relationships/image" Target="../media/image12.emf" /><Relationship Id="rId2" Type="http://schemas.openxmlformats.org/officeDocument/2006/relationships/notesSlide" Target="../notesSlides/notesSlide8.xml" /><Relationship Id="rId1" Type="http://schemas.openxmlformats.org/officeDocument/2006/relationships/slideLayout" Target="../slideLayouts/slideLayout13.xml" /></Relationships>
</file>

<file path=ppt/slides/_rels/slide29.xml.rels><?xml version="1.0" encoding="UTF-8" standalone="yes"?>
<Relationships xmlns="http://schemas.openxmlformats.org/package/2006/relationships"><Relationship Id="rId3" Type="http://schemas.openxmlformats.org/officeDocument/2006/relationships/image" Target="../media/image13.emf" /><Relationship Id="rId2" Type="http://schemas.openxmlformats.org/officeDocument/2006/relationships/notesSlide" Target="../notesSlides/notesSlide9.xml"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3.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13.xml" /></Relationships>
</file>

<file path=ppt/slides/_rels/slide35.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 /><Relationship Id="rId3" Type="http://schemas.openxmlformats.org/officeDocument/2006/relationships/diagramLayout" Target="../diagrams/layout1.xml" /><Relationship Id="rId7" Type="http://schemas.openxmlformats.org/officeDocument/2006/relationships/diagramData" Target="../diagrams/data2.xml" /><Relationship Id="rId2" Type="http://schemas.openxmlformats.org/officeDocument/2006/relationships/diagramData" Target="../diagrams/data1.xml" /><Relationship Id="rId1" Type="http://schemas.openxmlformats.org/officeDocument/2006/relationships/slideLayout" Target="../slideLayouts/slideLayout13.xml" /><Relationship Id="rId6" Type="http://schemas.microsoft.com/office/2007/relationships/diagramDrawing" Target="../diagrams/drawing1.xml" /><Relationship Id="rId11" Type="http://schemas.microsoft.com/office/2007/relationships/diagramDrawing" Target="../diagrams/drawing2.xml" /><Relationship Id="rId5" Type="http://schemas.openxmlformats.org/officeDocument/2006/relationships/diagramColors" Target="../diagrams/colors1.xml" /><Relationship Id="rId10" Type="http://schemas.openxmlformats.org/officeDocument/2006/relationships/diagramColors" Target="../diagrams/colors2.xml" /><Relationship Id="rId4" Type="http://schemas.openxmlformats.org/officeDocument/2006/relationships/diagramQuickStyle" Target="../diagrams/quickStyle1.xml" /><Relationship Id="rId9" Type="http://schemas.openxmlformats.org/officeDocument/2006/relationships/diagramQuickStyle" Target="../diagrams/quickStyle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5" descr="New_Powerpoint presentation-01.jpg">
            <a:extLst>
              <a:ext uri="{FF2B5EF4-FFF2-40B4-BE49-F238E27FC236}">
                <a16:creationId xmlns:a16="http://schemas.microsoft.com/office/drawing/2014/main" id="{0DC63542-64BC-D14F-B745-D73B1ED109CF}"/>
              </a:ext>
            </a:extLst>
          </p:cNvPr>
          <p:cNvPicPr>
            <a:picLocks noChangeAspect="1"/>
          </p:cNvPicPr>
          <p:nvPr/>
        </p:nvPicPr>
        <p:blipFill rotWithShape="1">
          <a:blip r:embed="rId2">
            <a:extLst>
              <a:ext uri="{28A0092B-C50C-407E-A947-70E740481C1C}">
                <a14:useLocalDpi xmlns:a14="http://schemas.microsoft.com/office/drawing/2010/main" val="0"/>
              </a:ext>
            </a:extLst>
          </a:blip>
          <a:srcRect b="15805"/>
          <a:stretch/>
        </p:blipFill>
        <p:spPr bwMode="auto">
          <a:xfrm>
            <a:off x="0" y="-73337"/>
            <a:ext cx="9144000" cy="577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6">
            <a:extLst>
              <a:ext uri="{FF2B5EF4-FFF2-40B4-BE49-F238E27FC236}">
                <a16:creationId xmlns:a16="http://schemas.microsoft.com/office/drawing/2014/main" id="{689C141B-9D52-8A48-8A53-6B08F9E0092F}"/>
              </a:ext>
            </a:extLst>
          </p:cNvPr>
          <p:cNvSpPr txBox="1">
            <a:spLocks/>
          </p:cNvSpPr>
          <p:nvPr/>
        </p:nvSpPr>
        <p:spPr bwMode="auto">
          <a:xfrm>
            <a:off x="357192" y="170350"/>
            <a:ext cx="8509406" cy="125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r">
              <a:lnSpc>
                <a:spcPct val="90000"/>
              </a:lnSpc>
              <a:spcBef>
                <a:spcPct val="0"/>
              </a:spcBef>
              <a:buNone/>
              <a:defRPr/>
            </a:pPr>
            <a:r>
              <a:rPr lang="en-US" altLang="en-US" sz="2800" b="1" dirty="0">
                <a:solidFill>
                  <a:prstClr val="white"/>
                </a:solidFill>
                <a:latin typeface="Arial" charset="0"/>
              </a:rPr>
              <a:t>DEPARTMENT OF EMPLOYMENT AND LABOUR</a:t>
            </a:r>
          </a:p>
          <a:p>
            <a:pPr algn="ctr">
              <a:lnSpc>
                <a:spcPct val="90000"/>
              </a:lnSpc>
              <a:spcBef>
                <a:spcPct val="0"/>
              </a:spcBef>
              <a:buNone/>
              <a:defRPr/>
            </a:pPr>
            <a:r>
              <a:rPr lang="en-US" altLang="en-US" sz="2800" b="1" dirty="0">
                <a:solidFill>
                  <a:prstClr val="white"/>
                </a:solidFill>
                <a:latin typeface="Arial" charset="0"/>
              </a:rPr>
              <a:t>COMPENSATION FUND </a:t>
            </a:r>
          </a:p>
        </p:txBody>
      </p:sp>
      <p:sp>
        <p:nvSpPr>
          <p:cNvPr id="11" name="Subtitle 17">
            <a:extLst>
              <a:ext uri="{FF2B5EF4-FFF2-40B4-BE49-F238E27FC236}">
                <a16:creationId xmlns:a16="http://schemas.microsoft.com/office/drawing/2014/main" id="{9389A286-81DA-0D49-8E5A-1A07ABE4436B}"/>
              </a:ext>
            </a:extLst>
          </p:cNvPr>
          <p:cNvSpPr txBox="1">
            <a:spLocks/>
          </p:cNvSpPr>
          <p:nvPr/>
        </p:nvSpPr>
        <p:spPr bwMode="auto">
          <a:xfrm>
            <a:off x="357191" y="2759077"/>
            <a:ext cx="1374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None/>
              <a:defRPr/>
            </a:pPr>
            <a:r>
              <a:rPr lang="en-US" altLang="en-US" sz="1800" b="1" dirty="0">
                <a:solidFill>
                  <a:srgbClr val="404040"/>
                </a:solidFill>
                <a:latin typeface="Arial Bold" charset="0"/>
              </a:rPr>
              <a:t>June 2022</a:t>
            </a:r>
          </a:p>
        </p:txBody>
      </p:sp>
      <p:sp>
        <p:nvSpPr>
          <p:cNvPr id="12" name="Subtitle 17">
            <a:extLst>
              <a:ext uri="{FF2B5EF4-FFF2-40B4-BE49-F238E27FC236}">
                <a16:creationId xmlns:a16="http://schemas.microsoft.com/office/drawing/2014/main" id="{BBBF6199-60BB-CA43-9BE6-974014ED394A}"/>
              </a:ext>
            </a:extLst>
          </p:cNvPr>
          <p:cNvSpPr txBox="1">
            <a:spLocks/>
          </p:cNvSpPr>
          <p:nvPr/>
        </p:nvSpPr>
        <p:spPr bwMode="auto">
          <a:xfrm>
            <a:off x="1399032" y="1153462"/>
            <a:ext cx="720547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lvl="0" algn="just">
              <a:buNone/>
            </a:pPr>
            <a:r>
              <a:rPr lang="en-US" altLang="en-US" sz="2500" b="1" u="sng" dirty="0">
                <a:solidFill>
                  <a:srgbClr val="404040"/>
                </a:solidFill>
              </a:rPr>
              <a:t>QUARTER 2 PERFORMANCE REPORT</a:t>
            </a:r>
          </a:p>
          <a:p>
            <a:pPr lvl="0" algn="just">
              <a:buNone/>
            </a:pPr>
            <a:r>
              <a:rPr lang="en-US" altLang="en-US" sz="2500" b="1" u="sng" dirty="0">
                <a:solidFill>
                  <a:srgbClr val="404040"/>
                </a:solidFill>
              </a:rPr>
              <a:t>FOR THE FINANCIAL YEAR 2021-2022</a:t>
            </a:r>
            <a:endParaRPr lang="en-US" alt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just">
              <a:buNone/>
            </a:pPr>
            <a:r>
              <a:rPr lang="en-US" sz="2400" b="1" dirty="0">
                <a:effectLst>
                  <a:outerShdw blurRad="38100" dist="38100" dir="2700000" algn="tl">
                    <a:srgbClr val="000000">
                      <a:alpha val="43137"/>
                    </a:srgbClr>
                  </a:outerShdw>
                </a:effectLst>
                <a:latin typeface="+mn-lt"/>
                <a:cs typeface="Arial" pitchFamily="34" charset="0"/>
              </a:rPr>
              <a:t>PRESENTATION TO THE PORTFOLIO COMMITTEE ON EMPLOYMENT AND LABOUR</a:t>
            </a:r>
          </a:p>
          <a:p>
            <a:pPr algn="r">
              <a:buNone/>
              <a:defRPr/>
            </a:pPr>
            <a:endParaRPr lang="en-US" altLang="en-US" sz="2500" b="1" u="sng" dirty="0">
              <a:solidFill>
                <a:srgbClr val="404040"/>
              </a:solidFill>
            </a:endParaRPr>
          </a:p>
        </p:txBody>
      </p:sp>
      <p:pic>
        <p:nvPicPr>
          <p:cNvPr id="13" name="Picture 12">
            <a:extLst>
              <a:ext uri="{FF2B5EF4-FFF2-40B4-BE49-F238E27FC236}">
                <a16:creationId xmlns:a16="http://schemas.microsoft.com/office/drawing/2014/main" id="{4AD35E89-6DC6-CD48-8CED-ACF88A61C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690" y="5914881"/>
            <a:ext cx="842908" cy="842908"/>
          </a:xfrm>
          <a:prstGeom prst="rect">
            <a:avLst/>
          </a:prstGeom>
        </p:spPr>
      </p:pic>
      <p:pic>
        <p:nvPicPr>
          <p:cNvPr id="14" name="Picture 13">
            <a:extLst>
              <a:ext uri="{FF2B5EF4-FFF2-40B4-BE49-F238E27FC236}">
                <a16:creationId xmlns:a16="http://schemas.microsoft.com/office/drawing/2014/main" id="{477A308C-C6F9-B245-8DC2-58B9323D1DF5}"/>
              </a:ext>
            </a:extLst>
          </p:cNvPr>
          <p:cNvPicPr>
            <a:picLocks noChangeAspect="1"/>
          </p:cNvPicPr>
          <p:nvPr/>
        </p:nvPicPr>
        <p:blipFill>
          <a:blip r:embed="rId4"/>
          <a:stretch>
            <a:fillRect/>
          </a:stretch>
        </p:blipFill>
        <p:spPr>
          <a:xfrm>
            <a:off x="259517" y="5890167"/>
            <a:ext cx="2845715" cy="842908"/>
          </a:xfrm>
          <a:prstGeom prst="rect">
            <a:avLst/>
          </a:prstGeom>
        </p:spPr>
      </p:pic>
      <p:sp>
        <p:nvSpPr>
          <p:cNvPr id="2" name="Slide Number Placeholder 1"/>
          <p:cNvSpPr>
            <a:spLocks noGrp="1"/>
          </p:cNvSpPr>
          <p:nvPr>
            <p:ph type="sldNum" sz="quarter" idx="12"/>
          </p:nvPr>
        </p:nvSpPr>
        <p:spPr/>
        <p:txBody>
          <a:bodyPr/>
          <a:lstStyle/>
          <a:p>
            <a:pPr>
              <a:defRPr/>
            </a:pPr>
            <a:fld id="{996106C2-BF0C-8046-9CFF-50B6C670F383}" type="slidenum">
              <a:rPr lang="en-US" altLang="en-US">
                <a:ea typeface="ＭＳ Ｐゴシック" charset="-128"/>
              </a:rPr>
              <a:pPr>
                <a:defRPr/>
              </a:pPr>
              <a:t>1</a:t>
            </a:fld>
            <a:endParaRPr lang="en-US" altLang="en-US">
              <a:ea typeface="ＭＳ Ｐゴシック" charset="-128"/>
            </a:endParaRP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275" y="5835652"/>
            <a:ext cx="2110798"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45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4647" y="1920900"/>
            <a:ext cx="7432653" cy="1569660"/>
          </a:xfrm>
          <a:prstGeom prst="rect">
            <a:avLst/>
          </a:prstGeom>
          <a:solidFill>
            <a:schemeClr val="accent6">
              <a:lumMod val="40000"/>
              <a:lumOff val="60000"/>
            </a:schemeClr>
          </a:solidFill>
          <a:ln>
            <a:solidFill>
              <a:schemeClr val="tx1"/>
            </a:solidFill>
          </a:ln>
        </p:spPr>
        <p:txBody>
          <a:bodyPr wrap="square" lIns="91440" tIns="45720" rIns="91440" bIns="45720">
            <a:spAutoFit/>
          </a:bodyPr>
          <a:lstStyle/>
          <a:p>
            <a:pPr lvl="0" defTabSz="914400" fontAlgn="auto">
              <a:spcBef>
                <a:spcPts val="0"/>
              </a:spcBef>
              <a:spcAft>
                <a:spcPts val="0"/>
              </a:spcAft>
            </a:pPr>
            <a:r>
              <a:rPr lang="en-US" altLang="en-US" sz="2400" b="1" u="sng" dirty="0">
                <a:solidFill>
                  <a:srgbClr val="000000"/>
                </a:solidFill>
                <a:latin typeface="Arial"/>
                <a:ea typeface="+mn-ea"/>
                <a:cs typeface="Times New Roman" pitchFamily="18" charset="0"/>
              </a:rPr>
              <a:t>Implication</a:t>
            </a:r>
            <a:r>
              <a:rPr lang="en-US" altLang="en-US" sz="2400" b="1" dirty="0">
                <a:solidFill>
                  <a:srgbClr val="000000"/>
                </a:solidFill>
                <a:latin typeface="Arial"/>
                <a:ea typeface="+mn-ea"/>
                <a:cs typeface="Times New Roman" pitchFamily="18" charset="0"/>
              </a:rPr>
              <a:t>:  </a:t>
            </a:r>
            <a:r>
              <a:rPr lang="en-US" altLang="en-US" sz="2400" b="1" dirty="0">
                <a:solidFill>
                  <a:srgbClr val="00B050"/>
                </a:solidFill>
                <a:latin typeface="Arial"/>
                <a:ea typeface="+mn-ea"/>
                <a:cs typeface="Times New Roman" pitchFamily="18" charset="0"/>
              </a:rPr>
              <a:t>ACHIEVED </a:t>
            </a:r>
          </a:p>
          <a:p>
            <a:pPr lvl="0" defTabSz="914400" fontAlgn="auto">
              <a:spcBef>
                <a:spcPts val="0"/>
              </a:spcBef>
              <a:spcAft>
                <a:spcPts val="0"/>
              </a:spcAft>
            </a:pPr>
            <a:r>
              <a:rPr lang="en-ZA" altLang="en-US" sz="2400" b="1" dirty="0">
                <a:solidFill>
                  <a:srgbClr val="000000"/>
                </a:solidFill>
                <a:latin typeface="Arial"/>
                <a:ea typeface="+mn-ea"/>
                <a:cs typeface="Times New Roman" pitchFamily="18" charset="0"/>
              </a:rPr>
              <a:t>Performance Indicator is on track  or reflects complete implementation. Target achieved</a:t>
            </a:r>
          </a:p>
          <a:p>
            <a:pPr lvl="0" defTabSz="914400" fontAlgn="auto">
              <a:spcBef>
                <a:spcPts val="0"/>
              </a:spcBef>
              <a:spcAft>
                <a:spcPts val="0"/>
              </a:spcAft>
            </a:pPr>
            <a:r>
              <a:rPr lang="en-US" altLang="en-US" sz="2400" b="1" dirty="0">
                <a:solidFill>
                  <a:srgbClr val="000000"/>
                </a:solidFill>
                <a:latin typeface="Arial"/>
                <a:ea typeface="+mn-ea"/>
                <a:cs typeface="Times New Roman" pitchFamily="18" charset="0"/>
              </a:rPr>
              <a:t> </a:t>
            </a:r>
            <a:r>
              <a:rPr lang="en-US" altLang="en-US" sz="2400" b="1" u="sng" dirty="0">
                <a:solidFill>
                  <a:srgbClr val="00B050"/>
                </a:solidFill>
                <a:latin typeface="Arial"/>
                <a:ea typeface="+mn-ea"/>
                <a:cs typeface="Times New Roman" pitchFamily="18" charset="0"/>
              </a:rPr>
              <a:t>100% +  Complete</a:t>
            </a:r>
            <a:endParaRPr lang="en-ZA" altLang="en-US" sz="2400" dirty="0">
              <a:solidFill>
                <a:srgbClr val="007832"/>
              </a:solidFill>
              <a:latin typeface="Times New Roman" pitchFamily="18" charset="0"/>
              <a:ea typeface="+mn-ea"/>
              <a:cs typeface="Times New Roman" pitchFamily="18" charset="0"/>
            </a:endParaRPr>
          </a:p>
        </p:txBody>
      </p:sp>
      <p:sp>
        <p:nvSpPr>
          <p:cNvPr id="3" name="TextBox 2"/>
          <p:cNvSpPr txBox="1"/>
          <p:nvPr/>
        </p:nvSpPr>
        <p:spPr>
          <a:xfrm>
            <a:off x="1333500" y="4172703"/>
            <a:ext cx="7543800" cy="1569660"/>
          </a:xfrm>
          <a:prstGeom prst="rect">
            <a:avLst/>
          </a:prstGeom>
          <a:solidFill>
            <a:schemeClr val="accent6">
              <a:lumMod val="40000"/>
              <a:lumOff val="60000"/>
            </a:schemeClr>
          </a:solidFill>
          <a:ln>
            <a:solidFill>
              <a:schemeClr val="tx1"/>
            </a:solidFill>
          </a:ln>
        </p:spPr>
        <p:txBody>
          <a:bodyPr lIns="91440" tIns="45720" rIns="91440" bIns="45720">
            <a:spAutoFit/>
          </a:bodyPr>
          <a:lstStyle/>
          <a:p>
            <a:pPr lvl="0" defTabSz="914400" fontAlgn="auto">
              <a:spcBef>
                <a:spcPts val="0"/>
              </a:spcBef>
              <a:spcAft>
                <a:spcPts val="0"/>
              </a:spcAft>
            </a:pPr>
            <a:r>
              <a:rPr lang="en-US" altLang="en-US" sz="2400" b="1" u="sng" dirty="0">
                <a:solidFill>
                  <a:srgbClr val="000000"/>
                </a:solidFill>
                <a:latin typeface="Arial"/>
                <a:ea typeface="+mn-ea"/>
                <a:cs typeface="Times New Roman" pitchFamily="18" charset="0"/>
              </a:rPr>
              <a:t>Implication</a:t>
            </a:r>
            <a:r>
              <a:rPr lang="en-US" altLang="en-US" sz="2400" b="1" dirty="0">
                <a:solidFill>
                  <a:srgbClr val="000000"/>
                </a:solidFill>
                <a:latin typeface="Arial"/>
                <a:ea typeface="+mn-ea"/>
                <a:cs typeface="Times New Roman" pitchFamily="18" charset="0"/>
              </a:rPr>
              <a:t>:     </a:t>
            </a:r>
            <a:r>
              <a:rPr lang="en-US" altLang="en-US" sz="2400" b="1" dirty="0">
                <a:solidFill>
                  <a:srgbClr val="FF0000"/>
                </a:solidFill>
                <a:latin typeface="Arial"/>
                <a:ea typeface="+mn-ea"/>
                <a:cs typeface="Times New Roman" pitchFamily="18" charset="0"/>
              </a:rPr>
              <a:t>NOT ACHIEVED </a:t>
            </a:r>
          </a:p>
          <a:p>
            <a:pPr lvl="0" defTabSz="914400" fontAlgn="auto">
              <a:spcBef>
                <a:spcPts val="0"/>
              </a:spcBef>
              <a:spcAft>
                <a:spcPts val="0"/>
              </a:spcAft>
            </a:pPr>
            <a:r>
              <a:rPr lang="en-ZA" altLang="en-US" sz="2400" b="1" dirty="0">
                <a:solidFill>
                  <a:srgbClr val="000000"/>
                </a:solidFill>
                <a:latin typeface="Arial"/>
                <a:ea typeface="+mn-ea"/>
                <a:cs typeface="Times New Roman" pitchFamily="18" charset="0"/>
              </a:rPr>
              <a:t>Performance Indicator behind schedule. Target not achieved</a:t>
            </a:r>
          </a:p>
          <a:p>
            <a:pPr lvl="0" defTabSz="914400" fontAlgn="auto">
              <a:spcBef>
                <a:spcPts val="0"/>
              </a:spcBef>
              <a:spcAft>
                <a:spcPts val="0"/>
              </a:spcAft>
            </a:pPr>
            <a:r>
              <a:rPr lang="en-US" altLang="en-US" sz="2400" b="1" dirty="0">
                <a:solidFill>
                  <a:srgbClr val="000000"/>
                </a:solidFill>
                <a:latin typeface="Arial"/>
                <a:ea typeface="+mn-ea"/>
                <a:cs typeface="Times New Roman" pitchFamily="18" charset="0"/>
              </a:rPr>
              <a:t> </a:t>
            </a:r>
            <a:r>
              <a:rPr lang="en-US" altLang="en-US" sz="2400" b="1" u="sng" dirty="0">
                <a:solidFill>
                  <a:srgbClr val="FF0000"/>
                </a:solidFill>
                <a:latin typeface="Arial"/>
                <a:ea typeface="+mn-ea"/>
                <a:cs typeface="Times New Roman" pitchFamily="18" charset="0"/>
              </a:rPr>
              <a:t>0% - 99% Complete</a:t>
            </a:r>
            <a:endParaRPr lang="en-ZA" altLang="en-US" sz="2400" dirty="0">
              <a:solidFill>
                <a:srgbClr val="007832"/>
              </a:solidFill>
              <a:ea typeface="+mn-ea"/>
              <a:cs typeface="Times New Roman" pitchFamily="18" charset="0"/>
            </a:endParaRPr>
          </a:p>
        </p:txBody>
      </p:sp>
      <p:sp>
        <p:nvSpPr>
          <p:cNvPr id="4" name="Oval 3"/>
          <p:cNvSpPr/>
          <p:nvPr/>
        </p:nvSpPr>
        <p:spPr>
          <a:xfrm>
            <a:off x="495300" y="2186641"/>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ZA" dirty="0"/>
          </a:p>
        </p:txBody>
      </p:sp>
      <p:sp>
        <p:nvSpPr>
          <p:cNvPr id="5" name="Oval 4"/>
          <p:cNvSpPr/>
          <p:nvPr/>
        </p:nvSpPr>
        <p:spPr>
          <a:xfrm>
            <a:off x="423862" y="4561451"/>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ZA" dirty="0"/>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800" b="1" dirty="0">
                <a:latin typeface="Arial" panose="020B0604020202020204" pitchFamily="34" charset="0"/>
                <a:cs typeface="Arial" panose="020B0604020202020204" pitchFamily="34" charset="0"/>
              </a:rPr>
              <a:t>LEGEND</a:t>
            </a:r>
          </a:p>
        </p:txBody>
      </p:sp>
      <p:sp>
        <p:nvSpPr>
          <p:cNvPr id="20489" name="Slide Number Placeholder 5"/>
          <p:cNvSpPr>
            <a:spLocks noGrp="1"/>
          </p:cNvSpPr>
          <p:nvPr>
            <p:ph type="sldNum" sz="quarter" idx="12"/>
          </p:nvPr>
        </p:nvSpPr>
        <p:spPr bwMode="auto">
          <a:xfrm>
            <a:off x="6840560" y="6410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b="1">
                <a:solidFill>
                  <a:schemeClr val="bg1"/>
                </a:solidFill>
              </a:rPr>
              <a:pPr/>
              <a:t>10</a:t>
            </a:fld>
            <a:endParaRPr lang="en-US" altLang="en-US" sz="1200" b="1" dirty="0">
              <a:solidFill>
                <a:schemeClr val="bg1"/>
              </a:solidFill>
            </a:endParaRPr>
          </a:p>
        </p:txBody>
      </p:sp>
    </p:spTree>
    <p:extLst>
      <p:ext uri="{BB962C8B-B14F-4D97-AF65-F5344CB8AC3E}">
        <p14:creationId xmlns:p14="http://schemas.microsoft.com/office/powerpoint/2010/main" val="101895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01168"/>
            <a:ext cx="8647937" cy="1243584"/>
          </a:xfrm>
        </p:spPr>
        <p:txBody>
          <a:bodyPr/>
          <a:lstStyle/>
          <a:p>
            <a:pPr algn="ctr"/>
            <a:r>
              <a:rPr lang="en-US" altLang="en-US" sz="3000" dirty="0">
                <a:solidFill>
                  <a:prstClr val="black"/>
                </a:solidFill>
                <a:ea typeface="ＭＳ Ｐゴシック" pitchFamily="-80" charset="-128"/>
              </a:rPr>
              <a:t>Q2 REPORT</a:t>
            </a:r>
            <a:r>
              <a:rPr lang="en-US" sz="3000" dirty="0">
                <a:solidFill>
                  <a:prstClr val="black"/>
                </a:solidFill>
                <a:ea typeface="ＭＳ Ｐゴシック" pitchFamily="-80" charset="-128"/>
              </a:rPr>
              <a:t> PERFORMANCE PER PROGRAMME 2021/22</a:t>
            </a:r>
            <a:endParaRPr lang="en-ZA" sz="3000" dirty="0"/>
          </a:p>
        </p:txBody>
      </p:sp>
      <p:sp>
        <p:nvSpPr>
          <p:cNvPr id="3" name="Text Placeholder 2"/>
          <p:cNvSpPr>
            <a:spLocks noGrp="1"/>
          </p:cNvSpPr>
          <p:nvPr>
            <p:ph type="body" idx="1"/>
          </p:nvPr>
        </p:nvSpPr>
        <p:spPr>
          <a:xfrm>
            <a:off x="0" y="2443165"/>
            <a:ext cx="9144001" cy="2828924"/>
          </a:xfrm>
        </p:spPr>
        <p:txBody>
          <a:bodyPr/>
          <a:lstStyle/>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891732863"/>
              </p:ext>
            </p:extLst>
          </p:nvPr>
        </p:nvGraphicFramePr>
        <p:xfrm>
          <a:off x="192025" y="1364313"/>
          <a:ext cx="8741664" cy="5193453"/>
        </p:xfrm>
        <a:graphic>
          <a:graphicData uri="http://schemas.openxmlformats.org/drawingml/2006/table">
            <a:tbl>
              <a:tblPr firstRow="1" bandRow="1">
                <a:tableStyleId>{5C22544A-7EE6-4342-B048-85BDC9FD1C3A}</a:tableStyleId>
              </a:tblPr>
              <a:tblGrid>
                <a:gridCol w="2240052">
                  <a:extLst>
                    <a:ext uri="{9D8B030D-6E8A-4147-A177-3AD203B41FA5}">
                      <a16:colId xmlns:a16="http://schemas.microsoft.com/office/drawing/2014/main" val="2461802698"/>
                    </a:ext>
                  </a:extLst>
                </a:gridCol>
                <a:gridCol w="1311249">
                  <a:extLst>
                    <a:ext uri="{9D8B030D-6E8A-4147-A177-3AD203B41FA5}">
                      <a16:colId xmlns:a16="http://schemas.microsoft.com/office/drawing/2014/main" val="313812418"/>
                    </a:ext>
                  </a:extLst>
                </a:gridCol>
                <a:gridCol w="1721015">
                  <a:extLst>
                    <a:ext uri="{9D8B030D-6E8A-4147-A177-3AD203B41FA5}">
                      <a16:colId xmlns:a16="http://schemas.microsoft.com/office/drawing/2014/main" val="1121255271"/>
                    </a:ext>
                  </a:extLst>
                </a:gridCol>
                <a:gridCol w="1106367">
                  <a:extLst>
                    <a:ext uri="{9D8B030D-6E8A-4147-A177-3AD203B41FA5}">
                      <a16:colId xmlns:a16="http://schemas.microsoft.com/office/drawing/2014/main" val="682643707"/>
                    </a:ext>
                  </a:extLst>
                </a:gridCol>
                <a:gridCol w="1188320">
                  <a:extLst>
                    <a:ext uri="{9D8B030D-6E8A-4147-A177-3AD203B41FA5}">
                      <a16:colId xmlns:a16="http://schemas.microsoft.com/office/drawing/2014/main" val="3569046489"/>
                    </a:ext>
                  </a:extLst>
                </a:gridCol>
                <a:gridCol w="1174661">
                  <a:extLst>
                    <a:ext uri="{9D8B030D-6E8A-4147-A177-3AD203B41FA5}">
                      <a16:colId xmlns:a16="http://schemas.microsoft.com/office/drawing/2014/main" val="1446400800"/>
                    </a:ext>
                  </a:extLst>
                </a:gridCol>
              </a:tblGrid>
              <a:tr h="692790">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Programme </a:t>
                      </a:r>
                      <a:endParaRPr lang="en-US" sz="1600" b="1" dirty="0">
                        <a:effectLst/>
                        <a:latin typeface="+mn-lt"/>
                        <a:ea typeface="Times New Roman"/>
                        <a:cs typeface="Times New Roman"/>
                      </a:endParaRPr>
                    </a:p>
                  </a:txBody>
                  <a:tcPr marL="5000" marR="5000" marT="4999" marB="0">
                    <a:solidFill>
                      <a:schemeClr val="accent5"/>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Annual Planned Indicators</a:t>
                      </a:r>
                      <a:endParaRPr lang="en-US" sz="1600" b="1" dirty="0">
                        <a:effectLst/>
                        <a:latin typeface="+mn-lt"/>
                        <a:ea typeface="Times New Roman"/>
                        <a:cs typeface="Times New Roman"/>
                      </a:endParaRPr>
                    </a:p>
                  </a:txBody>
                  <a:tcPr marL="38573" marR="38573" marT="0" marB="0">
                    <a:solidFill>
                      <a:schemeClr val="accent5"/>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Indicators with targets   reporting in Q2</a:t>
                      </a:r>
                      <a:endParaRPr lang="en-US" sz="1600" b="1" dirty="0">
                        <a:effectLst/>
                        <a:latin typeface="+mn-lt"/>
                        <a:ea typeface="Times New Roman"/>
                        <a:cs typeface="Times New Roman"/>
                      </a:endParaRPr>
                    </a:p>
                  </a:txBody>
                  <a:tcPr marL="38573" marR="38573" marT="0" marB="0">
                    <a:solidFill>
                      <a:schemeClr val="accent5"/>
                    </a:solidFill>
                  </a:tcPr>
                </a:tc>
                <a:tc>
                  <a:txBody>
                    <a:bodyPr/>
                    <a:lstStyle/>
                    <a:p>
                      <a:pPr marL="0" marR="0" algn="ctr" fontAlgn="b">
                        <a:spcBef>
                          <a:spcPts val="0"/>
                        </a:spcBef>
                        <a:spcAft>
                          <a:spcPts val="0"/>
                        </a:spcAft>
                      </a:pPr>
                      <a:r>
                        <a:rPr lang="en-GB" sz="1600" b="1" kern="1200" dirty="0">
                          <a:solidFill>
                            <a:srgbClr val="008000"/>
                          </a:solidFill>
                          <a:effectLst/>
                          <a:latin typeface="+mn-lt"/>
                          <a:ea typeface="Times New Roman"/>
                          <a:cs typeface="Arial" pitchFamily="34" charset="0"/>
                        </a:rPr>
                        <a:t>Achieved</a:t>
                      </a:r>
                      <a:endParaRPr lang="en-US" sz="1600" b="1" dirty="0">
                        <a:effectLst/>
                        <a:latin typeface="+mn-lt"/>
                        <a:ea typeface="Times New Roman"/>
                        <a:cs typeface="Arial" pitchFamily="34" charset="0"/>
                      </a:endParaRPr>
                    </a:p>
                  </a:txBody>
                  <a:tcPr marL="5000" marR="5000" marT="4999" marB="0">
                    <a:solidFill>
                      <a:schemeClr val="accent5"/>
                    </a:solidFill>
                  </a:tcPr>
                </a:tc>
                <a:tc>
                  <a:txBody>
                    <a:bodyPr/>
                    <a:lstStyle/>
                    <a:p>
                      <a:pPr marL="0" marR="0" algn="ctr" fontAlgn="b">
                        <a:spcBef>
                          <a:spcPts val="0"/>
                        </a:spcBef>
                        <a:spcAft>
                          <a:spcPts val="0"/>
                        </a:spcAft>
                      </a:pPr>
                      <a:r>
                        <a:rPr lang="en-GB" sz="1600" b="1" kern="1200" dirty="0">
                          <a:solidFill>
                            <a:srgbClr val="FF0000"/>
                          </a:solidFill>
                          <a:effectLst/>
                          <a:latin typeface="+mn-lt"/>
                          <a:ea typeface="Times New Roman"/>
                          <a:cs typeface="Arial" pitchFamily="34" charset="0"/>
                        </a:rPr>
                        <a:t>Not Achieved</a:t>
                      </a:r>
                      <a:endParaRPr lang="en-US" sz="1600" b="1" dirty="0">
                        <a:effectLst/>
                        <a:latin typeface="+mn-lt"/>
                        <a:ea typeface="Times New Roman"/>
                        <a:cs typeface="Arial" pitchFamily="34" charset="0"/>
                      </a:endParaRPr>
                    </a:p>
                  </a:txBody>
                  <a:tcPr marL="5000" marR="5000" marT="4999" marB="0">
                    <a:solidFill>
                      <a:schemeClr val="accent5"/>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Arial" pitchFamily="34" charset="0"/>
                        </a:rPr>
                        <a:t>Overall Achievement %</a:t>
                      </a:r>
                      <a:endParaRPr lang="en-US" sz="1600" b="1" dirty="0">
                        <a:effectLst/>
                        <a:latin typeface="+mn-lt"/>
                        <a:ea typeface="Times New Roman"/>
                        <a:cs typeface="Arial" pitchFamily="34" charset="0"/>
                      </a:endParaRPr>
                    </a:p>
                  </a:txBody>
                  <a:tcPr marL="5000" marR="5000" marT="4999" marB="0">
                    <a:solidFill>
                      <a:schemeClr val="accent5"/>
                    </a:solidFill>
                  </a:tcPr>
                </a:tc>
                <a:extLst>
                  <a:ext uri="{0D108BD9-81ED-4DB2-BD59-A6C34878D82A}">
                    <a16:rowId xmlns:a16="http://schemas.microsoft.com/office/drawing/2014/main" val="1190152611"/>
                  </a:ext>
                </a:extLst>
              </a:tr>
              <a:tr h="527534">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1</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Administration</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800" b="1" dirty="0">
                          <a:solidFill>
                            <a:srgbClr val="000000"/>
                          </a:solidFill>
                          <a:effectLst/>
                          <a:latin typeface="Calibri"/>
                          <a:ea typeface="Times New Roman"/>
                        </a:rPr>
                        <a:t>11</a:t>
                      </a:r>
                    </a:p>
                  </a:txBody>
                  <a:tcPr marL="9525" marR="83185" marT="9525" marB="0" anchor="ctr"/>
                </a:tc>
                <a:tc>
                  <a:txBody>
                    <a:bodyPr/>
                    <a:lstStyle/>
                    <a:p>
                      <a:pPr algn="ctr">
                        <a:spcAft>
                          <a:spcPts val="0"/>
                        </a:spcAft>
                      </a:pPr>
                      <a:r>
                        <a:rPr lang="en-ZA" sz="1800" b="1" dirty="0">
                          <a:solidFill>
                            <a:srgbClr val="000000"/>
                          </a:solidFill>
                          <a:effectLst/>
                          <a:latin typeface="Calibri"/>
                          <a:ea typeface="Times New Roman"/>
                        </a:rPr>
                        <a:t>3</a:t>
                      </a:r>
                    </a:p>
                  </a:txBody>
                  <a:tcPr marL="9525" marR="83185" marT="9525" marB="0" anchor="ctr"/>
                </a:tc>
                <a:tc>
                  <a:txBody>
                    <a:bodyPr/>
                    <a:lstStyle/>
                    <a:p>
                      <a:pPr algn="ctr"/>
                      <a:r>
                        <a:rPr lang="en-ZA" b="1" dirty="0"/>
                        <a:t>2</a:t>
                      </a:r>
                    </a:p>
                  </a:txBody>
                  <a:tcPr marL="0" marR="0" marT="0" marB="0" anchor="ctr"/>
                </a:tc>
                <a:tc>
                  <a:txBody>
                    <a:bodyPr/>
                    <a:lstStyle/>
                    <a:p>
                      <a:pPr algn="ctr"/>
                      <a:r>
                        <a:rPr lang="en-ZA" b="1" dirty="0">
                          <a:solidFill>
                            <a:srgbClr val="FF0000"/>
                          </a:solidFill>
                        </a:rPr>
                        <a:t>1</a:t>
                      </a:r>
                    </a:p>
                  </a:txBody>
                  <a:tcPr marL="9525" marR="83185" marT="9525" marB="0" anchor="ctr"/>
                </a:tc>
                <a:tc>
                  <a:txBody>
                    <a:bodyPr/>
                    <a:lstStyle/>
                    <a:p>
                      <a:pPr algn="ctr"/>
                      <a:r>
                        <a:rPr lang="en-ZA" b="1" dirty="0">
                          <a:solidFill>
                            <a:srgbClr val="FF0000"/>
                          </a:solidFill>
                        </a:rPr>
                        <a:t>67%</a:t>
                      </a:r>
                    </a:p>
                  </a:txBody>
                  <a:tcPr marL="9525" marR="83185" marT="9525" marB="0" anchor="ctr"/>
                </a:tc>
                <a:extLst>
                  <a:ext uri="{0D108BD9-81ED-4DB2-BD59-A6C34878D82A}">
                    <a16:rowId xmlns:a16="http://schemas.microsoft.com/office/drawing/2014/main" val="2987419012"/>
                  </a:ext>
                </a:extLst>
              </a:tr>
              <a:tr h="1318836">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2</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Compensation for occupational injuries and diseases Services operations</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800" b="1" dirty="0">
                          <a:solidFill>
                            <a:srgbClr val="000000"/>
                          </a:solidFill>
                          <a:effectLst/>
                          <a:latin typeface="Calibri"/>
                          <a:ea typeface="Times New Roman"/>
                        </a:rPr>
                        <a:t>3</a:t>
                      </a:r>
                    </a:p>
                  </a:txBody>
                  <a:tcPr marL="9525" marR="83185" marT="9525" marB="0" anchor="ctr"/>
                </a:tc>
                <a:tc>
                  <a:txBody>
                    <a:bodyPr/>
                    <a:lstStyle/>
                    <a:p>
                      <a:pPr algn="ctr">
                        <a:spcAft>
                          <a:spcPts val="0"/>
                        </a:spcAft>
                      </a:pPr>
                      <a:r>
                        <a:rPr lang="en-ZA" sz="1800" b="1" dirty="0">
                          <a:solidFill>
                            <a:srgbClr val="000000"/>
                          </a:solidFill>
                          <a:effectLst/>
                          <a:latin typeface="Calibri"/>
                          <a:ea typeface="Times New Roman"/>
                        </a:rPr>
                        <a:t>2</a:t>
                      </a:r>
                    </a:p>
                  </a:txBody>
                  <a:tcPr marL="9525" marR="83185" marT="9525" marB="0" anchor="ctr"/>
                </a:tc>
                <a:tc>
                  <a:txBody>
                    <a:bodyPr/>
                    <a:lstStyle/>
                    <a:p>
                      <a:pPr algn="ctr"/>
                      <a:r>
                        <a:rPr lang="en-ZA" b="1" dirty="0"/>
                        <a:t>1</a:t>
                      </a:r>
                    </a:p>
                  </a:txBody>
                  <a:tcPr marL="0" marR="0" marT="0" marB="0" anchor="ctr"/>
                </a:tc>
                <a:tc>
                  <a:txBody>
                    <a:bodyPr/>
                    <a:lstStyle/>
                    <a:p>
                      <a:pPr algn="ctr"/>
                      <a:r>
                        <a:rPr lang="en-ZA" b="1" dirty="0">
                          <a:solidFill>
                            <a:srgbClr val="FF0000"/>
                          </a:solidFill>
                        </a:rPr>
                        <a:t>1</a:t>
                      </a:r>
                    </a:p>
                  </a:txBody>
                  <a:tcPr marL="9525" marR="83185" marT="9525" marB="0" anchor="ctr"/>
                </a:tc>
                <a:tc>
                  <a:txBody>
                    <a:bodyPr/>
                    <a:lstStyle/>
                    <a:p>
                      <a:pPr algn="ctr"/>
                      <a:r>
                        <a:rPr lang="en-ZA" b="1" dirty="0">
                          <a:solidFill>
                            <a:srgbClr val="FF0000"/>
                          </a:solidFill>
                        </a:rPr>
                        <a:t>50%</a:t>
                      </a:r>
                    </a:p>
                  </a:txBody>
                  <a:tcPr marL="9525" marR="83185" marT="9525" marB="0" anchor="ctr"/>
                </a:tc>
                <a:extLst>
                  <a:ext uri="{0D108BD9-81ED-4DB2-BD59-A6C34878D82A}">
                    <a16:rowId xmlns:a16="http://schemas.microsoft.com/office/drawing/2014/main" val="2451223821"/>
                  </a:ext>
                </a:extLst>
              </a:tr>
              <a:tr h="527534">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a:t>
                      </a:r>
                      <a:r>
                        <a:rPr lang="en-ZA" sz="1600" b="1" u="sng" kern="1200" baseline="0" dirty="0">
                          <a:solidFill>
                            <a:srgbClr val="000000"/>
                          </a:solidFill>
                          <a:effectLst/>
                          <a:latin typeface="+mn-lt"/>
                          <a:ea typeface="Times New Roman" panose="02020603050405020304" pitchFamily="18" charset="0"/>
                          <a:cs typeface="Times New Roman" panose="02020603050405020304" pitchFamily="18" charset="0"/>
                        </a:rPr>
                        <a:t> 3</a:t>
                      </a:r>
                      <a:r>
                        <a:rPr lang="en-ZA" sz="1600" kern="1200" baseline="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Medical Services</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800" b="1" dirty="0">
                          <a:solidFill>
                            <a:srgbClr val="000000"/>
                          </a:solidFill>
                          <a:effectLst/>
                          <a:latin typeface="Calibri"/>
                          <a:ea typeface="Times New Roman"/>
                        </a:rPr>
                        <a:t>2</a:t>
                      </a:r>
                    </a:p>
                  </a:txBody>
                  <a:tcPr marL="9525" marR="83185" marT="9525" marB="0" anchor="ctr"/>
                </a:tc>
                <a:tc>
                  <a:txBody>
                    <a:bodyPr/>
                    <a:lstStyle/>
                    <a:p>
                      <a:pPr algn="ctr">
                        <a:spcAft>
                          <a:spcPts val="0"/>
                        </a:spcAft>
                      </a:pPr>
                      <a:r>
                        <a:rPr lang="en-ZA" sz="1800" b="1" dirty="0">
                          <a:solidFill>
                            <a:srgbClr val="000000"/>
                          </a:solidFill>
                          <a:effectLst/>
                          <a:latin typeface="Calibri"/>
                          <a:ea typeface="Times New Roman"/>
                        </a:rPr>
                        <a:t>2</a:t>
                      </a:r>
                    </a:p>
                  </a:txBody>
                  <a:tcPr marL="9525" marR="83185" marT="9525" marB="0" anchor="ctr"/>
                </a:tc>
                <a:tc>
                  <a:txBody>
                    <a:bodyPr/>
                    <a:lstStyle/>
                    <a:p>
                      <a:pPr algn="ctr"/>
                      <a:r>
                        <a:rPr lang="en-ZA" b="1" dirty="0"/>
                        <a:t>2</a:t>
                      </a:r>
                    </a:p>
                  </a:txBody>
                  <a:tcPr marL="0" marR="0" marT="0" marB="0" anchor="ctr"/>
                </a:tc>
                <a:tc>
                  <a:txBody>
                    <a:bodyPr/>
                    <a:lstStyle/>
                    <a:p>
                      <a:pPr algn="ctr"/>
                      <a:r>
                        <a:rPr lang="en-ZA" b="1" dirty="0">
                          <a:solidFill>
                            <a:srgbClr val="FF0000"/>
                          </a:solidFill>
                        </a:rPr>
                        <a:t>0</a:t>
                      </a:r>
                    </a:p>
                  </a:txBody>
                  <a:tcPr marL="9525" marR="83185" marT="9525" marB="0" anchor="ctr"/>
                </a:tc>
                <a:tc>
                  <a:txBody>
                    <a:bodyPr/>
                    <a:lstStyle/>
                    <a:p>
                      <a:pPr algn="ctr"/>
                      <a:r>
                        <a:rPr lang="en-ZA" b="1" dirty="0">
                          <a:solidFill>
                            <a:srgbClr val="027D44"/>
                          </a:solidFill>
                        </a:rPr>
                        <a:t>100%</a:t>
                      </a:r>
                    </a:p>
                  </a:txBody>
                  <a:tcPr marL="9525" marR="83185" marT="9525" marB="0" anchor="ctr"/>
                </a:tc>
                <a:extLst>
                  <a:ext uri="{0D108BD9-81ED-4DB2-BD59-A6C34878D82A}">
                    <a16:rowId xmlns:a16="http://schemas.microsoft.com/office/drawing/2014/main" val="3574895052"/>
                  </a:ext>
                </a:extLst>
              </a:tr>
              <a:tr h="791301">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4</a:t>
                      </a:r>
                      <a:r>
                        <a:rPr lang="en-ZA" sz="1600" u="sng"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Orthotic and Rehabilitation</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800" b="1" dirty="0">
                          <a:solidFill>
                            <a:srgbClr val="000000"/>
                          </a:solidFill>
                          <a:effectLst/>
                          <a:latin typeface="Calibri"/>
                          <a:ea typeface="Times New Roman"/>
                        </a:rPr>
                        <a:t>3</a:t>
                      </a:r>
                    </a:p>
                  </a:txBody>
                  <a:tcPr marL="9525" marR="83185" marT="9525" marB="0" anchor="ctr"/>
                </a:tc>
                <a:tc>
                  <a:txBody>
                    <a:bodyPr/>
                    <a:lstStyle/>
                    <a:p>
                      <a:pPr algn="ctr">
                        <a:spcAft>
                          <a:spcPts val="0"/>
                        </a:spcAft>
                      </a:pPr>
                      <a:r>
                        <a:rPr lang="en-ZA" sz="1800" b="1" dirty="0">
                          <a:solidFill>
                            <a:srgbClr val="000000"/>
                          </a:solidFill>
                          <a:effectLst/>
                          <a:latin typeface="Calibri"/>
                          <a:ea typeface="Times New Roman"/>
                        </a:rPr>
                        <a:t>1</a:t>
                      </a:r>
                    </a:p>
                  </a:txBody>
                  <a:tcPr marL="9525" marR="83185" marT="9525" marB="0" anchor="ctr"/>
                </a:tc>
                <a:tc>
                  <a:txBody>
                    <a:bodyPr/>
                    <a:lstStyle/>
                    <a:p>
                      <a:pPr algn="ctr"/>
                      <a:r>
                        <a:rPr lang="en-ZA" b="1" dirty="0"/>
                        <a:t>1</a:t>
                      </a:r>
                    </a:p>
                  </a:txBody>
                  <a:tcPr marL="0" marR="0" marT="0" marB="0" anchor="ctr"/>
                </a:tc>
                <a:tc>
                  <a:txBody>
                    <a:bodyPr/>
                    <a:lstStyle/>
                    <a:p>
                      <a:pPr algn="ctr"/>
                      <a:r>
                        <a:rPr lang="en-ZA" b="1" dirty="0">
                          <a:solidFill>
                            <a:srgbClr val="FF0000"/>
                          </a:solidFill>
                        </a:rPr>
                        <a:t>0</a:t>
                      </a:r>
                    </a:p>
                  </a:txBody>
                  <a:tcPr marL="9525" marR="83185" marT="9525" marB="0" anchor="ctr"/>
                </a:tc>
                <a:tc>
                  <a:txBody>
                    <a:bodyPr/>
                    <a:lstStyle/>
                    <a:p>
                      <a:pPr algn="ctr"/>
                      <a:r>
                        <a:rPr lang="en-ZA" b="1" dirty="0">
                          <a:solidFill>
                            <a:srgbClr val="027D44"/>
                          </a:solidFill>
                        </a:rPr>
                        <a:t>100%</a:t>
                      </a:r>
                    </a:p>
                  </a:txBody>
                  <a:tcPr marL="9525" marR="83185" marT="9525" marB="0" anchor="ctr"/>
                </a:tc>
                <a:extLst>
                  <a:ext uri="{0D108BD9-81ED-4DB2-BD59-A6C34878D82A}">
                    <a16:rowId xmlns:a16="http://schemas.microsoft.com/office/drawing/2014/main" val="1953385745"/>
                  </a:ext>
                </a:extLst>
              </a:tr>
              <a:tr h="458725">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Total number of Indicators</a:t>
                      </a:r>
                      <a:endParaRPr lang="en-US" sz="1600" b="1" dirty="0">
                        <a:solidFill>
                          <a:srgbClr val="000000"/>
                        </a:solidFill>
                        <a:effectLst/>
                        <a:latin typeface="+mn-lt"/>
                        <a:ea typeface="Times New Roman"/>
                        <a:cs typeface="Times New Roman"/>
                      </a:endParaRPr>
                    </a:p>
                  </a:txBody>
                  <a:tcPr marL="38573" marR="38573" marT="0" marB="0" anchor="ctr"/>
                </a:tc>
                <a:tc>
                  <a:txBody>
                    <a:bodyPr/>
                    <a:lstStyle/>
                    <a:p>
                      <a:pPr algn="ctr">
                        <a:spcAft>
                          <a:spcPts val="0"/>
                        </a:spcAft>
                      </a:pPr>
                      <a:r>
                        <a:rPr lang="en-ZA" sz="1600" b="1" dirty="0">
                          <a:solidFill>
                            <a:srgbClr val="000000"/>
                          </a:solidFill>
                          <a:effectLst/>
                          <a:latin typeface="Calibri"/>
                          <a:ea typeface="Times New Roman"/>
                        </a:rPr>
                        <a:t>19</a:t>
                      </a:r>
                    </a:p>
                  </a:txBody>
                  <a:tcPr marL="5358" marR="5358" marT="5358" marB="0"/>
                </a:tc>
                <a:tc>
                  <a:txBody>
                    <a:bodyPr/>
                    <a:lstStyle/>
                    <a:p>
                      <a:pPr algn="ctr">
                        <a:spcAft>
                          <a:spcPts val="0"/>
                        </a:spcAft>
                      </a:pPr>
                      <a:r>
                        <a:rPr lang="en-ZA" sz="1600" b="1" dirty="0">
                          <a:solidFill>
                            <a:srgbClr val="000000"/>
                          </a:solidFill>
                          <a:effectLst/>
                          <a:latin typeface="Calibri"/>
                          <a:ea typeface="Times New Roman"/>
                        </a:rPr>
                        <a:t>8</a:t>
                      </a:r>
                    </a:p>
                  </a:txBody>
                  <a:tcPr marL="5358" marR="5358" marT="5358" marB="0"/>
                </a:tc>
                <a:tc rowSpan="2">
                  <a:txBody>
                    <a:bodyPr/>
                    <a:lstStyle/>
                    <a:p>
                      <a:pPr algn="ctr"/>
                      <a:r>
                        <a:rPr lang="en-ZA" sz="2000" b="1" dirty="0"/>
                        <a:t>6</a:t>
                      </a:r>
                    </a:p>
                  </a:txBody>
                  <a:tcPr marL="0" marR="0" marT="0" marB="0">
                    <a:solidFill>
                      <a:srgbClr val="027D44"/>
                    </a:solidFill>
                  </a:tcPr>
                </a:tc>
                <a:tc rowSpan="2">
                  <a:txBody>
                    <a:bodyPr/>
                    <a:lstStyle/>
                    <a:p>
                      <a:pPr algn="ctr"/>
                      <a:r>
                        <a:rPr lang="en-ZA" sz="2000" b="1" dirty="0"/>
                        <a:t>2</a:t>
                      </a:r>
                    </a:p>
                  </a:txBody>
                  <a:tcPr marL="5001" marR="5001" marT="5001" marB="0">
                    <a:solidFill>
                      <a:srgbClr val="FF0000"/>
                    </a:solidFill>
                  </a:tcPr>
                </a:tc>
                <a:tc rowSpan="2">
                  <a:txBody>
                    <a:bodyPr/>
                    <a:lstStyle/>
                    <a:p>
                      <a:pPr algn="ctr"/>
                      <a:r>
                        <a:rPr lang="en-ZA" sz="2000" b="1" dirty="0">
                          <a:solidFill>
                            <a:srgbClr val="00B050"/>
                          </a:solidFill>
                        </a:rPr>
                        <a:t>75%</a:t>
                      </a:r>
                    </a:p>
                  </a:txBody>
                  <a:tcPr marL="51435" marR="51435" marT="25718" marB="25718"/>
                </a:tc>
                <a:extLst>
                  <a:ext uri="{0D108BD9-81ED-4DB2-BD59-A6C34878D82A}">
                    <a16:rowId xmlns:a16="http://schemas.microsoft.com/office/drawing/2014/main" val="2784434873"/>
                  </a:ext>
                </a:extLst>
              </a:tr>
              <a:tr h="60426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600" b="1" kern="1200" dirty="0">
                          <a:solidFill>
                            <a:srgbClr val="000000"/>
                          </a:solidFill>
                          <a:effectLst/>
                          <a:latin typeface="+mn-lt"/>
                          <a:ea typeface="Times New Roman"/>
                        </a:rPr>
                        <a:t>Overall  Performance</a:t>
                      </a:r>
                      <a:endParaRPr lang="en-US" sz="1600" b="1" dirty="0">
                        <a:solidFill>
                          <a:srgbClr val="000000"/>
                        </a:solidFill>
                        <a:effectLst/>
                        <a:latin typeface="+mn-lt"/>
                        <a:ea typeface="Times New Roman"/>
                      </a:endParaRPr>
                    </a:p>
                  </a:txBody>
                  <a:tcPr marL="38573" marR="38573" marT="0" marB="0" anchor="b"/>
                </a:tc>
                <a:tc gridSpan="2">
                  <a:txBody>
                    <a:bodyPr/>
                    <a:lstStyle/>
                    <a:p>
                      <a:pPr marL="0" marR="0" algn="l" fontAlgn="b">
                        <a:spcBef>
                          <a:spcPts val="0"/>
                        </a:spcBef>
                        <a:spcAft>
                          <a:spcPts val="0"/>
                        </a:spcAft>
                      </a:pPr>
                      <a:endParaRPr lang="en-ZA" sz="1600" b="1" dirty="0">
                        <a:solidFill>
                          <a:srgbClr val="000000"/>
                        </a:solidFill>
                        <a:effectLst/>
                        <a:latin typeface="+mn-lt"/>
                        <a:ea typeface="Times New Roman"/>
                      </a:endParaRPr>
                    </a:p>
                  </a:txBody>
                  <a:tcPr marL="5000" marR="43574" marT="4999" marB="0"/>
                </a:tc>
                <a:tc hMerge="1">
                  <a:txBody>
                    <a:bodyPr/>
                    <a:lstStyle/>
                    <a:p>
                      <a:pPr marL="0" marR="0" algn="l" fontAlgn="b">
                        <a:spcBef>
                          <a:spcPts val="0"/>
                        </a:spcBef>
                        <a:spcAft>
                          <a:spcPts val="0"/>
                        </a:spcAft>
                      </a:pPr>
                      <a:endParaRPr lang="en-ZA" sz="1100" b="1" dirty="0">
                        <a:effectLst/>
                        <a:latin typeface="+mn-lt"/>
                        <a:ea typeface="Times New Roman"/>
                      </a:endParaRPr>
                    </a:p>
                  </a:txBody>
                  <a:tcPr marL="8889" marR="77464" marT="8887" marB="0"/>
                </a:tc>
                <a:tc vMerge="1">
                  <a:txBody>
                    <a:bodyPr/>
                    <a:lstStyle/>
                    <a:p>
                      <a:endParaRPr lang="en-ZA" dirty="0"/>
                    </a:p>
                  </a:txBody>
                  <a:tcPr marL="0" marR="0" marT="0" marB="0" anchor="ctr">
                    <a:solidFill>
                      <a:srgbClr val="027D44"/>
                    </a:solidFill>
                  </a:tcPr>
                </a:tc>
                <a:tc vMerge="1">
                  <a:txBody>
                    <a:bodyPr/>
                    <a:lstStyle/>
                    <a:p>
                      <a:endParaRPr lang="en-ZA" dirty="0"/>
                    </a:p>
                  </a:txBody>
                  <a:tcPr marL="5357" marR="5357" marT="5357" marB="0" anchor="ctr">
                    <a:solidFill>
                      <a:srgbClr val="FF0000"/>
                    </a:solidFill>
                  </a:tcPr>
                </a:tc>
                <a:tc vMerge="1">
                  <a:txBody>
                    <a:bodyPr/>
                    <a:lstStyle/>
                    <a:p>
                      <a:endParaRPr lang="en-ZA" sz="2400" dirty="0"/>
                    </a:p>
                  </a:txBody>
                  <a:tcPr/>
                </a:tc>
                <a:extLst>
                  <a:ext uri="{0D108BD9-81ED-4DB2-BD59-A6C34878D82A}">
                    <a16:rowId xmlns:a16="http://schemas.microsoft.com/office/drawing/2014/main" val="3110875801"/>
                  </a:ext>
                </a:extLst>
              </a:tr>
            </a:tbl>
          </a:graphicData>
        </a:graphic>
      </p:graphicFrame>
    </p:spTree>
    <p:extLst>
      <p:ext uri="{BB962C8B-B14F-4D97-AF65-F5344CB8AC3E}">
        <p14:creationId xmlns:p14="http://schemas.microsoft.com/office/powerpoint/2010/main" val="122880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01168"/>
            <a:ext cx="8647937" cy="1243584"/>
          </a:xfrm>
        </p:spPr>
        <p:txBody>
          <a:bodyPr/>
          <a:lstStyle/>
          <a:p>
            <a:pPr algn="ctr"/>
            <a:r>
              <a:rPr lang="en-US" sz="2800" b="1" dirty="0">
                <a:solidFill>
                  <a:prstClr val="black"/>
                </a:solidFill>
                <a:ea typeface="ＭＳ Ｐゴシック" pitchFamily="-80" charset="-128"/>
              </a:rPr>
              <a:t>COMPARATIVE PERFORMANCE ANALYSIS PER PROGRAMME FROM Q1 TO Q2</a:t>
            </a:r>
            <a:endParaRPr lang="en-ZA" sz="2800" b="1" dirty="0"/>
          </a:p>
        </p:txBody>
      </p:sp>
      <p:graphicFrame>
        <p:nvGraphicFramePr>
          <p:cNvPr id="4" name="Table 3"/>
          <p:cNvGraphicFramePr>
            <a:graphicFrameLocks noGrp="1"/>
          </p:cNvGraphicFramePr>
          <p:nvPr>
            <p:extLst>
              <p:ext uri="{D42A27DB-BD31-4B8C-83A1-F6EECF244321}">
                <p14:modId xmlns:p14="http://schemas.microsoft.com/office/powerpoint/2010/main" val="531202596"/>
              </p:ext>
            </p:extLst>
          </p:nvPr>
        </p:nvGraphicFramePr>
        <p:xfrm>
          <a:off x="285750" y="1395664"/>
          <a:ext cx="5691537" cy="4937910"/>
        </p:xfrm>
        <a:graphic>
          <a:graphicData uri="http://schemas.openxmlformats.org/drawingml/2006/table">
            <a:tbl>
              <a:tblPr firstRow="1" bandRow="1">
                <a:tableStyleId>{5C22544A-7EE6-4342-B048-85BDC9FD1C3A}</a:tableStyleId>
              </a:tblPr>
              <a:tblGrid>
                <a:gridCol w="2842461">
                  <a:extLst>
                    <a:ext uri="{9D8B030D-6E8A-4147-A177-3AD203B41FA5}">
                      <a16:colId xmlns:a16="http://schemas.microsoft.com/office/drawing/2014/main" val="2461802698"/>
                    </a:ext>
                  </a:extLst>
                </a:gridCol>
                <a:gridCol w="1020277">
                  <a:extLst>
                    <a:ext uri="{9D8B030D-6E8A-4147-A177-3AD203B41FA5}">
                      <a16:colId xmlns:a16="http://schemas.microsoft.com/office/drawing/2014/main" val="1121255271"/>
                    </a:ext>
                  </a:extLst>
                </a:gridCol>
                <a:gridCol w="866274">
                  <a:extLst>
                    <a:ext uri="{9D8B030D-6E8A-4147-A177-3AD203B41FA5}">
                      <a16:colId xmlns:a16="http://schemas.microsoft.com/office/drawing/2014/main" val="682643707"/>
                    </a:ext>
                  </a:extLst>
                </a:gridCol>
                <a:gridCol w="962525">
                  <a:extLst>
                    <a:ext uri="{9D8B030D-6E8A-4147-A177-3AD203B41FA5}">
                      <a16:colId xmlns:a16="http://schemas.microsoft.com/office/drawing/2014/main" val="1446400800"/>
                    </a:ext>
                  </a:extLst>
                </a:gridCol>
              </a:tblGrid>
              <a:tr h="1087655">
                <a:tc>
                  <a:txBody>
                    <a:bodyPr/>
                    <a:lstStyle/>
                    <a:p>
                      <a:pPr marL="0" marR="0" fontAlgn="b">
                        <a:spcBef>
                          <a:spcPts val="0"/>
                        </a:spcBef>
                        <a:spcAft>
                          <a:spcPts val="0"/>
                        </a:spcAft>
                      </a:pPr>
                      <a:r>
                        <a:rPr lang="en-GB" sz="1400" b="1" kern="1200" dirty="0">
                          <a:solidFill>
                            <a:srgbClr val="000000"/>
                          </a:solidFill>
                          <a:effectLst/>
                          <a:latin typeface="+mn-lt"/>
                          <a:ea typeface="Times New Roman"/>
                          <a:cs typeface="Times New Roman"/>
                        </a:rPr>
                        <a:t>Programme </a:t>
                      </a:r>
                      <a:endParaRPr lang="en-US" sz="1400" b="1" dirty="0">
                        <a:effectLst/>
                        <a:latin typeface="+mn-lt"/>
                        <a:ea typeface="Times New Roman"/>
                        <a:cs typeface="Times New Roman"/>
                      </a:endParaRPr>
                    </a:p>
                  </a:txBody>
                  <a:tcPr marL="5000" marR="5000" marT="4999" marB="0">
                    <a:solidFill>
                      <a:schemeClr val="accent5"/>
                    </a:solidFill>
                  </a:tcPr>
                </a:tc>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Times New Roman"/>
                        </a:rPr>
                        <a:t>Quarter 1 Planned Targets</a:t>
                      </a:r>
                      <a:endParaRPr lang="en-US" sz="1400" b="1" dirty="0">
                        <a:effectLst/>
                        <a:latin typeface="+mn-lt"/>
                        <a:ea typeface="Times New Roman"/>
                        <a:cs typeface="Times New Roman"/>
                      </a:endParaRPr>
                    </a:p>
                  </a:txBody>
                  <a:tcPr marL="38573" marR="38573" marT="0" marB="0" vert="vert">
                    <a:solidFill>
                      <a:schemeClr val="accent5"/>
                    </a:solidFill>
                  </a:tcPr>
                </a:tc>
                <a:tc>
                  <a:txBody>
                    <a:bodyPr/>
                    <a:lstStyle/>
                    <a:p>
                      <a:pPr marL="0" marR="0" algn="ctr" fontAlgn="b">
                        <a:spcBef>
                          <a:spcPts val="0"/>
                        </a:spcBef>
                        <a:spcAft>
                          <a:spcPts val="0"/>
                        </a:spcAft>
                      </a:pPr>
                      <a:r>
                        <a:rPr lang="en-GB" sz="1400" b="1" kern="1200" dirty="0">
                          <a:solidFill>
                            <a:srgbClr val="008000"/>
                          </a:solidFill>
                          <a:effectLst/>
                          <a:latin typeface="+mn-lt"/>
                          <a:ea typeface="Times New Roman"/>
                          <a:cs typeface="Arial" pitchFamily="34" charset="0"/>
                        </a:rPr>
                        <a:t>Achieved</a:t>
                      </a:r>
                      <a:endParaRPr lang="en-US" sz="1400" b="1" dirty="0">
                        <a:effectLst/>
                        <a:latin typeface="+mn-lt"/>
                        <a:ea typeface="Times New Roman"/>
                        <a:cs typeface="Arial" pitchFamily="34" charset="0"/>
                      </a:endParaRPr>
                    </a:p>
                  </a:txBody>
                  <a:tcPr marL="5000" marR="5000" marT="4999" marB="0" vert="vert">
                    <a:solidFill>
                      <a:schemeClr val="accent5"/>
                    </a:solidFill>
                  </a:tcPr>
                </a:tc>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Arial" pitchFamily="34" charset="0"/>
                        </a:rPr>
                        <a:t>Overall Achievement %</a:t>
                      </a:r>
                      <a:endParaRPr lang="en-US" sz="1400" b="1" dirty="0">
                        <a:effectLst/>
                        <a:latin typeface="+mn-lt"/>
                        <a:ea typeface="Times New Roman"/>
                        <a:cs typeface="Arial" pitchFamily="34" charset="0"/>
                      </a:endParaRPr>
                    </a:p>
                  </a:txBody>
                  <a:tcPr marL="5000" marR="5000" marT="4999" marB="0" vert="vert">
                    <a:solidFill>
                      <a:schemeClr val="accent5"/>
                    </a:solidFill>
                  </a:tcPr>
                </a:tc>
                <a:extLst>
                  <a:ext uri="{0D108BD9-81ED-4DB2-BD59-A6C34878D82A}">
                    <a16:rowId xmlns:a16="http://schemas.microsoft.com/office/drawing/2014/main" val="1190152611"/>
                  </a:ext>
                </a:extLst>
              </a:tr>
              <a:tr h="495433">
                <a:tc>
                  <a:txBody>
                    <a:bodyPr/>
                    <a:lstStyle/>
                    <a:p>
                      <a:pPr fontAlgn="b">
                        <a:lnSpc>
                          <a:spcPct val="115000"/>
                        </a:lnSpc>
                        <a:spcAft>
                          <a:spcPts val="0"/>
                        </a:spcAft>
                      </a:pPr>
                      <a:r>
                        <a:rPr lang="en-ZA" sz="1400" b="1" u="sng" kern="1200" dirty="0">
                          <a:solidFill>
                            <a:srgbClr val="000000"/>
                          </a:solidFill>
                          <a:effectLst/>
                          <a:latin typeface="+mn-lt"/>
                          <a:ea typeface="Times New Roman" panose="02020603050405020304" pitchFamily="18" charset="0"/>
                          <a:cs typeface="Times New Roman" panose="02020603050405020304" pitchFamily="18" charset="0"/>
                        </a:rPr>
                        <a:t>Programme 1</a:t>
                      </a:r>
                      <a:r>
                        <a:rPr lang="en-ZA" sz="14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dirty="0">
                          <a:solidFill>
                            <a:srgbClr val="000000"/>
                          </a:solidFill>
                          <a:effectLst/>
                          <a:latin typeface="+mn-lt"/>
                          <a:ea typeface="Times New Roman" panose="02020603050405020304" pitchFamily="18" charset="0"/>
                          <a:cs typeface="Times New Roman" panose="02020603050405020304" pitchFamily="18" charset="0"/>
                        </a:rPr>
                        <a:t>Administration</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400" b="1" dirty="0">
                          <a:solidFill>
                            <a:srgbClr val="000000"/>
                          </a:solidFill>
                          <a:effectLst/>
                          <a:latin typeface="+mn-lt"/>
                          <a:ea typeface="Times New Roman"/>
                        </a:rPr>
                        <a:t>3</a:t>
                      </a:r>
                    </a:p>
                  </a:txBody>
                  <a:tcPr marL="9525" marR="83185" marT="9525" marB="0" anchor="ctr"/>
                </a:tc>
                <a:tc>
                  <a:txBody>
                    <a:bodyPr/>
                    <a:lstStyle/>
                    <a:p>
                      <a:pPr algn="ctr"/>
                      <a:r>
                        <a:rPr lang="en-ZA" sz="1400" b="1" dirty="0">
                          <a:latin typeface="+mn-lt"/>
                        </a:rPr>
                        <a:t>2</a:t>
                      </a:r>
                    </a:p>
                  </a:txBody>
                  <a:tcPr marL="0" marR="0" marT="0" marB="0" anchor="ctr"/>
                </a:tc>
                <a:tc>
                  <a:txBody>
                    <a:bodyPr/>
                    <a:lstStyle/>
                    <a:p>
                      <a:pPr algn="ctr"/>
                      <a:r>
                        <a:rPr lang="en-ZA" sz="1400" b="1" dirty="0">
                          <a:solidFill>
                            <a:srgbClr val="FF0000"/>
                          </a:solidFill>
                          <a:latin typeface="+mn-lt"/>
                        </a:rPr>
                        <a:t>67%</a:t>
                      </a:r>
                    </a:p>
                  </a:txBody>
                  <a:tcPr marL="9525" marR="83185" marT="9525" marB="0" anchor="ctr"/>
                </a:tc>
                <a:extLst>
                  <a:ext uri="{0D108BD9-81ED-4DB2-BD59-A6C34878D82A}">
                    <a16:rowId xmlns:a16="http://schemas.microsoft.com/office/drawing/2014/main" val="2987419012"/>
                  </a:ext>
                </a:extLst>
              </a:tr>
              <a:tr h="1063859">
                <a:tc>
                  <a:txBody>
                    <a:bodyPr/>
                    <a:lstStyle/>
                    <a:p>
                      <a:pPr fontAlgn="b">
                        <a:lnSpc>
                          <a:spcPct val="115000"/>
                        </a:lnSpc>
                        <a:spcAft>
                          <a:spcPts val="0"/>
                        </a:spcAft>
                      </a:pPr>
                      <a:r>
                        <a:rPr lang="en-ZA" sz="1400" b="1" u="sng" kern="1200" dirty="0">
                          <a:solidFill>
                            <a:srgbClr val="000000"/>
                          </a:solidFill>
                          <a:effectLst/>
                          <a:latin typeface="+mn-lt"/>
                          <a:ea typeface="Times New Roman" panose="02020603050405020304" pitchFamily="18" charset="0"/>
                          <a:cs typeface="Times New Roman" panose="02020603050405020304" pitchFamily="18" charset="0"/>
                        </a:rPr>
                        <a:t>Programme 2</a:t>
                      </a:r>
                      <a:r>
                        <a:rPr lang="en-ZA" sz="14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dirty="0">
                          <a:solidFill>
                            <a:srgbClr val="000000"/>
                          </a:solidFill>
                          <a:effectLst/>
                          <a:latin typeface="+mn-lt"/>
                          <a:ea typeface="Times New Roman" panose="02020603050405020304" pitchFamily="18" charset="0"/>
                          <a:cs typeface="Times New Roman" panose="02020603050405020304" pitchFamily="18" charset="0"/>
                        </a:rPr>
                        <a:t>Compensation for occupational injuries and diseases Services operations</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400" b="1" dirty="0">
                          <a:solidFill>
                            <a:srgbClr val="000000"/>
                          </a:solidFill>
                          <a:effectLst/>
                          <a:latin typeface="+mn-lt"/>
                          <a:ea typeface="Times New Roman"/>
                        </a:rPr>
                        <a:t>2</a:t>
                      </a:r>
                    </a:p>
                  </a:txBody>
                  <a:tcPr marL="9525" marR="83185" marT="9525" marB="0" anchor="ctr"/>
                </a:tc>
                <a:tc>
                  <a:txBody>
                    <a:bodyPr/>
                    <a:lstStyle/>
                    <a:p>
                      <a:pPr algn="ctr"/>
                      <a:r>
                        <a:rPr lang="en-ZA" sz="1400" b="1" dirty="0">
                          <a:latin typeface="+mn-lt"/>
                        </a:rPr>
                        <a:t>1</a:t>
                      </a:r>
                    </a:p>
                  </a:txBody>
                  <a:tcPr marL="0" marR="0" marT="0" marB="0" anchor="ctr"/>
                </a:tc>
                <a:tc>
                  <a:txBody>
                    <a:bodyPr/>
                    <a:lstStyle/>
                    <a:p>
                      <a:pPr algn="ctr"/>
                      <a:r>
                        <a:rPr lang="en-ZA" sz="1400" b="1" dirty="0">
                          <a:solidFill>
                            <a:srgbClr val="FF0000"/>
                          </a:solidFill>
                          <a:latin typeface="+mn-lt"/>
                        </a:rPr>
                        <a:t>50%</a:t>
                      </a:r>
                    </a:p>
                  </a:txBody>
                  <a:tcPr marL="9525" marR="83185" marT="9525" marB="0" anchor="ctr"/>
                </a:tc>
                <a:extLst>
                  <a:ext uri="{0D108BD9-81ED-4DB2-BD59-A6C34878D82A}">
                    <a16:rowId xmlns:a16="http://schemas.microsoft.com/office/drawing/2014/main" val="2451223821"/>
                  </a:ext>
                </a:extLst>
              </a:tr>
              <a:tr h="495433">
                <a:tc>
                  <a:txBody>
                    <a:bodyPr/>
                    <a:lstStyle/>
                    <a:p>
                      <a:pPr fontAlgn="b">
                        <a:lnSpc>
                          <a:spcPct val="115000"/>
                        </a:lnSpc>
                        <a:spcAft>
                          <a:spcPts val="0"/>
                        </a:spcAft>
                      </a:pPr>
                      <a:r>
                        <a:rPr lang="en-ZA" sz="1400" b="1" u="sng" kern="1200" dirty="0">
                          <a:solidFill>
                            <a:srgbClr val="000000"/>
                          </a:solidFill>
                          <a:effectLst/>
                          <a:latin typeface="+mn-lt"/>
                          <a:ea typeface="Times New Roman" panose="02020603050405020304" pitchFamily="18" charset="0"/>
                          <a:cs typeface="Times New Roman" panose="02020603050405020304" pitchFamily="18" charset="0"/>
                        </a:rPr>
                        <a:t>Programme</a:t>
                      </a:r>
                      <a:r>
                        <a:rPr lang="en-ZA" sz="1400" b="1" u="sng" kern="1200" baseline="0" dirty="0">
                          <a:solidFill>
                            <a:srgbClr val="000000"/>
                          </a:solidFill>
                          <a:effectLst/>
                          <a:latin typeface="+mn-lt"/>
                          <a:ea typeface="Times New Roman" panose="02020603050405020304" pitchFamily="18" charset="0"/>
                          <a:cs typeface="Times New Roman" panose="02020603050405020304" pitchFamily="18" charset="0"/>
                        </a:rPr>
                        <a:t> 3</a:t>
                      </a:r>
                      <a:r>
                        <a:rPr lang="en-ZA" sz="1400" kern="1200" baseline="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dirty="0">
                          <a:solidFill>
                            <a:srgbClr val="000000"/>
                          </a:solidFill>
                          <a:effectLst/>
                          <a:latin typeface="+mn-lt"/>
                          <a:ea typeface="Times New Roman" panose="02020603050405020304" pitchFamily="18" charset="0"/>
                          <a:cs typeface="Times New Roman" panose="02020603050405020304" pitchFamily="18" charset="0"/>
                        </a:rPr>
                        <a:t>Medical Services</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400" b="1" dirty="0">
                          <a:solidFill>
                            <a:srgbClr val="000000"/>
                          </a:solidFill>
                          <a:effectLst/>
                          <a:latin typeface="+mn-lt"/>
                          <a:ea typeface="Times New Roman"/>
                        </a:rPr>
                        <a:t>2</a:t>
                      </a:r>
                    </a:p>
                  </a:txBody>
                  <a:tcPr marL="9525" marR="83185" marT="9525" marB="0" anchor="ctr"/>
                </a:tc>
                <a:tc>
                  <a:txBody>
                    <a:bodyPr/>
                    <a:lstStyle/>
                    <a:p>
                      <a:pPr algn="ctr"/>
                      <a:r>
                        <a:rPr lang="en-ZA" sz="1400" b="1" dirty="0">
                          <a:latin typeface="+mn-lt"/>
                        </a:rPr>
                        <a:t>2</a:t>
                      </a:r>
                    </a:p>
                  </a:txBody>
                  <a:tcPr marL="0" marR="0" marT="0" marB="0" anchor="ctr"/>
                </a:tc>
                <a:tc>
                  <a:txBody>
                    <a:bodyPr/>
                    <a:lstStyle/>
                    <a:p>
                      <a:pPr algn="ctr"/>
                      <a:r>
                        <a:rPr lang="en-ZA" sz="1400" b="1" dirty="0">
                          <a:solidFill>
                            <a:srgbClr val="027D44"/>
                          </a:solidFill>
                          <a:latin typeface="+mn-lt"/>
                        </a:rPr>
                        <a:t>100%</a:t>
                      </a:r>
                    </a:p>
                  </a:txBody>
                  <a:tcPr marL="9525" marR="83185" marT="9525" marB="0" anchor="ctr"/>
                </a:tc>
                <a:extLst>
                  <a:ext uri="{0D108BD9-81ED-4DB2-BD59-A6C34878D82A}">
                    <a16:rowId xmlns:a16="http://schemas.microsoft.com/office/drawing/2014/main" val="3574895052"/>
                  </a:ext>
                </a:extLst>
              </a:tr>
              <a:tr h="743150">
                <a:tc>
                  <a:txBody>
                    <a:bodyPr/>
                    <a:lstStyle/>
                    <a:p>
                      <a:pPr fontAlgn="b">
                        <a:lnSpc>
                          <a:spcPct val="115000"/>
                        </a:lnSpc>
                        <a:spcAft>
                          <a:spcPts val="0"/>
                        </a:spcAft>
                      </a:pPr>
                      <a:r>
                        <a:rPr lang="en-ZA" sz="1400" b="1" u="sng" kern="1200" dirty="0">
                          <a:solidFill>
                            <a:srgbClr val="000000"/>
                          </a:solidFill>
                          <a:effectLst/>
                          <a:latin typeface="+mn-lt"/>
                          <a:ea typeface="Times New Roman" panose="02020603050405020304" pitchFamily="18" charset="0"/>
                          <a:cs typeface="Times New Roman" panose="02020603050405020304" pitchFamily="18" charset="0"/>
                        </a:rPr>
                        <a:t>Programme 4</a:t>
                      </a:r>
                      <a:r>
                        <a:rPr lang="en-ZA" sz="1400" u="sng"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dirty="0">
                          <a:solidFill>
                            <a:srgbClr val="000000"/>
                          </a:solidFill>
                          <a:effectLst/>
                          <a:latin typeface="+mn-lt"/>
                          <a:ea typeface="Times New Roman" panose="02020603050405020304" pitchFamily="18" charset="0"/>
                          <a:cs typeface="Times New Roman" panose="02020603050405020304" pitchFamily="18" charset="0"/>
                        </a:rPr>
                        <a:t>Orthotic and Rehabilitation</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400" b="1" dirty="0">
                          <a:solidFill>
                            <a:srgbClr val="000000"/>
                          </a:solidFill>
                          <a:effectLst/>
                          <a:latin typeface="+mn-lt"/>
                          <a:ea typeface="Times New Roman"/>
                        </a:rPr>
                        <a:t>1</a:t>
                      </a:r>
                    </a:p>
                  </a:txBody>
                  <a:tcPr marL="9525" marR="83185" marT="9525" marB="0" anchor="ctr"/>
                </a:tc>
                <a:tc>
                  <a:txBody>
                    <a:bodyPr/>
                    <a:lstStyle/>
                    <a:p>
                      <a:pPr algn="ctr"/>
                      <a:r>
                        <a:rPr lang="en-ZA" sz="1400" b="1" dirty="0">
                          <a:latin typeface="+mn-lt"/>
                        </a:rPr>
                        <a:t>1</a:t>
                      </a:r>
                    </a:p>
                  </a:txBody>
                  <a:tcPr marL="0" marR="0" marT="0" marB="0" anchor="ctr"/>
                </a:tc>
                <a:tc>
                  <a:txBody>
                    <a:bodyPr/>
                    <a:lstStyle/>
                    <a:p>
                      <a:pPr algn="ctr"/>
                      <a:r>
                        <a:rPr lang="en-ZA" sz="1400" b="1" dirty="0">
                          <a:solidFill>
                            <a:srgbClr val="027D44"/>
                          </a:solidFill>
                          <a:latin typeface="+mn-lt"/>
                        </a:rPr>
                        <a:t>100%</a:t>
                      </a:r>
                    </a:p>
                  </a:txBody>
                  <a:tcPr marL="9525" marR="83185" marT="9525" marB="0" anchor="ctr"/>
                </a:tc>
                <a:extLst>
                  <a:ext uri="{0D108BD9-81ED-4DB2-BD59-A6C34878D82A}">
                    <a16:rowId xmlns:a16="http://schemas.microsoft.com/office/drawing/2014/main" val="1953385745"/>
                  </a:ext>
                </a:extLst>
              </a:tr>
              <a:tr h="447414">
                <a:tc>
                  <a:txBody>
                    <a:bodyPr/>
                    <a:lstStyle/>
                    <a:p>
                      <a:pPr marL="0" marR="0" fontAlgn="b">
                        <a:spcBef>
                          <a:spcPts val="0"/>
                        </a:spcBef>
                        <a:spcAft>
                          <a:spcPts val="0"/>
                        </a:spcAft>
                      </a:pPr>
                      <a:r>
                        <a:rPr lang="en-GB" sz="1400" b="1" kern="1200" dirty="0">
                          <a:solidFill>
                            <a:srgbClr val="000000"/>
                          </a:solidFill>
                          <a:effectLst/>
                          <a:latin typeface="+mn-lt"/>
                          <a:ea typeface="Times New Roman"/>
                          <a:cs typeface="Times New Roman"/>
                        </a:rPr>
                        <a:t>Total number of Indicators</a:t>
                      </a:r>
                      <a:endParaRPr lang="en-US" sz="1400" b="1" dirty="0">
                        <a:solidFill>
                          <a:srgbClr val="000000"/>
                        </a:solidFill>
                        <a:effectLst/>
                        <a:latin typeface="+mn-lt"/>
                        <a:ea typeface="Times New Roman"/>
                        <a:cs typeface="Times New Roman"/>
                      </a:endParaRPr>
                    </a:p>
                  </a:txBody>
                  <a:tcPr marL="38573" marR="38573" marT="0" marB="0" anchor="ctr"/>
                </a:tc>
                <a:tc>
                  <a:txBody>
                    <a:bodyPr/>
                    <a:lstStyle/>
                    <a:p>
                      <a:pPr algn="ctr">
                        <a:spcAft>
                          <a:spcPts val="0"/>
                        </a:spcAft>
                      </a:pPr>
                      <a:r>
                        <a:rPr lang="en-ZA" sz="1400" b="1" dirty="0">
                          <a:solidFill>
                            <a:srgbClr val="000000"/>
                          </a:solidFill>
                          <a:effectLst/>
                          <a:latin typeface="+mn-lt"/>
                          <a:ea typeface="Times New Roman"/>
                        </a:rPr>
                        <a:t>8</a:t>
                      </a:r>
                    </a:p>
                  </a:txBody>
                  <a:tcPr marL="5358" marR="5358" marT="5358" marB="0"/>
                </a:tc>
                <a:tc rowSpan="2">
                  <a:txBody>
                    <a:bodyPr/>
                    <a:lstStyle/>
                    <a:p>
                      <a:pPr algn="ctr"/>
                      <a:r>
                        <a:rPr lang="en-ZA" sz="1400" b="1" dirty="0">
                          <a:latin typeface="+mn-lt"/>
                        </a:rPr>
                        <a:t>6</a:t>
                      </a:r>
                    </a:p>
                  </a:txBody>
                  <a:tcPr marL="0" marR="0" marT="0" marB="0">
                    <a:solidFill>
                      <a:srgbClr val="027D44"/>
                    </a:solidFill>
                  </a:tcPr>
                </a:tc>
                <a:tc rowSpan="2">
                  <a:txBody>
                    <a:bodyPr/>
                    <a:lstStyle/>
                    <a:p>
                      <a:pPr algn="ctr"/>
                      <a:r>
                        <a:rPr lang="en-ZA" sz="1600" b="1" dirty="0">
                          <a:latin typeface="+mn-lt"/>
                        </a:rPr>
                        <a:t>75%</a:t>
                      </a:r>
                    </a:p>
                  </a:txBody>
                  <a:tcPr marL="51435" marR="51435" marT="25718" marB="25718"/>
                </a:tc>
                <a:extLst>
                  <a:ext uri="{0D108BD9-81ED-4DB2-BD59-A6C34878D82A}">
                    <a16:rowId xmlns:a16="http://schemas.microsoft.com/office/drawing/2014/main" val="2784434873"/>
                  </a:ext>
                </a:extLst>
              </a:tr>
              <a:tr h="60496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400" b="1" kern="1200" dirty="0">
                          <a:solidFill>
                            <a:srgbClr val="000000"/>
                          </a:solidFill>
                          <a:effectLst/>
                          <a:latin typeface="+mn-lt"/>
                          <a:ea typeface="Times New Roman"/>
                        </a:rPr>
                        <a:t>Overall  Performance</a:t>
                      </a:r>
                      <a:endParaRPr lang="en-US" sz="1400" b="1" dirty="0">
                        <a:solidFill>
                          <a:srgbClr val="000000"/>
                        </a:solidFill>
                        <a:effectLst/>
                        <a:latin typeface="+mn-lt"/>
                        <a:ea typeface="Times New Roman"/>
                      </a:endParaRPr>
                    </a:p>
                  </a:txBody>
                  <a:tcPr marL="38573" marR="38573" marT="0" marB="0" anchor="b"/>
                </a:tc>
                <a:tc>
                  <a:txBody>
                    <a:bodyPr/>
                    <a:lstStyle/>
                    <a:p>
                      <a:pPr marL="0" marR="0" algn="l" fontAlgn="b">
                        <a:spcBef>
                          <a:spcPts val="0"/>
                        </a:spcBef>
                        <a:spcAft>
                          <a:spcPts val="0"/>
                        </a:spcAft>
                      </a:pPr>
                      <a:endParaRPr lang="en-ZA" sz="1400" b="1" dirty="0">
                        <a:solidFill>
                          <a:srgbClr val="000000"/>
                        </a:solidFill>
                        <a:effectLst/>
                        <a:latin typeface="+mn-lt"/>
                        <a:ea typeface="Times New Roman"/>
                      </a:endParaRPr>
                    </a:p>
                  </a:txBody>
                  <a:tcPr marL="5000" marR="43574" marT="4999" marB="0"/>
                </a:tc>
                <a:tc vMerge="1">
                  <a:txBody>
                    <a:bodyPr/>
                    <a:lstStyle/>
                    <a:p>
                      <a:endParaRPr lang="en-ZA" dirty="0"/>
                    </a:p>
                  </a:txBody>
                  <a:tcPr marL="0" marR="0" marT="0" marB="0" anchor="ctr">
                    <a:solidFill>
                      <a:srgbClr val="027D44"/>
                    </a:solidFill>
                  </a:tcPr>
                </a:tc>
                <a:tc vMerge="1">
                  <a:txBody>
                    <a:bodyPr/>
                    <a:lstStyle/>
                    <a:p>
                      <a:endParaRPr lang="en-ZA" sz="2400" dirty="0"/>
                    </a:p>
                  </a:txBody>
                  <a:tcPr/>
                </a:tc>
                <a:extLst>
                  <a:ext uri="{0D108BD9-81ED-4DB2-BD59-A6C34878D82A}">
                    <a16:rowId xmlns:a16="http://schemas.microsoft.com/office/drawing/2014/main" val="31108758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02942605"/>
              </p:ext>
            </p:extLst>
          </p:nvPr>
        </p:nvGraphicFramePr>
        <p:xfrm>
          <a:off x="5977287" y="1395664"/>
          <a:ext cx="2829829" cy="5120809"/>
        </p:xfrm>
        <a:graphic>
          <a:graphicData uri="http://schemas.openxmlformats.org/drawingml/2006/table">
            <a:tbl>
              <a:tblPr firstRow="1" bandRow="1">
                <a:tableStyleId>{5C22544A-7EE6-4342-B048-85BDC9FD1C3A}</a:tableStyleId>
              </a:tblPr>
              <a:tblGrid>
                <a:gridCol w="972153">
                  <a:extLst>
                    <a:ext uri="{9D8B030D-6E8A-4147-A177-3AD203B41FA5}">
                      <a16:colId xmlns:a16="http://schemas.microsoft.com/office/drawing/2014/main" val="2177301173"/>
                    </a:ext>
                  </a:extLst>
                </a:gridCol>
                <a:gridCol w="577516">
                  <a:extLst>
                    <a:ext uri="{9D8B030D-6E8A-4147-A177-3AD203B41FA5}">
                      <a16:colId xmlns:a16="http://schemas.microsoft.com/office/drawing/2014/main" val="249223247"/>
                    </a:ext>
                  </a:extLst>
                </a:gridCol>
                <a:gridCol w="1280160">
                  <a:extLst>
                    <a:ext uri="{9D8B030D-6E8A-4147-A177-3AD203B41FA5}">
                      <a16:colId xmlns:a16="http://schemas.microsoft.com/office/drawing/2014/main" val="4019259765"/>
                    </a:ext>
                  </a:extLst>
                </a:gridCol>
              </a:tblGrid>
              <a:tr h="1087655">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Times New Roman"/>
                        </a:rPr>
                        <a:t>Quarter 2 Planned Targets</a:t>
                      </a:r>
                      <a:endParaRPr lang="en-US" sz="1400" b="1" dirty="0">
                        <a:effectLst/>
                        <a:latin typeface="+mn-lt"/>
                        <a:ea typeface="Times New Roman"/>
                        <a:cs typeface="Times New Roman"/>
                      </a:endParaRPr>
                    </a:p>
                  </a:txBody>
                  <a:tcPr marL="38573" marR="38573" marT="0" marB="0" vert="vert">
                    <a:solidFill>
                      <a:schemeClr val="accent5"/>
                    </a:solidFill>
                  </a:tcPr>
                </a:tc>
                <a:tc>
                  <a:txBody>
                    <a:bodyPr/>
                    <a:lstStyle/>
                    <a:p>
                      <a:pPr marL="0" marR="0" algn="ctr" fontAlgn="b">
                        <a:spcBef>
                          <a:spcPts val="0"/>
                        </a:spcBef>
                        <a:spcAft>
                          <a:spcPts val="0"/>
                        </a:spcAft>
                      </a:pPr>
                      <a:r>
                        <a:rPr lang="en-GB" sz="1400" b="1" kern="1200" dirty="0">
                          <a:solidFill>
                            <a:srgbClr val="008000"/>
                          </a:solidFill>
                          <a:effectLst/>
                          <a:latin typeface="+mn-lt"/>
                          <a:ea typeface="Times New Roman"/>
                          <a:cs typeface="Arial" pitchFamily="34" charset="0"/>
                        </a:rPr>
                        <a:t>Achieved</a:t>
                      </a:r>
                      <a:endParaRPr lang="en-US" sz="1400" b="1" dirty="0">
                        <a:effectLst/>
                        <a:latin typeface="+mn-lt"/>
                        <a:ea typeface="Times New Roman"/>
                        <a:cs typeface="Arial" pitchFamily="34" charset="0"/>
                      </a:endParaRPr>
                    </a:p>
                  </a:txBody>
                  <a:tcPr marL="5000" marR="5000" marT="4999" marB="0" vert="vert">
                    <a:solidFill>
                      <a:schemeClr val="accent5"/>
                    </a:solidFill>
                  </a:tcPr>
                </a:tc>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Arial" pitchFamily="34" charset="0"/>
                        </a:rPr>
                        <a:t>Overall Achievement %</a:t>
                      </a:r>
                      <a:endParaRPr lang="en-US" sz="1400" b="1" dirty="0">
                        <a:effectLst/>
                        <a:latin typeface="+mn-lt"/>
                        <a:ea typeface="Times New Roman"/>
                        <a:cs typeface="Arial" pitchFamily="34" charset="0"/>
                      </a:endParaRPr>
                    </a:p>
                  </a:txBody>
                  <a:tcPr marL="5000" marR="5000" marT="4999" marB="0" vert="vert">
                    <a:solidFill>
                      <a:schemeClr val="accent5"/>
                    </a:solidFill>
                  </a:tcPr>
                </a:tc>
                <a:extLst>
                  <a:ext uri="{0D108BD9-81ED-4DB2-BD59-A6C34878D82A}">
                    <a16:rowId xmlns:a16="http://schemas.microsoft.com/office/drawing/2014/main" val="2175929903"/>
                  </a:ext>
                </a:extLst>
              </a:tr>
              <a:tr h="495433">
                <a:tc>
                  <a:txBody>
                    <a:bodyPr/>
                    <a:lstStyle/>
                    <a:p>
                      <a:pPr algn="ctr">
                        <a:spcAft>
                          <a:spcPts val="0"/>
                        </a:spcAft>
                      </a:pPr>
                      <a:r>
                        <a:rPr lang="en-ZA" sz="1400" b="1" dirty="0">
                          <a:solidFill>
                            <a:srgbClr val="000000"/>
                          </a:solidFill>
                          <a:effectLst/>
                          <a:latin typeface="+mn-lt"/>
                          <a:ea typeface="Times New Roman"/>
                        </a:rPr>
                        <a:t>3</a:t>
                      </a:r>
                    </a:p>
                  </a:txBody>
                  <a:tcPr marL="9525" marR="83185" marT="9525" marB="0" anchor="ctr"/>
                </a:tc>
                <a:tc>
                  <a:txBody>
                    <a:bodyPr/>
                    <a:lstStyle/>
                    <a:p>
                      <a:pPr algn="ctr"/>
                      <a:r>
                        <a:rPr lang="en-ZA" sz="1400" b="1" dirty="0">
                          <a:latin typeface="+mn-lt"/>
                        </a:rPr>
                        <a:t>2</a:t>
                      </a:r>
                    </a:p>
                  </a:txBody>
                  <a:tcPr marL="0" marR="0" marT="0" marB="0" anchor="ctr"/>
                </a:tc>
                <a:tc>
                  <a:txBody>
                    <a:bodyPr/>
                    <a:lstStyle/>
                    <a:p>
                      <a:pPr algn="ctr"/>
                      <a:r>
                        <a:rPr lang="en-ZA" sz="1400" b="1" dirty="0">
                          <a:solidFill>
                            <a:srgbClr val="FF0000"/>
                          </a:solidFill>
                          <a:latin typeface="+mn-lt"/>
                        </a:rPr>
                        <a:t>67%</a:t>
                      </a:r>
                    </a:p>
                  </a:txBody>
                  <a:tcPr marL="9525" marR="83185" marT="9525" marB="0" anchor="ctr"/>
                </a:tc>
                <a:extLst>
                  <a:ext uri="{0D108BD9-81ED-4DB2-BD59-A6C34878D82A}">
                    <a16:rowId xmlns:a16="http://schemas.microsoft.com/office/drawing/2014/main" val="1156145890"/>
                  </a:ext>
                </a:extLst>
              </a:tr>
              <a:tr h="1246758">
                <a:tc>
                  <a:txBody>
                    <a:bodyPr/>
                    <a:lstStyle/>
                    <a:p>
                      <a:pPr algn="ctr">
                        <a:spcAft>
                          <a:spcPts val="0"/>
                        </a:spcAft>
                      </a:pPr>
                      <a:r>
                        <a:rPr lang="en-ZA" sz="1400" b="1" dirty="0">
                          <a:solidFill>
                            <a:srgbClr val="000000"/>
                          </a:solidFill>
                          <a:effectLst/>
                          <a:latin typeface="+mn-lt"/>
                          <a:ea typeface="Times New Roman"/>
                        </a:rPr>
                        <a:t>2</a:t>
                      </a:r>
                    </a:p>
                  </a:txBody>
                  <a:tcPr marL="9525" marR="83185" marT="9525" marB="0" anchor="ctr"/>
                </a:tc>
                <a:tc>
                  <a:txBody>
                    <a:bodyPr/>
                    <a:lstStyle/>
                    <a:p>
                      <a:pPr algn="ctr"/>
                      <a:r>
                        <a:rPr lang="en-ZA" sz="1400" b="1" dirty="0">
                          <a:latin typeface="+mn-lt"/>
                        </a:rPr>
                        <a:t>1</a:t>
                      </a:r>
                    </a:p>
                  </a:txBody>
                  <a:tcPr marL="0" marR="0" marT="0" marB="0" anchor="ctr"/>
                </a:tc>
                <a:tc>
                  <a:txBody>
                    <a:bodyPr/>
                    <a:lstStyle/>
                    <a:p>
                      <a:pPr algn="ctr"/>
                      <a:r>
                        <a:rPr lang="en-ZA" sz="1400" b="1" dirty="0">
                          <a:solidFill>
                            <a:srgbClr val="FF0000"/>
                          </a:solidFill>
                          <a:latin typeface="+mn-lt"/>
                        </a:rPr>
                        <a:t>50%</a:t>
                      </a:r>
                    </a:p>
                  </a:txBody>
                  <a:tcPr marL="9525" marR="83185" marT="9525" marB="0" anchor="ctr"/>
                </a:tc>
                <a:extLst>
                  <a:ext uri="{0D108BD9-81ED-4DB2-BD59-A6C34878D82A}">
                    <a16:rowId xmlns:a16="http://schemas.microsoft.com/office/drawing/2014/main" val="2377895571"/>
                  </a:ext>
                </a:extLst>
              </a:tr>
              <a:tr h="495433">
                <a:tc>
                  <a:txBody>
                    <a:bodyPr/>
                    <a:lstStyle/>
                    <a:p>
                      <a:pPr algn="ctr">
                        <a:spcAft>
                          <a:spcPts val="0"/>
                        </a:spcAft>
                      </a:pPr>
                      <a:r>
                        <a:rPr lang="en-ZA" sz="1400" b="1" dirty="0">
                          <a:solidFill>
                            <a:srgbClr val="000000"/>
                          </a:solidFill>
                          <a:effectLst/>
                          <a:latin typeface="+mn-lt"/>
                          <a:ea typeface="Times New Roman"/>
                        </a:rPr>
                        <a:t>2</a:t>
                      </a:r>
                    </a:p>
                  </a:txBody>
                  <a:tcPr marL="9525" marR="83185" marT="9525" marB="0" anchor="ctr"/>
                </a:tc>
                <a:tc>
                  <a:txBody>
                    <a:bodyPr/>
                    <a:lstStyle/>
                    <a:p>
                      <a:pPr algn="ctr"/>
                      <a:r>
                        <a:rPr lang="en-ZA" sz="1400" b="1" dirty="0">
                          <a:latin typeface="+mn-lt"/>
                        </a:rPr>
                        <a:t>2</a:t>
                      </a:r>
                    </a:p>
                  </a:txBody>
                  <a:tcPr marL="0" marR="0" marT="0" marB="0" anchor="ctr"/>
                </a:tc>
                <a:tc>
                  <a:txBody>
                    <a:bodyPr/>
                    <a:lstStyle/>
                    <a:p>
                      <a:pPr algn="ctr"/>
                      <a:r>
                        <a:rPr lang="en-ZA" sz="1400" b="1" dirty="0">
                          <a:solidFill>
                            <a:srgbClr val="027D44"/>
                          </a:solidFill>
                          <a:latin typeface="+mn-lt"/>
                        </a:rPr>
                        <a:t>100%</a:t>
                      </a:r>
                    </a:p>
                  </a:txBody>
                  <a:tcPr marL="9525" marR="83185" marT="9525" marB="0" anchor="ctr"/>
                </a:tc>
                <a:extLst>
                  <a:ext uri="{0D108BD9-81ED-4DB2-BD59-A6C34878D82A}">
                    <a16:rowId xmlns:a16="http://schemas.microsoft.com/office/drawing/2014/main" val="8194853"/>
                  </a:ext>
                </a:extLst>
              </a:tr>
              <a:tr h="743150">
                <a:tc>
                  <a:txBody>
                    <a:bodyPr/>
                    <a:lstStyle/>
                    <a:p>
                      <a:pPr algn="ctr">
                        <a:spcAft>
                          <a:spcPts val="0"/>
                        </a:spcAft>
                      </a:pPr>
                      <a:r>
                        <a:rPr lang="en-ZA" sz="1400" b="1" dirty="0">
                          <a:solidFill>
                            <a:srgbClr val="000000"/>
                          </a:solidFill>
                          <a:effectLst/>
                          <a:latin typeface="+mn-lt"/>
                          <a:ea typeface="Times New Roman"/>
                        </a:rPr>
                        <a:t>1</a:t>
                      </a:r>
                    </a:p>
                  </a:txBody>
                  <a:tcPr marL="9525" marR="83185" marT="9525" marB="0" anchor="ctr"/>
                </a:tc>
                <a:tc>
                  <a:txBody>
                    <a:bodyPr/>
                    <a:lstStyle/>
                    <a:p>
                      <a:pPr algn="ctr"/>
                      <a:r>
                        <a:rPr lang="en-ZA" sz="1400" b="1" dirty="0">
                          <a:latin typeface="+mn-lt"/>
                        </a:rPr>
                        <a:t>1</a:t>
                      </a:r>
                    </a:p>
                  </a:txBody>
                  <a:tcPr marL="0" marR="0" marT="0" marB="0" anchor="ctr"/>
                </a:tc>
                <a:tc>
                  <a:txBody>
                    <a:bodyPr/>
                    <a:lstStyle/>
                    <a:p>
                      <a:pPr algn="ctr"/>
                      <a:r>
                        <a:rPr lang="en-ZA" sz="1400" b="1" dirty="0">
                          <a:solidFill>
                            <a:srgbClr val="027D44"/>
                          </a:solidFill>
                          <a:latin typeface="+mn-lt"/>
                        </a:rPr>
                        <a:t>100%</a:t>
                      </a:r>
                    </a:p>
                  </a:txBody>
                  <a:tcPr marL="9525" marR="83185" marT="9525" marB="0" anchor="ctr"/>
                </a:tc>
                <a:extLst>
                  <a:ext uri="{0D108BD9-81ED-4DB2-BD59-A6C34878D82A}">
                    <a16:rowId xmlns:a16="http://schemas.microsoft.com/office/drawing/2014/main" val="1065462554"/>
                  </a:ext>
                </a:extLst>
              </a:tr>
              <a:tr h="447414">
                <a:tc>
                  <a:txBody>
                    <a:bodyPr/>
                    <a:lstStyle/>
                    <a:p>
                      <a:pPr algn="ctr">
                        <a:spcAft>
                          <a:spcPts val="0"/>
                        </a:spcAft>
                      </a:pPr>
                      <a:r>
                        <a:rPr lang="en-ZA" sz="1400" b="1" dirty="0">
                          <a:solidFill>
                            <a:srgbClr val="000000"/>
                          </a:solidFill>
                          <a:effectLst/>
                          <a:latin typeface="+mn-lt"/>
                          <a:ea typeface="Times New Roman"/>
                        </a:rPr>
                        <a:t>8</a:t>
                      </a:r>
                    </a:p>
                  </a:txBody>
                  <a:tcPr marL="5358" marR="5358" marT="5358" marB="0"/>
                </a:tc>
                <a:tc rowSpan="2">
                  <a:txBody>
                    <a:bodyPr/>
                    <a:lstStyle/>
                    <a:p>
                      <a:pPr algn="ctr"/>
                      <a:r>
                        <a:rPr lang="en-ZA" sz="1400" b="1" dirty="0">
                          <a:latin typeface="+mn-lt"/>
                        </a:rPr>
                        <a:t>6</a:t>
                      </a:r>
                    </a:p>
                  </a:txBody>
                  <a:tcPr marL="0" marR="0" marT="0" marB="0">
                    <a:solidFill>
                      <a:srgbClr val="027D44"/>
                    </a:solidFill>
                  </a:tcPr>
                </a:tc>
                <a:tc rowSpan="2">
                  <a:txBody>
                    <a:bodyPr/>
                    <a:lstStyle/>
                    <a:p>
                      <a:pPr algn="ctr"/>
                      <a:r>
                        <a:rPr lang="en-ZA" sz="1600" b="1" dirty="0">
                          <a:latin typeface="+mn-lt"/>
                        </a:rPr>
                        <a:t>75%</a:t>
                      </a:r>
                    </a:p>
                  </a:txBody>
                  <a:tcPr marL="51435" marR="51435" marT="25718" marB="25718"/>
                </a:tc>
                <a:extLst>
                  <a:ext uri="{0D108BD9-81ED-4DB2-BD59-A6C34878D82A}">
                    <a16:rowId xmlns:a16="http://schemas.microsoft.com/office/drawing/2014/main" val="766958487"/>
                  </a:ext>
                </a:extLst>
              </a:tr>
              <a:tr h="604966">
                <a:tc>
                  <a:txBody>
                    <a:bodyPr/>
                    <a:lstStyle/>
                    <a:p>
                      <a:pPr marL="0" marR="0" algn="l" fontAlgn="b">
                        <a:spcBef>
                          <a:spcPts val="0"/>
                        </a:spcBef>
                        <a:spcAft>
                          <a:spcPts val="0"/>
                        </a:spcAft>
                      </a:pPr>
                      <a:endParaRPr lang="en-ZA" sz="1400" b="1" dirty="0">
                        <a:solidFill>
                          <a:srgbClr val="000000"/>
                        </a:solidFill>
                        <a:effectLst/>
                        <a:latin typeface="+mn-lt"/>
                        <a:ea typeface="Times New Roman"/>
                      </a:endParaRPr>
                    </a:p>
                  </a:txBody>
                  <a:tcPr marL="5000" marR="43574" marT="4999" marB="0"/>
                </a:tc>
                <a:tc vMerge="1">
                  <a:txBody>
                    <a:bodyPr/>
                    <a:lstStyle/>
                    <a:p>
                      <a:endParaRPr lang="en-ZA" dirty="0"/>
                    </a:p>
                  </a:txBody>
                  <a:tcPr marL="0" marR="0" marT="0" marB="0" anchor="ctr">
                    <a:solidFill>
                      <a:srgbClr val="027D44"/>
                    </a:solidFill>
                  </a:tcPr>
                </a:tc>
                <a:tc vMerge="1">
                  <a:txBody>
                    <a:bodyPr/>
                    <a:lstStyle/>
                    <a:p>
                      <a:endParaRPr lang="en-ZA" sz="2400" dirty="0"/>
                    </a:p>
                  </a:txBody>
                  <a:tcPr/>
                </a:tc>
                <a:extLst>
                  <a:ext uri="{0D108BD9-81ED-4DB2-BD59-A6C34878D82A}">
                    <a16:rowId xmlns:a16="http://schemas.microsoft.com/office/drawing/2014/main" val="1689867420"/>
                  </a:ext>
                </a:extLst>
              </a:tr>
            </a:tbl>
          </a:graphicData>
        </a:graphic>
      </p:graphicFrame>
    </p:spTree>
    <p:extLst>
      <p:ext uri="{BB962C8B-B14F-4D97-AF65-F5344CB8AC3E}">
        <p14:creationId xmlns:p14="http://schemas.microsoft.com/office/powerpoint/2010/main" val="8689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00814"/>
            <a:ext cx="8814816" cy="1054356"/>
          </a:xfrm>
        </p:spPr>
        <p:txBody>
          <a:bodyPr/>
          <a:lstStyle/>
          <a:p>
            <a:r>
              <a:rPr lang="en-US" sz="2800" b="1" dirty="0">
                <a:solidFill>
                  <a:srgbClr val="000000"/>
                </a:solidFill>
                <a:ea typeface="ＭＳ Ｐゴシック" pitchFamily="-80" charset="-128"/>
                <a:cs typeface="Arial" pitchFamily="34" charset="0"/>
              </a:rPr>
              <a:t>PERFORMANCE PER INDICATOR</a:t>
            </a:r>
            <a:br>
              <a:rPr lang="en-US" sz="2800" b="1" dirty="0">
                <a:solidFill>
                  <a:srgbClr val="000000"/>
                </a:solidFill>
                <a:ea typeface="ＭＳ Ｐゴシック" pitchFamily="-80" charset="-128"/>
                <a:cs typeface="Arial" pitchFamily="34" charset="0"/>
              </a:rPr>
            </a:br>
            <a:r>
              <a:rPr lang="en-US" sz="2800" b="1" u="sng" dirty="0">
                <a:solidFill>
                  <a:srgbClr val="000000"/>
                </a:solidFill>
                <a:ea typeface="ＭＳ Ｐゴシック" pitchFamily="-80" charset="-128"/>
                <a:cs typeface="Arial" pitchFamily="34" charset="0"/>
              </a:rPr>
              <a:t>Programme 1</a:t>
            </a:r>
            <a:endParaRPr lang="en-ZA" sz="2800" b="1" u="sng" dirty="0"/>
          </a:p>
        </p:txBody>
      </p:sp>
      <p:sp>
        <p:nvSpPr>
          <p:cNvPr id="3" name="Text Placeholder 2"/>
          <p:cNvSpPr>
            <a:spLocks noGrp="1"/>
          </p:cNvSpPr>
          <p:nvPr>
            <p:ph type="body" idx="1"/>
          </p:nvPr>
        </p:nvSpPr>
        <p:spPr>
          <a:xfrm>
            <a:off x="454968" y="2612827"/>
            <a:ext cx="8234065" cy="155812"/>
          </a:xfrm>
        </p:spPr>
        <p:txBody>
          <a:bodyPr/>
          <a:lstStyle/>
          <a:p>
            <a:r>
              <a:rPr lang="en-ZA" dirty="0"/>
              <a:t>   </a:t>
            </a:r>
          </a:p>
        </p:txBody>
      </p:sp>
      <p:graphicFrame>
        <p:nvGraphicFramePr>
          <p:cNvPr id="4" name="Table 3"/>
          <p:cNvGraphicFramePr>
            <a:graphicFrameLocks noGrp="1"/>
          </p:cNvGraphicFramePr>
          <p:nvPr>
            <p:extLst>
              <p:ext uri="{D42A27DB-BD31-4B8C-83A1-F6EECF244321}">
                <p14:modId xmlns:p14="http://schemas.microsoft.com/office/powerpoint/2010/main" val="3533393697"/>
              </p:ext>
            </p:extLst>
          </p:nvPr>
        </p:nvGraphicFramePr>
        <p:xfrm>
          <a:off x="242887" y="1303256"/>
          <a:ext cx="8709089" cy="3679820"/>
        </p:xfrm>
        <a:graphic>
          <a:graphicData uri="http://schemas.openxmlformats.org/drawingml/2006/table">
            <a:tbl>
              <a:tblPr firstRow="1" bandRow="1">
                <a:tableStyleId>{F5AB1C69-6EDB-4FF4-983F-18BD219EF322}</a:tableStyleId>
              </a:tblPr>
              <a:tblGrid>
                <a:gridCol w="4338738">
                  <a:extLst>
                    <a:ext uri="{9D8B030D-6E8A-4147-A177-3AD203B41FA5}">
                      <a16:colId xmlns:a16="http://schemas.microsoft.com/office/drawing/2014/main" val="249019263"/>
                    </a:ext>
                  </a:extLst>
                </a:gridCol>
                <a:gridCol w="1203158">
                  <a:extLst>
                    <a:ext uri="{9D8B030D-6E8A-4147-A177-3AD203B41FA5}">
                      <a16:colId xmlns:a16="http://schemas.microsoft.com/office/drawing/2014/main" val="2012766691"/>
                    </a:ext>
                  </a:extLst>
                </a:gridCol>
                <a:gridCol w="924025">
                  <a:extLst>
                    <a:ext uri="{9D8B030D-6E8A-4147-A177-3AD203B41FA5}">
                      <a16:colId xmlns:a16="http://schemas.microsoft.com/office/drawing/2014/main" val="3680851372"/>
                    </a:ext>
                  </a:extLst>
                </a:gridCol>
                <a:gridCol w="1289786">
                  <a:extLst>
                    <a:ext uri="{9D8B030D-6E8A-4147-A177-3AD203B41FA5}">
                      <a16:colId xmlns:a16="http://schemas.microsoft.com/office/drawing/2014/main" val="4176774610"/>
                    </a:ext>
                  </a:extLst>
                </a:gridCol>
                <a:gridCol w="953382">
                  <a:extLst>
                    <a:ext uri="{9D8B030D-6E8A-4147-A177-3AD203B41FA5}">
                      <a16:colId xmlns:a16="http://schemas.microsoft.com/office/drawing/2014/main" val="1422967199"/>
                    </a:ext>
                  </a:extLst>
                </a:gridCol>
              </a:tblGrid>
              <a:tr h="749417">
                <a:tc>
                  <a:txBody>
                    <a:bodyPr/>
                    <a:lstStyle/>
                    <a:p>
                      <a:pPr algn="ctr" fontAlgn="b" hangingPunct="1">
                        <a:spcAft>
                          <a:spcPts val="0"/>
                        </a:spcAft>
                      </a:pPr>
                      <a:r>
                        <a:rPr lang="en-GB" sz="1600" b="1" kern="1200" dirty="0">
                          <a:solidFill>
                            <a:schemeClr val="bg1"/>
                          </a:solidFill>
                          <a:effectLst/>
                          <a:latin typeface="+mn-lt"/>
                          <a:cs typeface="Arial" panose="020B0604020202020204" pitchFamily="34" charset="0"/>
                        </a:rPr>
                        <a:t>PERFORMANCE</a:t>
                      </a:r>
                      <a:r>
                        <a:rPr lang="en-GB" sz="1600" b="1" kern="1200" baseline="0" dirty="0">
                          <a:solidFill>
                            <a:schemeClr val="bg1"/>
                          </a:solidFill>
                          <a:effectLst/>
                          <a:latin typeface="+mn-lt"/>
                          <a:cs typeface="Arial" panose="020B0604020202020204" pitchFamily="34" charset="0"/>
                        </a:rPr>
                        <a:t> INDICATORS FOR THE FINANCIAL YEAR </a:t>
                      </a:r>
                      <a:r>
                        <a:rPr lang="en-GB" sz="1600" b="1" kern="1200" dirty="0">
                          <a:solidFill>
                            <a:schemeClr val="bg1"/>
                          </a:solidFill>
                          <a:effectLst/>
                          <a:latin typeface="+mn-lt"/>
                          <a:cs typeface="Arial" panose="020B0604020202020204" pitchFamily="34" charset="0"/>
                        </a:rPr>
                        <a:t>2021/22</a:t>
                      </a:r>
                      <a:endParaRPr lang="en-ZA" sz="1600" b="1" dirty="0">
                        <a:solidFill>
                          <a:schemeClr val="bg1"/>
                        </a:solidFill>
                        <a:effectLst/>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Annual Target</a:t>
                      </a:r>
                      <a:r>
                        <a:rPr kumimoji="0" lang="en-GB" sz="16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 </a:t>
                      </a:r>
                      <a:endParaRPr kumimoji="0" lang="en-ZA" sz="16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600" b="1" dirty="0">
                          <a:solidFill>
                            <a:schemeClr val="bg1"/>
                          </a:solidFill>
                          <a:effectLst/>
                          <a:latin typeface="+mn-lt"/>
                          <a:ea typeface="Times New Roman"/>
                          <a:cs typeface="Arial" panose="020B0604020202020204" pitchFamily="34" charset="0"/>
                        </a:rPr>
                        <a:t>Q2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2021/22 </a:t>
                      </a:r>
                      <a:endParaRPr kumimoji="0" lang="en-ZA" sz="16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600" b="1" dirty="0">
                          <a:solidFill>
                            <a:schemeClr val="bg1"/>
                          </a:solidFill>
                          <a:effectLst/>
                          <a:latin typeface="+mn-lt"/>
                          <a:ea typeface="Times New Roman"/>
                          <a:cs typeface="Arial" panose="020B0604020202020204" pitchFamily="34" charset="0"/>
                        </a:rPr>
                        <a:t>Q2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2021/22 </a:t>
                      </a:r>
                      <a:endParaRPr kumimoji="0" lang="en-ZA" sz="16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700" b="1" dirty="0">
                          <a:solidFill>
                            <a:schemeClr val="bg1"/>
                          </a:solidFill>
                          <a:effectLst/>
                          <a:latin typeface="+mn-lt"/>
                          <a:ea typeface="Times New Roman"/>
                          <a:cs typeface="Arial" panose="020B0604020202020204" pitchFamily="34" charset="0"/>
                        </a:rPr>
                        <a:t>LEGEND</a:t>
                      </a:r>
                    </a:p>
                  </a:txBody>
                  <a:tcPr marL="5002" marR="5002" marT="5001" marB="0"/>
                </a:tc>
                <a:extLst>
                  <a:ext uri="{0D108BD9-81ED-4DB2-BD59-A6C34878D82A}">
                    <a16:rowId xmlns:a16="http://schemas.microsoft.com/office/drawing/2014/main" val="1861272593"/>
                  </a:ext>
                </a:extLst>
              </a:tr>
              <a:tr h="908134">
                <a:tc>
                  <a:txBody>
                    <a:bodyPr/>
                    <a:lstStyle/>
                    <a:p>
                      <a:pPr fontAlgn="b">
                        <a:spcAft>
                          <a:spcPts val="0"/>
                        </a:spcAft>
                      </a:pPr>
                      <a:r>
                        <a:rPr kumimoji="0" lang="en-US" sz="1600" b="0" i="0" u="none" strike="noStrike" kern="1200" cap="none" spc="0" normalizeH="0" baseline="0" noProof="0" dirty="0">
                          <a:ln>
                            <a:noFill/>
                          </a:ln>
                          <a:solidFill>
                            <a:prstClr val="black"/>
                          </a:solidFill>
                          <a:effectLst/>
                          <a:uLnTx/>
                          <a:uFillTx/>
                          <a:latin typeface="+mn-lt"/>
                          <a:ea typeface="Times New Roman"/>
                          <a:cs typeface="Arial" pitchFamily="34" charset="0"/>
                        </a:rPr>
                        <a:t>1.1 </a:t>
                      </a:r>
                      <a:r>
                        <a:rPr kumimoji="0" lang="en-ZA" sz="1600" b="0" i="0" u="none" strike="noStrike" kern="1200" cap="none" spc="0" normalizeH="0" baseline="0" noProof="0" dirty="0">
                          <a:ln>
                            <a:noFill/>
                          </a:ln>
                          <a:solidFill>
                            <a:prstClr val="black"/>
                          </a:solidFill>
                          <a:effectLst/>
                          <a:uLnTx/>
                          <a:uFillTx/>
                          <a:latin typeface="+mn-lt"/>
                          <a:ea typeface="Times New Roman"/>
                          <a:cs typeface="Arial" pitchFamily="34" charset="0"/>
                        </a:rPr>
                        <a:t>Funds allocated to Small and Medium Enterprises</a:t>
                      </a:r>
                    </a:p>
                    <a:p>
                      <a:pPr fontAlgn="b">
                        <a:spcAft>
                          <a:spcPts val="0"/>
                        </a:spcAft>
                      </a:pPr>
                      <a:endParaRPr kumimoji="0" lang="en-US" sz="16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marL="0" marR="0" lvl="0" indent="0" algn="ctr" defTabSz="914400" eaLnBrk="1" fontAlgn="base" latinLnBrk="0" hangingPunct="0">
                        <a:lnSpc>
                          <a:spcPct val="130000"/>
                        </a:lnSpc>
                        <a:spcBef>
                          <a:spcPts val="0"/>
                        </a:spcBef>
                        <a:spcAft>
                          <a:spcPts val="0"/>
                        </a:spcAft>
                        <a:buClrTx/>
                        <a:buSzTx/>
                        <a:buFontTx/>
                        <a:buNone/>
                        <a:tabLst/>
                        <a:defRPr/>
                      </a:pPr>
                      <a:r>
                        <a:rPr kumimoji="0" lang="en-ZA" sz="1600" b="1" i="0" u="none" strike="noStrike" kern="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R200 Million</a:t>
                      </a:r>
                    </a:p>
                  </a:txBody>
                  <a:tcPr marL="8890" marR="77470" marT="8890" marB="0" anchor="ctr"/>
                </a:tc>
                <a:tc grid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Reports Annually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dirty="0">
                        <a:ln>
                          <a:noFill/>
                        </a:ln>
                        <a:solidFill>
                          <a:schemeClr val="tx1"/>
                        </a:solidFill>
                        <a:effectLst/>
                        <a:uLnTx/>
                        <a:uFillTx/>
                        <a:latin typeface="+mn-lt"/>
                        <a:ea typeface="+mn-ea"/>
                        <a:cs typeface="+mn-cs"/>
                      </a:endParaRPr>
                    </a:p>
                  </a:txBody>
                  <a:tcPr marL="5002" marR="43583" marT="5001"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70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txBody>
                  <a:tcPr marL="5002" marR="43583" marT="5001" marB="0" anchor="ctr"/>
                </a:tc>
                <a:tc hMerge="1">
                  <a:txBody>
                    <a:bodyPr/>
                    <a:lstStyle/>
                    <a:p>
                      <a:pPr algn="ctr"/>
                      <a:endParaRPr lang="en-ZA" sz="1700" b="1" dirty="0">
                        <a:solidFill>
                          <a:schemeClr val="tx1"/>
                        </a:solidFill>
                        <a:latin typeface="+mn-lt"/>
                        <a:cs typeface="Arial" panose="020B0604020202020204" pitchFamily="34" charset="0"/>
                      </a:endParaRPr>
                    </a:p>
                  </a:txBody>
                  <a:tcPr marL="5002" marR="43583" marT="5001" marB="0" anchor="ctr"/>
                </a:tc>
                <a:extLst>
                  <a:ext uri="{0D108BD9-81ED-4DB2-BD59-A6C34878D82A}">
                    <a16:rowId xmlns:a16="http://schemas.microsoft.com/office/drawing/2014/main" val="3115973187"/>
                  </a:ext>
                </a:extLst>
              </a:tr>
              <a:tr h="7110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Times New Roman"/>
                          <a:cs typeface="Arial" pitchFamily="34" charset="0"/>
                        </a:rPr>
                        <a:t>1.2 </a:t>
                      </a:r>
                      <a:r>
                        <a:rPr kumimoji="0" lang="en-ZA" sz="1600" b="0" i="0" u="none" strike="noStrike" kern="1200" cap="none" spc="0" normalizeH="0" baseline="0" noProof="0" dirty="0">
                          <a:ln>
                            <a:noFill/>
                          </a:ln>
                          <a:solidFill>
                            <a:prstClr val="black"/>
                          </a:solidFill>
                          <a:effectLst/>
                          <a:uLnTx/>
                          <a:uFillTx/>
                          <a:latin typeface="+mn-lt"/>
                          <a:ea typeface="Times New Roman"/>
                          <a:cs typeface="Arial" pitchFamily="34" charset="0"/>
                        </a:rPr>
                        <a:t>Number of decent jobs created through job summit initiatives (Investment activities)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marL="0" marR="0" lvl="0" indent="0" algn="ctr" defTabSz="914400" eaLnBrk="1" fontAlgn="base" latinLnBrk="0" hangingPunct="0">
                        <a:lnSpc>
                          <a:spcPct val="130000"/>
                        </a:lnSpc>
                        <a:spcBef>
                          <a:spcPts val="0"/>
                        </a:spcBef>
                        <a:spcAft>
                          <a:spcPts val="0"/>
                        </a:spcAft>
                        <a:buClrTx/>
                        <a:buSzTx/>
                        <a:buFontTx/>
                        <a:buNone/>
                        <a:tabLst/>
                        <a:defRPr/>
                      </a:pPr>
                      <a:r>
                        <a:rPr kumimoji="0" lang="en-ZA" sz="1600" b="1" i="0" u="none" strike="noStrike" kern="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1000</a:t>
                      </a:r>
                    </a:p>
                    <a:p>
                      <a:pPr marL="0" marR="0" lvl="0" indent="0" algn="ctr" defTabSz="914400" eaLnBrk="1" fontAlgn="base" latinLnBrk="0" hangingPunct="0">
                        <a:lnSpc>
                          <a:spcPct val="130000"/>
                        </a:lnSpc>
                        <a:spcBef>
                          <a:spcPts val="0"/>
                        </a:spcBef>
                        <a:spcAft>
                          <a:spcPts val="0"/>
                        </a:spcAft>
                        <a:buClrTx/>
                        <a:buSzTx/>
                        <a:buFontTx/>
                        <a:buNone/>
                        <a:tabLst/>
                        <a:defRPr/>
                      </a:pPr>
                      <a:endParaRPr kumimoji="0" lang="en-ZA" sz="1600" b="1" i="0" u="none" strike="noStrike" kern="0" cap="none" spc="0" normalizeH="0" baseline="0" noProof="0" dirty="0">
                        <a:ln>
                          <a:noFill/>
                        </a:ln>
                        <a:solidFill>
                          <a:srgbClr val="007832"/>
                        </a:solidFill>
                        <a:effectLst/>
                        <a:uLnTx/>
                        <a:uFillTx/>
                        <a:latin typeface="+mn-lt"/>
                        <a:ea typeface="Times New Roman" panose="02020603050405020304" pitchFamily="18" charset="0"/>
                        <a:cs typeface="Times New Roman" panose="02020603050405020304" pitchFamily="18" charset="0"/>
                      </a:endParaRPr>
                    </a:p>
                  </a:txBody>
                  <a:tcPr marL="8890" marR="77470" marT="889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Reports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dirty="0">
                        <a:ln>
                          <a:noFill/>
                        </a:ln>
                        <a:solidFill>
                          <a:schemeClr val="tx1"/>
                        </a:solidFill>
                        <a:effectLst/>
                        <a:uLnTx/>
                        <a:uFillTx/>
                        <a:latin typeface="+mn-lt"/>
                        <a:ea typeface="+mn-ea"/>
                        <a:cs typeface="+mn-cs"/>
                      </a:endParaRPr>
                    </a:p>
                  </a:txBody>
                  <a:tcPr marL="5002" marR="43583" marT="5001"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70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txBody>
                  <a:tcPr marL="5002" marR="43583" marT="5001" marB="0" anchor="ctr"/>
                </a:tc>
                <a:tc hMerge="1">
                  <a:txBody>
                    <a:bodyPr/>
                    <a:lstStyle/>
                    <a:p>
                      <a:pPr algn="ctr"/>
                      <a:endParaRPr lang="en-ZA" sz="1700" b="1" dirty="0">
                        <a:latin typeface="+mn-lt"/>
                        <a:cs typeface="Arial" panose="020B0604020202020204" pitchFamily="34" charset="0"/>
                      </a:endParaRPr>
                    </a:p>
                  </a:txBody>
                  <a:tcPr marL="5002" marR="43583" marT="5001" marB="0" anchor="ctr"/>
                </a:tc>
                <a:extLst>
                  <a:ext uri="{0D108BD9-81ED-4DB2-BD59-A6C34878D82A}">
                    <a16:rowId xmlns:a16="http://schemas.microsoft.com/office/drawing/2014/main" val="1789728818"/>
                  </a:ext>
                </a:extLst>
              </a:tr>
              <a:tr h="6088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effectLst/>
                          <a:latin typeface="+mn-lt"/>
                          <a:ea typeface="Times New Roman" panose="02020603050405020304" pitchFamily="18" charset="0"/>
                          <a:cs typeface="Times New Roman" panose="02020603050405020304" pitchFamily="18" charset="0"/>
                        </a:rPr>
                        <a:t>1.3 Percentage increase in total assets per annum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5002" marR="5002" marT="5001" marB="0"/>
                </a:tc>
                <a:tc>
                  <a:txBody>
                    <a:bodyPr/>
                    <a:lstStyle/>
                    <a:p>
                      <a:pPr marL="0" marR="0" lvl="0" indent="0" algn="ctr" defTabSz="914400" eaLnBrk="1" fontAlgn="base" latinLnBrk="0" hangingPunct="0">
                        <a:lnSpc>
                          <a:spcPct val="130000"/>
                        </a:lnSpc>
                        <a:spcBef>
                          <a:spcPts val="0"/>
                        </a:spcBef>
                        <a:spcAft>
                          <a:spcPts val="0"/>
                        </a:spcAft>
                        <a:buClrTx/>
                        <a:buSzTx/>
                        <a:buFontTx/>
                        <a:buNone/>
                        <a:tabLst/>
                        <a:defRPr/>
                      </a:pPr>
                      <a:r>
                        <a:rPr kumimoji="0" lang="en-ZA" sz="1600" b="1" i="0" u="none" strike="noStrike" kern="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10%</a:t>
                      </a:r>
                    </a:p>
                    <a:p>
                      <a:pPr marL="0" marR="0" lvl="0" indent="0" algn="ctr" defTabSz="914400" eaLnBrk="1" fontAlgn="base" latinLnBrk="0" hangingPunct="0">
                        <a:lnSpc>
                          <a:spcPct val="130000"/>
                        </a:lnSpc>
                        <a:spcBef>
                          <a:spcPts val="0"/>
                        </a:spcBef>
                        <a:spcAft>
                          <a:spcPts val="0"/>
                        </a:spcAft>
                        <a:buClrTx/>
                        <a:buSzTx/>
                        <a:buFontTx/>
                        <a:buNone/>
                        <a:tabLst/>
                        <a:defRPr/>
                      </a:pPr>
                      <a:endParaRPr kumimoji="0" lang="en-ZA" sz="1600" b="1" i="0" u="none" strike="noStrike" kern="0" cap="none" spc="0" normalizeH="0" baseline="0" noProof="0" dirty="0">
                        <a:ln>
                          <a:noFill/>
                        </a:ln>
                        <a:solidFill>
                          <a:srgbClr val="007832"/>
                        </a:solidFill>
                        <a:effectLst/>
                        <a:uLnTx/>
                        <a:uFillTx/>
                        <a:latin typeface="+mn-lt"/>
                        <a:ea typeface="Times New Roman" panose="02020603050405020304" pitchFamily="18" charset="0"/>
                        <a:cs typeface="Times New Roman" panose="02020603050405020304" pitchFamily="18" charset="0"/>
                      </a:endParaRPr>
                    </a:p>
                  </a:txBody>
                  <a:tcPr marL="8890" marR="8890" marT="889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Reports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dirty="0">
                        <a:ln>
                          <a:noFill/>
                        </a:ln>
                        <a:solidFill>
                          <a:schemeClr val="tx1"/>
                        </a:solidFill>
                        <a:effectLst/>
                        <a:uLnTx/>
                        <a:uFillTx/>
                        <a:latin typeface="+mn-lt"/>
                        <a:ea typeface="+mn-ea"/>
                        <a:cs typeface="+mn-cs"/>
                      </a:endParaRPr>
                    </a:p>
                  </a:txBody>
                  <a:tcPr marL="5002" marR="43583" marT="5001"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70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txBody>
                  <a:tcPr marL="5002" marR="43583" marT="5001" marB="0" anchor="ctr"/>
                </a:tc>
                <a:tc hMerge="1">
                  <a:txBody>
                    <a:bodyPr/>
                    <a:lstStyle/>
                    <a:p>
                      <a:pPr algn="ctr"/>
                      <a:endParaRPr lang="en-ZA" sz="1700" b="1" dirty="0">
                        <a:latin typeface="+mn-lt"/>
                        <a:cs typeface="Arial" panose="020B0604020202020204" pitchFamily="34" charset="0"/>
                      </a:endParaRPr>
                    </a:p>
                  </a:txBody>
                  <a:tcPr marL="5002" marR="43583" marT="5001" marB="0" anchor="ctr"/>
                </a:tc>
                <a:extLst>
                  <a:ext uri="{0D108BD9-81ED-4DB2-BD59-A6C34878D82A}">
                    <a16:rowId xmlns:a16="http://schemas.microsoft.com/office/drawing/2014/main" val="10004"/>
                  </a:ext>
                </a:extLst>
              </a:tr>
              <a:tr h="635866">
                <a:tc>
                  <a:txBody>
                    <a:bodyPr/>
                    <a:lstStyle/>
                    <a:p>
                      <a:pPr fontAlgn="b">
                        <a:spcAft>
                          <a:spcPts val="0"/>
                        </a:spcAft>
                      </a:pPr>
                      <a:r>
                        <a:rPr kumimoji="0" lang="en-US" sz="1700" b="0" i="0" u="none" strike="noStrike" kern="1200" cap="none" spc="0" normalizeH="0" baseline="0" noProof="0" dirty="0">
                          <a:ln>
                            <a:noFill/>
                          </a:ln>
                          <a:solidFill>
                            <a:prstClr val="black"/>
                          </a:solidFill>
                          <a:effectLst/>
                          <a:uLnTx/>
                          <a:uFillTx/>
                          <a:latin typeface="+mn-lt"/>
                          <a:ea typeface="Times New Roman"/>
                          <a:cs typeface="Arial" pitchFamily="34" charset="0"/>
                        </a:rPr>
                        <a:t>1.4 Percentage reduction in matters affecting the audit opinion</a:t>
                      </a:r>
                    </a:p>
                  </a:txBody>
                  <a:tcPr marL="5002" marR="5002" marT="5001" marB="0"/>
                </a:tc>
                <a:tc>
                  <a:txBody>
                    <a:bodyPr/>
                    <a:lstStyle/>
                    <a:p>
                      <a:pPr marL="0" marR="0" lvl="0" indent="0" algn="ctr" defTabSz="914400" eaLnBrk="1" fontAlgn="base" latinLnBrk="0" hangingPunct="0">
                        <a:lnSpc>
                          <a:spcPct val="130000"/>
                        </a:lnSpc>
                        <a:spcBef>
                          <a:spcPts val="0"/>
                        </a:spcBef>
                        <a:spcAft>
                          <a:spcPts val="0"/>
                        </a:spcAft>
                        <a:buClrTx/>
                        <a:buSzTx/>
                        <a:buFontTx/>
                        <a:buNone/>
                        <a:tabLst/>
                        <a:defRPr/>
                      </a:pPr>
                      <a:r>
                        <a:rPr kumimoji="0" lang="en-ZA" sz="1600" b="1" i="0" u="none" strike="noStrike" kern="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75%</a:t>
                      </a:r>
                    </a:p>
                    <a:p>
                      <a:pPr marL="0" marR="0" lvl="0" indent="0" algn="ctr" defTabSz="914400" eaLnBrk="1" fontAlgn="base" latinLnBrk="0" hangingPunct="0">
                        <a:lnSpc>
                          <a:spcPct val="130000"/>
                        </a:lnSpc>
                        <a:spcBef>
                          <a:spcPts val="0"/>
                        </a:spcBef>
                        <a:spcAft>
                          <a:spcPts val="0"/>
                        </a:spcAft>
                        <a:buClrTx/>
                        <a:buSzTx/>
                        <a:buFontTx/>
                        <a:buNone/>
                        <a:tabLst/>
                        <a:defRPr/>
                      </a:pPr>
                      <a:endParaRPr kumimoji="0" lang="en-ZA" sz="1600" b="1" i="0" u="none" strike="noStrike" kern="0" cap="none" spc="0" normalizeH="0" baseline="0" noProof="0" dirty="0">
                        <a:ln>
                          <a:noFill/>
                        </a:ln>
                        <a:solidFill>
                          <a:srgbClr val="007832"/>
                        </a:solidFill>
                        <a:effectLst/>
                        <a:uLnTx/>
                        <a:uFillTx/>
                        <a:latin typeface="+mn-lt"/>
                        <a:ea typeface="Times New Roman" panose="02020603050405020304" pitchFamily="18" charset="0"/>
                        <a:cs typeface="Times New Roman" panose="02020603050405020304" pitchFamily="18" charset="0"/>
                      </a:endParaRPr>
                    </a:p>
                  </a:txBody>
                  <a:tcPr marL="8890" marR="8890" marT="889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Reports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dirty="0">
                        <a:ln>
                          <a:noFill/>
                        </a:ln>
                        <a:solidFill>
                          <a:prstClr val="black"/>
                        </a:solidFill>
                        <a:effectLst/>
                        <a:uLnTx/>
                        <a:uFillTx/>
                        <a:latin typeface="+mn-lt"/>
                        <a:ea typeface="+mn-ea"/>
                        <a:cs typeface="+mn-cs"/>
                      </a:endParaRPr>
                    </a:p>
                  </a:txBody>
                  <a:tcPr marL="5002" marR="43583" marT="5001" marB="0" anchor="ct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3614786969"/>
                  </a:ext>
                </a:extLst>
              </a:tr>
            </a:tbl>
          </a:graphicData>
        </a:graphic>
      </p:graphicFrame>
    </p:spTree>
    <p:extLst>
      <p:ext uri="{BB962C8B-B14F-4D97-AF65-F5344CB8AC3E}">
        <p14:creationId xmlns:p14="http://schemas.microsoft.com/office/powerpoint/2010/main" val="870647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00814"/>
            <a:ext cx="8814816" cy="1054356"/>
          </a:xfrm>
        </p:spPr>
        <p:txBody>
          <a:bodyPr/>
          <a:lstStyle/>
          <a:p>
            <a:r>
              <a:rPr lang="en-US" sz="2800" b="1" dirty="0">
                <a:solidFill>
                  <a:srgbClr val="000000"/>
                </a:solidFill>
                <a:ea typeface="ＭＳ Ｐゴシック" pitchFamily="-80" charset="-128"/>
                <a:cs typeface="Arial" pitchFamily="34" charset="0"/>
              </a:rPr>
              <a:t>PERFORMANCE PER INDICATOR</a:t>
            </a:r>
            <a:br>
              <a:rPr lang="en-US" sz="2800" b="1" dirty="0">
                <a:solidFill>
                  <a:srgbClr val="000000"/>
                </a:solidFill>
                <a:ea typeface="ＭＳ Ｐゴシック" pitchFamily="-80" charset="-128"/>
                <a:cs typeface="Arial" pitchFamily="34" charset="0"/>
              </a:rPr>
            </a:br>
            <a:r>
              <a:rPr lang="en-US" sz="2800" b="1" u="sng" dirty="0">
                <a:solidFill>
                  <a:srgbClr val="000000"/>
                </a:solidFill>
                <a:ea typeface="ＭＳ Ｐゴシック" pitchFamily="-80" charset="-128"/>
                <a:cs typeface="Arial" pitchFamily="34" charset="0"/>
              </a:rPr>
              <a:t>Programme 1</a:t>
            </a:r>
            <a:endParaRPr lang="en-ZA" sz="2800" b="1" dirty="0"/>
          </a:p>
        </p:txBody>
      </p:sp>
      <p:sp>
        <p:nvSpPr>
          <p:cNvPr id="3" name="Text Placeholder 2"/>
          <p:cNvSpPr>
            <a:spLocks noGrp="1"/>
          </p:cNvSpPr>
          <p:nvPr>
            <p:ph type="body" idx="1"/>
          </p:nvPr>
        </p:nvSpPr>
        <p:spPr>
          <a:xfrm>
            <a:off x="454968" y="2612827"/>
            <a:ext cx="8234065" cy="155812"/>
          </a:xfrm>
        </p:spPr>
        <p:txBody>
          <a:bodyPr/>
          <a:lstStyle/>
          <a:p>
            <a:r>
              <a:rPr lang="en-ZA" dirty="0"/>
              <a:t>   </a:t>
            </a:r>
          </a:p>
        </p:txBody>
      </p:sp>
      <p:graphicFrame>
        <p:nvGraphicFramePr>
          <p:cNvPr id="4" name="Table 3"/>
          <p:cNvGraphicFramePr>
            <a:graphicFrameLocks noGrp="1"/>
          </p:cNvGraphicFramePr>
          <p:nvPr>
            <p:extLst>
              <p:ext uri="{D42A27DB-BD31-4B8C-83A1-F6EECF244321}">
                <p14:modId xmlns:p14="http://schemas.microsoft.com/office/powerpoint/2010/main" val="3974964499"/>
              </p:ext>
            </p:extLst>
          </p:nvPr>
        </p:nvGraphicFramePr>
        <p:xfrm>
          <a:off x="217454" y="1381639"/>
          <a:ext cx="8652226" cy="5112728"/>
        </p:xfrm>
        <a:graphic>
          <a:graphicData uri="http://schemas.openxmlformats.org/drawingml/2006/table">
            <a:tbl>
              <a:tblPr firstRow="1" bandRow="1">
                <a:tableStyleId>{F5AB1C69-6EDB-4FF4-983F-18BD219EF322}</a:tableStyleId>
              </a:tblPr>
              <a:tblGrid>
                <a:gridCol w="2949258">
                  <a:extLst>
                    <a:ext uri="{9D8B030D-6E8A-4147-A177-3AD203B41FA5}">
                      <a16:colId xmlns:a16="http://schemas.microsoft.com/office/drawing/2014/main" val="249019263"/>
                    </a:ext>
                  </a:extLst>
                </a:gridCol>
                <a:gridCol w="1520791">
                  <a:extLst>
                    <a:ext uri="{9D8B030D-6E8A-4147-A177-3AD203B41FA5}">
                      <a16:colId xmlns:a16="http://schemas.microsoft.com/office/drawing/2014/main" val="2012766691"/>
                    </a:ext>
                  </a:extLst>
                </a:gridCol>
                <a:gridCol w="1421491">
                  <a:extLst>
                    <a:ext uri="{9D8B030D-6E8A-4147-A177-3AD203B41FA5}">
                      <a16:colId xmlns:a16="http://schemas.microsoft.com/office/drawing/2014/main" val="3680851372"/>
                    </a:ext>
                  </a:extLst>
                </a:gridCol>
                <a:gridCol w="68983">
                  <a:extLst>
                    <a:ext uri="{9D8B030D-6E8A-4147-A177-3AD203B41FA5}">
                      <a16:colId xmlns:a16="http://schemas.microsoft.com/office/drawing/2014/main" val="3311501934"/>
                    </a:ext>
                  </a:extLst>
                </a:gridCol>
                <a:gridCol w="1849492">
                  <a:extLst>
                    <a:ext uri="{9D8B030D-6E8A-4147-A177-3AD203B41FA5}">
                      <a16:colId xmlns:a16="http://schemas.microsoft.com/office/drawing/2014/main" val="735805404"/>
                    </a:ext>
                  </a:extLst>
                </a:gridCol>
                <a:gridCol w="263659">
                  <a:extLst>
                    <a:ext uri="{9D8B030D-6E8A-4147-A177-3AD203B41FA5}">
                      <a16:colId xmlns:a16="http://schemas.microsoft.com/office/drawing/2014/main" val="506398788"/>
                    </a:ext>
                  </a:extLst>
                </a:gridCol>
                <a:gridCol w="578552">
                  <a:extLst>
                    <a:ext uri="{9D8B030D-6E8A-4147-A177-3AD203B41FA5}">
                      <a16:colId xmlns:a16="http://schemas.microsoft.com/office/drawing/2014/main" val="1422967199"/>
                    </a:ext>
                  </a:extLst>
                </a:gridCol>
              </a:tblGrid>
              <a:tr h="504913">
                <a:tc>
                  <a:txBody>
                    <a:bodyPr/>
                    <a:lstStyle/>
                    <a:p>
                      <a:pPr algn="ctr" fontAlgn="b" hangingPunct="1">
                        <a:spcAft>
                          <a:spcPts val="0"/>
                        </a:spcAft>
                      </a:pPr>
                      <a:r>
                        <a:rPr lang="en-GB" sz="1400" b="1" kern="1200" dirty="0">
                          <a:solidFill>
                            <a:schemeClr val="bg1"/>
                          </a:solidFill>
                          <a:effectLst/>
                          <a:latin typeface="+mn-lt"/>
                          <a:cs typeface="Arial" panose="020B0604020202020204" pitchFamily="34" charset="0"/>
                        </a:rPr>
                        <a:t>PERFORMANCE</a:t>
                      </a:r>
                      <a:r>
                        <a:rPr lang="en-GB" sz="1400" b="1" kern="1200" baseline="0" dirty="0">
                          <a:solidFill>
                            <a:schemeClr val="bg1"/>
                          </a:solidFill>
                          <a:effectLst/>
                          <a:latin typeface="+mn-lt"/>
                          <a:cs typeface="Arial" panose="020B0604020202020204" pitchFamily="34" charset="0"/>
                        </a:rPr>
                        <a:t> INDICATORS FOR THE FINANCIAL YEAR </a:t>
                      </a:r>
                      <a:r>
                        <a:rPr lang="en-GB" sz="1400" b="1" kern="1200" dirty="0">
                          <a:solidFill>
                            <a:schemeClr val="bg1"/>
                          </a:solidFill>
                          <a:effectLst/>
                          <a:latin typeface="+mn-lt"/>
                          <a:cs typeface="Arial" panose="020B0604020202020204" pitchFamily="34" charset="0"/>
                        </a:rPr>
                        <a:t>2021/22</a:t>
                      </a:r>
                      <a:endParaRPr lang="en-ZA" sz="1400" b="1" dirty="0">
                        <a:solidFill>
                          <a:schemeClr val="bg1"/>
                        </a:solidFill>
                        <a:effectLst/>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Annual Target</a:t>
                      </a:r>
                      <a:r>
                        <a:rPr kumimoji="0" lang="en-GB"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 </a:t>
                      </a:r>
                      <a:endParaRPr kumimoji="0" lang="en-ZA" sz="14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400" b="1" dirty="0">
                          <a:solidFill>
                            <a:schemeClr val="bg1"/>
                          </a:solidFill>
                          <a:effectLst/>
                          <a:latin typeface="+mn-lt"/>
                          <a:ea typeface="Times New Roman"/>
                          <a:cs typeface="Arial" panose="020B0604020202020204" pitchFamily="34" charset="0"/>
                        </a:rPr>
                        <a:t>Q2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gridSpan="2">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dirty="0">
                          <a:solidFill>
                            <a:schemeClr val="bg1"/>
                          </a:solidFill>
                          <a:effectLst/>
                          <a:latin typeface="+mn-lt"/>
                          <a:ea typeface="Times New Roman"/>
                          <a:cs typeface="Arial" panose="020B0604020202020204" pitchFamily="34" charset="0"/>
                        </a:rPr>
                        <a:t>Q2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gridSpan="2">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dirty="0">
                          <a:solidFill>
                            <a:schemeClr val="bg1"/>
                          </a:solidFill>
                          <a:effectLst/>
                          <a:latin typeface="+mn-lt"/>
                          <a:ea typeface="Times New Roman"/>
                          <a:cs typeface="Arial" panose="020B0604020202020204" pitchFamily="34" charset="0"/>
                        </a:rPr>
                        <a:t>LEGEND</a:t>
                      </a:r>
                    </a:p>
                  </a:txBody>
                  <a:tcPr marL="5002" marR="5002" marT="5001" marB="0"/>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ZA" sz="1400" b="1" dirty="0">
                        <a:solidFill>
                          <a:schemeClr val="bg1"/>
                        </a:solidFill>
                        <a:effectLst/>
                        <a:latin typeface="+mn-lt"/>
                        <a:ea typeface="Times New Roman"/>
                        <a:cs typeface="Arial" panose="020B0604020202020204" pitchFamily="34" charset="0"/>
                      </a:endParaRPr>
                    </a:p>
                  </a:txBody>
                  <a:tcPr marL="5002" marR="5002" marT="5001" marB="0"/>
                </a:tc>
                <a:extLst>
                  <a:ext uri="{0D108BD9-81ED-4DB2-BD59-A6C34878D82A}">
                    <a16:rowId xmlns:a16="http://schemas.microsoft.com/office/drawing/2014/main" val="1861272593"/>
                  </a:ext>
                </a:extLst>
              </a:tr>
              <a:tr h="514615">
                <a:tc>
                  <a:txBody>
                    <a:bodyPr/>
                    <a:lstStyle/>
                    <a:p>
                      <a:pPr fontAlgn="b">
                        <a:spcAft>
                          <a:spcPts val="0"/>
                        </a:spcAft>
                      </a:pPr>
                      <a:r>
                        <a:rPr kumimoji="0" lang="en-US" sz="1450" b="0" i="0" u="none" strike="noStrike" kern="1200" cap="none" spc="0" normalizeH="0" baseline="0" noProof="0" dirty="0">
                          <a:ln>
                            <a:noFill/>
                          </a:ln>
                          <a:solidFill>
                            <a:prstClr val="black"/>
                          </a:solidFill>
                          <a:effectLst/>
                          <a:uLnTx/>
                          <a:uFillTx/>
                          <a:latin typeface="+mn-lt"/>
                          <a:ea typeface="Times New Roman"/>
                          <a:cs typeface="Arial" pitchFamily="34" charset="0"/>
                        </a:rPr>
                        <a:t>1.5 Percentage of wasteful and fruitless expenditure eliminated </a:t>
                      </a:r>
                    </a:p>
                  </a:txBody>
                  <a:tcPr marL="5002" marR="5002" marT="5001" marB="0"/>
                </a:tc>
                <a:tc>
                  <a:txBody>
                    <a:bodyPr/>
                    <a:lstStyle/>
                    <a:p>
                      <a:pPr algn="ctr" fontAlgn="base" hangingPunct="0">
                        <a:lnSpc>
                          <a:spcPct val="130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50%</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8890" marR="8890" marT="8890" marB="0" anchor="ctr"/>
                </a:tc>
                <a:tc gridSpan="5">
                  <a:txBody>
                    <a:bodyPr/>
                    <a:lstStyle/>
                    <a:p>
                      <a:pPr algn="ctr"/>
                      <a:r>
                        <a:rPr lang="en-ZA" sz="1450" b="1" dirty="0">
                          <a:solidFill>
                            <a:srgbClr val="000000"/>
                          </a:solidFill>
                          <a:latin typeface="+mn-lt"/>
                          <a:cs typeface="Arial" panose="020B0604020202020204" pitchFamily="34" charset="0"/>
                        </a:rPr>
                        <a:t>Reports Annually</a:t>
                      </a:r>
                    </a:p>
                    <a:p>
                      <a:pPr algn="ctr"/>
                      <a:endParaRPr lang="en-ZA" sz="1450" b="1" dirty="0">
                        <a:solidFill>
                          <a:srgbClr val="000000"/>
                        </a:solidFill>
                        <a:latin typeface="+mn-lt"/>
                        <a:cs typeface="Arial" panose="020B0604020202020204" pitchFamily="34" charset="0"/>
                      </a:endParaRPr>
                    </a:p>
                  </a:txBody>
                  <a:tcPr marL="5002" marR="43583" marT="5001"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endParaRPr lang="en-ZA" sz="1400" b="1" dirty="0">
                        <a:solidFill>
                          <a:schemeClr val="tx1"/>
                        </a:solidFill>
                        <a:latin typeface="+mn-lt"/>
                        <a:cs typeface="Arial" panose="020B0604020202020204" pitchFamily="34" charset="0"/>
                      </a:endParaRPr>
                    </a:p>
                  </a:txBody>
                  <a:tcPr marL="5002" marR="43583" marT="5001" marB="0" anchor="ctr"/>
                </a:tc>
                <a:extLst>
                  <a:ext uri="{0D108BD9-81ED-4DB2-BD59-A6C34878D82A}">
                    <a16:rowId xmlns:a16="http://schemas.microsoft.com/office/drawing/2014/main" val="3115973187"/>
                  </a:ext>
                </a:extLst>
              </a:tr>
              <a:tr h="55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Times New Roman"/>
                          <a:cs typeface="Arial" pitchFamily="34" charset="0"/>
                        </a:rPr>
                        <a:t>1.6 Percentage of  irregular expenditure reduced </a:t>
                      </a:r>
                    </a:p>
                  </a:txBody>
                  <a:tcPr marL="5002" marR="5002" marT="5001" marB="0"/>
                </a:tc>
                <a:tc>
                  <a:txBody>
                    <a:bodyPr/>
                    <a:lstStyle/>
                    <a:p>
                      <a:pPr algn="ctr" fontAlgn="base" hangingPunct="0">
                        <a:lnSpc>
                          <a:spcPct val="130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25%</a:t>
                      </a:r>
                    </a:p>
                  </a:txBody>
                  <a:tcPr marL="8890" marR="8890" marT="8890" marB="0" anchor="ctr"/>
                </a:tc>
                <a:tc grid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5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Reports Annually </a:t>
                      </a:r>
                    </a:p>
                  </a:txBody>
                  <a:tcPr marL="5002" marR="43583" marT="5001" marB="0"/>
                </a:tc>
                <a:tc hMerge="1">
                  <a:txBody>
                    <a:bodyPr/>
                    <a:lstStyle/>
                    <a:p>
                      <a:endParaRPr lang="en-ZA"/>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45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5002" marR="43583" marT="5001" marB="0"/>
                </a:tc>
                <a:tc hMerge="1">
                  <a:txBody>
                    <a:bodyPr/>
                    <a:lstStyle/>
                    <a:p>
                      <a:endParaRPr lang="en-ZA"/>
                    </a:p>
                  </a:txBody>
                  <a:tcPr/>
                </a:tc>
                <a:tc hMerge="1">
                  <a:txBody>
                    <a:bodyPr/>
                    <a:lstStyle/>
                    <a:p>
                      <a:pPr algn="ctr"/>
                      <a:endParaRPr lang="en-ZA" sz="1500" b="1" dirty="0">
                        <a:solidFill>
                          <a:schemeClr val="bg1"/>
                        </a:solidFill>
                        <a:latin typeface="+mn-lt"/>
                        <a:cs typeface="Arial" panose="020B0604020202020204" pitchFamily="34" charset="0"/>
                      </a:endParaRPr>
                    </a:p>
                  </a:txBody>
                  <a:tcPr marL="5002" marR="43583" marT="5001" marB="0" anchor="ctr">
                    <a:solidFill>
                      <a:schemeClr val="bg1"/>
                    </a:solidFill>
                  </a:tcPr>
                </a:tc>
                <a:extLst>
                  <a:ext uri="{0D108BD9-81ED-4DB2-BD59-A6C34878D82A}">
                    <a16:rowId xmlns:a16="http://schemas.microsoft.com/office/drawing/2014/main" val="10002"/>
                  </a:ext>
                </a:extLst>
              </a:tr>
              <a:tr h="3902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50" dirty="0">
                          <a:solidFill>
                            <a:srgbClr val="000000"/>
                          </a:solidFill>
                          <a:effectLst/>
                          <a:latin typeface="+mn-lt"/>
                          <a:ea typeface="Times New Roman" panose="02020603050405020304" pitchFamily="18" charset="0"/>
                          <a:cs typeface="Times New Roman" panose="02020603050405020304" pitchFamily="18" charset="0"/>
                        </a:rPr>
                        <a:t>1.7 Percentage implementation of programmes in the approved visibility and accessibility strategy</a:t>
                      </a:r>
                    </a:p>
                  </a:txBody>
                  <a:tcPr marL="5002" marR="5002" marT="5001" marB="0"/>
                </a:tc>
                <a:tc>
                  <a:txBody>
                    <a:bodyPr/>
                    <a:lstStyle/>
                    <a:p>
                      <a:pPr algn="ctr" fontAlgn="base" hangingPunct="0">
                        <a:lnSpc>
                          <a:spcPct val="130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30%</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8890" marR="8890" marT="889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50" b="1" i="0" u="none" strike="noStrike" kern="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50" b="1" i="0" u="none" strike="noStrike" kern="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5002" marR="43583" marT="5001" marB="0" anchor="b"/>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50" b="1" i="0" u="none" strike="noStrike" kern="0" cap="none" spc="0" normalizeH="0" baseline="0" noProof="0" dirty="0">
                          <a:ln>
                            <a:noFill/>
                          </a:ln>
                          <a:solidFill>
                            <a:prstClr val="black"/>
                          </a:solidFill>
                          <a:effectLst/>
                          <a:uLnTx/>
                          <a:uFillTx/>
                          <a:latin typeface="+mn-lt"/>
                          <a:ea typeface="+mn-ea"/>
                          <a:cs typeface="+mn-cs"/>
                        </a:rPr>
                        <a:t>21%</a:t>
                      </a:r>
                    </a:p>
                  </a:txBody>
                  <a:tcPr marL="5002" marR="43583" marT="5001" marB="0" anchor="ctr"/>
                </a:tc>
                <a:tc hMerge="1">
                  <a:txBody>
                    <a:bodyPr/>
                    <a:lstStyle/>
                    <a:p>
                      <a:endParaRPr lang="en-ZA"/>
                    </a:p>
                  </a:txBody>
                  <a:tcPr/>
                </a:tc>
                <a:tc hMerge="1">
                  <a:txBody>
                    <a:bodyPr/>
                    <a:lstStyle/>
                    <a:p>
                      <a:endParaRPr lang="en-ZA"/>
                    </a:p>
                  </a:txBody>
                  <a:tcPr/>
                </a:tc>
                <a:tc>
                  <a:txBody>
                    <a:bodyPr/>
                    <a:lstStyle/>
                    <a:p>
                      <a:pPr algn="ctr"/>
                      <a:endParaRPr lang="en-ZA" sz="1400" b="1" dirty="0">
                        <a:latin typeface="+mn-lt"/>
                        <a:cs typeface="Arial" panose="020B0604020202020204" pitchFamily="34" charset="0"/>
                      </a:endParaRPr>
                    </a:p>
                  </a:txBody>
                  <a:tcPr marL="5002" marR="43583" marT="5001" marB="0" anchor="ctr">
                    <a:solidFill>
                      <a:srgbClr val="00B050"/>
                    </a:solidFill>
                  </a:tcPr>
                </a:tc>
                <a:extLst>
                  <a:ext uri="{0D108BD9-81ED-4DB2-BD59-A6C34878D82A}">
                    <a16:rowId xmlns:a16="http://schemas.microsoft.com/office/drawing/2014/main" val="1789728818"/>
                  </a:ext>
                </a:extLst>
              </a:tr>
              <a:tr h="400864">
                <a:tc>
                  <a:txBody>
                    <a:bodyPr/>
                    <a:lstStyle/>
                    <a:p>
                      <a:pPr fontAlgn="b">
                        <a:spcAft>
                          <a:spcPts val="0"/>
                        </a:spcAft>
                      </a:pPr>
                      <a:r>
                        <a:rPr kumimoji="0" lang="en-US" sz="1450" b="0" i="0" u="none" strike="noStrike" kern="1200" cap="none" spc="0" normalizeH="0" baseline="0" noProof="0" dirty="0">
                          <a:ln>
                            <a:noFill/>
                          </a:ln>
                          <a:solidFill>
                            <a:prstClr val="black"/>
                          </a:solidFill>
                          <a:effectLst/>
                          <a:uLnTx/>
                          <a:uFillTx/>
                          <a:latin typeface="+mn-lt"/>
                          <a:ea typeface="ＭＳ Ｐゴシック"/>
                          <a:cs typeface="Arial" pitchFamily="34" charset="0"/>
                        </a:rPr>
                        <a:t>1.8 Percentage of reported cases investigated</a:t>
                      </a:r>
                    </a:p>
                  </a:txBody>
                  <a:tcPr marL="5002" marR="5002" marT="5001" marB="0"/>
                </a:tc>
                <a:tc>
                  <a:txBody>
                    <a:bodyPr/>
                    <a:lstStyle/>
                    <a:p>
                      <a:pPr algn="ctr" fontAlgn="base" hangingPunct="0">
                        <a:lnSpc>
                          <a:spcPct val="130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65%</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8890" marR="8890" marT="8890" marB="0" anchor="ct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50" b="1" i="0" u="none" strike="noStrike" kern="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Reports Annually</a:t>
                      </a:r>
                    </a:p>
                    <a:p>
                      <a:endParaRPr lang="en-ZA" dirty="0"/>
                    </a:p>
                  </a:txBody>
                  <a:tcPr marL="5002" marR="43583" marT="5001" marB="0" anchor="ctr"/>
                </a:tc>
                <a:tc hMerge="1">
                  <a:txBody>
                    <a:bodyPr/>
                    <a:lstStyle/>
                    <a:p>
                      <a:endParaRPr lang="en-ZA"/>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500" b="1" i="0" u="none" strike="noStrike" kern="0" cap="none" spc="0" normalizeH="0" baseline="0" noProof="0" dirty="0">
                        <a:ln>
                          <a:noFill/>
                        </a:ln>
                        <a:solidFill>
                          <a:prstClr val="black"/>
                        </a:solidFill>
                        <a:effectLst/>
                        <a:uLnTx/>
                        <a:uFillTx/>
                        <a:latin typeface="+mn-lt"/>
                        <a:ea typeface="+mn-ea"/>
                        <a:cs typeface="+mn-cs"/>
                      </a:endParaRPr>
                    </a:p>
                  </a:txBody>
                  <a:tcPr marL="5002" marR="43583" marT="5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ZA"/>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500" b="1" i="0" u="none" strike="noStrike" kern="0" cap="none" spc="0" normalizeH="0" baseline="0" noProof="0" dirty="0">
                        <a:ln>
                          <a:noFill/>
                        </a:ln>
                        <a:solidFill>
                          <a:prstClr val="black"/>
                        </a:solidFill>
                        <a:effectLst/>
                        <a:uLnTx/>
                        <a:uFillTx/>
                        <a:latin typeface="+mn-lt"/>
                        <a:ea typeface="+mn-ea"/>
                        <a:cs typeface="+mn-cs"/>
                      </a:endParaRPr>
                    </a:p>
                  </a:txBody>
                  <a:tcPr marL="5002" marR="43583" marT="5001" marB="0" anchor="ctr">
                    <a:lnL w="1270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r h="477487">
                <a:tc>
                  <a:txBody>
                    <a:bodyPr/>
                    <a:lstStyle/>
                    <a:p>
                      <a:pPr marL="0" marR="0" lvl="0" indent="0" algn="l" defTabSz="914400" eaLnBrk="1" fontAlgn="base" latinLnBrk="0" hangingPunct="0">
                        <a:lnSpc>
                          <a:spcPct val="100000"/>
                        </a:lnSpc>
                        <a:spcBef>
                          <a:spcPts val="0"/>
                        </a:spcBef>
                        <a:spcAft>
                          <a:spcPts val="0"/>
                        </a:spcAft>
                        <a:buClrTx/>
                        <a:buSzTx/>
                        <a:buFontTx/>
                        <a:buNone/>
                        <a:tabLst/>
                        <a:defRPr/>
                      </a:pPr>
                      <a:r>
                        <a:rPr lang="en-ZA" sz="1450" dirty="0"/>
                        <a:t>1.9 </a:t>
                      </a:r>
                      <a:r>
                        <a:rPr kumimoji="0" lang="en-ZA" sz="1450" b="0" i="0" u="none" strike="noStrike" kern="0" cap="none" spc="0" normalizeH="0" baseline="0" noProof="0" dirty="0">
                          <a:ln>
                            <a:noFill/>
                          </a:ln>
                          <a:solidFill>
                            <a:schemeClr val="tx1"/>
                          </a:solidFill>
                          <a:effectLst/>
                          <a:uLnTx/>
                          <a:uFillTx/>
                          <a:latin typeface="+mn-lt"/>
                          <a:ea typeface="Times New Roman" panose="02020603050405020304" pitchFamily="18" charset="0"/>
                          <a:cs typeface="Times New Roman" panose="02020603050405020304" pitchFamily="18" charset="0"/>
                        </a:rPr>
                        <a:t>Implement ethics management programme</a:t>
                      </a:r>
                    </a:p>
                  </a:txBody>
                  <a:tcPr marL="5002" marR="5002" marT="5001" marB="0"/>
                </a:tc>
                <a:tc>
                  <a:txBody>
                    <a:bodyPr/>
                    <a:lstStyle/>
                    <a:p>
                      <a:pPr marL="0" marR="0" lvl="0" indent="0" algn="l" defTabSz="914400" eaLnBrk="1" fontAlgn="base" latinLnBrk="0" hangingPunct="0">
                        <a:lnSpc>
                          <a:spcPct val="130000"/>
                        </a:lnSpc>
                        <a:spcBef>
                          <a:spcPts val="0"/>
                        </a:spcBef>
                        <a:spcAft>
                          <a:spcPts val="0"/>
                        </a:spcAft>
                        <a:buClrTx/>
                        <a:buSzTx/>
                        <a:buFontTx/>
                        <a:buNone/>
                        <a:tabLst/>
                        <a:defRPr/>
                      </a:pPr>
                      <a:r>
                        <a:rPr kumimoji="0" lang="en-ZA" sz="16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Conduct annual ethics risk assessment</a:t>
                      </a:r>
                    </a:p>
                  </a:txBody>
                  <a:tcPr marL="8890" marR="8890" marT="8890" marB="0" anchor="ctr"/>
                </a:tc>
                <a:tc gridSpan="5">
                  <a:txBody>
                    <a:bodyPr/>
                    <a:lstStyle/>
                    <a:p>
                      <a:pPr algn="ctr"/>
                      <a:r>
                        <a:rPr lang="en-ZA" sz="1400" b="1" dirty="0"/>
                        <a:t>Reports Annually</a:t>
                      </a:r>
                    </a:p>
                  </a:txBody>
                  <a:tcPr marL="5002" marR="43583" marT="5001" marB="0" anchor="ctr"/>
                </a:tc>
                <a:tc hMerge="1">
                  <a:txBody>
                    <a:bodyPr/>
                    <a:lstStyle/>
                    <a:p>
                      <a:endParaRPr lang="en-ZA"/>
                    </a:p>
                  </a:txBody>
                  <a:tcPr/>
                </a:tc>
                <a:tc hMerge="1">
                  <a:txBody>
                    <a:bodyPr/>
                    <a:lstStyle/>
                    <a:p>
                      <a:endParaRPr lang="en-ZA" sz="1400" b="1" dirty="0"/>
                    </a:p>
                  </a:txBody>
                  <a:tcPr marL="5002" marR="43583" marT="5001" marB="0" anchor="ctr"/>
                </a:tc>
                <a:tc hMerge="1">
                  <a:txBody>
                    <a:bodyPr/>
                    <a:lstStyle/>
                    <a:p>
                      <a:endParaRPr lang="en-ZA"/>
                    </a:p>
                  </a:txBody>
                  <a:tcPr/>
                </a:tc>
                <a:tc hMerge="1">
                  <a:txBody>
                    <a:bodyPr/>
                    <a:lstStyle/>
                    <a:p>
                      <a:pPr algn="ctr"/>
                      <a:endParaRPr lang="en-ZA" sz="1600" b="1" dirty="0">
                        <a:solidFill>
                          <a:schemeClr val="tx1"/>
                        </a:solidFill>
                        <a:latin typeface="+mn-lt"/>
                        <a:cs typeface="Arial" panose="020B0604020202020204" pitchFamily="34" charset="0"/>
                      </a:endParaRPr>
                    </a:p>
                  </a:txBody>
                  <a:tcPr marL="5002" marR="43583" marT="5001" marB="0" anchor="ctr">
                    <a:solidFill>
                      <a:srgbClr val="FF0000"/>
                    </a:solidFill>
                  </a:tcPr>
                </a:tc>
                <a:extLst>
                  <a:ext uri="{0D108BD9-81ED-4DB2-BD59-A6C34878D82A}">
                    <a16:rowId xmlns:a16="http://schemas.microsoft.com/office/drawing/2014/main" val="3573755676"/>
                  </a:ext>
                </a:extLst>
              </a:tr>
              <a:tr h="340788">
                <a:tc>
                  <a:txBody>
                    <a:bodyPr/>
                    <a:lstStyle/>
                    <a:p>
                      <a:r>
                        <a:rPr lang="en-US" sz="1450" dirty="0"/>
                        <a:t>1.10 Percentage reduction in vacancy rate</a:t>
                      </a:r>
                    </a:p>
                  </a:txBody>
                  <a:tcPr marL="5002" marR="5002" marT="5001" marB="0"/>
                </a:tc>
                <a:tc>
                  <a:txBody>
                    <a:bodyPr/>
                    <a:lstStyle/>
                    <a:p>
                      <a:pPr algn="l" fontAlgn="base" hangingPunct="0">
                        <a:lnSpc>
                          <a:spcPct val="130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9.9%</a:t>
                      </a:r>
                    </a:p>
                  </a:txBody>
                  <a:tcPr marL="8890" marR="8890" marT="8890" marB="0" anchor="ctr"/>
                </a:tc>
                <a:tc gridSpan="2">
                  <a:txBody>
                    <a:bodyPr/>
                    <a:lstStyle/>
                    <a:p>
                      <a:pPr algn="ctr"/>
                      <a:r>
                        <a:rPr lang="en-ZA" sz="1450" b="1" dirty="0">
                          <a:solidFill>
                            <a:srgbClr val="000000"/>
                          </a:solidFill>
                          <a:latin typeface="+mn-lt"/>
                          <a:cs typeface="Arial" panose="020B0604020202020204" pitchFamily="34" charset="0"/>
                        </a:rPr>
                        <a:t>13.3%</a:t>
                      </a:r>
                    </a:p>
                  </a:txBody>
                  <a:tcPr marL="5002" marR="43583" marT="5001" marB="0" anchor="ctr"/>
                </a:tc>
                <a:tc hMerge="1">
                  <a:txBody>
                    <a:bodyPr/>
                    <a:lstStyle/>
                    <a:p>
                      <a:endParaRPr lang="en-ZA"/>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50" b="1" i="0" u="none" strike="noStrike" kern="1200" cap="none" spc="0" normalizeH="0" baseline="0" noProof="0" dirty="0">
                          <a:ln>
                            <a:noFill/>
                          </a:ln>
                          <a:solidFill>
                            <a:srgbClr val="FF0000"/>
                          </a:solidFill>
                          <a:effectLst/>
                          <a:uLnTx/>
                          <a:uFillTx/>
                          <a:latin typeface="+mn-lt"/>
                          <a:ea typeface="+mn-ea"/>
                          <a:cs typeface="Arial" panose="020B0604020202020204" pitchFamily="34" charset="0"/>
                        </a:rPr>
                        <a:t>15.54%</a:t>
                      </a:r>
                    </a:p>
                  </a:txBody>
                  <a:tcPr marL="5002" marR="43583" marT="5001" marB="0" anchor="ctr"/>
                </a:tc>
                <a:tc hMerge="1">
                  <a:txBody>
                    <a:bodyPr/>
                    <a:lstStyle/>
                    <a:p>
                      <a:endParaRPr lang="en-ZA"/>
                    </a:p>
                  </a:txBody>
                  <a:tcPr/>
                </a:tc>
                <a:tc>
                  <a:txBody>
                    <a:bodyPr/>
                    <a:lstStyle/>
                    <a:p>
                      <a:pPr algn="ctr"/>
                      <a:endParaRPr lang="en-ZA" sz="1500" b="1" dirty="0">
                        <a:solidFill>
                          <a:schemeClr val="tx1"/>
                        </a:solidFill>
                        <a:latin typeface="+mn-lt"/>
                        <a:cs typeface="Arial" panose="020B0604020202020204" pitchFamily="34" charset="0"/>
                      </a:endParaRPr>
                    </a:p>
                  </a:txBody>
                  <a:tcPr marL="5002" marR="43583" marT="5001" marB="0" anchor="ctr">
                    <a:solidFill>
                      <a:srgbClr val="FF0000"/>
                    </a:solidFill>
                  </a:tcPr>
                </a:tc>
                <a:extLst>
                  <a:ext uri="{0D108BD9-81ED-4DB2-BD59-A6C34878D82A}">
                    <a16:rowId xmlns:a16="http://schemas.microsoft.com/office/drawing/2014/main" val="3764580216"/>
                  </a:ext>
                </a:extLst>
              </a:tr>
              <a:tr h="931439">
                <a:tc>
                  <a:txBody>
                    <a:bodyPr/>
                    <a:lstStyle/>
                    <a:p>
                      <a:r>
                        <a:rPr lang="en-ZA" sz="1450" dirty="0"/>
                        <a:t>1.11 </a:t>
                      </a:r>
                      <a:r>
                        <a:rPr lang="en-US" sz="1450" dirty="0"/>
                        <a:t>Number of quarterly and annual reports on monitored performance of Mutuals reporting to the Fund.</a:t>
                      </a:r>
                    </a:p>
                  </a:txBody>
                  <a:tcPr marL="5002" marR="5002" marT="5001" marB="0"/>
                </a:tc>
                <a:tc>
                  <a:txBody>
                    <a:bodyPr/>
                    <a:lstStyle/>
                    <a:p>
                      <a:pPr algn="ctr" fontAlgn="base" hangingPunct="0">
                        <a:lnSpc>
                          <a:spcPct val="130000"/>
                        </a:lnSpc>
                        <a:spcAft>
                          <a:spcPts val="0"/>
                        </a:spcAft>
                      </a:pPr>
                      <a:r>
                        <a:rPr lang="en-ZA" sz="1600" b="0" dirty="0">
                          <a:solidFill>
                            <a:srgbClr val="000000"/>
                          </a:solidFill>
                          <a:effectLst/>
                          <a:latin typeface="+mn-lt"/>
                          <a:ea typeface="Calibri" panose="020F0502020204030204" pitchFamily="34" charset="0"/>
                          <a:cs typeface="Times New Roman" panose="02020603050405020304" pitchFamily="18" charset="0"/>
                        </a:rPr>
                        <a:t>4</a:t>
                      </a:r>
                      <a:r>
                        <a:rPr lang="en-ZA" sz="1600" b="0" baseline="0" dirty="0">
                          <a:solidFill>
                            <a:srgbClr val="000000"/>
                          </a:solidFill>
                          <a:effectLst/>
                          <a:latin typeface="+mn-lt"/>
                          <a:ea typeface="Calibri" panose="020F0502020204030204" pitchFamily="34" charset="0"/>
                          <a:cs typeface="Times New Roman" panose="02020603050405020304" pitchFamily="18" charset="0"/>
                        </a:rPr>
                        <a:t> Quarterly reports and annual report</a:t>
                      </a:r>
                      <a:endParaRPr lang="en-ZA" sz="1600" b="0" dirty="0">
                        <a:solidFill>
                          <a:srgbClr val="000000"/>
                        </a:solidFill>
                        <a:effectLst/>
                        <a:latin typeface="+mn-lt"/>
                        <a:ea typeface="Calibri" panose="020F0502020204030204" pitchFamily="34" charset="0"/>
                        <a:cs typeface="Times New Roman" panose="02020603050405020304" pitchFamily="18" charset="0"/>
                      </a:endParaRPr>
                    </a:p>
                  </a:txBody>
                  <a:tcPr marL="8890" marR="8890" marT="8890" marB="0" anchor="ctr"/>
                </a:tc>
                <a:tc gridSpan="2">
                  <a:txBody>
                    <a:bodyPr/>
                    <a:lstStyle/>
                    <a:p>
                      <a:pPr algn="ctr"/>
                      <a:r>
                        <a:rPr lang="en-ZA" sz="1450" b="1" dirty="0">
                          <a:solidFill>
                            <a:srgbClr val="000000"/>
                          </a:solidFill>
                          <a:latin typeface="+mn-lt"/>
                          <a:cs typeface="Arial" panose="020B0604020202020204" pitchFamily="34" charset="0"/>
                        </a:rPr>
                        <a:t>1 Quarterly </a:t>
                      </a:r>
                    </a:p>
                    <a:p>
                      <a:pPr algn="ctr"/>
                      <a:r>
                        <a:rPr lang="en-ZA" sz="1450" b="1" dirty="0">
                          <a:solidFill>
                            <a:srgbClr val="000000"/>
                          </a:solidFill>
                          <a:latin typeface="+mn-lt"/>
                          <a:cs typeface="Arial" panose="020B0604020202020204" pitchFamily="34" charset="0"/>
                        </a:rPr>
                        <a:t>report</a:t>
                      </a:r>
                    </a:p>
                    <a:p>
                      <a:pPr algn="ctr"/>
                      <a:endParaRPr lang="en-ZA" sz="1450" b="1" dirty="0">
                        <a:solidFill>
                          <a:srgbClr val="000000"/>
                        </a:solidFill>
                        <a:latin typeface="+mn-lt"/>
                        <a:cs typeface="Arial" panose="020B0604020202020204" pitchFamily="34" charset="0"/>
                      </a:endParaRPr>
                    </a:p>
                  </a:txBody>
                  <a:tcPr marL="5002" marR="43583" marT="5001" marB="0"/>
                </a:tc>
                <a:tc hMerge="1">
                  <a:txBody>
                    <a:bodyPr/>
                    <a:lstStyle/>
                    <a:p>
                      <a:endParaRPr lang="en-ZA"/>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50" b="1" dirty="0">
                          <a:solidFill>
                            <a:srgbClr val="000000"/>
                          </a:solidFill>
                          <a:latin typeface="+mn-lt"/>
                          <a:cs typeface="Arial" panose="020B0604020202020204" pitchFamily="34" charset="0"/>
                        </a:rPr>
                        <a:t>Quarterly report submitted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45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txBody>
                  <a:tcPr marL="5002" marR="43583" marT="5001" marB="0" anchor="ctr"/>
                </a:tc>
                <a:tc hMerge="1">
                  <a:txBody>
                    <a:bodyPr/>
                    <a:lstStyle/>
                    <a:p>
                      <a:endParaRPr lang="en-ZA"/>
                    </a:p>
                  </a:txBody>
                  <a:tcPr/>
                </a:tc>
                <a:tc>
                  <a:txBody>
                    <a:bodyPr/>
                    <a:lstStyle/>
                    <a:p>
                      <a:pPr algn="ctr"/>
                      <a:endParaRPr lang="en-ZA" sz="1500" b="1" dirty="0">
                        <a:solidFill>
                          <a:schemeClr val="tx1"/>
                        </a:solidFill>
                        <a:latin typeface="+mn-lt"/>
                        <a:cs typeface="Arial" panose="020B0604020202020204" pitchFamily="34" charset="0"/>
                      </a:endParaRPr>
                    </a:p>
                  </a:txBody>
                  <a:tcPr marL="5002" marR="43583" marT="5001" marB="0" anchor="ctr">
                    <a:solidFill>
                      <a:srgbClr val="00B050"/>
                    </a:solidFill>
                  </a:tcPr>
                </a:tc>
                <a:extLst>
                  <a:ext uri="{0D108BD9-81ED-4DB2-BD59-A6C34878D82A}">
                    <a16:rowId xmlns:a16="http://schemas.microsoft.com/office/drawing/2014/main" val="590734587"/>
                  </a:ext>
                </a:extLst>
              </a:tr>
            </a:tbl>
          </a:graphicData>
        </a:graphic>
      </p:graphicFrame>
    </p:spTree>
    <p:extLst>
      <p:ext uri="{BB962C8B-B14F-4D97-AF65-F5344CB8AC3E}">
        <p14:creationId xmlns:p14="http://schemas.microsoft.com/office/powerpoint/2010/main" val="273861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00814"/>
            <a:ext cx="8814816" cy="1054356"/>
          </a:xfrm>
        </p:spPr>
        <p:txBody>
          <a:bodyPr/>
          <a:lstStyle/>
          <a:p>
            <a:r>
              <a:rPr lang="en-US" sz="2800" b="1" dirty="0">
                <a:solidFill>
                  <a:srgbClr val="000000"/>
                </a:solidFill>
                <a:ea typeface="ＭＳ Ｐゴシック" pitchFamily="-80" charset="-128"/>
                <a:cs typeface="Arial" pitchFamily="34" charset="0"/>
              </a:rPr>
              <a:t>PERFORMANCE PER INDICATOR</a:t>
            </a:r>
            <a:br>
              <a:rPr lang="en-US" sz="2800" b="1" dirty="0">
                <a:solidFill>
                  <a:srgbClr val="000000"/>
                </a:solidFill>
                <a:ea typeface="ＭＳ Ｐゴシック" pitchFamily="-80" charset="-128"/>
                <a:cs typeface="Arial" pitchFamily="34" charset="0"/>
              </a:rPr>
            </a:br>
            <a:r>
              <a:rPr lang="en-US" sz="2800" b="1" u="sng" dirty="0">
                <a:solidFill>
                  <a:srgbClr val="000000"/>
                </a:solidFill>
                <a:ea typeface="ＭＳ Ｐゴシック" pitchFamily="-80" charset="-128"/>
                <a:cs typeface="Arial" pitchFamily="34" charset="0"/>
              </a:rPr>
              <a:t>Programme 2</a:t>
            </a:r>
            <a:endParaRPr lang="en-ZA" sz="2800" b="1" dirty="0"/>
          </a:p>
        </p:txBody>
      </p:sp>
      <p:sp>
        <p:nvSpPr>
          <p:cNvPr id="3" name="Text Placeholder 2"/>
          <p:cNvSpPr>
            <a:spLocks noGrp="1"/>
          </p:cNvSpPr>
          <p:nvPr>
            <p:ph type="body" idx="1"/>
          </p:nvPr>
        </p:nvSpPr>
        <p:spPr>
          <a:xfrm>
            <a:off x="454968" y="2612827"/>
            <a:ext cx="8234065" cy="155812"/>
          </a:xfrm>
        </p:spPr>
        <p:txBody>
          <a:bodyPr/>
          <a:lstStyle/>
          <a:p>
            <a:r>
              <a:rPr lang="en-ZA" dirty="0"/>
              <a:t>   </a:t>
            </a:r>
          </a:p>
        </p:txBody>
      </p:sp>
      <p:graphicFrame>
        <p:nvGraphicFramePr>
          <p:cNvPr id="4" name="Table 3"/>
          <p:cNvGraphicFramePr>
            <a:graphicFrameLocks noGrp="1"/>
          </p:cNvGraphicFramePr>
          <p:nvPr>
            <p:extLst>
              <p:ext uri="{D42A27DB-BD31-4B8C-83A1-F6EECF244321}">
                <p14:modId xmlns:p14="http://schemas.microsoft.com/office/powerpoint/2010/main" val="282833873"/>
              </p:ext>
            </p:extLst>
          </p:nvPr>
        </p:nvGraphicFramePr>
        <p:xfrm>
          <a:off x="242887" y="1508760"/>
          <a:ext cx="8709089" cy="3891530"/>
        </p:xfrm>
        <a:graphic>
          <a:graphicData uri="http://schemas.openxmlformats.org/drawingml/2006/table">
            <a:tbl>
              <a:tblPr firstRow="1" bandRow="1">
                <a:tableStyleId>{F5AB1C69-6EDB-4FF4-983F-18BD219EF322}</a:tableStyleId>
              </a:tblPr>
              <a:tblGrid>
                <a:gridCol w="3424338">
                  <a:extLst>
                    <a:ext uri="{9D8B030D-6E8A-4147-A177-3AD203B41FA5}">
                      <a16:colId xmlns:a16="http://schemas.microsoft.com/office/drawing/2014/main" val="249019263"/>
                    </a:ext>
                  </a:extLst>
                </a:gridCol>
                <a:gridCol w="1087655">
                  <a:extLst>
                    <a:ext uri="{9D8B030D-6E8A-4147-A177-3AD203B41FA5}">
                      <a16:colId xmlns:a16="http://schemas.microsoft.com/office/drawing/2014/main" val="2012766691"/>
                    </a:ext>
                  </a:extLst>
                </a:gridCol>
                <a:gridCol w="1031966">
                  <a:extLst>
                    <a:ext uri="{9D8B030D-6E8A-4147-A177-3AD203B41FA5}">
                      <a16:colId xmlns:a16="http://schemas.microsoft.com/office/drawing/2014/main" val="3680851372"/>
                    </a:ext>
                  </a:extLst>
                </a:gridCol>
                <a:gridCol w="2163621">
                  <a:extLst>
                    <a:ext uri="{9D8B030D-6E8A-4147-A177-3AD203B41FA5}">
                      <a16:colId xmlns:a16="http://schemas.microsoft.com/office/drawing/2014/main" val="20003"/>
                    </a:ext>
                  </a:extLst>
                </a:gridCol>
                <a:gridCol w="96253">
                  <a:extLst>
                    <a:ext uri="{9D8B030D-6E8A-4147-A177-3AD203B41FA5}">
                      <a16:colId xmlns:a16="http://schemas.microsoft.com/office/drawing/2014/main" val="2514795465"/>
                    </a:ext>
                  </a:extLst>
                </a:gridCol>
                <a:gridCol w="905256">
                  <a:extLst>
                    <a:ext uri="{9D8B030D-6E8A-4147-A177-3AD203B41FA5}">
                      <a16:colId xmlns:a16="http://schemas.microsoft.com/office/drawing/2014/main" val="20005"/>
                    </a:ext>
                  </a:extLst>
                </a:gridCol>
              </a:tblGrid>
              <a:tr h="800254">
                <a:tc>
                  <a:txBody>
                    <a:bodyPr/>
                    <a:lstStyle/>
                    <a:p>
                      <a:pPr algn="ctr" fontAlgn="b" hangingPunct="1">
                        <a:spcAft>
                          <a:spcPts val="0"/>
                        </a:spcAft>
                      </a:pPr>
                      <a:r>
                        <a:rPr lang="en-GB" sz="1400" b="1" kern="1200" dirty="0">
                          <a:solidFill>
                            <a:schemeClr val="bg1"/>
                          </a:solidFill>
                          <a:effectLst/>
                          <a:latin typeface="+mn-lt"/>
                          <a:cs typeface="Arial" panose="020B0604020202020204" pitchFamily="34" charset="0"/>
                        </a:rPr>
                        <a:t>PERFORMANCE</a:t>
                      </a:r>
                      <a:r>
                        <a:rPr lang="en-GB" sz="1400" b="1" kern="1200" baseline="0" dirty="0">
                          <a:solidFill>
                            <a:schemeClr val="bg1"/>
                          </a:solidFill>
                          <a:effectLst/>
                          <a:latin typeface="+mn-lt"/>
                          <a:cs typeface="Arial" panose="020B0604020202020204" pitchFamily="34" charset="0"/>
                        </a:rPr>
                        <a:t> INDICATORS FOR THE FINANCIAL YEAR </a:t>
                      </a:r>
                      <a:r>
                        <a:rPr lang="en-GB" sz="1400" b="1" kern="1200" dirty="0">
                          <a:solidFill>
                            <a:schemeClr val="bg1"/>
                          </a:solidFill>
                          <a:effectLst/>
                          <a:latin typeface="+mn-lt"/>
                          <a:cs typeface="Arial" panose="020B0604020202020204" pitchFamily="34" charset="0"/>
                        </a:rPr>
                        <a:t>2021/22</a:t>
                      </a:r>
                      <a:endParaRPr lang="en-ZA" sz="1400" b="1" dirty="0">
                        <a:solidFill>
                          <a:schemeClr val="bg1"/>
                        </a:solidFill>
                        <a:effectLst/>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Annual Target</a:t>
                      </a:r>
                      <a:r>
                        <a:rPr kumimoji="0" lang="en-GB"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 </a:t>
                      </a:r>
                      <a:endParaRPr kumimoji="0" lang="en-ZA" sz="14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400" b="1" dirty="0">
                          <a:solidFill>
                            <a:schemeClr val="bg1"/>
                          </a:solidFill>
                          <a:effectLst/>
                          <a:latin typeface="+mn-lt"/>
                          <a:ea typeface="Times New Roman"/>
                          <a:cs typeface="Arial" panose="020B0604020202020204" pitchFamily="34" charset="0"/>
                        </a:rPr>
                        <a:t>Q2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gridSpan="2">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dirty="0">
                          <a:solidFill>
                            <a:schemeClr val="bg1"/>
                          </a:solidFill>
                          <a:effectLst/>
                          <a:latin typeface="+mn-lt"/>
                          <a:ea typeface="Times New Roman"/>
                          <a:cs typeface="Arial" panose="020B0604020202020204" pitchFamily="34" charset="0"/>
                        </a:rPr>
                        <a:t>Q2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700" b="1" dirty="0">
                          <a:solidFill>
                            <a:schemeClr val="bg1"/>
                          </a:solidFill>
                          <a:effectLst/>
                          <a:latin typeface="+mn-lt"/>
                          <a:ea typeface="Times New Roman"/>
                          <a:cs typeface="Arial" panose="020B0604020202020204" pitchFamily="34" charset="0"/>
                        </a:rPr>
                        <a:t>LEGEND</a:t>
                      </a:r>
                    </a:p>
                  </a:txBody>
                  <a:tcPr marL="5002" marR="5002" marT="5001" marB="0"/>
                </a:tc>
                <a:extLst>
                  <a:ext uri="{0D108BD9-81ED-4DB2-BD59-A6C34878D82A}">
                    <a16:rowId xmlns:a16="http://schemas.microsoft.com/office/drawing/2014/main" val="1861272593"/>
                  </a:ext>
                </a:extLst>
              </a:tr>
              <a:tr h="679001">
                <a:tc>
                  <a:txBody>
                    <a:bodyPr/>
                    <a:lstStyle/>
                    <a:p>
                      <a:pPr fontAlgn="b">
                        <a:spcAft>
                          <a:spcPts val="0"/>
                        </a:spcAft>
                      </a:pPr>
                      <a:r>
                        <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rPr>
                        <a:t>2.1 Percentage of received return of earnings assessed annually.</a:t>
                      </a:r>
                    </a:p>
                    <a:p>
                      <a:pPr fontAlgn="b">
                        <a:spcAft>
                          <a:spcPts val="0"/>
                        </a:spcAft>
                      </a:pPr>
                      <a:endPar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tc>
                <a:tc>
                  <a:txBody>
                    <a:bodyPr/>
                    <a:lstStyle/>
                    <a:p>
                      <a:pPr algn="ctr" fontAlgn="base" hangingPunct="0">
                        <a:lnSpc>
                          <a:spcPct val="130000"/>
                        </a:lnSpc>
                        <a:spcAft>
                          <a:spcPts val="0"/>
                        </a:spcAft>
                      </a:pPr>
                      <a:r>
                        <a:rPr lang="en-ZA" sz="1800" b="1" dirty="0">
                          <a:effectLst/>
                          <a:latin typeface="+mn-lt"/>
                          <a:ea typeface="Times New Roman" panose="02020603050405020304" pitchFamily="18" charset="0"/>
                          <a:cs typeface="Times New Roman" panose="02020603050405020304" pitchFamily="18" charset="0"/>
                        </a:rPr>
                        <a:t>80%</a:t>
                      </a:r>
                      <a:endParaRPr lang="en-ZA" sz="1800" dirty="0">
                        <a:effectLst/>
                        <a:latin typeface="+mn-lt"/>
                        <a:ea typeface="Calibri" panose="020F0502020204030204" pitchFamily="34" charset="0"/>
                        <a:cs typeface="Times New Roman" panose="02020603050405020304" pitchFamily="18" charset="0"/>
                      </a:endParaRPr>
                    </a:p>
                  </a:txBody>
                  <a:tcPr marL="8890" marR="8890" marT="8890" marB="0"/>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Reports Annually</a:t>
                      </a:r>
                    </a:p>
                    <a:p>
                      <a:pPr algn="ctr"/>
                      <a:endParaRPr lang="en-ZA" sz="1800" b="1" dirty="0">
                        <a:solidFill>
                          <a:srgbClr val="000000"/>
                        </a:solidFill>
                        <a:latin typeface="+mn-lt"/>
                        <a:cs typeface="Arial" panose="020B0604020202020204" pitchFamily="34" charset="0"/>
                      </a:endParaRPr>
                    </a:p>
                  </a:txBody>
                  <a:tcPr marL="5002" marR="43583" marT="5001"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15973187"/>
                  </a:ext>
                </a:extLst>
              </a:tr>
              <a:tr h="708086">
                <a:tc>
                  <a:txBody>
                    <a:bodyPr/>
                    <a:lstStyle/>
                    <a:p>
                      <a:pPr fontAlgn="b">
                        <a:spcAft>
                          <a:spcPts val="0"/>
                        </a:spcAft>
                      </a:pPr>
                      <a:r>
                        <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rPr>
                        <a:t>2.2 Percentage of claims adjudicated within 30 working days of receipt</a:t>
                      </a:r>
                    </a:p>
                    <a:p>
                      <a:pPr fontAlgn="b">
                        <a:spcAft>
                          <a:spcPts val="0"/>
                        </a:spcAft>
                      </a:pPr>
                      <a:endPar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tc>
                <a:tc>
                  <a:txBody>
                    <a:bodyPr/>
                    <a:lstStyle/>
                    <a:p>
                      <a:pPr algn="ctr" fontAlgn="base" hangingPunct="0">
                        <a:lnSpc>
                          <a:spcPct val="130000"/>
                        </a:lnSpc>
                        <a:spcAft>
                          <a:spcPts val="0"/>
                        </a:spcAft>
                      </a:pPr>
                      <a:r>
                        <a:rPr lang="en-ZA" sz="1800" b="1" dirty="0">
                          <a:effectLst/>
                          <a:latin typeface="+mn-lt"/>
                          <a:ea typeface="Times New Roman" panose="02020603050405020304" pitchFamily="18" charset="0"/>
                          <a:cs typeface="Times New Roman" panose="02020603050405020304" pitchFamily="18" charset="0"/>
                        </a:rPr>
                        <a:t>85%</a:t>
                      </a:r>
                    </a:p>
                  </a:txBody>
                  <a:tcPr marL="8890" marR="8890" marT="8890" marB="0"/>
                </a:tc>
                <a:tc>
                  <a:txBody>
                    <a:bodyPr/>
                    <a:lstStyle/>
                    <a:p>
                      <a:pPr algn="ctr" fontAlgn="base" hangingPunct="0">
                        <a:lnSpc>
                          <a:spcPct val="130000"/>
                        </a:lnSpc>
                        <a:spcAft>
                          <a:spcPts val="0"/>
                        </a:spcAft>
                      </a:pPr>
                      <a:r>
                        <a:rPr lang="en-ZA" sz="1800" b="1" dirty="0">
                          <a:effectLst/>
                          <a:latin typeface="+mn-lt"/>
                          <a:ea typeface="Times New Roman" panose="02020603050405020304" pitchFamily="18" charset="0"/>
                          <a:cs typeface="Times New Roman" panose="02020603050405020304" pitchFamily="18" charset="0"/>
                        </a:rPr>
                        <a:t>85%</a:t>
                      </a:r>
                      <a:endParaRPr lang="en-ZA" sz="18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lvl="0" indent="0" algn="ctr" defTabSz="914400" eaLnBrk="1" fontAlgn="base" latinLnBrk="0" hangingPunct="0">
                        <a:lnSpc>
                          <a:spcPct val="13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mn-lt"/>
                          <a:ea typeface="+mn-ea"/>
                          <a:cs typeface="+mn-cs"/>
                        </a:rPr>
                        <a:t>79% </a:t>
                      </a:r>
                    </a:p>
                    <a:p>
                      <a:pPr marL="0" marR="0" lvl="0" indent="0" algn="ctr" defTabSz="914400" eaLnBrk="1" fontAlgn="base" latinLnBrk="0" hangingPunct="0">
                        <a:lnSpc>
                          <a:spcPct val="13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 (42 353 of 53 310)</a:t>
                      </a:r>
                      <a:r>
                        <a:rPr lang="en-US" sz="1800" b="1" dirty="0">
                          <a:solidFill>
                            <a:schemeClr val="tx1"/>
                          </a:solidFill>
                          <a:effectLst/>
                          <a:latin typeface="+mn-lt"/>
                          <a:ea typeface="Calibri" panose="020F0502020204030204" pitchFamily="34" charset="0"/>
                          <a:cs typeface="Times New Roman" panose="02020603050405020304" pitchFamily="18" charset="0"/>
                        </a:rPr>
                        <a:t> </a:t>
                      </a:r>
                    </a:p>
                  </a:txBody>
                  <a:tcPr marL="8890" marR="8890" marT="8890" marB="0"/>
                </a:tc>
                <a:tc gridSpan="2">
                  <a:txBody>
                    <a:bodyPr/>
                    <a:lstStyle/>
                    <a:p>
                      <a:endParaRPr lang="en-ZA" dirty="0"/>
                    </a:p>
                  </a:txBody>
                  <a:tcPr marL="5002" marR="43583" marT="5001" marB="0" anchor="ctr">
                    <a:solidFill>
                      <a:srgbClr val="FF0000"/>
                    </a:solidFill>
                  </a:tcPr>
                </a:tc>
                <a:tc hMerge="1">
                  <a:txBody>
                    <a:bodyPr/>
                    <a:lstStyle/>
                    <a:p>
                      <a:endParaRPr lang="en-ZA"/>
                    </a:p>
                  </a:txBody>
                  <a:tcPr/>
                </a:tc>
                <a:extLst>
                  <a:ext uri="{0D108BD9-81ED-4DB2-BD59-A6C34878D82A}">
                    <a16:rowId xmlns:a16="http://schemas.microsoft.com/office/drawing/2014/main" val="10002"/>
                  </a:ext>
                </a:extLst>
              </a:tr>
              <a:tr h="13909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rPr>
                        <a:t>2.3 Percentage of approved benefits paid within 5 working days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tc>
                <a:tc>
                  <a:txBody>
                    <a:bodyPr/>
                    <a:lstStyle/>
                    <a:p>
                      <a:pPr algn="ctr" fontAlgn="base" hangingPunct="0">
                        <a:lnSpc>
                          <a:spcPct val="130000"/>
                        </a:lnSpc>
                        <a:spcAft>
                          <a:spcPts val="0"/>
                        </a:spcAft>
                      </a:pPr>
                      <a:r>
                        <a:rPr lang="en-ZA" sz="1800" b="1" dirty="0">
                          <a:effectLst/>
                          <a:latin typeface="+mn-lt"/>
                          <a:ea typeface="Times New Roman" panose="02020603050405020304" pitchFamily="18" charset="0"/>
                          <a:cs typeface="Times New Roman" panose="02020603050405020304" pitchFamily="18" charset="0"/>
                        </a:rPr>
                        <a:t>90%</a:t>
                      </a:r>
                      <a:endParaRPr lang="en-ZA" sz="1800" dirty="0">
                        <a:effectLst/>
                        <a:latin typeface="+mn-lt"/>
                        <a:ea typeface="Calibri" panose="020F0502020204030204" pitchFamily="34" charset="0"/>
                        <a:cs typeface="Times New Roman" panose="02020603050405020304" pitchFamily="18" charset="0"/>
                      </a:endParaRPr>
                    </a:p>
                  </a:txBody>
                  <a:tcPr marL="8890" marR="8890" marT="8890" marB="0"/>
                </a:tc>
                <a:tc>
                  <a:txBody>
                    <a:bodyPr/>
                    <a:lstStyle/>
                    <a:p>
                      <a:pPr algn="ctr" fontAlgn="base" hangingPunct="0">
                        <a:lnSpc>
                          <a:spcPct val="130000"/>
                        </a:lnSpc>
                        <a:spcAft>
                          <a:spcPts val="0"/>
                        </a:spcAft>
                      </a:pPr>
                      <a:r>
                        <a:rPr lang="en-ZA" sz="1800" b="1" dirty="0">
                          <a:effectLst/>
                          <a:latin typeface="+mn-lt"/>
                          <a:ea typeface="Times New Roman" panose="02020603050405020304" pitchFamily="18" charset="0"/>
                          <a:cs typeface="Times New Roman" panose="02020603050405020304" pitchFamily="18" charset="0"/>
                        </a:rPr>
                        <a:t>90%</a:t>
                      </a:r>
                      <a:endParaRPr lang="en-ZA" sz="18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algn="ctr" fontAlgn="base" hangingPunct="0">
                        <a:lnSpc>
                          <a:spcPct val="130000"/>
                        </a:lnSpc>
                        <a:spcAft>
                          <a:spcPts val="0"/>
                        </a:spcAft>
                      </a:pPr>
                      <a:r>
                        <a:rPr lang="en-ZA" sz="1800" b="1" dirty="0">
                          <a:solidFill>
                            <a:srgbClr val="00B050"/>
                          </a:solidFill>
                          <a:effectLst/>
                          <a:latin typeface="+mn-lt"/>
                          <a:ea typeface="Times New Roman" panose="02020603050405020304" pitchFamily="18" charset="0"/>
                          <a:cs typeface="Times New Roman" panose="02020603050405020304" pitchFamily="18" charset="0"/>
                        </a:rPr>
                        <a:t>93.4%</a:t>
                      </a:r>
                    </a:p>
                    <a:p>
                      <a:pPr marL="0" algn="ctr" fontAlgn="base" hangingPunct="0">
                        <a:lnSpc>
                          <a:spcPct val="130000"/>
                        </a:lnSpc>
                        <a:spcAft>
                          <a:spcPts val="0"/>
                        </a:spcAft>
                      </a:pPr>
                      <a:r>
                        <a:rPr lang="pt-BR" sz="1800" b="1" dirty="0">
                          <a:solidFill>
                            <a:srgbClr val="000000"/>
                          </a:solidFill>
                          <a:effectLst/>
                          <a:latin typeface="+mn-lt"/>
                          <a:ea typeface="Times New Roman" panose="02020603050405020304" pitchFamily="18" charset="0"/>
                          <a:cs typeface="Times New Roman" panose="02020603050405020304" pitchFamily="18" charset="0"/>
                        </a:rPr>
                        <a:t>R2 087 050 905.31 </a:t>
                      </a:r>
                    </a:p>
                    <a:p>
                      <a:pPr marL="0" algn="ctr" fontAlgn="base" hangingPunct="0">
                        <a:lnSpc>
                          <a:spcPct val="130000"/>
                        </a:lnSpc>
                        <a:spcAft>
                          <a:spcPts val="0"/>
                        </a:spcAft>
                      </a:pPr>
                      <a:r>
                        <a:rPr lang="pt-BR" sz="1800" b="1" dirty="0">
                          <a:solidFill>
                            <a:srgbClr val="000000"/>
                          </a:solidFill>
                          <a:effectLst/>
                          <a:latin typeface="+mn-lt"/>
                          <a:ea typeface="Times New Roman" panose="02020603050405020304" pitchFamily="18" charset="0"/>
                          <a:cs typeface="Times New Roman" panose="02020603050405020304" pitchFamily="18" charset="0"/>
                        </a:rPr>
                        <a:t>of</a:t>
                      </a:r>
                    </a:p>
                    <a:p>
                      <a:pPr marL="0" algn="ctr" fontAlgn="base" hangingPunct="0">
                        <a:lnSpc>
                          <a:spcPct val="130000"/>
                        </a:lnSpc>
                        <a:spcAft>
                          <a:spcPts val="0"/>
                        </a:spcAft>
                      </a:pPr>
                      <a:r>
                        <a:rPr lang="pt-BR" sz="1800" b="1" dirty="0">
                          <a:solidFill>
                            <a:srgbClr val="000000"/>
                          </a:solidFill>
                          <a:effectLst/>
                          <a:latin typeface="+mn-lt"/>
                          <a:ea typeface="Times New Roman" panose="02020603050405020304" pitchFamily="18" charset="0"/>
                          <a:cs typeface="Times New Roman" panose="02020603050405020304" pitchFamily="18" charset="0"/>
                        </a:rPr>
                        <a:t>R2 234 807 167.79</a:t>
                      </a:r>
                      <a:endParaRPr lang="pt-BR" sz="1800" b="1" dirty="0">
                        <a:solidFill>
                          <a:srgbClr val="000000"/>
                        </a:solidFill>
                        <a:effectLst/>
                        <a:latin typeface="+mn-lt"/>
                        <a:ea typeface="Calibri" panose="020F0502020204030204" pitchFamily="34" charset="0"/>
                        <a:cs typeface="Times New Roman" panose="02020603050405020304" pitchFamily="18" charset="0"/>
                      </a:endParaRPr>
                    </a:p>
                  </a:txBody>
                  <a:tcPr marL="8890" marR="8890" marT="8890" marB="0"/>
                </a:tc>
                <a:tc gridSpan="2">
                  <a:txBody>
                    <a:bodyPr/>
                    <a:lstStyle/>
                    <a:p>
                      <a:endParaRPr lang="en-ZA" dirty="0"/>
                    </a:p>
                  </a:txBody>
                  <a:tcPr marL="5002" marR="43583" marT="5001" marB="0" anchor="ctr">
                    <a:solidFill>
                      <a:srgbClr val="00B050"/>
                    </a:solidFill>
                  </a:tcPr>
                </a:tc>
                <a:tc hMerge="1">
                  <a:txBody>
                    <a:bodyPr/>
                    <a:lstStyle/>
                    <a:p>
                      <a:endParaRPr lang="en-ZA"/>
                    </a:p>
                  </a:txBody>
                  <a:tcPr/>
                </a:tc>
                <a:extLst>
                  <a:ext uri="{0D108BD9-81ED-4DB2-BD59-A6C34878D82A}">
                    <a16:rowId xmlns:a16="http://schemas.microsoft.com/office/drawing/2014/main" val="1789728818"/>
                  </a:ext>
                </a:extLst>
              </a:tr>
            </a:tbl>
          </a:graphicData>
        </a:graphic>
      </p:graphicFrame>
    </p:spTree>
    <p:extLst>
      <p:ext uri="{BB962C8B-B14F-4D97-AF65-F5344CB8AC3E}">
        <p14:creationId xmlns:p14="http://schemas.microsoft.com/office/powerpoint/2010/main" val="4280661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00814"/>
            <a:ext cx="8814816" cy="1054356"/>
          </a:xfrm>
        </p:spPr>
        <p:txBody>
          <a:bodyPr/>
          <a:lstStyle/>
          <a:p>
            <a:r>
              <a:rPr lang="en-US" sz="2800" b="1" dirty="0">
                <a:solidFill>
                  <a:srgbClr val="000000"/>
                </a:solidFill>
                <a:ea typeface="ＭＳ Ｐゴシック" pitchFamily="-80" charset="-128"/>
                <a:cs typeface="Arial" pitchFamily="34" charset="0"/>
              </a:rPr>
              <a:t>PERFORMANCE PER INDICATOR</a:t>
            </a:r>
            <a:br>
              <a:rPr lang="en-US" sz="2800" b="1" dirty="0">
                <a:solidFill>
                  <a:srgbClr val="000000"/>
                </a:solidFill>
                <a:ea typeface="ＭＳ Ｐゴシック" pitchFamily="-80" charset="-128"/>
                <a:cs typeface="Arial" pitchFamily="34" charset="0"/>
              </a:rPr>
            </a:br>
            <a:r>
              <a:rPr lang="en-US" sz="2800" b="1" u="sng" dirty="0">
                <a:solidFill>
                  <a:srgbClr val="000000"/>
                </a:solidFill>
                <a:ea typeface="ＭＳ Ｐゴシック" pitchFamily="-80" charset="-128"/>
                <a:cs typeface="Arial" pitchFamily="34" charset="0"/>
              </a:rPr>
              <a:t>Programme 3</a:t>
            </a:r>
            <a:endParaRPr lang="en-ZA" sz="2800" b="1" dirty="0"/>
          </a:p>
        </p:txBody>
      </p:sp>
      <p:sp>
        <p:nvSpPr>
          <p:cNvPr id="3" name="Text Placeholder 2"/>
          <p:cNvSpPr>
            <a:spLocks noGrp="1"/>
          </p:cNvSpPr>
          <p:nvPr>
            <p:ph type="body" idx="1"/>
          </p:nvPr>
        </p:nvSpPr>
        <p:spPr>
          <a:xfrm>
            <a:off x="454968" y="2612827"/>
            <a:ext cx="8234065" cy="155812"/>
          </a:xfrm>
        </p:spPr>
        <p:txBody>
          <a:bodyPr/>
          <a:lstStyle/>
          <a:p>
            <a:r>
              <a:rPr lang="en-ZA" dirty="0"/>
              <a:t>   </a:t>
            </a:r>
          </a:p>
        </p:txBody>
      </p:sp>
      <p:graphicFrame>
        <p:nvGraphicFramePr>
          <p:cNvPr id="4" name="Table 3"/>
          <p:cNvGraphicFramePr>
            <a:graphicFrameLocks noGrp="1"/>
          </p:cNvGraphicFramePr>
          <p:nvPr>
            <p:extLst>
              <p:ext uri="{D42A27DB-BD31-4B8C-83A1-F6EECF244321}">
                <p14:modId xmlns:p14="http://schemas.microsoft.com/office/powerpoint/2010/main" val="2419419762"/>
              </p:ext>
            </p:extLst>
          </p:nvPr>
        </p:nvGraphicFramePr>
        <p:xfrm>
          <a:off x="242887" y="1508760"/>
          <a:ext cx="8626793" cy="3279136"/>
        </p:xfrm>
        <a:graphic>
          <a:graphicData uri="http://schemas.openxmlformats.org/drawingml/2006/table">
            <a:tbl>
              <a:tblPr firstRow="1" bandRow="1">
                <a:tableStyleId>{F5AB1C69-6EDB-4FF4-983F-18BD219EF322}</a:tableStyleId>
              </a:tblPr>
              <a:tblGrid>
                <a:gridCol w="3539841">
                  <a:extLst>
                    <a:ext uri="{9D8B030D-6E8A-4147-A177-3AD203B41FA5}">
                      <a16:colId xmlns:a16="http://schemas.microsoft.com/office/drawing/2014/main" val="249019263"/>
                    </a:ext>
                  </a:extLst>
                </a:gridCol>
                <a:gridCol w="1164657">
                  <a:extLst>
                    <a:ext uri="{9D8B030D-6E8A-4147-A177-3AD203B41FA5}">
                      <a16:colId xmlns:a16="http://schemas.microsoft.com/office/drawing/2014/main" val="2012766691"/>
                    </a:ext>
                  </a:extLst>
                </a:gridCol>
                <a:gridCol w="1116531">
                  <a:extLst>
                    <a:ext uri="{9D8B030D-6E8A-4147-A177-3AD203B41FA5}">
                      <a16:colId xmlns:a16="http://schemas.microsoft.com/office/drawing/2014/main" val="3680851372"/>
                    </a:ext>
                  </a:extLst>
                </a:gridCol>
                <a:gridCol w="2008930">
                  <a:extLst>
                    <a:ext uri="{9D8B030D-6E8A-4147-A177-3AD203B41FA5}">
                      <a16:colId xmlns:a16="http://schemas.microsoft.com/office/drawing/2014/main" val="4176774610"/>
                    </a:ext>
                  </a:extLst>
                </a:gridCol>
                <a:gridCol w="796834">
                  <a:extLst>
                    <a:ext uri="{9D8B030D-6E8A-4147-A177-3AD203B41FA5}">
                      <a16:colId xmlns:a16="http://schemas.microsoft.com/office/drawing/2014/main" val="1422967199"/>
                    </a:ext>
                  </a:extLst>
                </a:gridCol>
              </a:tblGrid>
              <a:tr h="800254">
                <a:tc>
                  <a:txBody>
                    <a:bodyPr/>
                    <a:lstStyle/>
                    <a:p>
                      <a:pPr algn="ctr" fontAlgn="b" hangingPunct="1">
                        <a:spcAft>
                          <a:spcPts val="0"/>
                        </a:spcAft>
                      </a:pPr>
                      <a:r>
                        <a:rPr lang="en-GB" sz="1400" b="1" kern="1200" dirty="0">
                          <a:solidFill>
                            <a:schemeClr val="bg1"/>
                          </a:solidFill>
                          <a:effectLst/>
                          <a:latin typeface="+mn-lt"/>
                          <a:cs typeface="Arial" panose="020B0604020202020204" pitchFamily="34" charset="0"/>
                        </a:rPr>
                        <a:t>PERFORMANCE</a:t>
                      </a:r>
                      <a:r>
                        <a:rPr lang="en-GB" sz="1400" b="1" kern="1200" baseline="0" dirty="0">
                          <a:solidFill>
                            <a:schemeClr val="bg1"/>
                          </a:solidFill>
                          <a:effectLst/>
                          <a:latin typeface="+mn-lt"/>
                          <a:cs typeface="Arial" panose="020B0604020202020204" pitchFamily="34" charset="0"/>
                        </a:rPr>
                        <a:t> INDICATORS FOR THE FINANCIAL YEAR </a:t>
                      </a:r>
                      <a:r>
                        <a:rPr lang="en-GB" sz="1400" b="1" kern="1200" dirty="0">
                          <a:solidFill>
                            <a:schemeClr val="bg1"/>
                          </a:solidFill>
                          <a:effectLst/>
                          <a:latin typeface="+mn-lt"/>
                          <a:cs typeface="Arial" panose="020B0604020202020204" pitchFamily="34" charset="0"/>
                        </a:rPr>
                        <a:t>2021/22</a:t>
                      </a:r>
                      <a:endParaRPr lang="en-ZA" sz="1400" b="1" dirty="0">
                        <a:solidFill>
                          <a:schemeClr val="bg1"/>
                        </a:solidFill>
                        <a:effectLst/>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Annual Target</a:t>
                      </a:r>
                      <a:r>
                        <a:rPr kumimoji="0" lang="en-GB"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 </a:t>
                      </a:r>
                      <a:endParaRPr kumimoji="0" lang="en-ZA" sz="14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400" b="1" dirty="0">
                          <a:solidFill>
                            <a:schemeClr val="bg1"/>
                          </a:solidFill>
                          <a:effectLst/>
                          <a:latin typeface="+mn-lt"/>
                          <a:ea typeface="Times New Roman"/>
                          <a:cs typeface="Arial" panose="020B0604020202020204" pitchFamily="34" charset="0"/>
                        </a:rPr>
                        <a:t>Q2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dirty="0">
                          <a:solidFill>
                            <a:schemeClr val="bg1"/>
                          </a:solidFill>
                          <a:effectLst/>
                          <a:latin typeface="+mn-lt"/>
                          <a:ea typeface="Times New Roman"/>
                          <a:cs typeface="Arial" panose="020B0604020202020204" pitchFamily="34" charset="0"/>
                        </a:rPr>
                        <a:t>Q2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700" b="1" dirty="0">
                          <a:solidFill>
                            <a:schemeClr val="bg1"/>
                          </a:solidFill>
                          <a:effectLst/>
                          <a:latin typeface="+mn-lt"/>
                          <a:ea typeface="Times New Roman"/>
                          <a:cs typeface="Arial" panose="020B0604020202020204" pitchFamily="34" charset="0"/>
                        </a:rPr>
                        <a:t>LEGEND</a:t>
                      </a:r>
                    </a:p>
                  </a:txBody>
                  <a:tcPr marL="5002" marR="5002" marT="5001" marB="0"/>
                </a:tc>
                <a:extLst>
                  <a:ext uri="{0D108BD9-81ED-4DB2-BD59-A6C34878D82A}">
                    <a16:rowId xmlns:a16="http://schemas.microsoft.com/office/drawing/2014/main" val="1861272593"/>
                  </a:ext>
                </a:extLst>
              </a:tr>
              <a:tr h="679001">
                <a:tc>
                  <a:txBody>
                    <a:bodyPr/>
                    <a:lstStyle/>
                    <a:p>
                      <a:pPr fontAlgn="b">
                        <a:spcAft>
                          <a:spcPts val="0"/>
                        </a:spcAft>
                      </a:pPr>
                      <a:r>
                        <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rPr>
                        <a:t>3.1 Percentage of requests for pre-authorisation of  Specialised Medical Interventions finalised within 10 working days of receipt</a:t>
                      </a:r>
                    </a:p>
                    <a:p>
                      <a:pPr fontAlgn="b">
                        <a:spcAft>
                          <a:spcPts val="0"/>
                        </a:spcAft>
                      </a:pPr>
                      <a:endPar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algn="ctr" fontAlgn="base" hangingPunct="0">
                        <a:lnSpc>
                          <a:spcPct val="130000"/>
                        </a:lnSpc>
                        <a:spcAft>
                          <a:spcPts val="0"/>
                        </a:spcAft>
                      </a:pPr>
                      <a:r>
                        <a:rPr lang="en-ZA" sz="1600" b="1" dirty="0">
                          <a:effectLst/>
                          <a:latin typeface="+mn-lt"/>
                          <a:ea typeface="Times New Roman" panose="02020603050405020304" pitchFamily="18" charset="0"/>
                          <a:cs typeface="Times New Roman" panose="02020603050405020304" pitchFamily="18" charset="0"/>
                        </a:rPr>
                        <a:t>85%</a:t>
                      </a:r>
                      <a:endParaRPr lang="en-ZA" sz="1600" dirty="0">
                        <a:effectLst/>
                        <a:latin typeface="+mn-lt"/>
                        <a:ea typeface="Calibri" panose="020F0502020204030204" pitchFamily="34" charset="0"/>
                        <a:cs typeface="Times New Roman" panose="02020603050405020304" pitchFamily="18" charset="0"/>
                      </a:endParaRPr>
                    </a:p>
                  </a:txBody>
                  <a:tcPr marL="8890" marR="8890" marT="8890" marB="0"/>
                </a:tc>
                <a:tc>
                  <a:txBody>
                    <a:bodyPr/>
                    <a:lstStyle/>
                    <a:p>
                      <a:pPr algn="ctr" fontAlgn="base" hangingPunct="0">
                        <a:lnSpc>
                          <a:spcPct val="130000"/>
                        </a:lnSpc>
                        <a:spcAft>
                          <a:spcPts val="0"/>
                        </a:spcAft>
                      </a:pPr>
                      <a:r>
                        <a:rPr lang="en-ZA" sz="1600" b="1" dirty="0">
                          <a:effectLst/>
                          <a:latin typeface="+mn-lt"/>
                          <a:ea typeface="Times New Roman" panose="02020603050405020304" pitchFamily="18" charset="0"/>
                          <a:cs typeface="Times New Roman" panose="02020603050405020304" pitchFamily="18" charset="0"/>
                        </a:rPr>
                        <a:t>85%</a:t>
                      </a:r>
                      <a:endParaRPr lang="en-ZA" sz="1600" dirty="0">
                        <a:effectLst/>
                        <a:latin typeface="+mn-lt"/>
                        <a:ea typeface="Calibri" panose="020F0502020204030204" pitchFamily="34" charset="0"/>
                        <a:cs typeface="Times New Roman" panose="02020603050405020304" pitchFamily="18" charset="0"/>
                      </a:endParaRPr>
                    </a:p>
                  </a:txBody>
                  <a:tcPr marL="8890" marR="8890" marT="8890" marB="0"/>
                </a:tc>
                <a:tc>
                  <a:txBody>
                    <a:bodyPr/>
                    <a:lstStyle/>
                    <a:p>
                      <a:pPr algn="ctr" rtl="0"/>
                      <a:r>
                        <a:rPr lang="en-ZA" sz="1800" b="1" dirty="0">
                          <a:solidFill>
                            <a:srgbClr val="00B050"/>
                          </a:solidFill>
                          <a:effectLst/>
                          <a:latin typeface="+mn-lt"/>
                          <a:ea typeface="Times New Roman" panose="02020603050405020304" pitchFamily="18" charset="0"/>
                          <a:cs typeface="Times New Roman" panose="02020603050405020304" pitchFamily="18" charset="0"/>
                        </a:rPr>
                        <a:t>97%</a:t>
                      </a:r>
                    </a:p>
                    <a:p>
                      <a:pPr algn="ctr" rtl="0"/>
                      <a:endParaRPr lang="en-ZA" sz="1800" b="1" dirty="0">
                        <a:solidFill>
                          <a:srgbClr val="000000"/>
                        </a:solidFill>
                        <a:effectLst/>
                        <a:latin typeface="+mn-lt"/>
                        <a:ea typeface="Times New Roman" panose="02020603050405020304" pitchFamily="18" charset="0"/>
                        <a:cs typeface="Times New Roman" panose="02020603050405020304" pitchFamily="18" charset="0"/>
                      </a:endParaRPr>
                    </a:p>
                    <a:p>
                      <a:pPr algn="ctr" rtl="0"/>
                      <a:r>
                        <a:rPr lang="en-US" sz="1800" b="1" dirty="0">
                          <a:solidFill>
                            <a:srgbClr val="000000"/>
                          </a:solidFill>
                          <a:effectLst/>
                          <a:latin typeface="+mn-lt"/>
                          <a:ea typeface="Times New Roman" panose="02020603050405020304" pitchFamily="18" charset="0"/>
                          <a:cs typeface="Times New Roman" panose="02020603050405020304" pitchFamily="18" charset="0"/>
                        </a:rPr>
                        <a:t>(5 068 of 5 198 )</a:t>
                      </a:r>
                    </a:p>
                  </a:txBody>
                  <a:tcPr marL="8890" marR="8890" marT="8890" marB="0"/>
                </a:tc>
                <a:tc>
                  <a:txBody>
                    <a:bodyPr/>
                    <a:lstStyle/>
                    <a:p>
                      <a:pPr algn="ctr"/>
                      <a:endParaRPr lang="en-ZA" sz="1700" b="1" dirty="0">
                        <a:solidFill>
                          <a:schemeClr val="tx1"/>
                        </a:solidFill>
                        <a:latin typeface="+mn-lt"/>
                        <a:cs typeface="Arial" panose="020B0604020202020204" pitchFamily="34" charset="0"/>
                      </a:endParaRPr>
                    </a:p>
                  </a:txBody>
                  <a:tcPr marL="5002" marR="43583" marT="5001" marB="0" anchor="ctr">
                    <a:solidFill>
                      <a:srgbClr val="00B050"/>
                    </a:solidFill>
                  </a:tcPr>
                </a:tc>
                <a:extLst>
                  <a:ext uri="{0D108BD9-81ED-4DB2-BD59-A6C34878D82A}">
                    <a16:rowId xmlns:a16="http://schemas.microsoft.com/office/drawing/2014/main" val="3115973187"/>
                  </a:ext>
                </a:extLst>
              </a:tr>
              <a:tr h="679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rPr>
                        <a:t>3.2 Percentage of accepted medical invoices finalised within 40 working days of receipt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algn="ctr" fontAlgn="base" hangingPunct="0">
                        <a:lnSpc>
                          <a:spcPct val="130000"/>
                        </a:lnSpc>
                        <a:spcAft>
                          <a:spcPts val="0"/>
                        </a:spcAft>
                      </a:pPr>
                      <a:r>
                        <a:rPr lang="en-ZA" sz="1600" b="1" dirty="0">
                          <a:effectLst/>
                          <a:latin typeface="+mn-lt"/>
                          <a:ea typeface="Times New Roman" panose="02020603050405020304" pitchFamily="18" charset="0"/>
                          <a:cs typeface="Times New Roman" panose="02020603050405020304" pitchFamily="18" charset="0"/>
                        </a:rPr>
                        <a:t>80%</a:t>
                      </a:r>
                      <a:endParaRPr lang="en-ZA" sz="1600" dirty="0">
                        <a:effectLst/>
                        <a:latin typeface="+mn-lt"/>
                        <a:ea typeface="Calibri" panose="020F0502020204030204" pitchFamily="34" charset="0"/>
                        <a:cs typeface="Times New Roman" panose="02020603050405020304" pitchFamily="18" charset="0"/>
                      </a:endParaRPr>
                    </a:p>
                  </a:txBody>
                  <a:tcPr marL="8890" marR="8890" marT="8890" marB="0"/>
                </a:tc>
                <a:tc>
                  <a:txBody>
                    <a:bodyPr/>
                    <a:lstStyle/>
                    <a:p>
                      <a:pPr algn="ctr" fontAlgn="base" hangingPunct="0">
                        <a:lnSpc>
                          <a:spcPct val="130000"/>
                        </a:lnSpc>
                        <a:spcAft>
                          <a:spcPts val="0"/>
                        </a:spcAft>
                      </a:pPr>
                      <a:r>
                        <a:rPr lang="en-ZA" sz="1600" b="1" dirty="0">
                          <a:effectLst/>
                          <a:latin typeface="+mn-lt"/>
                          <a:ea typeface="Times New Roman" panose="02020603050405020304" pitchFamily="18" charset="0"/>
                          <a:cs typeface="Times New Roman" panose="02020603050405020304" pitchFamily="18" charset="0"/>
                        </a:rPr>
                        <a:t>80%</a:t>
                      </a:r>
                      <a:endParaRPr lang="en-ZA" sz="1600" dirty="0">
                        <a:effectLst/>
                        <a:latin typeface="+mn-lt"/>
                        <a:ea typeface="Calibri" panose="020F0502020204030204" pitchFamily="34" charset="0"/>
                        <a:cs typeface="Times New Roman" panose="02020603050405020304" pitchFamily="18" charset="0"/>
                      </a:endParaRPr>
                    </a:p>
                  </a:txBody>
                  <a:tcPr marL="8890" marR="8890" marT="8890" marB="0"/>
                </a:tc>
                <a:tc>
                  <a:txBody>
                    <a:bodyPr/>
                    <a:lstStyle/>
                    <a:p>
                      <a:pPr algn="ctr" fontAlgn="base" hangingPunct="0">
                        <a:lnSpc>
                          <a:spcPct val="130000"/>
                        </a:lnSpc>
                        <a:spcAft>
                          <a:spcPts val="0"/>
                        </a:spcAft>
                      </a:pPr>
                      <a:r>
                        <a:rPr lang="en-ZA" sz="1800" b="1" dirty="0">
                          <a:solidFill>
                            <a:srgbClr val="027D44"/>
                          </a:solidFill>
                          <a:effectLst/>
                          <a:latin typeface="+mn-lt"/>
                          <a:ea typeface="Calibri" panose="020F0502020204030204" pitchFamily="34" charset="0"/>
                          <a:cs typeface="Times New Roman" panose="02020603050405020304" pitchFamily="18" charset="0"/>
                        </a:rPr>
                        <a:t>88%</a:t>
                      </a:r>
                    </a:p>
                    <a:p>
                      <a:pPr marL="0" algn="ctr" rtl="0"/>
                      <a:r>
                        <a:rPr lang="en-US" sz="1800" b="1" i="0" u="none" strike="noStrike" baseline="0" dirty="0">
                          <a:solidFill>
                            <a:srgbClr val="000000"/>
                          </a:solidFill>
                          <a:latin typeface="+mn-lt"/>
                          <a:ea typeface="+mn-ea"/>
                          <a:cs typeface="+mn-cs"/>
                        </a:rPr>
                        <a:t>(300 139 of 340 673) </a:t>
                      </a:r>
                      <a:r>
                        <a:rPr lang="en-ZA" sz="1800" b="1" dirty="0">
                          <a:solidFill>
                            <a:srgbClr val="000000"/>
                          </a:solidFill>
                          <a:effectLst/>
                          <a:latin typeface="+mn-lt"/>
                          <a:ea typeface="Times New Roman" panose="02020603050405020304" pitchFamily="18" charset="0"/>
                          <a:cs typeface="Times New Roman" panose="02020603050405020304" pitchFamily="18" charset="0"/>
                        </a:rPr>
                        <a:t> </a:t>
                      </a:r>
                    </a:p>
                  </a:txBody>
                  <a:tcPr marL="8890" marR="8890" marT="8890" marB="0"/>
                </a:tc>
                <a:tc>
                  <a:txBody>
                    <a:bodyPr/>
                    <a:lstStyle/>
                    <a:p>
                      <a:pPr algn="ctr"/>
                      <a:endParaRPr lang="en-ZA" sz="1700" b="1" dirty="0">
                        <a:latin typeface="+mn-lt"/>
                        <a:cs typeface="Arial" panose="020B0604020202020204" pitchFamily="34" charset="0"/>
                      </a:endParaRPr>
                    </a:p>
                  </a:txBody>
                  <a:tcPr marL="5002" marR="43583" marT="5001" marB="0" anchor="ctr">
                    <a:solidFill>
                      <a:srgbClr val="00B050"/>
                    </a:solidFill>
                  </a:tcPr>
                </a:tc>
                <a:extLst>
                  <a:ext uri="{0D108BD9-81ED-4DB2-BD59-A6C34878D82A}">
                    <a16:rowId xmlns:a16="http://schemas.microsoft.com/office/drawing/2014/main" val="1789728818"/>
                  </a:ext>
                </a:extLst>
              </a:tr>
            </a:tbl>
          </a:graphicData>
        </a:graphic>
      </p:graphicFrame>
    </p:spTree>
    <p:extLst>
      <p:ext uri="{BB962C8B-B14F-4D97-AF65-F5344CB8AC3E}">
        <p14:creationId xmlns:p14="http://schemas.microsoft.com/office/powerpoint/2010/main" val="2980229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00814"/>
            <a:ext cx="8814816" cy="1054356"/>
          </a:xfrm>
        </p:spPr>
        <p:txBody>
          <a:bodyPr/>
          <a:lstStyle/>
          <a:p>
            <a:r>
              <a:rPr lang="en-US" sz="2800" b="1" dirty="0">
                <a:solidFill>
                  <a:srgbClr val="000000"/>
                </a:solidFill>
                <a:ea typeface="ＭＳ Ｐゴシック" pitchFamily="-80" charset="-128"/>
                <a:cs typeface="Arial" pitchFamily="34" charset="0"/>
              </a:rPr>
              <a:t>PERFORMANCE PER INDICATOR</a:t>
            </a:r>
            <a:br>
              <a:rPr lang="en-US" sz="2800" b="1" dirty="0">
                <a:solidFill>
                  <a:srgbClr val="000000"/>
                </a:solidFill>
                <a:ea typeface="ＭＳ Ｐゴシック" pitchFamily="-80" charset="-128"/>
                <a:cs typeface="Arial" pitchFamily="34" charset="0"/>
              </a:rPr>
            </a:br>
            <a:r>
              <a:rPr lang="en-US" sz="2800" b="1" u="sng" dirty="0">
                <a:solidFill>
                  <a:srgbClr val="000000"/>
                </a:solidFill>
                <a:ea typeface="ＭＳ Ｐゴシック" pitchFamily="-80" charset="-128"/>
                <a:cs typeface="Arial" pitchFamily="34" charset="0"/>
              </a:rPr>
              <a:t>Programme 4</a:t>
            </a:r>
            <a:endParaRPr lang="en-ZA" sz="2800" b="1" dirty="0"/>
          </a:p>
        </p:txBody>
      </p:sp>
      <p:sp>
        <p:nvSpPr>
          <p:cNvPr id="3" name="Text Placeholder 2"/>
          <p:cNvSpPr>
            <a:spLocks noGrp="1"/>
          </p:cNvSpPr>
          <p:nvPr>
            <p:ph type="body" idx="1"/>
          </p:nvPr>
        </p:nvSpPr>
        <p:spPr>
          <a:xfrm>
            <a:off x="454968" y="2612827"/>
            <a:ext cx="8234065" cy="155812"/>
          </a:xfrm>
        </p:spPr>
        <p:txBody>
          <a:bodyPr/>
          <a:lstStyle/>
          <a:p>
            <a:r>
              <a:rPr lang="en-ZA" dirty="0"/>
              <a:t>   </a:t>
            </a:r>
          </a:p>
        </p:txBody>
      </p:sp>
      <p:graphicFrame>
        <p:nvGraphicFramePr>
          <p:cNvPr id="4" name="Table 3"/>
          <p:cNvGraphicFramePr>
            <a:graphicFrameLocks noGrp="1"/>
          </p:cNvGraphicFramePr>
          <p:nvPr>
            <p:extLst>
              <p:ext uri="{D42A27DB-BD31-4B8C-83A1-F6EECF244321}">
                <p14:modId xmlns:p14="http://schemas.microsoft.com/office/powerpoint/2010/main" val="2270201521"/>
              </p:ext>
            </p:extLst>
          </p:nvPr>
        </p:nvGraphicFramePr>
        <p:xfrm>
          <a:off x="242887" y="1508760"/>
          <a:ext cx="8574542" cy="4381417"/>
        </p:xfrm>
        <a:graphic>
          <a:graphicData uri="http://schemas.openxmlformats.org/drawingml/2006/table">
            <a:tbl>
              <a:tblPr firstRow="1" bandRow="1">
                <a:tableStyleId>{F5AB1C69-6EDB-4FF4-983F-18BD219EF322}</a:tableStyleId>
              </a:tblPr>
              <a:tblGrid>
                <a:gridCol w="4026618">
                  <a:extLst>
                    <a:ext uri="{9D8B030D-6E8A-4147-A177-3AD203B41FA5}">
                      <a16:colId xmlns:a16="http://schemas.microsoft.com/office/drawing/2014/main" val="249019263"/>
                    </a:ext>
                  </a:extLst>
                </a:gridCol>
                <a:gridCol w="1148859">
                  <a:extLst>
                    <a:ext uri="{9D8B030D-6E8A-4147-A177-3AD203B41FA5}">
                      <a16:colId xmlns:a16="http://schemas.microsoft.com/office/drawing/2014/main" val="2012766691"/>
                    </a:ext>
                  </a:extLst>
                </a:gridCol>
                <a:gridCol w="1096638">
                  <a:extLst>
                    <a:ext uri="{9D8B030D-6E8A-4147-A177-3AD203B41FA5}">
                      <a16:colId xmlns:a16="http://schemas.microsoft.com/office/drawing/2014/main" val="3680851372"/>
                    </a:ext>
                  </a:extLst>
                </a:gridCol>
                <a:gridCol w="1493217">
                  <a:extLst>
                    <a:ext uri="{9D8B030D-6E8A-4147-A177-3AD203B41FA5}">
                      <a16:colId xmlns:a16="http://schemas.microsoft.com/office/drawing/2014/main" val="4176774610"/>
                    </a:ext>
                  </a:extLst>
                </a:gridCol>
                <a:gridCol w="809210">
                  <a:extLst>
                    <a:ext uri="{9D8B030D-6E8A-4147-A177-3AD203B41FA5}">
                      <a16:colId xmlns:a16="http://schemas.microsoft.com/office/drawing/2014/main" val="1422967199"/>
                    </a:ext>
                  </a:extLst>
                </a:gridCol>
              </a:tblGrid>
              <a:tr h="800254">
                <a:tc>
                  <a:txBody>
                    <a:bodyPr/>
                    <a:lstStyle/>
                    <a:p>
                      <a:pPr algn="ctr" fontAlgn="b" hangingPunct="1">
                        <a:spcAft>
                          <a:spcPts val="0"/>
                        </a:spcAft>
                      </a:pPr>
                      <a:r>
                        <a:rPr lang="en-GB" sz="1400" b="1" kern="1200" dirty="0">
                          <a:solidFill>
                            <a:schemeClr val="bg1"/>
                          </a:solidFill>
                          <a:effectLst/>
                          <a:latin typeface="+mn-lt"/>
                          <a:cs typeface="Arial" panose="020B0604020202020204" pitchFamily="34" charset="0"/>
                        </a:rPr>
                        <a:t>PERFORMANCE</a:t>
                      </a:r>
                      <a:r>
                        <a:rPr lang="en-GB" sz="1400" b="1" kern="1200" baseline="0" dirty="0">
                          <a:solidFill>
                            <a:schemeClr val="bg1"/>
                          </a:solidFill>
                          <a:effectLst/>
                          <a:latin typeface="+mn-lt"/>
                          <a:cs typeface="Arial" panose="020B0604020202020204" pitchFamily="34" charset="0"/>
                        </a:rPr>
                        <a:t> INDICATORS FOR THE FINANCIAL YEAR </a:t>
                      </a:r>
                      <a:r>
                        <a:rPr lang="en-GB" sz="1400" b="1" kern="1200" dirty="0">
                          <a:solidFill>
                            <a:schemeClr val="bg1"/>
                          </a:solidFill>
                          <a:effectLst/>
                          <a:latin typeface="+mn-lt"/>
                          <a:cs typeface="Arial" panose="020B0604020202020204" pitchFamily="34" charset="0"/>
                        </a:rPr>
                        <a:t>2021/22</a:t>
                      </a:r>
                      <a:endParaRPr lang="en-ZA" sz="1400" b="1" dirty="0">
                        <a:solidFill>
                          <a:schemeClr val="bg1"/>
                        </a:solidFill>
                        <a:effectLst/>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Annual Target</a:t>
                      </a:r>
                      <a:r>
                        <a:rPr kumimoji="0" lang="en-GB"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 </a:t>
                      </a:r>
                      <a:endParaRPr kumimoji="0" lang="en-ZA" sz="14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400" b="1" dirty="0">
                          <a:solidFill>
                            <a:schemeClr val="bg1"/>
                          </a:solidFill>
                          <a:effectLst/>
                          <a:latin typeface="+mn-lt"/>
                          <a:ea typeface="Times New Roman"/>
                          <a:cs typeface="Arial" panose="020B0604020202020204" pitchFamily="34" charset="0"/>
                        </a:rPr>
                        <a:t>Q2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dirty="0">
                          <a:solidFill>
                            <a:schemeClr val="bg1"/>
                          </a:solidFill>
                          <a:effectLst/>
                          <a:latin typeface="+mn-lt"/>
                          <a:ea typeface="Times New Roman"/>
                          <a:cs typeface="Arial" panose="020B0604020202020204" pitchFamily="34" charset="0"/>
                        </a:rPr>
                        <a:t>Q2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700" b="1" dirty="0">
                          <a:solidFill>
                            <a:schemeClr val="bg1"/>
                          </a:solidFill>
                          <a:effectLst/>
                          <a:latin typeface="+mn-lt"/>
                          <a:ea typeface="Times New Roman"/>
                          <a:cs typeface="Arial" panose="020B0604020202020204" pitchFamily="34" charset="0"/>
                        </a:rPr>
                        <a:t>LEGEND</a:t>
                      </a:r>
                    </a:p>
                  </a:txBody>
                  <a:tcPr marL="5002" marR="5002" marT="5001" marB="0"/>
                </a:tc>
                <a:extLst>
                  <a:ext uri="{0D108BD9-81ED-4DB2-BD59-A6C34878D82A}">
                    <a16:rowId xmlns:a16="http://schemas.microsoft.com/office/drawing/2014/main" val="1861272593"/>
                  </a:ext>
                </a:extLst>
              </a:tr>
              <a:tr h="679001">
                <a:tc>
                  <a:txBody>
                    <a:bodyPr/>
                    <a:lstStyle/>
                    <a:p>
                      <a:pPr fontAlgn="b">
                        <a:spcAft>
                          <a:spcPts val="0"/>
                        </a:spcAft>
                      </a:pPr>
                      <a:r>
                        <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rPr>
                        <a:t>4.1 Percentage of compliant requests for assistive devices finalised  within 15 working days of receipt</a:t>
                      </a:r>
                    </a:p>
                    <a:p>
                      <a:pPr fontAlgn="b">
                        <a:spcAft>
                          <a:spcPts val="0"/>
                        </a:spcAft>
                      </a:pPr>
                      <a:endPar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algn="ctr" fontAlgn="base" hangingPunct="0">
                        <a:lnSpc>
                          <a:spcPct val="130000"/>
                        </a:lnSpc>
                        <a:spcAft>
                          <a:spcPts val="0"/>
                        </a:spcAft>
                      </a:pPr>
                      <a:r>
                        <a:rPr lang="en-ZA" sz="1800" b="1" dirty="0">
                          <a:effectLst/>
                          <a:latin typeface="+mn-lt"/>
                          <a:ea typeface="Times New Roman" panose="02020603050405020304" pitchFamily="18" charset="0"/>
                          <a:cs typeface="Times New Roman" panose="02020603050405020304" pitchFamily="18" charset="0"/>
                        </a:rPr>
                        <a:t>85%</a:t>
                      </a:r>
                      <a:endParaRPr lang="en-ZA" sz="1800" dirty="0">
                        <a:effectLst/>
                        <a:latin typeface="+mn-lt"/>
                        <a:ea typeface="Calibri" panose="020F0502020204030204" pitchFamily="34" charset="0"/>
                        <a:cs typeface="Times New Roman" panose="02020603050405020304" pitchFamily="18" charset="0"/>
                      </a:endParaRPr>
                    </a:p>
                  </a:txBody>
                  <a:tcPr marL="8890" marR="8890" marT="8890" marB="0"/>
                </a:tc>
                <a:tc>
                  <a:txBody>
                    <a:bodyPr/>
                    <a:lstStyle/>
                    <a:p>
                      <a:pPr algn="ctr" fontAlgn="base" hangingPunct="0">
                        <a:lnSpc>
                          <a:spcPct val="130000"/>
                        </a:lnSpc>
                        <a:spcAft>
                          <a:spcPts val="0"/>
                        </a:spcAft>
                      </a:pPr>
                      <a:r>
                        <a:rPr lang="en-ZA" sz="1800" b="1" dirty="0">
                          <a:effectLst/>
                          <a:latin typeface="+mn-lt"/>
                          <a:ea typeface="Times New Roman" panose="02020603050405020304" pitchFamily="18" charset="0"/>
                          <a:cs typeface="Times New Roman" panose="02020603050405020304" pitchFamily="18" charset="0"/>
                        </a:rPr>
                        <a:t>85%</a:t>
                      </a:r>
                      <a:endParaRPr lang="en-ZA" sz="1800" dirty="0">
                        <a:effectLst/>
                        <a:latin typeface="+mn-lt"/>
                        <a:ea typeface="Calibri" panose="020F0502020204030204" pitchFamily="34" charset="0"/>
                        <a:cs typeface="Times New Roman" panose="02020603050405020304" pitchFamily="18" charset="0"/>
                      </a:endParaRPr>
                    </a:p>
                  </a:txBody>
                  <a:tcPr marL="8890" marR="8890" marT="8890" marB="0"/>
                </a:tc>
                <a:tc>
                  <a:txBody>
                    <a:bodyPr/>
                    <a:lstStyle/>
                    <a:p>
                      <a:pPr algn="ctr" fontAlgn="base" hangingPunct="0">
                        <a:lnSpc>
                          <a:spcPct val="130000"/>
                        </a:lnSpc>
                        <a:spcAft>
                          <a:spcPts val="0"/>
                        </a:spcAft>
                      </a:pPr>
                      <a:r>
                        <a:rPr lang="en-ZA" sz="1800" b="1" dirty="0">
                          <a:solidFill>
                            <a:srgbClr val="00B050"/>
                          </a:solidFill>
                          <a:effectLst/>
                          <a:latin typeface="+mn-lt"/>
                          <a:ea typeface="Calibri" panose="020F0502020204030204" pitchFamily="34" charset="0"/>
                          <a:cs typeface="Times New Roman" panose="02020603050405020304" pitchFamily="18" charset="0"/>
                        </a:rPr>
                        <a:t>95%</a:t>
                      </a:r>
                    </a:p>
                    <a:p>
                      <a:pPr algn="ctr" fontAlgn="base" hangingPunct="0">
                        <a:lnSpc>
                          <a:spcPct val="130000"/>
                        </a:lnSpc>
                        <a:spcAft>
                          <a:spcPts val="0"/>
                        </a:spcAft>
                      </a:pPr>
                      <a:r>
                        <a:rPr lang="en-ZA" sz="1800" b="1" dirty="0">
                          <a:solidFill>
                            <a:schemeClr val="tx1"/>
                          </a:solidFill>
                          <a:effectLst/>
                          <a:latin typeface="+mn-lt"/>
                          <a:ea typeface="Calibri" panose="020F0502020204030204" pitchFamily="34" charset="0"/>
                          <a:cs typeface="Times New Roman" panose="02020603050405020304" pitchFamily="18" charset="0"/>
                        </a:rPr>
                        <a:t>(721 of 757)</a:t>
                      </a:r>
                    </a:p>
                  </a:txBody>
                  <a:tcPr marL="8890" marR="8890" marT="8890" marB="0"/>
                </a:tc>
                <a:tc>
                  <a:txBody>
                    <a:bodyPr/>
                    <a:lstStyle/>
                    <a:p>
                      <a:pPr algn="ctr"/>
                      <a:endParaRPr lang="en-ZA" sz="1700" b="1" dirty="0">
                        <a:solidFill>
                          <a:schemeClr val="tx1"/>
                        </a:solidFill>
                        <a:latin typeface="+mn-lt"/>
                        <a:cs typeface="Arial" panose="020B0604020202020204" pitchFamily="34" charset="0"/>
                      </a:endParaRPr>
                    </a:p>
                  </a:txBody>
                  <a:tcPr marL="5002" marR="43583" marT="5001" marB="0" anchor="ctr">
                    <a:solidFill>
                      <a:srgbClr val="00B050"/>
                    </a:solidFill>
                  </a:tcPr>
                </a:tc>
                <a:extLst>
                  <a:ext uri="{0D108BD9-81ED-4DB2-BD59-A6C34878D82A}">
                    <a16:rowId xmlns:a16="http://schemas.microsoft.com/office/drawing/2014/main" val="3115973187"/>
                  </a:ext>
                </a:extLst>
              </a:tr>
              <a:tr h="708086">
                <a:tc>
                  <a:txBody>
                    <a:bodyPr/>
                    <a:lstStyle/>
                    <a:p>
                      <a:pPr fontAlgn="b">
                        <a:spcAft>
                          <a:spcPts val="0"/>
                        </a:spcAft>
                      </a:pPr>
                      <a:r>
                        <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rPr>
                        <a:t>4.2 Number of students enrolled at Post-School Education and Training (PSET) institutions in priority qualifications funded</a:t>
                      </a:r>
                    </a:p>
                    <a:p>
                      <a:pPr fontAlgn="b">
                        <a:spcAft>
                          <a:spcPts val="0"/>
                        </a:spcAft>
                      </a:pPr>
                      <a:endPar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algn="ctr" fontAlgn="base" hangingPunct="0">
                        <a:lnSpc>
                          <a:spcPct val="130000"/>
                        </a:lnSpc>
                        <a:spcAft>
                          <a:spcPts val="0"/>
                        </a:spcAft>
                      </a:pPr>
                      <a:r>
                        <a:rPr lang="en-ZA" sz="1800" b="1" dirty="0">
                          <a:effectLst/>
                          <a:latin typeface="+mn-lt"/>
                          <a:ea typeface="Times New Roman" panose="02020603050405020304" pitchFamily="18" charset="0"/>
                          <a:cs typeface="Times New Roman" panose="02020603050405020304" pitchFamily="18" charset="0"/>
                        </a:rPr>
                        <a:t>779</a:t>
                      </a:r>
                    </a:p>
                  </a:txBody>
                  <a:tcPr marL="8890" marR="8890" marT="8890" marB="0"/>
                </a:tc>
                <a:tc gridSpan="3">
                  <a:txBody>
                    <a:bodyPr/>
                    <a:lstStyle/>
                    <a:p>
                      <a:pPr algn="ctr" fontAlgn="base" hangingPunct="0">
                        <a:lnSpc>
                          <a:spcPct val="130000"/>
                        </a:lnSpc>
                        <a:spcAft>
                          <a:spcPts val="0"/>
                        </a:spcAft>
                      </a:pPr>
                      <a:r>
                        <a:rPr lang="en-ZA" sz="1800" b="1" dirty="0">
                          <a:solidFill>
                            <a:schemeClr val="tx1"/>
                          </a:solidFill>
                          <a:effectLst/>
                          <a:latin typeface="+mn-lt"/>
                          <a:ea typeface="Calibri" panose="020F0502020204030204" pitchFamily="34" charset="0"/>
                          <a:cs typeface="Times New Roman" panose="02020603050405020304" pitchFamily="18" charset="0"/>
                        </a:rPr>
                        <a:t>Reports Annually</a:t>
                      </a:r>
                    </a:p>
                  </a:txBody>
                  <a:tcPr marL="8890" marR="8890" marT="8890" marB="0"/>
                </a:tc>
                <a:tc hMerge="1">
                  <a:txBody>
                    <a:bodyPr/>
                    <a:lstStyle/>
                    <a:p>
                      <a:pPr algn="ctr" fontAlgn="base" hangingPunct="0">
                        <a:lnSpc>
                          <a:spcPct val="130000"/>
                        </a:lnSpc>
                        <a:spcAft>
                          <a:spcPts val="0"/>
                        </a:spcAft>
                      </a:pPr>
                      <a:endParaRPr lang="en-ZA" sz="1800" b="1" dirty="0">
                        <a:solidFill>
                          <a:schemeClr val="tx1"/>
                        </a:solidFill>
                        <a:effectLst/>
                        <a:latin typeface="+mn-lt"/>
                        <a:ea typeface="Calibri" panose="020F0502020204030204" pitchFamily="34" charset="0"/>
                        <a:cs typeface="Times New Roman" panose="02020603050405020304" pitchFamily="18" charset="0"/>
                      </a:endParaRPr>
                    </a:p>
                  </a:txBody>
                  <a:tcPr marL="8890" marR="8890" marT="8890" marB="0"/>
                </a:tc>
                <a:tc hMerge="1">
                  <a:txBody>
                    <a:bodyPr/>
                    <a:lstStyle/>
                    <a:p>
                      <a:pPr algn="ctr"/>
                      <a:endParaRPr lang="en-ZA" sz="1700" b="1" dirty="0">
                        <a:solidFill>
                          <a:schemeClr val="tx1"/>
                        </a:solidFill>
                        <a:latin typeface="+mn-lt"/>
                        <a:cs typeface="Arial" panose="020B0604020202020204" pitchFamily="34" charset="0"/>
                      </a:endParaRPr>
                    </a:p>
                  </a:txBody>
                  <a:tcPr marL="5002" marR="43583" marT="5001" marB="0" anchor="ctr">
                    <a:solidFill>
                      <a:srgbClr val="00B050"/>
                    </a:solidFill>
                  </a:tcPr>
                </a:tc>
                <a:extLst>
                  <a:ext uri="{0D108BD9-81ED-4DB2-BD59-A6C34878D82A}">
                    <a16:rowId xmlns:a16="http://schemas.microsoft.com/office/drawing/2014/main" val="10002"/>
                  </a:ext>
                </a:extLst>
              </a:tr>
              <a:tr h="679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rPr>
                        <a:t>4.3 Number of Persons with Disabilities enrolled in Vocational Rehabilitation Programme through Post-School Education and Training institutions funded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algn="ctr" fontAlgn="base" hangingPunct="0">
                        <a:lnSpc>
                          <a:spcPct val="130000"/>
                        </a:lnSpc>
                        <a:spcAft>
                          <a:spcPts val="0"/>
                        </a:spcAft>
                      </a:pPr>
                      <a:r>
                        <a:rPr lang="en-ZA" sz="1800" b="1" dirty="0">
                          <a:effectLst/>
                          <a:latin typeface="+mn-lt"/>
                          <a:ea typeface="Calibri" panose="020F0502020204030204" pitchFamily="34" charset="0"/>
                          <a:cs typeface="Times New Roman" panose="02020603050405020304" pitchFamily="18" charset="0"/>
                        </a:rPr>
                        <a:t>200</a:t>
                      </a:r>
                      <a:endParaRPr lang="en-ZA" sz="1800" dirty="0">
                        <a:effectLst/>
                        <a:latin typeface="+mn-lt"/>
                        <a:ea typeface="Calibri" panose="020F0502020204030204" pitchFamily="34" charset="0"/>
                        <a:cs typeface="Times New Roman" panose="02020603050405020304" pitchFamily="18" charset="0"/>
                      </a:endParaRPr>
                    </a:p>
                  </a:txBody>
                  <a:tcPr marL="8890" marR="8890" marT="8890" marB="0"/>
                </a:tc>
                <a:tc gridSpan="3">
                  <a:txBody>
                    <a:bodyPr/>
                    <a:lstStyle/>
                    <a:p>
                      <a:pPr marL="0" marR="0" lvl="0" indent="0" algn="ctr" defTabSz="457200" rtl="0" eaLnBrk="1" fontAlgn="base" latinLnBrk="0" hangingPunct="0">
                        <a:lnSpc>
                          <a:spcPct val="13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Reports Annually</a:t>
                      </a:r>
                    </a:p>
                    <a:p>
                      <a:pPr algn="ctr" fontAlgn="base" hangingPunct="0">
                        <a:lnSpc>
                          <a:spcPct val="130000"/>
                        </a:lnSpc>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0" marR="0" marT="0" marB="0"/>
                </a:tc>
                <a:tc hMerge="1">
                  <a:txBody>
                    <a:bodyPr/>
                    <a:lstStyle/>
                    <a:p>
                      <a:pPr algn="ctr" fontAlgn="base" hangingPunct="0">
                        <a:lnSpc>
                          <a:spcPct val="130000"/>
                        </a:lnSpc>
                        <a:spcAft>
                          <a:spcPts val="0"/>
                        </a:spcAft>
                      </a:pPr>
                      <a:endParaRPr lang="en-ZA" sz="1800" b="1" dirty="0">
                        <a:solidFill>
                          <a:srgbClr val="FF0000"/>
                        </a:solidFill>
                        <a:effectLst/>
                        <a:latin typeface="+mn-lt"/>
                        <a:ea typeface="Calibri" panose="020F0502020204030204" pitchFamily="34" charset="0"/>
                        <a:cs typeface="Times New Roman" panose="02020603050405020304" pitchFamily="18" charset="0"/>
                      </a:endParaRPr>
                    </a:p>
                  </a:txBody>
                  <a:tcPr marL="8890" marR="8890" marT="8890" marB="0"/>
                </a:tc>
                <a:tc hMerge="1">
                  <a:txBody>
                    <a:bodyPr/>
                    <a:lstStyle/>
                    <a:p>
                      <a:pPr algn="ctr"/>
                      <a:endParaRPr lang="en-ZA" sz="1700" b="1" dirty="0">
                        <a:latin typeface="+mn-lt"/>
                        <a:cs typeface="Arial" panose="020B0604020202020204" pitchFamily="34" charset="0"/>
                      </a:endParaRPr>
                    </a:p>
                  </a:txBody>
                  <a:tcPr marL="5002" marR="43583" marT="5001" marB="0" anchor="ctr">
                    <a:solidFill>
                      <a:srgbClr val="FF0000"/>
                    </a:solidFill>
                  </a:tcPr>
                </a:tc>
                <a:extLst>
                  <a:ext uri="{0D108BD9-81ED-4DB2-BD59-A6C34878D82A}">
                    <a16:rowId xmlns:a16="http://schemas.microsoft.com/office/drawing/2014/main" val="1789728818"/>
                  </a:ext>
                </a:extLst>
              </a:tr>
            </a:tbl>
          </a:graphicData>
        </a:graphic>
      </p:graphicFrame>
    </p:spTree>
    <p:extLst>
      <p:ext uri="{BB962C8B-B14F-4D97-AF65-F5344CB8AC3E}">
        <p14:creationId xmlns:p14="http://schemas.microsoft.com/office/powerpoint/2010/main" val="3262700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365" y="0"/>
            <a:ext cx="6270243" cy="1815353"/>
          </a:xfrm>
        </p:spPr>
        <p:txBody>
          <a:bodyPr/>
          <a:lstStyle/>
          <a:p>
            <a:r>
              <a:rPr lang="en-ZA" sz="2800" b="1" dirty="0"/>
              <a:t>PERFORMANCE TREND DURING THE FINANCIAL YEAR 2021/22</a:t>
            </a:r>
          </a:p>
        </p:txBody>
      </p:sp>
      <p:sp>
        <p:nvSpPr>
          <p:cNvPr id="3" name="Text Placeholder 2"/>
          <p:cNvSpPr>
            <a:spLocks noGrp="1"/>
          </p:cNvSpPr>
          <p:nvPr>
            <p:ph type="body" idx="1"/>
          </p:nvPr>
        </p:nvSpPr>
        <p:spPr>
          <a:xfrm>
            <a:off x="454968" y="2612827"/>
            <a:ext cx="8234065" cy="155812"/>
          </a:xfrm>
        </p:spPr>
        <p:txBody>
          <a:bodyPr/>
          <a:lstStyle/>
          <a:p>
            <a:pPr marL="0" indent="0">
              <a:buNone/>
            </a:pPr>
            <a:r>
              <a:rPr lang="en-ZA" dirty="0"/>
              <a:t>  </a:t>
            </a:r>
          </a:p>
        </p:txBody>
      </p:sp>
      <p:graphicFrame>
        <p:nvGraphicFramePr>
          <p:cNvPr id="7" name="Content Placeholder 5"/>
          <p:cNvGraphicFramePr>
            <a:graphicFrameLocks/>
          </p:cNvGraphicFramePr>
          <p:nvPr>
            <p:extLst>
              <p:ext uri="{D42A27DB-BD31-4B8C-83A1-F6EECF244321}">
                <p14:modId xmlns:p14="http://schemas.microsoft.com/office/powerpoint/2010/main" val="2331757552"/>
              </p:ext>
            </p:extLst>
          </p:nvPr>
        </p:nvGraphicFramePr>
        <p:xfrm>
          <a:off x="313508" y="1453416"/>
          <a:ext cx="8455107" cy="45977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1788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365" y="0"/>
            <a:ext cx="6718320" cy="1815353"/>
          </a:xfrm>
        </p:spPr>
        <p:txBody>
          <a:bodyPr/>
          <a:lstStyle/>
          <a:p>
            <a:r>
              <a:rPr lang="en-ZA" sz="2800" b="1" dirty="0"/>
              <a:t>PERFORMANCE TREND SINCE QUARTER 1 OF THE FINANCIAL YEAR 2020/21</a:t>
            </a:r>
          </a:p>
        </p:txBody>
      </p:sp>
      <p:sp>
        <p:nvSpPr>
          <p:cNvPr id="3" name="Text Placeholder 2"/>
          <p:cNvSpPr>
            <a:spLocks noGrp="1"/>
          </p:cNvSpPr>
          <p:nvPr>
            <p:ph type="body" idx="1"/>
          </p:nvPr>
        </p:nvSpPr>
        <p:spPr>
          <a:xfrm>
            <a:off x="454968" y="2612827"/>
            <a:ext cx="8234065" cy="155812"/>
          </a:xfrm>
        </p:spPr>
        <p:txBody>
          <a:bodyPr/>
          <a:lstStyle/>
          <a:p>
            <a:pPr marL="0" indent="0">
              <a:buNone/>
            </a:pPr>
            <a:r>
              <a:rPr lang="en-ZA" dirty="0"/>
              <a:t> </a:t>
            </a:r>
          </a:p>
        </p:txBody>
      </p:sp>
      <p:graphicFrame>
        <p:nvGraphicFramePr>
          <p:cNvPr id="6" name="Chart 5"/>
          <p:cNvGraphicFramePr/>
          <p:nvPr>
            <p:extLst>
              <p:ext uri="{D42A27DB-BD31-4B8C-83A1-F6EECF244321}">
                <p14:modId xmlns:p14="http://schemas.microsoft.com/office/powerpoint/2010/main" val="1502547185"/>
              </p:ext>
            </p:extLst>
          </p:nvPr>
        </p:nvGraphicFramePr>
        <p:xfrm>
          <a:off x="105055" y="1447800"/>
          <a:ext cx="7806912" cy="486637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p:cNvCxnSpPr/>
          <p:nvPr/>
        </p:nvCxnSpPr>
        <p:spPr>
          <a:xfrm flipV="1">
            <a:off x="1061049" y="2363638"/>
            <a:ext cx="1242204" cy="58659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9" name="Straight Arrow Connector 8"/>
          <p:cNvCxnSpPr/>
          <p:nvPr/>
        </p:nvCxnSpPr>
        <p:spPr>
          <a:xfrm>
            <a:off x="2484408" y="2363638"/>
            <a:ext cx="810883" cy="40500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V="1">
            <a:off x="3390181" y="2690733"/>
            <a:ext cx="1000664" cy="7790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p:nvPr/>
        </p:nvCxnSpPr>
        <p:spPr>
          <a:xfrm flipV="1">
            <a:off x="4477109" y="1742536"/>
            <a:ext cx="923027" cy="87029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p:nvPr/>
        </p:nvCxnSpPr>
        <p:spPr>
          <a:xfrm>
            <a:off x="5495026" y="1742536"/>
            <a:ext cx="111753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880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b="1" dirty="0">
                <a:solidFill>
                  <a:srgbClr val="000000"/>
                </a:solidFill>
                <a:ea typeface="ＭＳ Ｐゴシック" pitchFamily="34" charset="-128"/>
              </a:rPr>
              <a:t>PRESENTATION CONTENT</a:t>
            </a:r>
            <a:endParaRPr lang="en-US" altLang="en-US" sz="3200" dirty="0">
              <a:ea typeface="ＭＳ Ｐゴシック" pitchFamily="34" charset="-128"/>
            </a:endParaRPr>
          </a:p>
        </p:txBody>
      </p:sp>
      <p:sp>
        <p:nvSpPr>
          <p:cNvPr id="17412" name="Slide Number Placeholder 1"/>
          <p:cNvSpPr>
            <a:spLocks noGrp="1"/>
          </p:cNvSpPr>
          <p:nvPr>
            <p:ph type="sldNum" sz="quarter" idx="12"/>
          </p:nvPr>
        </p:nvSpPr>
        <p:spPr bwMode="auto">
          <a:xfrm>
            <a:off x="7010400" y="63563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43A91E76-9EBF-4284-A71D-23B6CAFC73C1}" type="slidenum">
              <a:rPr lang="en-US" altLang="en-US" sz="1200" b="1">
                <a:solidFill>
                  <a:schemeClr val="bg1"/>
                </a:solidFill>
              </a:rPr>
              <a:pPr>
                <a:defRPr/>
              </a:pPr>
              <a:t>2</a:t>
            </a:fld>
            <a:endParaRPr lang="en-US" altLang="en-US" sz="1200" b="1" dirty="0">
              <a:solidFill>
                <a:schemeClr val="bg1"/>
              </a:solidFill>
            </a:endParaRPr>
          </a:p>
        </p:txBody>
      </p:sp>
      <p:sp>
        <p:nvSpPr>
          <p:cNvPr id="8" name="Content Placeholder 2"/>
          <p:cNvSpPr txBox="1">
            <a:spLocks/>
          </p:cNvSpPr>
          <p:nvPr/>
        </p:nvSpPr>
        <p:spPr bwMode="auto">
          <a:xfrm>
            <a:off x="285750" y="1327730"/>
            <a:ext cx="8529637" cy="491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lvl="0">
              <a:buAutoNum type="arabicPeriod"/>
            </a:pPr>
            <a:r>
              <a:rPr lang="en-US" altLang="en-US" sz="2400" dirty="0">
                <a:latin typeface="Arial" charset="0"/>
              </a:rPr>
              <a:t>Introduction </a:t>
            </a:r>
          </a:p>
          <a:p>
            <a:pPr lvl="0">
              <a:buAutoNum type="arabicPeriod"/>
            </a:pPr>
            <a:r>
              <a:rPr lang="en-US" altLang="en-US" sz="2400" dirty="0">
                <a:latin typeface="Arial" charset="0"/>
              </a:rPr>
              <a:t>Vision and Mission </a:t>
            </a:r>
          </a:p>
          <a:p>
            <a:pPr lvl="0">
              <a:buAutoNum type="arabicPeriod"/>
            </a:pPr>
            <a:r>
              <a:rPr lang="en-US" altLang="en-US" sz="2400" dirty="0">
                <a:latin typeface="Arial" charset="0"/>
              </a:rPr>
              <a:t>Footprint</a:t>
            </a:r>
          </a:p>
          <a:p>
            <a:pPr lvl="0">
              <a:buAutoNum type="arabicPeriod"/>
            </a:pPr>
            <a:r>
              <a:rPr lang="en-US" altLang="en-US" sz="2400" dirty="0">
                <a:latin typeface="Arial" charset="0"/>
              </a:rPr>
              <a:t>Strategic Focus and Service Offerings</a:t>
            </a:r>
          </a:p>
          <a:p>
            <a:pPr lvl="0">
              <a:buAutoNum type="arabicPeriod"/>
            </a:pPr>
            <a:r>
              <a:rPr lang="en-US" altLang="en-US" sz="2400" dirty="0">
                <a:latin typeface="Arial" charset="0"/>
              </a:rPr>
              <a:t>Link to Government Priorities </a:t>
            </a:r>
          </a:p>
          <a:p>
            <a:pPr lvl="0">
              <a:buAutoNum type="arabicPeriod"/>
            </a:pPr>
            <a:r>
              <a:rPr lang="en-US" altLang="en-US" sz="2400" dirty="0">
                <a:latin typeface="Arial" charset="0"/>
              </a:rPr>
              <a:t>Quarter Performance </a:t>
            </a:r>
          </a:p>
          <a:p>
            <a:pPr lvl="0">
              <a:buAutoNum type="arabicPeriod"/>
            </a:pPr>
            <a:r>
              <a:rPr lang="en-US" altLang="en-US" sz="2400" dirty="0">
                <a:latin typeface="Arial" charset="0"/>
              </a:rPr>
              <a:t>Provincial Breakdown</a:t>
            </a:r>
          </a:p>
          <a:p>
            <a:pPr lvl="0">
              <a:buAutoNum type="arabicPeriod"/>
            </a:pPr>
            <a:r>
              <a:rPr lang="en-US" altLang="en-US" sz="2400" dirty="0">
                <a:latin typeface="Arial" charset="0"/>
              </a:rPr>
              <a:t>Financial Performance</a:t>
            </a:r>
          </a:p>
          <a:p>
            <a:pPr marL="0" lvl="0" indent="0">
              <a:buNone/>
            </a:pPr>
            <a:endParaRPr lang="en-US" altLang="en-US" sz="2400" dirty="0">
              <a:latin typeface="Arial" charset="0"/>
            </a:endParaRPr>
          </a:p>
          <a:p>
            <a:pPr marL="0" lvl="0" indent="0">
              <a:buNone/>
            </a:pPr>
            <a:r>
              <a:rPr lang="en-US" altLang="en-US" sz="2400" dirty="0">
                <a:latin typeface="Arial" charset="0"/>
              </a:rPr>
              <a:t> </a:t>
            </a:r>
          </a:p>
        </p:txBody>
      </p:sp>
    </p:spTree>
    <p:extLst>
      <p:ext uri="{BB962C8B-B14F-4D97-AF65-F5344CB8AC3E}">
        <p14:creationId xmlns:p14="http://schemas.microsoft.com/office/powerpoint/2010/main" val="3872137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265175"/>
            <a:ext cx="8321040" cy="1011733"/>
          </a:xfrm>
        </p:spPr>
        <p:txBody>
          <a:bodyPr/>
          <a:lstStyle/>
          <a:p>
            <a:pPr algn="ctr"/>
            <a:r>
              <a:rPr lang="en-US" sz="3200" dirty="0">
                <a:solidFill>
                  <a:schemeClr val="tx2"/>
                </a:solidFill>
              </a:rPr>
              <a:t>UNDER PERFORMANCE, REASONS AND REMEDIAL ACTIONS </a:t>
            </a:r>
            <a:endParaRPr lang="en-US" sz="3200" dirty="0"/>
          </a:p>
        </p:txBody>
      </p:sp>
      <p:sp>
        <p:nvSpPr>
          <p:cNvPr id="3" name="Text Placeholder 2"/>
          <p:cNvSpPr>
            <a:spLocks noGrp="1"/>
          </p:cNvSpPr>
          <p:nvPr>
            <p:ph type="body" idx="1"/>
          </p:nvPr>
        </p:nvSpPr>
        <p:spPr>
          <a:xfrm>
            <a:off x="221381" y="1276908"/>
            <a:ext cx="8672361" cy="5354898"/>
          </a:xfrm>
        </p:spPr>
        <p:txBody>
          <a:bodyPr/>
          <a:lstStyle/>
          <a:p>
            <a:pPr marL="192881" indent="-192881">
              <a:buFont typeface="+mj-lt"/>
              <a:buAutoNum type="arabicPeriod"/>
            </a:pPr>
            <a:r>
              <a:rPr lang="en-US" sz="1800" b="1" dirty="0">
                <a:solidFill>
                  <a:srgbClr val="002060"/>
                </a:solidFill>
              </a:rPr>
              <a:t> </a:t>
            </a:r>
            <a:r>
              <a:rPr lang="en-US" sz="1800" b="1" dirty="0">
                <a:solidFill>
                  <a:srgbClr val="002060"/>
                </a:solidFill>
                <a:ea typeface="Times New Roman"/>
                <a:cs typeface="Arial" pitchFamily="34" charset="0"/>
              </a:rPr>
              <a:t>Percentage reduction in vacancy rate</a:t>
            </a:r>
            <a:r>
              <a:rPr lang="en-ZA" sz="1800" b="1" dirty="0">
                <a:solidFill>
                  <a:srgbClr val="002060"/>
                </a:solidFill>
                <a:ea typeface="Times New Roman"/>
                <a:cs typeface="Arial" pitchFamily="34" charset="0"/>
              </a:rPr>
              <a:t> –</a:t>
            </a:r>
            <a:endParaRPr lang="en-US" sz="1800" b="1" dirty="0">
              <a:solidFill>
                <a:srgbClr val="002060"/>
              </a:solidFill>
            </a:endParaRPr>
          </a:p>
          <a:p>
            <a:pPr marL="0" indent="0">
              <a:buNone/>
            </a:pPr>
            <a:endParaRPr lang="en-US" sz="1800" b="1" dirty="0">
              <a:solidFill>
                <a:srgbClr val="002060"/>
              </a:solidFill>
            </a:endParaRPr>
          </a:p>
          <a:p>
            <a:pPr marL="192881" indent="-192881">
              <a:buFont typeface="+mj-lt"/>
              <a:buAutoNum type="arabicPeriod"/>
            </a:pPr>
            <a:endParaRPr lang="en-US" sz="1800" b="1" dirty="0">
              <a:solidFill>
                <a:srgbClr val="002060"/>
              </a:solidFill>
            </a:endParaRPr>
          </a:p>
          <a:p>
            <a:pPr marL="192881" indent="-192881">
              <a:buFont typeface="+mj-lt"/>
              <a:buAutoNum type="arabicPeriod"/>
            </a:pPr>
            <a:endParaRPr lang="en-US" sz="1800" b="1" dirty="0">
              <a:solidFill>
                <a:srgbClr val="002060"/>
              </a:solidFill>
            </a:endParaRPr>
          </a:p>
          <a:p>
            <a:pPr marL="192881" indent="-192881">
              <a:buFont typeface="+mj-lt"/>
              <a:buAutoNum type="arabicPeriod"/>
            </a:pPr>
            <a:endParaRPr lang="en-US" sz="1800" b="1" dirty="0">
              <a:solidFill>
                <a:srgbClr val="002060"/>
              </a:solidFill>
            </a:endParaRPr>
          </a:p>
          <a:p>
            <a:pPr marL="192881" indent="-192881">
              <a:buFont typeface="+mj-lt"/>
              <a:buAutoNum type="arabicPeriod"/>
            </a:pPr>
            <a:endParaRPr lang="en-US" sz="1800" b="1" dirty="0">
              <a:solidFill>
                <a:srgbClr val="002060"/>
              </a:solidFill>
            </a:endParaRPr>
          </a:p>
          <a:p>
            <a:pPr marL="192881" indent="-192881">
              <a:buFont typeface="+mj-lt"/>
              <a:buAutoNum type="arabicPeriod"/>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r>
              <a:rPr lang="en-US" sz="1800" b="1" dirty="0">
                <a:solidFill>
                  <a:srgbClr val="002060"/>
                </a:solidFill>
              </a:rPr>
              <a:t>2. Percentage </a:t>
            </a:r>
            <a:r>
              <a:rPr lang="en-ZA" sz="1800" b="1" dirty="0">
                <a:solidFill>
                  <a:srgbClr val="002060"/>
                </a:solidFill>
              </a:rPr>
              <a:t>of claims adjudicated within 30 working days of receipt</a:t>
            </a:r>
            <a:endParaRPr lang="en-ZA" sz="1800" dirty="0">
              <a:solidFill>
                <a:srgbClr val="002060"/>
              </a:solidFill>
            </a:endParaRPr>
          </a:p>
          <a:p>
            <a:pPr marL="257175" lvl="1" indent="0">
              <a:buNone/>
            </a:pPr>
            <a:r>
              <a:rPr lang="en-US" sz="1800" dirty="0">
                <a:solidFill>
                  <a:srgbClr val="002060"/>
                </a:solidFill>
              </a:rPr>
              <a:t>		     </a:t>
            </a:r>
            <a:endParaRPr lang="en-ZA" sz="1800" dirty="0">
              <a:solidFill>
                <a:srgbClr val="002060"/>
              </a:solidFill>
            </a:endParaRPr>
          </a:p>
          <a:p>
            <a:pPr marL="257175" lvl="1" indent="0">
              <a:buNone/>
            </a:pPr>
            <a:endParaRPr lang="en-ZA" sz="1800" dirty="0">
              <a:solidFill>
                <a:srgbClr val="002060"/>
              </a:solidFill>
            </a:endParaRPr>
          </a:p>
          <a:p>
            <a:pPr marL="257175" lvl="1" indent="0">
              <a:buNone/>
            </a:pPr>
            <a:endParaRPr lang="en-ZA" sz="1800"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2481499"/>
              </p:ext>
            </p:extLst>
          </p:nvPr>
        </p:nvGraphicFramePr>
        <p:xfrm>
          <a:off x="265415" y="4617239"/>
          <a:ext cx="8584292" cy="1773936"/>
        </p:xfrm>
        <a:graphic>
          <a:graphicData uri="http://schemas.openxmlformats.org/drawingml/2006/table">
            <a:tbl>
              <a:tblPr firstRow="1" bandRow="1">
                <a:tableStyleId>{5C22544A-7EE6-4342-B048-85BDC9FD1C3A}</a:tableStyleId>
              </a:tblPr>
              <a:tblGrid>
                <a:gridCol w="4152581">
                  <a:extLst>
                    <a:ext uri="{9D8B030D-6E8A-4147-A177-3AD203B41FA5}">
                      <a16:colId xmlns:a16="http://schemas.microsoft.com/office/drawing/2014/main" val="3598850569"/>
                    </a:ext>
                  </a:extLst>
                </a:gridCol>
                <a:gridCol w="4431711">
                  <a:extLst>
                    <a:ext uri="{9D8B030D-6E8A-4147-A177-3AD203B41FA5}">
                      <a16:colId xmlns:a16="http://schemas.microsoft.com/office/drawing/2014/main" val="724479017"/>
                    </a:ext>
                  </a:extLst>
                </a:gridCol>
              </a:tblGrid>
              <a:tr h="284967">
                <a:tc>
                  <a:txBody>
                    <a:bodyPr/>
                    <a:lstStyle/>
                    <a:p>
                      <a:r>
                        <a:rPr lang="en-ZA" sz="1450" dirty="0"/>
                        <a:t>Reason for Variance</a:t>
                      </a:r>
                    </a:p>
                  </a:txBody>
                  <a:tcPr/>
                </a:tc>
                <a:tc>
                  <a:txBody>
                    <a:bodyPr/>
                    <a:lstStyle/>
                    <a:p>
                      <a:r>
                        <a:rPr lang="en-ZA" sz="1450" dirty="0"/>
                        <a:t>Remedial Actions</a:t>
                      </a:r>
                    </a:p>
                  </a:txBody>
                  <a:tcPr/>
                </a:tc>
                <a:extLst>
                  <a:ext uri="{0D108BD9-81ED-4DB2-BD59-A6C34878D82A}">
                    <a16:rowId xmlns:a16="http://schemas.microsoft.com/office/drawing/2014/main" val="4003246551"/>
                  </a:ext>
                </a:extLst>
              </a:tr>
              <a:tr h="1362663">
                <a:tc>
                  <a:txBody>
                    <a:bodyPr/>
                    <a:lstStyle/>
                    <a:p>
                      <a:pPr marL="542925" marR="0" lvl="1" indent="-285750" algn="just" defTabSz="457200" rtl="0" eaLnBrk="0" fontAlgn="base" latinLnBrk="0" hangingPunct="0">
                        <a:lnSpc>
                          <a:spcPct val="100000"/>
                        </a:lnSpc>
                        <a:spcBef>
                          <a:spcPct val="20000"/>
                        </a:spcBef>
                        <a:spcAft>
                          <a:spcPct val="0"/>
                        </a:spcAft>
                        <a:buClrTx/>
                        <a:buSzTx/>
                        <a:buFontTx/>
                        <a:buChar char="-"/>
                        <a:tabLst/>
                        <a:defRPr/>
                      </a:pPr>
                      <a:r>
                        <a:rPr kumimoji="0" lang="en-US" sz="1450" b="0" i="0" u="none" strike="noStrike" kern="1200" cap="none" spc="0" normalizeH="0" baseline="0" noProof="0" dirty="0">
                          <a:ln>
                            <a:noFill/>
                          </a:ln>
                          <a:solidFill>
                            <a:schemeClr val="tx1"/>
                          </a:solidFill>
                          <a:effectLst/>
                          <a:uLnTx/>
                          <a:uFillTx/>
                          <a:latin typeface="+mn-lt"/>
                          <a:ea typeface="ＭＳ Ｐゴシック" pitchFamily="-111" charset="-128"/>
                          <a:cs typeface="+mn-cs"/>
                        </a:rPr>
                        <a:t>High number of claims awaiting information. </a:t>
                      </a:r>
                    </a:p>
                    <a:p>
                      <a:pPr marL="0" marR="0" lvl="0" indent="0" algn="just" defTabSz="457200" rtl="0" eaLnBrk="0" fontAlgn="base" latinLnBrk="0" hangingPunct="0">
                        <a:lnSpc>
                          <a:spcPct val="100000"/>
                        </a:lnSpc>
                        <a:spcBef>
                          <a:spcPct val="20000"/>
                        </a:spcBef>
                        <a:spcAft>
                          <a:spcPct val="0"/>
                        </a:spcAft>
                        <a:buClrTx/>
                        <a:buSzTx/>
                        <a:buFontTx/>
                        <a:buNone/>
                        <a:tabLst/>
                        <a:defRPr/>
                      </a:pPr>
                      <a:endParaRPr kumimoji="0" lang="en-US" sz="1450" b="0" i="0" u="none" strike="noStrike" kern="1200" cap="none" spc="0" normalizeH="0" baseline="0" noProof="0" dirty="0">
                        <a:ln>
                          <a:noFill/>
                        </a:ln>
                        <a:solidFill>
                          <a:schemeClr val="tx1"/>
                        </a:solidFill>
                        <a:effectLst/>
                        <a:uLnTx/>
                        <a:uFillTx/>
                        <a:latin typeface="+mn-lt"/>
                        <a:ea typeface="ＭＳ Ｐゴシック" pitchFamily="-111" charset="-128"/>
                        <a:cs typeface="+mn-cs"/>
                      </a:endParaRPr>
                    </a:p>
                  </a:txBody>
                  <a:tcPr/>
                </a:tc>
                <a:tc>
                  <a:txBody>
                    <a:bodyPr/>
                    <a:lstStyle/>
                    <a:p>
                      <a:pPr marL="542925" marR="0" lvl="1" indent="-285750" algn="l" defTabSz="457200" rtl="0" eaLnBrk="0" fontAlgn="base" latinLnBrk="0" hangingPunct="0">
                        <a:lnSpc>
                          <a:spcPct val="100000"/>
                        </a:lnSpc>
                        <a:spcBef>
                          <a:spcPct val="20000"/>
                        </a:spcBef>
                        <a:spcAft>
                          <a:spcPct val="0"/>
                        </a:spcAft>
                        <a:buClrTx/>
                        <a:buSzTx/>
                        <a:buFontTx/>
                        <a:buChar char="-"/>
                        <a:tabLst/>
                        <a:defRPr/>
                      </a:pPr>
                      <a:r>
                        <a:rPr kumimoji="0" lang="en-US" sz="1450" b="0" i="0" u="none" strike="noStrike" kern="1200" cap="none" spc="0" normalizeH="0" baseline="0" noProof="0" dirty="0">
                          <a:ln>
                            <a:noFill/>
                          </a:ln>
                          <a:solidFill>
                            <a:schemeClr val="tx1"/>
                          </a:solidFill>
                          <a:effectLst/>
                          <a:uLnTx/>
                          <a:uFillTx/>
                          <a:latin typeface="+mn-lt"/>
                          <a:ea typeface="ＭＳ Ｐゴシック" pitchFamily="-111" charset="-128"/>
                          <a:cs typeface="+mn-cs"/>
                        </a:rPr>
                        <a:t>Regional offices to engage employers for outstanding information.</a:t>
                      </a:r>
                    </a:p>
                    <a:p>
                      <a:pPr marL="542925" marR="0" lvl="1" indent="-285750" algn="l" defTabSz="457200" rtl="0" eaLnBrk="0" fontAlgn="base" latinLnBrk="0" hangingPunct="0">
                        <a:lnSpc>
                          <a:spcPct val="100000"/>
                        </a:lnSpc>
                        <a:spcBef>
                          <a:spcPct val="20000"/>
                        </a:spcBef>
                        <a:spcAft>
                          <a:spcPct val="0"/>
                        </a:spcAft>
                        <a:buClrTx/>
                        <a:buSzTx/>
                        <a:buFontTx/>
                        <a:buChar char="-"/>
                        <a:tabLst/>
                        <a:defRPr/>
                      </a:pPr>
                      <a:r>
                        <a:rPr kumimoji="0" lang="en-US" sz="1450" b="0" i="0" u="none" strike="noStrike" kern="1200" cap="none" spc="0" normalizeH="0" baseline="0" noProof="0" dirty="0">
                          <a:ln>
                            <a:noFill/>
                          </a:ln>
                          <a:solidFill>
                            <a:schemeClr val="tx1"/>
                          </a:solidFill>
                          <a:effectLst/>
                          <a:uLnTx/>
                          <a:uFillTx/>
                          <a:latin typeface="+mn-lt"/>
                          <a:ea typeface="ＭＳ Ｐゴシック" pitchFamily="-111" charset="-128"/>
                          <a:cs typeface="+mn-cs"/>
                        </a:rPr>
                        <a:t>Meetings were held with management teams of GAU, NW, NC, LIMP and EC to focus on performance targets; and to monitor individual performance.</a:t>
                      </a:r>
                    </a:p>
                  </a:txBody>
                  <a:tcPr/>
                </a:tc>
                <a:extLst>
                  <a:ext uri="{0D108BD9-81ED-4DB2-BD59-A6C34878D82A}">
                    <a16:rowId xmlns:a16="http://schemas.microsoft.com/office/drawing/2014/main" val="194367608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60211854"/>
              </p:ext>
            </p:extLst>
          </p:nvPr>
        </p:nvGraphicFramePr>
        <p:xfrm>
          <a:off x="265415" y="1562465"/>
          <a:ext cx="8475206" cy="2263151"/>
        </p:xfrm>
        <a:graphic>
          <a:graphicData uri="http://schemas.openxmlformats.org/drawingml/2006/table">
            <a:tbl>
              <a:tblPr firstRow="1" bandRow="1">
                <a:tableStyleId>{5C22544A-7EE6-4342-B048-85BDC9FD1C3A}</a:tableStyleId>
              </a:tblPr>
              <a:tblGrid>
                <a:gridCol w="4114080">
                  <a:extLst>
                    <a:ext uri="{9D8B030D-6E8A-4147-A177-3AD203B41FA5}">
                      <a16:colId xmlns:a16="http://schemas.microsoft.com/office/drawing/2014/main" val="94147654"/>
                    </a:ext>
                  </a:extLst>
                </a:gridCol>
                <a:gridCol w="4361126">
                  <a:extLst>
                    <a:ext uri="{9D8B030D-6E8A-4147-A177-3AD203B41FA5}">
                      <a16:colId xmlns:a16="http://schemas.microsoft.com/office/drawing/2014/main" val="3412080490"/>
                    </a:ext>
                  </a:extLst>
                </a:gridCol>
              </a:tblGrid>
              <a:tr h="255038">
                <a:tc>
                  <a:txBody>
                    <a:bodyPr/>
                    <a:lstStyle/>
                    <a:p>
                      <a:r>
                        <a:rPr lang="en-ZA" sz="1450" dirty="0"/>
                        <a:t>Reason for Variance</a:t>
                      </a:r>
                    </a:p>
                  </a:txBody>
                  <a:tcPr/>
                </a:tc>
                <a:tc>
                  <a:txBody>
                    <a:bodyPr/>
                    <a:lstStyle/>
                    <a:p>
                      <a:r>
                        <a:rPr lang="en-ZA" sz="1450" dirty="0"/>
                        <a:t>Remedial Actions</a:t>
                      </a:r>
                    </a:p>
                  </a:txBody>
                  <a:tcPr/>
                </a:tc>
                <a:extLst>
                  <a:ext uri="{0D108BD9-81ED-4DB2-BD59-A6C34878D82A}">
                    <a16:rowId xmlns:a16="http://schemas.microsoft.com/office/drawing/2014/main" val="81477490"/>
                  </a:ext>
                </a:extLst>
              </a:tr>
              <a:tr h="1950731">
                <a:tc>
                  <a:txBody>
                    <a:bodyPr/>
                    <a:lstStyle/>
                    <a:p>
                      <a:pPr marL="542925" marR="0" lvl="1" indent="-285750" algn="just" defTabSz="457200" rtl="0" eaLnBrk="0" fontAlgn="base" latinLnBrk="0" hangingPunct="0">
                        <a:lnSpc>
                          <a:spcPct val="100000"/>
                        </a:lnSpc>
                        <a:spcBef>
                          <a:spcPct val="20000"/>
                        </a:spcBef>
                        <a:spcAft>
                          <a:spcPct val="0"/>
                        </a:spcAft>
                        <a:buClrTx/>
                        <a:buSzTx/>
                        <a:buFontTx/>
                        <a:buChar char="-"/>
                        <a:tabLst/>
                        <a:defRPr/>
                      </a:pPr>
                      <a:r>
                        <a:rPr kumimoji="0" lang="en-US" sz="1450" b="0" i="0" u="none" strike="noStrike" kern="1200" cap="none" spc="0" normalizeH="0" baseline="0" noProof="0" dirty="0">
                          <a:ln>
                            <a:noFill/>
                          </a:ln>
                          <a:solidFill>
                            <a:schemeClr val="tx1"/>
                          </a:solidFill>
                          <a:effectLst/>
                          <a:uLnTx/>
                          <a:uFillTx/>
                          <a:latin typeface="+mn-lt"/>
                          <a:ea typeface="ＭＳ Ｐゴシック" pitchFamily="-111" charset="-128"/>
                          <a:cs typeface="+mn-cs"/>
                        </a:rPr>
                        <a:t>Delay in triggering of posts by Line Management.</a:t>
                      </a:r>
                    </a:p>
                    <a:p>
                      <a:pPr marL="257175" marR="0" lvl="1" indent="0" algn="just" defTabSz="457200" rtl="0" eaLnBrk="0" fontAlgn="base" latinLnBrk="0" hangingPunct="0">
                        <a:lnSpc>
                          <a:spcPct val="100000"/>
                        </a:lnSpc>
                        <a:spcBef>
                          <a:spcPct val="20000"/>
                        </a:spcBef>
                        <a:spcAft>
                          <a:spcPct val="0"/>
                        </a:spcAft>
                        <a:buClrTx/>
                        <a:buSzTx/>
                        <a:buFontTx/>
                        <a:buNone/>
                        <a:tabLst/>
                        <a:defRPr/>
                      </a:pPr>
                      <a:endParaRPr kumimoji="0" lang="en-US" sz="1450" b="0" i="0" u="none" strike="noStrike" kern="1200" cap="none" spc="0" normalizeH="0" baseline="0" noProof="0" dirty="0">
                        <a:ln>
                          <a:noFill/>
                        </a:ln>
                        <a:solidFill>
                          <a:schemeClr val="tx1"/>
                        </a:solidFill>
                        <a:effectLst/>
                        <a:uLnTx/>
                        <a:uFillTx/>
                        <a:latin typeface="+mn-lt"/>
                        <a:ea typeface="ＭＳ Ｐゴシック" pitchFamily="-111" charset="-128"/>
                        <a:cs typeface="+mn-cs"/>
                      </a:endParaRPr>
                    </a:p>
                    <a:p>
                      <a:pPr marL="542925" marR="0" lvl="1" indent="-285750" algn="just" defTabSz="457200" rtl="0" eaLnBrk="0" fontAlgn="base" latinLnBrk="0" hangingPunct="0">
                        <a:lnSpc>
                          <a:spcPct val="100000"/>
                        </a:lnSpc>
                        <a:spcBef>
                          <a:spcPct val="20000"/>
                        </a:spcBef>
                        <a:spcAft>
                          <a:spcPct val="0"/>
                        </a:spcAft>
                        <a:buClrTx/>
                        <a:buSzTx/>
                        <a:buFontTx/>
                        <a:buChar char="-"/>
                        <a:tabLst/>
                        <a:defRPr/>
                      </a:pPr>
                      <a:r>
                        <a:rPr kumimoji="0" lang="en-US" sz="1450" b="0" i="0" u="none" strike="noStrike" kern="1200" cap="none" spc="0" normalizeH="0" baseline="0" noProof="0" dirty="0">
                          <a:ln>
                            <a:noFill/>
                          </a:ln>
                          <a:solidFill>
                            <a:schemeClr val="tx1"/>
                          </a:solidFill>
                          <a:effectLst/>
                          <a:uLnTx/>
                          <a:uFillTx/>
                          <a:latin typeface="+mn-lt"/>
                          <a:ea typeface="ＭＳ Ｐゴシック" pitchFamily="-111" charset="-128"/>
                          <a:cs typeface="+mn-cs"/>
                        </a:rPr>
                        <a:t>Limited Resources in HRM to support the structure of the Compensation Fund. </a:t>
                      </a:r>
                    </a:p>
                  </a:txBody>
                  <a:tcPr/>
                </a:tc>
                <a:tc>
                  <a:txBody>
                    <a:bodyPr/>
                    <a:lstStyle/>
                    <a:p>
                      <a:pPr marL="285750" marR="0" lvl="0"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450" b="0" i="0" u="none" strike="noStrike" kern="1200" cap="none" spc="0" normalizeH="0" baseline="0" noProof="0" dirty="0">
                          <a:ln>
                            <a:noFill/>
                          </a:ln>
                          <a:solidFill>
                            <a:schemeClr val="tx1"/>
                          </a:solidFill>
                          <a:effectLst/>
                          <a:uLnTx/>
                          <a:uFillTx/>
                          <a:latin typeface="+mn-lt"/>
                          <a:ea typeface="ＭＳ Ｐゴシック" pitchFamily="-111" charset="-128"/>
                          <a:cs typeface="+mn-cs"/>
                        </a:rPr>
                        <a:t>Engagements has taken place with Line Management and it was agreed that this will be a joint effort in order to reduce the vacancy rate.</a:t>
                      </a:r>
                    </a:p>
                    <a:p>
                      <a:pPr marL="285750" marR="0" lvl="0"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450" b="0" i="0" u="none" strike="noStrike" kern="1200" cap="none" spc="0" normalizeH="0" baseline="0" noProof="0" dirty="0">
                          <a:ln>
                            <a:noFill/>
                          </a:ln>
                          <a:solidFill>
                            <a:schemeClr val="tx1"/>
                          </a:solidFill>
                          <a:effectLst/>
                          <a:uLnTx/>
                          <a:uFillTx/>
                          <a:latin typeface="+mn-lt"/>
                          <a:ea typeface="ＭＳ Ｐゴシック" pitchFamily="-111" charset="-128"/>
                          <a:cs typeface="+mn-cs"/>
                        </a:rPr>
                        <a:t>The structure of the CF continues to increase whilst staff at HRM remained the same, hence additional resources is sought to assist in reducing the vacancy rate. </a:t>
                      </a:r>
                    </a:p>
                  </a:txBody>
                  <a:tcPr/>
                </a:tc>
                <a:extLst>
                  <a:ext uri="{0D108BD9-81ED-4DB2-BD59-A6C34878D82A}">
                    <a16:rowId xmlns:a16="http://schemas.microsoft.com/office/drawing/2014/main" val="592535910"/>
                  </a:ext>
                </a:extLst>
              </a:tr>
            </a:tbl>
          </a:graphicData>
        </a:graphic>
      </p:graphicFrame>
    </p:spTree>
    <p:extLst>
      <p:ext uri="{BB962C8B-B14F-4D97-AF65-F5344CB8AC3E}">
        <p14:creationId xmlns:p14="http://schemas.microsoft.com/office/powerpoint/2010/main" val="116217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68" y="338328"/>
            <a:ext cx="8307895" cy="950976"/>
          </a:xfrm>
        </p:spPr>
        <p:txBody>
          <a:bodyPr/>
          <a:lstStyle/>
          <a:p>
            <a:pPr algn="l" rtl="0"/>
            <a:r>
              <a:rPr lang="en-ZA" dirty="0"/>
              <a:t>PROVINCIAL BREAKDOWN</a:t>
            </a:r>
          </a:p>
        </p:txBody>
      </p:sp>
      <p:sp>
        <p:nvSpPr>
          <p:cNvPr id="3" name="Text Placeholder 2"/>
          <p:cNvSpPr>
            <a:spLocks noGrp="1"/>
          </p:cNvSpPr>
          <p:nvPr>
            <p:ph type="body" idx="1"/>
          </p:nvPr>
        </p:nvSpPr>
        <p:spPr>
          <a:xfrm>
            <a:off x="227207" y="1301628"/>
            <a:ext cx="8696446" cy="446802"/>
          </a:xfrm>
        </p:spPr>
        <p:txBody>
          <a:bodyPr/>
          <a:lstStyle/>
          <a:p>
            <a:pPr marL="0" indent="0" defTabSz="257175" fontAlgn="b">
              <a:buNone/>
              <a:defRPr/>
            </a:pPr>
            <a:r>
              <a:rPr lang="en-ZA" sz="1600" b="1" dirty="0"/>
              <a:t>85% of requests for pre-authorisation of  Specialised Medical Interventions finalised within 10 working days of receipt</a:t>
            </a:r>
            <a:endParaRPr lang="en-ZA" sz="1350" b="1" dirty="0">
              <a:solidFill>
                <a:schemeClr val="tx2"/>
              </a:solidFill>
            </a:endParaRPr>
          </a:p>
          <a:p>
            <a:pPr algn="l" fontAlgn="b"/>
            <a:endParaRPr lang="en-ZA" b="1" dirty="0">
              <a:solidFill>
                <a:srgbClr val="000000"/>
              </a:solidFill>
              <a:latin typeface="Calibri"/>
            </a:endParaRP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4099485876"/>
              </p:ext>
            </p:extLst>
          </p:nvPr>
        </p:nvGraphicFramePr>
        <p:xfrm>
          <a:off x="292605" y="1883206"/>
          <a:ext cx="8631047" cy="2782858"/>
        </p:xfrm>
        <a:graphic>
          <a:graphicData uri="http://schemas.openxmlformats.org/drawingml/2006/table">
            <a:tbl>
              <a:tblPr firstRow="1" bandRow="1">
                <a:tableStyleId>{F5AB1C69-6EDB-4FF4-983F-18BD219EF322}</a:tableStyleId>
              </a:tblPr>
              <a:tblGrid>
                <a:gridCol w="1205477">
                  <a:extLst>
                    <a:ext uri="{9D8B030D-6E8A-4147-A177-3AD203B41FA5}">
                      <a16:colId xmlns:a16="http://schemas.microsoft.com/office/drawing/2014/main" val="115651493"/>
                    </a:ext>
                  </a:extLst>
                </a:gridCol>
                <a:gridCol w="1602656">
                  <a:extLst>
                    <a:ext uri="{9D8B030D-6E8A-4147-A177-3AD203B41FA5}">
                      <a16:colId xmlns:a16="http://schemas.microsoft.com/office/drawing/2014/main" val="3290742432"/>
                    </a:ext>
                  </a:extLst>
                </a:gridCol>
                <a:gridCol w="2831842">
                  <a:extLst>
                    <a:ext uri="{9D8B030D-6E8A-4147-A177-3AD203B41FA5}">
                      <a16:colId xmlns:a16="http://schemas.microsoft.com/office/drawing/2014/main" val="20004"/>
                    </a:ext>
                  </a:extLst>
                </a:gridCol>
                <a:gridCol w="2991072">
                  <a:extLst>
                    <a:ext uri="{9D8B030D-6E8A-4147-A177-3AD203B41FA5}">
                      <a16:colId xmlns:a16="http://schemas.microsoft.com/office/drawing/2014/main" val="3092822871"/>
                    </a:ext>
                  </a:extLst>
                </a:gridCol>
              </a:tblGrid>
              <a:tr h="474979">
                <a:tc>
                  <a:txBody>
                    <a:bodyPr/>
                    <a:lstStyle/>
                    <a:p>
                      <a:pPr algn="l" fontAlgn="b"/>
                      <a:r>
                        <a:rPr lang="en-ZA" sz="1600" b="1" u="none" strike="noStrike" dirty="0">
                          <a:solidFill>
                            <a:schemeClr val="bg1"/>
                          </a:solidFill>
                          <a:effectLst/>
                          <a:latin typeface="+mn-lt"/>
                          <a:cs typeface="Arial" panose="020B0604020202020204" pitchFamily="34" charset="0"/>
                        </a:rPr>
                        <a:t>Province</a:t>
                      </a:r>
                      <a:endParaRPr lang="en-ZA" sz="1600" b="1" i="0" u="none" strike="noStrike" dirty="0">
                        <a:solidFill>
                          <a:schemeClr val="bg1"/>
                        </a:solidFill>
                        <a:effectLst/>
                        <a:latin typeface="+mn-lt"/>
                        <a:cs typeface="Arial" panose="020B0604020202020204" pitchFamily="34" charset="0"/>
                      </a:endParaRPr>
                    </a:p>
                  </a:txBody>
                  <a:tcPr marL="9525" marR="9525" marT="9525" marB="0" anchor="b"/>
                </a:tc>
                <a:tc>
                  <a:txBody>
                    <a:bodyPr/>
                    <a:lstStyle/>
                    <a:p>
                      <a:pPr algn="ctr" fontAlgn="b"/>
                      <a:r>
                        <a:rPr lang="en-ZA" sz="1600" b="1" u="none" strike="noStrike" dirty="0">
                          <a:solidFill>
                            <a:schemeClr val="bg1"/>
                          </a:solidFill>
                          <a:effectLst/>
                        </a:rPr>
                        <a:t>Total Received</a:t>
                      </a:r>
                      <a:endParaRPr lang="en-ZA" sz="1600" b="1" i="0" u="none" strike="noStrike" dirty="0">
                        <a:solidFill>
                          <a:schemeClr val="bg1"/>
                        </a:solidFill>
                        <a:effectLst/>
                        <a:latin typeface="Calibri"/>
                      </a:endParaRP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600" b="1" i="0" u="none" strike="noStrike" dirty="0">
                          <a:solidFill>
                            <a:schemeClr val="bg1"/>
                          </a:solidFill>
                          <a:effectLst/>
                          <a:latin typeface="+mn-lt"/>
                        </a:rPr>
                        <a:t>Pre-authorisations</a:t>
                      </a:r>
                      <a:r>
                        <a:rPr lang="en-ZA" sz="1600" b="1" i="0" u="none" strike="noStrike" baseline="0" dirty="0">
                          <a:solidFill>
                            <a:schemeClr val="bg1"/>
                          </a:solidFill>
                          <a:effectLst/>
                          <a:latin typeface="+mn-lt"/>
                        </a:rPr>
                        <a:t> responded to within 10 working days</a:t>
                      </a:r>
                      <a:endParaRPr lang="en-ZA" sz="1600" b="1" i="0" u="none" strike="noStrike" dirty="0">
                        <a:solidFill>
                          <a:schemeClr val="bg1"/>
                        </a:solidFill>
                        <a:effectLst/>
                        <a:latin typeface="+mn-lt"/>
                      </a:endParaRP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600" b="1" i="0" u="none" strike="noStrike" dirty="0">
                          <a:solidFill>
                            <a:schemeClr val="bg1"/>
                          </a:solidFill>
                          <a:effectLst/>
                          <a:latin typeface="+mn-lt"/>
                        </a:rPr>
                        <a:t>% Pre-authorisations</a:t>
                      </a:r>
                      <a:r>
                        <a:rPr lang="en-ZA" sz="1600" b="1" i="0" u="none" strike="noStrike" baseline="0" dirty="0">
                          <a:solidFill>
                            <a:schemeClr val="bg1"/>
                          </a:solidFill>
                          <a:effectLst/>
                          <a:latin typeface="+mn-lt"/>
                        </a:rPr>
                        <a:t> responded to within 10 working days</a:t>
                      </a:r>
                      <a:endParaRPr lang="en-ZA" sz="1600" b="1" i="0" u="none" strike="noStrike" dirty="0">
                        <a:solidFill>
                          <a:schemeClr val="bg1"/>
                        </a:solidFill>
                        <a:effectLst/>
                        <a:latin typeface="+mn-lt"/>
                      </a:endParaRPr>
                    </a:p>
                  </a:txBody>
                  <a:tcPr marL="9525" marR="9525" marT="9525" marB="0" anchor="b"/>
                </a:tc>
                <a:extLst>
                  <a:ext uri="{0D108BD9-81ED-4DB2-BD59-A6C34878D82A}">
                    <a16:rowId xmlns:a16="http://schemas.microsoft.com/office/drawing/2014/main" val="1118617310"/>
                  </a:ext>
                </a:extLst>
              </a:tr>
              <a:tr h="218410">
                <a:tc>
                  <a:txBody>
                    <a:bodyPr/>
                    <a:lstStyle/>
                    <a:p>
                      <a:pPr algn="ctr" fontAlgn="b"/>
                      <a:r>
                        <a:rPr lang="en-ZA" sz="1400" b="1" i="0" u="none" strike="noStrike" dirty="0">
                          <a:solidFill>
                            <a:srgbClr val="000000"/>
                          </a:solidFill>
                          <a:effectLst/>
                          <a:latin typeface="Calibri"/>
                        </a:rPr>
                        <a:t>EC</a:t>
                      </a:r>
                    </a:p>
                  </a:txBody>
                  <a:tcPr marL="9525" marR="9525" marT="9525" marB="0" anchor="b"/>
                </a:tc>
                <a:tc>
                  <a:txBody>
                    <a:bodyPr/>
                    <a:lstStyle/>
                    <a:p>
                      <a:pPr algn="ctr" fontAlgn="b"/>
                      <a:r>
                        <a:rPr lang="en-ZA" sz="1400" b="1" i="0" u="none" strike="noStrike" dirty="0">
                          <a:solidFill>
                            <a:srgbClr val="000000"/>
                          </a:solidFill>
                          <a:effectLst/>
                          <a:latin typeface="Calibri" panose="020F0502020204030204" pitchFamily="34" charset="0"/>
                        </a:rPr>
                        <a:t>432</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424</a:t>
                      </a:r>
                    </a:p>
                  </a:txBody>
                  <a:tcPr marL="0" marR="0" marT="0" marB="0" anchor="b"/>
                </a:tc>
                <a:tc>
                  <a:txBody>
                    <a:bodyPr/>
                    <a:lstStyle/>
                    <a:p>
                      <a:pPr algn="ctr" fontAlgn="b"/>
                      <a:r>
                        <a:rPr lang="en-ZA" sz="1400" b="1" i="0" u="none" strike="noStrike">
                          <a:solidFill>
                            <a:srgbClr val="000000"/>
                          </a:solidFill>
                          <a:effectLst/>
                          <a:latin typeface="Calibri" panose="020F0502020204030204" pitchFamily="34" charset="0"/>
                        </a:rPr>
                        <a:t>98%</a:t>
                      </a:r>
                    </a:p>
                  </a:txBody>
                  <a:tcPr marL="0" marR="0" marT="0" marB="0" anchor="b">
                    <a:solidFill>
                      <a:srgbClr val="00B050"/>
                    </a:solidFill>
                  </a:tcPr>
                </a:tc>
                <a:extLst>
                  <a:ext uri="{0D108BD9-81ED-4DB2-BD59-A6C34878D82A}">
                    <a16:rowId xmlns:a16="http://schemas.microsoft.com/office/drawing/2014/main" val="1734772779"/>
                  </a:ext>
                </a:extLst>
              </a:tr>
              <a:tr h="134754">
                <a:tc>
                  <a:txBody>
                    <a:bodyPr/>
                    <a:lstStyle/>
                    <a:p>
                      <a:pPr algn="ctr" fontAlgn="b"/>
                      <a:r>
                        <a:rPr lang="en-ZA" sz="1400" b="1" i="0" u="none" strike="noStrike" dirty="0">
                          <a:solidFill>
                            <a:srgbClr val="000000"/>
                          </a:solidFill>
                          <a:effectLst/>
                          <a:latin typeface="Calibri"/>
                        </a:rPr>
                        <a:t>FS</a:t>
                      </a:r>
                    </a:p>
                  </a:txBody>
                  <a:tcPr marL="9525" marR="9525" marT="9525" marB="0" anchor="b"/>
                </a:tc>
                <a:tc>
                  <a:txBody>
                    <a:bodyPr/>
                    <a:lstStyle/>
                    <a:p>
                      <a:pPr algn="ctr" fontAlgn="b"/>
                      <a:r>
                        <a:rPr lang="en-ZA" sz="1400" b="1" i="0" u="none" strike="noStrike" dirty="0">
                          <a:solidFill>
                            <a:srgbClr val="000000"/>
                          </a:solidFill>
                          <a:effectLst/>
                          <a:latin typeface="Calibri" panose="020F0502020204030204" pitchFamily="34" charset="0"/>
                        </a:rPr>
                        <a:t>403</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402</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99%</a:t>
                      </a:r>
                    </a:p>
                  </a:txBody>
                  <a:tcPr marL="0" marR="0" marT="0" marB="0" anchor="b">
                    <a:solidFill>
                      <a:srgbClr val="00B050"/>
                    </a:solidFill>
                  </a:tcPr>
                </a:tc>
                <a:extLst>
                  <a:ext uri="{0D108BD9-81ED-4DB2-BD59-A6C34878D82A}">
                    <a16:rowId xmlns:a16="http://schemas.microsoft.com/office/drawing/2014/main" val="893853635"/>
                  </a:ext>
                </a:extLst>
              </a:tr>
              <a:tr h="51321">
                <a:tc>
                  <a:txBody>
                    <a:bodyPr/>
                    <a:lstStyle/>
                    <a:p>
                      <a:pPr algn="ctr" fontAlgn="b"/>
                      <a:r>
                        <a:rPr lang="en-ZA" sz="1400" b="1" i="0" u="none" strike="noStrike">
                          <a:solidFill>
                            <a:srgbClr val="000000"/>
                          </a:solidFill>
                          <a:effectLst/>
                          <a:latin typeface="Calibri"/>
                        </a:rPr>
                        <a:t>GP</a:t>
                      </a:r>
                    </a:p>
                  </a:txBody>
                  <a:tcPr marL="9525" marR="9525" marT="9525" marB="0" anchor="b"/>
                </a:tc>
                <a:tc>
                  <a:txBody>
                    <a:bodyPr/>
                    <a:lstStyle/>
                    <a:p>
                      <a:pPr algn="ctr" fontAlgn="b"/>
                      <a:r>
                        <a:rPr lang="en-ZA" sz="1400" b="1" i="0" u="none" strike="noStrike" dirty="0">
                          <a:solidFill>
                            <a:srgbClr val="000000"/>
                          </a:solidFill>
                          <a:effectLst/>
                          <a:latin typeface="Calibri" panose="020F0502020204030204" pitchFamily="34" charset="0"/>
                        </a:rPr>
                        <a:t>2363</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2293</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97%</a:t>
                      </a:r>
                    </a:p>
                  </a:txBody>
                  <a:tcPr marL="0" marR="0" marT="0" marB="0" anchor="b">
                    <a:solidFill>
                      <a:srgbClr val="00B050"/>
                    </a:solidFill>
                  </a:tcPr>
                </a:tc>
                <a:extLst>
                  <a:ext uri="{0D108BD9-81ED-4DB2-BD59-A6C34878D82A}">
                    <a16:rowId xmlns:a16="http://schemas.microsoft.com/office/drawing/2014/main" val="2941298723"/>
                  </a:ext>
                </a:extLst>
              </a:tr>
              <a:tr h="141144">
                <a:tc>
                  <a:txBody>
                    <a:bodyPr/>
                    <a:lstStyle/>
                    <a:p>
                      <a:pPr algn="ctr" fontAlgn="b"/>
                      <a:r>
                        <a:rPr lang="en-ZA" sz="1400" b="1" i="0" u="none" strike="noStrike">
                          <a:solidFill>
                            <a:srgbClr val="000000"/>
                          </a:solidFill>
                          <a:effectLst/>
                          <a:latin typeface="Calibri"/>
                        </a:rPr>
                        <a:t>KZN</a:t>
                      </a:r>
                    </a:p>
                  </a:txBody>
                  <a:tcPr marL="9525" marR="9525" marT="9525" marB="0" anchor="b"/>
                </a:tc>
                <a:tc>
                  <a:txBody>
                    <a:bodyPr/>
                    <a:lstStyle/>
                    <a:p>
                      <a:pPr algn="ctr" fontAlgn="b"/>
                      <a:r>
                        <a:rPr lang="en-ZA" sz="1400" b="1" i="0" u="none" strike="noStrike" dirty="0">
                          <a:solidFill>
                            <a:srgbClr val="000000"/>
                          </a:solidFill>
                          <a:effectLst/>
                          <a:latin typeface="Calibri" panose="020F0502020204030204" pitchFamily="34" charset="0"/>
                        </a:rPr>
                        <a:t>653</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652</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99%</a:t>
                      </a:r>
                    </a:p>
                  </a:txBody>
                  <a:tcPr marL="0" marR="0" marT="0" marB="0" anchor="b">
                    <a:solidFill>
                      <a:srgbClr val="00B050"/>
                    </a:solidFill>
                  </a:tcPr>
                </a:tc>
                <a:extLst>
                  <a:ext uri="{0D108BD9-81ED-4DB2-BD59-A6C34878D82A}">
                    <a16:rowId xmlns:a16="http://schemas.microsoft.com/office/drawing/2014/main" val="417976218"/>
                  </a:ext>
                </a:extLst>
              </a:tr>
              <a:tr h="57712">
                <a:tc>
                  <a:txBody>
                    <a:bodyPr/>
                    <a:lstStyle/>
                    <a:p>
                      <a:pPr algn="ctr" fontAlgn="b"/>
                      <a:r>
                        <a:rPr lang="en-ZA" sz="1400" b="1" i="0" u="none" strike="noStrike">
                          <a:solidFill>
                            <a:srgbClr val="000000"/>
                          </a:solidFill>
                          <a:effectLst/>
                          <a:latin typeface="Calibri"/>
                        </a:rPr>
                        <a:t>LP</a:t>
                      </a:r>
                    </a:p>
                  </a:txBody>
                  <a:tcPr marL="9525" marR="9525" marT="9525" marB="0" anchor="b"/>
                </a:tc>
                <a:tc>
                  <a:txBody>
                    <a:bodyPr/>
                    <a:lstStyle/>
                    <a:p>
                      <a:pPr algn="ctr" fontAlgn="b"/>
                      <a:r>
                        <a:rPr lang="en-ZA" sz="1400" b="1" i="0" u="none" strike="noStrike" dirty="0">
                          <a:solidFill>
                            <a:srgbClr val="000000"/>
                          </a:solidFill>
                          <a:effectLst/>
                          <a:latin typeface="Calibri" panose="020F0502020204030204" pitchFamily="34" charset="0"/>
                        </a:rPr>
                        <a:t>116</a:t>
                      </a:r>
                    </a:p>
                  </a:txBody>
                  <a:tcPr marL="0" marR="0" marT="0" marB="0" anchor="b"/>
                </a:tc>
                <a:tc>
                  <a:txBody>
                    <a:bodyPr/>
                    <a:lstStyle/>
                    <a:p>
                      <a:pPr algn="ctr" fontAlgn="b"/>
                      <a:r>
                        <a:rPr lang="en-ZA" sz="1400" b="1" i="0" u="none" strike="noStrike">
                          <a:solidFill>
                            <a:srgbClr val="000000"/>
                          </a:solidFill>
                          <a:effectLst/>
                          <a:latin typeface="Calibri" panose="020F0502020204030204" pitchFamily="34" charset="0"/>
                        </a:rPr>
                        <a:t>114</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98%</a:t>
                      </a:r>
                    </a:p>
                  </a:txBody>
                  <a:tcPr marL="0" marR="0" marT="0" marB="0" anchor="b">
                    <a:solidFill>
                      <a:srgbClr val="00B050"/>
                    </a:solidFill>
                  </a:tcPr>
                </a:tc>
                <a:extLst>
                  <a:ext uri="{0D108BD9-81ED-4DB2-BD59-A6C34878D82A}">
                    <a16:rowId xmlns:a16="http://schemas.microsoft.com/office/drawing/2014/main" val="1806365623"/>
                  </a:ext>
                </a:extLst>
              </a:tr>
              <a:tr h="0">
                <a:tc>
                  <a:txBody>
                    <a:bodyPr/>
                    <a:lstStyle/>
                    <a:p>
                      <a:pPr algn="ctr" fontAlgn="b"/>
                      <a:r>
                        <a:rPr lang="en-ZA" sz="1400" b="1" i="0" u="none" strike="noStrike">
                          <a:solidFill>
                            <a:srgbClr val="000000"/>
                          </a:solidFill>
                          <a:effectLst/>
                          <a:latin typeface="Calibri"/>
                        </a:rPr>
                        <a:t>MP</a:t>
                      </a:r>
                    </a:p>
                  </a:txBody>
                  <a:tcPr marL="9525" marR="9525" marT="9525" marB="0" anchor="b"/>
                </a:tc>
                <a:tc>
                  <a:txBody>
                    <a:bodyPr/>
                    <a:lstStyle/>
                    <a:p>
                      <a:pPr algn="ctr" fontAlgn="b"/>
                      <a:r>
                        <a:rPr lang="en-ZA" sz="1400" b="1" i="0" u="none" strike="noStrike">
                          <a:solidFill>
                            <a:srgbClr val="000000"/>
                          </a:solidFill>
                          <a:effectLst/>
                          <a:latin typeface="Calibri" panose="020F0502020204030204" pitchFamily="34" charset="0"/>
                        </a:rPr>
                        <a:t>342</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315</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92%</a:t>
                      </a:r>
                    </a:p>
                  </a:txBody>
                  <a:tcPr marL="0" marR="0" marT="0" marB="0" anchor="b">
                    <a:solidFill>
                      <a:srgbClr val="00B050"/>
                    </a:solidFill>
                  </a:tcPr>
                </a:tc>
                <a:extLst>
                  <a:ext uri="{0D108BD9-81ED-4DB2-BD59-A6C34878D82A}">
                    <a16:rowId xmlns:a16="http://schemas.microsoft.com/office/drawing/2014/main" val="1222244105"/>
                  </a:ext>
                </a:extLst>
              </a:tr>
              <a:tr h="169980">
                <a:tc>
                  <a:txBody>
                    <a:bodyPr/>
                    <a:lstStyle/>
                    <a:p>
                      <a:pPr algn="ctr" fontAlgn="b"/>
                      <a:r>
                        <a:rPr lang="en-ZA" sz="1400" b="1" i="0" u="none" strike="noStrike">
                          <a:solidFill>
                            <a:srgbClr val="000000"/>
                          </a:solidFill>
                          <a:effectLst/>
                          <a:latin typeface="Calibri"/>
                        </a:rPr>
                        <a:t>NC</a:t>
                      </a:r>
                    </a:p>
                  </a:txBody>
                  <a:tcPr marL="9525" marR="9525" marT="9525" marB="0" anchor="b"/>
                </a:tc>
                <a:tc>
                  <a:txBody>
                    <a:bodyPr/>
                    <a:lstStyle/>
                    <a:p>
                      <a:pPr algn="ctr" fontAlgn="b"/>
                      <a:r>
                        <a:rPr lang="en-ZA" sz="1400" b="1" i="0" u="none" strike="noStrike">
                          <a:solidFill>
                            <a:srgbClr val="000000"/>
                          </a:solidFill>
                          <a:effectLst/>
                          <a:latin typeface="Calibri" panose="020F0502020204030204" pitchFamily="34" charset="0"/>
                        </a:rPr>
                        <a:t>174</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170</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98%</a:t>
                      </a:r>
                    </a:p>
                  </a:txBody>
                  <a:tcPr marL="0" marR="0" marT="0" marB="0" anchor="b">
                    <a:solidFill>
                      <a:srgbClr val="00B050"/>
                    </a:solidFill>
                  </a:tcPr>
                </a:tc>
                <a:extLst>
                  <a:ext uri="{0D108BD9-81ED-4DB2-BD59-A6C34878D82A}">
                    <a16:rowId xmlns:a16="http://schemas.microsoft.com/office/drawing/2014/main" val="1603457179"/>
                  </a:ext>
                </a:extLst>
              </a:tr>
              <a:tr h="38421">
                <a:tc>
                  <a:txBody>
                    <a:bodyPr/>
                    <a:lstStyle/>
                    <a:p>
                      <a:pPr algn="ctr" fontAlgn="b"/>
                      <a:r>
                        <a:rPr lang="en-ZA" sz="1400" b="1" i="0" u="none" strike="noStrike">
                          <a:solidFill>
                            <a:srgbClr val="000000"/>
                          </a:solidFill>
                          <a:effectLst/>
                          <a:latin typeface="Calibri"/>
                        </a:rPr>
                        <a:t>NW</a:t>
                      </a:r>
                    </a:p>
                  </a:txBody>
                  <a:tcPr marL="9525" marR="9525" marT="9525" marB="0" anchor="b"/>
                </a:tc>
                <a:tc>
                  <a:txBody>
                    <a:bodyPr/>
                    <a:lstStyle/>
                    <a:p>
                      <a:pPr algn="ctr" fontAlgn="b"/>
                      <a:r>
                        <a:rPr lang="en-ZA" sz="1400" b="1" i="0" u="none" strike="noStrike">
                          <a:solidFill>
                            <a:srgbClr val="000000"/>
                          </a:solidFill>
                          <a:effectLst/>
                          <a:latin typeface="Calibri" panose="020F0502020204030204" pitchFamily="34" charset="0"/>
                        </a:rPr>
                        <a:t>174</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159</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91%</a:t>
                      </a:r>
                    </a:p>
                  </a:txBody>
                  <a:tcPr marL="0" marR="0" marT="0" marB="0" anchor="b">
                    <a:solidFill>
                      <a:srgbClr val="00B050"/>
                    </a:solidFill>
                  </a:tcPr>
                </a:tc>
                <a:extLst>
                  <a:ext uri="{0D108BD9-81ED-4DB2-BD59-A6C34878D82A}">
                    <a16:rowId xmlns:a16="http://schemas.microsoft.com/office/drawing/2014/main" val="3174614657"/>
                  </a:ext>
                </a:extLst>
              </a:tr>
              <a:tr h="118618">
                <a:tc>
                  <a:txBody>
                    <a:bodyPr/>
                    <a:lstStyle/>
                    <a:p>
                      <a:pPr algn="ctr" fontAlgn="b"/>
                      <a:r>
                        <a:rPr lang="en-ZA" sz="1400" b="1" i="0" u="none" strike="noStrike" dirty="0">
                          <a:solidFill>
                            <a:srgbClr val="000000"/>
                          </a:solidFill>
                          <a:effectLst/>
                          <a:latin typeface="Calibri"/>
                        </a:rPr>
                        <a:t>WC</a:t>
                      </a:r>
                    </a:p>
                  </a:txBody>
                  <a:tcPr marL="9525" marR="9525" marT="9525" marB="0" anchor="b"/>
                </a:tc>
                <a:tc>
                  <a:txBody>
                    <a:bodyPr/>
                    <a:lstStyle/>
                    <a:p>
                      <a:pPr algn="ctr" fontAlgn="b"/>
                      <a:r>
                        <a:rPr lang="en-ZA" sz="1400" b="1" i="0" u="none" strike="noStrike" dirty="0">
                          <a:solidFill>
                            <a:srgbClr val="000000"/>
                          </a:solidFill>
                          <a:effectLst/>
                          <a:latin typeface="Calibri" panose="020F0502020204030204" pitchFamily="34" charset="0"/>
                        </a:rPr>
                        <a:t>541</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539</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99%</a:t>
                      </a:r>
                    </a:p>
                  </a:txBody>
                  <a:tcPr marL="0" marR="0" marT="0" marB="0" anchor="b">
                    <a:solidFill>
                      <a:srgbClr val="00B050"/>
                    </a:solidFill>
                  </a:tcPr>
                </a:tc>
                <a:extLst>
                  <a:ext uri="{0D108BD9-81ED-4DB2-BD59-A6C34878D82A}">
                    <a16:rowId xmlns:a16="http://schemas.microsoft.com/office/drawing/2014/main" val="10009"/>
                  </a:ext>
                </a:extLst>
              </a:tr>
              <a:tr h="279688">
                <a:tc>
                  <a:txBody>
                    <a:bodyPr/>
                    <a:lstStyle/>
                    <a:p>
                      <a:pPr algn="ctr" fontAlgn="b"/>
                      <a:r>
                        <a:rPr lang="en-ZA" sz="1400" b="1" i="0" u="none" strike="noStrike" dirty="0">
                          <a:solidFill>
                            <a:srgbClr val="000000"/>
                          </a:solidFill>
                          <a:effectLst/>
                          <a:latin typeface="Calibri"/>
                        </a:rPr>
                        <a:t>Total</a:t>
                      </a:r>
                    </a:p>
                  </a:txBody>
                  <a:tcPr marL="9525" marR="9525" marT="9525" marB="0" anchor="b"/>
                </a:tc>
                <a:tc>
                  <a:txBody>
                    <a:bodyPr/>
                    <a:lstStyle/>
                    <a:p>
                      <a:pPr algn="ctr" fontAlgn="b"/>
                      <a:r>
                        <a:rPr lang="en-ZA" sz="1400" b="1" i="0" u="none" strike="noStrike" dirty="0">
                          <a:solidFill>
                            <a:srgbClr val="000000"/>
                          </a:solidFill>
                          <a:effectLst/>
                          <a:latin typeface="Calibri" panose="020F0502020204030204" pitchFamily="34" charset="0"/>
                        </a:rPr>
                        <a:t>5198</a:t>
                      </a:r>
                    </a:p>
                  </a:txBody>
                  <a:tcPr marL="0" marR="0" marT="0" marB="0" anchor="b"/>
                </a:tc>
                <a:tc>
                  <a:txBody>
                    <a:bodyPr/>
                    <a:lstStyle/>
                    <a:p>
                      <a:pPr algn="ctr" fontAlgn="b"/>
                      <a:r>
                        <a:rPr lang="en-ZA" sz="1400" b="1" i="0" u="none" strike="noStrike" dirty="0">
                          <a:solidFill>
                            <a:srgbClr val="000000"/>
                          </a:solidFill>
                          <a:effectLst/>
                          <a:latin typeface="Calibri" panose="020F0502020204030204" pitchFamily="34" charset="0"/>
                        </a:rPr>
                        <a:t>5068</a:t>
                      </a:r>
                    </a:p>
                  </a:txBody>
                  <a:tcPr marL="0" marR="0" marT="0" marB="0" anchor="b"/>
                </a:tc>
                <a:tc>
                  <a:txBody>
                    <a:bodyPr/>
                    <a:lstStyle/>
                    <a:p>
                      <a:pPr algn="ctr" fontAlgn="b"/>
                      <a:r>
                        <a:rPr lang="en-ZA" sz="1400" b="1" i="0" u="none" strike="noStrike" dirty="0">
                          <a:solidFill>
                            <a:srgbClr val="000000"/>
                          </a:solidFill>
                          <a:effectLst/>
                          <a:latin typeface="Calibri"/>
                        </a:rPr>
                        <a:t>97%</a:t>
                      </a:r>
                    </a:p>
                  </a:txBody>
                  <a:tcPr marL="9525" marR="9525" marT="9525" marB="0" anchor="b">
                    <a:solidFill>
                      <a:srgbClr val="00B050"/>
                    </a:solidFill>
                  </a:tcPr>
                </a:tc>
                <a:extLst>
                  <a:ext uri="{0D108BD9-81ED-4DB2-BD59-A6C34878D82A}">
                    <a16:rowId xmlns:a16="http://schemas.microsoft.com/office/drawing/2014/main" val="109600717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70555776"/>
              </p:ext>
            </p:extLst>
          </p:nvPr>
        </p:nvGraphicFramePr>
        <p:xfrm>
          <a:off x="984986" y="4864501"/>
          <a:ext cx="7388993" cy="1102360"/>
        </p:xfrm>
        <a:graphic>
          <a:graphicData uri="http://schemas.openxmlformats.org/drawingml/2006/table">
            <a:tbl>
              <a:tblPr firstRow="1" bandRow="1">
                <a:tableStyleId>{5C22544A-7EE6-4342-B048-85BDC9FD1C3A}</a:tableStyleId>
              </a:tblPr>
              <a:tblGrid>
                <a:gridCol w="734473">
                  <a:extLst>
                    <a:ext uri="{9D8B030D-6E8A-4147-A177-3AD203B41FA5}">
                      <a16:colId xmlns:a16="http://schemas.microsoft.com/office/drawing/2014/main" val="2680059056"/>
                    </a:ext>
                  </a:extLst>
                </a:gridCol>
                <a:gridCol w="555645">
                  <a:extLst>
                    <a:ext uri="{9D8B030D-6E8A-4147-A177-3AD203B41FA5}">
                      <a16:colId xmlns:a16="http://schemas.microsoft.com/office/drawing/2014/main" val="2550072682"/>
                    </a:ext>
                  </a:extLst>
                </a:gridCol>
                <a:gridCol w="574806">
                  <a:extLst>
                    <a:ext uri="{9D8B030D-6E8A-4147-A177-3AD203B41FA5}">
                      <a16:colId xmlns:a16="http://schemas.microsoft.com/office/drawing/2014/main" val="237833653"/>
                    </a:ext>
                  </a:extLst>
                </a:gridCol>
                <a:gridCol w="661026">
                  <a:extLst>
                    <a:ext uri="{9D8B030D-6E8A-4147-A177-3AD203B41FA5}">
                      <a16:colId xmlns:a16="http://schemas.microsoft.com/office/drawing/2014/main" val="2539477102"/>
                    </a:ext>
                  </a:extLst>
                </a:gridCol>
                <a:gridCol w="656803">
                  <a:extLst>
                    <a:ext uri="{9D8B030D-6E8A-4147-A177-3AD203B41FA5}">
                      <a16:colId xmlns:a16="http://schemas.microsoft.com/office/drawing/2014/main" val="2280155013"/>
                    </a:ext>
                  </a:extLst>
                </a:gridCol>
                <a:gridCol w="598190">
                  <a:extLst>
                    <a:ext uri="{9D8B030D-6E8A-4147-A177-3AD203B41FA5}">
                      <a16:colId xmlns:a16="http://schemas.microsoft.com/office/drawing/2014/main" val="1814131946"/>
                    </a:ext>
                  </a:extLst>
                </a:gridCol>
                <a:gridCol w="728086">
                  <a:extLst>
                    <a:ext uri="{9D8B030D-6E8A-4147-A177-3AD203B41FA5}">
                      <a16:colId xmlns:a16="http://schemas.microsoft.com/office/drawing/2014/main" val="985861348"/>
                    </a:ext>
                  </a:extLst>
                </a:gridCol>
                <a:gridCol w="584386">
                  <a:extLst>
                    <a:ext uri="{9D8B030D-6E8A-4147-A177-3AD203B41FA5}">
                      <a16:colId xmlns:a16="http://schemas.microsoft.com/office/drawing/2014/main" val="715691029"/>
                    </a:ext>
                  </a:extLst>
                </a:gridCol>
                <a:gridCol w="584386">
                  <a:extLst>
                    <a:ext uri="{9D8B030D-6E8A-4147-A177-3AD203B41FA5}">
                      <a16:colId xmlns:a16="http://schemas.microsoft.com/office/drawing/2014/main" val="3955961648"/>
                    </a:ext>
                  </a:extLst>
                </a:gridCol>
                <a:gridCol w="641866">
                  <a:extLst>
                    <a:ext uri="{9D8B030D-6E8A-4147-A177-3AD203B41FA5}">
                      <a16:colId xmlns:a16="http://schemas.microsoft.com/office/drawing/2014/main" val="299309463"/>
                    </a:ext>
                  </a:extLst>
                </a:gridCol>
                <a:gridCol w="1069326">
                  <a:extLst>
                    <a:ext uri="{9D8B030D-6E8A-4147-A177-3AD203B41FA5}">
                      <a16:colId xmlns:a16="http://schemas.microsoft.com/office/drawing/2014/main" val="336215093"/>
                    </a:ext>
                  </a:extLst>
                </a:gridCol>
              </a:tblGrid>
              <a:tr h="0">
                <a:tc>
                  <a:txBody>
                    <a:bodyPr/>
                    <a:lstStyle/>
                    <a:p>
                      <a:r>
                        <a:rPr lang="en-ZA" dirty="0"/>
                        <a:t>Prov.</a:t>
                      </a:r>
                    </a:p>
                  </a:txBody>
                  <a:tcPr/>
                </a:tc>
                <a:tc>
                  <a:txBody>
                    <a:bodyPr/>
                    <a:lstStyle/>
                    <a:p>
                      <a:r>
                        <a:rPr lang="en-ZA" dirty="0"/>
                        <a:t>EC</a:t>
                      </a:r>
                    </a:p>
                  </a:txBody>
                  <a:tcPr/>
                </a:tc>
                <a:tc>
                  <a:txBody>
                    <a:bodyPr/>
                    <a:lstStyle/>
                    <a:p>
                      <a:r>
                        <a:rPr lang="en-ZA" dirty="0"/>
                        <a:t>FS</a:t>
                      </a:r>
                    </a:p>
                  </a:txBody>
                  <a:tcPr/>
                </a:tc>
                <a:tc>
                  <a:txBody>
                    <a:bodyPr/>
                    <a:lstStyle/>
                    <a:p>
                      <a:r>
                        <a:rPr lang="en-ZA" dirty="0"/>
                        <a:t>GP</a:t>
                      </a:r>
                    </a:p>
                  </a:txBody>
                  <a:tcPr/>
                </a:tc>
                <a:tc>
                  <a:txBody>
                    <a:bodyPr/>
                    <a:lstStyle/>
                    <a:p>
                      <a:r>
                        <a:rPr lang="en-ZA" dirty="0"/>
                        <a:t>KZN</a:t>
                      </a:r>
                    </a:p>
                  </a:txBody>
                  <a:tcPr/>
                </a:tc>
                <a:tc>
                  <a:txBody>
                    <a:bodyPr/>
                    <a:lstStyle/>
                    <a:p>
                      <a:r>
                        <a:rPr lang="en-ZA" dirty="0"/>
                        <a:t>LP</a:t>
                      </a:r>
                    </a:p>
                  </a:txBody>
                  <a:tcPr/>
                </a:tc>
                <a:tc>
                  <a:txBody>
                    <a:bodyPr/>
                    <a:lstStyle/>
                    <a:p>
                      <a:r>
                        <a:rPr lang="en-ZA" dirty="0"/>
                        <a:t>MP</a:t>
                      </a:r>
                    </a:p>
                  </a:txBody>
                  <a:tcPr/>
                </a:tc>
                <a:tc>
                  <a:txBody>
                    <a:bodyPr/>
                    <a:lstStyle/>
                    <a:p>
                      <a:r>
                        <a:rPr lang="en-ZA" dirty="0"/>
                        <a:t>NC</a:t>
                      </a:r>
                    </a:p>
                  </a:txBody>
                  <a:tcPr/>
                </a:tc>
                <a:tc>
                  <a:txBody>
                    <a:bodyPr/>
                    <a:lstStyle/>
                    <a:p>
                      <a:r>
                        <a:rPr lang="en-ZA" dirty="0"/>
                        <a:t>NW</a:t>
                      </a:r>
                    </a:p>
                  </a:txBody>
                  <a:tcPr/>
                </a:tc>
                <a:tc>
                  <a:txBody>
                    <a:bodyPr/>
                    <a:lstStyle/>
                    <a:p>
                      <a:r>
                        <a:rPr lang="en-ZA" dirty="0"/>
                        <a:t>WC</a:t>
                      </a:r>
                    </a:p>
                  </a:txBody>
                  <a:tcPr/>
                </a:tc>
                <a:tc>
                  <a:txBody>
                    <a:bodyPr/>
                    <a:lstStyle/>
                    <a:p>
                      <a:r>
                        <a:rPr lang="en-ZA" dirty="0"/>
                        <a:t>OVERALL</a:t>
                      </a:r>
                    </a:p>
                  </a:txBody>
                  <a:tcPr/>
                </a:tc>
                <a:extLst>
                  <a:ext uri="{0D108BD9-81ED-4DB2-BD59-A6C34878D82A}">
                    <a16:rowId xmlns:a16="http://schemas.microsoft.com/office/drawing/2014/main" val="2427438467"/>
                  </a:ext>
                </a:extLst>
              </a:tr>
              <a:tr h="183682">
                <a:tc>
                  <a:txBody>
                    <a:bodyPr/>
                    <a:lstStyle/>
                    <a:p>
                      <a:r>
                        <a:rPr lang="en-ZA" b="1" dirty="0"/>
                        <a:t>Q1</a:t>
                      </a:r>
                    </a:p>
                  </a:txBody>
                  <a:tcPr/>
                </a:tc>
                <a:tc>
                  <a:txBody>
                    <a:bodyPr/>
                    <a:lstStyle/>
                    <a:p>
                      <a:pPr algn="ctr"/>
                      <a:r>
                        <a:rPr lang="en-ZA" sz="1600" b="1" dirty="0">
                          <a:solidFill>
                            <a:srgbClr val="00B050"/>
                          </a:solidFill>
                        </a:rPr>
                        <a:t>96%</a:t>
                      </a:r>
                    </a:p>
                  </a:txBody>
                  <a:tcPr/>
                </a:tc>
                <a:tc>
                  <a:txBody>
                    <a:bodyPr/>
                    <a:lstStyle/>
                    <a:p>
                      <a:pPr algn="ctr"/>
                      <a:r>
                        <a:rPr lang="en-ZA" sz="1600" b="1" dirty="0">
                          <a:solidFill>
                            <a:srgbClr val="00B050"/>
                          </a:solidFill>
                        </a:rPr>
                        <a:t>99%</a:t>
                      </a:r>
                    </a:p>
                  </a:txBody>
                  <a:tcPr/>
                </a:tc>
                <a:tc>
                  <a:txBody>
                    <a:bodyPr/>
                    <a:lstStyle/>
                    <a:p>
                      <a:pPr algn="ctr"/>
                      <a:r>
                        <a:rPr lang="en-ZA" sz="1600" b="1" dirty="0">
                          <a:solidFill>
                            <a:srgbClr val="00B050"/>
                          </a:solidFill>
                        </a:rPr>
                        <a:t>95%</a:t>
                      </a:r>
                    </a:p>
                  </a:txBody>
                  <a:tcPr/>
                </a:tc>
                <a:tc>
                  <a:txBody>
                    <a:bodyPr/>
                    <a:lstStyle/>
                    <a:p>
                      <a:pPr algn="ctr"/>
                      <a:r>
                        <a:rPr lang="en-ZA" sz="1600" b="1" dirty="0">
                          <a:solidFill>
                            <a:srgbClr val="00B050"/>
                          </a:solidFill>
                        </a:rPr>
                        <a:t>100%</a:t>
                      </a:r>
                    </a:p>
                  </a:txBody>
                  <a:tcPr/>
                </a:tc>
                <a:tc>
                  <a:txBody>
                    <a:bodyPr/>
                    <a:lstStyle/>
                    <a:p>
                      <a:pPr algn="ctr"/>
                      <a:r>
                        <a:rPr lang="en-ZA" sz="1600" b="1" dirty="0">
                          <a:solidFill>
                            <a:srgbClr val="00B050"/>
                          </a:solidFill>
                        </a:rPr>
                        <a:t>96%</a:t>
                      </a:r>
                    </a:p>
                  </a:txBody>
                  <a:tcPr/>
                </a:tc>
                <a:tc>
                  <a:txBody>
                    <a:bodyPr/>
                    <a:lstStyle/>
                    <a:p>
                      <a:pPr algn="ctr"/>
                      <a:r>
                        <a:rPr lang="en-ZA" sz="1600" b="1" dirty="0">
                          <a:solidFill>
                            <a:srgbClr val="00B050"/>
                          </a:solidFill>
                        </a:rPr>
                        <a:t>93%</a:t>
                      </a:r>
                    </a:p>
                  </a:txBody>
                  <a:tcPr/>
                </a:tc>
                <a:tc>
                  <a:txBody>
                    <a:bodyPr/>
                    <a:lstStyle/>
                    <a:p>
                      <a:pPr algn="ctr"/>
                      <a:r>
                        <a:rPr lang="en-ZA" sz="1600" b="1" dirty="0">
                          <a:solidFill>
                            <a:srgbClr val="00B050"/>
                          </a:solidFill>
                        </a:rPr>
                        <a:t>95%</a:t>
                      </a:r>
                    </a:p>
                  </a:txBody>
                  <a:tcPr/>
                </a:tc>
                <a:tc>
                  <a:txBody>
                    <a:bodyPr/>
                    <a:lstStyle/>
                    <a:p>
                      <a:pPr algn="ctr"/>
                      <a:r>
                        <a:rPr lang="en-ZA" sz="1600" b="1" dirty="0">
                          <a:solidFill>
                            <a:srgbClr val="00B050"/>
                          </a:solidFill>
                        </a:rPr>
                        <a:t>89%</a:t>
                      </a:r>
                    </a:p>
                  </a:txBody>
                  <a:tcPr/>
                </a:tc>
                <a:tc>
                  <a:txBody>
                    <a:bodyPr/>
                    <a:lstStyle/>
                    <a:p>
                      <a:pPr algn="ctr"/>
                      <a:r>
                        <a:rPr lang="en-ZA" sz="1600" b="1" dirty="0">
                          <a:solidFill>
                            <a:srgbClr val="00B050"/>
                          </a:solidFill>
                        </a:rPr>
                        <a:t>99%</a:t>
                      </a:r>
                    </a:p>
                  </a:txBody>
                  <a:tcPr/>
                </a:tc>
                <a:tc>
                  <a:txBody>
                    <a:bodyPr/>
                    <a:lstStyle/>
                    <a:p>
                      <a:pPr algn="ctr"/>
                      <a:r>
                        <a:rPr lang="en-ZA" sz="1600" b="1" dirty="0">
                          <a:solidFill>
                            <a:srgbClr val="00B050"/>
                          </a:solidFill>
                        </a:rPr>
                        <a:t>96%</a:t>
                      </a:r>
                    </a:p>
                  </a:txBody>
                  <a:tcPr/>
                </a:tc>
                <a:extLst>
                  <a:ext uri="{0D108BD9-81ED-4DB2-BD59-A6C34878D82A}">
                    <a16:rowId xmlns:a16="http://schemas.microsoft.com/office/drawing/2014/main" val="328464494"/>
                  </a:ext>
                </a:extLst>
              </a:tr>
              <a:tr h="370840">
                <a:tc>
                  <a:txBody>
                    <a:bodyPr/>
                    <a:lstStyle/>
                    <a:p>
                      <a:r>
                        <a:rPr lang="en-ZA" b="1" dirty="0"/>
                        <a:t>Q2</a:t>
                      </a:r>
                    </a:p>
                  </a:txBody>
                  <a:tcPr/>
                </a:tc>
                <a:tc>
                  <a:txBody>
                    <a:bodyPr/>
                    <a:lstStyle/>
                    <a:p>
                      <a:pPr algn="ctr"/>
                      <a:r>
                        <a:rPr lang="en-ZA" sz="1600" b="1" dirty="0">
                          <a:solidFill>
                            <a:srgbClr val="00B050"/>
                          </a:solidFill>
                        </a:rPr>
                        <a:t>98%</a:t>
                      </a:r>
                    </a:p>
                  </a:txBody>
                  <a:tcPr/>
                </a:tc>
                <a:tc>
                  <a:txBody>
                    <a:bodyPr/>
                    <a:lstStyle/>
                    <a:p>
                      <a:pPr algn="ctr"/>
                      <a:r>
                        <a:rPr lang="en-ZA" sz="1600" b="1" dirty="0">
                          <a:solidFill>
                            <a:srgbClr val="00B050"/>
                          </a:solidFill>
                        </a:rPr>
                        <a:t>99%</a:t>
                      </a:r>
                    </a:p>
                  </a:txBody>
                  <a:tcPr/>
                </a:tc>
                <a:tc>
                  <a:txBody>
                    <a:bodyPr/>
                    <a:lstStyle/>
                    <a:p>
                      <a:pPr algn="ctr"/>
                      <a:r>
                        <a:rPr lang="en-ZA" sz="1600" b="1" dirty="0">
                          <a:solidFill>
                            <a:srgbClr val="00B050"/>
                          </a:solidFill>
                        </a:rPr>
                        <a:t>97%</a:t>
                      </a:r>
                    </a:p>
                  </a:txBody>
                  <a:tcPr/>
                </a:tc>
                <a:tc>
                  <a:txBody>
                    <a:bodyPr/>
                    <a:lstStyle/>
                    <a:p>
                      <a:pPr algn="ctr"/>
                      <a:r>
                        <a:rPr lang="en-ZA" sz="1600" b="1" dirty="0">
                          <a:solidFill>
                            <a:srgbClr val="00B050"/>
                          </a:solidFill>
                        </a:rPr>
                        <a:t>99%</a:t>
                      </a:r>
                    </a:p>
                  </a:txBody>
                  <a:tcPr/>
                </a:tc>
                <a:tc>
                  <a:txBody>
                    <a:bodyPr/>
                    <a:lstStyle/>
                    <a:p>
                      <a:pPr algn="ctr"/>
                      <a:r>
                        <a:rPr lang="en-ZA" sz="1600" b="1" dirty="0">
                          <a:solidFill>
                            <a:srgbClr val="00B050"/>
                          </a:solidFill>
                        </a:rPr>
                        <a:t>98%</a:t>
                      </a:r>
                    </a:p>
                  </a:txBody>
                  <a:tcPr/>
                </a:tc>
                <a:tc>
                  <a:txBody>
                    <a:bodyPr/>
                    <a:lstStyle/>
                    <a:p>
                      <a:pPr algn="ctr"/>
                      <a:r>
                        <a:rPr lang="en-ZA" sz="1600" b="1" dirty="0">
                          <a:solidFill>
                            <a:srgbClr val="00B050"/>
                          </a:solidFill>
                        </a:rPr>
                        <a:t>98%</a:t>
                      </a:r>
                    </a:p>
                  </a:txBody>
                  <a:tcPr/>
                </a:tc>
                <a:tc>
                  <a:txBody>
                    <a:bodyPr/>
                    <a:lstStyle/>
                    <a:p>
                      <a:pPr algn="ctr"/>
                      <a:r>
                        <a:rPr lang="en-ZA" sz="1600" b="1" dirty="0">
                          <a:solidFill>
                            <a:srgbClr val="00B050"/>
                          </a:solidFill>
                        </a:rPr>
                        <a:t>92%</a:t>
                      </a:r>
                    </a:p>
                  </a:txBody>
                  <a:tcPr/>
                </a:tc>
                <a:tc>
                  <a:txBody>
                    <a:bodyPr/>
                    <a:lstStyle/>
                    <a:p>
                      <a:pPr algn="ctr"/>
                      <a:r>
                        <a:rPr lang="en-ZA" sz="1600" b="1" dirty="0">
                          <a:solidFill>
                            <a:srgbClr val="00B050"/>
                          </a:solidFill>
                        </a:rPr>
                        <a:t>91%</a:t>
                      </a:r>
                    </a:p>
                  </a:txBody>
                  <a:tcPr/>
                </a:tc>
                <a:tc>
                  <a:txBody>
                    <a:bodyPr/>
                    <a:lstStyle/>
                    <a:p>
                      <a:pPr algn="ctr"/>
                      <a:r>
                        <a:rPr lang="en-ZA" sz="1600" b="1" dirty="0">
                          <a:solidFill>
                            <a:srgbClr val="00B050"/>
                          </a:solidFill>
                        </a:rPr>
                        <a:t>99%</a:t>
                      </a:r>
                    </a:p>
                  </a:txBody>
                  <a:tcPr/>
                </a:tc>
                <a:tc>
                  <a:txBody>
                    <a:bodyPr/>
                    <a:lstStyle/>
                    <a:p>
                      <a:pPr algn="ctr"/>
                      <a:r>
                        <a:rPr lang="en-ZA" sz="1600" b="1" dirty="0">
                          <a:solidFill>
                            <a:srgbClr val="00B050"/>
                          </a:solidFill>
                        </a:rPr>
                        <a:t>97%</a:t>
                      </a:r>
                    </a:p>
                  </a:txBody>
                  <a:tcPr/>
                </a:tc>
                <a:extLst>
                  <a:ext uri="{0D108BD9-81ED-4DB2-BD59-A6C34878D82A}">
                    <a16:rowId xmlns:a16="http://schemas.microsoft.com/office/drawing/2014/main" val="793940917"/>
                  </a:ext>
                </a:extLst>
              </a:tr>
            </a:tbl>
          </a:graphicData>
        </a:graphic>
      </p:graphicFrame>
    </p:spTree>
    <p:extLst>
      <p:ext uri="{BB962C8B-B14F-4D97-AF65-F5344CB8AC3E}">
        <p14:creationId xmlns:p14="http://schemas.microsoft.com/office/powerpoint/2010/main" val="113493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89" y="1232071"/>
            <a:ext cx="8558784" cy="642938"/>
          </a:xfrm>
        </p:spPr>
        <p:txBody>
          <a:bodyPr/>
          <a:lstStyle/>
          <a:p>
            <a:pPr algn="l"/>
            <a:br>
              <a:rPr lang="en-ZA" sz="1350" b="1" dirty="0">
                <a:solidFill>
                  <a:srgbClr val="000000"/>
                </a:solidFill>
                <a:ea typeface="ＭＳ Ｐゴシック" pitchFamily="-80" charset="-128"/>
                <a:cs typeface="Arial" pitchFamily="34" charset="0"/>
              </a:rPr>
            </a:br>
            <a:r>
              <a:rPr lang="en-US" sz="1800" b="1" dirty="0">
                <a:solidFill>
                  <a:srgbClr val="000000"/>
                </a:solidFill>
              </a:rPr>
              <a:t>80% of medical invoices finalised within 40 working days of receipt</a:t>
            </a:r>
            <a:br>
              <a:rPr lang="en-ZA" sz="1800" b="1" dirty="0">
                <a:solidFill>
                  <a:srgbClr val="000000"/>
                </a:solidFill>
              </a:rPr>
            </a:br>
            <a:br>
              <a:rPr lang="en-ZA" altLang="en-US" sz="1350" b="1" dirty="0">
                <a:solidFill>
                  <a:srgbClr val="00B050"/>
                </a:solidFill>
              </a:rPr>
            </a:br>
            <a:endParaRPr lang="en-ZA" sz="1350" b="1" dirty="0">
              <a:solidFill>
                <a:srgbClr val="00B050"/>
              </a:solidFill>
            </a:endParaRPr>
          </a:p>
        </p:txBody>
      </p:sp>
      <p:sp>
        <p:nvSpPr>
          <p:cNvPr id="3" name="Text Placeholder 2"/>
          <p:cNvSpPr>
            <a:spLocks noGrp="1"/>
          </p:cNvSpPr>
          <p:nvPr>
            <p:ph type="body" idx="1"/>
          </p:nvPr>
        </p:nvSpPr>
        <p:spPr>
          <a:xfrm>
            <a:off x="71437" y="2086299"/>
            <a:ext cx="9072563" cy="923355"/>
          </a:xfrm>
        </p:spPr>
        <p:txBody>
          <a:bodyPr/>
          <a:lstStyle/>
          <a:p>
            <a:pPr defTabSz="257175" fontAlgn="b">
              <a:defRPr/>
            </a:pPr>
            <a:r>
              <a:rPr lang="en-ZA" b="1" dirty="0">
                <a:solidFill>
                  <a:srgbClr val="002060"/>
                </a:solidFill>
              </a:rPr>
              <a:t> </a:t>
            </a:r>
            <a:endParaRPr lang="en-ZA" sz="1350" b="1" dirty="0">
              <a:solidFill>
                <a:srgbClr val="002060"/>
              </a:solidFill>
            </a:endParaRPr>
          </a:p>
          <a:p>
            <a:pPr algn="l" fontAlgn="b"/>
            <a:endParaRPr lang="en-ZA" sz="1350" b="1" dirty="0">
              <a:solidFill>
                <a:srgbClr val="000000"/>
              </a:solidFill>
              <a:latin typeface="Calibri"/>
            </a:endParaRPr>
          </a:p>
          <a:p>
            <a:pPr defTabSz="257175" fontAlgn="b">
              <a:defRPr/>
            </a:pPr>
            <a:endParaRPr lang="en-ZA" sz="1350" b="1" dirty="0">
              <a:solidFill>
                <a:schemeClr val="tx2"/>
              </a:solidFill>
            </a:endParaRPr>
          </a:p>
          <a:p>
            <a:pPr algn="l" fontAlgn="b"/>
            <a:endParaRPr lang="en-ZA" b="1" dirty="0">
              <a:solidFill>
                <a:srgbClr val="000000"/>
              </a:solidFill>
              <a:latin typeface="Calibri"/>
            </a:endParaRP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343999635"/>
              </p:ext>
            </p:extLst>
          </p:nvPr>
        </p:nvGraphicFramePr>
        <p:xfrm>
          <a:off x="182880" y="1553540"/>
          <a:ext cx="8681987" cy="3255310"/>
        </p:xfrm>
        <a:graphic>
          <a:graphicData uri="http://schemas.openxmlformats.org/drawingml/2006/table">
            <a:tbl>
              <a:tblPr firstRow="1" bandRow="1">
                <a:tableStyleId>{F5AB1C69-6EDB-4FF4-983F-18BD219EF322}</a:tableStyleId>
              </a:tblPr>
              <a:tblGrid>
                <a:gridCol w="1185292">
                  <a:extLst>
                    <a:ext uri="{9D8B030D-6E8A-4147-A177-3AD203B41FA5}">
                      <a16:colId xmlns:a16="http://schemas.microsoft.com/office/drawing/2014/main" val="115651493"/>
                    </a:ext>
                  </a:extLst>
                </a:gridCol>
                <a:gridCol w="1300369">
                  <a:extLst>
                    <a:ext uri="{9D8B030D-6E8A-4147-A177-3AD203B41FA5}">
                      <a16:colId xmlns:a16="http://schemas.microsoft.com/office/drawing/2014/main" val="3683576748"/>
                    </a:ext>
                  </a:extLst>
                </a:gridCol>
                <a:gridCol w="1471291">
                  <a:extLst>
                    <a:ext uri="{9D8B030D-6E8A-4147-A177-3AD203B41FA5}">
                      <a16:colId xmlns:a16="http://schemas.microsoft.com/office/drawing/2014/main" val="1099721867"/>
                    </a:ext>
                  </a:extLst>
                </a:gridCol>
                <a:gridCol w="1471291">
                  <a:extLst>
                    <a:ext uri="{9D8B030D-6E8A-4147-A177-3AD203B41FA5}">
                      <a16:colId xmlns:a16="http://schemas.microsoft.com/office/drawing/2014/main" val="3290742432"/>
                    </a:ext>
                  </a:extLst>
                </a:gridCol>
                <a:gridCol w="1675201">
                  <a:extLst>
                    <a:ext uri="{9D8B030D-6E8A-4147-A177-3AD203B41FA5}">
                      <a16:colId xmlns:a16="http://schemas.microsoft.com/office/drawing/2014/main" val="2125234546"/>
                    </a:ext>
                  </a:extLst>
                </a:gridCol>
                <a:gridCol w="1578543">
                  <a:extLst>
                    <a:ext uri="{9D8B030D-6E8A-4147-A177-3AD203B41FA5}">
                      <a16:colId xmlns:a16="http://schemas.microsoft.com/office/drawing/2014/main" val="3092822871"/>
                    </a:ext>
                  </a:extLst>
                </a:gridCol>
              </a:tblGrid>
              <a:tr h="454280">
                <a:tc>
                  <a:txBody>
                    <a:bodyPr/>
                    <a:lstStyle/>
                    <a:p>
                      <a:pPr algn="l" fontAlgn="b"/>
                      <a:r>
                        <a:rPr lang="en-ZA" sz="1600" b="1" u="none" strike="noStrike" dirty="0">
                          <a:solidFill>
                            <a:schemeClr val="bg1"/>
                          </a:solidFill>
                          <a:effectLst/>
                          <a:latin typeface="+mn-lt"/>
                        </a:rPr>
                        <a:t>PROVINCE</a:t>
                      </a:r>
                      <a:endParaRPr lang="en-ZA" sz="1600" b="1" i="0" u="none" strike="noStrike" dirty="0">
                        <a:solidFill>
                          <a:schemeClr val="bg1"/>
                        </a:solidFill>
                        <a:effectLst/>
                        <a:latin typeface="+mn-lt"/>
                      </a:endParaRPr>
                    </a:p>
                  </a:txBody>
                  <a:tcPr marL="9525" marR="9525" marT="9525" marB="0" anchor="b"/>
                </a:tc>
                <a:tc>
                  <a:txBody>
                    <a:bodyPr/>
                    <a:lstStyle/>
                    <a:p>
                      <a:pPr algn="l" fontAlgn="b"/>
                      <a:r>
                        <a:rPr lang="en-ZA" sz="1600" b="1" i="0" u="none" strike="noStrike" dirty="0">
                          <a:solidFill>
                            <a:schemeClr val="bg1"/>
                          </a:solidFill>
                          <a:effectLst/>
                          <a:latin typeface="+mn-lt"/>
                        </a:rPr>
                        <a:t>Total</a:t>
                      </a:r>
                      <a:r>
                        <a:rPr lang="en-ZA" sz="1600" b="1" i="0" u="none" strike="noStrike" baseline="0" dirty="0">
                          <a:solidFill>
                            <a:schemeClr val="bg1"/>
                          </a:solidFill>
                          <a:effectLst/>
                          <a:latin typeface="+mn-lt"/>
                        </a:rPr>
                        <a:t> i</a:t>
                      </a:r>
                      <a:r>
                        <a:rPr lang="en-ZA" sz="1600" b="1" i="0" u="none" strike="noStrike" dirty="0">
                          <a:solidFill>
                            <a:schemeClr val="bg1"/>
                          </a:solidFill>
                          <a:effectLst/>
                          <a:latin typeface="+mn-lt"/>
                        </a:rPr>
                        <a:t>nvoices</a:t>
                      </a:r>
                      <a:r>
                        <a:rPr lang="en-ZA" sz="1600" b="1" i="0" u="none" strike="noStrike" baseline="0" dirty="0">
                          <a:solidFill>
                            <a:schemeClr val="bg1"/>
                          </a:solidFill>
                          <a:effectLst/>
                          <a:latin typeface="+mn-lt"/>
                        </a:rPr>
                        <a:t> Received</a:t>
                      </a:r>
                      <a:endParaRPr lang="en-ZA" sz="1600" b="1" i="0" u="none" strike="noStrike" dirty="0">
                        <a:solidFill>
                          <a:schemeClr val="bg1"/>
                        </a:solidFill>
                        <a:effectLst/>
                        <a:latin typeface="+mn-lt"/>
                      </a:endParaRPr>
                    </a:p>
                  </a:txBody>
                  <a:tcPr marL="9525" marR="9525" marT="9525"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1" i="0" u="none" strike="noStrike" dirty="0">
                          <a:solidFill>
                            <a:schemeClr val="bg1"/>
                          </a:solidFill>
                          <a:effectLst/>
                          <a:latin typeface="+mn-lt"/>
                        </a:rPr>
                        <a:t>Total</a:t>
                      </a:r>
                      <a:r>
                        <a:rPr lang="en-ZA" sz="1600" b="1" i="0" u="none" strike="noStrike" baseline="0" dirty="0">
                          <a:solidFill>
                            <a:schemeClr val="bg1"/>
                          </a:solidFill>
                          <a:effectLst/>
                          <a:latin typeface="+mn-lt"/>
                        </a:rPr>
                        <a:t> i</a:t>
                      </a:r>
                      <a:r>
                        <a:rPr lang="en-ZA" sz="1600" b="1" i="0" u="none" strike="noStrike" dirty="0">
                          <a:solidFill>
                            <a:schemeClr val="bg1"/>
                          </a:solidFill>
                          <a:effectLst/>
                          <a:latin typeface="+mn-lt"/>
                        </a:rPr>
                        <a:t>nvoices</a:t>
                      </a:r>
                      <a:r>
                        <a:rPr lang="en-ZA" sz="1600" b="1" i="0" u="none" strike="noStrike" baseline="0" dirty="0">
                          <a:solidFill>
                            <a:schemeClr val="bg1"/>
                          </a:solidFill>
                          <a:effectLst/>
                          <a:latin typeface="+mn-lt"/>
                        </a:rPr>
                        <a:t> Finalised</a:t>
                      </a:r>
                      <a:endParaRPr lang="en-ZA" sz="1600" b="1" i="0" u="none" strike="noStrike" dirty="0">
                        <a:solidFill>
                          <a:schemeClr val="bg1"/>
                        </a:solidFill>
                        <a:effectLst/>
                        <a:latin typeface="+mn-lt"/>
                      </a:endParaRPr>
                    </a:p>
                  </a:txBody>
                  <a:tcPr marL="9525" marR="9525" marT="9525"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rPr>
                        <a:t> Total % Finalised</a:t>
                      </a:r>
                      <a:endParaRPr lang="en-ZA" sz="1600" b="1" i="0" u="none" strike="noStrike" dirty="0">
                        <a:solidFill>
                          <a:schemeClr val="bg1"/>
                        </a:solidFill>
                        <a:effectLst/>
                        <a:latin typeface="+mn-lt"/>
                      </a:endParaRPr>
                    </a:p>
                  </a:txBody>
                  <a:tcPr marL="9525" marR="9525" marT="9525"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1" i="0" u="none" strike="noStrike" dirty="0">
                          <a:solidFill>
                            <a:schemeClr val="bg1"/>
                          </a:solidFill>
                          <a:effectLst/>
                          <a:latin typeface="+mn-lt"/>
                        </a:rPr>
                        <a:t> Total</a:t>
                      </a:r>
                      <a:r>
                        <a:rPr lang="en-ZA" sz="1600" b="1" i="0" u="none" strike="noStrike" baseline="0" dirty="0">
                          <a:solidFill>
                            <a:schemeClr val="bg1"/>
                          </a:solidFill>
                          <a:effectLst/>
                          <a:latin typeface="+mn-lt"/>
                        </a:rPr>
                        <a:t> i</a:t>
                      </a:r>
                      <a:r>
                        <a:rPr lang="en-ZA" sz="1600" b="1" i="0" u="none" strike="noStrike" dirty="0">
                          <a:solidFill>
                            <a:schemeClr val="bg1"/>
                          </a:solidFill>
                          <a:effectLst/>
                          <a:latin typeface="+mn-lt"/>
                        </a:rPr>
                        <a:t>nvoices finalised</a:t>
                      </a:r>
                      <a:r>
                        <a:rPr lang="en-ZA" sz="1600" b="1" i="0" u="none" strike="noStrike" baseline="0" dirty="0">
                          <a:solidFill>
                            <a:schemeClr val="bg1"/>
                          </a:solidFill>
                          <a:effectLst/>
                          <a:latin typeface="+mn-lt"/>
                        </a:rPr>
                        <a:t> within 40 working days</a:t>
                      </a:r>
                      <a:endParaRPr lang="en-ZA" sz="1600" b="1" i="0" u="none" strike="noStrike" dirty="0">
                        <a:solidFill>
                          <a:schemeClr val="bg1"/>
                        </a:solidFill>
                        <a:effectLst/>
                        <a:latin typeface="+mn-lt"/>
                      </a:endParaRPr>
                    </a:p>
                  </a:txBody>
                  <a:tcPr marL="9525" marR="9525" marT="9525" marB="0" anchor="b"/>
                </a:tc>
                <a:tc>
                  <a:txBody>
                    <a:bodyPr/>
                    <a:lstStyle/>
                    <a:p>
                      <a:pPr algn="l" fontAlgn="b"/>
                      <a:r>
                        <a:rPr lang="en-ZA" sz="1600" b="1" i="0" u="none" strike="noStrike" dirty="0">
                          <a:solidFill>
                            <a:schemeClr val="bg1"/>
                          </a:solidFill>
                          <a:effectLst/>
                          <a:latin typeface="+mn-lt"/>
                        </a:rPr>
                        <a:t>Total % Finalised within 40 working days</a:t>
                      </a:r>
                    </a:p>
                  </a:txBody>
                  <a:tcPr marL="9525" marR="9525" marT="9525" marB="0" anchor="b"/>
                </a:tc>
                <a:extLst>
                  <a:ext uri="{0D108BD9-81ED-4DB2-BD59-A6C34878D82A}">
                    <a16:rowId xmlns:a16="http://schemas.microsoft.com/office/drawing/2014/main" val="1118617310"/>
                  </a:ext>
                </a:extLst>
              </a:tr>
              <a:tr h="70021">
                <a:tc>
                  <a:txBody>
                    <a:bodyPr/>
                    <a:lstStyle/>
                    <a:p>
                      <a:pPr algn="ctr" fontAlgn="b"/>
                      <a:r>
                        <a:rPr lang="en-ZA" sz="1400" b="1" i="0" u="none" strike="noStrike" dirty="0">
                          <a:solidFill>
                            <a:srgbClr val="000000"/>
                          </a:solidFill>
                          <a:effectLst/>
                          <a:latin typeface="+mn-lt"/>
                        </a:rPr>
                        <a:t>EC</a:t>
                      </a:r>
                    </a:p>
                  </a:txBody>
                  <a:tcPr marL="9525" marR="9525" marT="9525" marB="0" anchor="b"/>
                </a:tc>
                <a:tc>
                  <a:txBody>
                    <a:bodyPr/>
                    <a:lstStyle/>
                    <a:p>
                      <a:pPr algn="ctr" fontAlgn="b"/>
                      <a:r>
                        <a:rPr lang="en-ZA" sz="1400" b="1" i="0" u="none" strike="noStrike" dirty="0">
                          <a:solidFill>
                            <a:srgbClr val="000000"/>
                          </a:solidFill>
                          <a:effectLst/>
                          <a:latin typeface="+mn-lt"/>
                        </a:rPr>
                        <a:t>21 435</a:t>
                      </a:r>
                    </a:p>
                  </a:txBody>
                  <a:tcPr marL="9525" marR="9525" marT="9525" marB="0" anchor="b"/>
                </a:tc>
                <a:tc>
                  <a:txBody>
                    <a:bodyPr/>
                    <a:lstStyle/>
                    <a:p>
                      <a:pPr algn="ctr" fontAlgn="b"/>
                      <a:r>
                        <a:rPr lang="en-ZA" sz="1400" b="1" i="0" u="none" strike="noStrike">
                          <a:solidFill>
                            <a:srgbClr val="000000"/>
                          </a:solidFill>
                          <a:effectLst/>
                          <a:latin typeface="+mn-lt"/>
                        </a:rPr>
                        <a:t>      20 172 </a:t>
                      </a:r>
                    </a:p>
                  </a:txBody>
                  <a:tcPr marL="9525" marR="9525" marT="9525" marB="0" anchor="b"/>
                </a:tc>
                <a:tc>
                  <a:txBody>
                    <a:bodyPr/>
                    <a:lstStyle/>
                    <a:p>
                      <a:pPr algn="ctr" fontAlgn="b"/>
                      <a:r>
                        <a:rPr lang="en-ZA" sz="1400" b="1" i="0" u="none" strike="noStrike">
                          <a:solidFill>
                            <a:srgbClr val="000000"/>
                          </a:solidFill>
                          <a:effectLst/>
                          <a:latin typeface="+mn-lt"/>
                        </a:rPr>
                        <a:t>94%</a:t>
                      </a:r>
                    </a:p>
                  </a:txBody>
                  <a:tcPr marL="9525" marR="9525" marT="9525" marB="0" anchor="b"/>
                </a:tc>
                <a:tc>
                  <a:txBody>
                    <a:bodyPr/>
                    <a:lstStyle/>
                    <a:p>
                      <a:pPr algn="ctr" fontAlgn="b"/>
                      <a:r>
                        <a:rPr lang="en-ZA" sz="1400" b="1" i="0" u="none" strike="noStrike">
                          <a:solidFill>
                            <a:srgbClr val="000000"/>
                          </a:solidFill>
                          <a:effectLst/>
                          <a:latin typeface="+mn-lt"/>
                        </a:rPr>
                        <a:t>      19 468 </a:t>
                      </a:r>
                    </a:p>
                  </a:txBody>
                  <a:tcPr marL="9525" marR="9525" marT="9525" marB="0" anchor="b"/>
                </a:tc>
                <a:tc>
                  <a:txBody>
                    <a:bodyPr/>
                    <a:lstStyle/>
                    <a:p>
                      <a:pPr algn="ctr" fontAlgn="b"/>
                      <a:r>
                        <a:rPr lang="en-ZA" sz="1400" b="1" i="0" u="none" strike="noStrike">
                          <a:solidFill>
                            <a:srgbClr val="000000"/>
                          </a:solidFill>
                          <a:effectLst/>
                          <a:latin typeface="+mn-lt"/>
                        </a:rPr>
                        <a:t>91%</a:t>
                      </a:r>
                    </a:p>
                  </a:txBody>
                  <a:tcPr marL="9525" marR="9525" marT="9525" marB="0" anchor="b">
                    <a:solidFill>
                      <a:srgbClr val="00B050"/>
                    </a:solidFill>
                  </a:tcPr>
                </a:tc>
                <a:extLst>
                  <a:ext uri="{0D108BD9-81ED-4DB2-BD59-A6C34878D82A}">
                    <a16:rowId xmlns:a16="http://schemas.microsoft.com/office/drawing/2014/main" val="1734772779"/>
                  </a:ext>
                </a:extLst>
              </a:tr>
              <a:tr h="68517">
                <a:tc>
                  <a:txBody>
                    <a:bodyPr/>
                    <a:lstStyle/>
                    <a:p>
                      <a:pPr algn="ctr" fontAlgn="b"/>
                      <a:r>
                        <a:rPr lang="en-ZA" sz="1400" b="1" i="0" u="none" strike="noStrike" dirty="0">
                          <a:solidFill>
                            <a:srgbClr val="000000"/>
                          </a:solidFill>
                          <a:effectLst/>
                          <a:latin typeface="+mn-lt"/>
                        </a:rPr>
                        <a:t>FS</a:t>
                      </a:r>
                    </a:p>
                  </a:txBody>
                  <a:tcPr marL="9525" marR="9525" marT="9525" marB="0" anchor="b"/>
                </a:tc>
                <a:tc>
                  <a:txBody>
                    <a:bodyPr/>
                    <a:lstStyle/>
                    <a:p>
                      <a:pPr algn="ctr" fontAlgn="b"/>
                      <a:r>
                        <a:rPr lang="en-ZA" sz="1400" b="1" i="0" u="none" strike="noStrike" dirty="0">
                          <a:solidFill>
                            <a:srgbClr val="000000"/>
                          </a:solidFill>
                          <a:effectLst/>
                          <a:latin typeface="+mn-lt"/>
                        </a:rPr>
                        <a:t>10 211</a:t>
                      </a:r>
                    </a:p>
                  </a:txBody>
                  <a:tcPr marL="9525" marR="9525" marT="9525" marB="0" anchor="b"/>
                </a:tc>
                <a:tc>
                  <a:txBody>
                    <a:bodyPr/>
                    <a:lstStyle/>
                    <a:p>
                      <a:pPr algn="ctr" fontAlgn="b"/>
                      <a:r>
                        <a:rPr lang="en-ZA" sz="1400" b="1" i="0" u="none" strike="noStrike" dirty="0">
                          <a:solidFill>
                            <a:srgbClr val="000000"/>
                          </a:solidFill>
                          <a:effectLst/>
                          <a:latin typeface="+mn-lt"/>
                        </a:rPr>
                        <a:t>        9 684 </a:t>
                      </a:r>
                    </a:p>
                  </a:txBody>
                  <a:tcPr marL="9525" marR="9525" marT="9525" marB="0" anchor="b"/>
                </a:tc>
                <a:tc>
                  <a:txBody>
                    <a:bodyPr/>
                    <a:lstStyle/>
                    <a:p>
                      <a:pPr algn="ctr" fontAlgn="b"/>
                      <a:r>
                        <a:rPr lang="en-ZA" sz="1400" b="1" i="0" u="none" strike="noStrike" dirty="0">
                          <a:solidFill>
                            <a:srgbClr val="000000"/>
                          </a:solidFill>
                          <a:effectLst/>
                          <a:latin typeface="+mn-lt"/>
                        </a:rPr>
                        <a:t>95%</a:t>
                      </a:r>
                    </a:p>
                  </a:txBody>
                  <a:tcPr marL="9525" marR="9525" marT="9525" marB="0" anchor="b"/>
                </a:tc>
                <a:tc>
                  <a:txBody>
                    <a:bodyPr/>
                    <a:lstStyle/>
                    <a:p>
                      <a:pPr algn="ctr" fontAlgn="b"/>
                      <a:r>
                        <a:rPr lang="en-ZA" sz="1400" b="1" i="0" u="none" strike="noStrike">
                          <a:solidFill>
                            <a:srgbClr val="000000"/>
                          </a:solidFill>
                          <a:effectLst/>
                          <a:latin typeface="+mn-lt"/>
                        </a:rPr>
                        <a:t>        9 286 </a:t>
                      </a:r>
                    </a:p>
                  </a:txBody>
                  <a:tcPr marL="9525" marR="9525" marT="9525" marB="0" anchor="b"/>
                </a:tc>
                <a:tc>
                  <a:txBody>
                    <a:bodyPr/>
                    <a:lstStyle/>
                    <a:p>
                      <a:pPr algn="ctr" fontAlgn="b"/>
                      <a:r>
                        <a:rPr lang="en-ZA" sz="1400" b="1" i="0" u="none" strike="noStrike">
                          <a:solidFill>
                            <a:srgbClr val="000000"/>
                          </a:solidFill>
                          <a:effectLst/>
                          <a:latin typeface="+mn-lt"/>
                        </a:rPr>
                        <a:t>91%</a:t>
                      </a:r>
                    </a:p>
                  </a:txBody>
                  <a:tcPr marL="9525" marR="9525" marT="9525" marB="0" anchor="b">
                    <a:solidFill>
                      <a:srgbClr val="00B050"/>
                    </a:solidFill>
                  </a:tcPr>
                </a:tc>
                <a:extLst>
                  <a:ext uri="{0D108BD9-81ED-4DB2-BD59-A6C34878D82A}">
                    <a16:rowId xmlns:a16="http://schemas.microsoft.com/office/drawing/2014/main" val="893853635"/>
                  </a:ext>
                </a:extLst>
              </a:tr>
              <a:tr h="57388">
                <a:tc>
                  <a:txBody>
                    <a:bodyPr/>
                    <a:lstStyle/>
                    <a:p>
                      <a:pPr algn="ctr" fontAlgn="b"/>
                      <a:r>
                        <a:rPr lang="en-ZA" sz="1400" b="1" i="0" u="none" strike="noStrike" dirty="0">
                          <a:solidFill>
                            <a:srgbClr val="000000"/>
                          </a:solidFill>
                          <a:effectLst/>
                          <a:latin typeface="+mn-lt"/>
                        </a:rPr>
                        <a:t>GP</a:t>
                      </a:r>
                    </a:p>
                  </a:txBody>
                  <a:tcPr marL="9525" marR="9525" marT="9525" marB="0" anchor="b"/>
                </a:tc>
                <a:tc>
                  <a:txBody>
                    <a:bodyPr/>
                    <a:lstStyle/>
                    <a:p>
                      <a:pPr algn="ctr" fontAlgn="b"/>
                      <a:r>
                        <a:rPr lang="en-ZA" sz="1400" b="1" i="0" u="none" strike="noStrike" dirty="0">
                          <a:solidFill>
                            <a:srgbClr val="000000"/>
                          </a:solidFill>
                          <a:effectLst/>
                          <a:latin typeface="+mn-lt"/>
                        </a:rPr>
                        <a:t>130 755 </a:t>
                      </a:r>
                    </a:p>
                  </a:txBody>
                  <a:tcPr marL="9525" marR="9525" marT="9525" marB="0" anchor="b"/>
                </a:tc>
                <a:tc>
                  <a:txBody>
                    <a:bodyPr/>
                    <a:lstStyle/>
                    <a:p>
                      <a:pPr algn="ctr" fontAlgn="b"/>
                      <a:r>
                        <a:rPr lang="en-ZA" sz="1400" b="1" i="0" u="none" strike="noStrike">
                          <a:solidFill>
                            <a:srgbClr val="000000"/>
                          </a:solidFill>
                          <a:effectLst/>
                          <a:latin typeface="+mn-lt"/>
                        </a:rPr>
                        <a:t>     116 654 </a:t>
                      </a:r>
                    </a:p>
                  </a:txBody>
                  <a:tcPr marL="9525" marR="9525" marT="9525" marB="0" anchor="b"/>
                </a:tc>
                <a:tc>
                  <a:txBody>
                    <a:bodyPr/>
                    <a:lstStyle/>
                    <a:p>
                      <a:pPr algn="ctr" fontAlgn="b"/>
                      <a:r>
                        <a:rPr lang="en-ZA" sz="1400" b="1" i="0" u="none" strike="noStrike" dirty="0">
                          <a:solidFill>
                            <a:srgbClr val="000000"/>
                          </a:solidFill>
                          <a:effectLst/>
                          <a:latin typeface="+mn-lt"/>
                        </a:rPr>
                        <a:t>89%</a:t>
                      </a:r>
                    </a:p>
                  </a:txBody>
                  <a:tcPr marL="9525" marR="9525" marT="9525" marB="0" anchor="b"/>
                </a:tc>
                <a:tc>
                  <a:txBody>
                    <a:bodyPr/>
                    <a:lstStyle/>
                    <a:p>
                      <a:pPr algn="ctr" fontAlgn="b"/>
                      <a:r>
                        <a:rPr lang="en-ZA" sz="1400" b="1" i="0" u="none" strike="noStrike" dirty="0">
                          <a:solidFill>
                            <a:srgbClr val="000000"/>
                          </a:solidFill>
                          <a:effectLst/>
                          <a:latin typeface="+mn-lt"/>
                        </a:rPr>
                        <a:t>     110 695 </a:t>
                      </a:r>
                    </a:p>
                  </a:txBody>
                  <a:tcPr marL="9525" marR="9525" marT="9525" marB="0" anchor="b"/>
                </a:tc>
                <a:tc>
                  <a:txBody>
                    <a:bodyPr/>
                    <a:lstStyle/>
                    <a:p>
                      <a:pPr algn="ctr" fontAlgn="b"/>
                      <a:r>
                        <a:rPr lang="en-ZA" sz="1400" b="1" i="0" u="none" strike="noStrike" dirty="0">
                          <a:solidFill>
                            <a:srgbClr val="000000"/>
                          </a:solidFill>
                          <a:effectLst/>
                          <a:latin typeface="+mn-lt"/>
                        </a:rPr>
                        <a:t>85%</a:t>
                      </a:r>
                    </a:p>
                  </a:txBody>
                  <a:tcPr marL="9525" marR="9525" marT="9525" marB="0" anchor="b">
                    <a:solidFill>
                      <a:srgbClr val="00B050"/>
                    </a:solidFill>
                  </a:tcPr>
                </a:tc>
                <a:extLst>
                  <a:ext uri="{0D108BD9-81ED-4DB2-BD59-A6C34878D82A}">
                    <a16:rowId xmlns:a16="http://schemas.microsoft.com/office/drawing/2014/main" val="2941298723"/>
                  </a:ext>
                </a:extLst>
              </a:tr>
              <a:tr h="0">
                <a:tc>
                  <a:txBody>
                    <a:bodyPr/>
                    <a:lstStyle/>
                    <a:p>
                      <a:pPr algn="ctr" fontAlgn="b"/>
                      <a:r>
                        <a:rPr lang="en-ZA" sz="1400" b="1" i="0" u="none" strike="noStrike" dirty="0">
                          <a:solidFill>
                            <a:srgbClr val="000000"/>
                          </a:solidFill>
                          <a:effectLst/>
                          <a:latin typeface="+mn-lt"/>
                        </a:rPr>
                        <a:t>KZN</a:t>
                      </a:r>
                    </a:p>
                  </a:txBody>
                  <a:tcPr marL="9525" marR="9525" marT="9525" marB="0" anchor="b"/>
                </a:tc>
                <a:tc>
                  <a:txBody>
                    <a:bodyPr/>
                    <a:lstStyle/>
                    <a:p>
                      <a:pPr algn="ctr" fontAlgn="b"/>
                      <a:r>
                        <a:rPr lang="en-ZA" sz="1400" b="1" i="0" u="none" strike="noStrike" dirty="0">
                          <a:solidFill>
                            <a:srgbClr val="000000"/>
                          </a:solidFill>
                          <a:effectLst/>
                          <a:latin typeface="+mn-lt"/>
                        </a:rPr>
                        <a:t>39 569 </a:t>
                      </a:r>
                    </a:p>
                  </a:txBody>
                  <a:tcPr marL="9525" marR="9525" marT="9525" marB="0" anchor="b"/>
                </a:tc>
                <a:tc>
                  <a:txBody>
                    <a:bodyPr/>
                    <a:lstStyle/>
                    <a:p>
                      <a:pPr algn="ctr" fontAlgn="b"/>
                      <a:r>
                        <a:rPr lang="en-ZA" sz="1400" b="1" i="0" u="none" strike="noStrike" dirty="0">
                          <a:solidFill>
                            <a:srgbClr val="000000"/>
                          </a:solidFill>
                          <a:effectLst/>
                          <a:latin typeface="+mn-lt"/>
                        </a:rPr>
                        <a:t>      38 202 </a:t>
                      </a:r>
                    </a:p>
                  </a:txBody>
                  <a:tcPr marL="9525" marR="9525" marT="9525" marB="0" anchor="b"/>
                </a:tc>
                <a:tc>
                  <a:txBody>
                    <a:bodyPr/>
                    <a:lstStyle/>
                    <a:p>
                      <a:pPr algn="ctr" fontAlgn="b"/>
                      <a:r>
                        <a:rPr lang="en-ZA" sz="1400" b="1" i="0" u="none" strike="noStrike">
                          <a:solidFill>
                            <a:srgbClr val="000000"/>
                          </a:solidFill>
                          <a:effectLst/>
                          <a:latin typeface="+mn-lt"/>
                        </a:rPr>
                        <a:t>97%</a:t>
                      </a:r>
                    </a:p>
                  </a:txBody>
                  <a:tcPr marL="9525" marR="9525" marT="9525" marB="0" anchor="b"/>
                </a:tc>
                <a:tc>
                  <a:txBody>
                    <a:bodyPr/>
                    <a:lstStyle/>
                    <a:p>
                      <a:pPr algn="ctr" fontAlgn="b"/>
                      <a:r>
                        <a:rPr lang="en-ZA" sz="1400" b="1" i="0" u="none" strike="noStrike" dirty="0">
                          <a:solidFill>
                            <a:srgbClr val="000000"/>
                          </a:solidFill>
                          <a:effectLst/>
                          <a:latin typeface="+mn-lt"/>
                        </a:rPr>
                        <a:t>      36 519 </a:t>
                      </a:r>
                    </a:p>
                  </a:txBody>
                  <a:tcPr marL="9525" marR="9525" marT="9525" marB="0" anchor="b"/>
                </a:tc>
                <a:tc>
                  <a:txBody>
                    <a:bodyPr/>
                    <a:lstStyle/>
                    <a:p>
                      <a:pPr algn="ctr" fontAlgn="b"/>
                      <a:r>
                        <a:rPr lang="en-ZA" sz="1400" b="1" i="0" u="none" strike="noStrike" dirty="0">
                          <a:solidFill>
                            <a:srgbClr val="000000"/>
                          </a:solidFill>
                          <a:effectLst/>
                          <a:latin typeface="+mn-lt"/>
                        </a:rPr>
                        <a:t>92%</a:t>
                      </a:r>
                    </a:p>
                  </a:txBody>
                  <a:tcPr marL="9525" marR="9525" marT="9525" marB="0" anchor="b">
                    <a:solidFill>
                      <a:srgbClr val="00B050"/>
                    </a:solidFill>
                  </a:tcPr>
                </a:tc>
                <a:extLst>
                  <a:ext uri="{0D108BD9-81ED-4DB2-BD59-A6C34878D82A}">
                    <a16:rowId xmlns:a16="http://schemas.microsoft.com/office/drawing/2014/main" val="417976218"/>
                  </a:ext>
                </a:extLst>
              </a:tr>
              <a:tr h="0">
                <a:tc>
                  <a:txBody>
                    <a:bodyPr/>
                    <a:lstStyle/>
                    <a:p>
                      <a:pPr algn="ctr" fontAlgn="b"/>
                      <a:r>
                        <a:rPr lang="en-ZA" sz="1400" b="1" i="0" u="none" strike="noStrike" dirty="0">
                          <a:solidFill>
                            <a:srgbClr val="000000"/>
                          </a:solidFill>
                          <a:effectLst/>
                          <a:latin typeface="+mn-lt"/>
                        </a:rPr>
                        <a:t>LP</a:t>
                      </a:r>
                    </a:p>
                  </a:txBody>
                  <a:tcPr marL="9525" marR="9525" marT="9525" marB="0" anchor="b"/>
                </a:tc>
                <a:tc>
                  <a:txBody>
                    <a:bodyPr/>
                    <a:lstStyle/>
                    <a:p>
                      <a:pPr algn="ctr" fontAlgn="b"/>
                      <a:r>
                        <a:rPr lang="en-ZA" sz="1400" b="1" i="0" u="none" strike="noStrike" dirty="0">
                          <a:solidFill>
                            <a:srgbClr val="000000"/>
                          </a:solidFill>
                          <a:effectLst/>
                          <a:latin typeface="+mn-lt"/>
                        </a:rPr>
                        <a:t>9 870 </a:t>
                      </a:r>
                    </a:p>
                  </a:txBody>
                  <a:tcPr marL="9525" marR="9525" marT="9525" marB="0" anchor="b"/>
                </a:tc>
                <a:tc>
                  <a:txBody>
                    <a:bodyPr/>
                    <a:lstStyle/>
                    <a:p>
                      <a:pPr algn="ctr" fontAlgn="b"/>
                      <a:r>
                        <a:rPr lang="en-ZA" sz="1400" b="1" i="0" u="none" strike="noStrike" dirty="0">
                          <a:solidFill>
                            <a:srgbClr val="000000"/>
                          </a:solidFill>
                          <a:effectLst/>
                          <a:latin typeface="+mn-lt"/>
                        </a:rPr>
                        <a:t>        8 828 </a:t>
                      </a:r>
                    </a:p>
                  </a:txBody>
                  <a:tcPr marL="9525" marR="9525" marT="9525" marB="0" anchor="b"/>
                </a:tc>
                <a:tc>
                  <a:txBody>
                    <a:bodyPr/>
                    <a:lstStyle/>
                    <a:p>
                      <a:pPr algn="ctr" fontAlgn="b"/>
                      <a:r>
                        <a:rPr lang="en-ZA" sz="1400" b="1" i="0" u="none" strike="noStrike">
                          <a:solidFill>
                            <a:srgbClr val="000000"/>
                          </a:solidFill>
                          <a:effectLst/>
                          <a:latin typeface="+mn-lt"/>
                        </a:rPr>
                        <a:t>89%</a:t>
                      </a:r>
                    </a:p>
                  </a:txBody>
                  <a:tcPr marL="9525" marR="9525" marT="9525" marB="0" anchor="b"/>
                </a:tc>
                <a:tc>
                  <a:txBody>
                    <a:bodyPr/>
                    <a:lstStyle/>
                    <a:p>
                      <a:pPr algn="ctr" fontAlgn="b"/>
                      <a:r>
                        <a:rPr lang="en-ZA" sz="1400" b="1" i="0" u="none" strike="noStrike" dirty="0">
                          <a:solidFill>
                            <a:srgbClr val="000000"/>
                          </a:solidFill>
                          <a:effectLst/>
                          <a:latin typeface="+mn-lt"/>
                        </a:rPr>
                        <a:t>        8 199 </a:t>
                      </a:r>
                    </a:p>
                  </a:txBody>
                  <a:tcPr marL="9525" marR="9525" marT="9525" marB="0" anchor="b"/>
                </a:tc>
                <a:tc>
                  <a:txBody>
                    <a:bodyPr/>
                    <a:lstStyle/>
                    <a:p>
                      <a:pPr algn="ctr" fontAlgn="b"/>
                      <a:r>
                        <a:rPr lang="en-ZA" sz="1400" b="1" i="0" u="none" strike="noStrike" dirty="0">
                          <a:solidFill>
                            <a:srgbClr val="000000"/>
                          </a:solidFill>
                          <a:effectLst/>
                          <a:latin typeface="+mn-lt"/>
                        </a:rPr>
                        <a:t>83%</a:t>
                      </a:r>
                    </a:p>
                  </a:txBody>
                  <a:tcPr marL="9525" marR="9525" marT="9525" marB="0" anchor="b">
                    <a:solidFill>
                      <a:srgbClr val="00B050"/>
                    </a:solidFill>
                  </a:tcPr>
                </a:tc>
                <a:extLst>
                  <a:ext uri="{0D108BD9-81ED-4DB2-BD59-A6C34878D82A}">
                    <a16:rowId xmlns:a16="http://schemas.microsoft.com/office/drawing/2014/main" val="1806365623"/>
                  </a:ext>
                </a:extLst>
              </a:tr>
              <a:tr h="0">
                <a:tc>
                  <a:txBody>
                    <a:bodyPr/>
                    <a:lstStyle/>
                    <a:p>
                      <a:pPr algn="ctr" fontAlgn="b"/>
                      <a:r>
                        <a:rPr lang="en-ZA" sz="1400" b="1" i="0" u="none" strike="noStrike" dirty="0">
                          <a:solidFill>
                            <a:srgbClr val="000000"/>
                          </a:solidFill>
                          <a:effectLst/>
                          <a:latin typeface="+mn-lt"/>
                        </a:rPr>
                        <a:t>MP</a:t>
                      </a:r>
                    </a:p>
                  </a:txBody>
                  <a:tcPr marL="9525" marR="9525" marT="9525" marB="0" anchor="b"/>
                </a:tc>
                <a:tc>
                  <a:txBody>
                    <a:bodyPr/>
                    <a:lstStyle/>
                    <a:p>
                      <a:pPr algn="ctr" fontAlgn="b"/>
                      <a:r>
                        <a:rPr lang="en-ZA" sz="1400" b="1" i="0" u="none" strike="noStrike" dirty="0">
                          <a:solidFill>
                            <a:srgbClr val="000000"/>
                          </a:solidFill>
                          <a:effectLst/>
                          <a:latin typeface="+mn-lt"/>
                        </a:rPr>
                        <a:t>   23 345 </a:t>
                      </a:r>
                    </a:p>
                  </a:txBody>
                  <a:tcPr marL="9525" marR="9525" marT="9525" marB="0" anchor="b"/>
                </a:tc>
                <a:tc>
                  <a:txBody>
                    <a:bodyPr/>
                    <a:lstStyle/>
                    <a:p>
                      <a:pPr algn="ctr" fontAlgn="b"/>
                      <a:r>
                        <a:rPr lang="en-ZA" sz="1400" b="1" i="0" u="none" strike="noStrike" dirty="0">
                          <a:solidFill>
                            <a:srgbClr val="000000"/>
                          </a:solidFill>
                          <a:effectLst/>
                          <a:latin typeface="+mn-lt"/>
                        </a:rPr>
                        <a:t>      21 964 </a:t>
                      </a:r>
                    </a:p>
                  </a:txBody>
                  <a:tcPr marL="9525" marR="9525" marT="9525" marB="0" anchor="b"/>
                </a:tc>
                <a:tc>
                  <a:txBody>
                    <a:bodyPr/>
                    <a:lstStyle/>
                    <a:p>
                      <a:pPr algn="ctr" fontAlgn="b"/>
                      <a:r>
                        <a:rPr lang="en-ZA" sz="1400" b="1" i="0" u="none" strike="noStrike" dirty="0">
                          <a:solidFill>
                            <a:srgbClr val="000000"/>
                          </a:solidFill>
                          <a:effectLst/>
                          <a:latin typeface="+mn-lt"/>
                        </a:rPr>
                        <a:t>94%</a:t>
                      </a:r>
                    </a:p>
                  </a:txBody>
                  <a:tcPr marL="9525" marR="9525" marT="9525" marB="0" anchor="b"/>
                </a:tc>
                <a:tc>
                  <a:txBody>
                    <a:bodyPr/>
                    <a:lstStyle/>
                    <a:p>
                      <a:pPr algn="ctr" fontAlgn="b"/>
                      <a:r>
                        <a:rPr lang="en-ZA" sz="1400" b="1" i="0" u="none" strike="noStrike" dirty="0">
                          <a:solidFill>
                            <a:srgbClr val="000000"/>
                          </a:solidFill>
                          <a:effectLst/>
                          <a:latin typeface="+mn-lt"/>
                        </a:rPr>
                        <a:t>      21 074 </a:t>
                      </a:r>
                    </a:p>
                  </a:txBody>
                  <a:tcPr marL="9525" marR="9525" marT="9525" marB="0" anchor="b"/>
                </a:tc>
                <a:tc>
                  <a:txBody>
                    <a:bodyPr/>
                    <a:lstStyle/>
                    <a:p>
                      <a:pPr algn="ctr" fontAlgn="b"/>
                      <a:r>
                        <a:rPr lang="en-ZA" sz="1400" b="1" i="0" u="none" strike="noStrike" dirty="0">
                          <a:solidFill>
                            <a:srgbClr val="000000"/>
                          </a:solidFill>
                          <a:effectLst/>
                          <a:latin typeface="+mn-lt"/>
                        </a:rPr>
                        <a:t>90%</a:t>
                      </a:r>
                    </a:p>
                  </a:txBody>
                  <a:tcPr marL="9525" marR="9525" marT="9525" marB="0" anchor="b">
                    <a:solidFill>
                      <a:srgbClr val="00B050"/>
                    </a:solidFill>
                  </a:tcPr>
                </a:tc>
                <a:extLst>
                  <a:ext uri="{0D108BD9-81ED-4DB2-BD59-A6C34878D82A}">
                    <a16:rowId xmlns:a16="http://schemas.microsoft.com/office/drawing/2014/main" val="1222244105"/>
                  </a:ext>
                </a:extLst>
              </a:tr>
              <a:tr h="0">
                <a:tc>
                  <a:txBody>
                    <a:bodyPr/>
                    <a:lstStyle/>
                    <a:p>
                      <a:pPr algn="ctr" fontAlgn="b"/>
                      <a:r>
                        <a:rPr lang="en-ZA" sz="1400" b="1" i="0" u="none" strike="noStrike" dirty="0">
                          <a:solidFill>
                            <a:srgbClr val="000000"/>
                          </a:solidFill>
                          <a:effectLst/>
                          <a:latin typeface="+mn-lt"/>
                        </a:rPr>
                        <a:t>NC</a:t>
                      </a:r>
                    </a:p>
                  </a:txBody>
                  <a:tcPr marL="9525" marR="9525" marT="9525" marB="0" anchor="b"/>
                </a:tc>
                <a:tc>
                  <a:txBody>
                    <a:bodyPr/>
                    <a:lstStyle/>
                    <a:p>
                      <a:pPr algn="ctr" fontAlgn="b"/>
                      <a:r>
                        <a:rPr lang="en-ZA" sz="1400" b="1" i="0" u="none" strike="noStrike" dirty="0">
                          <a:solidFill>
                            <a:srgbClr val="000000"/>
                          </a:solidFill>
                          <a:effectLst/>
                          <a:latin typeface="+mn-lt"/>
                        </a:rPr>
                        <a:t> 3 738 </a:t>
                      </a:r>
                    </a:p>
                  </a:txBody>
                  <a:tcPr marL="9525" marR="9525" marT="9525" marB="0" anchor="b"/>
                </a:tc>
                <a:tc>
                  <a:txBody>
                    <a:bodyPr/>
                    <a:lstStyle/>
                    <a:p>
                      <a:pPr algn="ctr" fontAlgn="b"/>
                      <a:r>
                        <a:rPr lang="en-ZA" sz="1400" b="1" i="0" u="none" strike="noStrike">
                          <a:solidFill>
                            <a:srgbClr val="000000"/>
                          </a:solidFill>
                          <a:effectLst/>
                          <a:latin typeface="+mn-lt"/>
                        </a:rPr>
                        <a:t>        3 322 </a:t>
                      </a:r>
                    </a:p>
                  </a:txBody>
                  <a:tcPr marL="9525" marR="9525" marT="9525" marB="0" anchor="b"/>
                </a:tc>
                <a:tc>
                  <a:txBody>
                    <a:bodyPr/>
                    <a:lstStyle/>
                    <a:p>
                      <a:pPr algn="ctr" fontAlgn="b"/>
                      <a:r>
                        <a:rPr lang="en-ZA" sz="1400" b="1" i="0" u="none" strike="noStrike" dirty="0">
                          <a:solidFill>
                            <a:srgbClr val="000000"/>
                          </a:solidFill>
                          <a:effectLst/>
                          <a:latin typeface="+mn-lt"/>
                        </a:rPr>
                        <a:t>89%</a:t>
                      </a:r>
                    </a:p>
                  </a:txBody>
                  <a:tcPr marL="9525" marR="9525" marT="9525" marB="0" anchor="b"/>
                </a:tc>
                <a:tc>
                  <a:txBody>
                    <a:bodyPr/>
                    <a:lstStyle/>
                    <a:p>
                      <a:pPr algn="ctr" fontAlgn="b"/>
                      <a:r>
                        <a:rPr lang="en-ZA" sz="1400" b="1" i="0" u="none" strike="noStrike" dirty="0">
                          <a:solidFill>
                            <a:srgbClr val="000000"/>
                          </a:solidFill>
                          <a:effectLst/>
                          <a:latin typeface="+mn-lt"/>
                        </a:rPr>
                        <a:t>        3 181 </a:t>
                      </a:r>
                    </a:p>
                  </a:txBody>
                  <a:tcPr marL="9525" marR="9525" marT="9525" marB="0" anchor="b"/>
                </a:tc>
                <a:tc>
                  <a:txBody>
                    <a:bodyPr/>
                    <a:lstStyle/>
                    <a:p>
                      <a:pPr algn="ctr" fontAlgn="b"/>
                      <a:r>
                        <a:rPr lang="en-ZA" sz="1400" b="1" i="0" u="none" strike="noStrike" dirty="0">
                          <a:solidFill>
                            <a:srgbClr val="000000"/>
                          </a:solidFill>
                          <a:effectLst/>
                          <a:latin typeface="+mn-lt"/>
                        </a:rPr>
                        <a:t>85%</a:t>
                      </a:r>
                    </a:p>
                  </a:txBody>
                  <a:tcPr marL="9525" marR="9525" marT="9525" marB="0" anchor="b">
                    <a:solidFill>
                      <a:srgbClr val="00B050"/>
                    </a:solidFill>
                  </a:tcPr>
                </a:tc>
                <a:extLst>
                  <a:ext uri="{0D108BD9-81ED-4DB2-BD59-A6C34878D82A}">
                    <a16:rowId xmlns:a16="http://schemas.microsoft.com/office/drawing/2014/main" val="1603457179"/>
                  </a:ext>
                </a:extLst>
              </a:tr>
              <a:tr h="0">
                <a:tc>
                  <a:txBody>
                    <a:bodyPr/>
                    <a:lstStyle/>
                    <a:p>
                      <a:pPr algn="ctr" fontAlgn="b"/>
                      <a:r>
                        <a:rPr lang="en-ZA" sz="1400" b="1" i="0" u="none" strike="noStrike" dirty="0">
                          <a:solidFill>
                            <a:srgbClr val="000000"/>
                          </a:solidFill>
                          <a:effectLst/>
                          <a:latin typeface="+mn-lt"/>
                        </a:rPr>
                        <a:t>NW</a:t>
                      </a:r>
                    </a:p>
                  </a:txBody>
                  <a:tcPr marL="9525" marR="9525" marT="9525" marB="0" anchor="b"/>
                </a:tc>
                <a:tc>
                  <a:txBody>
                    <a:bodyPr/>
                    <a:lstStyle/>
                    <a:p>
                      <a:pPr algn="ctr" fontAlgn="b"/>
                      <a:r>
                        <a:rPr lang="en-ZA" sz="1400" b="1" i="0" u="none" strike="noStrike" dirty="0">
                          <a:solidFill>
                            <a:srgbClr val="000000"/>
                          </a:solidFill>
                          <a:effectLst/>
                          <a:latin typeface="+mn-lt"/>
                        </a:rPr>
                        <a:t>  10 800 </a:t>
                      </a:r>
                    </a:p>
                  </a:txBody>
                  <a:tcPr marL="9525" marR="9525" marT="9525" marB="0" anchor="b"/>
                </a:tc>
                <a:tc>
                  <a:txBody>
                    <a:bodyPr/>
                    <a:lstStyle/>
                    <a:p>
                      <a:pPr algn="ctr" fontAlgn="b"/>
                      <a:r>
                        <a:rPr lang="en-ZA" sz="1400" b="1" i="0" u="none" strike="noStrike">
                          <a:solidFill>
                            <a:srgbClr val="000000"/>
                          </a:solidFill>
                          <a:effectLst/>
                          <a:latin typeface="+mn-lt"/>
                        </a:rPr>
                        <a:t>      10 336 </a:t>
                      </a:r>
                    </a:p>
                  </a:txBody>
                  <a:tcPr marL="9525" marR="9525" marT="9525" marB="0" anchor="b"/>
                </a:tc>
                <a:tc>
                  <a:txBody>
                    <a:bodyPr/>
                    <a:lstStyle/>
                    <a:p>
                      <a:pPr algn="ctr" fontAlgn="b"/>
                      <a:r>
                        <a:rPr lang="en-ZA" sz="1400" b="1" i="0" u="none" strike="noStrike">
                          <a:solidFill>
                            <a:srgbClr val="000000"/>
                          </a:solidFill>
                          <a:effectLst/>
                          <a:latin typeface="+mn-lt"/>
                        </a:rPr>
                        <a:t>96%</a:t>
                      </a:r>
                    </a:p>
                  </a:txBody>
                  <a:tcPr marL="9525" marR="9525" marT="9525" marB="0" anchor="b"/>
                </a:tc>
                <a:tc>
                  <a:txBody>
                    <a:bodyPr/>
                    <a:lstStyle/>
                    <a:p>
                      <a:pPr algn="ctr" fontAlgn="b"/>
                      <a:r>
                        <a:rPr lang="en-ZA" sz="1400" b="1" i="0" u="none" strike="noStrike" dirty="0">
                          <a:solidFill>
                            <a:srgbClr val="000000"/>
                          </a:solidFill>
                          <a:effectLst/>
                          <a:latin typeface="+mn-lt"/>
                        </a:rPr>
                        <a:t>        9 925 </a:t>
                      </a:r>
                    </a:p>
                  </a:txBody>
                  <a:tcPr marL="9525" marR="9525" marT="9525" marB="0" anchor="b"/>
                </a:tc>
                <a:tc>
                  <a:txBody>
                    <a:bodyPr/>
                    <a:lstStyle/>
                    <a:p>
                      <a:pPr algn="ctr" fontAlgn="b"/>
                      <a:r>
                        <a:rPr lang="en-ZA" sz="1400" b="1" i="0" u="none" strike="noStrike" dirty="0">
                          <a:solidFill>
                            <a:srgbClr val="000000"/>
                          </a:solidFill>
                          <a:effectLst/>
                          <a:latin typeface="+mn-lt"/>
                        </a:rPr>
                        <a:t>92%</a:t>
                      </a:r>
                    </a:p>
                  </a:txBody>
                  <a:tcPr marL="9525" marR="9525" marT="9525" marB="0" anchor="b">
                    <a:solidFill>
                      <a:srgbClr val="00B050"/>
                    </a:solidFill>
                  </a:tcPr>
                </a:tc>
                <a:extLst>
                  <a:ext uri="{0D108BD9-81ED-4DB2-BD59-A6C34878D82A}">
                    <a16:rowId xmlns:a16="http://schemas.microsoft.com/office/drawing/2014/main" val="3174614657"/>
                  </a:ext>
                </a:extLst>
              </a:tr>
              <a:tr h="0">
                <a:tc>
                  <a:txBody>
                    <a:bodyPr/>
                    <a:lstStyle/>
                    <a:p>
                      <a:pPr algn="ctr" fontAlgn="b"/>
                      <a:r>
                        <a:rPr lang="en-ZA" sz="1400" b="1" i="0" u="none" strike="noStrike" dirty="0">
                          <a:solidFill>
                            <a:srgbClr val="000000"/>
                          </a:solidFill>
                          <a:effectLst/>
                          <a:latin typeface="+mn-lt"/>
                        </a:rPr>
                        <a:t>WC</a:t>
                      </a:r>
                    </a:p>
                  </a:txBody>
                  <a:tcPr marL="9525" marR="9525" marT="9525" marB="0" anchor="b"/>
                </a:tc>
                <a:tc>
                  <a:txBody>
                    <a:bodyPr/>
                    <a:lstStyle/>
                    <a:p>
                      <a:pPr algn="ctr" fontAlgn="b"/>
                      <a:r>
                        <a:rPr lang="en-ZA" sz="1400" b="1" i="0" u="none" strike="noStrike" dirty="0">
                          <a:solidFill>
                            <a:srgbClr val="000000"/>
                          </a:solidFill>
                          <a:effectLst/>
                          <a:latin typeface="+mn-lt"/>
                        </a:rPr>
                        <a:t> 90 801 </a:t>
                      </a:r>
                    </a:p>
                  </a:txBody>
                  <a:tcPr marL="9525" marR="9525" marT="9525" marB="0" anchor="b"/>
                </a:tc>
                <a:tc>
                  <a:txBody>
                    <a:bodyPr/>
                    <a:lstStyle/>
                    <a:p>
                      <a:pPr algn="ctr" fontAlgn="b"/>
                      <a:r>
                        <a:rPr lang="en-ZA" sz="1400" b="1" i="0" u="none" strike="noStrike">
                          <a:solidFill>
                            <a:srgbClr val="000000"/>
                          </a:solidFill>
                          <a:effectLst/>
                          <a:latin typeface="+mn-lt"/>
                        </a:rPr>
                        <a:t>      84 715 </a:t>
                      </a:r>
                    </a:p>
                  </a:txBody>
                  <a:tcPr marL="9525" marR="9525" marT="9525" marB="0" anchor="b"/>
                </a:tc>
                <a:tc>
                  <a:txBody>
                    <a:bodyPr/>
                    <a:lstStyle/>
                    <a:p>
                      <a:pPr algn="ctr" fontAlgn="b"/>
                      <a:r>
                        <a:rPr lang="en-ZA" sz="1400" b="1" i="0" u="none" strike="noStrike">
                          <a:solidFill>
                            <a:srgbClr val="000000"/>
                          </a:solidFill>
                          <a:effectLst/>
                          <a:latin typeface="+mn-lt"/>
                        </a:rPr>
                        <a:t>93%</a:t>
                      </a:r>
                    </a:p>
                  </a:txBody>
                  <a:tcPr marL="9525" marR="9525" marT="9525" marB="0" anchor="b"/>
                </a:tc>
                <a:tc>
                  <a:txBody>
                    <a:bodyPr/>
                    <a:lstStyle/>
                    <a:p>
                      <a:pPr algn="ctr" fontAlgn="b"/>
                      <a:r>
                        <a:rPr lang="en-ZA" sz="1400" b="1" i="0" u="none" strike="noStrike" dirty="0">
                          <a:solidFill>
                            <a:srgbClr val="000000"/>
                          </a:solidFill>
                          <a:effectLst/>
                          <a:latin typeface="+mn-lt"/>
                        </a:rPr>
                        <a:t>      81 699 </a:t>
                      </a:r>
                    </a:p>
                  </a:txBody>
                  <a:tcPr marL="9525" marR="9525" marT="9525" marB="0" anchor="b"/>
                </a:tc>
                <a:tc>
                  <a:txBody>
                    <a:bodyPr/>
                    <a:lstStyle/>
                    <a:p>
                      <a:pPr algn="ctr" fontAlgn="b"/>
                      <a:r>
                        <a:rPr lang="en-ZA" sz="1400" b="1" i="0" u="none" strike="noStrike" dirty="0">
                          <a:solidFill>
                            <a:srgbClr val="000000"/>
                          </a:solidFill>
                          <a:effectLst/>
                          <a:latin typeface="+mn-lt"/>
                        </a:rPr>
                        <a:t>90%</a:t>
                      </a:r>
                    </a:p>
                  </a:txBody>
                  <a:tcPr marL="9525" marR="9525" marT="9525" marB="0" anchor="b">
                    <a:solidFill>
                      <a:srgbClr val="00B050"/>
                    </a:solidFill>
                  </a:tcPr>
                </a:tc>
                <a:extLst>
                  <a:ext uri="{0D108BD9-81ED-4DB2-BD59-A6C34878D82A}">
                    <a16:rowId xmlns:a16="http://schemas.microsoft.com/office/drawing/2014/main" val="1224765986"/>
                  </a:ext>
                </a:extLst>
              </a:tr>
              <a:tr h="0">
                <a:tc>
                  <a:txBody>
                    <a:bodyPr/>
                    <a:lstStyle/>
                    <a:p>
                      <a:pPr algn="ctr" fontAlgn="b"/>
                      <a:r>
                        <a:rPr lang="en-ZA" sz="1400" b="1" i="0" u="none" strike="noStrike" dirty="0">
                          <a:solidFill>
                            <a:srgbClr val="000000"/>
                          </a:solidFill>
                          <a:effectLst/>
                          <a:latin typeface="+mn-lt"/>
                        </a:rPr>
                        <a:t>Head Office</a:t>
                      </a:r>
                    </a:p>
                  </a:txBody>
                  <a:tcPr marL="9525" marR="9525" marT="9525" marB="0"/>
                </a:tc>
                <a:tc>
                  <a:txBody>
                    <a:bodyPr/>
                    <a:lstStyle/>
                    <a:p>
                      <a:pPr algn="ctr" fontAlgn="b"/>
                      <a:r>
                        <a:rPr lang="en-ZA" sz="1400" b="1" i="0" u="none" strike="noStrike" dirty="0">
                          <a:solidFill>
                            <a:srgbClr val="000000"/>
                          </a:solidFill>
                          <a:effectLst/>
                          <a:latin typeface="+mn-lt"/>
                        </a:rPr>
                        <a:t>149 </a:t>
                      </a:r>
                    </a:p>
                  </a:txBody>
                  <a:tcPr marL="9525" marR="9525" marT="9525" marB="0" anchor="b"/>
                </a:tc>
                <a:tc>
                  <a:txBody>
                    <a:bodyPr/>
                    <a:lstStyle/>
                    <a:p>
                      <a:pPr algn="ctr" fontAlgn="b"/>
                      <a:r>
                        <a:rPr lang="en-ZA" sz="1400" b="1" i="0" u="none" strike="noStrike">
                          <a:solidFill>
                            <a:srgbClr val="000000"/>
                          </a:solidFill>
                          <a:effectLst/>
                          <a:latin typeface="+mn-lt"/>
                        </a:rPr>
                        <a:t>           114 </a:t>
                      </a:r>
                    </a:p>
                  </a:txBody>
                  <a:tcPr marL="9525" marR="9525" marT="9525" marB="0" anchor="b"/>
                </a:tc>
                <a:tc>
                  <a:txBody>
                    <a:bodyPr/>
                    <a:lstStyle/>
                    <a:p>
                      <a:pPr algn="ctr" fontAlgn="b"/>
                      <a:r>
                        <a:rPr lang="en-ZA" sz="1400" b="1" i="0" u="none" strike="noStrike">
                          <a:solidFill>
                            <a:srgbClr val="000000"/>
                          </a:solidFill>
                          <a:effectLst/>
                          <a:latin typeface="+mn-lt"/>
                        </a:rPr>
                        <a:t>77%</a:t>
                      </a:r>
                    </a:p>
                  </a:txBody>
                  <a:tcPr marL="9525" marR="9525" marT="9525" marB="0" anchor="b"/>
                </a:tc>
                <a:tc>
                  <a:txBody>
                    <a:bodyPr/>
                    <a:lstStyle/>
                    <a:p>
                      <a:pPr algn="ctr" fontAlgn="b"/>
                      <a:r>
                        <a:rPr lang="en-ZA" sz="1400" b="1" i="0" u="none" strike="noStrike">
                          <a:solidFill>
                            <a:srgbClr val="000000"/>
                          </a:solidFill>
                          <a:effectLst/>
                          <a:latin typeface="+mn-lt"/>
                        </a:rPr>
                        <a:t>             93 </a:t>
                      </a:r>
                    </a:p>
                  </a:txBody>
                  <a:tcPr marL="9525" marR="9525" marT="9525" marB="0" anchor="b"/>
                </a:tc>
                <a:tc>
                  <a:txBody>
                    <a:bodyPr/>
                    <a:lstStyle/>
                    <a:p>
                      <a:pPr algn="ctr" fontAlgn="b"/>
                      <a:r>
                        <a:rPr lang="en-ZA" sz="1400" b="1" i="0" u="none" strike="noStrike" dirty="0">
                          <a:solidFill>
                            <a:srgbClr val="000000"/>
                          </a:solidFill>
                          <a:effectLst/>
                          <a:latin typeface="+mn-lt"/>
                        </a:rPr>
                        <a:t>62%</a:t>
                      </a:r>
                    </a:p>
                  </a:txBody>
                  <a:tcPr marL="9525" marR="9525" marT="9525" marB="0" anchor="b">
                    <a:solidFill>
                      <a:srgbClr val="FF0000"/>
                    </a:solidFill>
                  </a:tcPr>
                </a:tc>
                <a:extLst>
                  <a:ext uri="{0D108BD9-81ED-4DB2-BD59-A6C34878D82A}">
                    <a16:rowId xmlns:a16="http://schemas.microsoft.com/office/drawing/2014/main" val="911983057"/>
                  </a:ext>
                </a:extLst>
              </a:tr>
              <a:tr h="285415">
                <a:tc>
                  <a:txBody>
                    <a:bodyPr/>
                    <a:lstStyle/>
                    <a:p>
                      <a:pPr algn="ctr" fontAlgn="b"/>
                      <a:r>
                        <a:rPr lang="en-ZA" sz="1400" b="1" u="none" strike="noStrike" dirty="0">
                          <a:solidFill>
                            <a:srgbClr val="000000"/>
                          </a:solidFill>
                          <a:effectLst/>
                          <a:latin typeface="+mn-lt"/>
                        </a:rPr>
                        <a:t>Total</a:t>
                      </a:r>
                      <a:endParaRPr lang="en-ZA" sz="1400" b="1" i="0" u="none" strike="noStrike" dirty="0">
                        <a:solidFill>
                          <a:srgbClr val="000000"/>
                        </a:solidFill>
                        <a:effectLst/>
                        <a:latin typeface="+mn-lt"/>
                      </a:endParaRPr>
                    </a:p>
                  </a:txBody>
                  <a:tcPr marL="9525" marR="9525" marT="9525" marB="0" anchor="b"/>
                </a:tc>
                <a:tc>
                  <a:txBody>
                    <a:bodyPr/>
                    <a:lstStyle/>
                    <a:p>
                      <a:pPr algn="ctr" fontAlgn="b"/>
                      <a:r>
                        <a:rPr lang="en-ZA" sz="1400" b="1" i="0" u="none" strike="noStrike" dirty="0">
                          <a:solidFill>
                            <a:srgbClr val="000000"/>
                          </a:solidFill>
                          <a:effectLst/>
                          <a:latin typeface="+mn-lt"/>
                        </a:rPr>
                        <a:t>         340 673 </a:t>
                      </a:r>
                    </a:p>
                  </a:txBody>
                  <a:tcPr marL="9525" marR="9525" marT="9525" marB="0" anchor="b"/>
                </a:tc>
                <a:tc>
                  <a:txBody>
                    <a:bodyPr/>
                    <a:lstStyle/>
                    <a:p>
                      <a:pPr algn="ctr" fontAlgn="b"/>
                      <a:r>
                        <a:rPr lang="en-ZA" sz="1400" b="1" i="0" u="none" strike="noStrike">
                          <a:solidFill>
                            <a:srgbClr val="000000"/>
                          </a:solidFill>
                          <a:effectLst/>
                          <a:latin typeface="+mn-lt"/>
                        </a:rPr>
                        <a:t> 313 991 </a:t>
                      </a:r>
                    </a:p>
                  </a:txBody>
                  <a:tcPr marL="9525" marR="9525" marT="9525" marB="0" anchor="b"/>
                </a:tc>
                <a:tc>
                  <a:txBody>
                    <a:bodyPr/>
                    <a:lstStyle/>
                    <a:p>
                      <a:pPr algn="ctr" fontAlgn="b"/>
                      <a:r>
                        <a:rPr lang="en-ZA" sz="1400" b="1" i="0" u="none" strike="noStrike" dirty="0">
                          <a:solidFill>
                            <a:srgbClr val="000000"/>
                          </a:solidFill>
                          <a:effectLst/>
                          <a:latin typeface="+mn-lt"/>
                        </a:rPr>
                        <a:t>92%</a:t>
                      </a:r>
                    </a:p>
                  </a:txBody>
                  <a:tcPr marL="9525" marR="9525" marT="9525" marB="0" anchor="b"/>
                </a:tc>
                <a:tc>
                  <a:txBody>
                    <a:bodyPr/>
                    <a:lstStyle/>
                    <a:p>
                      <a:pPr algn="ctr" fontAlgn="b"/>
                      <a:r>
                        <a:rPr lang="en-ZA" sz="1400" b="1" i="0" u="none" strike="noStrike">
                          <a:solidFill>
                            <a:srgbClr val="000000"/>
                          </a:solidFill>
                          <a:effectLst/>
                          <a:latin typeface="+mn-lt"/>
                        </a:rPr>
                        <a:t> 300 139 </a:t>
                      </a:r>
                    </a:p>
                  </a:txBody>
                  <a:tcPr marL="9525" marR="9525" marT="9525" marB="0" anchor="b"/>
                </a:tc>
                <a:tc>
                  <a:txBody>
                    <a:bodyPr/>
                    <a:lstStyle/>
                    <a:p>
                      <a:pPr algn="ctr" fontAlgn="b"/>
                      <a:r>
                        <a:rPr lang="en-ZA" sz="1400" b="1" i="0" u="none" strike="noStrike" dirty="0">
                          <a:solidFill>
                            <a:srgbClr val="000000"/>
                          </a:solidFill>
                          <a:effectLst/>
                          <a:latin typeface="+mn-lt"/>
                        </a:rPr>
                        <a:t>88%</a:t>
                      </a:r>
                    </a:p>
                  </a:txBody>
                  <a:tcPr marL="9525" marR="9525" marT="9525" marB="0" anchor="b">
                    <a:solidFill>
                      <a:srgbClr val="00B050"/>
                    </a:solidFill>
                  </a:tcPr>
                </a:tc>
                <a:extLst>
                  <a:ext uri="{0D108BD9-81ED-4DB2-BD59-A6C34878D82A}">
                    <a16:rowId xmlns:a16="http://schemas.microsoft.com/office/drawing/2014/main" val="1096007179"/>
                  </a:ext>
                </a:extLst>
              </a:tr>
            </a:tbl>
          </a:graphicData>
        </a:graphic>
      </p:graphicFrame>
      <p:sp>
        <p:nvSpPr>
          <p:cNvPr id="6" name="Rectangle 5"/>
          <p:cNvSpPr/>
          <p:nvPr/>
        </p:nvSpPr>
        <p:spPr>
          <a:xfrm>
            <a:off x="1342724" y="475561"/>
            <a:ext cx="6087979"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3600" b="0" i="0" u="none" strike="noStrike" kern="1200" cap="none" spc="0" normalizeH="0" baseline="0" noProof="0" dirty="0">
                <a:ln>
                  <a:noFill/>
                </a:ln>
                <a:solidFill>
                  <a:prstClr val="black"/>
                </a:solidFill>
                <a:effectLst/>
                <a:uLnTx/>
                <a:uFillTx/>
                <a:latin typeface="Calibri"/>
                <a:ea typeface="ＭＳ Ｐゴシック" pitchFamily="-111" charset="-128"/>
                <a:cs typeface="+mn-cs"/>
              </a:rPr>
              <a:t>PROVINCIAL BREAKDOWN</a:t>
            </a:r>
            <a:endParaRPr kumimoji="0" lang="en-ZA" sz="3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441568202"/>
              </p:ext>
            </p:extLst>
          </p:nvPr>
        </p:nvGraphicFramePr>
        <p:xfrm>
          <a:off x="984986" y="4980004"/>
          <a:ext cx="7388993" cy="1102360"/>
        </p:xfrm>
        <a:graphic>
          <a:graphicData uri="http://schemas.openxmlformats.org/drawingml/2006/table">
            <a:tbl>
              <a:tblPr firstRow="1" bandRow="1">
                <a:tableStyleId>{5C22544A-7EE6-4342-B048-85BDC9FD1C3A}</a:tableStyleId>
              </a:tblPr>
              <a:tblGrid>
                <a:gridCol w="734473">
                  <a:extLst>
                    <a:ext uri="{9D8B030D-6E8A-4147-A177-3AD203B41FA5}">
                      <a16:colId xmlns:a16="http://schemas.microsoft.com/office/drawing/2014/main" val="2680059056"/>
                    </a:ext>
                  </a:extLst>
                </a:gridCol>
                <a:gridCol w="555645">
                  <a:extLst>
                    <a:ext uri="{9D8B030D-6E8A-4147-A177-3AD203B41FA5}">
                      <a16:colId xmlns:a16="http://schemas.microsoft.com/office/drawing/2014/main" val="2550072682"/>
                    </a:ext>
                  </a:extLst>
                </a:gridCol>
                <a:gridCol w="574806">
                  <a:extLst>
                    <a:ext uri="{9D8B030D-6E8A-4147-A177-3AD203B41FA5}">
                      <a16:colId xmlns:a16="http://schemas.microsoft.com/office/drawing/2014/main" val="237833653"/>
                    </a:ext>
                  </a:extLst>
                </a:gridCol>
                <a:gridCol w="661026">
                  <a:extLst>
                    <a:ext uri="{9D8B030D-6E8A-4147-A177-3AD203B41FA5}">
                      <a16:colId xmlns:a16="http://schemas.microsoft.com/office/drawing/2014/main" val="2539477102"/>
                    </a:ext>
                  </a:extLst>
                </a:gridCol>
                <a:gridCol w="584386">
                  <a:extLst>
                    <a:ext uri="{9D8B030D-6E8A-4147-A177-3AD203B41FA5}">
                      <a16:colId xmlns:a16="http://schemas.microsoft.com/office/drawing/2014/main" val="2280155013"/>
                    </a:ext>
                  </a:extLst>
                </a:gridCol>
                <a:gridCol w="670607">
                  <a:extLst>
                    <a:ext uri="{9D8B030D-6E8A-4147-A177-3AD203B41FA5}">
                      <a16:colId xmlns:a16="http://schemas.microsoft.com/office/drawing/2014/main" val="1814131946"/>
                    </a:ext>
                  </a:extLst>
                </a:gridCol>
                <a:gridCol w="728086">
                  <a:extLst>
                    <a:ext uri="{9D8B030D-6E8A-4147-A177-3AD203B41FA5}">
                      <a16:colId xmlns:a16="http://schemas.microsoft.com/office/drawing/2014/main" val="985861348"/>
                    </a:ext>
                  </a:extLst>
                </a:gridCol>
                <a:gridCol w="584386">
                  <a:extLst>
                    <a:ext uri="{9D8B030D-6E8A-4147-A177-3AD203B41FA5}">
                      <a16:colId xmlns:a16="http://schemas.microsoft.com/office/drawing/2014/main" val="715691029"/>
                    </a:ext>
                  </a:extLst>
                </a:gridCol>
                <a:gridCol w="584386">
                  <a:extLst>
                    <a:ext uri="{9D8B030D-6E8A-4147-A177-3AD203B41FA5}">
                      <a16:colId xmlns:a16="http://schemas.microsoft.com/office/drawing/2014/main" val="3955961648"/>
                    </a:ext>
                  </a:extLst>
                </a:gridCol>
                <a:gridCol w="641866">
                  <a:extLst>
                    <a:ext uri="{9D8B030D-6E8A-4147-A177-3AD203B41FA5}">
                      <a16:colId xmlns:a16="http://schemas.microsoft.com/office/drawing/2014/main" val="299309463"/>
                    </a:ext>
                  </a:extLst>
                </a:gridCol>
                <a:gridCol w="1069326">
                  <a:extLst>
                    <a:ext uri="{9D8B030D-6E8A-4147-A177-3AD203B41FA5}">
                      <a16:colId xmlns:a16="http://schemas.microsoft.com/office/drawing/2014/main" val="336215093"/>
                    </a:ext>
                  </a:extLst>
                </a:gridCol>
              </a:tblGrid>
              <a:tr h="0">
                <a:tc>
                  <a:txBody>
                    <a:bodyPr/>
                    <a:lstStyle/>
                    <a:p>
                      <a:r>
                        <a:rPr lang="en-ZA" dirty="0"/>
                        <a:t>Prov.</a:t>
                      </a:r>
                    </a:p>
                  </a:txBody>
                  <a:tcPr/>
                </a:tc>
                <a:tc>
                  <a:txBody>
                    <a:bodyPr/>
                    <a:lstStyle/>
                    <a:p>
                      <a:r>
                        <a:rPr lang="en-ZA" dirty="0"/>
                        <a:t>EC</a:t>
                      </a:r>
                    </a:p>
                  </a:txBody>
                  <a:tcPr/>
                </a:tc>
                <a:tc>
                  <a:txBody>
                    <a:bodyPr/>
                    <a:lstStyle/>
                    <a:p>
                      <a:r>
                        <a:rPr lang="en-ZA" dirty="0"/>
                        <a:t>FS</a:t>
                      </a:r>
                    </a:p>
                  </a:txBody>
                  <a:tcPr/>
                </a:tc>
                <a:tc>
                  <a:txBody>
                    <a:bodyPr/>
                    <a:lstStyle/>
                    <a:p>
                      <a:r>
                        <a:rPr lang="en-ZA" dirty="0"/>
                        <a:t>GP</a:t>
                      </a:r>
                    </a:p>
                  </a:txBody>
                  <a:tcPr/>
                </a:tc>
                <a:tc>
                  <a:txBody>
                    <a:bodyPr/>
                    <a:lstStyle/>
                    <a:p>
                      <a:r>
                        <a:rPr lang="en-ZA" dirty="0"/>
                        <a:t>KZN</a:t>
                      </a:r>
                    </a:p>
                  </a:txBody>
                  <a:tcPr/>
                </a:tc>
                <a:tc>
                  <a:txBody>
                    <a:bodyPr/>
                    <a:lstStyle/>
                    <a:p>
                      <a:r>
                        <a:rPr lang="en-ZA" dirty="0"/>
                        <a:t>LP</a:t>
                      </a:r>
                    </a:p>
                  </a:txBody>
                  <a:tcPr/>
                </a:tc>
                <a:tc>
                  <a:txBody>
                    <a:bodyPr/>
                    <a:lstStyle/>
                    <a:p>
                      <a:r>
                        <a:rPr lang="en-ZA" dirty="0"/>
                        <a:t>MP</a:t>
                      </a:r>
                    </a:p>
                  </a:txBody>
                  <a:tcPr/>
                </a:tc>
                <a:tc>
                  <a:txBody>
                    <a:bodyPr/>
                    <a:lstStyle/>
                    <a:p>
                      <a:r>
                        <a:rPr lang="en-ZA" dirty="0"/>
                        <a:t>NC</a:t>
                      </a:r>
                    </a:p>
                  </a:txBody>
                  <a:tcPr/>
                </a:tc>
                <a:tc>
                  <a:txBody>
                    <a:bodyPr/>
                    <a:lstStyle/>
                    <a:p>
                      <a:r>
                        <a:rPr lang="en-ZA" dirty="0"/>
                        <a:t>NW</a:t>
                      </a:r>
                    </a:p>
                  </a:txBody>
                  <a:tcPr/>
                </a:tc>
                <a:tc>
                  <a:txBody>
                    <a:bodyPr/>
                    <a:lstStyle/>
                    <a:p>
                      <a:r>
                        <a:rPr lang="en-ZA" dirty="0"/>
                        <a:t>WC</a:t>
                      </a:r>
                    </a:p>
                  </a:txBody>
                  <a:tcPr/>
                </a:tc>
                <a:tc>
                  <a:txBody>
                    <a:bodyPr/>
                    <a:lstStyle/>
                    <a:p>
                      <a:r>
                        <a:rPr lang="en-ZA" dirty="0"/>
                        <a:t>OVERALL</a:t>
                      </a:r>
                    </a:p>
                  </a:txBody>
                  <a:tcPr/>
                </a:tc>
                <a:extLst>
                  <a:ext uri="{0D108BD9-81ED-4DB2-BD59-A6C34878D82A}">
                    <a16:rowId xmlns:a16="http://schemas.microsoft.com/office/drawing/2014/main" val="2427438467"/>
                  </a:ext>
                </a:extLst>
              </a:tr>
              <a:tr h="183682">
                <a:tc>
                  <a:txBody>
                    <a:bodyPr/>
                    <a:lstStyle/>
                    <a:p>
                      <a:r>
                        <a:rPr lang="en-ZA" b="1" dirty="0"/>
                        <a:t>Q1</a:t>
                      </a:r>
                    </a:p>
                  </a:txBody>
                  <a:tcPr/>
                </a:tc>
                <a:tc>
                  <a:txBody>
                    <a:bodyPr/>
                    <a:lstStyle/>
                    <a:p>
                      <a:pPr algn="ctr"/>
                      <a:r>
                        <a:rPr lang="en-ZA" sz="1600" b="1" dirty="0">
                          <a:solidFill>
                            <a:srgbClr val="00B050"/>
                          </a:solidFill>
                        </a:rPr>
                        <a:t>82%</a:t>
                      </a:r>
                    </a:p>
                  </a:txBody>
                  <a:tcPr/>
                </a:tc>
                <a:tc>
                  <a:txBody>
                    <a:bodyPr/>
                    <a:lstStyle/>
                    <a:p>
                      <a:pPr algn="ctr"/>
                      <a:r>
                        <a:rPr lang="en-ZA" sz="1600" b="1" dirty="0">
                          <a:solidFill>
                            <a:srgbClr val="00B050"/>
                          </a:solidFill>
                        </a:rPr>
                        <a:t>89%</a:t>
                      </a:r>
                    </a:p>
                  </a:txBody>
                  <a:tcPr/>
                </a:tc>
                <a:tc>
                  <a:txBody>
                    <a:bodyPr/>
                    <a:lstStyle/>
                    <a:p>
                      <a:pPr algn="ctr"/>
                      <a:r>
                        <a:rPr lang="en-ZA" sz="1600" b="1" dirty="0">
                          <a:solidFill>
                            <a:srgbClr val="FF0000"/>
                          </a:solidFill>
                        </a:rPr>
                        <a:t>79%</a:t>
                      </a:r>
                    </a:p>
                  </a:txBody>
                  <a:tcPr/>
                </a:tc>
                <a:tc>
                  <a:txBody>
                    <a:bodyPr/>
                    <a:lstStyle/>
                    <a:p>
                      <a:pPr algn="ctr"/>
                      <a:r>
                        <a:rPr lang="en-ZA" sz="1600" b="1" dirty="0">
                          <a:solidFill>
                            <a:srgbClr val="00B050"/>
                          </a:solidFill>
                        </a:rPr>
                        <a:t>91%</a:t>
                      </a:r>
                    </a:p>
                  </a:txBody>
                  <a:tcPr/>
                </a:tc>
                <a:tc>
                  <a:txBody>
                    <a:bodyPr/>
                    <a:lstStyle/>
                    <a:p>
                      <a:pPr algn="ctr"/>
                      <a:r>
                        <a:rPr lang="en-ZA" sz="1600" b="1" dirty="0">
                          <a:solidFill>
                            <a:srgbClr val="FF0000"/>
                          </a:solidFill>
                        </a:rPr>
                        <a:t>79%</a:t>
                      </a:r>
                    </a:p>
                  </a:txBody>
                  <a:tcPr/>
                </a:tc>
                <a:tc>
                  <a:txBody>
                    <a:bodyPr/>
                    <a:lstStyle/>
                    <a:p>
                      <a:pPr algn="ctr"/>
                      <a:r>
                        <a:rPr lang="en-ZA" sz="1600" b="1" dirty="0">
                          <a:solidFill>
                            <a:srgbClr val="00B050"/>
                          </a:solidFill>
                        </a:rPr>
                        <a:t>90%</a:t>
                      </a:r>
                    </a:p>
                  </a:txBody>
                  <a:tcPr/>
                </a:tc>
                <a:tc>
                  <a:txBody>
                    <a:bodyPr/>
                    <a:lstStyle/>
                    <a:p>
                      <a:pPr algn="ctr"/>
                      <a:r>
                        <a:rPr lang="en-ZA" sz="1600" b="1" dirty="0">
                          <a:solidFill>
                            <a:srgbClr val="00B050"/>
                          </a:solidFill>
                        </a:rPr>
                        <a:t>93%</a:t>
                      </a:r>
                    </a:p>
                  </a:txBody>
                  <a:tcPr/>
                </a:tc>
                <a:tc>
                  <a:txBody>
                    <a:bodyPr/>
                    <a:lstStyle/>
                    <a:p>
                      <a:pPr algn="ctr"/>
                      <a:r>
                        <a:rPr lang="en-ZA" sz="1600" b="1" dirty="0">
                          <a:solidFill>
                            <a:srgbClr val="00B050"/>
                          </a:solidFill>
                        </a:rPr>
                        <a:t>89%</a:t>
                      </a:r>
                    </a:p>
                  </a:txBody>
                  <a:tcPr/>
                </a:tc>
                <a:tc>
                  <a:txBody>
                    <a:bodyPr/>
                    <a:lstStyle/>
                    <a:p>
                      <a:pPr algn="ctr"/>
                      <a:r>
                        <a:rPr lang="en-ZA" sz="1600" b="1" dirty="0">
                          <a:solidFill>
                            <a:srgbClr val="00B050"/>
                          </a:solidFill>
                        </a:rPr>
                        <a:t>89%</a:t>
                      </a:r>
                    </a:p>
                  </a:txBody>
                  <a:tcPr/>
                </a:tc>
                <a:tc>
                  <a:txBody>
                    <a:bodyPr/>
                    <a:lstStyle/>
                    <a:p>
                      <a:pPr algn="ctr"/>
                      <a:r>
                        <a:rPr lang="en-ZA" sz="1600" b="1" dirty="0">
                          <a:solidFill>
                            <a:srgbClr val="00B050"/>
                          </a:solidFill>
                        </a:rPr>
                        <a:t>84%</a:t>
                      </a:r>
                    </a:p>
                  </a:txBody>
                  <a:tcPr/>
                </a:tc>
                <a:extLst>
                  <a:ext uri="{0D108BD9-81ED-4DB2-BD59-A6C34878D82A}">
                    <a16:rowId xmlns:a16="http://schemas.microsoft.com/office/drawing/2014/main" val="328464494"/>
                  </a:ext>
                </a:extLst>
              </a:tr>
              <a:tr h="370840">
                <a:tc>
                  <a:txBody>
                    <a:bodyPr/>
                    <a:lstStyle/>
                    <a:p>
                      <a:r>
                        <a:rPr lang="en-ZA" b="1" dirty="0"/>
                        <a:t>Q2</a:t>
                      </a:r>
                    </a:p>
                  </a:txBody>
                  <a:tcPr/>
                </a:tc>
                <a:tc>
                  <a:txBody>
                    <a:bodyPr/>
                    <a:lstStyle/>
                    <a:p>
                      <a:pPr algn="ctr"/>
                      <a:r>
                        <a:rPr lang="en-ZA" sz="1600" b="1" dirty="0">
                          <a:solidFill>
                            <a:srgbClr val="00B050"/>
                          </a:solidFill>
                        </a:rPr>
                        <a:t>91%</a:t>
                      </a:r>
                    </a:p>
                  </a:txBody>
                  <a:tcPr/>
                </a:tc>
                <a:tc>
                  <a:txBody>
                    <a:bodyPr/>
                    <a:lstStyle/>
                    <a:p>
                      <a:pPr algn="ctr"/>
                      <a:r>
                        <a:rPr lang="en-ZA" sz="1600" b="1" dirty="0">
                          <a:solidFill>
                            <a:srgbClr val="00B050"/>
                          </a:solidFill>
                        </a:rPr>
                        <a:t>91%</a:t>
                      </a:r>
                    </a:p>
                  </a:txBody>
                  <a:tcPr/>
                </a:tc>
                <a:tc>
                  <a:txBody>
                    <a:bodyPr/>
                    <a:lstStyle/>
                    <a:p>
                      <a:pPr algn="ctr"/>
                      <a:r>
                        <a:rPr lang="en-ZA" sz="1600" b="1" dirty="0">
                          <a:solidFill>
                            <a:srgbClr val="00B050"/>
                          </a:solidFill>
                        </a:rPr>
                        <a:t>85%</a:t>
                      </a:r>
                    </a:p>
                  </a:txBody>
                  <a:tcPr/>
                </a:tc>
                <a:tc>
                  <a:txBody>
                    <a:bodyPr/>
                    <a:lstStyle/>
                    <a:p>
                      <a:pPr algn="ctr"/>
                      <a:r>
                        <a:rPr lang="en-ZA" sz="1600" b="1" dirty="0">
                          <a:solidFill>
                            <a:srgbClr val="00B050"/>
                          </a:solidFill>
                        </a:rPr>
                        <a:t>92%</a:t>
                      </a:r>
                    </a:p>
                  </a:txBody>
                  <a:tcPr/>
                </a:tc>
                <a:tc>
                  <a:txBody>
                    <a:bodyPr/>
                    <a:lstStyle/>
                    <a:p>
                      <a:pPr algn="ctr"/>
                      <a:r>
                        <a:rPr lang="en-ZA" sz="1600" b="1" dirty="0">
                          <a:solidFill>
                            <a:srgbClr val="00B050"/>
                          </a:solidFill>
                        </a:rPr>
                        <a:t>83%</a:t>
                      </a:r>
                    </a:p>
                  </a:txBody>
                  <a:tcPr/>
                </a:tc>
                <a:tc>
                  <a:txBody>
                    <a:bodyPr/>
                    <a:lstStyle/>
                    <a:p>
                      <a:pPr algn="ctr"/>
                      <a:r>
                        <a:rPr lang="en-ZA" sz="1600" b="1" dirty="0">
                          <a:solidFill>
                            <a:srgbClr val="00B050"/>
                          </a:solidFill>
                        </a:rPr>
                        <a:t>90%</a:t>
                      </a:r>
                    </a:p>
                  </a:txBody>
                  <a:tcPr/>
                </a:tc>
                <a:tc>
                  <a:txBody>
                    <a:bodyPr/>
                    <a:lstStyle/>
                    <a:p>
                      <a:pPr algn="ctr"/>
                      <a:r>
                        <a:rPr lang="en-ZA" sz="1600" b="1" dirty="0">
                          <a:solidFill>
                            <a:srgbClr val="00B050"/>
                          </a:solidFill>
                        </a:rPr>
                        <a:t>85%</a:t>
                      </a:r>
                    </a:p>
                  </a:txBody>
                  <a:tcPr/>
                </a:tc>
                <a:tc>
                  <a:txBody>
                    <a:bodyPr/>
                    <a:lstStyle/>
                    <a:p>
                      <a:pPr algn="ctr"/>
                      <a:r>
                        <a:rPr lang="en-ZA" sz="1600" b="1" dirty="0">
                          <a:solidFill>
                            <a:srgbClr val="00B050"/>
                          </a:solidFill>
                        </a:rPr>
                        <a:t>92%</a:t>
                      </a:r>
                    </a:p>
                  </a:txBody>
                  <a:tcPr/>
                </a:tc>
                <a:tc>
                  <a:txBody>
                    <a:bodyPr/>
                    <a:lstStyle/>
                    <a:p>
                      <a:pPr algn="ctr"/>
                      <a:r>
                        <a:rPr lang="en-ZA" sz="1600" b="1" dirty="0">
                          <a:solidFill>
                            <a:srgbClr val="00B050"/>
                          </a:solidFill>
                        </a:rPr>
                        <a:t>90%</a:t>
                      </a:r>
                    </a:p>
                  </a:txBody>
                  <a:tcPr/>
                </a:tc>
                <a:tc>
                  <a:txBody>
                    <a:bodyPr/>
                    <a:lstStyle/>
                    <a:p>
                      <a:pPr algn="ctr"/>
                      <a:r>
                        <a:rPr lang="en-ZA" sz="1600" b="1" dirty="0">
                          <a:solidFill>
                            <a:srgbClr val="00B050"/>
                          </a:solidFill>
                        </a:rPr>
                        <a:t>88%</a:t>
                      </a:r>
                    </a:p>
                  </a:txBody>
                  <a:tcPr/>
                </a:tc>
                <a:extLst>
                  <a:ext uri="{0D108BD9-81ED-4DB2-BD59-A6C34878D82A}">
                    <a16:rowId xmlns:a16="http://schemas.microsoft.com/office/drawing/2014/main" val="793940917"/>
                  </a:ext>
                </a:extLst>
              </a:tr>
            </a:tbl>
          </a:graphicData>
        </a:graphic>
      </p:graphicFrame>
    </p:spTree>
    <p:extLst>
      <p:ext uri="{BB962C8B-B14F-4D97-AF65-F5344CB8AC3E}">
        <p14:creationId xmlns:p14="http://schemas.microsoft.com/office/powerpoint/2010/main" val="1950198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211029"/>
            <a:ext cx="8346187" cy="1062240"/>
          </a:xfrm>
        </p:spPr>
        <p:txBody>
          <a:bodyPr/>
          <a:lstStyle/>
          <a:p>
            <a:br>
              <a:rPr lang="en-US" sz="3200" dirty="0">
                <a:solidFill>
                  <a:srgbClr val="1F497D"/>
                </a:solidFill>
              </a:rPr>
            </a:br>
            <a:endParaRPr lang="en-ZA" dirty="0"/>
          </a:p>
        </p:txBody>
      </p:sp>
      <p:sp>
        <p:nvSpPr>
          <p:cNvPr id="3" name="Text Placeholder 2"/>
          <p:cNvSpPr>
            <a:spLocks noGrp="1"/>
          </p:cNvSpPr>
          <p:nvPr>
            <p:ph type="body" idx="1"/>
          </p:nvPr>
        </p:nvSpPr>
        <p:spPr>
          <a:xfrm>
            <a:off x="200026" y="1367732"/>
            <a:ext cx="8534638" cy="607372"/>
          </a:xfrm>
        </p:spPr>
        <p:txBody>
          <a:bodyPr/>
          <a:lstStyle/>
          <a:p>
            <a:pPr marL="0" indent="0" defTabSz="257175" fontAlgn="b">
              <a:buNone/>
              <a:defRPr/>
            </a:pPr>
            <a:r>
              <a:rPr lang="en-ZA" sz="1800" b="1" dirty="0">
                <a:solidFill>
                  <a:prstClr val="black"/>
                </a:solidFill>
                <a:cs typeface="Arial" pitchFamily="34" charset="0"/>
              </a:rPr>
              <a:t>85%</a:t>
            </a:r>
            <a:r>
              <a:rPr lang="en-ZA" sz="1800" b="1" dirty="0">
                <a:solidFill>
                  <a:prstClr val="black"/>
                </a:solidFill>
                <a:ea typeface="Times New Roman"/>
                <a:cs typeface="Arial" pitchFamily="34" charset="0"/>
              </a:rPr>
              <a:t> of claims adjudicated </a:t>
            </a:r>
            <a:r>
              <a:rPr lang="en-ZA" sz="1800" b="1">
                <a:solidFill>
                  <a:prstClr val="black"/>
                </a:solidFill>
                <a:ea typeface="Times New Roman"/>
                <a:cs typeface="Arial" pitchFamily="34" charset="0"/>
              </a:rPr>
              <a:t>within </a:t>
            </a:r>
            <a:r>
              <a:rPr lang="en-ZA" sz="1800" b="1" dirty="0">
                <a:solidFill>
                  <a:prstClr val="black"/>
                </a:solidFill>
                <a:ea typeface="Times New Roman"/>
                <a:cs typeface="Arial" pitchFamily="34" charset="0"/>
              </a:rPr>
              <a:t>3</a:t>
            </a:r>
            <a:r>
              <a:rPr lang="en-ZA" sz="1800" b="1">
                <a:solidFill>
                  <a:prstClr val="black"/>
                </a:solidFill>
                <a:ea typeface="Times New Roman"/>
                <a:cs typeface="Arial" pitchFamily="34" charset="0"/>
              </a:rPr>
              <a:t>0 </a:t>
            </a:r>
            <a:r>
              <a:rPr lang="en-ZA" sz="1800" b="1" dirty="0">
                <a:solidFill>
                  <a:prstClr val="black"/>
                </a:solidFill>
                <a:ea typeface="Times New Roman"/>
                <a:cs typeface="Arial" pitchFamily="34" charset="0"/>
              </a:rPr>
              <a:t>working days of receipt</a:t>
            </a:r>
          </a:p>
          <a:p>
            <a:pPr defTabSz="257175" fontAlgn="b">
              <a:defRPr/>
            </a:pPr>
            <a:endParaRPr lang="en-ZA" sz="1800" b="1" dirty="0">
              <a:solidFill>
                <a:srgbClr val="002060"/>
              </a:solidFill>
            </a:endParaRPr>
          </a:p>
          <a:p>
            <a:pPr algn="l" fontAlgn="b"/>
            <a:endParaRPr lang="en-ZA" sz="1350" b="1" dirty="0">
              <a:solidFill>
                <a:srgbClr val="000000"/>
              </a:solidFill>
              <a:latin typeface="Calibri"/>
            </a:endParaRPr>
          </a:p>
          <a:p>
            <a:pPr defTabSz="257175" fontAlgn="b">
              <a:defRPr/>
            </a:pPr>
            <a:endParaRPr lang="en-ZA" sz="1350" b="1" dirty="0">
              <a:solidFill>
                <a:schemeClr val="tx2"/>
              </a:solidFill>
            </a:endParaRPr>
          </a:p>
          <a:p>
            <a:pPr algn="l" fontAlgn="b"/>
            <a:endParaRPr lang="en-ZA" b="1" dirty="0">
              <a:solidFill>
                <a:srgbClr val="000000"/>
              </a:solidFill>
              <a:latin typeface="Calibri"/>
            </a:endParaRPr>
          </a:p>
          <a:p>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925158799"/>
              </p:ext>
            </p:extLst>
          </p:nvPr>
        </p:nvGraphicFramePr>
        <p:xfrm>
          <a:off x="200026" y="1665536"/>
          <a:ext cx="8534638" cy="3239407"/>
        </p:xfrm>
        <a:graphic>
          <a:graphicData uri="http://schemas.openxmlformats.org/drawingml/2006/table">
            <a:tbl>
              <a:tblPr firstRow="1" firstCol="1" bandRow="1"/>
              <a:tblGrid>
                <a:gridCol w="1227789">
                  <a:extLst>
                    <a:ext uri="{9D8B030D-6E8A-4147-A177-3AD203B41FA5}">
                      <a16:colId xmlns:a16="http://schemas.microsoft.com/office/drawing/2014/main" val="807021069"/>
                    </a:ext>
                  </a:extLst>
                </a:gridCol>
                <a:gridCol w="1450139">
                  <a:extLst>
                    <a:ext uri="{9D8B030D-6E8A-4147-A177-3AD203B41FA5}">
                      <a16:colId xmlns:a16="http://schemas.microsoft.com/office/drawing/2014/main" val="995873555"/>
                    </a:ext>
                  </a:extLst>
                </a:gridCol>
                <a:gridCol w="1241659">
                  <a:extLst>
                    <a:ext uri="{9D8B030D-6E8A-4147-A177-3AD203B41FA5}">
                      <a16:colId xmlns:a16="http://schemas.microsoft.com/office/drawing/2014/main" val="3634578458"/>
                    </a:ext>
                  </a:extLst>
                </a:gridCol>
                <a:gridCol w="1232033">
                  <a:extLst>
                    <a:ext uri="{9D8B030D-6E8A-4147-A177-3AD203B41FA5}">
                      <a16:colId xmlns:a16="http://schemas.microsoft.com/office/drawing/2014/main" val="2272139948"/>
                    </a:ext>
                  </a:extLst>
                </a:gridCol>
                <a:gridCol w="1626670">
                  <a:extLst>
                    <a:ext uri="{9D8B030D-6E8A-4147-A177-3AD203B41FA5}">
                      <a16:colId xmlns:a16="http://schemas.microsoft.com/office/drawing/2014/main" val="2282990862"/>
                    </a:ext>
                  </a:extLst>
                </a:gridCol>
                <a:gridCol w="1756348">
                  <a:extLst>
                    <a:ext uri="{9D8B030D-6E8A-4147-A177-3AD203B41FA5}">
                      <a16:colId xmlns:a16="http://schemas.microsoft.com/office/drawing/2014/main" val="1115241938"/>
                    </a:ext>
                  </a:extLst>
                </a:gridCol>
              </a:tblGrid>
              <a:tr h="612121">
                <a:tc>
                  <a:txBody>
                    <a:bodyPr/>
                    <a:lstStyle/>
                    <a:p>
                      <a:pPr algn="ctr">
                        <a:spcAft>
                          <a:spcPts val="0"/>
                        </a:spcAft>
                      </a:pPr>
                      <a:r>
                        <a:rPr lang="en-ZA" sz="1600" b="1" dirty="0">
                          <a:solidFill>
                            <a:schemeClr val="bg1"/>
                          </a:solidFill>
                          <a:effectLst/>
                          <a:latin typeface="+mn-lt"/>
                          <a:ea typeface="Calibri" panose="020F0502020204030204" pitchFamily="34" charset="0"/>
                        </a:rPr>
                        <a:t>Province</a:t>
                      </a:r>
                    </a:p>
                  </a:txBody>
                  <a:tcPr marL="38576" marR="38576" marT="0" marB="0">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1600" b="1" u="none" strike="noStrike" dirty="0">
                          <a:solidFill>
                            <a:schemeClr val="bg1"/>
                          </a:solidFill>
                          <a:effectLst/>
                          <a:latin typeface="+mn-lt"/>
                        </a:rPr>
                        <a:t>Total registered claims</a:t>
                      </a:r>
                      <a:endParaRPr lang="en-ZA" sz="1600" b="1" i="0" u="none" strike="noStrike" dirty="0">
                        <a:solidFill>
                          <a:schemeClr val="bg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chemeClr val="bg1"/>
                          </a:solidFill>
                          <a:effectLst/>
                          <a:uLnTx/>
                          <a:uFillTx/>
                          <a:latin typeface="+mn-lt"/>
                        </a:rPr>
                        <a:t>Claims adjudicated</a:t>
                      </a:r>
                      <a:endParaRPr lang="en-ZA" sz="1600" b="1" i="0" u="none" strike="noStrike" dirty="0">
                        <a:solidFill>
                          <a:schemeClr val="bg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en-ZA" sz="1600" b="1" i="0" u="none" strike="noStrike" dirty="0">
                          <a:solidFill>
                            <a:schemeClr val="bg1"/>
                          </a:solidFill>
                          <a:effectLst/>
                          <a:latin typeface="+mn-lt"/>
                        </a:rPr>
                        <a:t>%of claims adjudicated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1600" b="1" u="none" strike="noStrike" dirty="0">
                          <a:solidFill>
                            <a:schemeClr val="bg1"/>
                          </a:solidFill>
                          <a:effectLst/>
                          <a:latin typeface="+mn-lt"/>
                        </a:rPr>
                        <a:t>Claims</a:t>
                      </a:r>
                      <a:r>
                        <a:rPr lang="en-ZA" sz="1600" b="1" u="none" strike="noStrike" baseline="0" dirty="0">
                          <a:solidFill>
                            <a:schemeClr val="bg1"/>
                          </a:solidFill>
                          <a:effectLst/>
                          <a:latin typeface="+mn-lt"/>
                        </a:rPr>
                        <a:t> adjudicated within 30 working days</a:t>
                      </a:r>
                      <a:endParaRPr lang="en-ZA" sz="1600" b="1" i="0" u="none" strike="noStrike" dirty="0">
                        <a:solidFill>
                          <a:schemeClr val="bg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1" u="none" strike="noStrike" baseline="0" dirty="0">
                          <a:solidFill>
                            <a:schemeClr val="bg1"/>
                          </a:solidFill>
                          <a:effectLst/>
                          <a:latin typeface="+mn-lt"/>
                        </a:rPr>
                        <a:t>%of c</a:t>
                      </a:r>
                      <a:r>
                        <a:rPr lang="en-ZA" sz="1600" b="1" u="none" strike="noStrike" dirty="0">
                          <a:solidFill>
                            <a:schemeClr val="bg1"/>
                          </a:solidFill>
                          <a:effectLst/>
                          <a:latin typeface="+mn-lt"/>
                        </a:rPr>
                        <a:t>laims</a:t>
                      </a:r>
                      <a:r>
                        <a:rPr lang="en-ZA" sz="1600" b="1" u="none" strike="noStrike" baseline="0" dirty="0">
                          <a:solidFill>
                            <a:schemeClr val="bg1"/>
                          </a:solidFill>
                          <a:effectLst/>
                          <a:latin typeface="+mn-lt"/>
                        </a:rPr>
                        <a:t> adjudicated within 30 working days</a:t>
                      </a:r>
                      <a:endParaRPr lang="en-ZA" sz="1600" b="1" i="0" u="none" strike="noStrike" dirty="0">
                        <a:solidFill>
                          <a:schemeClr val="bg1"/>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88534242"/>
                  </a:ext>
                </a:extLst>
              </a:tr>
              <a:tr h="208672">
                <a:tc>
                  <a:txBody>
                    <a:bodyPr/>
                    <a:lstStyle/>
                    <a:p>
                      <a:pPr algn="ctr" rtl="0"/>
                      <a:r>
                        <a:rPr lang="en-ZA" sz="1400" b="1" i="0" u="none" strike="noStrike" baseline="0" dirty="0">
                          <a:solidFill>
                            <a:schemeClr val="dk1"/>
                          </a:solidFill>
                          <a:latin typeface="+mn-lt"/>
                          <a:ea typeface="+mn-ea"/>
                          <a:cs typeface="+mn-cs"/>
                        </a:rPr>
                        <a:t>EC</a:t>
                      </a:r>
                    </a:p>
                  </a:txBody>
                  <a:tcPr marL="9525" marR="9525" marT="9525"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5345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4909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92%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4220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79%</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24008455"/>
                  </a:ext>
                </a:extLst>
              </a:tr>
              <a:tr h="208672">
                <a:tc>
                  <a:txBody>
                    <a:bodyPr/>
                    <a:lstStyle/>
                    <a:p>
                      <a:pPr algn="ctr" rtl="0"/>
                      <a:r>
                        <a:rPr lang="en-ZA" sz="1400" b="1" i="0" u="none" strike="noStrike" baseline="0" dirty="0">
                          <a:solidFill>
                            <a:schemeClr val="dk1"/>
                          </a:solidFill>
                          <a:latin typeface="+mn-lt"/>
                          <a:ea typeface="+mn-ea"/>
                          <a:cs typeface="+mn-cs"/>
                        </a:rPr>
                        <a:t>FS</a:t>
                      </a:r>
                    </a:p>
                  </a:txBody>
                  <a:tcPr marL="9525" marR="9525" marT="9525"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1969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1682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85%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1445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73%</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27787713"/>
                  </a:ext>
                </a:extLst>
              </a:tr>
              <a:tr h="208672">
                <a:tc>
                  <a:txBody>
                    <a:bodyPr/>
                    <a:lstStyle/>
                    <a:p>
                      <a:pPr algn="ctr" rtl="0"/>
                      <a:r>
                        <a:rPr lang="en-ZA" sz="1400" b="1" i="0" u="none" strike="noStrike" baseline="0" dirty="0">
                          <a:solidFill>
                            <a:schemeClr val="dk1"/>
                          </a:solidFill>
                          <a:latin typeface="+mn-lt"/>
                          <a:ea typeface="+mn-ea"/>
                          <a:cs typeface="+mn-cs"/>
                        </a:rPr>
                        <a:t>GP</a:t>
                      </a:r>
                    </a:p>
                  </a:txBody>
                  <a:tcPr marL="9525" marR="9525" marT="9525"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14889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12289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10190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68%</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460240069"/>
                  </a:ext>
                </a:extLst>
              </a:tr>
              <a:tr h="208672">
                <a:tc>
                  <a:txBody>
                    <a:bodyPr/>
                    <a:lstStyle/>
                    <a:p>
                      <a:pPr algn="ctr" rtl="0"/>
                      <a:r>
                        <a:rPr lang="en-ZA" sz="1400" b="1" i="0" u="none" strike="noStrike" baseline="0" dirty="0">
                          <a:solidFill>
                            <a:schemeClr val="dk1"/>
                          </a:solidFill>
                          <a:latin typeface="+mn-lt"/>
                          <a:ea typeface="+mn-ea"/>
                          <a:cs typeface="+mn-cs"/>
                        </a:rPr>
                        <a:t>KZN</a:t>
                      </a:r>
                    </a:p>
                  </a:txBody>
                  <a:tcPr marL="9525" marR="9525" marT="9525"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6144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5726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5513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90%</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24494279"/>
                  </a:ext>
                </a:extLst>
              </a:tr>
              <a:tr h="208672">
                <a:tc>
                  <a:txBody>
                    <a:bodyPr/>
                    <a:lstStyle/>
                    <a:p>
                      <a:pPr algn="ctr" rtl="0"/>
                      <a:r>
                        <a:rPr lang="en-ZA" sz="1400" b="1" i="0" u="none" strike="noStrike" baseline="0" dirty="0">
                          <a:solidFill>
                            <a:schemeClr val="dk1"/>
                          </a:solidFill>
                          <a:latin typeface="+mn-lt"/>
                          <a:ea typeface="+mn-ea"/>
                          <a:cs typeface="+mn-cs"/>
                        </a:rPr>
                        <a:t>LP</a:t>
                      </a:r>
                    </a:p>
                  </a:txBody>
                  <a:tcPr marL="9525" marR="9525" marT="9525"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Calibri" panose="020F0502020204030204" pitchFamily="34" charset="0"/>
                        </a:rPr>
                        <a:t>2128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1533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72%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1255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59%</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425326060"/>
                  </a:ext>
                </a:extLst>
              </a:tr>
              <a:tr h="208672">
                <a:tc>
                  <a:txBody>
                    <a:bodyPr/>
                    <a:lstStyle/>
                    <a:p>
                      <a:pPr algn="ctr" rtl="0"/>
                      <a:r>
                        <a:rPr lang="en-ZA" sz="1400" b="1" i="0" u="none" strike="noStrike" baseline="0" dirty="0">
                          <a:solidFill>
                            <a:schemeClr val="dk1"/>
                          </a:solidFill>
                          <a:latin typeface="+mn-lt"/>
                          <a:ea typeface="+mn-ea"/>
                          <a:cs typeface="+mn-cs"/>
                        </a:rPr>
                        <a:t>MP</a:t>
                      </a:r>
                    </a:p>
                  </a:txBody>
                  <a:tcPr marL="9525" marR="9525" marT="9525"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Calibri" panose="020F0502020204030204" pitchFamily="34" charset="0"/>
                        </a:rPr>
                        <a:t>2518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2448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2321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92%</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58622632"/>
                  </a:ext>
                </a:extLst>
              </a:tr>
              <a:tr h="208672">
                <a:tc>
                  <a:txBody>
                    <a:bodyPr/>
                    <a:lstStyle/>
                    <a:p>
                      <a:pPr algn="ctr" rtl="0"/>
                      <a:r>
                        <a:rPr lang="en-ZA" sz="1400" b="1" i="0" u="none" strike="noStrike" baseline="0" dirty="0">
                          <a:solidFill>
                            <a:schemeClr val="dk1"/>
                          </a:solidFill>
                          <a:latin typeface="+mn-lt"/>
                          <a:ea typeface="+mn-ea"/>
                          <a:cs typeface="+mn-cs"/>
                        </a:rPr>
                        <a:t>NC</a:t>
                      </a:r>
                    </a:p>
                  </a:txBody>
                  <a:tcPr marL="9525" marR="9525" marT="9525"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Calibri" panose="020F0502020204030204" pitchFamily="34" charset="0"/>
                        </a:rPr>
                        <a:t>901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809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660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73%</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82057067"/>
                  </a:ext>
                </a:extLst>
              </a:tr>
              <a:tr h="208672">
                <a:tc>
                  <a:txBody>
                    <a:bodyPr/>
                    <a:lstStyle/>
                    <a:p>
                      <a:pPr algn="ctr" rtl="0"/>
                      <a:r>
                        <a:rPr lang="en-ZA" sz="1400" b="1" i="0" u="none" strike="noStrike" baseline="0" dirty="0">
                          <a:solidFill>
                            <a:schemeClr val="dk1"/>
                          </a:solidFill>
                          <a:latin typeface="+mn-lt"/>
                          <a:ea typeface="+mn-ea"/>
                          <a:cs typeface="+mn-cs"/>
                        </a:rPr>
                        <a:t>NW</a:t>
                      </a:r>
                    </a:p>
                  </a:txBody>
                  <a:tcPr marL="9525" marR="9525" marT="9525"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Calibri" panose="020F0502020204030204" pitchFamily="34" charset="0"/>
                        </a:rPr>
                        <a:t>2498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2443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Calibri" panose="020F0502020204030204" pitchFamily="34" charset="0"/>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1897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76%</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32722310"/>
                  </a:ext>
                </a:extLst>
              </a:tr>
              <a:tr h="208672">
                <a:tc>
                  <a:txBody>
                    <a:bodyPr/>
                    <a:lstStyle/>
                    <a:p>
                      <a:pPr algn="ctr" rtl="0"/>
                      <a:r>
                        <a:rPr lang="en-ZA" sz="1400" b="1" i="0" u="none" strike="noStrike" baseline="0" dirty="0">
                          <a:solidFill>
                            <a:schemeClr val="dk1"/>
                          </a:solidFill>
                          <a:latin typeface="+mn-lt"/>
                          <a:ea typeface="+mn-ea"/>
                          <a:cs typeface="+mn-cs"/>
                        </a:rPr>
                        <a:t>Not assigned</a:t>
                      </a:r>
                    </a:p>
                  </a:txBody>
                  <a:tcPr marL="9525" marR="9525" marT="9525"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Calibri" panose="020F0502020204030204" pitchFamily="34" charset="0"/>
                        </a:rPr>
                        <a:t>250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203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81%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173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69%</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73412875"/>
                  </a:ext>
                </a:extLst>
              </a:tr>
              <a:tr h="208672">
                <a:tc>
                  <a:txBody>
                    <a:bodyPr/>
                    <a:lstStyle/>
                    <a:p>
                      <a:pPr algn="ctr" rtl="0"/>
                      <a:r>
                        <a:rPr lang="en-ZA" sz="1400" b="1" i="0" u="none" strike="noStrike" baseline="0" dirty="0">
                          <a:solidFill>
                            <a:schemeClr val="dk1"/>
                          </a:solidFill>
                          <a:latin typeface="+mn-lt"/>
                          <a:ea typeface="+mn-ea"/>
                          <a:cs typeface="+mn-cs"/>
                        </a:rPr>
                        <a:t>WC</a:t>
                      </a:r>
                    </a:p>
                  </a:txBody>
                  <a:tcPr marL="9525" marR="9525" marT="9525"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Calibri" panose="020F0502020204030204" pitchFamily="34" charset="0"/>
                        </a:rPr>
                        <a:t>16668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16391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14679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88%</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968269717"/>
                  </a:ext>
                </a:extLst>
              </a:tr>
              <a:tr h="26951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baseline="0" dirty="0">
                          <a:solidFill>
                            <a:schemeClr val="dk1"/>
                          </a:solidFill>
                          <a:latin typeface="+mn-lt"/>
                          <a:ea typeface="+mn-ea"/>
                          <a:cs typeface="+mn-cs"/>
                        </a:rPr>
                        <a:t>Grand Total</a:t>
                      </a:r>
                      <a:endParaRPr lang="en-ZA" sz="1400" b="1" i="0" u="none" strike="noStrike" dirty="0">
                        <a:solidFill>
                          <a:srgbClr val="000000"/>
                        </a:solidFill>
                        <a:effectLst/>
                        <a:latin typeface="+mn-lt"/>
                      </a:endParaRPr>
                    </a:p>
                  </a:txBody>
                  <a:tcPr marL="9525" marR="9525" marT="9525"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solidFill>
                      <a:srgbClr val="FFFFFF"/>
                    </a:solidFill>
                  </a:tcPr>
                </a:tc>
                <a:tc>
                  <a:txBody>
                    <a:bodyPr/>
                    <a:lstStyle/>
                    <a:p>
                      <a:pPr algn="ctr" fontAlgn="b"/>
                      <a:r>
                        <a:rPr lang="en-ZA" sz="1400" b="1" i="0" u="none" strike="noStrike">
                          <a:solidFill>
                            <a:srgbClr val="000000"/>
                          </a:solidFill>
                          <a:effectLst/>
                          <a:latin typeface="Calibri" panose="020F0502020204030204" pitchFamily="34" charset="0"/>
                        </a:rPr>
                        <a:t>53310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48433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42353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panose="020F0502020204030204" pitchFamily="34" charset="0"/>
                        </a:rPr>
                        <a:t>79%</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solidFill>
                      <a:srgbClr val="FF0000"/>
                    </a:solidFill>
                  </a:tcPr>
                </a:tc>
                <a:extLst>
                  <a:ext uri="{0D108BD9-81ED-4DB2-BD59-A6C34878D82A}">
                    <a16:rowId xmlns:a16="http://schemas.microsoft.com/office/drawing/2014/main" val="1738588143"/>
                  </a:ext>
                </a:extLst>
              </a:tr>
            </a:tbl>
          </a:graphicData>
        </a:graphic>
      </p:graphicFrame>
      <p:sp>
        <p:nvSpPr>
          <p:cNvPr id="7" name="Rectangle 6"/>
          <p:cNvSpPr/>
          <p:nvPr/>
        </p:nvSpPr>
        <p:spPr>
          <a:xfrm>
            <a:off x="1342724" y="475561"/>
            <a:ext cx="6087979"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3600" b="0" i="0" u="none" strike="noStrike" kern="1200" cap="none" spc="0" normalizeH="0" baseline="0" noProof="0" dirty="0">
                <a:ln>
                  <a:noFill/>
                </a:ln>
                <a:solidFill>
                  <a:prstClr val="black"/>
                </a:solidFill>
                <a:effectLst/>
                <a:uLnTx/>
                <a:uFillTx/>
                <a:latin typeface="Calibri"/>
                <a:ea typeface="ＭＳ Ｐゴシック" pitchFamily="-111" charset="-128"/>
                <a:cs typeface="+mn-cs"/>
              </a:rPr>
              <a:t>PROVINCIAL BREAKDOWN</a:t>
            </a:r>
            <a:endParaRPr kumimoji="0" lang="en-ZA" sz="3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441385097"/>
              </p:ext>
            </p:extLst>
          </p:nvPr>
        </p:nvGraphicFramePr>
        <p:xfrm>
          <a:off x="984986" y="5057006"/>
          <a:ext cx="7388993" cy="1102360"/>
        </p:xfrm>
        <a:graphic>
          <a:graphicData uri="http://schemas.openxmlformats.org/drawingml/2006/table">
            <a:tbl>
              <a:tblPr firstRow="1" bandRow="1">
                <a:tableStyleId>{5C22544A-7EE6-4342-B048-85BDC9FD1C3A}</a:tableStyleId>
              </a:tblPr>
              <a:tblGrid>
                <a:gridCol w="734473">
                  <a:extLst>
                    <a:ext uri="{9D8B030D-6E8A-4147-A177-3AD203B41FA5}">
                      <a16:colId xmlns:a16="http://schemas.microsoft.com/office/drawing/2014/main" val="2680059056"/>
                    </a:ext>
                  </a:extLst>
                </a:gridCol>
                <a:gridCol w="555645">
                  <a:extLst>
                    <a:ext uri="{9D8B030D-6E8A-4147-A177-3AD203B41FA5}">
                      <a16:colId xmlns:a16="http://schemas.microsoft.com/office/drawing/2014/main" val="2550072682"/>
                    </a:ext>
                  </a:extLst>
                </a:gridCol>
                <a:gridCol w="574806">
                  <a:extLst>
                    <a:ext uri="{9D8B030D-6E8A-4147-A177-3AD203B41FA5}">
                      <a16:colId xmlns:a16="http://schemas.microsoft.com/office/drawing/2014/main" val="237833653"/>
                    </a:ext>
                  </a:extLst>
                </a:gridCol>
                <a:gridCol w="661026">
                  <a:extLst>
                    <a:ext uri="{9D8B030D-6E8A-4147-A177-3AD203B41FA5}">
                      <a16:colId xmlns:a16="http://schemas.microsoft.com/office/drawing/2014/main" val="2539477102"/>
                    </a:ext>
                  </a:extLst>
                </a:gridCol>
                <a:gridCol w="584386">
                  <a:extLst>
                    <a:ext uri="{9D8B030D-6E8A-4147-A177-3AD203B41FA5}">
                      <a16:colId xmlns:a16="http://schemas.microsoft.com/office/drawing/2014/main" val="2280155013"/>
                    </a:ext>
                  </a:extLst>
                </a:gridCol>
                <a:gridCol w="670607">
                  <a:extLst>
                    <a:ext uri="{9D8B030D-6E8A-4147-A177-3AD203B41FA5}">
                      <a16:colId xmlns:a16="http://schemas.microsoft.com/office/drawing/2014/main" val="1814131946"/>
                    </a:ext>
                  </a:extLst>
                </a:gridCol>
                <a:gridCol w="728086">
                  <a:extLst>
                    <a:ext uri="{9D8B030D-6E8A-4147-A177-3AD203B41FA5}">
                      <a16:colId xmlns:a16="http://schemas.microsoft.com/office/drawing/2014/main" val="985861348"/>
                    </a:ext>
                  </a:extLst>
                </a:gridCol>
                <a:gridCol w="584386">
                  <a:extLst>
                    <a:ext uri="{9D8B030D-6E8A-4147-A177-3AD203B41FA5}">
                      <a16:colId xmlns:a16="http://schemas.microsoft.com/office/drawing/2014/main" val="715691029"/>
                    </a:ext>
                  </a:extLst>
                </a:gridCol>
                <a:gridCol w="584386">
                  <a:extLst>
                    <a:ext uri="{9D8B030D-6E8A-4147-A177-3AD203B41FA5}">
                      <a16:colId xmlns:a16="http://schemas.microsoft.com/office/drawing/2014/main" val="3955961648"/>
                    </a:ext>
                  </a:extLst>
                </a:gridCol>
                <a:gridCol w="641866">
                  <a:extLst>
                    <a:ext uri="{9D8B030D-6E8A-4147-A177-3AD203B41FA5}">
                      <a16:colId xmlns:a16="http://schemas.microsoft.com/office/drawing/2014/main" val="299309463"/>
                    </a:ext>
                  </a:extLst>
                </a:gridCol>
                <a:gridCol w="1069326">
                  <a:extLst>
                    <a:ext uri="{9D8B030D-6E8A-4147-A177-3AD203B41FA5}">
                      <a16:colId xmlns:a16="http://schemas.microsoft.com/office/drawing/2014/main" val="336215093"/>
                    </a:ext>
                  </a:extLst>
                </a:gridCol>
              </a:tblGrid>
              <a:tr h="0">
                <a:tc>
                  <a:txBody>
                    <a:bodyPr/>
                    <a:lstStyle/>
                    <a:p>
                      <a:r>
                        <a:rPr lang="en-ZA" dirty="0"/>
                        <a:t>Prov.</a:t>
                      </a:r>
                    </a:p>
                  </a:txBody>
                  <a:tcPr/>
                </a:tc>
                <a:tc>
                  <a:txBody>
                    <a:bodyPr/>
                    <a:lstStyle/>
                    <a:p>
                      <a:r>
                        <a:rPr lang="en-ZA" dirty="0"/>
                        <a:t>EC</a:t>
                      </a:r>
                    </a:p>
                  </a:txBody>
                  <a:tcPr/>
                </a:tc>
                <a:tc>
                  <a:txBody>
                    <a:bodyPr/>
                    <a:lstStyle/>
                    <a:p>
                      <a:r>
                        <a:rPr lang="en-ZA" dirty="0"/>
                        <a:t>FS</a:t>
                      </a:r>
                    </a:p>
                  </a:txBody>
                  <a:tcPr/>
                </a:tc>
                <a:tc>
                  <a:txBody>
                    <a:bodyPr/>
                    <a:lstStyle/>
                    <a:p>
                      <a:r>
                        <a:rPr lang="en-ZA" dirty="0"/>
                        <a:t>GP</a:t>
                      </a:r>
                    </a:p>
                  </a:txBody>
                  <a:tcPr/>
                </a:tc>
                <a:tc>
                  <a:txBody>
                    <a:bodyPr/>
                    <a:lstStyle/>
                    <a:p>
                      <a:r>
                        <a:rPr lang="en-ZA" dirty="0"/>
                        <a:t>KZN</a:t>
                      </a:r>
                    </a:p>
                  </a:txBody>
                  <a:tcPr/>
                </a:tc>
                <a:tc>
                  <a:txBody>
                    <a:bodyPr/>
                    <a:lstStyle/>
                    <a:p>
                      <a:r>
                        <a:rPr lang="en-ZA" dirty="0"/>
                        <a:t>LP</a:t>
                      </a:r>
                    </a:p>
                  </a:txBody>
                  <a:tcPr/>
                </a:tc>
                <a:tc>
                  <a:txBody>
                    <a:bodyPr/>
                    <a:lstStyle/>
                    <a:p>
                      <a:r>
                        <a:rPr lang="en-ZA" dirty="0"/>
                        <a:t>MP</a:t>
                      </a:r>
                    </a:p>
                  </a:txBody>
                  <a:tcPr/>
                </a:tc>
                <a:tc>
                  <a:txBody>
                    <a:bodyPr/>
                    <a:lstStyle/>
                    <a:p>
                      <a:r>
                        <a:rPr lang="en-ZA" dirty="0"/>
                        <a:t>NC</a:t>
                      </a:r>
                    </a:p>
                  </a:txBody>
                  <a:tcPr/>
                </a:tc>
                <a:tc>
                  <a:txBody>
                    <a:bodyPr/>
                    <a:lstStyle/>
                    <a:p>
                      <a:r>
                        <a:rPr lang="en-ZA" dirty="0"/>
                        <a:t>NW</a:t>
                      </a:r>
                    </a:p>
                  </a:txBody>
                  <a:tcPr/>
                </a:tc>
                <a:tc>
                  <a:txBody>
                    <a:bodyPr/>
                    <a:lstStyle/>
                    <a:p>
                      <a:r>
                        <a:rPr lang="en-ZA" dirty="0"/>
                        <a:t>WC</a:t>
                      </a:r>
                    </a:p>
                  </a:txBody>
                  <a:tcPr/>
                </a:tc>
                <a:tc>
                  <a:txBody>
                    <a:bodyPr/>
                    <a:lstStyle/>
                    <a:p>
                      <a:r>
                        <a:rPr lang="en-ZA" dirty="0"/>
                        <a:t>OVERALL</a:t>
                      </a:r>
                    </a:p>
                  </a:txBody>
                  <a:tcPr/>
                </a:tc>
                <a:extLst>
                  <a:ext uri="{0D108BD9-81ED-4DB2-BD59-A6C34878D82A}">
                    <a16:rowId xmlns:a16="http://schemas.microsoft.com/office/drawing/2014/main" val="2427438467"/>
                  </a:ext>
                </a:extLst>
              </a:tr>
              <a:tr h="183682">
                <a:tc>
                  <a:txBody>
                    <a:bodyPr/>
                    <a:lstStyle/>
                    <a:p>
                      <a:r>
                        <a:rPr lang="en-ZA" b="1" dirty="0"/>
                        <a:t>Q1</a:t>
                      </a:r>
                    </a:p>
                  </a:txBody>
                  <a:tcPr/>
                </a:tc>
                <a:tc>
                  <a:txBody>
                    <a:bodyPr/>
                    <a:lstStyle/>
                    <a:p>
                      <a:pPr algn="ctr"/>
                      <a:r>
                        <a:rPr lang="en-ZA" sz="1600" b="1" dirty="0">
                          <a:solidFill>
                            <a:srgbClr val="FF0000"/>
                          </a:solidFill>
                        </a:rPr>
                        <a:t>78%</a:t>
                      </a:r>
                    </a:p>
                  </a:txBody>
                  <a:tcPr/>
                </a:tc>
                <a:tc>
                  <a:txBody>
                    <a:bodyPr/>
                    <a:lstStyle/>
                    <a:p>
                      <a:pPr algn="ctr"/>
                      <a:r>
                        <a:rPr lang="en-ZA" sz="1600" b="1" dirty="0">
                          <a:solidFill>
                            <a:srgbClr val="FF0000"/>
                          </a:solidFill>
                        </a:rPr>
                        <a:t>74%</a:t>
                      </a:r>
                    </a:p>
                  </a:txBody>
                  <a:tcPr/>
                </a:tc>
                <a:tc>
                  <a:txBody>
                    <a:bodyPr/>
                    <a:lstStyle/>
                    <a:p>
                      <a:pPr algn="ctr"/>
                      <a:r>
                        <a:rPr lang="en-ZA" sz="1600" b="1" dirty="0">
                          <a:solidFill>
                            <a:srgbClr val="FF0000"/>
                          </a:solidFill>
                        </a:rPr>
                        <a:t>65%</a:t>
                      </a:r>
                    </a:p>
                  </a:txBody>
                  <a:tcPr/>
                </a:tc>
                <a:tc>
                  <a:txBody>
                    <a:bodyPr/>
                    <a:lstStyle/>
                    <a:p>
                      <a:pPr algn="ctr"/>
                      <a:r>
                        <a:rPr lang="en-ZA" sz="1600" b="1" dirty="0">
                          <a:solidFill>
                            <a:srgbClr val="00B050"/>
                          </a:solidFill>
                        </a:rPr>
                        <a:t>90%</a:t>
                      </a:r>
                    </a:p>
                  </a:txBody>
                  <a:tcPr/>
                </a:tc>
                <a:tc>
                  <a:txBody>
                    <a:bodyPr/>
                    <a:lstStyle/>
                    <a:p>
                      <a:pPr algn="ctr"/>
                      <a:r>
                        <a:rPr lang="en-ZA" sz="1600" b="1" dirty="0">
                          <a:solidFill>
                            <a:srgbClr val="FF0000"/>
                          </a:solidFill>
                        </a:rPr>
                        <a:t>69%</a:t>
                      </a:r>
                    </a:p>
                  </a:txBody>
                  <a:tcPr/>
                </a:tc>
                <a:tc>
                  <a:txBody>
                    <a:bodyPr/>
                    <a:lstStyle/>
                    <a:p>
                      <a:pPr algn="ctr"/>
                      <a:r>
                        <a:rPr lang="en-ZA" sz="1600" b="1" dirty="0">
                          <a:solidFill>
                            <a:srgbClr val="00B050"/>
                          </a:solidFill>
                        </a:rPr>
                        <a:t>98%</a:t>
                      </a:r>
                    </a:p>
                  </a:txBody>
                  <a:tcPr/>
                </a:tc>
                <a:tc>
                  <a:txBody>
                    <a:bodyPr/>
                    <a:lstStyle/>
                    <a:p>
                      <a:pPr algn="ctr"/>
                      <a:r>
                        <a:rPr lang="en-ZA" sz="1600" b="1" dirty="0">
                          <a:solidFill>
                            <a:srgbClr val="FF0000"/>
                          </a:solidFill>
                        </a:rPr>
                        <a:t>72%</a:t>
                      </a:r>
                    </a:p>
                  </a:txBody>
                  <a:tcPr/>
                </a:tc>
                <a:tc>
                  <a:txBody>
                    <a:bodyPr/>
                    <a:lstStyle/>
                    <a:p>
                      <a:pPr algn="ctr"/>
                      <a:r>
                        <a:rPr lang="en-ZA" sz="1600" b="1" dirty="0">
                          <a:solidFill>
                            <a:srgbClr val="FF0000"/>
                          </a:solidFill>
                        </a:rPr>
                        <a:t>64%</a:t>
                      </a:r>
                    </a:p>
                  </a:txBody>
                  <a:tcPr/>
                </a:tc>
                <a:tc>
                  <a:txBody>
                    <a:bodyPr/>
                    <a:lstStyle/>
                    <a:p>
                      <a:pPr algn="ctr"/>
                      <a:r>
                        <a:rPr lang="en-ZA" sz="1600" b="1" dirty="0">
                          <a:solidFill>
                            <a:srgbClr val="00B050"/>
                          </a:solidFill>
                        </a:rPr>
                        <a:t>91%</a:t>
                      </a:r>
                    </a:p>
                  </a:txBody>
                  <a:tcPr/>
                </a:tc>
                <a:tc>
                  <a:txBody>
                    <a:bodyPr/>
                    <a:lstStyle/>
                    <a:p>
                      <a:pPr algn="ctr"/>
                      <a:r>
                        <a:rPr lang="en-ZA" sz="1600" b="1" dirty="0">
                          <a:solidFill>
                            <a:srgbClr val="FF0000"/>
                          </a:solidFill>
                        </a:rPr>
                        <a:t>80%</a:t>
                      </a:r>
                    </a:p>
                  </a:txBody>
                  <a:tcPr/>
                </a:tc>
                <a:extLst>
                  <a:ext uri="{0D108BD9-81ED-4DB2-BD59-A6C34878D82A}">
                    <a16:rowId xmlns:a16="http://schemas.microsoft.com/office/drawing/2014/main" val="328464494"/>
                  </a:ext>
                </a:extLst>
              </a:tr>
              <a:tr h="370840">
                <a:tc>
                  <a:txBody>
                    <a:bodyPr/>
                    <a:lstStyle/>
                    <a:p>
                      <a:r>
                        <a:rPr lang="en-ZA" b="1" dirty="0"/>
                        <a:t>Q2</a:t>
                      </a:r>
                    </a:p>
                  </a:txBody>
                  <a:tcPr/>
                </a:tc>
                <a:tc>
                  <a:txBody>
                    <a:bodyPr/>
                    <a:lstStyle/>
                    <a:p>
                      <a:pPr algn="ctr"/>
                      <a:r>
                        <a:rPr lang="en-ZA" sz="1600" b="1" dirty="0">
                          <a:solidFill>
                            <a:srgbClr val="FF0000"/>
                          </a:solidFill>
                        </a:rPr>
                        <a:t>79%</a:t>
                      </a:r>
                    </a:p>
                  </a:txBody>
                  <a:tcPr/>
                </a:tc>
                <a:tc>
                  <a:txBody>
                    <a:bodyPr/>
                    <a:lstStyle/>
                    <a:p>
                      <a:pPr algn="ctr"/>
                      <a:r>
                        <a:rPr lang="en-ZA" sz="1600" b="1" dirty="0">
                          <a:solidFill>
                            <a:srgbClr val="FF0000"/>
                          </a:solidFill>
                        </a:rPr>
                        <a:t>73%</a:t>
                      </a:r>
                    </a:p>
                  </a:txBody>
                  <a:tcPr/>
                </a:tc>
                <a:tc>
                  <a:txBody>
                    <a:bodyPr/>
                    <a:lstStyle/>
                    <a:p>
                      <a:pPr algn="ctr"/>
                      <a:r>
                        <a:rPr lang="en-ZA" sz="1600" b="1" dirty="0">
                          <a:solidFill>
                            <a:srgbClr val="FF0000"/>
                          </a:solidFill>
                        </a:rPr>
                        <a:t>68%</a:t>
                      </a:r>
                    </a:p>
                  </a:txBody>
                  <a:tcPr/>
                </a:tc>
                <a:tc>
                  <a:txBody>
                    <a:bodyPr/>
                    <a:lstStyle/>
                    <a:p>
                      <a:pPr algn="ctr"/>
                      <a:r>
                        <a:rPr lang="en-ZA" sz="1600" b="1" dirty="0">
                          <a:solidFill>
                            <a:srgbClr val="00B050"/>
                          </a:solidFill>
                        </a:rPr>
                        <a:t>90%</a:t>
                      </a:r>
                    </a:p>
                  </a:txBody>
                  <a:tcPr/>
                </a:tc>
                <a:tc>
                  <a:txBody>
                    <a:bodyPr/>
                    <a:lstStyle/>
                    <a:p>
                      <a:pPr algn="ctr"/>
                      <a:r>
                        <a:rPr lang="en-ZA" sz="1600" b="1" dirty="0">
                          <a:solidFill>
                            <a:srgbClr val="FF0000"/>
                          </a:solidFill>
                        </a:rPr>
                        <a:t>59%</a:t>
                      </a:r>
                    </a:p>
                  </a:txBody>
                  <a:tcPr/>
                </a:tc>
                <a:tc>
                  <a:txBody>
                    <a:bodyPr/>
                    <a:lstStyle/>
                    <a:p>
                      <a:pPr algn="ctr"/>
                      <a:r>
                        <a:rPr lang="en-ZA" sz="1600" b="1" dirty="0">
                          <a:solidFill>
                            <a:srgbClr val="00B050"/>
                          </a:solidFill>
                        </a:rPr>
                        <a:t>92%</a:t>
                      </a:r>
                    </a:p>
                  </a:txBody>
                  <a:tcPr/>
                </a:tc>
                <a:tc>
                  <a:txBody>
                    <a:bodyPr/>
                    <a:lstStyle/>
                    <a:p>
                      <a:pPr algn="ctr"/>
                      <a:r>
                        <a:rPr lang="en-ZA" sz="1600" b="1" dirty="0">
                          <a:solidFill>
                            <a:srgbClr val="FF0000"/>
                          </a:solidFill>
                        </a:rPr>
                        <a:t>73%</a:t>
                      </a:r>
                    </a:p>
                  </a:txBody>
                  <a:tcPr/>
                </a:tc>
                <a:tc>
                  <a:txBody>
                    <a:bodyPr/>
                    <a:lstStyle/>
                    <a:p>
                      <a:pPr algn="ctr"/>
                      <a:r>
                        <a:rPr lang="en-ZA" sz="1600" b="1" dirty="0">
                          <a:solidFill>
                            <a:srgbClr val="FF0000"/>
                          </a:solidFill>
                        </a:rPr>
                        <a:t>76%</a:t>
                      </a:r>
                    </a:p>
                  </a:txBody>
                  <a:tcPr/>
                </a:tc>
                <a:tc>
                  <a:txBody>
                    <a:bodyPr/>
                    <a:lstStyle/>
                    <a:p>
                      <a:pPr algn="ctr"/>
                      <a:r>
                        <a:rPr lang="en-ZA" sz="1600" b="1" dirty="0">
                          <a:solidFill>
                            <a:srgbClr val="00B050"/>
                          </a:solidFill>
                        </a:rPr>
                        <a:t>88%</a:t>
                      </a:r>
                    </a:p>
                  </a:txBody>
                  <a:tcPr/>
                </a:tc>
                <a:tc>
                  <a:txBody>
                    <a:bodyPr/>
                    <a:lstStyle/>
                    <a:p>
                      <a:pPr algn="ctr"/>
                      <a:r>
                        <a:rPr lang="en-ZA" sz="1600" b="1" dirty="0">
                          <a:solidFill>
                            <a:srgbClr val="FF0000"/>
                          </a:solidFill>
                        </a:rPr>
                        <a:t>79%</a:t>
                      </a:r>
                    </a:p>
                  </a:txBody>
                  <a:tcPr/>
                </a:tc>
                <a:extLst>
                  <a:ext uri="{0D108BD9-81ED-4DB2-BD59-A6C34878D82A}">
                    <a16:rowId xmlns:a16="http://schemas.microsoft.com/office/drawing/2014/main" val="793940917"/>
                  </a:ext>
                </a:extLst>
              </a:tr>
            </a:tbl>
          </a:graphicData>
        </a:graphic>
      </p:graphicFrame>
    </p:spTree>
    <p:extLst>
      <p:ext uri="{BB962C8B-B14F-4D97-AF65-F5344CB8AC3E}">
        <p14:creationId xmlns:p14="http://schemas.microsoft.com/office/powerpoint/2010/main" val="2176174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1443361"/>
            <a:ext cx="8558784" cy="322418"/>
          </a:xfrm>
        </p:spPr>
        <p:txBody>
          <a:bodyPr/>
          <a:lstStyle/>
          <a:p>
            <a:pPr algn="l"/>
            <a:br>
              <a:rPr lang="en-ZA" sz="1600" b="1" dirty="0">
                <a:solidFill>
                  <a:srgbClr val="000000"/>
                </a:solidFill>
                <a:ea typeface="ＭＳ Ｐゴシック" pitchFamily="-80" charset="-128"/>
                <a:cs typeface="Arial" pitchFamily="34" charset="0"/>
              </a:rPr>
            </a:br>
            <a:r>
              <a:rPr lang="en-US" sz="1600" b="1" dirty="0">
                <a:solidFill>
                  <a:srgbClr val="000000"/>
                </a:solidFill>
              </a:rPr>
              <a:t>85% of compliant assistive devices requests  responded to within 15 working days of receipt</a:t>
            </a:r>
            <a:br>
              <a:rPr lang="en-US" sz="1400" b="1" dirty="0">
                <a:solidFill>
                  <a:srgbClr val="000000"/>
                </a:solidFill>
              </a:rPr>
            </a:br>
            <a:br>
              <a:rPr lang="en-ZA" altLang="en-US" sz="1400" b="1" dirty="0">
                <a:solidFill>
                  <a:srgbClr val="00B050"/>
                </a:solidFill>
              </a:rPr>
            </a:br>
            <a:endParaRPr lang="en-ZA" sz="1400" b="1" dirty="0">
              <a:solidFill>
                <a:srgbClr val="00B050"/>
              </a:solidFill>
            </a:endParaRPr>
          </a:p>
        </p:txBody>
      </p:sp>
      <p:sp>
        <p:nvSpPr>
          <p:cNvPr id="3" name="Text Placeholder 2"/>
          <p:cNvSpPr>
            <a:spLocks noGrp="1"/>
          </p:cNvSpPr>
          <p:nvPr>
            <p:ph type="body" idx="1"/>
          </p:nvPr>
        </p:nvSpPr>
        <p:spPr>
          <a:xfrm>
            <a:off x="71437" y="2086299"/>
            <a:ext cx="9072563" cy="923355"/>
          </a:xfrm>
        </p:spPr>
        <p:txBody>
          <a:bodyPr/>
          <a:lstStyle/>
          <a:p>
            <a:pPr defTabSz="257175" fontAlgn="b">
              <a:defRPr/>
            </a:pPr>
            <a:r>
              <a:rPr lang="en-ZA" b="1" dirty="0">
                <a:solidFill>
                  <a:srgbClr val="002060"/>
                </a:solidFill>
              </a:rPr>
              <a:t> </a:t>
            </a:r>
            <a:endParaRPr lang="en-ZA" sz="1350" b="1" dirty="0">
              <a:solidFill>
                <a:srgbClr val="002060"/>
              </a:solidFill>
            </a:endParaRPr>
          </a:p>
          <a:p>
            <a:pPr algn="l" fontAlgn="b"/>
            <a:endParaRPr lang="en-ZA" sz="1350" b="1" dirty="0">
              <a:solidFill>
                <a:srgbClr val="000000"/>
              </a:solidFill>
              <a:latin typeface="Calibri"/>
            </a:endParaRPr>
          </a:p>
          <a:p>
            <a:pPr defTabSz="257175" fontAlgn="b">
              <a:defRPr/>
            </a:pPr>
            <a:endParaRPr lang="en-ZA" sz="1350" b="1" dirty="0">
              <a:solidFill>
                <a:schemeClr val="tx2"/>
              </a:solidFill>
            </a:endParaRPr>
          </a:p>
          <a:p>
            <a:pPr algn="l" fontAlgn="b"/>
            <a:endParaRPr lang="en-ZA" b="1" dirty="0">
              <a:solidFill>
                <a:srgbClr val="000000"/>
              </a:solidFill>
              <a:latin typeface="Calibri"/>
            </a:endParaRP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4061111227"/>
              </p:ext>
            </p:extLst>
          </p:nvPr>
        </p:nvGraphicFramePr>
        <p:xfrm>
          <a:off x="177587" y="1604570"/>
          <a:ext cx="8733960" cy="3069327"/>
        </p:xfrm>
        <a:graphic>
          <a:graphicData uri="http://schemas.openxmlformats.org/drawingml/2006/table">
            <a:tbl>
              <a:tblPr firstRow="1" bandRow="1">
                <a:tableStyleId>{F5AB1C69-6EDB-4FF4-983F-18BD219EF322}</a:tableStyleId>
              </a:tblPr>
              <a:tblGrid>
                <a:gridCol w="1035196">
                  <a:extLst>
                    <a:ext uri="{9D8B030D-6E8A-4147-A177-3AD203B41FA5}">
                      <a16:colId xmlns:a16="http://schemas.microsoft.com/office/drawing/2014/main" val="115651493"/>
                    </a:ext>
                  </a:extLst>
                </a:gridCol>
                <a:gridCol w="1289785">
                  <a:extLst>
                    <a:ext uri="{9D8B030D-6E8A-4147-A177-3AD203B41FA5}">
                      <a16:colId xmlns:a16="http://schemas.microsoft.com/office/drawing/2014/main" val="3290742432"/>
                    </a:ext>
                  </a:extLst>
                </a:gridCol>
                <a:gridCol w="1116531">
                  <a:extLst>
                    <a:ext uri="{9D8B030D-6E8A-4147-A177-3AD203B41FA5}">
                      <a16:colId xmlns:a16="http://schemas.microsoft.com/office/drawing/2014/main" val="414174307"/>
                    </a:ext>
                  </a:extLst>
                </a:gridCol>
                <a:gridCol w="1212783">
                  <a:extLst>
                    <a:ext uri="{9D8B030D-6E8A-4147-A177-3AD203B41FA5}">
                      <a16:colId xmlns:a16="http://schemas.microsoft.com/office/drawing/2014/main" val="1775154059"/>
                    </a:ext>
                  </a:extLst>
                </a:gridCol>
                <a:gridCol w="2030931">
                  <a:extLst>
                    <a:ext uri="{9D8B030D-6E8A-4147-A177-3AD203B41FA5}">
                      <a16:colId xmlns:a16="http://schemas.microsoft.com/office/drawing/2014/main" val="2125234546"/>
                    </a:ext>
                  </a:extLst>
                </a:gridCol>
                <a:gridCol w="2048734">
                  <a:extLst>
                    <a:ext uri="{9D8B030D-6E8A-4147-A177-3AD203B41FA5}">
                      <a16:colId xmlns:a16="http://schemas.microsoft.com/office/drawing/2014/main" val="3092822871"/>
                    </a:ext>
                  </a:extLst>
                </a:gridCol>
              </a:tblGrid>
              <a:tr h="474487">
                <a:tc>
                  <a:txBody>
                    <a:bodyPr/>
                    <a:lstStyle/>
                    <a:p>
                      <a:pPr algn="l" fontAlgn="b"/>
                      <a:r>
                        <a:rPr lang="en-ZA" sz="1600" b="1" u="none" strike="noStrike" dirty="0">
                          <a:effectLst/>
                          <a:latin typeface="+mn-lt"/>
                        </a:rPr>
                        <a:t>Province</a:t>
                      </a:r>
                      <a:endParaRPr lang="en-ZA" sz="1600" b="1" i="1" u="none" strike="noStrike" dirty="0">
                        <a:solidFill>
                          <a:srgbClr val="000000"/>
                        </a:solidFill>
                        <a:effectLst/>
                        <a:latin typeface="+mn-lt"/>
                      </a:endParaRPr>
                    </a:p>
                  </a:txBody>
                  <a:tcPr marL="9525" marR="9525" marT="9525" marB="0" anchor="b"/>
                </a:tc>
                <a:tc>
                  <a:txBody>
                    <a:bodyPr/>
                    <a:lstStyle/>
                    <a:p>
                      <a:pPr algn="l" fontAlgn="b"/>
                      <a:r>
                        <a:rPr lang="en-ZA" sz="1600" b="1" u="none" strike="noStrike" dirty="0">
                          <a:effectLst/>
                          <a:latin typeface="+mn-lt"/>
                        </a:rPr>
                        <a:t>Requests Received</a:t>
                      </a:r>
                      <a:endParaRPr lang="en-ZA" sz="1600" b="1" i="1" u="none" strike="noStrike" dirty="0">
                        <a:solidFill>
                          <a:srgbClr val="000000"/>
                        </a:solidFill>
                        <a:effectLst/>
                        <a:latin typeface="+mn-lt"/>
                      </a:endParaRPr>
                    </a:p>
                  </a:txBody>
                  <a:tcPr marL="9525" marR="9525" marT="9525" marB="0" anchor="b"/>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prstClr val="white"/>
                          </a:solidFill>
                          <a:effectLst/>
                          <a:uLnTx/>
                          <a:uFillTx/>
                          <a:latin typeface="+mn-lt"/>
                          <a:ea typeface="+mn-ea"/>
                          <a:cs typeface="+mn-cs"/>
                        </a:rPr>
                        <a:t>Requests Responded</a:t>
                      </a:r>
                      <a:endParaRPr kumimoji="0" lang="en-ZA" sz="1600" b="1" i="1" u="none" strike="noStrike" kern="0" cap="none" spc="0" normalizeH="0" baseline="0" noProof="0" dirty="0">
                        <a:ln>
                          <a:noFill/>
                        </a:ln>
                        <a:solidFill>
                          <a:srgbClr val="000000"/>
                        </a:solidFill>
                        <a:effectLst/>
                        <a:uLnTx/>
                        <a:uFillTx/>
                        <a:latin typeface="+mn-lt"/>
                        <a:ea typeface="+mn-ea"/>
                        <a:cs typeface="+mn-cs"/>
                      </a:endParaRPr>
                    </a:p>
                  </a:txBody>
                  <a:tcPr marL="9525" marR="9525" marT="9525" marB="0" anchor="b"/>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prstClr val="white"/>
                          </a:solidFill>
                          <a:effectLst/>
                          <a:uLnTx/>
                          <a:uFillTx/>
                          <a:latin typeface="+mn-lt"/>
                          <a:ea typeface="+mn-ea"/>
                          <a:cs typeface="+mn-cs"/>
                        </a:rPr>
                        <a:t>%Responded</a:t>
                      </a:r>
                      <a:endParaRPr kumimoji="0" lang="en-ZA" sz="1600" b="1" i="1" u="none" strike="noStrike" kern="0" cap="none" spc="0" normalizeH="0" baseline="0" noProof="0" dirty="0">
                        <a:ln>
                          <a:noFill/>
                        </a:ln>
                        <a:solidFill>
                          <a:srgbClr val="000000"/>
                        </a:solidFill>
                        <a:effectLst/>
                        <a:uLnTx/>
                        <a:uFillTx/>
                        <a:latin typeface="+mn-lt"/>
                        <a:ea typeface="+mn-ea"/>
                        <a:cs typeface="+mn-cs"/>
                      </a:endParaRPr>
                    </a:p>
                  </a:txBody>
                  <a:tcPr marL="9525" marR="9525" marT="9525" marB="0" anchor="b"/>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prstClr val="white"/>
                          </a:solidFill>
                          <a:effectLst/>
                          <a:uLnTx/>
                          <a:uFillTx/>
                          <a:latin typeface="+mn-lt"/>
                          <a:ea typeface="+mn-ea"/>
                          <a:cs typeface="+mn-cs"/>
                        </a:rPr>
                        <a:t>Requests Responded to within 15 working days </a:t>
                      </a:r>
                      <a:endParaRPr kumimoji="0" lang="en-ZA" sz="1600" b="1" i="1" u="none" strike="noStrike" kern="0" cap="none" spc="0" normalizeH="0" baseline="0" noProof="0" dirty="0">
                        <a:ln>
                          <a:noFill/>
                        </a:ln>
                        <a:solidFill>
                          <a:srgbClr val="000000"/>
                        </a:solidFill>
                        <a:effectLst/>
                        <a:uLnTx/>
                        <a:uFillTx/>
                        <a:latin typeface="+mn-lt"/>
                        <a:ea typeface="+mn-ea"/>
                        <a:cs typeface="+mn-cs"/>
                      </a:endParaRPr>
                    </a:p>
                  </a:txBody>
                  <a:tcPr marL="9525" marR="9525" marT="9525" marB="0" anchor="b"/>
                </a:tc>
                <a:tc>
                  <a:txBody>
                    <a:bodyPr/>
                    <a:lstStyle/>
                    <a:p>
                      <a:pPr algn="ctr" fontAlgn="b"/>
                      <a:r>
                        <a:rPr lang="en-ZA" sz="1600" b="1" u="none" strike="noStrike" dirty="0">
                          <a:effectLst/>
                          <a:latin typeface="+mn-lt"/>
                        </a:rPr>
                        <a:t>% Responded to within 15 working days </a:t>
                      </a:r>
                    </a:p>
                  </a:txBody>
                  <a:tcPr marL="9525" marR="9525" marT="9525" marB="0" anchor="b"/>
                </a:tc>
                <a:extLst>
                  <a:ext uri="{0D108BD9-81ED-4DB2-BD59-A6C34878D82A}">
                    <a16:rowId xmlns:a16="http://schemas.microsoft.com/office/drawing/2014/main" val="1118617310"/>
                  </a:ext>
                </a:extLst>
              </a:tr>
              <a:tr h="140911">
                <a:tc>
                  <a:txBody>
                    <a:bodyPr/>
                    <a:lstStyle/>
                    <a:p>
                      <a:pPr algn="ctr" fontAlgn="b"/>
                      <a:r>
                        <a:rPr lang="en-ZA" sz="1600" b="1" i="0" u="none" strike="noStrike" dirty="0">
                          <a:solidFill>
                            <a:srgbClr val="000000"/>
                          </a:solidFill>
                          <a:effectLst/>
                          <a:latin typeface="Calibri"/>
                        </a:rPr>
                        <a:t>EC</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28</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27</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97%</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26</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93%</a:t>
                      </a:r>
                    </a:p>
                  </a:txBody>
                  <a:tcPr marL="9525" marR="9525" marT="9525" marB="0" anchor="b">
                    <a:solidFill>
                      <a:srgbClr val="00B050"/>
                    </a:solidFill>
                  </a:tcPr>
                </a:tc>
                <a:extLst>
                  <a:ext uri="{0D108BD9-81ED-4DB2-BD59-A6C34878D82A}">
                    <a16:rowId xmlns:a16="http://schemas.microsoft.com/office/drawing/2014/main" val="1734772779"/>
                  </a:ext>
                </a:extLst>
              </a:tr>
              <a:tr h="91281">
                <a:tc>
                  <a:txBody>
                    <a:bodyPr/>
                    <a:lstStyle/>
                    <a:p>
                      <a:pPr algn="ctr" fontAlgn="b"/>
                      <a:r>
                        <a:rPr lang="en-ZA" sz="1600" b="1" i="0" u="none" strike="noStrike" dirty="0">
                          <a:solidFill>
                            <a:srgbClr val="000000"/>
                          </a:solidFill>
                          <a:effectLst/>
                          <a:latin typeface="Calibri"/>
                        </a:rPr>
                        <a:t>FS</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58</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57</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98%</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56</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97%</a:t>
                      </a:r>
                    </a:p>
                  </a:txBody>
                  <a:tcPr marL="9525" marR="9525" marT="9525" marB="0" anchor="b">
                    <a:solidFill>
                      <a:srgbClr val="00B050"/>
                    </a:solidFill>
                  </a:tcPr>
                </a:tc>
                <a:extLst>
                  <a:ext uri="{0D108BD9-81ED-4DB2-BD59-A6C34878D82A}">
                    <a16:rowId xmlns:a16="http://schemas.microsoft.com/office/drawing/2014/main" val="893853635"/>
                  </a:ext>
                </a:extLst>
              </a:tr>
              <a:tr h="173957">
                <a:tc>
                  <a:txBody>
                    <a:bodyPr/>
                    <a:lstStyle/>
                    <a:p>
                      <a:pPr algn="ctr" fontAlgn="b"/>
                      <a:r>
                        <a:rPr lang="en-ZA" sz="1600" b="1" i="0" u="none" strike="noStrike" dirty="0">
                          <a:solidFill>
                            <a:srgbClr val="000000"/>
                          </a:solidFill>
                          <a:effectLst/>
                          <a:latin typeface="Calibri"/>
                        </a:rPr>
                        <a:t>GP</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234</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228</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97%</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223</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95%</a:t>
                      </a:r>
                    </a:p>
                  </a:txBody>
                  <a:tcPr marL="9525" marR="9525" marT="9525" marB="0" anchor="b">
                    <a:solidFill>
                      <a:srgbClr val="00B050"/>
                    </a:solidFill>
                  </a:tcPr>
                </a:tc>
                <a:extLst>
                  <a:ext uri="{0D108BD9-81ED-4DB2-BD59-A6C34878D82A}">
                    <a16:rowId xmlns:a16="http://schemas.microsoft.com/office/drawing/2014/main" val="2941298723"/>
                  </a:ext>
                </a:extLst>
              </a:tr>
              <a:tr h="63625">
                <a:tc>
                  <a:txBody>
                    <a:bodyPr/>
                    <a:lstStyle/>
                    <a:p>
                      <a:pPr algn="ctr" fontAlgn="b"/>
                      <a:r>
                        <a:rPr lang="en-ZA" sz="1600" b="1" i="0" u="none" strike="noStrike" dirty="0">
                          <a:solidFill>
                            <a:srgbClr val="000000"/>
                          </a:solidFill>
                          <a:effectLst/>
                          <a:latin typeface="Calibri"/>
                        </a:rPr>
                        <a:t>KZN</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139</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138</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99%</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134</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96%</a:t>
                      </a:r>
                    </a:p>
                  </a:txBody>
                  <a:tcPr marL="9525" marR="9525" marT="9525" marB="0" anchor="b">
                    <a:solidFill>
                      <a:srgbClr val="00B050"/>
                    </a:solidFill>
                  </a:tcPr>
                </a:tc>
                <a:extLst>
                  <a:ext uri="{0D108BD9-81ED-4DB2-BD59-A6C34878D82A}">
                    <a16:rowId xmlns:a16="http://schemas.microsoft.com/office/drawing/2014/main" val="417976218"/>
                  </a:ext>
                </a:extLst>
              </a:tr>
              <a:tr h="81371">
                <a:tc>
                  <a:txBody>
                    <a:bodyPr/>
                    <a:lstStyle/>
                    <a:p>
                      <a:pPr algn="ctr" fontAlgn="b"/>
                      <a:r>
                        <a:rPr lang="en-ZA" sz="1600" b="1" i="0" u="none" strike="noStrike" dirty="0">
                          <a:solidFill>
                            <a:srgbClr val="000000"/>
                          </a:solidFill>
                          <a:effectLst/>
                          <a:latin typeface="Calibri"/>
                        </a:rPr>
                        <a:t>LP</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66</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65</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98%</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65</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98%</a:t>
                      </a:r>
                    </a:p>
                  </a:txBody>
                  <a:tcPr marL="9525" marR="9525" marT="9525" marB="0" anchor="b">
                    <a:solidFill>
                      <a:srgbClr val="00B050"/>
                    </a:solidFill>
                  </a:tcPr>
                </a:tc>
                <a:extLst>
                  <a:ext uri="{0D108BD9-81ED-4DB2-BD59-A6C34878D82A}">
                    <a16:rowId xmlns:a16="http://schemas.microsoft.com/office/drawing/2014/main" val="1806365623"/>
                  </a:ext>
                </a:extLst>
              </a:tr>
              <a:tr h="195046">
                <a:tc>
                  <a:txBody>
                    <a:bodyPr/>
                    <a:lstStyle/>
                    <a:p>
                      <a:pPr algn="ctr" fontAlgn="b"/>
                      <a:r>
                        <a:rPr lang="en-ZA" sz="1600" b="1" i="0" u="none" strike="noStrike" dirty="0">
                          <a:solidFill>
                            <a:srgbClr val="000000"/>
                          </a:solidFill>
                          <a:effectLst/>
                          <a:latin typeface="Calibri"/>
                        </a:rPr>
                        <a:t>MP</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81</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78</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96%</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71</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88%</a:t>
                      </a:r>
                    </a:p>
                  </a:txBody>
                  <a:tcPr marL="9525" marR="9525" marT="9525" marB="0" anchor="b">
                    <a:solidFill>
                      <a:srgbClr val="00B050"/>
                    </a:solidFill>
                  </a:tcPr>
                </a:tc>
                <a:extLst>
                  <a:ext uri="{0D108BD9-81ED-4DB2-BD59-A6C34878D82A}">
                    <a16:rowId xmlns:a16="http://schemas.microsoft.com/office/drawing/2014/main" val="1222244105"/>
                  </a:ext>
                </a:extLst>
              </a:tr>
              <a:tr h="197722">
                <a:tc>
                  <a:txBody>
                    <a:bodyPr/>
                    <a:lstStyle/>
                    <a:p>
                      <a:pPr algn="ctr" fontAlgn="b"/>
                      <a:r>
                        <a:rPr lang="en-ZA" sz="1600" b="1" i="0" u="none" strike="noStrike" dirty="0">
                          <a:solidFill>
                            <a:srgbClr val="000000"/>
                          </a:solidFill>
                          <a:effectLst/>
                          <a:latin typeface="Calibri"/>
                        </a:rPr>
                        <a:t>NC</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18</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100%</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18</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100%</a:t>
                      </a:r>
                    </a:p>
                  </a:txBody>
                  <a:tcPr marL="9525" marR="9525" marT="9525" marB="0" anchor="b">
                    <a:solidFill>
                      <a:srgbClr val="00B050"/>
                    </a:solidFill>
                  </a:tcPr>
                </a:tc>
                <a:extLst>
                  <a:ext uri="{0D108BD9-81ED-4DB2-BD59-A6C34878D82A}">
                    <a16:rowId xmlns:a16="http://schemas.microsoft.com/office/drawing/2014/main" val="1603457179"/>
                  </a:ext>
                </a:extLst>
              </a:tr>
              <a:tr h="291837">
                <a:tc>
                  <a:txBody>
                    <a:bodyPr/>
                    <a:lstStyle/>
                    <a:p>
                      <a:pPr algn="ctr" fontAlgn="b"/>
                      <a:r>
                        <a:rPr lang="en-ZA" sz="1600" b="1" i="0" u="none" strike="noStrike" dirty="0">
                          <a:solidFill>
                            <a:srgbClr val="000000"/>
                          </a:solidFill>
                          <a:effectLst/>
                          <a:latin typeface="Calibri"/>
                        </a:rPr>
                        <a:t>NW</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52</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49</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94%</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49</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94%</a:t>
                      </a:r>
                    </a:p>
                  </a:txBody>
                  <a:tcPr marL="9525" marR="9525" marT="9525" marB="0" anchor="b">
                    <a:solidFill>
                      <a:srgbClr val="00B050"/>
                    </a:solidFill>
                  </a:tcPr>
                </a:tc>
                <a:extLst>
                  <a:ext uri="{0D108BD9-81ED-4DB2-BD59-A6C34878D82A}">
                    <a16:rowId xmlns:a16="http://schemas.microsoft.com/office/drawing/2014/main" val="3174614657"/>
                  </a:ext>
                </a:extLst>
              </a:tr>
              <a:tr h="242261">
                <a:tc>
                  <a:txBody>
                    <a:bodyPr/>
                    <a:lstStyle/>
                    <a:p>
                      <a:pPr algn="ctr" fontAlgn="b"/>
                      <a:r>
                        <a:rPr lang="en-ZA" sz="1600" b="1" i="0" u="none" strike="noStrike" dirty="0">
                          <a:solidFill>
                            <a:srgbClr val="000000"/>
                          </a:solidFill>
                          <a:effectLst/>
                          <a:latin typeface="Calibri"/>
                        </a:rPr>
                        <a:t>WC</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81</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79</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97%</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79</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98%</a:t>
                      </a:r>
                    </a:p>
                  </a:txBody>
                  <a:tcPr marL="9525" marR="9525" marT="9525" marB="0" anchor="b">
                    <a:solidFill>
                      <a:srgbClr val="00B050"/>
                    </a:solidFill>
                  </a:tcPr>
                </a:tc>
                <a:extLst>
                  <a:ext uri="{0D108BD9-81ED-4DB2-BD59-A6C34878D82A}">
                    <a16:rowId xmlns:a16="http://schemas.microsoft.com/office/drawing/2014/main" val="911983057"/>
                  </a:ext>
                </a:extLst>
              </a:tr>
              <a:tr h="101246">
                <a:tc>
                  <a:txBody>
                    <a:bodyPr/>
                    <a:lstStyle/>
                    <a:p>
                      <a:pPr algn="ctr" fontAlgn="b"/>
                      <a:r>
                        <a:rPr lang="en-ZA" sz="1600" b="1" i="0" u="none" strike="noStrike" dirty="0">
                          <a:solidFill>
                            <a:srgbClr val="000000"/>
                          </a:solidFill>
                          <a:effectLst/>
                          <a:latin typeface="Calibri"/>
                        </a:rPr>
                        <a:t>Total</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757</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740</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97%</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721</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95%</a:t>
                      </a:r>
                    </a:p>
                  </a:txBody>
                  <a:tcPr marL="9525" marR="9525" marT="9525" marB="0" anchor="b">
                    <a:solidFill>
                      <a:srgbClr val="00B050"/>
                    </a:solidFill>
                  </a:tcPr>
                </a:tc>
                <a:extLst>
                  <a:ext uri="{0D108BD9-81ED-4DB2-BD59-A6C34878D82A}">
                    <a16:rowId xmlns:a16="http://schemas.microsoft.com/office/drawing/2014/main" val="1096007179"/>
                  </a:ext>
                </a:extLst>
              </a:tr>
            </a:tbl>
          </a:graphicData>
        </a:graphic>
      </p:graphicFrame>
      <p:sp>
        <p:nvSpPr>
          <p:cNvPr id="6" name="Rectangle 5"/>
          <p:cNvSpPr/>
          <p:nvPr/>
        </p:nvSpPr>
        <p:spPr>
          <a:xfrm>
            <a:off x="1342724" y="475561"/>
            <a:ext cx="6087979"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3600" b="0" i="0" u="none" strike="noStrike" kern="1200" cap="none" spc="0" normalizeH="0" baseline="0" noProof="0" dirty="0">
                <a:ln>
                  <a:noFill/>
                </a:ln>
                <a:solidFill>
                  <a:prstClr val="black"/>
                </a:solidFill>
                <a:effectLst/>
                <a:uLnTx/>
                <a:uFillTx/>
                <a:latin typeface="Calibri"/>
                <a:ea typeface="ＭＳ Ｐゴシック" pitchFamily="-111" charset="-128"/>
                <a:cs typeface="+mn-cs"/>
              </a:rPr>
              <a:t>PROVINCIAL BREAKDOWN</a:t>
            </a:r>
            <a:endParaRPr kumimoji="0" lang="en-ZA" sz="3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206365163"/>
              </p:ext>
            </p:extLst>
          </p:nvPr>
        </p:nvGraphicFramePr>
        <p:xfrm>
          <a:off x="483398" y="4835106"/>
          <a:ext cx="8340562" cy="1169434"/>
        </p:xfrm>
        <a:graphic>
          <a:graphicData uri="http://schemas.openxmlformats.org/drawingml/2006/table">
            <a:tbl>
              <a:tblPr firstRow="1" bandRow="1">
                <a:tableStyleId>{5C22544A-7EE6-4342-B048-85BDC9FD1C3A}</a:tableStyleId>
              </a:tblPr>
              <a:tblGrid>
                <a:gridCol w="729385">
                  <a:extLst>
                    <a:ext uri="{9D8B030D-6E8A-4147-A177-3AD203B41FA5}">
                      <a16:colId xmlns:a16="http://schemas.microsoft.com/office/drawing/2014/main" val="2680059056"/>
                    </a:ext>
                  </a:extLst>
                </a:gridCol>
                <a:gridCol w="750771">
                  <a:extLst>
                    <a:ext uri="{9D8B030D-6E8A-4147-A177-3AD203B41FA5}">
                      <a16:colId xmlns:a16="http://schemas.microsoft.com/office/drawing/2014/main" val="2550072682"/>
                    </a:ext>
                  </a:extLst>
                </a:gridCol>
                <a:gridCol w="741145">
                  <a:extLst>
                    <a:ext uri="{9D8B030D-6E8A-4147-A177-3AD203B41FA5}">
                      <a16:colId xmlns:a16="http://schemas.microsoft.com/office/drawing/2014/main" val="237833653"/>
                    </a:ext>
                  </a:extLst>
                </a:gridCol>
                <a:gridCol w="683394">
                  <a:extLst>
                    <a:ext uri="{9D8B030D-6E8A-4147-A177-3AD203B41FA5}">
                      <a16:colId xmlns:a16="http://schemas.microsoft.com/office/drawing/2014/main" val="2539477102"/>
                    </a:ext>
                  </a:extLst>
                </a:gridCol>
                <a:gridCol w="721894">
                  <a:extLst>
                    <a:ext uri="{9D8B030D-6E8A-4147-A177-3AD203B41FA5}">
                      <a16:colId xmlns:a16="http://schemas.microsoft.com/office/drawing/2014/main" val="2280155013"/>
                    </a:ext>
                  </a:extLst>
                </a:gridCol>
                <a:gridCol w="741146">
                  <a:extLst>
                    <a:ext uri="{9D8B030D-6E8A-4147-A177-3AD203B41FA5}">
                      <a16:colId xmlns:a16="http://schemas.microsoft.com/office/drawing/2014/main" val="1814131946"/>
                    </a:ext>
                  </a:extLst>
                </a:gridCol>
                <a:gridCol w="721975">
                  <a:extLst>
                    <a:ext uri="{9D8B030D-6E8A-4147-A177-3AD203B41FA5}">
                      <a16:colId xmlns:a16="http://schemas.microsoft.com/office/drawing/2014/main" val="985861348"/>
                    </a:ext>
                  </a:extLst>
                </a:gridCol>
                <a:gridCol w="746030">
                  <a:extLst>
                    <a:ext uri="{9D8B030D-6E8A-4147-A177-3AD203B41FA5}">
                      <a16:colId xmlns:a16="http://schemas.microsoft.com/office/drawing/2014/main" val="715691029"/>
                    </a:ext>
                  </a:extLst>
                </a:gridCol>
                <a:gridCol w="716929">
                  <a:extLst>
                    <a:ext uri="{9D8B030D-6E8A-4147-A177-3AD203B41FA5}">
                      <a16:colId xmlns:a16="http://schemas.microsoft.com/office/drawing/2014/main" val="3955961648"/>
                    </a:ext>
                  </a:extLst>
                </a:gridCol>
                <a:gridCol w="735344">
                  <a:extLst>
                    <a:ext uri="{9D8B030D-6E8A-4147-A177-3AD203B41FA5}">
                      <a16:colId xmlns:a16="http://schemas.microsoft.com/office/drawing/2014/main" val="299309463"/>
                    </a:ext>
                  </a:extLst>
                </a:gridCol>
                <a:gridCol w="1052549">
                  <a:extLst>
                    <a:ext uri="{9D8B030D-6E8A-4147-A177-3AD203B41FA5}">
                      <a16:colId xmlns:a16="http://schemas.microsoft.com/office/drawing/2014/main" val="336215093"/>
                    </a:ext>
                  </a:extLst>
                </a:gridCol>
              </a:tblGrid>
              <a:tr h="432834">
                <a:tc>
                  <a:txBody>
                    <a:bodyPr/>
                    <a:lstStyle/>
                    <a:p>
                      <a:r>
                        <a:rPr lang="en-ZA" dirty="0"/>
                        <a:t>Prov.</a:t>
                      </a:r>
                    </a:p>
                  </a:txBody>
                  <a:tcPr/>
                </a:tc>
                <a:tc>
                  <a:txBody>
                    <a:bodyPr/>
                    <a:lstStyle/>
                    <a:p>
                      <a:r>
                        <a:rPr lang="en-ZA" dirty="0"/>
                        <a:t>EC</a:t>
                      </a:r>
                    </a:p>
                  </a:txBody>
                  <a:tcPr/>
                </a:tc>
                <a:tc>
                  <a:txBody>
                    <a:bodyPr/>
                    <a:lstStyle/>
                    <a:p>
                      <a:r>
                        <a:rPr lang="en-ZA" dirty="0"/>
                        <a:t>FS</a:t>
                      </a:r>
                    </a:p>
                  </a:txBody>
                  <a:tcPr/>
                </a:tc>
                <a:tc>
                  <a:txBody>
                    <a:bodyPr/>
                    <a:lstStyle/>
                    <a:p>
                      <a:r>
                        <a:rPr lang="en-ZA" dirty="0"/>
                        <a:t>GP</a:t>
                      </a:r>
                    </a:p>
                  </a:txBody>
                  <a:tcPr/>
                </a:tc>
                <a:tc>
                  <a:txBody>
                    <a:bodyPr/>
                    <a:lstStyle/>
                    <a:p>
                      <a:r>
                        <a:rPr lang="en-ZA" dirty="0"/>
                        <a:t>KZN</a:t>
                      </a:r>
                    </a:p>
                  </a:txBody>
                  <a:tcPr/>
                </a:tc>
                <a:tc>
                  <a:txBody>
                    <a:bodyPr/>
                    <a:lstStyle/>
                    <a:p>
                      <a:r>
                        <a:rPr lang="en-ZA" dirty="0"/>
                        <a:t>LP</a:t>
                      </a:r>
                    </a:p>
                  </a:txBody>
                  <a:tcPr/>
                </a:tc>
                <a:tc>
                  <a:txBody>
                    <a:bodyPr/>
                    <a:lstStyle/>
                    <a:p>
                      <a:r>
                        <a:rPr lang="en-ZA" dirty="0"/>
                        <a:t>MP</a:t>
                      </a:r>
                    </a:p>
                  </a:txBody>
                  <a:tcPr/>
                </a:tc>
                <a:tc>
                  <a:txBody>
                    <a:bodyPr/>
                    <a:lstStyle/>
                    <a:p>
                      <a:r>
                        <a:rPr lang="en-ZA" dirty="0"/>
                        <a:t>NC</a:t>
                      </a:r>
                    </a:p>
                  </a:txBody>
                  <a:tcPr/>
                </a:tc>
                <a:tc>
                  <a:txBody>
                    <a:bodyPr/>
                    <a:lstStyle/>
                    <a:p>
                      <a:r>
                        <a:rPr lang="en-ZA" dirty="0"/>
                        <a:t>NW</a:t>
                      </a:r>
                    </a:p>
                  </a:txBody>
                  <a:tcPr/>
                </a:tc>
                <a:tc>
                  <a:txBody>
                    <a:bodyPr/>
                    <a:lstStyle/>
                    <a:p>
                      <a:r>
                        <a:rPr lang="en-ZA" dirty="0"/>
                        <a:t>WC</a:t>
                      </a:r>
                    </a:p>
                  </a:txBody>
                  <a:tcPr/>
                </a:tc>
                <a:tc>
                  <a:txBody>
                    <a:bodyPr/>
                    <a:lstStyle/>
                    <a:p>
                      <a:r>
                        <a:rPr lang="en-ZA" dirty="0"/>
                        <a:t>OVERALL</a:t>
                      </a:r>
                    </a:p>
                  </a:txBody>
                  <a:tcPr/>
                </a:tc>
                <a:extLst>
                  <a:ext uri="{0D108BD9-81ED-4DB2-BD59-A6C34878D82A}">
                    <a16:rowId xmlns:a16="http://schemas.microsoft.com/office/drawing/2014/main" val="2427438467"/>
                  </a:ext>
                </a:extLst>
              </a:tr>
              <a:tr h="183682">
                <a:tc>
                  <a:txBody>
                    <a:bodyPr/>
                    <a:lstStyle/>
                    <a:p>
                      <a:r>
                        <a:rPr lang="en-ZA" b="1" dirty="0"/>
                        <a:t>Q1</a:t>
                      </a:r>
                    </a:p>
                  </a:txBody>
                  <a:tcPr/>
                </a:tc>
                <a:tc>
                  <a:txBody>
                    <a:bodyPr/>
                    <a:lstStyle/>
                    <a:p>
                      <a:r>
                        <a:rPr lang="en-ZA" sz="1600" b="1" dirty="0">
                          <a:solidFill>
                            <a:srgbClr val="00B050"/>
                          </a:solidFill>
                        </a:rPr>
                        <a:t>100%</a:t>
                      </a:r>
                    </a:p>
                  </a:txBody>
                  <a:tcPr/>
                </a:tc>
                <a:tc>
                  <a:txBody>
                    <a:bodyPr/>
                    <a:lstStyle/>
                    <a:p>
                      <a:r>
                        <a:rPr lang="en-ZA" sz="1600" b="1" dirty="0">
                          <a:solidFill>
                            <a:srgbClr val="00B050"/>
                          </a:solidFill>
                        </a:rPr>
                        <a:t>100%</a:t>
                      </a:r>
                    </a:p>
                  </a:txBody>
                  <a:tcPr/>
                </a:tc>
                <a:tc>
                  <a:txBody>
                    <a:bodyPr/>
                    <a:lstStyle/>
                    <a:p>
                      <a:r>
                        <a:rPr lang="en-ZA" sz="1600" b="1" dirty="0">
                          <a:solidFill>
                            <a:srgbClr val="00B050"/>
                          </a:solidFill>
                        </a:rPr>
                        <a:t>97%</a:t>
                      </a:r>
                    </a:p>
                  </a:txBody>
                  <a:tcPr/>
                </a:tc>
                <a:tc>
                  <a:txBody>
                    <a:bodyPr/>
                    <a:lstStyle/>
                    <a:p>
                      <a:r>
                        <a:rPr lang="en-ZA" sz="1600" b="1" dirty="0">
                          <a:solidFill>
                            <a:srgbClr val="00B050"/>
                          </a:solidFill>
                        </a:rPr>
                        <a:t>97%</a:t>
                      </a:r>
                    </a:p>
                  </a:txBody>
                  <a:tcPr/>
                </a:tc>
                <a:tc>
                  <a:txBody>
                    <a:bodyPr/>
                    <a:lstStyle/>
                    <a:p>
                      <a:r>
                        <a:rPr lang="en-ZA" sz="1600" b="1" dirty="0">
                          <a:solidFill>
                            <a:srgbClr val="00B050"/>
                          </a:solidFill>
                        </a:rPr>
                        <a:t>100%</a:t>
                      </a:r>
                    </a:p>
                  </a:txBody>
                  <a:tcPr/>
                </a:tc>
                <a:tc>
                  <a:txBody>
                    <a:bodyPr/>
                    <a:lstStyle/>
                    <a:p>
                      <a:r>
                        <a:rPr lang="en-ZA" sz="1600" b="1" dirty="0">
                          <a:solidFill>
                            <a:srgbClr val="00B050"/>
                          </a:solidFill>
                        </a:rPr>
                        <a:t>94%</a:t>
                      </a:r>
                    </a:p>
                  </a:txBody>
                  <a:tcPr/>
                </a:tc>
                <a:tc>
                  <a:txBody>
                    <a:bodyPr/>
                    <a:lstStyle/>
                    <a:p>
                      <a:r>
                        <a:rPr lang="en-ZA" sz="1600" b="1" dirty="0">
                          <a:solidFill>
                            <a:srgbClr val="00B050"/>
                          </a:solidFill>
                        </a:rPr>
                        <a:t>100%</a:t>
                      </a:r>
                    </a:p>
                  </a:txBody>
                  <a:tcPr/>
                </a:tc>
                <a:tc>
                  <a:txBody>
                    <a:bodyPr/>
                    <a:lstStyle/>
                    <a:p>
                      <a:r>
                        <a:rPr lang="en-ZA" sz="1600" b="1" dirty="0">
                          <a:solidFill>
                            <a:srgbClr val="00B050"/>
                          </a:solidFill>
                        </a:rPr>
                        <a:t>100%</a:t>
                      </a:r>
                    </a:p>
                  </a:txBody>
                  <a:tcPr/>
                </a:tc>
                <a:tc>
                  <a:txBody>
                    <a:bodyPr/>
                    <a:lstStyle/>
                    <a:p>
                      <a:r>
                        <a:rPr lang="en-ZA" sz="1600" b="1" dirty="0">
                          <a:solidFill>
                            <a:srgbClr val="00B050"/>
                          </a:solidFill>
                        </a:rPr>
                        <a:t>100%</a:t>
                      </a:r>
                    </a:p>
                  </a:txBody>
                  <a:tcPr/>
                </a:tc>
                <a:tc>
                  <a:txBody>
                    <a:bodyPr/>
                    <a:lstStyle/>
                    <a:p>
                      <a:pPr algn="ctr"/>
                      <a:r>
                        <a:rPr lang="en-ZA" sz="1600" b="1" dirty="0">
                          <a:solidFill>
                            <a:srgbClr val="00B050"/>
                          </a:solidFill>
                        </a:rPr>
                        <a:t>98%</a:t>
                      </a:r>
                    </a:p>
                  </a:txBody>
                  <a:tcPr/>
                </a:tc>
                <a:extLst>
                  <a:ext uri="{0D108BD9-81ED-4DB2-BD59-A6C34878D82A}">
                    <a16:rowId xmlns:a16="http://schemas.microsoft.com/office/drawing/2014/main" val="328464494"/>
                  </a:ext>
                </a:extLst>
              </a:tr>
              <a:tr h="370840">
                <a:tc>
                  <a:txBody>
                    <a:bodyPr/>
                    <a:lstStyle/>
                    <a:p>
                      <a:r>
                        <a:rPr lang="en-ZA" b="1" dirty="0"/>
                        <a:t>Q2</a:t>
                      </a:r>
                    </a:p>
                  </a:txBody>
                  <a:tcPr/>
                </a:tc>
                <a:tc>
                  <a:txBody>
                    <a:bodyPr/>
                    <a:lstStyle/>
                    <a:p>
                      <a:pPr algn="ctr"/>
                      <a:r>
                        <a:rPr lang="en-ZA" sz="1600" b="1" dirty="0">
                          <a:solidFill>
                            <a:srgbClr val="00B050"/>
                          </a:solidFill>
                        </a:rPr>
                        <a:t>93%</a:t>
                      </a:r>
                    </a:p>
                  </a:txBody>
                  <a:tcPr/>
                </a:tc>
                <a:tc>
                  <a:txBody>
                    <a:bodyPr/>
                    <a:lstStyle/>
                    <a:p>
                      <a:pPr algn="ctr"/>
                      <a:r>
                        <a:rPr lang="en-ZA" sz="1600" b="1" dirty="0">
                          <a:solidFill>
                            <a:srgbClr val="00B050"/>
                          </a:solidFill>
                        </a:rPr>
                        <a:t>97%</a:t>
                      </a:r>
                    </a:p>
                  </a:txBody>
                  <a:tcPr/>
                </a:tc>
                <a:tc>
                  <a:txBody>
                    <a:bodyPr/>
                    <a:lstStyle/>
                    <a:p>
                      <a:pPr algn="ctr"/>
                      <a:r>
                        <a:rPr lang="en-ZA" sz="1600" b="1" dirty="0">
                          <a:solidFill>
                            <a:srgbClr val="00B050"/>
                          </a:solidFill>
                        </a:rPr>
                        <a:t>95%</a:t>
                      </a:r>
                    </a:p>
                  </a:txBody>
                  <a:tcPr/>
                </a:tc>
                <a:tc>
                  <a:txBody>
                    <a:bodyPr/>
                    <a:lstStyle/>
                    <a:p>
                      <a:pPr algn="ctr"/>
                      <a:r>
                        <a:rPr lang="en-ZA" sz="1600" b="1" dirty="0">
                          <a:solidFill>
                            <a:srgbClr val="00B050"/>
                          </a:solidFill>
                        </a:rPr>
                        <a:t>96%</a:t>
                      </a:r>
                    </a:p>
                  </a:txBody>
                  <a:tcPr/>
                </a:tc>
                <a:tc>
                  <a:txBody>
                    <a:bodyPr/>
                    <a:lstStyle/>
                    <a:p>
                      <a:pPr algn="ctr"/>
                      <a:r>
                        <a:rPr lang="en-ZA" sz="1600" b="1" dirty="0">
                          <a:solidFill>
                            <a:srgbClr val="00B050"/>
                          </a:solidFill>
                        </a:rPr>
                        <a:t>98%</a:t>
                      </a:r>
                    </a:p>
                  </a:txBody>
                  <a:tcPr/>
                </a:tc>
                <a:tc>
                  <a:txBody>
                    <a:bodyPr/>
                    <a:lstStyle/>
                    <a:p>
                      <a:pPr algn="ctr"/>
                      <a:r>
                        <a:rPr lang="en-ZA" sz="1600" b="1" dirty="0">
                          <a:solidFill>
                            <a:srgbClr val="00B050"/>
                          </a:solidFill>
                        </a:rPr>
                        <a:t>88%</a:t>
                      </a:r>
                    </a:p>
                  </a:txBody>
                  <a:tcPr/>
                </a:tc>
                <a:tc>
                  <a:txBody>
                    <a:bodyPr/>
                    <a:lstStyle/>
                    <a:p>
                      <a:pPr algn="ctr"/>
                      <a:r>
                        <a:rPr lang="en-ZA" sz="1600" b="1" dirty="0">
                          <a:solidFill>
                            <a:srgbClr val="00B050"/>
                          </a:solidFill>
                        </a:rPr>
                        <a:t>100%</a:t>
                      </a:r>
                    </a:p>
                  </a:txBody>
                  <a:tcPr/>
                </a:tc>
                <a:tc>
                  <a:txBody>
                    <a:bodyPr/>
                    <a:lstStyle/>
                    <a:p>
                      <a:pPr algn="ctr"/>
                      <a:r>
                        <a:rPr lang="en-ZA" sz="1600" b="1" dirty="0">
                          <a:solidFill>
                            <a:srgbClr val="00B050"/>
                          </a:solidFill>
                        </a:rPr>
                        <a:t>94%</a:t>
                      </a:r>
                    </a:p>
                  </a:txBody>
                  <a:tcPr/>
                </a:tc>
                <a:tc>
                  <a:txBody>
                    <a:bodyPr/>
                    <a:lstStyle/>
                    <a:p>
                      <a:pPr algn="ctr"/>
                      <a:r>
                        <a:rPr lang="en-ZA" sz="1600" b="1" dirty="0">
                          <a:solidFill>
                            <a:srgbClr val="00B050"/>
                          </a:solidFill>
                        </a:rPr>
                        <a:t>98%</a:t>
                      </a:r>
                    </a:p>
                  </a:txBody>
                  <a:tcPr/>
                </a:tc>
                <a:tc>
                  <a:txBody>
                    <a:bodyPr/>
                    <a:lstStyle/>
                    <a:p>
                      <a:pPr algn="ctr"/>
                      <a:r>
                        <a:rPr lang="en-ZA" sz="1600" b="1" dirty="0">
                          <a:solidFill>
                            <a:srgbClr val="00B050"/>
                          </a:solidFill>
                        </a:rPr>
                        <a:t>95%</a:t>
                      </a:r>
                    </a:p>
                  </a:txBody>
                  <a:tcPr/>
                </a:tc>
                <a:extLst>
                  <a:ext uri="{0D108BD9-81ED-4DB2-BD59-A6C34878D82A}">
                    <a16:rowId xmlns:a16="http://schemas.microsoft.com/office/drawing/2014/main" val="793940917"/>
                  </a:ext>
                </a:extLst>
              </a:tr>
            </a:tbl>
          </a:graphicData>
        </a:graphic>
      </p:graphicFrame>
    </p:spTree>
    <p:extLst>
      <p:ext uri="{BB962C8B-B14F-4D97-AF65-F5344CB8AC3E}">
        <p14:creationId xmlns:p14="http://schemas.microsoft.com/office/powerpoint/2010/main" val="397389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57192"/>
            <a:ext cx="8229600" cy="1143000"/>
          </a:xfrm>
        </p:spPr>
        <p:txBody>
          <a:bodyPr/>
          <a:lstStyle/>
          <a:p>
            <a:r>
              <a:rPr lang="en-US" altLang="en-US" b="1" dirty="0"/>
              <a:t>FINANCIAL PERFORMANCE</a:t>
            </a:r>
            <a:br>
              <a:rPr lang="en-ZA" altLang="en-US" dirty="0"/>
            </a:br>
            <a:endParaRPr lang="en-ZA" altLang="en-US" dirty="0"/>
          </a:p>
        </p:txBody>
      </p:sp>
      <p:sp>
        <p:nvSpPr>
          <p:cNvPr id="4" name="Content Placeholder 3"/>
          <p:cNvSpPr>
            <a:spLocks noGrp="1"/>
          </p:cNvSpPr>
          <p:nvPr>
            <p:ph idx="1"/>
          </p:nvPr>
        </p:nvSpPr>
        <p:spPr/>
        <p:txBody>
          <a:bodyPr/>
          <a:lstStyle/>
          <a:p>
            <a:pPr marL="0" indent="0">
              <a:buNone/>
            </a:pPr>
            <a:endParaRPr lang="en-ZA" sz="2400" dirty="0"/>
          </a:p>
          <a:p>
            <a:pPr marL="0" indent="0">
              <a:buNone/>
            </a:pPr>
            <a:endParaRPr lang="en-ZA" sz="2400" dirty="0"/>
          </a:p>
        </p:txBody>
      </p:sp>
      <p:sp>
        <p:nvSpPr>
          <p:cNvPr id="194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5655BC72-3A2F-438B-B691-296B882568B1}" type="slidenum">
              <a:rPr lang="en-US" altLang="en-US" sz="1200">
                <a:solidFill>
                  <a:srgbClr val="898989"/>
                </a:solidFill>
              </a:rPr>
              <a:pPr eaLnBrk="1" hangingPunct="1">
                <a:spcBef>
                  <a:spcPct val="0"/>
                </a:spcBef>
                <a:buFontTx/>
                <a:buNone/>
              </a:pPr>
              <a:t>25</a:t>
            </a:fld>
            <a:endParaRPr lang="en-US" altLang="en-US" sz="1200" dirty="0">
              <a:solidFill>
                <a:srgbClr val="898989"/>
              </a:solidFill>
            </a:endParaRPr>
          </a:p>
        </p:txBody>
      </p:sp>
      <p:pic>
        <p:nvPicPr>
          <p:cNvPr id="5" name="Picture 4"/>
          <p:cNvPicPr>
            <a:picLocks noChangeAspect="1"/>
          </p:cNvPicPr>
          <p:nvPr/>
        </p:nvPicPr>
        <p:blipFill>
          <a:blip r:embed="rId3"/>
          <a:stretch>
            <a:fillRect/>
          </a:stretch>
        </p:blipFill>
        <p:spPr>
          <a:xfrm>
            <a:off x="195942" y="1370013"/>
            <a:ext cx="8730343" cy="4986337"/>
          </a:xfrm>
          <a:prstGeom prst="rect">
            <a:avLst/>
          </a:prstGeom>
        </p:spPr>
      </p:pic>
    </p:spTree>
    <p:extLst>
      <p:ext uri="{BB962C8B-B14F-4D97-AF65-F5344CB8AC3E}">
        <p14:creationId xmlns:p14="http://schemas.microsoft.com/office/powerpoint/2010/main" val="898253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57217"/>
            <a:ext cx="8229600" cy="1143000"/>
          </a:xfrm>
        </p:spPr>
        <p:txBody>
          <a:bodyPr/>
          <a:lstStyle/>
          <a:p>
            <a:r>
              <a:rPr lang="en-US" altLang="en-US" b="1" dirty="0"/>
              <a:t>FINANCIAL PERFORMANCE</a:t>
            </a:r>
            <a:br>
              <a:rPr lang="en-ZA" altLang="en-US" dirty="0"/>
            </a:br>
            <a:endParaRPr lang="en-ZA" altLang="en-US" dirty="0"/>
          </a:p>
        </p:txBody>
      </p:sp>
      <p:sp>
        <p:nvSpPr>
          <p:cNvPr id="4" name="Content Placeholder 3"/>
          <p:cNvSpPr>
            <a:spLocks noGrp="1"/>
          </p:cNvSpPr>
          <p:nvPr>
            <p:ph idx="1"/>
          </p:nvPr>
        </p:nvSpPr>
        <p:spPr/>
        <p:txBody>
          <a:bodyPr/>
          <a:lstStyle/>
          <a:p>
            <a:pPr marL="0" indent="0">
              <a:buNone/>
            </a:pPr>
            <a:r>
              <a:rPr lang="en-ZA" sz="1800" b="1" dirty="0"/>
              <a:t>1. Revenue from exchange transactions</a:t>
            </a:r>
          </a:p>
          <a:p>
            <a:pPr marL="0" indent="0">
              <a:buNone/>
            </a:pPr>
            <a:r>
              <a:rPr lang="en-ZA" sz="1800" dirty="0"/>
              <a:t>Actual revenue increased by 36% as compared to the prior year and we received 28% more than budgeted revenue, the increase is due to higher interest rates and increased investment base.</a:t>
            </a:r>
          </a:p>
          <a:p>
            <a:pPr marL="0" indent="0">
              <a:buNone/>
            </a:pPr>
            <a:endParaRPr lang="en-ZA" sz="1800" dirty="0"/>
          </a:p>
          <a:p>
            <a:pPr marL="0" indent="0">
              <a:buNone/>
            </a:pPr>
            <a:r>
              <a:rPr lang="en-ZA" sz="1800" b="1" dirty="0"/>
              <a:t>2. Revenue from non-exchange transactions</a:t>
            </a:r>
          </a:p>
          <a:p>
            <a:pPr marL="0" indent="0">
              <a:buNone/>
            </a:pPr>
            <a:r>
              <a:rPr lang="en-ZA" sz="1800" dirty="0"/>
              <a:t>Actual revenue is higher than the previous year by 8% and the budget by 7%, this is due to favourable economic conditions as compared to the previous year.</a:t>
            </a:r>
          </a:p>
          <a:p>
            <a:pPr marL="0" indent="0">
              <a:buNone/>
            </a:pPr>
            <a:endParaRPr lang="en-ZA" sz="1800" dirty="0"/>
          </a:p>
          <a:p>
            <a:pPr marL="0" indent="0">
              <a:buNone/>
            </a:pPr>
            <a:r>
              <a:rPr lang="en-ZA" sz="1800" b="1" dirty="0"/>
              <a:t>3. Total expenses</a:t>
            </a:r>
          </a:p>
          <a:p>
            <a:pPr marL="0" indent="0">
              <a:buNone/>
            </a:pPr>
            <a:r>
              <a:rPr lang="en-ZA" sz="1800" dirty="0"/>
              <a:t>Total actual expenses are more that 100% as compare to the previous year, this is due to the following:</a:t>
            </a:r>
          </a:p>
          <a:p>
            <a:pPr marL="0" indent="0">
              <a:buNone/>
            </a:pPr>
            <a:r>
              <a:rPr lang="en-ZA" sz="1800" dirty="0"/>
              <a:t>(a) monthly provision for benefits incurred and reported at year end when determined by the Actuaries</a:t>
            </a:r>
          </a:p>
        </p:txBody>
      </p:sp>
      <p:sp>
        <p:nvSpPr>
          <p:cNvPr id="194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5655BC72-3A2F-438B-B691-296B882568B1}" type="slidenum">
              <a:rPr lang="en-US" altLang="en-US" sz="1200">
                <a:solidFill>
                  <a:srgbClr val="898989"/>
                </a:solidFill>
              </a:rPr>
              <a:pPr eaLnBrk="1" hangingPunct="1">
                <a:spcBef>
                  <a:spcPct val="0"/>
                </a:spcBef>
                <a:buFontTx/>
                <a:buNone/>
              </a:pPr>
              <a:t>26</a:t>
            </a:fld>
            <a:endParaRPr lang="en-US" altLang="en-US" sz="1200" dirty="0">
              <a:solidFill>
                <a:srgbClr val="898989"/>
              </a:solidFill>
            </a:endParaRPr>
          </a:p>
        </p:txBody>
      </p:sp>
    </p:spTree>
    <p:extLst>
      <p:ext uri="{BB962C8B-B14F-4D97-AF65-F5344CB8AC3E}">
        <p14:creationId xmlns:p14="http://schemas.microsoft.com/office/powerpoint/2010/main" val="1358283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43345" y="457217"/>
            <a:ext cx="8229600" cy="1143000"/>
          </a:xfrm>
        </p:spPr>
        <p:txBody>
          <a:bodyPr/>
          <a:lstStyle/>
          <a:p>
            <a:r>
              <a:rPr lang="en-US" altLang="en-US" b="1" dirty="0"/>
              <a:t>FINANCIAL PERFORMANCE</a:t>
            </a:r>
            <a:br>
              <a:rPr lang="en-ZA" altLang="en-US" dirty="0"/>
            </a:br>
            <a:endParaRPr lang="en-ZA" altLang="en-US" dirty="0"/>
          </a:p>
        </p:txBody>
      </p:sp>
      <p:sp>
        <p:nvSpPr>
          <p:cNvPr id="4" name="Content Placeholder 3"/>
          <p:cNvSpPr>
            <a:spLocks noGrp="1"/>
          </p:cNvSpPr>
          <p:nvPr>
            <p:ph idx="1"/>
          </p:nvPr>
        </p:nvSpPr>
        <p:spPr/>
        <p:txBody>
          <a:bodyPr/>
          <a:lstStyle/>
          <a:p>
            <a:pPr marL="0" indent="0">
              <a:buNone/>
            </a:pPr>
            <a:r>
              <a:rPr lang="en-ZA" sz="1800" b="1" dirty="0"/>
              <a:t>3. Total expenses (continued)</a:t>
            </a:r>
          </a:p>
          <a:p>
            <a:pPr marL="0" indent="0">
              <a:buNone/>
            </a:pPr>
            <a:r>
              <a:rPr lang="en-ZA" sz="1800" dirty="0"/>
              <a:t>(b) Delays in the prior year in processing DeL related shared costs, this include Employee related costs, admin expenses and operating lease rentals.</a:t>
            </a:r>
          </a:p>
          <a:p>
            <a:pPr marL="0" indent="0">
              <a:buNone/>
            </a:pPr>
            <a:endParaRPr lang="en-ZA" sz="1800" dirty="0"/>
          </a:p>
          <a:p>
            <a:pPr marL="0" indent="0">
              <a:buNone/>
            </a:pPr>
            <a:r>
              <a:rPr lang="en-ZA" sz="1800" b="1" dirty="0"/>
              <a:t>4. Profit on sale of investment and Fair value adjustment</a:t>
            </a:r>
          </a:p>
          <a:p>
            <a:pPr marL="0" indent="0">
              <a:buNone/>
            </a:pPr>
            <a:r>
              <a:rPr lang="en-ZA" sz="1800" dirty="0"/>
              <a:t>Profit on sale of investment was incorrectly classified and fair value adjustment in the prior year.</a:t>
            </a:r>
          </a:p>
          <a:p>
            <a:pPr marL="0" indent="0">
              <a:buNone/>
            </a:pPr>
            <a:endParaRPr lang="en-ZA" sz="1800" dirty="0"/>
          </a:p>
          <a:p>
            <a:pPr marL="0" indent="0">
              <a:buNone/>
            </a:pPr>
            <a:r>
              <a:rPr lang="en-ZA" sz="1800" dirty="0"/>
              <a:t>Actual fair value adjustment decreased by more than 100% and the budgeted amount is less by 36% as compared to the actual amount. The amount of fair value adjustment in the prior year was a recovery of losses incurred late in 2019 as a result of Covid-19 impact.</a:t>
            </a:r>
          </a:p>
          <a:p>
            <a:pPr marL="0" indent="0">
              <a:buNone/>
            </a:pPr>
            <a:endParaRPr lang="en-ZA" sz="1800" dirty="0"/>
          </a:p>
          <a:p>
            <a:pPr marL="0" indent="0">
              <a:buNone/>
            </a:pPr>
            <a:r>
              <a:rPr lang="en-ZA" sz="1800" dirty="0"/>
              <a:t>The markets are back to normal and the budget cannot be estimated accurately due to unpredictable markets. </a:t>
            </a:r>
          </a:p>
        </p:txBody>
      </p:sp>
      <p:sp>
        <p:nvSpPr>
          <p:cNvPr id="194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5655BC72-3A2F-438B-B691-296B882568B1}" type="slidenum">
              <a:rPr lang="en-US" altLang="en-US" sz="1200">
                <a:solidFill>
                  <a:srgbClr val="898989"/>
                </a:solidFill>
              </a:rPr>
              <a:pPr eaLnBrk="1" hangingPunct="1">
                <a:spcBef>
                  <a:spcPct val="0"/>
                </a:spcBef>
                <a:buFontTx/>
                <a:buNone/>
              </a:pPr>
              <a:t>27</a:t>
            </a:fld>
            <a:endParaRPr lang="en-US" altLang="en-US" sz="1200" dirty="0">
              <a:solidFill>
                <a:srgbClr val="898989"/>
              </a:solidFill>
            </a:endParaRPr>
          </a:p>
        </p:txBody>
      </p:sp>
    </p:spTree>
    <p:extLst>
      <p:ext uri="{BB962C8B-B14F-4D97-AF65-F5344CB8AC3E}">
        <p14:creationId xmlns:p14="http://schemas.microsoft.com/office/powerpoint/2010/main" val="1474212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dirty="0"/>
              <a:t>FINANCIAL POSITION</a:t>
            </a:r>
            <a:br>
              <a:rPr lang="en-ZA" altLang="en-US" dirty="0"/>
            </a:br>
            <a:endParaRPr lang="en-ZA" altLang="en-US" dirty="0"/>
          </a:p>
        </p:txBody>
      </p:sp>
      <p:sp>
        <p:nvSpPr>
          <p:cNvPr id="4" name="Content Placeholder 3"/>
          <p:cNvSpPr>
            <a:spLocks noGrp="1"/>
          </p:cNvSpPr>
          <p:nvPr>
            <p:ph idx="1"/>
          </p:nvPr>
        </p:nvSpPr>
        <p:spPr/>
        <p:txBody>
          <a:bodyPr/>
          <a:lstStyle/>
          <a:p>
            <a:pPr marL="0" indent="0">
              <a:buNone/>
            </a:pPr>
            <a:endParaRPr lang="en-ZA" sz="1800" b="1" dirty="0"/>
          </a:p>
          <a:p>
            <a:pPr marL="0" indent="0">
              <a:buNone/>
            </a:pPr>
            <a:endParaRPr lang="en-ZA" sz="1800" b="1" dirty="0"/>
          </a:p>
        </p:txBody>
      </p:sp>
      <p:sp>
        <p:nvSpPr>
          <p:cNvPr id="194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5655BC72-3A2F-438B-B691-296B882568B1}" type="slidenum">
              <a:rPr lang="en-US" altLang="en-US" sz="1200">
                <a:solidFill>
                  <a:srgbClr val="898989"/>
                </a:solidFill>
              </a:rPr>
              <a:pPr eaLnBrk="1" hangingPunct="1">
                <a:spcBef>
                  <a:spcPct val="0"/>
                </a:spcBef>
                <a:buFontTx/>
                <a:buNone/>
              </a:pPr>
              <a:t>28</a:t>
            </a:fld>
            <a:endParaRPr lang="en-US" altLang="en-US" sz="1200" dirty="0">
              <a:solidFill>
                <a:srgbClr val="898989"/>
              </a:solidFill>
            </a:endParaRPr>
          </a:p>
        </p:txBody>
      </p:sp>
      <p:pic>
        <p:nvPicPr>
          <p:cNvPr id="2" name="Picture 1"/>
          <p:cNvPicPr>
            <a:picLocks noChangeAspect="1"/>
          </p:cNvPicPr>
          <p:nvPr/>
        </p:nvPicPr>
        <p:blipFill>
          <a:blip r:embed="rId3"/>
          <a:stretch>
            <a:fillRect/>
          </a:stretch>
        </p:blipFill>
        <p:spPr>
          <a:xfrm>
            <a:off x="228600" y="1370013"/>
            <a:ext cx="8697685" cy="5150530"/>
          </a:xfrm>
          <a:prstGeom prst="rect">
            <a:avLst/>
          </a:prstGeom>
        </p:spPr>
      </p:pic>
    </p:spTree>
    <p:extLst>
      <p:ext uri="{BB962C8B-B14F-4D97-AF65-F5344CB8AC3E}">
        <p14:creationId xmlns:p14="http://schemas.microsoft.com/office/powerpoint/2010/main" val="3681855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dirty="0"/>
              <a:t>FINANCIAL POSITION</a:t>
            </a:r>
            <a:br>
              <a:rPr lang="en-ZA" altLang="en-US" dirty="0"/>
            </a:br>
            <a:endParaRPr lang="en-ZA" altLang="en-US" dirty="0"/>
          </a:p>
        </p:txBody>
      </p:sp>
      <p:sp>
        <p:nvSpPr>
          <p:cNvPr id="4" name="Content Placeholder 3"/>
          <p:cNvSpPr>
            <a:spLocks noGrp="1"/>
          </p:cNvSpPr>
          <p:nvPr>
            <p:ph idx="1"/>
          </p:nvPr>
        </p:nvSpPr>
        <p:spPr/>
        <p:txBody>
          <a:bodyPr/>
          <a:lstStyle/>
          <a:p>
            <a:pPr marL="0" indent="0">
              <a:buNone/>
            </a:pPr>
            <a:endParaRPr lang="en-ZA" sz="1800" b="1" dirty="0"/>
          </a:p>
          <a:p>
            <a:pPr marL="0" indent="0">
              <a:buNone/>
            </a:pPr>
            <a:endParaRPr lang="en-ZA" sz="1800" b="1" dirty="0"/>
          </a:p>
        </p:txBody>
      </p:sp>
      <p:sp>
        <p:nvSpPr>
          <p:cNvPr id="194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5655BC72-3A2F-438B-B691-296B882568B1}" type="slidenum">
              <a:rPr lang="en-US" altLang="en-US" sz="1200">
                <a:solidFill>
                  <a:srgbClr val="898989"/>
                </a:solidFill>
              </a:rPr>
              <a:pPr eaLnBrk="1" hangingPunct="1">
                <a:spcBef>
                  <a:spcPct val="0"/>
                </a:spcBef>
                <a:buFontTx/>
                <a:buNone/>
              </a:pPr>
              <a:t>29</a:t>
            </a:fld>
            <a:endParaRPr lang="en-US" altLang="en-US" sz="1200" dirty="0">
              <a:solidFill>
                <a:srgbClr val="898989"/>
              </a:solidFill>
            </a:endParaRPr>
          </a:p>
        </p:txBody>
      </p:sp>
      <p:pic>
        <p:nvPicPr>
          <p:cNvPr id="5" name="Picture 4"/>
          <p:cNvPicPr>
            <a:picLocks noChangeAspect="1"/>
          </p:cNvPicPr>
          <p:nvPr/>
        </p:nvPicPr>
        <p:blipFill>
          <a:blip r:embed="rId3"/>
          <a:stretch>
            <a:fillRect/>
          </a:stretch>
        </p:blipFill>
        <p:spPr>
          <a:xfrm>
            <a:off x="250371" y="1335199"/>
            <a:ext cx="8632372" cy="4924087"/>
          </a:xfrm>
          <a:prstGeom prst="rect">
            <a:avLst/>
          </a:prstGeom>
        </p:spPr>
      </p:pic>
    </p:spTree>
    <p:extLst>
      <p:ext uri="{BB962C8B-B14F-4D97-AF65-F5344CB8AC3E}">
        <p14:creationId xmlns:p14="http://schemas.microsoft.com/office/powerpoint/2010/main" val="384745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b="1" dirty="0">
                <a:solidFill>
                  <a:srgbClr val="000000"/>
                </a:solidFill>
                <a:ea typeface="ＭＳ Ｐゴシック" pitchFamily="34" charset="-128"/>
              </a:rPr>
              <a:t>INTRODUCTION</a:t>
            </a:r>
            <a:endParaRPr lang="en-US" altLang="en-US" sz="3200" dirty="0">
              <a:ea typeface="ＭＳ Ｐゴシック" pitchFamily="34" charset="-128"/>
            </a:endParaRPr>
          </a:p>
        </p:txBody>
      </p:sp>
      <p:sp>
        <p:nvSpPr>
          <p:cNvPr id="17411" name="Content Placeholder 2"/>
          <p:cNvSpPr>
            <a:spLocks noGrp="1"/>
          </p:cNvSpPr>
          <p:nvPr>
            <p:ph idx="1"/>
          </p:nvPr>
        </p:nvSpPr>
        <p:spPr/>
        <p:txBody>
          <a:bodyPr/>
          <a:lstStyle/>
          <a:p>
            <a:pPr marL="0" indent="0" algn="ctr">
              <a:buNone/>
            </a:pPr>
            <a:endParaRPr lang="en-US" altLang="en-US" sz="1800" dirty="0">
              <a:ea typeface="ＭＳ Ｐゴシック" pitchFamily="34" charset="-128"/>
            </a:endParaRPr>
          </a:p>
          <a:p>
            <a:pPr marL="0" indent="0" algn="ctr">
              <a:buNone/>
            </a:pPr>
            <a:endParaRPr lang="en-US" altLang="en-US" sz="1800" dirty="0">
              <a:ea typeface="ＭＳ Ｐゴシック" pitchFamily="34" charset="-128"/>
            </a:endParaRPr>
          </a:p>
          <a:p>
            <a:pPr marL="0" indent="0" algn="ctr">
              <a:buNone/>
            </a:pPr>
            <a:endParaRPr lang="en-US" altLang="en-US" sz="1800" dirty="0">
              <a:ea typeface="ＭＳ Ｐゴシック" pitchFamily="34" charset="-128"/>
            </a:endParaRPr>
          </a:p>
          <a:p>
            <a:pPr marL="0" indent="0" algn="ctr">
              <a:buNone/>
            </a:pPr>
            <a:br>
              <a:rPr lang="en-US" altLang="en-US" sz="2400" b="1" dirty="0">
                <a:ea typeface="ＭＳ Ｐゴシック" pitchFamily="34" charset="-128"/>
              </a:rPr>
            </a:br>
            <a:br>
              <a:rPr lang="en-US" altLang="en-US" sz="2400" b="1" dirty="0">
                <a:ea typeface="ＭＳ Ｐゴシック" pitchFamily="34" charset="-128"/>
              </a:rPr>
            </a:br>
            <a:r>
              <a:rPr lang="en-US" altLang="en-US" sz="2400" b="1" dirty="0">
                <a:ea typeface="ＭＳ Ｐゴシック" pitchFamily="34" charset="-128"/>
              </a:rPr>
              <a:t>- The Constitutional Mandate of the CF</a:t>
            </a:r>
          </a:p>
          <a:p>
            <a:pPr marL="0" indent="0" algn="ctr">
              <a:buNone/>
            </a:pPr>
            <a:r>
              <a:rPr lang="en-US" altLang="en-US" sz="2400" b="1" dirty="0">
                <a:ea typeface="ＭＳ Ｐゴシック" pitchFamily="34" charset="-128"/>
              </a:rPr>
              <a:t>- The Policy Mandate of the CF</a:t>
            </a:r>
          </a:p>
        </p:txBody>
      </p:sp>
      <p:sp>
        <p:nvSpPr>
          <p:cNvPr id="17412" name="Slide Number Placeholder 1"/>
          <p:cNvSpPr>
            <a:spLocks noGrp="1"/>
          </p:cNvSpPr>
          <p:nvPr>
            <p:ph type="sldNum" sz="quarter" idx="12"/>
          </p:nvPr>
        </p:nvSpPr>
        <p:spPr bwMode="auto">
          <a:xfrm>
            <a:off x="6727826" y="63547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43A91E76-9EBF-4284-A71D-23B6CAFC73C1}" type="slidenum">
              <a:rPr lang="en-US" altLang="en-US" sz="1200" b="1">
                <a:solidFill>
                  <a:schemeClr val="bg1"/>
                </a:solidFill>
              </a:rPr>
              <a:pPr>
                <a:defRPr/>
              </a:pPr>
              <a:t>3</a:t>
            </a:fld>
            <a:endParaRPr lang="en-US" altLang="en-US" sz="1200" b="1" dirty="0">
              <a:solidFill>
                <a:schemeClr val="bg1"/>
              </a:solidFill>
            </a:endParaRPr>
          </a:p>
        </p:txBody>
      </p:sp>
    </p:spTree>
    <p:extLst>
      <p:ext uri="{BB962C8B-B14F-4D97-AF65-F5344CB8AC3E}">
        <p14:creationId xmlns:p14="http://schemas.microsoft.com/office/powerpoint/2010/main" val="12977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dirty="0"/>
              <a:t>FINANCIAL POSITION</a:t>
            </a:r>
            <a:br>
              <a:rPr lang="en-ZA" altLang="en-US" dirty="0"/>
            </a:br>
            <a:endParaRPr lang="en-ZA" altLang="en-US" dirty="0"/>
          </a:p>
        </p:txBody>
      </p:sp>
      <p:sp>
        <p:nvSpPr>
          <p:cNvPr id="4" name="Content Placeholder 3"/>
          <p:cNvSpPr>
            <a:spLocks noGrp="1"/>
          </p:cNvSpPr>
          <p:nvPr>
            <p:ph idx="1"/>
          </p:nvPr>
        </p:nvSpPr>
        <p:spPr/>
        <p:txBody>
          <a:bodyPr/>
          <a:lstStyle/>
          <a:p>
            <a:pPr>
              <a:buAutoNum type="arabicPeriod"/>
            </a:pPr>
            <a:r>
              <a:rPr lang="en-ZA" sz="1800" b="1" dirty="0"/>
              <a:t>Current assets</a:t>
            </a:r>
          </a:p>
          <a:p>
            <a:pPr marL="0" indent="0">
              <a:buNone/>
            </a:pPr>
            <a:r>
              <a:rPr lang="en-ZA" sz="1800" dirty="0"/>
              <a:t>(a) Investment increased by 18% as result of higher interest rates and increased investment base as compare to the prior year. In addition, amounts collected from employer assessment were invested with the asset manager.</a:t>
            </a:r>
          </a:p>
          <a:p>
            <a:pPr marL="0" indent="0">
              <a:buNone/>
            </a:pPr>
            <a:endParaRPr lang="en-ZA" sz="1800" b="1" dirty="0"/>
          </a:p>
          <a:p>
            <a:pPr marL="0" indent="0">
              <a:buNone/>
            </a:pPr>
            <a:r>
              <a:rPr lang="en-ZA" sz="1800" dirty="0"/>
              <a:t>(b) Receivable from exchange and non-exchange and Statutory receivable </a:t>
            </a:r>
          </a:p>
          <a:p>
            <a:pPr marL="0" indent="0">
              <a:buNone/>
            </a:pPr>
            <a:endParaRPr lang="en-ZA" sz="1800" dirty="0"/>
          </a:p>
          <a:p>
            <a:pPr marL="0" indent="0">
              <a:buNone/>
            </a:pPr>
            <a:r>
              <a:rPr lang="en-ZA" sz="1800" dirty="0"/>
              <a:t>Receivable from employer assessments, exempted employers, third parties and mutual associations were classified as statutory receivables.</a:t>
            </a:r>
          </a:p>
          <a:p>
            <a:pPr marL="0" indent="0">
              <a:buNone/>
            </a:pPr>
            <a:endParaRPr lang="en-ZA" sz="1800" dirty="0"/>
          </a:p>
          <a:p>
            <a:pPr marL="0" indent="0">
              <a:buNone/>
            </a:pPr>
            <a:r>
              <a:rPr lang="en-ZA" sz="1800" dirty="0"/>
              <a:t>In total receivable decreased as a result of additional impairment allowance.</a:t>
            </a:r>
          </a:p>
          <a:p>
            <a:pPr marL="0" indent="0">
              <a:buNone/>
            </a:pPr>
            <a:endParaRPr lang="en-ZA" sz="1800" b="1" dirty="0"/>
          </a:p>
          <a:p>
            <a:pPr marL="0" indent="0">
              <a:buNone/>
            </a:pPr>
            <a:endParaRPr lang="en-ZA" sz="1800" b="1" dirty="0"/>
          </a:p>
        </p:txBody>
      </p:sp>
      <p:sp>
        <p:nvSpPr>
          <p:cNvPr id="194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5655BC72-3A2F-438B-B691-296B882568B1}" type="slidenum">
              <a:rPr lang="en-US" altLang="en-US" sz="1200">
                <a:solidFill>
                  <a:srgbClr val="898989"/>
                </a:solidFill>
              </a:rPr>
              <a:pPr eaLnBrk="1" hangingPunct="1">
                <a:spcBef>
                  <a:spcPct val="0"/>
                </a:spcBef>
                <a:buFontTx/>
                <a:buNone/>
              </a:pPr>
              <a:t>30</a:t>
            </a:fld>
            <a:endParaRPr lang="en-US" altLang="en-US" sz="1200" dirty="0">
              <a:solidFill>
                <a:srgbClr val="898989"/>
              </a:solidFill>
            </a:endParaRPr>
          </a:p>
        </p:txBody>
      </p:sp>
    </p:spTree>
    <p:extLst>
      <p:ext uri="{BB962C8B-B14F-4D97-AF65-F5344CB8AC3E}">
        <p14:creationId xmlns:p14="http://schemas.microsoft.com/office/powerpoint/2010/main" val="3688222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dirty="0"/>
              <a:t>FINANCIAL POSITION</a:t>
            </a:r>
            <a:br>
              <a:rPr lang="en-ZA" altLang="en-US" dirty="0"/>
            </a:br>
            <a:endParaRPr lang="en-ZA" altLang="en-US" dirty="0"/>
          </a:p>
        </p:txBody>
      </p:sp>
      <p:sp>
        <p:nvSpPr>
          <p:cNvPr id="4" name="Content Placeholder 3"/>
          <p:cNvSpPr>
            <a:spLocks noGrp="1"/>
          </p:cNvSpPr>
          <p:nvPr>
            <p:ph idx="1"/>
          </p:nvPr>
        </p:nvSpPr>
        <p:spPr/>
        <p:txBody>
          <a:bodyPr/>
          <a:lstStyle/>
          <a:p>
            <a:pPr marL="0" indent="0">
              <a:buNone/>
            </a:pPr>
            <a:r>
              <a:rPr lang="en-ZA" sz="1800" b="1" dirty="0"/>
              <a:t>2. Non-current assets</a:t>
            </a:r>
          </a:p>
          <a:p>
            <a:pPr marL="0" indent="0">
              <a:buNone/>
            </a:pPr>
            <a:r>
              <a:rPr lang="en-US" sz="1800" dirty="0"/>
              <a:t>(a) Investment increased by 11% as result of higher interest rates and increased investment base as compare to the prior year. In addition, amounts collected from employer assessment were invested with the asset manager.</a:t>
            </a:r>
          </a:p>
          <a:p>
            <a:pPr marL="0" indent="0">
              <a:buNone/>
            </a:pPr>
            <a:endParaRPr lang="en-ZA" sz="1800" dirty="0"/>
          </a:p>
          <a:p>
            <a:pPr marL="0" indent="0">
              <a:buNone/>
            </a:pPr>
            <a:r>
              <a:rPr lang="en-ZA" sz="1800" dirty="0"/>
              <a:t>(b) Investments in unlisted loans and associates</a:t>
            </a:r>
          </a:p>
          <a:p>
            <a:pPr marL="0" indent="0">
              <a:buNone/>
            </a:pPr>
            <a:r>
              <a:rPr lang="en-ZA" sz="1800" dirty="0"/>
              <a:t>Investments in unlisted loans were separately disclosed and classified in the current year, in the prior year, they were included as non-current investments.</a:t>
            </a:r>
          </a:p>
          <a:p>
            <a:pPr marL="0" indent="0">
              <a:buNone/>
            </a:pPr>
            <a:endParaRPr lang="en-ZA" sz="1800" dirty="0"/>
          </a:p>
          <a:p>
            <a:pPr marL="0" indent="0">
              <a:buNone/>
            </a:pPr>
            <a:r>
              <a:rPr lang="en-ZA" sz="1800" dirty="0"/>
              <a:t>Investment in associates were previously classified as non-current investment as per GRAP 104 and equity accounted on consolidated financial statements as per GRAP 7, due to changes in accounting standards, these are equity accounted in the separate financial statements as per GRAP 36.</a:t>
            </a:r>
          </a:p>
          <a:p>
            <a:pPr marL="0" indent="0">
              <a:buNone/>
            </a:pPr>
            <a:endParaRPr lang="en-ZA" sz="1800" dirty="0"/>
          </a:p>
          <a:p>
            <a:pPr marL="0" indent="0">
              <a:buNone/>
            </a:pPr>
            <a:r>
              <a:rPr lang="en-ZA" sz="1800" dirty="0"/>
              <a:t>(c ) PPE decreased as a result of depreciation and Investment Property increased as a result of Joint Operation with Klentech.</a:t>
            </a:r>
          </a:p>
          <a:p>
            <a:pPr marL="0" indent="0">
              <a:buNone/>
            </a:pPr>
            <a:endParaRPr lang="en-ZA" sz="1800" dirty="0"/>
          </a:p>
        </p:txBody>
      </p:sp>
      <p:sp>
        <p:nvSpPr>
          <p:cNvPr id="194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5655BC72-3A2F-438B-B691-296B882568B1}" type="slidenum">
              <a:rPr lang="en-US" altLang="en-US" sz="1200">
                <a:solidFill>
                  <a:srgbClr val="898989"/>
                </a:solidFill>
              </a:rPr>
              <a:pPr eaLnBrk="1" hangingPunct="1">
                <a:spcBef>
                  <a:spcPct val="0"/>
                </a:spcBef>
                <a:buFontTx/>
                <a:buNone/>
              </a:pPr>
              <a:t>31</a:t>
            </a:fld>
            <a:endParaRPr lang="en-US" altLang="en-US" sz="1200" dirty="0">
              <a:solidFill>
                <a:srgbClr val="898989"/>
              </a:solidFill>
            </a:endParaRPr>
          </a:p>
        </p:txBody>
      </p:sp>
    </p:spTree>
    <p:extLst>
      <p:ext uri="{BB962C8B-B14F-4D97-AF65-F5344CB8AC3E}">
        <p14:creationId xmlns:p14="http://schemas.microsoft.com/office/powerpoint/2010/main" val="1296015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dirty="0"/>
              <a:t>FINANCIAL POSITION</a:t>
            </a:r>
            <a:br>
              <a:rPr lang="en-ZA" altLang="en-US" dirty="0"/>
            </a:br>
            <a:endParaRPr lang="en-ZA" altLang="en-US" dirty="0"/>
          </a:p>
        </p:txBody>
      </p:sp>
      <p:sp>
        <p:nvSpPr>
          <p:cNvPr id="4" name="Content Placeholder 3"/>
          <p:cNvSpPr>
            <a:spLocks noGrp="1"/>
          </p:cNvSpPr>
          <p:nvPr>
            <p:ph idx="1"/>
          </p:nvPr>
        </p:nvSpPr>
        <p:spPr/>
        <p:txBody>
          <a:bodyPr/>
          <a:lstStyle/>
          <a:p>
            <a:pPr marL="0" indent="0">
              <a:buNone/>
            </a:pPr>
            <a:r>
              <a:rPr lang="en-ZA" sz="1800" b="1" dirty="0"/>
              <a:t>3. Current Liabilities</a:t>
            </a:r>
          </a:p>
          <a:p>
            <a:pPr>
              <a:buAutoNum type="alphaLcParenBoth"/>
            </a:pPr>
            <a:r>
              <a:rPr lang="en-ZA" sz="1800" dirty="0"/>
              <a:t>Payables from exchange transactions decreased as a result of significant reduction in unallocated receipts and increase in operating related liabilities.</a:t>
            </a:r>
          </a:p>
          <a:p>
            <a:pPr>
              <a:buAutoNum type="alphaLcParenBoth"/>
            </a:pPr>
            <a:r>
              <a:rPr lang="en-ZA" sz="1800" dirty="0"/>
              <a:t>Payables from non-exchange transactions increased as result of classification of unclaimed monies from reserves to liabilities, this was done after robust discussion with the auditors.</a:t>
            </a:r>
          </a:p>
          <a:p>
            <a:pPr>
              <a:buAutoNum type="alphaLcParenBoth"/>
            </a:pPr>
            <a:r>
              <a:rPr lang="en-ZA" sz="1800" dirty="0"/>
              <a:t>Provision for outstanding claims and Capitalised Value of Pension is increase as a result of increase in benefits paid as compared to the previous years. </a:t>
            </a:r>
            <a:br>
              <a:rPr lang="en-ZA" sz="1800" dirty="0"/>
            </a:br>
            <a:br>
              <a:rPr lang="en-ZA" sz="1800" dirty="0"/>
            </a:br>
            <a:r>
              <a:rPr lang="en-ZA" sz="1800" dirty="0"/>
              <a:t>In 2020 financial year the Fund paid a total of R3,230 billion in claims versus R4,185 billion in 2021 as a result of a new system/CompEasy.</a:t>
            </a:r>
          </a:p>
          <a:p>
            <a:pPr marL="0" indent="0">
              <a:buNone/>
            </a:pPr>
            <a:endParaRPr lang="en-ZA" sz="1800" dirty="0"/>
          </a:p>
          <a:p>
            <a:pPr marL="0" indent="0">
              <a:buNone/>
            </a:pPr>
            <a:r>
              <a:rPr lang="en-ZA" sz="1800" b="1" dirty="0"/>
              <a:t>4. Non-current liabilities</a:t>
            </a:r>
          </a:p>
          <a:p>
            <a:pPr marL="0" indent="0">
              <a:buNone/>
            </a:pPr>
            <a:r>
              <a:rPr lang="en-ZA" sz="1800" dirty="0"/>
              <a:t>(a) </a:t>
            </a:r>
            <a:r>
              <a:rPr lang="en-US" sz="1800" dirty="0"/>
              <a:t>Provision for outstanding claims and Capitalised Value of Pension is increase as a result of actuarial benefit and monthly provision for accrued benefits.</a:t>
            </a:r>
            <a:endParaRPr lang="en-ZA" sz="1800" b="1" dirty="0"/>
          </a:p>
        </p:txBody>
      </p:sp>
      <p:sp>
        <p:nvSpPr>
          <p:cNvPr id="194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5655BC72-3A2F-438B-B691-296B882568B1}" type="slidenum">
              <a:rPr lang="en-US" altLang="en-US" sz="1200">
                <a:solidFill>
                  <a:srgbClr val="898989"/>
                </a:solidFill>
              </a:rPr>
              <a:pPr eaLnBrk="1" hangingPunct="1">
                <a:spcBef>
                  <a:spcPct val="0"/>
                </a:spcBef>
                <a:buFontTx/>
                <a:buNone/>
              </a:pPr>
              <a:t>32</a:t>
            </a:fld>
            <a:endParaRPr lang="en-US" altLang="en-US" sz="1200" dirty="0">
              <a:solidFill>
                <a:srgbClr val="898989"/>
              </a:solidFill>
            </a:endParaRPr>
          </a:p>
        </p:txBody>
      </p:sp>
    </p:spTree>
    <p:extLst>
      <p:ext uri="{BB962C8B-B14F-4D97-AF65-F5344CB8AC3E}">
        <p14:creationId xmlns:p14="http://schemas.microsoft.com/office/powerpoint/2010/main" val="2283338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57217"/>
            <a:ext cx="8229600" cy="1143000"/>
          </a:xfrm>
        </p:spPr>
        <p:txBody>
          <a:bodyPr/>
          <a:lstStyle/>
          <a:p>
            <a:r>
              <a:rPr lang="en-US" altLang="en-US" b="1" dirty="0"/>
              <a:t>RATIOS</a:t>
            </a:r>
            <a:br>
              <a:rPr lang="en-ZA" altLang="en-US" dirty="0"/>
            </a:br>
            <a:endParaRPr lang="en-ZA" altLang="en-US" dirty="0"/>
          </a:p>
        </p:txBody>
      </p:sp>
      <p:sp>
        <p:nvSpPr>
          <p:cNvPr id="4" name="Content Placeholder 3"/>
          <p:cNvSpPr>
            <a:spLocks noGrp="1"/>
          </p:cNvSpPr>
          <p:nvPr>
            <p:ph idx="1"/>
          </p:nvPr>
        </p:nvSpPr>
        <p:spPr/>
        <p:txBody>
          <a:bodyPr/>
          <a:lstStyle/>
          <a:p>
            <a:pPr marL="0" indent="0">
              <a:buNone/>
            </a:pPr>
            <a:r>
              <a:rPr lang="en-US" sz="1800" b="1" dirty="0"/>
              <a:t>1. Administrative cost ratio</a:t>
            </a:r>
          </a:p>
          <a:p>
            <a:pPr marL="0" indent="0">
              <a:buNone/>
            </a:pPr>
            <a:r>
              <a:rPr lang="en-US" sz="1800" dirty="0"/>
              <a:t>Administrative cost ratio is calculated as total administrative costs including salaries over total revenue. The ratio is 8%, this ratio will increase due to upfront collection of revenue and costs that are incurred evenly throughout the year.</a:t>
            </a:r>
          </a:p>
          <a:p>
            <a:pPr marL="0" indent="0">
              <a:buNone/>
            </a:pPr>
            <a:endParaRPr lang="en-US" sz="1800" b="1" dirty="0"/>
          </a:p>
          <a:p>
            <a:pPr marL="0" indent="0">
              <a:buNone/>
            </a:pPr>
            <a:r>
              <a:rPr lang="en-US" sz="1800" b="1" dirty="0"/>
              <a:t>2. Assessment collection ratio</a:t>
            </a:r>
          </a:p>
          <a:p>
            <a:pPr marL="0" indent="0">
              <a:buNone/>
            </a:pPr>
            <a:r>
              <a:rPr lang="en-US" sz="1800" dirty="0"/>
              <a:t>This ratio is calculated by dividing revenue raised over the amount collected, the collection ratio is at 88% and assumes collections are from debtors raised in the current year</a:t>
            </a:r>
            <a:endParaRPr lang="en-US" sz="1800" b="1" dirty="0"/>
          </a:p>
          <a:p>
            <a:pPr marL="0" indent="0">
              <a:buNone/>
            </a:pPr>
            <a:endParaRPr lang="en-US" sz="1800" b="1" dirty="0"/>
          </a:p>
          <a:p>
            <a:pPr marL="0" indent="0">
              <a:buNone/>
            </a:pPr>
            <a:r>
              <a:rPr lang="en-US" sz="1800" b="1" dirty="0"/>
              <a:t>3. Loss ratio</a:t>
            </a:r>
          </a:p>
          <a:p>
            <a:pPr marL="0" indent="0">
              <a:buNone/>
            </a:pPr>
            <a:r>
              <a:rPr lang="en-US" sz="1800" dirty="0"/>
              <a:t>Loss ratio is calculated as benefits expense over assessment raised from employer, the ratio is currently at 30% and expected to increase as a result of claimed that are incurred evenly throughout the year and upfront collection of revenue.</a:t>
            </a:r>
          </a:p>
          <a:p>
            <a:pPr marL="0" indent="0">
              <a:buNone/>
            </a:pPr>
            <a:endParaRPr lang="en-US" sz="1800" b="1" dirty="0"/>
          </a:p>
        </p:txBody>
      </p:sp>
      <p:sp>
        <p:nvSpPr>
          <p:cNvPr id="194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5655BC72-3A2F-438B-B691-296B882568B1}" type="slidenum">
              <a:rPr lang="en-US" altLang="en-US" sz="1200">
                <a:solidFill>
                  <a:srgbClr val="898989"/>
                </a:solidFill>
              </a:rPr>
              <a:pPr eaLnBrk="1" hangingPunct="1">
                <a:spcBef>
                  <a:spcPct val="0"/>
                </a:spcBef>
                <a:buFontTx/>
                <a:buNone/>
              </a:pPr>
              <a:t>33</a:t>
            </a:fld>
            <a:endParaRPr lang="en-US" altLang="en-US" sz="1200" dirty="0">
              <a:solidFill>
                <a:srgbClr val="898989"/>
              </a:solidFill>
            </a:endParaRPr>
          </a:p>
        </p:txBody>
      </p:sp>
    </p:spTree>
    <p:extLst>
      <p:ext uri="{BB962C8B-B14F-4D97-AF65-F5344CB8AC3E}">
        <p14:creationId xmlns:p14="http://schemas.microsoft.com/office/powerpoint/2010/main" val="2278251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57217"/>
            <a:ext cx="8229600" cy="1143000"/>
          </a:xfrm>
        </p:spPr>
        <p:txBody>
          <a:bodyPr/>
          <a:lstStyle/>
          <a:p>
            <a:r>
              <a:rPr lang="en-US" altLang="en-US" b="1" dirty="0"/>
              <a:t>RATIOS</a:t>
            </a:r>
            <a:br>
              <a:rPr lang="en-ZA" altLang="en-US" dirty="0"/>
            </a:br>
            <a:endParaRPr lang="en-ZA" altLang="en-US" dirty="0"/>
          </a:p>
        </p:txBody>
      </p:sp>
      <p:sp>
        <p:nvSpPr>
          <p:cNvPr id="4" name="Content Placeholder 3"/>
          <p:cNvSpPr>
            <a:spLocks noGrp="1"/>
          </p:cNvSpPr>
          <p:nvPr>
            <p:ph idx="1"/>
          </p:nvPr>
        </p:nvSpPr>
        <p:spPr/>
        <p:txBody>
          <a:bodyPr/>
          <a:lstStyle/>
          <a:p>
            <a:pPr marL="0" indent="0">
              <a:buNone/>
            </a:pPr>
            <a:r>
              <a:rPr lang="en-US" sz="1800" b="1" dirty="0"/>
              <a:t>4. Debt to Asset Ratio</a:t>
            </a:r>
          </a:p>
          <a:p>
            <a:pPr marL="0" indent="0">
              <a:buNone/>
            </a:pPr>
            <a:r>
              <a:rPr lang="en-US" sz="1800" dirty="0"/>
              <a:t>The debt-to-assets ratio measures the Fund's total debt to its total assets, It measures Funds ability to pay off its debt with its available assets.</a:t>
            </a:r>
          </a:p>
          <a:p>
            <a:pPr marL="0" indent="0">
              <a:buNone/>
            </a:pPr>
            <a:endParaRPr lang="en-US" sz="1800" dirty="0"/>
          </a:p>
          <a:p>
            <a:pPr marL="0" indent="0">
              <a:buNone/>
            </a:pPr>
            <a:r>
              <a:rPr lang="en-US" sz="1800" dirty="0"/>
              <a:t>Debt to asset ratio is 1:0.49 and indicates the Fund is able to pay off its obligation easily. </a:t>
            </a:r>
          </a:p>
          <a:p>
            <a:pPr marL="0" indent="0">
              <a:buNone/>
            </a:pPr>
            <a:endParaRPr lang="en-US" sz="1800" dirty="0"/>
          </a:p>
          <a:p>
            <a:pPr marL="0" indent="0">
              <a:buNone/>
            </a:pPr>
            <a:r>
              <a:rPr lang="en-US" sz="1800" dirty="0"/>
              <a:t>However, we must be mindful of the audit finding on the Provision for Outstanding Claims as a result of data issues, the greatest risk is that the liability is understated.</a:t>
            </a:r>
          </a:p>
          <a:p>
            <a:pPr marL="0" indent="0">
              <a:buNone/>
            </a:pPr>
            <a:endParaRPr lang="en-US" sz="1800" dirty="0"/>
          </a:p>
          <a:p>
            <a:pPr marL="0" indent="0">
              <a:buNone/>
            </a:pPr>
            <a:r>
              <a:rPr lang="en-US" sz="1800" dirty="0"/>
              <a:t>The Actuaries, both from AGSA and the Fund, indicated the Capitalised Value of Pension is adequate for the Fund, the risk is overstatement of this liability.</a:t>
            </a:r>
          </a:p>
          <a:p>
            <a:pPr marL="0" indent="0">
              <a:buNone/>
            </a:pPr>
            <a:endParaRPr lang="en-US" sz="1800" dirty="0"/>
          </a:p>
          <a:p>
            <a:pPr marL="0" indent="0">
              <a:buNone/>
            </a:pPr>
            <a:r>
              <a:rPr lang="en-US" sz="1800" dirty="0"/>
              <a:t>As the Actuaries indicated the Pension Liability is adequate, the Fund has sufficient reserves to cover Outstanding Claims Liability.</a:t>
            </a:r>
          </a:p>
        </p:txBody>
      </p:sp>
      <p:sp>
        <p:nvSpPr>
          <p:cNvPr id="194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5655BC72-3A2F-438B-B691-296B882568B1}" type="slidenum">
              <a:rPr lang="en-US" altLang="en-US" sz="1200">
                <a:solidFill>
                  <a:srgbClr val="898989"/>
                </a:solidFill>
              </a:rPr>
              <a:pPr eaLnBrk="1" hangingPunct="1">
                <a:spcBef>
                  <a:spcPct val="0"/>
                </a:spcBef>
                <a:buFontTx/>
                <a:buNone/>
              </a:pPr>
              <a:t>34</a:t>
            </a:fld>
            <a:endParaRPr lang="en-US" altLang="en-US" sz="1200" dirty="0">
              <a:solidFill>
                <a:srgbClr val="898989"/>
              </a:solidFill>
            </a:endParaRPr>
          </a:p>
        </p:txBody>
      </p:sp>
    </p:spTree>
    <p:extLst>
      <p:ext uri="{BB962C8B-B14F-4D97-AF65-F5344CB8AC3E}">
        <p14:creationId xmlns:p14="http://schemas.microsoft.com/office/powerpoint/2010/main" val="379845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itle 1"/>
          <p:cNvSpPr txBox="1">
            <a:spLocks/>
          </p:cNvSpPr>
          <p:nvPr/>
        </p:nvSpPr>
        <p:spPr bwMode="auto">
          <a:xfrm>
            <a:off x="6772278" y="4321175"/>
            <a:ext cx="225266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b="1" dirty="0">
                <a:solidFill>
                  <a:srgbClr val="FFAB16"/>
                </a:solidFill>
                <a:latin typeface="Arial" pitchFamily="34" charset="0"/>
                <a:cs typeface="Arial" pitchFamily="34" charset="0"/>
              </a:rPr>
              <a:t>Thank </a:t>
            </a:r>
            <a:r>
              <a:rPr lang="en-US" altLang="en-US" b="1" dirty="0">
                <a:solidFill>
                  <a:schemeClr val="bg1"/>
                </a:solidFill>
                <a:latin typeface="Arial" pitchFamily="34" charset="0"/>
                <a:cs typeface="Arial" pitchFamily="34" charset="0"/>
              </a:rPr>
              <a:t>You</a:t>
            </a:r>
            <a:r>
              <a:rPr lang="en-US" altLang="en-US" b="1" dirty="0">
                <a:solidFill>
                  <a:srgbClr val="FFAB16"/>
                </a:solidFill>
                <a:latin typeface="Arial" pitchFamily="34" charset="0"/>
                <a:cs typeface="Arial"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800" b="1" dirty="0">
                <a:solidFill>
                  <a:prstClr val="black"/>
                </a:solidFill>
                <a:ea typeface="ＭＳ Ｐゴシック" pitchFamily="-80" charset="-128"/>
                <a:cs typeface="+mj-cs"/>
              </a:rPr>
              <a:t>INTRODUCTION: THE MANDATE OF THE CF</a:t>
            </a:r>
            <a:endParaRPr lang="en-US" sz="2800" dirty="0"/>
          </a:p>
        </p:txBody>
      </p:sp>
      <p:sp>
        <p:nvSpPr>
          <p:cNvPr id="18435" name="Content Placeholder 2"/>
          <p:cNvSpPr>
            <a:spLocks noGrp="1"/>
          </p:cNvSpPr>
          <p:nvPr>
            <p:ph idx="1"/>
          </p:nvPr>
        </p:nvSpPr>
        <p:spPr>
          <a:xfrm>
            <a:off x="304800" y="1417639"/>
            <a:ext cx="8382000" cy="5092700"/>
          </a:xfrm>
        </p:spPr>
        <p:txBody>
          <a:bodyPr/>
          <a:lstStyle/>
          <a:p>
            <a:pPr marL="0" indent="0" algn="ctr">
              <a:buNone/>
            </a:pPr>
            <a:r>
              <a:rPr lang="en-US" altLang="en-US" sz="1800" b="1" u="sng" dirty="0">
                <a:ea typeface="ＭＳ Ｐゴシック" pitchFamily="34" charset="-128"/>
              </a:rPr>
              <a:t>Constitutional Mandate</a:t>
            </a:r>
          </a:p>
          <a:p>
            <a:pPr marL="0" indent="0" algn="just">
              <a:buNone/>
            </a:pPr>
            <a:r>
              <a:rPr lang="en-US" altLang="en-US" sz="1800" dirty="0">
                <a:ea typeface="ＭＳ Ｐゴシック" pitchFamily="34" charset="-128"/>
              </a:rPr>
              <a:t>The mandate of the Compensation Fund is derived from Section 27 (1) (c) of the Constitution of the Republic of South Africa. In terms of this Act, specifically the mentioned Section, all South Africans have a right to social security. The Compensation Fund is mandated to provide social security to all injured and diseased employees.</a:t>
            </a:r>
          </a:p>
          <a:p>
            <a:endParaRPr lang="en-US" altLang="en-US" sz="1800" dirty="0">
              <a:ea typeface="ＭＳ Ｐゴシック" pitchFamily="34" charset="-128"/>
            </a:endParaRPr>
          </a:p>
          <a:p>
            <a:endParaRPr lang="en-US" altLang="en-US" sz="1800" dirty="0">
              <a:ea typeface="ＭＳ Ｐゴシック" pitchFamily="34" charset="-128"/>
            </a:endParaRPr>
          </a:p>
          <a:p>
            <a:pPr marL="0" indent="0" algn="ctr">
              <a:buNone/>
            </a:pPr>
            <a:r>
              <a:rPr lang="en-US" altLang="en-US" sz="1800" b="1" u="sng" dirty="0">
                <a:solidFill>
                  <a:prstClr val="black"/>
                </a:solidFill>
                <a:ea typeface="ＭＳ Ｐゴシック" pitchFamily="34" charset="-128"/>
              </a:rPr>
              <a:t>Legislative Mandate</a:t>
            </a:r>
          </a:p>
          <a:p>
            <a:pPr marL="0" indent="0" algn="just" eaLnBrk="1" hangingPunct="1">
              <a:spcBef>
                <a:spcPct val="0"/>
              </a:spcBef>
              <a:buNone/>
              <a:tabLst>
                <a:tab pos="9143775" algn="r"/>
              </a:tabLst>
              <a:defRPr/>
            </a:pPr>
            <a:r>
              <a:rPr lang="en-ZA" altLang="en-US" sz="1800" dirty="0">
                <a:solidFill>
                  <a:prstClr val="black"/>
                </a:solidFill>
                <a:cs typeface="Arial" charset="0"/>
              </a:rPr>
              <a:t>The Compensation Fund is established in terms of section 15 of the Compensation for Occupational Injuries and Diseases Act as amended. The main objective of the Act is to provide compensation for disablement caused by occupational injuries or diseases sustained or contracted by employees or for death resulting from such injuries or diseases and provide for matters  connected therewith.</a:t>
            </a:r>
          </a:p>
          <a:p>
            <a:pPr marL="0" indent="0">
              <a:buNone/>
            </a:pPr>
            <a:endParaRPr lang="en-US" altLang="en-US" sz="2000" b="1" u="sng" dirty="0">
              <a:solidFill>
                <a:prstClr val="black"/>
              </a:solidFill>
              <a:ea typeface="ＭＳ Ｐゴシック" pitchFamily="34" charset="-128"/>
            </a:endParaRPr>
          </a:p>
          <a:p>
            <a:pPr marL="0" indent="0">
              <a:buNone/>
            </a:pPr>
            <a:endParaRPr lang="en-US" altLang="en-US" sz="2000" dirty="0">
              <a:ea typeface="ＭＳ Ｐゴシック" pitchFamily="34" charset="-128"/>
            </a:endParaRPr>
          </a:p>
        </p:txBody>
      </p:sp>
      <p:sp>
        <p:nvSpPr>
          <p:cNvPr id="18436" name="Slide Number Placeholder 2"/>
          <p:cNvSpPr>
            <a:spLocks noGrp="1"/>
          </p:cNvSpPr>
          <p:nvPr>
            <p:ph type="sldNum" sz="quarter" idx="12"/>
          </p:nvPr>
        </p:nvSpPr>
        <p:spPr bwMode="auto">
          <a:xfrm>
            <a:off x="6672263" y="63563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607C82E4-6066-4D9F-83DB-02BE8E88E017}" type="slidenum">
              <a:rPr lang="en-US" altLang="en-US" sz="1200" b="1">
                <a:solidFill>
                  <a:schemeClr val="bg1"/>
                </a:solidFill>
              </a:rPr>
              <a:pPr>
                <a:defRPr/>
              </a:pPr>
              <a:t>4</a:t>
            </a:fld>
            <a:endParaRPr lang="en-US" altLang="en-US" sz="1200" b="1" dirty="0">
              <a:solidFill>
                <a:schemeClr val="bg1"/>
              </a:solidFill>
            </a:endParaRPr>
          </a:p>
        </p:txBody>
      </p:sp>
    </p:spTree>
    <p:extLst>
      <p:ext uri="{BB962C8B-B14F-4D97-AF65-F5344CB8AC3E}">
        <p14:creationId xmlns:p14="http://schemas.microsoft.com/office/powerpoint/2010/main" val="55040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ZA" altLang="en-US" sz="2800" b="1" dirty="0">
                <a:latin typeface="Arial" panose="020B0604020202020204" pitchFamily="34" charset="0"/>
                <a:cs typeface="Arial" panose="020B0604020202020204" pitchFamily="34" charset="0"/>
              </a:rPr>
              <a:t>VISION AND MISSION</a:t>
            </a:r>
            <a:endParaRPr lang="en-ZA" altLang="en-US" sz="2800" dirty="0">
              <a:latin typeface="Arial" panose="020B0604020202020204" pitchFamily="34" charset="0"/>
              <a:cs typeface="Arial" panose="020B0604020202020204" pitchFamily="34" charset="0"/>
            </a:endParaRPr>
          </a:p>
        </p:txBody>
      </p:sp>
      <p:sp>
        <p:nvSpPr>
          <p:cNvPr id="17411" name="Content Placeholder 2"/>
          <p:cNvSpPr>
            <a:spLocks noGrp="1"/>
          </p:cNvSpPr>
          <p:nvPr>
            <p:ph idx="1"/>
          </p:nvPr>
        </p:nvSpPr>
        <p:spPr>
          <a:xfrm>
            <a:off x="316089" y="1365252"/>
            <a:ext cx="8511822" cy="5137150"/>
          </a:xfrm>
        </p:spPr>
        <p:txBody>
          <a:bodyPr/>
          <a:lstStyle/>
          <a:p>
            <a:pPr marL="0" lvl="1" indent="0" algn="just">
              <a:buNone/>
              <a:tabLst>
                <a:tab pos="9143775" algn="r"/>
              </a:tabLst>
              <a:defRPr/>
            </a:pPr>
            <a:r>
              <a:rPr lang="en-ZA" sz="1800" b="1" dirty="0"/>
              <a:t>VISION </a:t>
            </a:r>
          </a:p>
          <a:p>
            <a:pPr marL="0" lvl="1" indent="0" algn="just">
              <a:buNone/>
              <a:tabLst>
                <a:tab pos="9143775" algn="r"/>
              </a:tabLst>
              <a:defRPr/>
            </a:pPr>
            <a:r>
              <a:rPr lang="en-ZA" sz="1800" dirty="0"/>
              <a:t>To be a </a:t>
            </a:r>
            <a:r>
              <a:rPr lang="en-ZA" sz="1800" u="sng" dirty="0">
                <a:effectLst>
                  <a:outerShdw blurRad="38100" dist="38100" dir="2700000" algn="tl">
                    <a:srgbClr val="000000">
                      <a:alpha val="43137"/>
                    </a:srgbClr>
                  </a:outerShdw>
                </a:effectLst>
              </a:rPr>
              <a:t>world class </a:t>
            </a:r>
            <a:r>
              <a:rPr lang="en-ZA" sz="1800" dirty="0"/>
              <a:t>provider of </a:t>
            </a:r>
            <a:r>
              <a:rPr lang="en-ZA" sz="1800" u="sng" dirty="0">
                <a:effectLst>
                  <a:outerShdw blurRad="38100" dist="38100" dir="2700000" algn="tl">
                    <a:srgbClr val="000000">
                      <a:alpha val="43137"/>
                    </a:srgbClr>
                  </a:outerShdw>
                </a:effectLst>
              </a:rPr>
              <a:t>sustainable</a:t>
            </a:r>
            <a:r>
              <a:rPr lang="en-ZA" sz="1800" dirty="0">
                <a:effectLst>
                  <a:outerShdw blurRad="38100" dist="38100" dir="2700000" algn="tl">
                    <a:srgbClr val="000000">
                      <a:alpha val="43137"/>
                    </a:srgbClr>
                  </a:outerShdw>
                </a:effectLst>
              </a:rPr>
              <a:t> </a:t>
            </a:r>
            <a:r>
              <a:rPr lang="en-ZA" sz="1800" dirty="0"/>
              <a:t>compensation for occupational injuries and diseases, rehabilitation and reintegration services</a:t>
            </a:r>
          </a:p>
          <a:p>
            <a:pPr marL="0" lvl="1" indent="0" algn="just">
              <a:buNone/>
              <a:tabLst>
                <a:tab pos="9143775" algn="r"/>
              </a:tabLst>
              <a:defRPr/>
            </a:pPr>
            <a:endParaRPr lang="en-ZA" sz="1800" dirty="0"/>
          </a:p>
          <a:p>
            <a:pPr marL="0" lvl="1" indent="0" algn="just">
              <a:buNone/>
              <a:tabLst>
                <a:tab pos="9143775" algn="r"/>
              </a:tabLst>
              <a:defRPr/>
            </a:pPr>
            <a:r>
              <a:rPr lang="en-ZA" sz="1800" b="1" dirty="0"/>
              <a:t>MISSION</a:t>
            </a:r>
          </a:p>
          <a:p>
            <a:pPr marL="115888" indent="0" algn="just">
              <a:buNone/>
              <a:tabLst>
                <a:tab pos="9143775" algn="r"/>
              </a:tabLst>
              <a:defRPr/>
            </a:pPr>
            <a:r>
              <a:rPr lang="en-ZA" sz="1800" b="1" dirty="0">
                <a:cs typeface="MS PGothic" charset="0"/>
              </a:rPr>
              <a:t>The</a:t>
            </a:r>
            <a:r>
              <a:rPr lang="en-ZA" sz="1800" dirty="0">
                <a:cs typeface="MS PGothic" charset="0"/>
              </a:rPr>
              <a:t> </a:t>
            </a:r>
            <a:r>
              <a:rPr lang="en-ZA" sz="1800" b="1" dirty="0">
                <a:cs typeface="MS PGothic" charset="0"/>
              </a:rPr>
              <a:t>Mission</a:t>
            </a:r>
            <a:r>
              <a:rPr lang="en-ZA" sz="1800" dirty="0">
                <a:cs typeface="MS PGothic" charset="0"/>
              </a:rPr>
              <a:t> of the Compensation Fund is to:</a:t>
            </a:r>
          </a:p>
          <a:p>
            <a:pPr marL="573088" lvl="1" indent="-457200" algn="just">
              <a:tabLst>
                <a:tab pos="9143775" algn="r"/>
              </a:tabLst>
              <a:defRPr/>
            </a:pPr>
            <a:r>
              <a:rPr lang="en-ZA" sz="1800" dirty="0">
                <a:cs typeface="MS PGothic" charset="0"/>
              </a:rPr>
              <a:t>Provide </a:t>
            </a:r>
            <a:r>
              <a:rPr lang="en-ZA" sz="1800" u="sng" dirty="0">
                <a:effectLst>
                  <a:outerShdw blurRad="38100" dist="38100" dir="2700000" algn="tl">
                    <a:srgbClr val="000000">
                      <a:alpha val="43137"/>
                    </a:srgbClr>
                  </a:outerShdw>
                </a:effectLst>
                <a:cs typeface="MS PGothic" charset="0"/>
              </a:rPr>
              <a:t>efficient, quality, client centric </a:t>
            </a:r>
            <a:r>
              <a:rPr lang="en-ZA" sz="1800" dirty="0">
                <a:cs typeface="MS PGothic" charset="0"/>
              </a:rPr>
              <a:t>and accessible COID service</a:t>
            </a:r>
          </a:p>
          <a:p>
            <a:pPr marL="573088" lvl="1" indent="-457200" algn="just">
              <a:tabLst>
                <a:tab pos="9143775" algn="r"/>
              </a:tabLst>
              <a:defRPr/>
            </a:pPr>
            <a:r>
              <a:rPr lang="en-ZA" sz="1800" dirty="0">
                <a:cs typeface="MS PGothic" charset="0"/>
              </a:rPr>
              <a:t>Sustain </a:t>
            </a:r>
            <a:r>
              <a:rPr lang="en-ZA" sz="1800" u="sng" dirty="0">
                <a:effectLst>
                  <a:outerShdw blurRad="38100" dist="38100" dir="2700000" algn="tl">
                    <a:srgbClr val="000000">
                      <a:alpha val="43137"/>
                    </a:srgbClr>
                  </a:outerShdw>
                </a:effectLst>
                <a:cs typeface="MS PGothic" charset="0"/>
              </a:rPr>
              <a:t>financial viability</a:t>
            </a:r>
          </a:p>
          <a:p>
            <a:pPr marL="573088" lvl="1" indent="-457200" algn="just">
              <a:tabLst>
                <a:tab pos="9143775" algn="r"/>
              </a:tabLst>
              <a:defRPr/>
            </a:pPr>
            <a:r>
              <a:rPr lang="en-ZA" sz="1800" dirty="0">
                <a:cs typeface="MS PGothic" charset="0"/>
              </a:rPr>
              <a:t>Ensure an organisation which takes care of the </a:t>
            </a:r>
            <a:r>
              <a:rPr lang="en-ZA" sz="1800" u="sng" dirty="0">
                <a:effectLst>
                  <a:outerShdw blurRad="38100" dist="38100" dir="2700000" algn="tl">
                    <a:srgbClr val="000000">
                      <a:alpha val="43137"/>
                    </a:srgbClr>
                  </a:outerShdw>
                </a:effectLst>
                <a:cs typeface="MS PGothic" charset="0"/>
              </a:rPr>
              <a:t>needs of its staff </a:t>
            </a:r>
            <a:r>
              <a:rPr lang="en-ZA" sz="1800" dirty="0">
                <a:cs typeface="MS PGothic" charset="0"/>
              </a:rPr>
              <a:t>for effective service delivery</a:t>
            </a:r>
          </a:p>
          <a:p>
            <a:pPr marL="515937" lvl="1" indent="0">
              <a:buNone/>
              <a:tabLst>
                <a:tab pos="9143775" algn="r"/>
              </a:tabLst>
              <a:defRPr/>
            </a:pPr>
            <a:endParaRPr lang="en-ZA" dirty="0">
              <a:latin typeface="Gill Sans MT" pitchFamily="34" charset="0"/>
            </a:endParaRPr>
          </a:p>
        </p:txBody>
      </p:sp>
      <p:sp>
        <p:nvSpPr>
          <p:cNvPr id="317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3142E46-AAA5-4D75-87A0-1768886E3F22}" type="datetime1">
              <a:rPr lang="en-ZA" altLang="en-US" sz="1200">
                <a:solidFill>
                  <a:srgbClr val="898989"/>
                </a:solidFill>
              </a:rPr>
              <a:pPr eaLnBrk="1" hangingPunct="1">
                <a:spcBef>
                  <a:spcPct val="0"/>
                </a:spcBef>
                <a:buFontTx/>
                <a:buNone/>
              </a:pPr>
              <a:t>2022/05/28</a:t>
            </a:fld>
            <a:endParaRPr lang="en-US" altLang="en-US" sz="1200" dirty="0">
              <a:solidFill>
                <a:srgbClr val="898989"/>
              </a:solidFill>
            </a:endParaRPr>
          </a:p>
        </p:txBody>
      </p:sp>
      <p:sp>
        <p:nvSpPr>
          <p:cNvPr id="31749" name="Slide Number Placeholder 4"/>
          <p:cNvSpPr>
            <a:spLocks noGrp="1"/>
          </p:cNvSpPr>
          <p:nvPr>
            <p:ph type="sldNum" sz="quarter" idx="12"/>
          </p:nvPr>
        </p:nvSpPr>
        <p:spPr bwMode="auto">
          <a:xfrm>
            <a:off x="6725626" y="638649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3A7E02DE-4704-495D-B6C9-A68EDE70ABCF}" type="slidenum">
              <a:rPr lang="en-US" altLang="en-US" sz="1200">
                <a:solidFill>
                  <a:schemeClr val="bg1"/>
                </a:solidFill>
              </a:rPr>
              <a:pPr eaLnBrk="1" hangingPunct="1">
                <a:spcBef>
                  <a:spcPct val="0"/>
                </a:spcBef>
                <a:buFontTx/>
                <a:buNone/>
              </a:pPr>
              <a:t>5</a:t>
            </a:fld>
            <a:endParaRPr lang="en-US" altLang="en-US" sz="1200" dirty="0">
              <a:solidFill>
                <a:schemeClr val="bg1"/>
              </a:solidFill>
            </a:endParaRPr>
          </a:p>
        </p:txBody>
      </p:sp>
    </p:spTree>
    <p:extLst>
      <p:ext uri="{BB962C8B-B14F-4D97-AF65-F5344CB8AC3E}">
        <p14:creationId xmlns:p14="http://schemas.microsoft.com/office/powerpoint/2010/main" val="416523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sz="2800" b="1" dirty="0">
                <a:latin typeface="Arial" panose="020B0604020202020204" pitchFamily="34" charset="0"/>
                <a:cs typeface="Arial" panose="020B0604020202020204" pitchFamily="34" charset="0"/>
              </a:rPr>
              <a:t>FOOTPRINT</a:t>
            </a:r>
          </a:p>
        </p:txBody>
      </p:sp>
      <p:sp>
        <p:nvSpPr>
          <p:cNvPr id="7" name="Slide Number Placeholder 6"/>
          <p:cNvSpPr>
            <a:spLocks noGrp="1"/>
          </p:cNvSpPr>
          <p:nvPr>
            <p:ph type="sldNum" sz="quarter" idx="12"/>
          </p:nvPr>
        </p:nvSpPr>
        <p:spPr>
          <a:xfrm>
            <a:off x="6878878" y="6449994"/>
            <a:ext cx="2133600" cy="365125"/>
          </a:xfrm>
        </p:spPr>
        <p:txBody>
          <a:bodyPr/>
          <a:lstStyle/>
          <a:p>
            <a:pPr>
              <a:defRPr/>
            </a:pPr>
            <a:fld id="{FD1A8E9A-103A-45D8-A6FF-1D664856E4B8}" type="slidenum">
              <a:rPr lang="en-US" b="1">
                <a:solidFill>
                  <a:schemeClr val="bg1"/>
                </a:solidFill>
              </a:rPr>
              <a:pPr>
                <a:defRPr/>
              </a:pPr>
              <a:t>6</a:t>
            </a:fld>
            <a:endParaRPr lang="en-US" b="1" dirty="0">
              <a:solidFill>
                <a:schemeClr val="bg1"/>
              </a:solidFill>
            </a:endParaRPr>
          </a:p>
        </p:txBody>
      </p:sp>
      <p:pic>
        <p:nvPicPr>
          <p:cNvPr id="10" name="Content Placeholder 9" descr="http://southafricamap.facts.co/southafricamapof/SouthAfricaPoliticalMap.png"/>
          <p:cNvPicPr>
            <a:picLocks noGrp="1"/>
          </p:cNvPicPr>
          <p:nvPr>
            <p:ph idx="1"/>
          </p:nvPr>
        </p:nvPicPr>
        <p:blipFill rotWithShape="1">
          <a:blip r:embed="rId2" cstate="print">
            <a:extLst>
              <a:ext uri="{28A0092B-C50C-407E-A947-70E740481C1C}">
                <a14:useLocalDpi xmlns:a14="http://schemas.microsoft.com/office/drawing/2010/main" val="0"/>
              </a:ext>
            </a:extLst>
          </a:blip>
          <a:srcRect b="4189"/>
          <a:stretch/>
        </p:blipFill>
        <p:spPr bwMode="auto">
          <a:xfrm>
            <a:off x="264720" y="1209915"/>
            <a:ext cx="8558463" cy="5331562"/>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401053" y="1491917"/>
            <a:ext cx="1925052" cy="376989"/>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sz="1400" dirty="0">
                <a:solidFill>
                  <a:prstClr val="white"/>
                </a:solidFill>
                <a:latin typeface="Calibri"/>
              </a:rPr>
              <a:t>126 LABOUR CENTRES</a:t>
            </a:r>
          </a:p>
        </p:txBody>
      </p:sp>
      <p:sp>
        <p:nvSpPr>
          <p:cNvPr id="12" name="Rectangle 11"/>
          <p:cNvSpPr/>
          <p:nvPr/>
        </p:nvSpPr>
        <p:spPr>
          <a:xfrm>
            <a:off x="401053" y="2021306"/>
            <a:ext cx="1925052" cy="376989"/>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sz="1400" dirty="0">
                <a:solidFill>
                  <a:prstClr val="white"/>
                </a:solidFill>
                <a:latin typeface="Calibri"/>
              </a:rPr>
              <a:t>33 LABOUR CENTRES WITH COID FUNCTIONS</a:t>
            </a:r>
          </a:p>
        </p:txBody>
      </p:sp>
      <p:sp>
        <p:nvSpPr>
          <p:cNvPr id="2" name="Oval 1"/>
          <p:cNvSpPr/>
          <p:nvPr/>
        </p:nvSpPr>
        <p:spPr>
          <a:xfrm>
            <a:off x="4883524" y="373798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9" name="Oval 8"/>
          <p:cNvSpPr/>
          <p:nvPr/>
        </p:nvSpPr>
        <p:spPr>
          <a:xfrm>
            <a:off x="2684609" y="370951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2</a:t>
            </a:r>
          </a:p>
        </p:txBody>
      </p:sp>
      <p:sp>
        <p:nvSpPr>
          <p:cNvPr id="13" name="Oval 12"/>
          <p:cNvSpPr/>
          <p:nvPr/>
        </p:nvSpPr>
        <p:spPr>
          <a:xfrm>
            <a:off x="4672508" y="550817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4</a:t>
            </a:r>
          </a:p>
        </p:txBody>
      </p:sp>
      <p:sp>
        <p:nvSpPr>
          <p:cNvPr id="14" name="Oval 13"/>
          <p:cNvSpPr/>
          <p:nvPr/>
        </p:nvSpPr>
        <p:spPr>
          <a:xfrm>
            <a:off x="3106640" y="568904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5" name="Oval 14"/>
          <p:cNvSpPr/>
          <p:nvPr/>
        </p:nvSpPr>
        <p:spPr>
          <a:xfrm>
            <a:off x="7238187" y="409972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6" name="Oval 15"/>
          <p:cNvSpPr/>
          <p:nvPr/>
        </p:nvSpPr>
        <p:spPr>
          <a:xfrm>
            <a:off x="3751409" y="2686260"/>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7" name="Oval 16"/>
          <p:cNvSpPr/>
          <p:nvPr/>
        </p:nvSpPr>
        <p:spPr>
          <a:xfrm>
            <a:off x="6223304" y="1682085"/>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8" name="Oval 17"/>
          <p:cNvSpPr/>
          <p:nvPr/>
        </p:nvSpPr>
        <p:spPr>
          <a:xfrm>
            <a:off x="7107558" y="2522224"/>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9" name="Oval 18"/>
          <p:cNvSpPr/>
          <p:nvPr/>
        </p:nvSpPr>
        <p:spPr>
          <a:xfrm>
            <a:off x="6131194" y="2858782"/>
            <a:ext cx="303125" cy="27632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9</a:t>
            </a:r>
          </a:p>
        </p:txBody>
      </p:sp>
    </p:spTree>
    <p:extLst>
      <p:ext uri="{BB962C8B-B14F-4D97-AF65-F5344CB8AC3E}">
        <p14:creationId xmlns:p14="http://schemas.microsoft.com/office/powerpoint/2010/main" val="203026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ZA" sz="2800" b="1" dirty="0">
                <a:latin typeface="Arial" charset="0"/>
                <a:cs typeface="Arial" charset="0"/>
              </a:rPr>
              <a:t>STRATEGIC FOCUS</a:t>
            </a:r>
          </a:p>
        </p:txBody>
      </p:sp>
      <p:sp>
        <p:nvSpPr>
          <p:cNvPr id="21507" name="Content Placeholder 2"/>
          <p:cNvSpPr>
            <a:spLocks noGrp="1"/>
          </p:cNvSpPr>
          <p:nvPr>
            <p:ph idx="1"/>
          </p:nvPr>
        </p:nvSpPr>
        <p:spPr>
          <a:xfrm>
            <a:off x="288925" y="1240079"/>
            <a:ext cx="8662988" cy="5370273"/>
          </a:xfrm>
        </p:spPr>
        <p:txBody>
          <a:bodyPr/>
          <a:lstStyle/>
          <a:p>
            <a:pPr marL="0" indent="0">
              <a:spcBef>
                <a:spcPts val="0"/>
              </a:spcBef>
              <a:buNone/>
            </a:pPr>
            <a:r>
              <a:rPr lang="en-US" sz="2000" dirty="0"/>
              <a:t>The Compensation Fund shall focus on the following Strategies which will further inform Institutional Policies over the five year cycle.</a:t>
            </a:r>
          </a:p>
          <a:p>
            <a:pPr marL="0" indent="0">
              <a:buNone/>
            </a:pPr>
            <a:endParaRPr lang="en-US" sz="2800" dirty="0">
              <a:latin typeface="Arial" charset="0"/>
              <a:cs typeface="Arial" charset="0"/>
            </a:endParaRPr>
          </a:p>
        </p:txBody>
      </p:sp>
      <p:sp>
        <p:nvSpPr>
          <p:cNvPr id="2150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093F34D8-C0A5-4DA0-87B9-BADE2CB57432}" type="datetime1">
              <a:rPr lang="en-ZA">
                <a:solidFill>
                  <a:srgbClr val="898989"/>
                </a:solidFill>
                <a:latin typeface="Calibri" pitchFamily="34" charset="0"/>
              </a:rPr>
              <a:pPr eaLnBrk="1" hangingPunct="1">
                <a:defRPr/>
              </a:pPr>
              <a:t>2022/05/28</a:t>
            </a:fld>
            <a:endParaRPr lang="en-US">
              <a:solidFill>
                <a:srgbClr val="898989"/>
              </a:solidFill>
              <a:latin typeface="Calibri" pitchFamily="34" charset="0"/>
            </a:endParaRPr>
          </a:p>
        </p:txBody>
      </p:sp>
      <p:sp>
        <p:nvSpPr>
          <p:cNvPr id="21509" name="Slide Number Placeholder 4"/>
          <p:cNvSpPr>
            <a:spLocks noGrp="1"/>
          </p:cNvSpPr>
          <p:nvPr>
            <p:ph type="sldNum" sz="quarter" idx="12"/>
          </p:nvPr>
        </p:nvSpPr>
        <p:spPr bwMode="auto">
          <a:xfrm>
            <a:off x="6842038" y="651049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F800B44A-FF6B-4136-91BA-E790339791BD}" type="slidenum">
              <a:rPr lang="en-US" b="1">
                <a:solidFill>
                  <a:schemeClr val="bg1"/>
                </a:solidFill>
                <a:latin typeface="Calibri" pitchFamily="34" charset="0"/>
              </a:rPr>
              <a:pPr eaLnBrk="1" hangingPunct="1">
                <a:defRPr/>
              </a:pPr>
              <a:t>7</a:t>
            </a:fld>
            <a:endParaRPr lang="en-US" b="1" dirty="0">
              <a:solidFill>
                <a:schemeClr val="bg1"/>
              </a:solidFill>
              <a:latin typeface="Calibri" pitchFamily="34" charset="0"/>
            </a:endParaRPr>
          </a:p>
        </p:txBody>
      </p:sp>
      <p:pic>
        <p:nvPicPr>
          <p:cNvPr id="3" name="Picture 2"/>
          <p:cNvPicPr>
            <a:picLocks noChangeAspect="1"/>
          </p:cNvPicPr>
          <p:nvPr/>
        </p:nvPicPr>
        <p:blipFill>
          <a:blip r:embed="rId2"/>
          <a:stretch>
            <a:fillRect/>
          </a:stretch>
        </p:blipFill>
        <p:spPr>
          <a:xfrm>
            <a:off x="288925" y="1819175"/>
            <a:ext cx="8576780" cy="4691317"/>
          </a:xfrm>
          <a:prstGeom prst="rect">
            <a:avLst/>
          </a:prstGeom>
        </p:spPr>
      </p:pic>
    </p:spTree>
    <p:extLst>
      <p:ext uri="{BB962C8B-B14F-4D97-AF65-F5344CB8AC3E}">
        <p14:creationId xmlns:p14="http://schemas.microsoft.com/office/powerpoint/2010/main" val="343460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ZA" sz="2800" b="1" dirty="0">
                <a:latin typeface="Arial" charset="0"/>
                <a:cs typeface="Arial" charset="0"/>
              </a:rPr>
              <a:t>SERVICE OFFERING</a:t>
            </a:r>
            <a:endParaRPr lang="en-ZA" sz="2800" dirty="0"/>
          </a:p>
        </p:txBody>
      </p:sp>
      <p:graphicFrame>
        <p:nvGraphicFramePr>
          <p:cNvPr id="13" name="Content Placeholder 12"/>
          <p:cNvGraphicFramePr>
            <a:graphicFrameLocks noGrp="1"/>
          </p:cNvGraphicFramePr>
          <p:nvPr>
            <p:ph idx="1"/>
          </p:nvPr>
        </p:nvGraphicFramePr>
        <p:xfrm>
          <a:off x="457200" y="1266056"/>
          <a:ext cx="8229600" cy="5377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7" name="Date Placehold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933A870C-37C5-4063-BEF4-D7D4E742EB39}" type="datetime1">
              <a:rPr lang="en-ZA">
                <a:solidFill>
                  <a:srgbClr val="898989"/>
                </a:solidFill>
                <a:latin typeface="Calibri" pitchFamily="34" charset="0"/>
              </a:rPr>
              <a:pPr eaLnBrk="1" hangingPunct="1">
                <a:defRPr/>
              </a:pPr>
              <a:t>2022/05/28</a:t>
            </a:fld>
            <a:endParaRPr lang="en-US">
              <a:solidFill>
                <a:srgbClr val="898989"/>
              </a:solidFill>
              <a:latin typeface="Calibri" pitchFamily="34" charset="0"/>
            </a:endParaRPr>
          </a:p>
        </p:txBody>
      </p:sp>
      <p:sp>
        <p:nvSpPr>
          <p:cNvPr id="23558" name="Slide Number Placeholder 7"/>
          <p:cNvSpPr>
            <a:spLocks noGrp="1"/>
          </p:cNvSpPr>
          <p:nvPr>
            <p:ph type="sldNum" sz="quarter" idx="12"/>
          </p:nvPr>
        </p:nvSpPr>
        <p:spPr bwMode="auto">
          <a:xfrm>
            <a:off x="6781800" y="647146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2436E9FE-5A57-4649-A255-29524BB6A497}" type="slidenum">
              <a:rPr lang="en-US" b="1">
                <a:solidFill>
                  <a:schemeClr val="bg1"/>
                </a:solidFill>
                <a:latin typeface="Calibri" pitchFamily="34" charset="0"/>
              </a:rPr>
              <a:pPr eaLnBrk="1" hangingPunct="1">
                <a:defRPr/>
              </a:pPr>
              <a:t>8</a:t>
            </a:fld>
            <a:endParaRPr lang="en-US" b="1" dirty="0">
              <a:solidFill>
                <a:schemeClr val="bg1"/>
              </a:solidFill>
              <a:latin typeface="Calibri" pitchFamily="34" charset="0"/>
            </a:endParaRPr>
          </a:p>
        </p:txBody>
      </p:sp>
      <p:sp>
        <p:nvSpPr>
          <p:cNvPr id="23556" name="Content Placeholder 11"/>
          <p:cNvSpPr>
            <a:spLocks noGrp="1"/>
          </p:cNvSpPr>
          <p:nvPr>
            <p:ph sz="quarter" idx="4294967295"/>
          </p:nvPr>
        </p:nvSpPr>
        <p:spPr>
          <a:xfrm>
            <a:off x="4965700" y="1493852"/>
            <a:ext cx="4178300" cy="4708525"/>
          </a:xfrm>
        </p:spPr>
        <p:txBody>
          <a:bodyPr/>
          <a:lstStyle/>
          <a:p>
            <a:pPr marL="0" indent="0">
              <a:buNone/>
            </a:pPr>
            <a:endParaRPr lang="en-ZA" dirty="0"/>
          </a:p>
          <a:p>
            <a:pPr marL="0" indent="0">
              <a:buNone/>
            </a:pPr>
            <a:endParaRPr lang="en-ZA" dirty="0"/>
          </a:p>
          <a:p>
            <a:pPr marL="0" indent="0">
              <a:buNone/>
            </a:pPr>
            <a:endParaRPr lang="en-ZA" dirty="0"/>
          </a:p>
        </p:txBody>
      </p:sp>
      <p:graphicFrame>
        <p:nvGraphicFramePr>
          <p:cNvPr id="14" name="Diagram 13"/>
          <p:cNvGraphicFramePr/>
          <p:nvPr/>
        </p:nvGraphicFramePr>
        <p:xfrm>
          <a:off x="2318682" y="1785258"/>
          <a:ext cx="4085771" cy="3906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ounded Rectangle 14"/>
          <p:cNvSpPr/>
          <p:nvPr/>
        </p:nvSpPr>
        <p:spPr>
          <a:xfrm>
            <a:off x="2334198" y="6181726"/>
            <a:ext cx="4143375" cy="406400"/>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ZA" dirty="0">
                <a:solidFill>
                  <a:prstClr val="white"/>
                </a:solidFill>
                <a:latin typeface="Calibri"/>
              </a:rPr>
              <a:t>CORPORATE SUPPORT</a:t>
            </a:r>
          </a:p>
        </p:txBody>
      </p:sp>
      <p:sp>
        <p:nvSpPr>
          <p:cNvPr id="16" name="Isosceles Triangle 15"/>
          <p:cNvSpPr/>
          <p:nvPr/>
        </p:nvSpPr>
        <p:spPr>
          <a:xfrm>
            <a:off x="2366169" y="1266033"/>
            <a:ext cx="3883025" cy="668338"/>
          </a:xfrm>
          <a:prstGeom prst="triangle">
            <a:avLst/>
          </a:prstGeom>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ZA" dirty="0">
                <a:solidFill>
                  <a:prstClr val="white"/>
                </a:solidFill>
                <a:latin typeface="Calibri"/>
              </a:rPr>
              <a:t>GOVERNANCE</a:t>
            </a:r>
          </a:p>
        </p:txBody>
      </p:sp>
      <p:sp>
        <p:nvSpPr>
          <p:cNvPr id="17" name="Rounded Rectangle 16"/>
          <p:cNvSpPr/>
          <p:nvPr/>
        </p:nvSpPr>
        <p:spPr>
          <a:xfrm>
            <a:off x="2347912" y="5667375"/>
            <a:ext cx="4106862" cy="458788"/>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ZA" dirty="0">
                <a:solidFill>
                  <a:prstClr val="white"/>
                </a:solidFill>
                <a:latin typeface="Calibri"/>
              </a:rPr>
              <a:t>COMPLIANCE</a:t>
            </a:r>
          </a:p>
        </p:txBody>
      </p:sp>
    </p:spTree>
    <p:extLst>
      <p:ext uri="{BB962C8B-B14F-4D97-AF65-F5344CB8AC3E}">
        <p14:creationId xmlns:p14="http://schemas.microsoft.com/office/powerpoint/2010/main" val="2225990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bwMode="auto">
          <a:xfrm>
            <a:off x="6743700" y="6375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fld id="{EF74E584-A9CD-4A14-A8C8-93B2638ACCC1}" type="slidenum">
              <a:rPr lang="en-GB" altLang="en-US" sz="1200" b="1">
                <a:solidFill>
                  <a:schemeClr val="bg1"/>
                </a:solidFill>
              </a:rPr>
              <a:pPr eaLnBrk="1" hangingPunct="1">
                <a:spcBef>
                  <a:spcPct val="0"/>
                </a:spcBef>
                <a:buNone/>
                <a:defRPr/>
              </a:pPr>
              <a:t>9</a:t>
            </a:fld>
            <a:endParaRPr lang="en-GB" altLang="en-US" sz="1200" b="1" dirty="0">
              <a:solidFill>
                <a:schemeClr val="bg1"/>
              </a:solidFill>
            </a:endParaRPr>
          </a:p>
        </p:txBody>
      </p:sp>
      <p:sp>
        <p:nvSpPr>
          <p:cNvPr id="11267" name="Title 1"/>
          <p:cNvSpPr>
            <a:spLocks noGrp="1"/>
          </p:cNvSpPr>
          <p:nvPr>
            <p:ph type="title" idx="4294967295"/>
          </p:nvPr>
        </p:nvSpPr>
        <p:spPr>
          <a:xfrm>
            <a:off x="468313" y="515939"/>
            <a:ext cx="8229600" cy="649287"/>
          </a:xfrm>
        </p:spPr>
        <p:txBody>
          <a:bodyPr/>
          <a:lstStyle/>
          <a:p>
            <a:pPr>
              <a:defRPr/>
            </a:pPr>
            <a:r>
              <a:rPr lang="en-ZA" sz="2800" b="1" dirty="0">
                <a:latin typeface="+mn-lt"/>
              </a:rPr>
              <a:t>LINK TO GOVERNMENT PRIORITIES</a:t>
            </a:r>
            <a:endParaRPr lang="en-GB" sz="2800" b="1" u="sng" dirty="0">
              <a:latin typeface="+mn-lt"/>
            </a:endParaRPr>
          </a:p>
        </p:txBody>
      </p:sp>
      <p:sp>
        <p:nvSpPr>
          <p:cNvPr id="2" name="Rectangle 1"/>
          <p:cNvSpPr/>
          <p:nvPr/>
        </p:nvSpPr>
        <p:spPr>
          <a:xfrm>
            <a:off x="266700" y="1308305"/>
            <a:ext cx="8877300" cy="1991379"/>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ea typeface="+mn-ea"/>
              </a:rPr>
              <a:t>The Compensation Fund is responding to the three Medium Term Strategic Framework (MTSF) Priorities to deliver on its vision and to help </a:t>
            </a:r>
            <a:r>
              <a:rPr kumimoji="0" lang="en-US" sz="1400" b="0" i="0" u="none" strike="noStrike" kern="0" cap="none" spc="0" normalizeH="0" baseline="0" noProof="0" dirty="0" err="1">
                <a:ln>
                  <a:noFill/>
                </a:ln>
                <a:solidFill>
                  <a:srgbClr val="000000"/>
                </a:solidFill>
                <a:effectLst/>
                <a:uLnTx/>
                <a:uFillTx/>
                <a:ea typeface="+mn-ea"/>
              </a:rPr>
              <a:t>realise</a:t>
            </a:r>
            <a:r>
              <a:rPr kumimoji="0" lang="en-US" sz="1400" b="0" i="0" u="none" strike="noStrike" kern="0" cap="none" spc="0" normalizeH="0" baseline="0" noProof="0" dirty="0">
                <a:ln>
                  <a:noFill/>
                </a:ln>
                <a:solidFill>
                  <a:srgbClr val="000000"/>
                </a:solidFill>
                <a:effectLst/>
                <a:uLnTx/>
                <a:uFillTx/>
                <a:ea typeface="+mn-ea"/>
              </a:rPr>
              <a:t> the objectives of the National Development Plan (NDP) 2030 over its five-year term. The Priorities are; </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err="1">
                <a:ln>
                  <a:noFill/>
                </a:ln>
                <a:solidFill>
                  <a:srgbClr val="000000"/>
                </a:solidFill>
                <a:effectLst/>
                <a:uLnTx/>
                <a:uFillTx/>
                <a:ea typeface="+mn-ea"/>
              </a:rPr>
              <a:t>i</a:t>
            </a:r>
            <a:r>
              <a:rPr kumimoji="0" lang="en-US" sz="1400" b="0" i="0" u="none" strike="noStrike" kern="0" cap="none" spc="0" normalizeH="0" baseline="0" noProof="0" dirty="0">
                <a:ln>
                  <a:noFill/>
                </a:ln>
                <a:solidFill>
                  <a:srgbClr val="000000"/>
                </a:solidFill>
                <a:effectLst/>
                <a:uLnTx/>
                <a:uFillTx/>
                <a:ea typeface="+mn-ea"/>
              </a:rPr>
              <a:t>) </a:t>
            </a:r>
            <a:r>
              <a:rPr kumimoji="0" lang="en-US" sz="1400" b="1" i="0" u="none" strike="noStrike" kern="0" cap="none" spc="0" normalizeH="0" baseline="0" noProof="0" dirty="0">
                <a:ln>
                  <a:noFill/>
                </a:ln>
                <a:solidFill>
                  <a:srgbClr val="000000"/>
                </a:solidFill>
                <a:effectLst/>
                <a:uLnTx/>
                <a:uFillTx/>
                <a:ea typeface="+mn-ea"/>
              </a:rPr>
              <a:t>Priority 1: </a:t>
            </a:r>
            <a:r>
              <a:rPr kumimoji="0" lang="en-US" sz="1400" b="0" i="0" u="none" strike="noStrike" kern="0" cap="none" spc="0" normalizeH="0" baseline="0" noProof="0" dirty="0">
                <a:ln>
                  <a:noFill/>
                </a:ln>
                <a:solidFill>
                  <a:srgbClr val="000000"/>
                </a:solidFill>
                <a:effectLst/>
                <a:uLnTx/>
                <a:uFillTx/>
                <a:ea typeface="+mn-ea"/>
              </a:rPr>
              <a:t>Capable, Ethical and Developmental State; </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ea typeface="+mn-ea"/>
              </a:rPr>
              <a:t>ii) </a:t>
            </a:r>
            <a:r>
              <a:rPr kumimoji="0" lang="en-US" sz="1400" b="1" i="0" u="none" strike="noStrike" kern="0" cap="none" spc="0" normalizeH="0" baseline="0" noProof="0" dirty="0">
                <a:ln>
                  <a:noFill/>
                </a:ln>
                <a:solidFill>
                  <a:srgbClr val="000000"/>
                </a:solidFill>
                <a:effectLst/>
                <a:uLnTx/>
                <a:uFillTx/>
                <a:ea typeface="+mn-ea"/>
              </a:rPr>
              <a:t>Priority 2: </a:t>
            </a:r>
            <a:r>
              <a:rPr kumimoji="0" lang="en-US" sz="1400" b="0" i="0" u="none" strike="noStrike" kern="0" cap="none" spc="0" normalizeH="0" baseline="0" noProof="0" dirty="0">
                <a:ln>
                  <a:noFill/>
                </a:ln>
                <a:solidFill>
                  <a:srgbClr val="000000"/>
                </a:solidFill>
                <a:effectLst/>
                <a:uLnTx/>
                <a:uFillTx/>
                <a:ea typeface="+mn-ea"/>
              </a:rPr>
              <a:t>Economic Transformation and Job Creation; and </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ea typeface="+mn-ea"/>
              </a:rPr>
              <a:t>iii) </a:t>
            </a:r>
            <a:r>
              <a:rPr kumimoji="0" lang="en-US" sz="1400" b="1" i="0" u="none" strike="noStrike" kern="0" cap="none" spc="0" normalizeH="0" baseline="0" noProof="0" dirty="0">
                <a:ln>
                  <a:noFill/>
                </a:ln>
                <a:solidFill>
                  <a:srgbClr val="000000"/>
                </a:solidFill>
                <a:effectLst/>
                <a:uLnTx/>
                <a:uFillTx/>
                <a:ea typeface="+mn-ea"/>
              </a:rPr>
              <a:t>Priority 4: </a:t>
            </a:r>
            <a:r>
              <a:rPr kumimoji="0" lang="en-US" sz="1400" b="0" i="0" u="none" strike="noStrike" kern="0" cap="none" spc="0" normalizeH="0" baseline="0" noProof="0" dirty="0">
                <a:ln>
                  <a:noFill/>
                </a:ln>
                <a:solidFill>
                  <a:srgbClr val="000000"/>
                </a:solidFill>
                <a:effectLst/>
                <a:uLnTx/>
                <a:uFillTx/>
                <a:ea typeface="+mn-ea"/>
              </a:rPr>
              <a:t>Consolidating the Social Wage through Reliable and Basic Services. </a:t>
            </a:r>
          </a:p>
        </p:txBody>
      </p:sp>
      <p:graphicFrame>
        <p:nvGraphicFramePr>
          <p:cNvPr id="6" name="Table 5"/>
          <p:cNvGraphicFramePr>
            <a:graphicFrameLocks noGrp="1"/>
          </p:cNvGraphicFramePr>
          <p:nvPr>
            <p:extLst>
              <p:ext uri="{D42A27DB-BD31-4B8C-83A1-F6EECF244321}">
                <p14:modId xmlns:p14="http://schemas.microsoft.com/office/powerpoint/2010/main" val="3491493487"/>
              </p:ext>
            </p:extLst>
          </p:nvPr>
        </p:nvGraphicFramePr>
        <p:xfrm>
          <a:off x="266700" y="3299687"/>
          <a:ext cx="8610600" cy="3050121"/>
        </p:xfrm>
        <a:graphic>
          <a:graphicData uri="http://schemas.openxmlformats.org/drawingml/2006/table">
            <a:tbl>
              <a:tblPr firstRow="1" bandRow="1"/>
              <a:tblGrid>
                <a:gridCol w="1467546">
                  <a:extLst>
                    <a:ext uri="{9D8B030D-6E8A-4147-A177-3AD203B41FA5}">
                      <a16:colId xmlns:a16="http://schemas.microsoft.com/office/drawing/2014/main" val="4122105157"/>
                    </a:ext>
                  </a:extLst>
                </a:gridCol>
                <a:gridCol w="7143054">
                  <a:extLst>
                    <a:ext uri="{9D8B030D-6E8A-4147-A177-3AD203B41FA5}">
                      <a16:colId xmlns:a16="http://schemas.microsoft.com/office/drawing/2014/main" val="3470679427"/>
                    </a:ext>
                  </a:extLst>
                </a:gridCol>
              </a:tblGrid>
              <a:tr h="665921">
                <a:tc rowSpan="5">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375" algn="l" defTabSz="457200" rtl="0" eaLnBrk="1" latinLnBrk="0" hangingPunct="1">
                        <a:defRPr sz="1800" b="1" kern="1200">
                          <a:solidFill>
                            <a:schemeClr val="lt1"/>
                          </a:solidFill>
                          <a:latin typeface="Arial"/>
                        </a:defRPr>
                      </a:lvl3pPr>
                      <a:lvl4pPr marL="1371565" algn="l" defTabSz="457200" rtl="0" eaLnBrk="1" latinLnBrk="0" hangingPunct="1">
                        <a:defRPr sz="1800" b="1" kern="1200">
                          <a:solidFill>
                            <a:schemeClr val="lt1"/>
                          </a:solidFill>
                          <a:latin typeface="Arial"/>
                        </a:defRPr>
                      </a:lvl4pPr>
                      <a:lvl5pPr marL="1828750" algn="l" defTabSz="457200" rtl="0" eaLnBrk="1" latinLnBrk="0" hangingPunct="1">
                        <a:defRPr sz="1800" b="1" kern="1200">
                          <a:solidFill>
                            <a:schemeClr val="lt1"/>
                          </a:solidFill>
                          <a:latin typeface="Arial"/>
                        </a:defRPr>
                      </a:lvl5pPr>
                      <a:lvl6pPr marL="2285942" algn="l" defTabSz="457200" rtl="0" eaLnBrk="1" latinLnBrk="0" hangingPunct="1">
                        <a:defRPr sz="1800" b="1" kern="1200">
                          <a:solidFill>
                            <a:schemeClr val="lt1"/>
                          </a:solidFill>
                          <a:latin typeface="Arial"/>
                        </a:defRPr>
                      </a:lvl6pPr>
                      <a:lvl7pPr marL="2743129" algn="l" defTabSz="457200" rtl="0" eaLnBrk="1" latinLnBrk="0" hangingPunct="1">
                        <a:defRPr sz="1800" b="1" kern="1200">
                          <a:solidFill>
                            <a:schemeClr val="lt1"/>
                          </a:solidFill>
                          <a:latin typeface="Arial"/>
                        </a:defRPr>
                      </a:lvl7pPr>
                      <a:lvl8pPr marL="3200324" algn="l" defTabSz="457200" rtl="0" eaLnBrk="1" latinLnBrk="0" hangingPunct="1">
                        <a:defRPr sz="1800" b="1" kern="1200">
                          <a:solidFill>
                            <a:schemeClr val="lt1"/>
                          </a:solidFill>
                          <a:latin typeface="Arial"/>
                        </a:defRPr>
                      </a:lvl8pPr>
                      <a:lvl9pPr marL="3657508" algn="l" defTabSz="457200" rtl="0" eaLnBrk="1" latinLnBrk="0" hangingPunct="1">
                        <a:defRPr sz="1800" b="1" kern="1200">
                          <a:solidFill>
                            <a:schemeClr val="lt1"/>
                          </a:solidFill>
                          <a:latin typeface="Arial"/>
                        </a:defRPr>
                      </a:lvl9pPr>
                    </a:lstStyle>
                    <a:p>
                      <a:r>
                        <a:rPr lang="en-ZA" sz="1200" b="1" i="0" u="none" strike="noStrike" baseline="0" dirty="0">
                          <a:solidFill>
                            <a:srgbClr val="000000"/>
                          </a:solidFill>
                          <a:latin typeface="Arial" panose="020B0604020202020204" pitchFamily="34" charset="0"/>
                        </a:rPr>
                        <a:t>Impact statement </a:t>
                      </a:r>
                      <a:r>
                        <a:rPr lang="en-ZA" sz="1200" b="0" i="0" u="none" strike="noStrike" baseline="0" dirty="0">
                          <a:solidFill>
                            <a:srgbClr val="000000"/>
                          </a:solidFill>
                          <a:latin typeface="Arial" panose="020B0604020202020204" pitchFamily="34" charset="0"/>
                        </a:rPr>
                        <a:t>	</a:t>
                      </a:r>
                    </a:p>
                    <a:p>
                      <a:endParaRPr lang="en-ZA"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375" algn="l" defTabSz="457200" rtl="0" eaLnBrk="1" latinLnBrk="0" hangingPunct="1">
                        <a:defRPr sz="1800" b="1" kern="1200">
                          <a:solidFill>
                            <a:schemeClr val="lt1"/>
                          </a:solidFill>
                          <a:latin typeface="Arial"/>
                        </a:defRPr>
                      </a:lvl3pPr>
                      <a:lvl4pPr marL="1371565" algn="l" defTabSz="457200" rtl="0" eaLnBrk="1" latinLnBrk="0" hangingPunct="1">
                        <a:defRPr sz="1800" b="1" kern="1200">
                          <a:solidFill>
                            <a:schemeClr val="lt1"/>
                          </a:solidFill>
                          <a:latin typeface="Arial"/>
                        </a:defRPr>
                      </a:lvl4pPr>
                      <a:lvl5pPr marL="1828750" algn="l" defTabSz="457200" rtl="0" eaLnBrk="1" latinLnBrk="0" hangingPunct="1">
                        <a:defRPr sz="1800" b="1" kern="1200">
                          <a:solidFill>
                            <a:schemeClr val="lt1"/>
                          </a:solidFill>
                          <a:latin typeface="Arial"/>
                        </a:defRPr>
                      </a:lvl5pPr>
                      <a:lvl6pPr marL="2285942" algn="l" defTabSz="457200" rtl="0" eaLnBrk="1" latinLnBrk="0" hangingPunct="1">
                        <a:defRPr sz="1800" b="1" kern="1200">
                          <a:solidFill>
                            <a:schemeClr val="lt1"/>
                          </a:solidFill>
                          <a:latin typeface="Arial"/>
                        </a:defRPr>
                      </a:lvl6pPr>
                      <a:lvl7pPr marL="2743129" algn="l" defTabSz="457200" rtl="0" eaLnBrk="1" latinLnBrk="0" hangingPunct="1">
                        <a:defRPr sz="1800" b="1" kern="1200">
                          <a:solidFill>
                            <a:schemeClr val="lt1"/>
                          </a:solidFill>
                          <a:latin typeface="Arial"/>
                        </a:defRPr>
                      </a:lvl7pPr>
                      <a:lvl8pPr marL="3200324" algn="l" defTabSz="457200" rtl="0" eaLnBrk="1" latinLnBrk="0" hangingPunct="1">
                        <a:defRPr sz="1800" b="1" kern="1200">
                          <a:solidFill>
                            <a:schemeClr val="lt1"/>
                          </a:solidFill>
                          <a:latin typeface="Arial"/>
                        </a:defRPr>
                      </a:lvl8pPr>
                      <a:lvl9pPr marL="3657508" algn="l" defTabSz="457200" rtl="0" eaLnBrk="1" latinLnBrk="0" hangingPunct="1">
                        <a:defRPr sz="1800" b="1" kern="1200">
                          <a:solidFill>
                            <a:schemeClr val="lt1"/>
                          </a:solidFill>
                          <a:latin typeface="Arial"/>
                        </a:defRPr>
                      </a:lvl9pPr>
                    </a:lstStyle>
                    <a:p>
                      <a:pPr marL="457200" lvl="0" indent="-457200">
                        <a:lnSpc>
                          <a:spcPct val="150000"/>
                        </a:lnSpc>
                        <a:buAutoNum type="arabicPeriod"/>
                      </a:pPr>
                      <a:r>
                        <a:rPr lang="en-US" sz="1400" b="0" i="0" u="none" strike="noStrike" baseline="0" dirty="0">
                          <a:solidFill>
                            <a:srgbClr val="000000"/>
                          </a:solidFill>
                          <a:latin typeface="Arial" panose="020B0604020202020204" pitchFamily="34" charset="0"/>
                        </a:rPr>
                        <a:t>Sound and sustainable control environment, transformed financial sector, enhanced  institutional capacity to deliver and improved accessibility and visibility of COID services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28B24"/>
                    </a:solidFill>
                  </a:tcPr>
                </a:tc>
                <a:extLst>
                  <a:ext uri="{0D108BD9-81ED-4DB2-BD59-A6C34878D82A}">
                    <a16:rowId xmlns:a16="http://schemas.microsoft.com/office/drawing/2014/main" val="220039874"/>
                  </a:ext>
                </a:extLst>
              </a:tr>
              <a:tr h="375386">
                <a:tc vMerge="1">
                  <a:txBody>
                    <a:bodyPr/>
                    <a:lstStyle/>
                    <a:p>
                      <a:endParaRPr lang="en-ZA" dirty="0"/>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pPr marL="457200" indent="-457200">
                        <a:buAutoNum type="arabicPeriod" startAt="2"/>
                      </a:pPr>
                      <a:r>
                        <a:rPr lang="en-US" sz="1400" b="0" i="0" u="none" strike="noStrike" baseline="0" dirty="0">
                          <a:solidFill>
                            <a:srgbClr val="000000"/>
                          </a:solidFill>
                          <a:latin typeface="Arial" panose="020B0604020202020204" pitchFamily="34" charset="0"/>
                        </a:rPr>
                        <a:t>Sustainable Compensation Fund based on ethical principles </a:t>
                      </a:r>
                    </a:p>
                  </a:txBody>
                  <a:tcP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8B24"/>
                    </a:solidFill>
                  </a:tcPr>
                </a:tc>
                <a:extLst>
                  <a:ext uri="{0D108BD9-81ED-4DB2-BD59-A6C34878D82A}">
                    <a16:rowId xmlns:a16="http://schemas.microsoft.com/office/drawing/2014/main" val="1307523965"/>
                  </a:ext>
                </a:extLst>
              </a:tr>
              <a:tr h="351323">
                <a:tc vMerge="1">
                  <a:txBody>
                    <a:bodyPr/>
                    <a:lstStyle/>
                    <a:p>
                      <a:endParaRPr lang="en-ZA" dirty="0"/>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pPr marL="457200" indent="-457200">
                        <a:buAutoNum type="arabicPeriod" startAt="3"/>
                      </a:pPr>
                      <a:r>
                        <a:rPr lang="en-US" sz="1400" b="0" i="0" u="none" strike="noStrike" baseline="0" dirty="0">
                          <a:solidFill>
                            <a:srgbClr val="000000"/>
                          </a:solidFill>
                          <a:latin typeface="Arial" panose="020B0604020202020204" pitchFamily="34" charset="0"/>
                        </a:rPr>
                        <a:t>Ethical, effective, efficient, accessible and cost effective compensation of beneficiaries</a:t>
                      </a:r>
                    </a:p>
                  </a:txBody>
                  <a:tcPr>
                    <a:lnL w="381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8B24"/>
                    </a:solidFill>
                  </a:tcPr>
                </a:tc>
                <a:extLst>
                  <a:ext uri="{0D108BD9-81ED-4DB2-BD59-A6C34878D82A}">
                    <a16:rowId xmlns:a16="http://schemas.microsoft.com/office/drawing/2014/main" val="2836852617"/>
                  </a:ext>
                </a:extLst>
              </a:tr>
              <a:tr h="288758">
                <a:tc vMerge="1">
                  <a:txBody>
                    <a:bodyPr/>
                    <a:lstStyle/>
                    <a:p>
                      <a:endParaRPr lang="en-ZA" dirty="0"/>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pPr marL="457200" indent="-457200">
                        <a:buAutoNum type="arabicPeriod" startAt="4"/>
                      </a:pPr>
                      <a:r>
                        <a:rPr lang="en-US" sz="1400" b="0" i="0" u="none" strike="noStrike" baseline="0" dirty="0">
                          <a:solidFill>
                            <a:srgbClr val="000000"/>
                          </a:solidFill>
                          <a:latin typeface="Arial" panose="020B0604020202020204" pitchFamily="34" charset="0"/>
                        </a:rPr>
                        <a:t>Reliable, efficient and cost effective medical benefits system </a:t>
                      </a:r>
                    </a:p>
                  </a:txBody>
                  <a:tcPr>
                    <a:lnL w="381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8B24"/>
                    </a:solidFill>
                  </a:tcPr>
                </a:tc>
                <a:extLst>
                  <a:ext uri="{0D108BD9-81ED-4DB2-BD59-A6C34878D82A}">
                    <a16:rowId xmlns:a16="http://schemas.microsoft.com/office/drawing/2014/main" val="329533152"/>
                  </a:ext>
                </a:extLst>
              </a:tr>
              <a:tr h="800215">
                <a:tc vMerge="1">
                  <a:txBody>
                    <a:bodyPr/>
                    <a:lstStyle/>
                    <a:p>
                      <a:endParaRPr lang="en-ZA" dirty="0"/>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pPr marL="457200" indent="-457200">
                        <a:lnSpc>
                          <a:spcPct val="150000"/>
                        </a:lnSpc>
                        <a:buAutoNum type="arabicPeriod" startAt="5"/>
                      </a:pPr>
                      <a:r>
                        <a:rPr lang="en-US" sz="1400" b="0" i="0" u="none" strike="noStrike" baseline="0" dirty="0">
                          <a:solidFill>
                            <a:srgbClr val="000000"/>
                          </a:solidFill>
                          <a:latin typeface="Arial" panose="020B0604020202020204" pitchFamily="34" charset="0"/>
                        </a:rPr>
                        <a:t>Efficient, effective and reliable rehabilitation and return to work services for the promotion of rights of injured workers with disabilities </a:t>
                      </a:r>
                    </a:p>
                  </a:txBody>
                  <a:tcPr>
                    <a:lnL w="381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8B24"/>
                    </a:solidFill>
                  </a:tcPr>
                </a:tc>
                <a:extLst>
                  <a:ext uri="{0D108BD9-81ED-4DB2-BD59-A6C34878D82A}">
                    <a16:rowId xmlns:a16="http://schemas.microsoft.com/office/drawing/2014/main" val="1312658732"/>
                  </a:ext>
                </a:extLst>
              </a:tr>
            </a:tbl>
          </a:graphicData>
        </a:graphic>
      </p:graphicFrame>
    </p:spTree>
    <p:extLst>
      <p:ext uri="{BB962C8B-B14F-4D97-AF65-F5344CB8AC3E}">
        <p14:creationId xmlns:p14="http://schemas.microsoft.com/office/powerpoint/2010/main" val="1341970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750</TotalTime>
  <Words>2910</Words>
  <Application>Microsoft Office PowerPoint</Application>
  <PresentationFormat>On-screen Show (4:3)</PresentationFormat>
  <Paragraphs>831</Paragraphs>
  <Slides>35</Slides>
  <Notes>14</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5_Office Theme</vt:lpstr>
      <vt:lpstr>PowerPoint Presentation</vt:lpstr>
      <vt:lpstr>PRESENTATION CONTENT</vt:lpstr>
      <vt:lpstr>INTRODUCTION</vt:lpstr>
      <vt:lpstr>INTRODUCTION: THE MANDATE OF THE CF</vt:lpstr>
      <vt:lpstr>VISION AND MISSION</vt:lpstr>
      <vt:lpstr>FOOTPRINT</vt:lpstr>
      <vt:lpstr>STRATEGIC FOCUS</vt:lpstr>
      <vt:lpstr>SERVICE OFFERING</vt:lpstr>
      <vt:lpstr>LINK TO GOVERNMENT PRIORITIES</vt:lpstr>
      <vt:lpstr>PowerPoint Presentation</vt:lpstr>
      <vt:lpstr>Q2 REPORT PERFORMANCE PER PROGRAMME 2021/22</vt:lpstr>
      <vt:lpstr>COMPARATIVE PERFORMANCE ANALYSIS PER PROGRAMME FROM Q1 TO Q2</vt:lpstr>
      <vt:lpstr>PERFORMANCE PER INDICATOR Programme 1</vt:lpstr>
      <vt:lpstr>PERFORMANCE PER INDICATOR Programme 1</vt:lpstr>
      <vt:lpstr>PERFORMANCE PER INDICATOR Programme 2</vt:lpstr>
      <vt:lpstr>PERFORMANCE PER INDICATOR Programme 3</vt:lpstr>
      <vt:lpstr>PERFORMANCE PER INDICATOR Programme 4</vt:lpstr>
      <vt:lpstr>PERFORMANCE TREND DURING THE FINANCIAL YEAR 2021/22</vt:lpstr>
      <vt:lpstr>PERFORMANCE TREND SINCE QUARTER 1 OF THE FINANCIAL YEAR 2020/21</vt:lpstr>
      <vt:lpstr>UNDER PERFORMANCE, REASONS AND REMEDIAL ACTIONS </vt:lpstr>
      <vt:lpstr>PROVINCIAL BREAKDOWN</vt:lpstr>
      <vt:lpstr> 80% of medical invoices finalised within 40 working days of receipt  </vt:lpstr>
      <vt:lpstr> </vt:lpstr>
      <vt:lpstr> 85% of compliant assistive devices requests  responded to within 15 working days of receipt  </vt:lpstr>
      <vt:lpstr>FINANCIAL PERFORMANCE </vt:lpstr>
      <vt:lpstr>FINANCIAL PERFORMANCE </vt:lpstr>
      <vt:lpstr>FINANCIAL PERFORMANCE </vt:lpstr>
      <vt:lpstr>FINANCIAL POSITION </vt:lpstr>
      <vt:lpstr>FINANCIAL POSITION </vt:lpstr>
      <vt:lpstr>FINANCIAL POSITION </vt:lpstr>
      <vt:lpstr>FINANCIAL POSITION </vt:lpstr>
      <vt:lpstr>FINANCIAL POSITION </vt:lpstr>
      <vt:lpstr>RATIOS </vt:lpstr>
      <vt:lpstr>RATIOS </vt:lpstr>
      <vt:lpstr>PowerPoint Presentation</vt:lpstr>
    </vt:vector>
  </TitlesOfParts>
  <Company>Dept Labour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Unknown User</cp:lastModifiedBy>
  <cp:revision>1796</cp:revision>
  <cp:lastPrinted>2020-02-13T13:48:52Z</cp:lastPrinted>
  <dcterms:created xsi:type="dcterms:W3CDTF">2013-03-07T12:06:52Z</dcterms:created>
  <dcterms:modified xsi:type="dcterms:W3CDTF">2022-05-28T10:05:43Z</dcterms:modified>
</cp:coreProperties>
</file>