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7"/>
  </p:notesMasterIdLst>
  <p:handoutMasterIdLst>
    <p:handoutMasterId r:id="rId38"/>
  </p:handoutMasterIdLst>
  <p:sldIdLst>
    <p:sldId id="855" r:id="rId2"/>
    <p:sldId id="2147376055" r:id="rId3"/>
    <p:sldId id="2147376098" r:id="rId4"/>
    <p:sldId id="2147376058" r:id="rId5"/>
    <p:sldId id="934" r:id="rId6"/>
    <p:sldId id="990" r:id="rId7"/>
    <p:sldId id="2147376099" r:id="rId8"/>
    <p:sldId id="993" r:id="rId9"/>
    <p:sldId id="932" r:id="rId10"/>
    <p:sldId id="933" r:id="rId11"/>
    <p:sldId id="2147376060" r:id="rId12"/>
    <p:sldId id="1018" r:id="rId13"/>
    <p:sldId id="2147376095" r:id="rId14"/>
    <p:sldId id="2147376091" r:id="rId15"/>
    <p:sldId id="935" r:id="rId16"/>
    <p:sldId id="2147376089" r:id="rId17"/>
    <p:sldId id="980" r:id="rId18"/>
    <p:sldId id="2147376100" r:id="rId19"/>
    <p:sldId id="2147376088" r:id="rId20"/>
    <p:sldId id="981" r:id="rId21"/>
    <p:sldId id="982" r:id="rId22"/>
    <p:sldId id="983" r:id="rId23"/>
    <p:sldId id="984" r:id="rId24"/>
    <p:sldId id="2147376090" r:id="rId25"/>
    <p:sldId id="2147376093" r:id="rId26"/>
    <p:sldId id="2147376057" r:id="rId27"/>
    <p:sldId id="1017" r:id="rId28"/>
    <p:sldId id="2147376065" r:id="rId29"/>
    <p:sldId id="1010" r:id="rId30"/>
    <p:sldId id="2147376063" r:id="rId31"/>
    <p:sldId id="2147376096" r:id="rId32"/>
    <p:sldId id="2147376084" r:id="rId33"/>
    <p:sldId id="2147376085" r:id="rId34"/>
    <p:sldId id="2147376097" r:id="rId35"/>
    <p:sldId id="271"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4" autoAdjust="0"/>
    <p:restoredTop sz="93883" autoAdjust="0"/>
  </p:normalViewPr>
  <p:slideViewPr>
    <p:cSldViewPr snapToGrid="0">
      <p:cViewPr varScale="1">
        <p:scale>
          <a:sx n="50" d="100"/>
          <a:sy n="50" d="100"/>
        </p:scale>
        <p:origin x="1190" y="53"/>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304"/>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BE6D4E-7072-46E0-A25F-5A5731BB4786}"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ZA"/>
        </a:p>
      </dgm:t>
    </dgm:pt>
    <dgm:pt modelId="{65C918F5-6BF7-4378-8D74-0729AAFE25AF}">
      <dgm:prSet custT="1"/>
      <dgm:spPr/>
      <dgm:t>
        <a:bodyPr/>
        <a:lstStyle/>
        <a:p>
          <a:r>
            <a:rPr lang="en-ZA" sz="1200" dirty="0"/>
            <a:t>Kwazulu-Natal</a:t>
          </a:r>
        </a:p>
      </dgm:t>
    </dgm:pt>
    <dgm:pt modelId="{B6CB4A36-3251-4C3E-ABC1-4A7C1F2AA096}" type="parTrans" cxnId="{DDABF1C7-3DC6-48F1-A0C8-87C93B03AD17}">
      <dgm:prSet/>
      <dgm:spPr/>
      <dgm:t>
        <a:bodyPr/>
        <a:lstStyle/>
        <a:p>
          <a:endParaRPr lang="en-ZA" sz="1200"/>
        </a:p>
      </dgm:t>
    </dgm:pt>
    <dgm:pt modelId="{95DFA68B-5196-465D-8C0E-DC8CB8DA44B8}" type="sibTrans" cxnId="{DDABF1C7-3DC6-48F1-A0C8-87C93B03AD17}">
      <dgm:prSet/>
      <dgm:spPr/>
      <dgm:t>
        <a:bodyPr/>
        <a:lstStyle/>
        <a:p>
          <a:endParaRPr lang="en-ZA" sz="1200"/>
        </a:p>
      </dgm:t>
    </dgm:pt>
    <dgm:pt modelId="{7659CCBA-2302-4C59-A652-4744BFBE38F3}">
      <dgm:prSet custT="1"/>
      <dgm:spPr/>
      <dgm:t>
        <a:bodyPr/>
        <a:lstStyle/>
        <a:p>
          <a:r>
            <a:rPr lang="en-ZA" sz="1200"/>
            <a:t>10 districts affected (uMkhanyakude, uThukela, </a:t>
          </a:r>
          <a:r>
            <a:rPr lang="en-US" sz="1200"/>
            <a:t>uMzinyathi,</a:t>
          </a:r>
          <a:endParaRPr lang="en-ZA" sz="1200"/>
        </a:p>
      </dgm:t>
    </dgm:pt>
    <dgm:pt modelId="{252890CD-155D-467D-926A-5A44906304FD}" type="parTrans" cxnId="{896A62D9-DDAE-4F20-8774-B00495605D41}">
      <dgm:prSet/>
      <dgm:spPr/>
      <dgm:t>
        <a:bodyPr/>
        <a:lstStyle/>
        <a:p>
          <a:endParaRPr lang="en-ZA" sz="1200"/>
        </a:p>
      </dgm:t>
    </dgm:pt>
    <dgm:pt modelId="{90C0B2BC-A853-4DF5-A863-6AAE066E8251}" type="sibTrans" cxnId="{896A62D9-DDAE-4F20-8774-B00495605D41}">
      <dgm:prSet/>
      <dgm:spPr/>
      <dgm:t>
        <a:bodyPr/>
        <a:lstStyle/>
        <a:p>
          <a:endParaRPr lang="en-ZA" sz="1200"/>
        </a:p>
      </dgm:t>
    </dgm:pt>
    <dgm:pt modelId="{C36B7584-5B96-474A-AD36-E4DB079C9598}">
      <dgm:prSet custT="1"/>
      <dgm:spPr/>
      <dgm:t>
        <a:bodyPr/>
        <a:lstStyle/>
        <a:p>
          <a:r>
            <a:rPr lang="en-US" sz="1200"/>
            <a:t>UMgungundlovu, Zululand, EThekwini, ILembe, Harry Gwala, King Cetshwayo, UGu</a:t>
          </a:r>
          <a:endParaRPr lang="en-ZA" sz="1200"/>
        </a:p>
      </dgm:t>
    </dgm:pt>
    <dgm:pt modelId="{8B8AD17D-E80C-486F-967F-0636AD245132}" type="parTrans" cxnId="{FB11BEDB-91E9-418C-920E-2A74D4F72F5C}">
      <dgm:prSet/>
      <dgm:spPr/>
      <dgm:t>
        <a:bodyPr/>
        <a:lstStyle/>
        <a:p>
          <a:endParaRPr lang="en-ZA" sz="1200"/>
        </a:p>
      </dgm:t>
    </dgm:pt>
    <dgm:pt modelId="{D1E88BCE-256E-48FD-8829-3648A41D7CEA}" type="sibTrans" cxnId="{FB11BEDB-91E9-418C-920E-2A74D4F72F5C}">
      <dgm:prSet/>
      <dgm:spPr/>
      <dgm:t>
        <a:bodyPr/>
        <a:lstStyle/>
        <a:p>
          <a:endParaRPr lang="en-ZA" sz="1200"/>
        </a:p>
      </dgm:t>
    </dgm:pt>
    <dgm:pt modelId="{D1050657-D20D-45F3-BA98-3F1B4686037A}">
      <dgm:prSet custT="1"/>
      <dgm:spPr/>
      <dgm:t>
        <a:bodyPr/>
        <a:lstStyle/>
        <a:p>
          <a:r>
            <a:rPr lang="en-US" sz="1200" dirty="0"/>
            <a:t>Amajuba)</a:t>
          </a:r>
          <a:endParaRPr lang="en-ZA" sz="1200" dirty="0"/>
        </a:p>
      </dgm:t>
    </dgm:pt>
    <dgm:pt modelId="{0586E2D1-5D5C-4D32-A7E4-316B88C148AC}" type="parTrans" cxnId="{BD51C0DE-3A57-425E-B23D-AFB59B683865}">
      <dgm:prSet/>
      <dgm:spPr/>
      <dgm:t>
        <a:bodyPr/>
        <a:lstStyle/>
        <a:p>
          <a:endParaRPr lang="en-ZA" sz="1200"/>
        </a:p>
      </dgm:t>
    </dgm:pt>
    <dgm:pt modelId="{A9DE259A-28AC-4BE9-8336-EAA28FAF0B71}" type="sibTrans" cxnId="{BD51C0DE-3A57-425E-B23D-AFB59B683865}">
      <dgm:prSet/>
      <dgm:spPr/>
      <dgm:t>
        <a:bodyPr/>
        <a:lstStyle/>
        <a:p>
          <a:endParaRPr lang="en-ZA" sz="1200"/>
        </a:p>
      </dgm:t>
    </dgm:pt>
    <dgm:pt modelId="{CB713B82-3C6C-48CE-B77A-D967DCCAB8D7}">
      <dgm:prSet custT="1"/>
      <dgm:spPr/>
      <dgm:t>
        <a:bodyPr/>
        <a:lstStyle/>
        <a:p>
          <a:r>
            <a:rPr lang="en-ZA" sz="1200" dirty="0"/>
            <a:t>Fatalities 443</a:t>
          </a:r>
        </a:p>
      </dgm:t>
    </dgm:pt>
    <dgm:pt modelId="{45D4BF30-3192-4C6D-BA5F-7A1C4D47EACC}" type="parTrans" cxnId="{33B14009-ED2E-4CE8-865D-2A3D110F7063}">
      <dgm:prSet/>
      <dgm:spPr/>
      <dgm:t>
        <a:bodyPr/>
        <a:lstStyle/>
        <a:p>
          <a:endParaRPr lang="en-ZA" sz="1200"/>
        </a:p>
      </dgm:t>
    </dgm:pt>
    <dgm:pt modelId="{AE9A7F50-622D-4629-AA1E-DBD1A6E3F2D5}" type="sibTrans" cxnId="{33B14009-ED2E-4CE8-865D-2A3D110F7063}">
      <dgm:prSet/>
      <dgm:spPr/>
      <dgm:t>
        <a:bodyPr/>
        <a:lstStyle/>
        <a:p>
          <a:endParaRPr lang="en-ZA" sz="1200"/>
        </a:p>
      </dgm:t>
    </dgm:pt>
    <dgm:pt modelId="{AEB6E9A0-04A1-44AC-9772-DB533A602F07}">
      <dgm:prSet custT="1"/>
      <dgm:spPr/>
      <dgm:t>
        <a:bodyPr/>
        <a:lstStyle/>
        <a:p>
          <a:r>
            <a:rPr lang="en-ZA" sz="1200" dirty="0"/>
            <a:t>Missing persons 54</a:t>
          </a:r>
        </a:p>
      </dgm:t>
    </dgm:pt>
    <dgm:pt modelId="{83A0E774-D2DA-41DC-BF88-2132233EF065}" type="parTrans" cxnId="{4B66FE6F-98F4-4D55-96B5-BDB7F78D2D75}">
      <dgm:prSet/>
      <dgm:spPr/>
      <dgm:t>
        <a:bodyPr/>
        <a:lstStyle/>
        <a:p>
          <a:endParaRPr lang="en-ZA" sz="1200"/>
        </a:p>
      </dgm:t>
    </dgm:pt>
    <dgm:pt modelId="{77AC04E2-6C35-4290-9D20-9CB57C3F8C80}" type="sibTrans" cxnId="{4B66FE6F-98F4-4D55-96B5-BDB7F78D2D75}">
      <dgm:prSet/>
      <dgm:spPr/>
      <dgm:t>
        <a:bodyPr/>
        <a:lstStyle/>
        <a:p>
          <a:endParaRPr lang="en-ZA" sz="1200"/>
        </a:p>
      </dgm:t>
    </dgm:pt>
    <dgm:pt modelId="{DDBA7843-276A-4E65-B34B-FC2F7BA6FD1A}">
      <dgm:prSet custT="1"/>
      <dgm:spPr/>
      <dgm:t>
        <a:bodyPr/>
        <a:lstStyle/>
        <a:p>
          <a:r>
            <a:rPr lang="en-ZA" sz="1200"/>
            <a:t>Injured persons 43</a:t>
          </a:r>
        </a:p>
      </dgm:t>
    </dgm:pt>
    <dgm:pt modelId="{4F60F2AE-C3D2-4A01-9C34-0644B7352843}" type="parTrans" cxnId="{09966893-D0E4-4303-B71C-BCBB6C123796}">
      <dgm:prSet/>
      <dgm:spPr/>
      <dgm:t>
        <a:bodyPr/>
        <a:lstStyle/>
        <a:p>
          <a:endParaRPr lang="en-ZA" sz="1200"/>
        </a:p>
      </dgm:t>
    </dgm:pt>
    <dgm:pt modelId="{44AC5C89-7F35-457D-8A83-D63DA786C5E7}" type="sibTrans" cxnId="{09966893-D0E4-4303-B71C-BCBB6C123796}">
      <dgm:prSet/>
      <dgm:spPr/>
      <dgm:t>
        <a:bodyPr/>
        <a:lstStyle/>
        <a:p>
          <a:endParaRPr lang="en-ZA" sz="1200"/>
        </a:p>
      </dgm:t>
    </dgm:pt>
    <dgm:pt modelId="{AC3A7908-329F-4D2D-9956-9F95F8E029EF}">
      <dgm:prSet custT="1"/>
      <dgm:spPr/>
      <dgm:t>
        <a:bodyPr/>
        <a:lstStyle/>
        <a:p>
          <a:r>
            <a:rPr lang="en-ZA" sz="1200" dirty="0"/>
            <a:t>Homes totally destroyed 6568</a:t>
          </a:r>
        </a:p>
      </dgm:t>
    </dgm:pt>
    <dgm:pt modelId="{EA86D925-C099-4C75-99D4-87E5B53E0082}" type="parTrans" cxnId="{0279607F-1A0E-4F2C-9C53-42789ADA1565}">
      <dgm:prSet/>
      <dgm:spPr/>
      <dgm:t>
        <a:bodyPr/>
        <a:lstStyle/>
        <a:p>
          <a:endParaRPr lang="en-ZA" sz="1200"/>
        </a:p>
      </dgm:t>
    </dgm:pt>
    <dgm:pt modelId="{3E78B33A-C8CD-4B69-97EE-D68E1B0294C9}" type="sibTrans" cxnId="{0279607F-1A0E-4F2C-9C53-42789ADA1565}">
      <dgm:prSet/>
      <dgm:spPr/>
      <dgm:t>
        <a:bodyPr/>
        <a:lstStyle/>
        <a:p>
          <a:endParaRPr lang="en-ZA" sz="1200"/>
        </a:p>
      </dgm:t>
    </dgm:pt>
    <dgm:pt modelId="{6FB615EC-5FC6-49D7-AD13-CB28C9FA5C94}">
      <dgm:prSet custT="1"/>
      <dgm:spPr/>
      <dgm:t>
        <a:bodyPr/>
        <a:lstStyle/>
        <a:p>
          <a:r>
            <a:rPr lang="en-ZA" sz="1200" dirty="0"/>
            <a:t>Homes partially destroyed 10710</a:t>
          </a:r>
        </a:p>
      </dgm:t>
    </dgm:pt>
    <dgm:pt modelId="{DDE0F1DB-CDF3-4D70-9DEA-31F885531ED6}" type="parTrans" cxnId="{16600BA5-DD51-432A-B9B0-91C3C7F252EF}">
      <dgm:prSet/>
      <dgm:spPr/>
      <dgm:t>
        <a:bodyPr/>
        <a:lstStyle/>
        <a:p>
          <a:endParaRPr lang="en-ZA" sz="1200"/>
        </a:p>
      </dgm:t>
    </dgm:pt>
    <dgm:pt modelId="{D36C0A1A-E4F5-4922-A38A-93CC3DCE70F4}" type="sibTrans" cxnId="{16600BA5-DD51-432A-B9B0-91C3C7F252EF}">
      <dgm:prSet/>
      <dgm:spPr/>
      <dgm:t>
        <a:bodyPr/>
        <a:lstStyle/>
        <a:p>
          <a:endParaRPr lang="en-ZA" sz="1200"/>
        </a:p>
      </dgm:t>
    </dgm:pt>
    <dgm:pt modelId="{6C48B8D1-7593-4E53-B1CE-55790D423545}">
      <dgm:prSet custT="1"/>
      <dgm:spPr/>
      <dgm:t>
        <a:bodyPr/>
        <a:lstStyle/>
        <a:p>
          <a:r>
            <a:rPr lang="en-ZA" sz="1200" dirty="0"/>
            <a:t>Northern Cape</a:t>
          </a:r>
        </a:p>
      </dgm:t>
    </dgm:pt>
    <dgm:pt modelId="{C4647A76-9408-4DF5-B42C-CBE9A2B872B4}" type="parTrans" cxnId="{F89C78F7-872E-4B25-9971-66AFCCA3B7DB}">
      <dgm:prSet/>
      <dgm:spPr/>
      <dgm:t>
        <a:bodyPr/>
        <a:lstStyle/>
        <a:p>
          <a:endParaRPr lang="en-ZA" sz="1200"/>
        </a:p>
      </dgm:t>
    </dgm:pt>
    <dgm:pt modelId="{C0B4F7C6-01DE-4CA8-965B-73DEF71C9849}" type="sibTrans" cxnId="{F89C78F7-872E-4B25-9971-66AFCCA3B7DB}">
      <dgm:prSet/>
      <dgm:spPr/>
      <dgm:t>
        <a:bodyPr/>
        <a:lstStyle/>
        <a:p>
          <a:endParaRPr lang="en-ZA" sz="1200"/>
        </a:p>
      </dgm:t>
    </dgm:pt>
    <dgm:pt modelId="{154A302F-F022-4A42-B09A-DFB5DFC0AFA8}">
      <dgm:prSet custT="1"/>
      <dgm:spPr/>
      <dgm:t>
        <a:bodyPr/>
        <a:lstStyle/>
        <a:p>
          <a:r>
            <a:rPr lang="en-ZA" sz="1200"/>
            <a:t>1 district affected (ZFM DM in the area of Tsantsabane Local municipality) </a:t>
          </a:r>
        </a:p>
      </dgm:t>
    </dgm:pt>
    <dgm:pt modelId="{DF1E5A83-9DAE-4F28-A111-C07B0B0566EA}" type="parTrans" cxnId="{065883B3-1A77-45B8-9219-42059468A207}">
      <dgm:prSet/>
      <dgm:spPr/>
      <dgm:t>
        <a:bodyPr/>
        <a:lstStyle/>
        <a:p>
          <a:endParaRPr lang="en-ZA" sz="1200"/>
        </a:p>
      </dgm:t>
    </dgm:pt>
    <dgm:pt modelId="{5C23805A-16CA-414B-A1D7-93EE9C91E9AC}" type="sibTrans" cxnId="{065883B3-1A77-45B8-9219-42059468A207}">
      <dgm:prSet/>
      <dgm:spPr/>
      <dgm:t>
        <a:bodyPr/>
        <a:lstStyle/>
        <a:p>
          <a:endParaRPr lang="en-ZA" sz="1200"/>
        </a:p>
      </dgm:t>
    </dgm:pt>
    <dgm:pt modelId="{5A81F47D-5097-4EFC-BF46-AC70B45F16CA}">
      <dgm:prSet custT="1"/>
      <dgm:spPr/>
      <dgm:t>
        <a:bodyPr/>
        <a:lstStyle/>
        <a:p>
          <a:r>
            <a:rPr lang="en-ZA" sz="1200"/>
            <a:t>No fatalities or missing persons attributed to the floods disaster</a:t>
          </a:r>
        </a:p>
      </dgm:t>
    </dgm:pt>
    <dgm:pt modelId="{38B94466-5DC6-40A5-8D40-023A08898297}" type="parTrans" cxnId="{9708F6AB-2A1D-4D96-8C13-DDBB101F155D}">
      <dgm:prSet/>
      <dgm:spPr/>
      <dgm:t>
        <a:bodyPr/>
        <a:lstStyle/>
        <a:p>
          <a:endParaRPr lang="en-ZA" sz="1200"/>
        </a:p>
      </dgm:t>
    </dgm:pt>
    <dgm:pt modelId="{906BEFCA-CBC7-4A08-A077-6360EED63871}" type="sibTrans" cxnId="{9708F6AB-2A1D-4D96-8C13-DDBB101F155D}">
      <dgm:prSet/>
      <dgm:spPr/>
      <dgm:t>
        <a:bodyPr/>
        <a:lstStyle/>
        <a:p>
          <a:endParaRPr lang="en-ZA" sz="1200"/>
        </a:p>
      </dgm:t>
    </dgm:pt>
    <dgm:pt modelId="{021F2535-23E8-4E5B-9D3A-7130D3933C1A}">
      <dgm:prSet custT="1"/>
      <dgm:spPr/>
      <dgm:t>
        <a:bodyPr/>
        <a:lstStyle/>
        <a:p>
          <a:r>
            <a:rPr lang="en-ZA" sz="1200"/>
            <a:t>Homes totally destroyed 20 houses +80 shanties</a:t>
          </a:r>
        </a:p>
      </dgm:t>
    </dgm:pt>
    <dgm:pt modelId="{B59AFB4C-3334-45FF-8A26-55AA7AFF0ED1}" type="parTrans" cxnId="{4727D881-DA61-43B7-B3CB-7BEA5B411800}">
      <dgm:prSet/>
      <dgm:spPr/>
      <dgm:t>
        <a:bodyPr/>
        <a:lstStyle/>
        <a:p>
          <a:endParaRPr lang="en-ZA" sz="1200"/>
        </a:p>
      </dgm:t>
    </dgm:pt>
    <dgm:pt modelId="{DA8D478E-7BF0-4C55-A1C2-72A4D8844D9E}" type="sibTrans" cxnId="{4727D881-DA61-43B7-B3CB-7BEA5B411800}">
      <dgm:prSet/>
      <dgm:spPr/>
      <dgm:t>
        <a:bodyPr/>
        <a:lstStyle/>
        <a:p>
          <a:endParaRPr lang="en-ZA" sz="1200"/>
        </a:p>
      </dgm:t>
    </dgm:pt>
    <dgm:pt modelId="{A67E75C1-4B43-43A2-BE27-A5FE07B6808A}">
      <dgm:prSet custT="1"/>
      <dgm:spPr/>
      <dgm:t>
        <a:bodyPr/>
        <a:lstStyle/>
        <a:p>
          <a:r>
            <a:rPr lang="en-ZA" sz="1200"/>
            <a:t>Homes partially destroyed 23</a:t>
          </a:r>
        </a:p>
      </dgm:t>
    </dgm:pt>
    <dgm:pt modelId="{5687D4EC-2119-409C-8D59-BE78081C9505}" type="parTrans" cxnId="{510EF51D-E9DD-48E3-B2AF-4254AD008D68}">
      <dgm:prSet/>
      <dgm:spPr/>
      <dgm:t>
        <a:bodyPr/>
        <a:lstStyle/>
        <a:p>
          <a:endParaRPr lang="en-ZA" sz="1200"/>
        </a:p>
      </dgm:t>
    </dgm:pt>
    <dgm:pt modelId="{58BBDEB6-707F-4537-B80F-FD18B1CDC94A}" type="sibTrans" cxnId="{510EF51D-E9DD-48E3-B2AF-4254AD008D68}">
      <dgm:prSet/>
      <dgm:spPr/>
      <dgm:t>
        <a:bodyPr/>
        <a:lstStyle/>
        <a:p>
          <a:endParaRPr lang="en-ZA" sz="1200"/>
        </a:p>
      </dgm:t>
    </dgm:pt>
    <dgm:pt modelId="{EC23B7E8-D5F2-45F9-AB54-60C32C3EED89}">
      <dgm:prSet custT="1"/>
      <dgm:spPr/>
      <dgm:t>
        <a:bodyPr/>
        <a:lstStyle/>
        <a:p>
          <a:r>
            <a:rPr lang="en-ZA" sz="1200" dirty="0"/>
            <a:t>North West</a:t>
          </a:r>
        </a:p>
      </dgm:t>
    </dgm:pt>
    <dgm:pt modelId="{4F6A14C6-30BC-46BB-BA4D-D5A3FA996E45}" type="parTrans" cxnId="{5F946023-2DE8-4D31-B59F-BA741A2F83D4}">
      <dgm:prSet/>
      <dgm:spPr/>
      <dgm:t>
        <a:bodyPr/>
        <a:lstStyle/>
        <a:p>
          <a:endParaRPr lang="en-ZA" sz="1200"/>
        </a:p>
      </dgm:t>
    </dgm:pt>
    <dgm:pt modelId="{F07DB397-08A9-4810-BCD2-89D7A867A35B}" type="sibTrans" cxnId="{5F946023-2DE8-4D31-B59F-BA741A2F83D4}">
      <dgm:prSet/>
      <dgm:spPr/>
      <dgm:t>
        <a:bodyPr/>
        <a:lstStyle/>
        <a:p>
          <a:endParaRPr lang="en-ZA" sz="1200"/>
        </a:p>
      </dgm:t>
    </dgm:pt>
    <dgm:pt modelId="{C3FFA4ED-447A-4480-9A3B-F90E2EE558F3}">
      <dgm:prSet custT="1"/>
      <dgm:spPr/>
      <dgm:t>
        <a:bodyPr/>
        <a:lstStyle/>
        <a:p>
          <a:r>
            <a:rPr lang="en-ZA" sz="1200"/>
            <a:t>Districts affected</a:t>
          </a:r>
        </a:p>
      </dgm:t>
    </dgm:pt>
    <dgm:pt modelId="{71B807B8-5ED4-4431-9201-FE87660EA7A0}" type="parTrans" cxnId="{A6C17211-466D-4034-9A11-56A70CD76399}">
      <dgm:prSet/>
      <dgm:spPr/>
      <dgm:t>
        <a:bodyPr/>
        <a:lstStyle/>
        <a:p>
          <a:endParaRPr lang="en-ZA" sz="1200"/>
        </a:p>
      </dgm:t>
    </dgm:pt>
    <dgm:pt modelId="{32826FE4-B3A1-4D30-9F69-55562EFDC4DC}" type="sibTrans" cxnId="{A6C17211-466D-4034-9A11-56A70CD76399}">
      <dgm:prSet/>
      <dgm:spPr/>
      <dgm:t>
        <a:bodyPr/>
        <a:lstStyle/>
        <a:p>
          <a:endParaRPr lang="en-ZA" sz="1200"/>
        </a:p>
      </dgm:t>
    </dgm:pt>
    <dgm:pt modelId="{57918B6A-D342-46A1-A8B2-BF6084397E0C}">
      <dgm:prSet custT="1"/>
      <dgm:spPr/>
      <dgm:t>
        <a:bodyPr/>
        <a:lstStyle/>
        <a:p>
          <a:r>
            <a:rPr lang="en-ZA" sz="1200"/>
            <a:t>1 district affected, namely Ngaka Modiri Molema DM</a:t>
          </a:r>
        </a:p>
      </dgm:t>
    </dgm:pt>
    <dgm:pt modelId="{4656A71A-A5D5-427B-AB40-E4793181A2E3}" type="parTrans" cxnId="{1BAC778A-FB99-4FAD-861E-E5E96DD32E30}">
      <dgm:prSet/>
      <dgm:spPr/>
      <dgm:t>
        <a:bodyPr/>
        <a:lstStyle/>
        <a:p>
          <a:endParaRPr lang="en-ZA" sz="1200"/>
        </a:p>
      </dgm:t>
    </dgm:pt>
    <dgm:pt modelId="{FA1906B2-D19E-4AD8-97E9-3E3B852A7DE1}" type="sibTrans" cxnId="{1BAC778A-FB99-4FAD-861E-E5E96DD32E30}">
      <dgm:prSet/>
      <dgm:spPr/>
      <dgm:t>
        <a:bodyPr/>
        <a:lstStyle/>
        <a:p>
          <a:endParaRPr lang="en-ZA" sz="1200"/>
        </a:p>
      </dgm:t>
    </dgm:pt>
    <dgm:pt modelId="{B6547D3F-6318-4408-9171-FD810B773942}">
      <dgm:prSet custT="1"/>
      <dgm:spPr/>
      <dgm:t>
        <a:bodyPr/>
        <a:lstStyle/>
        <a:p>
          <a:r>
            <a:rPr lang="en-ZA" sz="1200"/>
            <a:t>No fatalities and missing persons</a:t>
          </a:r>
        </a:p>
      </dgm:t>
    </dgm:pt>
    <dgm:pt modelId="{83CA861D-90F7-480E-B5D1-955598EF5CA1}" type="parTrans" cxnId="{824B7E7A-6826-40F7-BAE1-057C8A3ECA84}">
      <dgm:prSet/>
      <dgm:spPr/>
      <dgm:t>
        <a:bodyPr/>
        <a:lstStyle/>
        <a:p>
          <a:endParaRPr lang="en-ZA" sz="1200"/>
        </a:p>
      </dgm:t>
    </dgm:pt>
    <dgm:pt modelId="{19BBCA5A-C3AE-4553-956D-C6EFAC5C3DC8}" type="sibTrans" cxnId="{824B7E7A-6826-40F7-BAE1-057C8A3ECA84}">
      <dgm:prSet/>
      <dgm:spPr/>
      <dgm:t>
        <a:bodyPr/>
        <a:lstStyle/>
        <a:p>
          <a:endParaRPr lang="en-ZA" sz="1200"/>
        </a:p>
      </dgm:t>
    </dgm:pt>
    <dgm:pt modelId="{E17ACA9D-2FB6-4A65-9C16-3BC4892EABD9}">
      <dgm:prSet custT="1"/>
      <dgm:spPr/>
      <dgm:t>
        <a:bodyPr/>
        <a:lstStyle/>
        <a:p>
          <a:r>
            <a:rPr lang="en-ZA" sz="1200"/>
            <a:t>Injured persons 3</a:t>
          </a:r>
        </a:p>
      </dgm:t>
    </dgm:pt>
    <dgm:pt modelId="{F6065F30-CC02-4B68-83AD-39306CB8E6B9}" type="parTrans" cxnId="{38002621-5EAC-4248-A624-2D663019EA93}">
      <dgm:prSet/>
      <dgm:spPr/>
      <dgm:t>
        <a:bodyPr/>
        <a:lstStyle/>
        <a:p>
          <a:endParaRPr lang="en-ZA" sz="1200"/>
        </a:p>
      </dgm:t>
    </dgm:pt>
    <dgm:pt modelId="{9A16B81C-9119-40F8-86AD-948505652448}" type="sibTrans" cxnId="{38002621-5EAC-4248-A624-2D663019EA93}">
      <dgm:prSet/>
      <dgm:spPr/>
      <dgm:t>
        <a:bodyPr/>
        <a:lstStyle/>
        <a:p>
          <a:endParaRPr lang="en-ZA" sz="1200"/>
        </a:p>
      </dgm:t>
    </dgm:pt>
    <dgm:pt modelId="{750CA1FF-31F6-4A4F-9562-882B5A2FCBE6}">
      <dgm:prSet custT="1"/>
      <dgm:spPr/>
      <dgm:t>
        <a:bodyPr/>
        <a:lstStyle/>
        <a:p>
          <a:r>
            <a:rPr lang="en-ZA" sz="1200"/>
            <a:t>Homes totally destroyed 45</a:t>
          </a:r>
        </a:p>
      </dgm:t>
    </dgm:pt>
    <dgm:pt modelId="{6B37F2A7-C685-4D3B-BEA5-F8FB0513DE12}" type="parTrans" cxnId="{BFDA7D7C-F205-409F-91D3-5ECF960DE985}">
      <dgm:prSet/>
      <dgm:spPr/>
      <dgm:t>
        <a:bodyPr/>
        <a:lstStyle/>
        <a:p>
          <a:endParaRPr lang="en-ZA" sz="1200"/>
        </a:p>
      </dgm:t>
    </dgm:pt>
    <dgm:pt modelId="{B8BFFF3A-E99D-44F9-A272-BBE62252CA82}" type="sibTrans" cxnId="{BFDA7D7C-F205-409F-91D3-5ECF960DE985}">
      <dgm:prSet/>
      <dgm:spPr/>
      <dgm:t>
        <a:bodyPr/>
        <a:lstStyle/>
        <a:p>
          <a:endParaRPr lang="en-ZA" sz="1200"/>
        </a:p>
      </dgm:t>
    </dgm:pt>
    <dgm:pt modelId="{AEDF84B4-1FBA-45B2-A1AE-E38C99016FF0}">
      <dgm:prSet custT="1"/>
      <dgm:spPr/>
      <dgm:t>
        <a:bodyPr/>
        <a:lstStyle/>
        <a:p>
          <a:r>
            <a:rPr lang="en-ZA" sz="1200"/>
            <a:t>Homes partially destroyed 224</a:t>
          </a:r>
        </a:p>
      </dgm:t>
    </dgm:pt>
    <dgm:pt modelId="{9100749C-2E63-467C-A1AA-C1554C7D9F8F}" type="parTrans" cxnId="{9DCE05DD-0866-45EC-99B2-4B404EDA5FF5}">
      <dgm:prSet/>
      <dgm:spPr/>
      <dgm:t>
        <a:bodyPr/>
        <a:lstStyle/>
        <a:p>
          <a:endParaRPr lang="en-ZA" sz="1200"/>
        </a:p>
      </dgm:t>
    </dgm:pt>
    <dgm:pt modelId="{04E14DB6-3649-405B-92FB-59FEEA42E498}" type="sibTrans" cxnId="{9DCE05DD-0866-45EC-99B2-4B404EDA5FF5}">
      <dgm:prSet/>
      <dgm:spPr/>
      <dgm:t>
        <a:bodyPr/>
        <a:lstStyle/>
        <a:p>
          <a:endParaRPr lang="en-ZA" sz="1200"/>
        </a:p>
      </dgm:t>
    </dgm:pt>
    <dgm:pt modelId="{3AE83564-DF81-4CC8-90F5-9C90145C6D8B}">
      <dgm:prSet custT="1"/>
      <dgm:spPr/>
      <dgm:t>
        <a:bodyPr/>
        <a:lstStyle/>
        <a:p>
          <a:r>
            <a:rPr lang="en-ZA" sz="1200" dirty="0"/>
            <a:t>Eastern Cape</a:t>
          </a:r>
        </a:p>
      </dgm:t>
    </dgm:pt>
    <dgm:pt modelId="{CF5DD516-A56E-4445-A2B6-7C033F51E203}" type="parTrans" cxnId="{AFD8F356-A21E-4C52-AAF2-8EC1BEADD4E7}">
      <dgm:prSet/>
      <dgm:spPr/>
      <dgm:t>
        <a:bodyPr/>
        <a:lstStyle/>
        <a:p>
          <a:endParaRPr lang="en-ZA" sz="1200"/>
        </a:p>
      </dgm:t>
    </dgm:pt>
    <dgm:pt modelId="{EA8A0046-26D0-4FD3-80A8-43027A0F3B59}" type="sibTrans" cxnId="{AFD8F356-A21E-4C52-AAF2-8EC1BEADD4E7}">
      <dgm:prSet/>
      <dgm:spPr/>
      <dgm:t>
        <a:bodyPr/>
        <a:lstStyle/>
        <a:p>
          <a:endParaRPr lang="en-ZA" sz="1200"/>
        </a:p>
      </dgm:t>
    </dgm:pt>
    <dgm:pt modelId="{819F300F-51F2-4AB4-820D-E538CC17FBC6}">
      <dgm:prSet custT="1"/>
      <dgm:spPr/>
      <dgm:t>
        <a:bodyPr/>
        <a:lstStyle/>
        <a:p>
          <a:r>
            <a:rPr lang="en-ZA" sz="1200" dirty="0"/>
            <a:t>5 districts (</a:t>
          </a:r>
          <a:r>
            <a:rPr lang="en-US" sz="1200" dirty="0"/>
            <a:t>Alfred Nzo, </a:t>
          </a:r>
          <a:r>
            <a:rPr lang="en-US" sz="1200" dirty="0" err="1"/>
            <a:t>Amathole</a:t>
          </a:r>
          <a:r>
            <a:rPr lang="en-US" sz="1200" dirty="0"/>
            <a:t>, Chris Hani, Joe </a:t>
          </a:r>
          <a:r>
            <a:rPr lang="en-US" sz="1200" dirty="0" err="1"/>
            <a:t>Gqabi</a:t>
          </a:r>
          <a:r>
            <a:rPr lang="en-US" sz="1200" dirty="0"/>
            <a:t> and OR Tambo</a:t>
          </a:r>
          <a:r>
            <a:rPr lang="en-ZA" sz="1200" dirty="0"/>
            <a:t>)</a:t>
          </a:r>
        </a:p>
      </dgm:t>
    </dgm:pt>
    <dgm:pt modelId="{1B7B8373-CFD6-4413-B935-7351E6F36DBE}" type="parTrans" cxnId="{814E7983-4B66-4F8B-ADCB-977CE0CF5CE4}">
      <dgm:prSet/>
      <dgm:spPr/>
      <dgm:t>
        <a:bodyPr/>
        <a:lstStyle/>
        <a:p>
          <a:endParaRPr lang="en-ZA" sz="1200"/>
        </a:p>
      </dgm:t>
    </dgm:pt>
    <dgm:pt modelId="{20F411F1-6274-4661-A63F-371C3D364D10}" type="sibTrans" cxnId="{814E7983-4B66-4F8B-ADCB-977CE0CF5CE4}">
      <dgm:prSet/>
      <dgm:spPr/>
      <dgm:t>
        <a:bodyPr/>
        <a:lstStyle/>
        <a:p>
          <a:endParaRPr lang="en-ZA" sz="1200"/>
        </a:p>
      </dgm:t>
    </dgm:pt>
    <dgm:pt modelId="{DE071B9D-6C29-4413-9679-E1725FD5FE4A}">
      <dgm:prSet custT="1"/>
      <dgm:spPr/>
      <dgm:t>
        <a:bodyPr/>
        <a:lstStyle/>
        <a:p>
          <a:r>
            <a:rPr lang="en-ZA" sz="1200"/>
            <a:t>Fatalities 2</a:t>
          </a:r>
        </a:p>
      </dgm:t>
    </dgm:pt>
    <dgm:pt modelId="{4B7BD56D-5639-4CE5-9149-C35AB7AB7F0B}" type="parTrans" cxnId="{49D92591-A8C6-44A5-85A7-941F14E3F15D}">
      <dgm:prSet/>
      <dgm:spPr/>
      <dgm:t>
        <a:bodyPr/>
        <a:lstStyle/>
        <a:p>
          <a:endParaRPr lang="en-ZA" sz="1200"/>
        </a:p>
      </dgm:t>
    </dgm:pt>
    <dgm:pt modelId="{4A8CE739-FE0F-4F42-B2EF-FF48B8DFF3EF}" type="sibTrans" cxnId="{49D92591-A8C6-44A5-85A7-941F14E3F15D}">
      <dgm:prSet/>
      <dgm:spPr/>
      <dgm:t>
        <a:bodyPr/>
        <a:lstStyle/>
        <a:p>
          <a:endParaRPr lang="en-ZA" sz="1200"/>
        </a:p>
      </dgm:t>
    </dgm:pt>
    <dgm:pt modelId="{BD532BAA-607D-4946-A13E-8C566EB2EDAC}">
      <dgm:prSet custT="1"/>
      <dgm:spPr/>
      <dgm:t>
        <a:bodyPr/>
        <a:lstStyle/>
        <a:p>
          <a:r>
            <a:rPr lang="en-ZA" sz="1200"/>
            <a:t>No missing persons</a:t>
          </a:r>
        </a:p>
      </dgm:t>
    </dgm:pt>
    <dgm:pt modelId="{AA89EF5D-B945-4BBD-9BD6-4D77D5CDA483}" type="parTrans" cxnId="{F5E43CD3-0958-44F0-B2DB-A51F53729BFD}">
      <dgm:prSet/>
      <dgm:spPr/>
      <dgm:t>
        <a:bodyPr/>
        <a:lstStyle/>
        <a:p>
          <a:endParaRPr lang="en-ZA" sz="1200"/>
        </a:p>
      </dgm:t>
    </dgm:pt>
    <dgm:pt modelId="{AB6651F8-D7F5-438A-91BE-19ABF4334010}" type="sibTrans" cxnId="{F5E43CD3-0958-44F0-B2DB-A51F53729BFD}">
      <dgm:prSet/>
      <dgm:spPr/>
      <dgm:t>
        <a:bodyPr/>
        <a:lstStyle/>
        <a:p>
          <a:endParaRPr lang="en-ZA" sz="1200"/>
        </a:p>
      </dgm:t>
    </dgm:pt>
    <dgm:pt modelId="{2B9320C0-3CC5-46C0-A65B-0C08E6D005FE}">
      <dgm:prSet custT="1"/>
      <dgm:spPr/>
      <dgm:t>
        <a:bodyPr/>
        <a:lstStyle/>
        <a:p>
          <a:r>
            <a:rPr lang="en-ZA" sz="1200"/>
            <a:t>Injured persons 3</a:t>
          </a:r>
        </a:p>
      </dgm:t>
    </dgm:pt>
    <dgm:pt modelId="{5594F6CE-26A4-462E-8A89-C59A050395F9}" type="parTrans" cxnId="{FA83777C-34C6-41E2-B5A9-844C16F977CD}">
      <dgm:prSet/>
      <dgm:spPr/>
      <dgm:t>
        <a:bodyPr/>
        <a:lstStyle/>
        <a:p>
          <a:endParaRPr lang="en-ZA" sz="1200"/>
        </a:p>
      </dgm:t>
    </dgm:pt>
    <dgm:pt modelId="{75C99180-1F79-4742-8BFA-B2DA478A50E5}" type="sibTrans" cxnId="{FA83777C-34C6-41E2-B5A9-844C16F977CD}">
      <dgm:prSet/>
      <dgm:spPr/>
      <dgm:t>
        <a:bodyPr/>
        <a:lstStyle/>
        <a:p>
          <a:endParaRPr lang="en-ZA" sz="1200"/>
        </a:p>
      </dgm:t>
    </dgm:pt>
    <dgm:pt modelId="{9E81EC7F-D0B8-41A7-B13A-369838ED1EDE}">
      <dgm:prSet custT="1"/>
      <dgm:spPr/>
      <dgm:t>
        <a:bodyPr/>
        <a:lstStyle/>
        <a:p>
          <a:r>
            <a:rPr lang="en-ZA" sz="1200"/>
            <a:t>Homeless 3768</a:t>
          </a:r>
        </a:p>
      </dgm:t>
    </dgm:pt>
    <dgm:pt modelId="{A964EFC2-BC7C-4837-A2F0-BA268A8E2F63}" type="parTrans" cxnId="{04621EB0-94D2-48E5-B88C-92359A69CE54}">
      <dgm:prSet/>
      <dgm:spPr/>
      <dgm:t>
        <a:bodyPr/>
        <a:lstStyle/>
        <a:p>
          <a:endParaRPr lang="en-ZA" sz="1200"/>
        </a:p>
      </dgm:t>
    </dgm:pt>
    <dgm:pt modelId="{3B08D8F9-8C79-4ED4-850A-D259768F7D4C}" type="sibTrans" cxnId="{04621EB0-94D2-48E5-B88C-92359A69CE54}">
      <dgm:prSet/>
      <dgm:spPr/>
      <dgm:t>
        <a:bodyPr/>
        <a:lstStyle/>
        <a:p>
          <a:endParaRPr lang="en-ZA" sz="1200"/>
        </a:p>
      </dgm:t>
    </dgm:pt>
    <dgm:pt modelId="{BA75FA4C-5845-4104-A891-39A02678A0F7}">
      <dgm:prSet custT="1"/>
      <dgm:spPr/>
      <dgm:t>
        <a:bodyPr/>
        <a:lstStyle/>
        <a:p>
          <a:r>
            <a:rPr lang="en-ZA" sz="1200"/>
            <a:t>Homes totally destroyed 2306</a:t>
          </a:r>
        </a:p>
      </dgm:t>
    </dgm:pt>
    <dgm:pt modelId="{79455193-0D87-49FB-B1C3-FF2FD58C97F9}" type="parTrans" cxnId="{78329D93-45D5-4B56-BAAA-8F0D77D4A954}">
      <dgm:prSet/>
      <dgm:spPr/>
      <dgm:t>
        <a:bodyPr/>
        <a:lstStyle/>
        <a:p>
          <a:endParaRPr lang="en-ZA" sz="1200"/>
        </a:p>
      </dgm:t>
    </dgm:pt>
    <dgm:pt modelId="{B483FF88-A9F8-42BD-ACA8-9A11365CE361}" type="sibTrans" cxnId="{78329D93-45D5-4B56-BAAA-8F0D77D4A954}">
      <dgm:prSet/>
      <dgm:spPr/>
      <dgm:t>
        <a:bodyPr/>
        <a:lstStyle/>
        <a:p>
          <a:endParaRPr lang="en-ZA" sz="1200"/>
        </a:p>
      </dgm:t>
    </dgm:pt>
    <dgm:pt modelId="{C1C673DC-34BB-4678-B94B-00347E1E670F}">
      <dgm:prSet custT="1"/>
      <dgm:spPr/>
      <dgm:t>
        <a:bodyPr/>
        <a:lstStyle/>
        <a:p>
          <a:r>
            <a:rPr lang="en-ZA" sz="1200"/>
            <a:t>Homes partially destroyed 1857</a:t>
          </a:r>
        </a:p>
      </dgm:t>
    </dgm:pt>
    <dgm:pt modelId="{6B4228DB-FB8B-46C4-9135-A674C3EA4890}" type="parTrans" cxnId="{AC3DF1B9-F569-4C6B-989A-D18F14246B97}">
      <dgm:prSet/>
      <dgm:spPr/>
      <dgm:t>
        <a:bodyPr/>
        <a:lstStyle/>
        <a:p>
          <a:endParaRPr lang="en-ZA" sz="1200"/>
        </a:p>
      </dgm:t>
    </dgm:pt>
    <dgm:pt modelId="{8023AEAD-A126-43DC-B2D9-6F232E698857}" type="sibTrans" cxnId="{AC3DF1B9-F569-4C6B-989A-D18F14246B97}">
      <dgm:prSet/>
      <dgm:spPr/>
      <dgm:t>
        <a:bodyPr/>
        <a:lstStyle/>
        <a:p>
          <a:endParaRPr lang="en-ZA" sz="1200"/>
        </a:p>
      </dgm:t>
    </dgm:pt>
    <dgm:pt modelId="{969A925F-5018-4B40-A643-D624BE4F41E2}" type="pres">
      <dgm:prSet presAssocID="{D6BE6D4E-7072-46E0-A25F-5A5731BB4786}" presName="diagram" presStyleCnt="0">
        <dgm:presLayoutVars>
          <dgm:dir/>
          <dgm:resizeHandles val="exact"/>
        </dgm:presLayoutVars>
      </dgm:prSet>
      <dgm:spPr/>
      <dgm:t>
        <a:bodyPr/>
        <a:lstStyle/>
        <a:p>
          <a:endParaRPr lang="en-US"/>
        </a:p>
      </dgm:t>
    </dgm:pt>
    <dgm:pt modelId="{F9E81ED6-C900-4225-9A90-7C36D4DD0133}" type="pres">
      <dgm:prSet presAssocID="{65C918F5-6BF7-4378-8D74-0729AAFE25AF}" presName="node" presStyleLbl="node1" presStyleIdx="0" presStyleCnt="4" custScaleY="106064">
        <dgm:presLayoutVars>
          <dgm:bulletEnabled val="1"/>
        </dgm:presLayoutVars>
      </dgm:prSet>
      <dgm:spPr/>
      <dgm:t>
        <a:bodyPr/>
        <a:lstStyle/>
        <a:p>
          <a:endParaRPr lang="en-US"/>
        </a:p>
      </dgm:t>
    </dgm:pt>
    <dgm:pt modelId="{25A95E7B-8EDF-4E17-9389-B34E0E35AB95}" type="pres">
      <dgm:prSet presAssocID="{95DFA68B-5196-465D-8C0E-DC8CB8DA44B8}" presName="sibTrans" presStyleCnt="0"/>
      <dgm:spPr/>
    </dgm:pt>
    <dgm:pt modelId="{065FB4C6-EE4F-4A58-98C5-0C90264629F2}" type="pres">
      <dgm:prSet presAssocID="{6C48B8D1-7593-4E53-B1CE-55790D423545}" presName="node" presStyleLbl="node1" presStyleIdx="1" presStyleCnt="4">
        <dgm:presLayoutVars>
          <dgm:bulletEnabled val="1"/>
        </dgm:presLayoutVars>
      </dgm:prSet>
      <dgm:spPr/>
      <dgm:t>
        <a:bodyPr/>
        <a:lstStyle/>
        <a:p>
          <a:endParaRPr lang="en-US"/>
        </a:p>
      </dgm:t>
    </dgm:pt>
    <dgm:pt modelId="{6BAC2A12-892F-4583-A4DE-D666059088EF}" type="pres">
      <dgm:prSet presAssocID="{C0B4F7C6-01DE-4CA8-965B-73DEF71C9849}" presName="sibTrans" presStyleCnt="0"/>
      <dgm:spPr/>
    </dgm:pt>
    <dgm:pt modelId="{1736DCE2-E22B-4C37-A284-FCF98A23F1DC}" type="pres">
      <dgm:prSet presAssocID="{EC23B7E8-D5F2-45F9-AB54-60C32C3EED89}" presName="node" presStyleLbl="node1" presStyleIdx="2" presStyleCnt="4">
        <dgm:presLayoutVars>
          <dgm:bulletEnabled val="1"/>
        </dgm:presLayoutVars>
      </dgm:prSet>
      <dgm:spPr/>
      <dgm:t>
        <a:bodyPr/>
        <a:lstStyle/>
        <a:p>
          <a:endParaRPr lang="en-US"/>
        </a:p>
      </dgm:t>
    </dgm:pt>
    <dgm:pt modelId="{1C45F1B7-D54D-4956-8CCD-A7FD10D520C2}" type="pres">
      <dgm:prSet presAssocID="{F07DB397-08A9-4810-BCD2-89D7A867A35B}" presName="sibTrans" presStyleCnt="0"/>
      <dgm:spPr/>
    </dgm:pt>
    <dgm:pt modelId="{FF8A7171-0F76-4BB1-82EC-3D9799CEE331}" type="pres">
      <dgm:prSet presAssocID="{3AE83564-DF81-4CC8-90F5-9C90145C6D8B}" presName="node" presStyleLbl="node1" presStyleIdx="3" presStyleCnt="4">
        <dgm:presLayoutVars>
          <dgm:bulletEnabled val="1"/>
        </dgm:presLayoutVars>
      </dgm:prSet>
      <dgm:spPr/>
      <dgm:t>
        <a:bodyPr/>
        <a:lstStyle/>
        <a:p>
          <a:endParaRPr lang="en-US"/>
        </a:p>
      </dgm:t>
    </dgm:pt>
  </dgm:ptLst>
  <dgm:cxnLst>
    <dgm:cxn modelId="{5BE9F0AF-73CF-4586-94C0-FB6DF39F81B9}" type="presOf" srcId="{A67E75C1-4B43-43A2-BE27-A5FE07B6808A}" destId="{065FB4C6-EE4F-4A58-98C5-0C90264629F2}" srcOrd="0" destOrd="4" presId="urn:microsoft.com/office/officeart/2005/8/layout/default"/>
    <dgm:cxn modelId="{16600BA5-DD51-432A-B9B0-91C3C7F252EF}" srcId="{65C918F5-6BF7-4378-8D74-0729AAFE25AF}" destId="{6FB615EC-5FC6-49D7-AD13-CB28C9FA5C94}" srcOrd="7" destOrd="0" parTransId="{DDE0F1DB-CDF3-4D70-9DEA-31F885531ED6}" sibTransId="{D36C0A1A-E4F5-4922-A38A-93CC3DCE70F4}"/>
    <dgm:cxn modelId="{33B14009-ED2E-4CE8-865D-2A3D110F7063}" srcId="{65C918F5-6BF7-4378-8D74-0729AAFE25AF}" destId="{CB713B82-3C6C-48CE-B77A-D967DCCAB8D7}" srcOrd="3" destOrd="0" parTransId="{45D4BF30-3192-4C6D-BA5F-7A1C4D47EACC}" sibTransId="{AE9A7F50-622D-4629-AA1E-DBD1A6E3F2D5}"/>
    <dgm:cxn modelId="{A6C17211-466D-4034-9A11-56A70CD76399}" srcId="{EC23B7E8-D5F2-45F9-AB54-60C32C3EED89}" destId="{C3FFA4ED-447A-4480-9A3B-F90E2EE558F3}" srcOrd="0" destOrd="0" parTransId="{71B807B8-5ED4-4431-9201-FE87660EA7A0}" sibTransId="{32826FE4-B3A1-4D30-9F69-55562EFDC4DC}"/>
    <dgm:cxn modelId="{831C2FA9-51B3-4475-A323-6CA373D208A6}" type="presOf" srcId="{154A302F-F022-4A42-B09A-DFB5DFC0AFA8}" destId="{065FB4C6-EE4F-4A58-98C5-0C90264629F2}" srcOrd="0" destOrd="1" presId="urn:microsoft.com/office/officeart/2005/8/layout/default"/>
    <dgm:cxn modelId="{04621EB0-94D2-48E5-B88C-92359A69CE54}" srcId="{3AE83564-DF81-4CC8-90F5-9C90145C6D8B}" destId="{9E81EC7F-D0B8-41A7-B13A-369838ED1EDE}" srcOrd="4" destOrd="0" parTransId="{A964EFC2-BC7C-4837-A2F0-BA268A8E2F63}" sibTransId="{3B08D8F9-8C79-4ED4-850A-D259768F7D4C}"/>
    <dgm:cxn modelId="{9708F6AB-2A1D-4D96-8C13-DDBB101F155D}" srcId="{6C48B8D1-7593-4E53-B1CE-55790D423545}" destId="{5A81F47D-5097-4EFC-BF46-AC70B45F16CA}" srcOrd="1" destOrd="0" parTransId="{38B94466-5DC6-40A5-8D40-023A08898297}" sibTransId="{906BEFCA-CBC7-4A08-A077-6360EED63871}"/>
    <dgm:cxn modelId="{F5E43CD3-0958-44F0-B2DB-A51F53729BFD}" srcId="{3AE83564-DF81-4CC8-90F5-9C90145C6D8B}" destId="{BD532BAA-607D-4946-A13E-8C566EB2EDAC}" srcOrd="2" destOrd="0" parTransId="{AA89EF5D-B945-4BBD-9BD6-4D77D5CDA483}" sibTransId="{AB6651F8-D7F5-438A-91BE-19ABF4334010}"/>
    <dgm:cxn modelId="{9DCE05DD-0866-45EC-99B2-4B404EDA5FF5}" srcId="{EC23B7E8-D5F2-45F9-AB54-60C32C3EED89}" destId="{AEDF84B4-1FBA-45B2-A1AE-E38C99016FF0}" srcOrd="5" destOrd="0" parTransId="{9100749C-2E63-467C-A1AA-C1554C7D9F8F}" sibTransId="{04E14DB6-3649-405B-92FB-59FEEA42E498}"/>
    <dgm:cxn modelId="{FB2C34C2-5CD5-4667-A9D5-3CB884189EB4}" type="presOf" srcId="{D1050657-D20D-45F3-BA98-3F1B4686037A}" destId="{F9E81ED6-C900-4225-9A90-7C36D4DD0133}" srcOrd="0" destOrd="3" presId="urn:microsoft.com/office/officeart/2005/8/layout/default"/>
    <dgm:cxn modelId="{38002621-5EAC-4248-A624-2D663019EA93}" srcId="{EC23B7E8-D5F2-45F9-AB54-60C32C3EED89}" destId="{E17ACA9D-2FB6-4A65-9C16-3BC4892EABD9}" srcOrd="3" destOrd="0" parTransId="{F6065F30-CC02-4B68-83AD-39306CB8E6B9}" sibTransId="{9A16B81C-9119-40F8-86AD-948505652448}"/>
    <dgm:cxn modelId="{BD51C0DE-3A57-425E-B23D-AFB59B683865}" srcId="{65C918F5-6BF7-4378-8D74-0729AAFE25AF}" destId="{D1050657-D20D-45F3-BA98-3F1B4686037A}" srcOrd="2" destOrd="0" parTransId="{0586E2D1-5D5C-4D32-A7E4-316B88C148AC}" sibTransId="{A9DE259A-28AC-4BE9-8336-EAA28FAF0B71}"/>
    <dgm:cxn modelId="{49D92591-A8C6-44A5-85A7-941F14E3F15D}" srcId="{3AE83564-DF81-4CC8-90F5-9C90145C6D8B}" destId="{DE071B9D-6C29-4413-9679-E1725FD5FE4A}" srcOrd="1" destOrd="0" parTransId="{4B7BD56D-5639-4CE5-9149-C35AB7AB7F0B}" sibTransId="{4A8CE739-FE0F-4F42-B2EF-FF48B8DFF3EF}"/>
    <dgm:cxn modelId="{9F5D962B-B703-452B-AFE2-1C439D26D355}" type="presOf" srcId="{6C48B8D1-7593-4E53-B1CE-55790D423545}" destId="{065FB4C6-EE4F-4A58-98C5-0C90264629F2}" srcOrd="0" destOrd="0" presId="urn:microsoft.com/office/officeart/2005/8/layout/default"/>
    <dgm:cxn modelId="{0EEFE810-AF85-4144-A89C-F395EE97EF1B}" type="presOf" srcId="{AC3A7908-329F-4D2D-9956-9F95F8E029EF}" destId="{F9E81ED6-C900-4225-9A90-7C36D4DD0133}" srcOrd="0" destOrd="7" presId="urn:microsoft.com/office/officeart/2005/8/layout/default"/>
    <dgm:cxn modelId="{8D370036-2824-44E8-A45A-AFBFB51C4918}" type="presOf" srcId="{C3FFA4ED-447A-4480-9A3B-F90E2EE558F3}" destId="{1736DCE2-E22B-4C37-A284-FCF98A23F1DC}" srcOrd="0" destOrd="1" presId="urn:microsoft.com/office/officeart/2005/8/layout/default"/>
    <dgm:cxn modelId="{4727D881-DA61-43B7-B3CB-7BEA5B411800}" srcId="{6C48B8D1-7593-4E53-B1CE-55790D423545}" destId="{021F2535-23E8-4E5B-9D3A-7130D3933C1A}" srcOrd="2" destOrd="0" parTransId="{B59AFB4C-3334-45FF-8A26-55AA7AFF0ED1}" sibTransId="{DA8D478E-7BF0-4C55-A1C2-72A4D8844D9E}"/>
    <dgm:cxn modelId="{78329D93-45D5-4B56-BAAA-8F0D77D4A954}" srcId="{3AE83564-DF81-4CC8-90F5-9C90145C6D8B}" destId="{BA75FA4C-5845-4104-A891-39A02678A0F7}" srcOrd="5" destOrd="0" parTransId="{79455193-0D87-49FB-B1C3-FF2FD58C97F9}" sibTransId="{B483FF88-A9F8-42BD-ACA8-9A11365CE361}"/>
    <dgm:cxn modelId="{946A73A1-83CE-42A8-95FB-0132846F1EDF}" type="presOf" srcId="{65C918F5-6BF7-4378-8D74-0729AAFE25AF}" destId="{F9E81ED6-C900-4225-9A90-7C36D4DD0133}" srcOrd="0" destOrd="0" presId="urn:microsoft.com/office/officeart/2005/8/layout/default"/>
    <dgm:cxn modelId="{1BAC778A-FB99-4FAD-861E-E5E96DD32E30}" srcId="{EC23B7E8-D5F2-45F9-AB54-60C32C3EED89}" destId="{57918B6A-D342-46A1-A8B2-BF6084397E0C}" srcOrd="1" destOrd="0" parTransId="{4656A71A-A5D5-427B-AB40-E4793181A2E3}" sibTransId="{FA1906B2-D19E-4AD8-97E9-3E3B852A7DE1}"/>
    <dgm:cxn modelId="{F89C78F7-872E-4B25-9971-66AFCCA3B7DB}" srcId="{D6BE6D4E-7072-46E0-A25F-5A5731BB4786}" destId="{6C48B8D1-7593-4E53-B1CE-55790D423545}" srcOrd="1" destOrd="0" parTransId="{C4647A76-9408-4DF5-B42C-CBE9A2B872B4}" sibTransId="{C0B4F7C6-01DE-4CA8-965B-73DEF71C9849}"/>
    <dgm:cxn modelId="{66441B39-EB99-4266-8B6F-F31B245E1827}" type="presOf" srcId="{DDBA7843-276A-4E65-B34B-FC2F7BA6FD1A}" destId="{F9E81ED6-C900-4225-9A90-7C36D4DD0133}" srcOrd="0" destOrd="6" presId="urn:microsoft.com/office/officeart/2005/8/layout/default"/>
    <dgm:cxn modelId="{66590793-CE38-4C1F-80E1-C971BBD00883}" type="presOf" srcId="{2B9320C0-3CC5-46C0-A65B-0C08E6D005FE}" destId="{FF8A7171-0F76-4BB1-82EC-3D9799CEE331}" srcOrd="0" destOrd="4" presId="urn:microsoft.com/office/officeart/2005/8/layout/default"/>
    <dgm:cxn modelId="{824B7E7A-6826-40F7-BAE1-057C8A3ECA84}" srcId="{EC23B7E8-D5F2-45F9-AB54-60C32C3EED89}" destId="{B6547D3F-6318-4408-9171-FD810B773942}" srcOrd="2" destOrd="0" parTransId="{83CA861D-90F7-480E-B5D1-955598EF5CA1}" sibTransId="{19BBCA5A-C3AE-4553-956D-C6EFAC5C3DC8}"/>
    <dgm:cxn modelId="{4C457952-5C90-4143-8CA1-D2F7B0C395D8}" type="presOf" srcId="{DE071B9D-6C29-4413-9679-E1725FD5FE4A}" destId="{FF8A7171-0F76-4BB1-82EC-3D9799CEE331}" srcOrd="0" destOrd="2" presId="urn:microsoft.com/office/officeart/2005/8/layout/default"/>
    <dgm:cxn modelId="{1DE9DB14-2F8B-4173-A2EC-6A44F0FEEC68}" type="presOf" srcId="{7659CCBA-2302-4C59-A652-4744BFBE38F3}" destId="{F9E81ED6-C900-4225-9A90-7C36D4DD0133}" srcOrd="0" destOrd="1" presId="urn:microsoft.com/office/officeart/2005/8/layout/default"/>
    <dgm:cxn modelId="{AFD8F356-A21E-4C52-AAF2-8EC1BEADD4E7}" srcId="{D6BE6D4E-7072-46E0-A25F-5A5731BB4786}" destId="{3AE83564-DF81-4CC8-90F5-9C90145C6D8B}" srcOrd="3" destOrd="0" parTransId="{CF5DD516-A56E-4445-A2B6-7C033F51E203}" sibTransId="{EA8A0046-26D0-4FD3-80A8-43027A0F3B59}"/>
    <dgm:cxn modelId="{065883B3-1A77-45B8-9219-42059468A207}" srcId="{6C48B8D1-7593-4E53-B1CE-55790D423545}" destId="{154A302F-F022-4A42-B09A-DFB5DFC0AFA8}" srcOrd="0" destOrd="0" parTransId="{DF1E5A83-9DAE-4F28-A111-C07B0B0566EA}" sibTransId="{5C23805A-16CA-414B-A1D7-93EE9C91E9AC}"/>
    <dgm:cxn modelId="{5F946023-2DE8-4D31-B59F-BA741A2F83D4}" srcId="{D6BE6D4E-7072-46E0-A25F-5A5731BB4786}" destId="{EC23B7E8-D5F2-45F9-AB54-60C32C3EED89}" srcOrd="2" destOrd="0" parTransId="{4F6A14C6-30BC-46BB-BA4D-D5A3FA996E45}" sibTransId="{F07DB397-08A9-4810-BCD2-89D7A867A35B}"/>
    <dgm:cxn modelId="{DDABF1C7-3DC6-48F1-A0C8-87C93B03AD17}" srcId="{D6BE6D4E-7072-46E0-A25F-5A5731BB4786}" destId="{65C918F5-6BF7-4378-8D74-0729AAFE25AF}" srcOrd="0" destOrd="0" parTransId="{B6CB4A36-3251-4C3E-ABC1-4A7C1F2AA096}" sibTransId="{95DFA68B-5196-465D-8C0E-DC8CB8DA44B8}"/>
    <dgm:cxn modelId="{4022E5DD-F938-4950-8D8F-E0F204473F26}" type="presOf" srcId="{D6BE6D4E-7072-46E0-A25F-5A5731BB4786}" destId="{969A925F-5018-4B40-A643-D624BE4F41E2}" srcOrd="0" destOrd="0" presId="urn:microsoft.com/office/officeart/2005/8/layout/default"/>
    <dgm:cxn modelId="{C1D7574E-90B4-46CB-95C9-001C4F7B15F4}" type="presOf" srcId="{5A81F47D-5097-4EFC-BF46-AC70B45F16CA}" destId="{065FB4C6-EE4F-4A58-98C5-0C90264629F2}" srcOrd="0" destOrd="2" presId="urn:microsoft.com/office/officeart/2005/8/layout/default"/>
    <dgm:cxn modelId="{1DD8F70A-572F-4A21-9A07-B6C4AD695BF7}" type="presOf" srcId="{9E81EC7F-D0B8-41A7-B13A-369838ED1EDE}" destId="{FF8A7171-0F76-4BB1-82EC-3D9799CEE331}" srcOrd="0" destOrd="5" presId="urn:microsoft.com/office/officeart/2005/8/layout/default"/>
    <dgm:cxn modelId="{510EF51D-E9DD-48E3-B2AF-4254AD008D68}" srcId="{6C48B8D1-7593-4E53-B1CE-55790D423545}" destId="{A67E75C1-4B43-43A2-BE27-A5FE07B6808A}" srcOrd="3" destOrd="0" parTransId="{5687D4EC-2119-409C-8D59-BE78081C9505}" sibTransId="{58BBDEB6-707F-4537-B80F-FD18B1CDC94A}"/>
    <dgm:cxn modelId="{FA83777C-34C6-41E2-B5A9-844C16F977CD}" srcId="{3AE83564-DF81-4CC8-90F5-9C90145C6D8B}" destId="{2B9320C0-3CC5-46C0-A65B-0C08E6D005FE}" srcOrd="3" destOrd="0" parTransId="{5594F6CE-26A4-462E-8A89-C59A050395F9}" sibTransId="{75C99180-1F79-4742-8BFA-B2DA478A50E5}"/>
    <dgm:cxn modelId="{4BD63D19-9FAC-4967-8D98-9A913C53E327}" type="presOf" srcId="{AEB6E9A0-04A1-44AC-9772-DB533A602F07}" destId="{F9E81ED6-C900-4225-9A90-7C36D4DD0133}" srcOrd="0" destOrd="5" presId="urn:microsoft.com/office/officeart/2005/8/layout/default"/>
    <dgm:cxn modelId="{CBDE0CDE-7AB2-4B76-B614-83C2BE66D635}" type="presOf" srcId="{BA75FA4C-5845-4104-A891-39A02678A0F7}" destId="{FF8A7171-0F76-4BB1-82EC-3D9799CEE331}" srcOrd="0" destOrd="6" presId="urn:microsoft.com/office/officeart/2005/8/layout/default"/>
    <dgm:cxn modelId="{483F5E9D-D765-48B6-8A35-3FF90C4282DC}" type="presOf" srcId="{AEDF84B4-1FBA-45B2-A1AE-E38C99016FF0}" destId="{1736DCE2-E22B-4C37-A284-FCF98A23F1DC}" srcOrd="0" destOrd="6" presId="urn:microsoft.com/office/officeart/2005/8/layout/default"/>
    <dgm:cxn modelId="{F61237B9-ACDD-4DBD-858E-CEDF86ECCE79}" type="presOf" srcId="{E17ACA9D-2FB6-4A65-9C16-3BC4892EABD9}" destId="{1736DCE2-E22B-4C37-A284-FCF98A23F1DC}" srcOrd="0" destOrd="4" presId="urn:microsoft.com/office/officeart/2005/8/layout/default"/>
    <dgm:cxn modelId="{5BEBB19B-DC54-48C7-A386-851B2A57D525}" type="presOf" srcId="{C36B7584-5B96-474A-AD36-E4DB079C9598}" destId="{F9E81ED6-C900-4225-9A90-7C36D4DD0133}" srcOrd="0" destOrd="2" presId="urn:microsoft.com/office/officeart/2005/8/layout/default"/>
    <dgm:cxn modelId="{AC3DF1B9-F569-4C6B-989A-D18F14246B97}" srcId="{3AE83564-DF81-4CC8-90F5-9C90145C6D8B}" destId="{C1C673DC-34BB-4678-B94B-00347E1E670F}" srcOrd="6" destOrd="0" parTransId="{6B4228DB-FB8B-46C4-9135-A674C3EA4890}" sibTransId="{8023AEAD-A126-43DC-B2D9-6F232E698857}"/>
    <dgm:cxn modelId="{8EA865F1-8809-4D30-B711-18EC5AE4D482}" type="presOf" srcId="{6FB615EC-5FC6-49D7-AD13-CB28C9FA5C94}" destId="{F9E81ED6-C900-4225-9A90-7C36D4DD0133}" srcOrd="0" destOrd="8" presId="urn:microsoft.com/office/officeart/2005/8/layout/default"/>
    <dgm:cxn modelId="{0279607F-1A0E-4F2C-9C53-42789ADA1565}" srcId="{65C918F5-6BF7-4378-8D74-0729AAFE25AF}" destId="{AC3A7908-329F-4D2D-9956-9F95F8E029EF}" srcOrd="6" destOrd="0" parTransId="{EA86D925-C099-4C75-99D4-87E5B53E0082}" sibTransId="{3E78B33A-C8CD-4B69-97EE-D68E1B0294C9}"/>
    <dgm:cxn modelId="{BFDA7D7C-F205-409F-91D3-5ECF960DE985}" srcId="{EC23B7E8-D5F2-45F9-AB54-60C32C3EED89}" destId="{750CA1FF-31F6-4A4F-9562-882B5A2FCBE6}" srcOrd="4" destOrd="0" parTransId="{6B37F2A7-C685-4D3B-BEA5-F8FB0513DE12}" sibTransId="{B8BFFF3A-E99D-44F9-A272-BBE62252CA82}"/>
    <dgm:cxn modelId="{A6C5D1E2-98B4-4009-A39B-A6738721F446}" type="presOf" srcId="{750CA1FF-31F6-4A4F-9562-882B5A2FCBE6}" destId="{1736DCE2-E22B-4C37-A284-FCF98A23F1DC}" srcOrd="0" destOrd="5" presId="urn:microsoft.com/office/officeart/2005/8/layout/default"/>
    <dgm:cxn modelId="{09966893-D0E4-4303-B71C-BCBB6C123796}" srcId="{65C918F5-6BF7-4378-8D74-0729AAFE25AF}" destId="{DDBA7843-276A-4E65-B34B-FC2F7BA6FD1A}" srcOrd="5" destOrd="0" parTransId="{4F60F2AE-C3D2-4A01-9C34-0644B7352843}" sibTransId="{44AC5C89-7F35-457D-8A83-D63DA786C5E7}"/>
    <dgm:cxn modelId="{50A4573A-B85A-48E3-A2CE-5B60B91E5CF0}" type="presOf" srcId="{B6547D3F-6318-4408-9171-FD810B773942}" destId="{1736DCE2-E22B-4C37-A284-FCF98A23F1DC}" srcOrd="0" destOrd="3" presId="urn:microsoft.com/office/officeart/2005/8/layout/default"/>
    <dgm:cxn modelId="{814E7983-4B66-4F8B-ADCB-977CE0CF5CE4}" srcId="{3AE83564-DF81-4CC8-90F5-9C90145C6D8B}" destId="{819F300F-51F2-4AB4-820D-E538CC17FBC6}" srcOrd="0" destOrd="0" parTransId="{1B7B8373-CFD6-4413-B935-7351E6F36DBE}" sibTransId="{20F411F1-6274-4661-A63F-371C3D364D10}"/>
    <dgm:cxn modelId="{896A62D9-DDAE-4F20-8774-B00495605D41}" srcId="{65C918F5-6BF7-4378-8D74-0729AAFE25AF}" destId="{7659CCBA-2302-4C59-A652-4744BFBE38F3}" srcOrd="0" destOrd="0" parTransId="{252890CD-155D-467D-926A-5A44906304FD}" sibTransId="{90C0B2BC-A853-4DF5-A863-6AAE066E8251}"/>
    <dgm:cxn modelId="{C95A7D50-CCAC-42AF-9D4C-B391376B0045}" type="presOf" srcId="{EC23B7E8-D5F2-45F9-AB54-60C32C3EED89}" destId="{1736DCE2-E22B-4C37-A284-FCF98A23F1DC}" srcOrd="0" destOrd="0" presId="urn:microsoft.com/office/officeart/2005/8/layout/default"/>
    <dgm:cxn modelId="{2A8B33C9-A380-48D1-B240-E5A5A9FDEB6E}" type="presOf" srcId="{C1C673DC-34BB-4678-B94B-00347E1E670F}" destId="{FF8A7171-0F76-4BB1-82EC-3D9799CEE331}" srcOrd="0" destOrd="7" presId="urn:microsoft.com/office/officeart/2005/8/layout/default"/>
    <dgm:cxn modelId="{05810A17-04C2-47C1-82D1-FF54B1F57F05}" type="presOf" srcId="{BD532BAA-607D-4946-A13E-8C566EB2EDAC}" destId="{FF8A7171-0F76-4BB1-82EC-3D9799CEE331}" srcOrd="0" destOrd="3" presId="urn:microsoft.com/office/officeart/2005/8/layout/default"/>
    <dgm:cxn modelId="{FB11BEDB-91E9-418C-920E-2A74D4F72F5C}" srcId="{65C918F5-6BF7-4378-8D74-0729AAFE25AF}" destId="{C36B7584-5B96-474A-AD36-E4DB079C9598}" srcOrd="1" destOrd="0" parTransId="{8B8AD17D-E80C-486F-967F-0636AD245132}" sibTransId="{D1E88BCE-256E-48FD-8829-3648A41D7CEA}"/>
    <dgm:cxn modelId="{5D6FE02B-F56B-4511-8160-3382085B16F0}" type="presOf" srcId="{819F300F-51F2-4AB4-820D-E538CC17FBC6}" destId="{FF8A7171-0F76-4BB1-82EC-3D9799CEE331}" srcOrd="0" destOrd="1" presId="urn:microsoft.com/office/officeart/2005/8/layout/default"/>
    <dgm:cxn modelId="{7F4DBCDB-6666-4852-BCEB-0D2FE3A3C2E1}" type="presOf" srcId="{CB713B82-3C6C-48CE-B77A-D967DCCAB8D7}" destId="{F9E81ED6-C900-4225-9A90-7C36D4DD0133}" srcOrd="0" destOrd="4" presId="urn:microsoft.com/office/officeart/2005/8/layout/default"/>
    <dgm:cxn modelId="{F3EEFEFC-7212-4AE6-B7D1-05DA6EA3E5A5}" type="presOf" srcId="{021F2535-23E8-4E5B-9D3A-7130D3933C1A}" destId="{065FB4C6-EE4F-4A58-98C5-0C90264629F2}" srcOrd="0" destOrd="3" presId="urn:microsoft.com/office/officeart/2005/8/layout/default"/>
    <dgm:cxn modelId="{23D64527-1765-436B-8819-6923677913C1}" type="presOf" srcId="{3AE83564-DF81-4CC8-90F5-9C90145C6D8B}" destId="{FF8A7171-0F76-4BB1-82EC-3D9799CEE331}" srcOrd="0" destOrd="0" presId="urn:microsoft.com/office/officeart/2005/8/layout/default"/>
    <dgm:cxn modelId="{4B66FE6F-98F4-4D55-96B5-BDB7F78D2D75}" srcId="{65C918F5-6BF7-4378-8D74-0729AAFE25AF}" destId="{AEB6E9A0-04A1-44AC-9772-DB533A602F07}" srcOrd="4" destOrd="0" parTransId="{83A0E774-D2DA-41DC-BF88-2132233EF065}" sibTransId="{77AC04E2-6C35-4290-9D20-9CB57C3F8C80}"/>
    <dgm:cxn modelId="{E2AD9A37-C997-4A1C-ACEB-A830726BBC10}" type="presOf" srcId="{57918B6A-D342-46A1-A8B2-BF6084397E0C}" destId="{1736DCE2-E22B-4C37-A284-FCF98A23F1DC}" srcOrd="0" destOrd="2" presId="urn:microsoft.com/office/officeart/2005/8/layout/default"/>
    <dgm:cxn modelId="{604AA403-AEA4-4B3D-A4D8-B57D07A12B34}" type="presParOf" srcId="{969A925F-5018-4B40-A643-D624BE4F41E2}" destId="{F9E81ED6-C900-4225-9A90-7C36D4DD0133}" srcOrd="0" destOrd="0" presId="urn:microsoft.com/office/officeart/2005/8/layout/default"/>
    <dgm:cxn modelId="{219DEAF3-43C9-4346-B706-0BAA832AF54F}" type="presParOf" srcId="{969A925F-5018-4B40-A643-D624BE4F41E2}" destId="{25A95E7B-8EDF-4E17-9389-B34E0E35AB95}" srcOrd="1" destOrd="0" presId="urn:microsoft.com/office/officeart/2005/8/layout/default"/>
    <dgm:cxn modelId="{785D815E-74F9-4327-8E9D-B7D961E3667D}" type="presParOf" srcId="{969A925F-5018-4B40-A643-D624BE4F41E2}" destId="{065FB4C6-EE4F-4A58-98C5-0C90264629F2}" srcOrd="2" destOrd="0" presId="urn:microsoft.com/office/officeart/2005/8/layout/default"/>
    <dgm:cxn modelId="{D76E3FC4-1DF6-4F89-B28A-9F402B5EA170}" type="presParOf" srcId="{969A925F-5018-4B40-A643-D624BE4F41E2}" destId="{6BAC2A12-892F-4583-A4DE-D666059088EF}" srcOrd="3" destOrd="0" presId="urn:microsoft.com/office/officeart/2005/8/layout/default"/>
    <dgm:cxn modelId="{AF109BA8-F0CF-46A0-83E2-53D85CC2A3CA}" type="presParOf" srcId="{969A925F-5018-4B40-A643-D624BE4F41E2}" destId="{1736DCE2-E22B-4C37-A284-FCF98A23F1DC}" srcOrd="4" destOrd="0" presId="urn:microsoft.com/office/officeart/2005/8/layout/default"/>
    <dgm:cxn modelId="{C9FEF306-6C1D-4D32-AED0-4824BAA28F36}" type="presParOf" srcId="{969A925F-5018-4B40-A643-D624BE4F41E2}" destId="{1C45F1B7-D54D-4956-8CCD-A7FD10D520C2}" srcOrd="5" destOrd="0" presId="urn:microsoft.com/office/officeart/2005/8/layout/default"/>
    <dgm:cxn modelId="{2C4233AC-8C34-432B-B862-B9FAB939EA5F}" type="presParOf" srcId="{969A925F-5018-4B40-A643-D624BE4F41E2}" destId="{FF8A7171-0F76-4BB1-82EC-3D9799CEE331}"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0D0C88-4602-6846-936F-1819D780F906}"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GB"/>
        </a:p>
      </dgm:t>
    </dgm:pt>
    <dgm:pt modelId="{BAABE5D9-0BFE-F649-AEA2-C2607825A8AB}">
      <dgm:prSet phldrT="[Text]" custT="1"/>
      <dgm:spPr/>
      <dgm:t>
        <a:bodyPr/>
        <a:lstStyle/>
        <a:p>
          <a:r>
            <a:rPr lang="en-GB" sz="1600" b="1" dirty="0"/>
            <a:t>Rapid urban development without climate change risk mitigation design protocols, controls and compliance</a:t>
          </a:r>
        </a:p>
      </dgm:t>
    </dgm:pt>
    <dgm:pt modelId="{E221F3CA-94E2-234C-8046-998C21CC8F59}" type="parTrans" cxnId="{DC4FFA4D-0304-0647-8ACD-8A02C51023C8}">
      <dgm:prSet/>
      <dgm:spPr/>
      <dgm:t>
        <a:bodyPr/>
        <a:lstStyle/>
        <a:p>
          <a:endParaRPr lang="en-GB"/>
        </a:p>
      </dgm:t>
    </dgm:pt>
    <dgm:pt modelId="{0702170D-D485-674A-BF66-CA78D509B34F}" type="sibTrans" cxnId="{DC4FFA4D-0304-0647-8ACD-8A02C51023C8}">
      <dgm:prSet/>
      <dgm:spPr/>
      <dgm:t>
        <a:bodyPr/>
        <a:lstStyle/>
        <a:p>
          <a:endParaRPr lang="en-GB"/>
        </a:p>
      </dgm:t>
    </dgm:pt>
    <dgm:pt modelId="{D4A342A8-B134-0646-9DF7-7ADE02EFB729}">
      <dgm:prSet phldrT="[Text]" custT="1"/>
      <dgm:spPr/>
      <dgm:t>
        <a:bodyPr/>
        <a:lstStyle/>
        <a:p>
          <a:r>
            <a:rPr lang="en-GB" sz="1600" b="1" dirty="0"/>
            <a:t>Poor or no compliance with SPLUMA and regulations</a:t>
          </a:r>
        </a:p>
      </dgm:t>
    </dgm:pt>
    <dgm:pt modelId="{A4A0EA39-94B2-BA4C-A928-4C9B90A96EDE}" type="parTrans" cxnId="{A344ACAB-B155-8148-9EB9-D960207118FF}">
      <dgm:prSet/>
      <dgm:spPr/>
      <dgm:t>
        <a:bodyPr/>
        <a:lstStyle/>
        <a:p>
          <a:endParaRPr lang="en-GB"/>
        </a:p>
      </dgm:t>
    </dgm:pt>
    <dgm:pt modelId="{20DF38F4-17EF-2148-98D5-F0567821E6A3}" type="sibTrans" cxnId="{A344ACAB-B155-8148-9EB9-D960207118FF}">
      <dgm:prSet/>
      <dgm:spPr/>
      <dgm:t>
        <a:bodyPr/>
        <a:lstStyle/>
        <a:p>
          <a:endParaRPr lang="en-GB"/>
        </a:p>
      </dgm:t>
    </dgm:pt>
    <dgm:pt modelId="{FEB3E62F-4451-3740-82E0-46EFFF4222DD}">
      <dgm:prSet phldrT="[Text]" custT="1"/>
      <dgm:spPr/>
      <dgm:t>
        <a:bodyPr/>
        <a:lstStyle/>
        <a:p>
          <a:r>
            <a:rPr lang="en-GB" sz="1600" b="1" dirty="0"/>
            <a:t>Development and settlement location outside the prescripts of SPLUMA in rural/ traditional authority areas</a:t>
          </a:r>
        </a:p>
      </dgm:t>
    </dgm:pt>
    <dgm:pt modelId="{42B64448-AA17-1D47-8C8D-7FB3D3862BF1}" type="parTrans" cxnId="{0A1C581F-883F-A046-B1ED-7AD4A24E80BC}">
      <dgm:prSet/>
      <dgm:spPr/>
      <dgm:t>
        <a:bodyPr/>
        <a:lstStyle/>
        <a:p>
          <a:endParaRPr lang="en-GB"/>
        </a:p>
      </dgm:t>
    </dgm:pt>
    <dgm:pt modelId="{F560F101-1A1F-0740-949F-B55875451317}" type="sibTrans" cxnId="{0A1C581F-883F-A046-B1ED-7AD4A24E80BC}">
      <dgm:prSet/>
      <dgm:spPr/>
      <dgm:t>
        <a:bodyPr/>
        <a:lstStyle/>
        <a:p>
          <a:endParaRPr lang="en-GB"/>
        </a:p>
      </dgm:t>
    </dgm:pt>
    <dgm:pt modelId="{14201387-3F4C-4F48-B2BC-9015E54AD7A5}">
      <dgm:prSet phldrT="[Text]" custT="1"/>
      <dgm:spPr/>
      <dgm:t>
        <a:bodyPr/>
        <a:lstStyle/>
        <a:p>
          <a:r>
            <a:rPr lang="en-GB" sz="1600" b="1" dirty="0"/>
            <a:t>Poor planning and design for climate change risks, adaptation and mitigation</a:t>
          </a:r>
        </a:p>
      </dgm:t>
    </dgm:pt>
    <dgm:pt modelId="{FBEC70D0-00FA-5D44-B576-26D2EED8B95F}" type="parTrans" cxnId="{E9DEE94F-4BF8-B744-9D37-C86D872DA636}">
      <dgm:prSet/>
      <dgm:spPr/>
      <dgm:t>
        <a:bodyPr/>
        <a:lstStyle/>
        <a:p>
          <a:endParaRPr lang="en-GB"/>
        </a:p>
      </dgm:t>
    </dgm:pt>
    <dgm:pt modelId="{B3D7E55A-2FA2-B44E-ADC7-BFF1E3DC7539}" type="sibTrans" cxnId="{E9DEE94F-4BF8-B744-9D37-C86D872DA636}">
      <dgm:prSet/>
      <dgm:spPr/>
      <dgm:t>
        <a:bodyPr/>
        <a:lstStyle/>
        <a:p>
          <a:endParaRPr lang="en-GB"/>
        </a:p>
      </dgm:t>
    </dgm:pt>
    <dgm:pt modelId="{02046273-BB7E-B149-AF75-791ED3BB8799}">
      <dgm:prSet phldrT="[Text]" custT="1"/>
      <dgm:spPr/>
      <dgm:t>
        <a:bodyPr/>
        <a:lstStyle/>
        <a:p>
          <a:r>
            <a:rPr lang="en-GB" sz="1600" b="1" dirty="0"/>
            <a:t>Poor maintenance of infrastructure including roads, bridges, stormwater, sewers, dams and retaining structures</a:t>
          </a:r>
        </a:p>
      </dgm:t>
    </dgm:pt>
    <dgm:pt modelId="{70A05032-C3E6-004B-B9CA-AAAA746C4B57}" type="parTrans" cxnId="{15F8E73F-9806-554E-B292-BFC98CB3B638}">
      <dgm:prSet/>
      <dgm:spPr/>
      <dgm:t>
        <a:bodyPr/>
        <a:lstStyle/>
        <a:p>
          <a:endParaRPr lang="en-GB"/>
        </a:p>
      </dgm:t>
    </dgm:pt>
    <dgm:pt modelId="{5CD1C670-63D9-0B4C-A9D1-6A8440AB7471}" type="sibTrans" cxnId="{15F8E73F-9806-554E-B292-BFC98CB3B638}">
      <dgm:prSet/>
      <dgm:spPr/>
      <dgm:t>
        <a:bodyPr/>
        <a:lstStyle/>
        <a:p>
          <a:endParaRPr lang="en-GB"/>
        </a:p>
      </dgm:t>
    </dgm:pt>
    <dgm:pt modelId="{63768827-9705-134A-939A-068376138C9D}">
      <dgm:prSet phldrT="[Text]" custT="1"/>
      <dgm:spPr/>
      <dgm:t>
        <a:bodyPr/>
        <a:lstStyle/>
        <a:p>
          <a:r>
            <a:rPr lang="en-GB" sz="1600" b="1" dirty="0"/>
            <a:t>Location of informal settlements and buildings within flood prone areas such as flood lines, flood plains and riverbanks</a:t>
          </a:r>
        </a:p>
      </dgm:t>
    </dgm:pt>
    <dgm:pt modelId="{3E30F330-5DCC-2A48-96D8-EAE7DAA4143B}" type="parTrans" cxnId="{20FE9AE8-0171-2A45-A389-A1098FA85CBD}">
      <dgm:prSet/>
      <dgm:spPr/>
      <dgm:t>
        <a:bodyPr/>
        <a:lstStyle/>
        <a:p>
          <a:endParaRPr lang="en-GB"/>
        </a:p>
      </dgm:t>
    </dgm:pt>
    <dgm:pt modelId="{FFA7916D-18F5-A64E-81B3-64FF7FEAC095}" type="sibTrans" cxnId="{20FE9AE8-0171-2A45-A389-A1098FA85CBD}">
      <dgm:prSet/>
      <dgm:spPr/>
      <dgm:t>
        <a:bodyPr/>
        <a:lstStyle/>
        <a:p>
          <a:endParaRPr lang="en-GB"/>
        </a:p>
      </dgm:t>
    </dgm:pt>
    <dgm:pt modelId="{37187371-16C5-7346-944D-E16FC6376DB9}">
      <dgm:prSet phldrT="[Text]" custT="1"/>
      <dgm:spPr/>
      <dgm:t>
        <a:bodyPr/>
        <a:lstStyle/>
        <a:p>
          <a:r>
            <a:rPr lang="en-GB" sz="1600" b="1" dirty="0"/>
            <a:t>Slow pace of delivery within upgrading of informal settlements programme </a:t>
          </a:r>
        </a:p>
      </dgm:t>
    </dgm:pt>
    <dgm:pt modelId="{E3826870-E8C1-5540-9241-4F3CF3FA256C}" type="parTrans" cxnId="{E63C5295-6BA7-C446-9B18-47D1F3CAC2A8}">
      <dgm:prSet/>
      <dgm:spPr/>
      <dgm:t>
        <a:bodyPr/>
        <a:lstStyle/>
        <a:p>
          <a:endParaRPr lang="en-GB"/>
        </a:p>
      </dgm:t>
    </dgm:pt>
    <dgm:pt modelId="{7725DEBA-B1AF-D847-81A5-989A1E9E6980}" type="sibTrans" cxnId="{E63C5295-6BA7-C446-9B18-47D1F3CAC2A8}">
      <dgm:prSet/>
      <dgm:spPr/>
      <dgm:t>
        <a:bodyPr/>
        <a:lstStyle/>
        <a:p>
          <a:endParaRPr lang="en-GB"/>
        </a:p>
      </dgm:t>
    </dgm:pt>
    <dgm:pt modelId="{5E68A2FC-1146-BE46-AA8F-B9B31D3EC0C9}">
      <dgm:prSet phldrT="[Text]" custT="1"/>
      <dgm:spPr/>
      <dgm:t>
        <a:bodyPr/>
        <a:lstStyle/>
        <a:p>
          <a:r>
            <a:rPr lang="en-GB" sz="1600" b="1" dirty="0"/>
            <a:t>Poor construction of infrastructure including corruption during construction and maintenance</a:t>
          </a:r>
        </a:p>
      </dgm:t>
    </dgm:pt>
    <dgm:pt modelId="{9A018216-DA7F-7243-BF1B-F06CD81286DC}" type="parTrans" cxnId="{CEE38BB4-5934-4B42-BCE2-05110284B790}">
      <dgm:prSet/>
      <dgm:spPr/>
      <dgm:t>
        <a:bodyPr/>
        <a:lstStyle/>
        <a:p>
          <a:endParaRPr lang="en-GB"/>
        </a:p>
      </dgm:t>
    </dgm:pt>
    <dgm:pt modelId="{4812FB41-CA71-434A-A82F-F3ED5CE86324}" type="sibTrans" cxnId="{CEE38BB4-5934-4B42-BCE2-05110284B790}">
      <dgm:prSet/>
      <dgm:spPr/>
      <dgm:t>
        <a:bodyPr/>
        <a:lstStyle/>
        <a:p>
          <a:endParaRPr lang="en-GB"/>
        </a:p>
      </dgm:t>
    </dgm:pt>
    <dgm:pt modelId="{7C7050E3-31AF-3449-BC21-CAF51D744552}" type="pres">
      <dgm:prSet presAssocID="{450D0C88-4602-6846-936F-1819D780F906}" presName="diagram" presStyleCnt="0">
        <dgm:presLayoutVars>
          <dgm:dir/>
          <dgm:resizeHandles val="exact"/>
        </dgm:presLayoutVars>
      </dgm:prSet>
      <dgm:spPr/>
      <dgm:t>
        <a:bodyPr/>
        <a:lstStyle/>
        <a:p>
          <a:endParaRPr lang="en-US"/>
        </a:p>
      </dgm:t>
    </dgm:pt>
    <dgm:pt modelId="{4DF49A20-B7DA-094A-BE8C-45E413179711}" type="pres">
      <dgm:prSet presAssocID="{BAABE5D9-0BFE-F649-AEA2-C2607825A8AB}" presName="node" presStyleLbl="node1" presStyleIdx="0" presStyleCnt="8">
        <dgm:presLayoutVars>
          <dgm:bulletEnabled val="1"/>
        </dgm:presLayoutVars>
      </dgm:prSet>
      <dgm:spPr/>
      <dgm:t>
        <a:bodyPr/>
        <a:lstStyle/>
        <a:p>
          <a:endParaRPr lang="en-US"/>
        </a:p>
      </dgm:t>
    </dgm:pt>
    <dgm:pt modelId="{F9B5B95E-27CF-4D44-BDA5-7C7E33B82C88}" type="pres">
      <dgm:prSet presAssocID="{0702170D-D485-674A-BF66-CA78D509B34F}" presName="sibTrans" presStyleCnt="0"/>
      <dgm:spPr/>
    </dgm:pt>
    <dgm:pt modelId="{0D93DC06-F276-9846-85B7-E19D21C7C91C}" type="pres">
      <dgm:prSet presAssocID="{D4A342A8-B134-0646-9DF7-7ADE02EFB729}" presName="node" presStyleLbl="node1" presStyleIdx="1" presStyleCnt="8">
        <dgm:presLayoutVars>
          <dgm:bulletEnabled val="1"/>
        </dgm:presLayoutVars>
      </dgm:prSet>
      <dgm:spPr/>
      <dgm:t>
        <a:bodyPr/>
        <a:lstStyle/>
        <a:p>
          <a:endParaRPr lang="en-US"/>
        </a:p>
      </dgm:t>
    </dgm:pt>
    <dgm:pt modelId="{B8AB1011-4259-6A4F-84B7-14BD1D92A8BE}" type="pres">
      <dgm:prSet presAssocID="{20DF38F4-17EF-2148-98D5-F0567821E6A3}" presName="sibTrans" presStyleCnt="0"/>
      <dgm:spPr/>
    </dgm:pt>
    <dgm:pt modelId="{A752F093-B62D-C348-9A6D-A70835ED513F}" type="pres">
      <dgm:prSet presAssocID="{FEB3E62F-4451-3740-82E0-46EFFF4222DD}" presName="node" presStyleLbl="node1" presStyleIdx="2" presStyleCnt="8">
        <dgm:presLayoutVars>
          <dgm:bulletEnabled val="1"/>
        </dgm:presLayoutVars>
      </dgm:prSet>
      <dgm:spPr/>
      <dgm:t>
        <a:bodyPr/>
        <a:lstStyle/>
        <a:p>
          <a:endParaRPr lang="en-US"/>
        </a:p>
      </dgm:t>
    </dgm:pt>
    <dgm:pt modelId="{9383C705-539B-4947-BC44-772211A788CA}" type="pres">
      <dgm:prSet presAssocID="{F560F101-1A1F-0740-949F-B55875451317}" presName="sibTrans" presStyleCnt="0"/>
      <dgm:spPr/>
    </dgm:pt>
    <dgm:pt modelId="{BC6464FD-A69C-6446-9C91-949B6B872D7C}" type="pres">
      <dgm:prSet presAssocID="{14201387-3F4C-4F48-B2BC-9015E54AD7A5}" presName="node" presStyleLbl="node1" presStyleIdx="3" presStyleCnt="8">
        <dgm:presLayoutVars>
          <dgm:bulletEnabled val="1"/>
        </dgm:presLayoutVars>
      </dgm:prSet>
      <dgm:spPr/>
      <dgm:t>
        <a:bodyPr/>
        <a:lstStyle/>
        <a:p>
          <a:endParaRPr lang="en-US"/>
        </a:p>
      </dgm:t>
    </dgm:pt>
    <dgm:pt modelId="{107A4513-6B4E-9E4A-9D88-7A89E1263E21}" type="pres">
      <dgm:prSet presAssocID="{B3D7E55A-2FA2-B44E-ADC7-BFF1E3DC7539}" presName="sibTrans" presStyleCnt="0"/>
      <dgm:spPr/>
    </dgm:pt>
    <dgm:pt modelId="{770D2D35-ED92-464A-9FDA-017942A2CE41}" type="pres">
      <dgm:prSet presAssocID="{02046273-BB7E-B149-AF75-791ED3BB8799}" presName="node" presStyleLbl="node1" presStyleIdx="4" presStyleCnt="8">
        <dgm:presLayoutVars>
          <dgm:bulletEnabled val="1"/>
        </dgm:presLayoutVars>
      </dgm:prSet>
      <dgm:spPr/>
      <dgm:t>
        <a:bodyPr/>
        <a:lstStyle/>
        <a:p>
          <a:endParaRPr lang="en-US"/>
        </a:p>
      </dgm:t>
    </dgm:pt>
    <dgm:pt modelId="{37F71D80-8508-9C42-BE11-2D54A5FBB6FA}" type="pres">
      <dgm:prSet presAssocID="{5CD1C670-63D9-0B4C-A9D1-6A8440AB7471}" presName="sibTrans" presStyleCnt="0"/>
      <dgm:spPr/>
    </dgm:pt>
    <dgm:pt modelId="{7A8F9B20-CF94-2B44-9BA5-28580ED47A04}" type="pres">
      <dgm:prSet presAssocID="{5E68A2FC-1146-BE46-AA8F-B9B31D3EC0C9}" presName="node" presStyleLbl="node1" presStyleIdx="5" presStyleCnt="8">
        <dgm:presLayoutVars>
          <dgm:bulletEnabled val="1"/>
        </dgm:presLayoutVars>
      </dgm:prSet>
      <dgm:spPr/>
      <dgm:t>
        <a:bodyPr/>
        <a:lstStyle/>
        <a:p>
          <a:endParaRPr lang="en-US"/>
        </a:p>
      </dgm:t>
    </dgm:pt>
    <dgm:pt modelId="{C015848D-1E6F-B842-88A7-7C0698DFEF33}" type="pres">
      <dgm:prSet presAssocID="{4812FB41-CA71-434A-A82F-F3ED5CE86324}" presName="sibTrans" presStyleCnt="0"/>
      <dgm:spPr/>
    </dgm:pt>
    <dgm:pt modelId="{F8592331-B645-7845-9BE3-A94E86B748D6}" type="pres">
      <dgm:prSet presAssocID="{63768827-9705-134A-939A-068376138C9D}" presName="node" presStyleLbl="node1" presStyleIdx="6" presStyleCnt="8">
        <dgm:presLayoutVars>
          <dgm:bulletEnabled val="1"/>
        </dgm:presLayoutVars>
      </dgm:prSet>
      <dgm:spPr/>
      <dgm:t>
        <a:bodyPr/>
        <a:lstStyle/>
        <a:p>
          <a:endParaRPr lang="en-US"/>
        </a:p>
      </dgm:t>
    </dgm:pt>
    <dgm:pt modelId="{0C3A6442-5B67-4349-AE52-BFBB606F2FD6}" type="pres">
      <dgm:prSet presAssocID="{FFA7916D-18F5-A64E-81B3-64FF7FEAC095}" presName="sibTrans" presStyleCnt="0"/>
      <dgm:spPr/>
    </dgm:pt>
    <dgm:pt modelId="{6C07A8F2-7BC3-2F43-97A7-CB579F154E3C}" type="pres">
      <dgm:prSet presAssocID="{37187371-16C5-7346-944D-E16FC6376DB9}" presName="node" presStyleLbl="node1" presStyleIdx="7" presStyleCnt="8">
        <dgm:presLayoutVars>
          <dgm:bulletEnabled val="1"/>
        </dgm:presLayoutVars>
      </dgm:prSet>
      <dgm:spPr/>
      <dgm:t>
        <a:bodyPr/>
        <a:lstStyle/>
        <a:p>
          <a:endParaRPr lang="en-US"/>
        </a:p>
      </dgm:t>
    </dgm:pt>
  </dgm:ptLst>
  <dgm:cxnLst>
    <dgm:cxn modelId="{1F8E092E-C4D8-6149-8343-2A64F5F4724D}" type="presOf" srcId="{14201387-3F4C-4F48-B2BC-9015E54AD7A5}" destId="{BC6464FD-A69C-6446-9C91-949B6B872D7C}" srcOrd="0" destOrd="0" presId="urn:microsoft.com/office/officeart/2005/8/layout/default"/>
    <dgm:cxn modelId="{E9DEE94F-4BF8-B744-9D37-C86D872DA636}" srcId="{450D0C88-4602-6846-936F-1819D780F906}" destId="{14201387-3F4C-4F48-B2BC-9015E54AD7A5}" srcOrd="3" destOrd="0" parTransId="{FBEC70D0-00FA-5D44-B576-26D2EED8B95F}" sibTransId="{B3D7E55A-2FA2-B44E-ADC7-BFF1E3DC7539}"/>
    <dgm:cxn modelId="{0A1C581F-883F-A046-B1ED-7AD4A24E80BC}" srcId="{450D0C88-4602-6846-936F-1819D780F906}" destId="{FEB3E62F-4451-3740-82E0-46EFFF4222DD}" srcOrd="2" destOrd="0" parTransId="{42B64448-AA17-1D47-8C8D-7FB3D3862BF1}" sibTransId="{F560F101-1A1F-0740-949F-B55875451317}"/>
    <dgm:cxn modelId="{3B9DE263-9BE4-C24F-8A22-0BC96B4871A9}" type="presOf" srcId="{BAABE5D9-0BFE-F649-AEA2-C2607825A8AB}" destId="{4DF49A20-B7DA-094A-BE8C-45E413179711}" srcOrd="0" destOrd="0" presId="urn:microsoft.com/office/officeart/2005/8/layout/default"/>
    <dgm:cxn modelId="{E63C5295-6BA7-C446-9B18-47D1F3CAC2A8}" srcId="{450D0C88-4602-6846-936F-1819D780F906}" destId="{37187371-16C5-7346-944D-E16FC6376DB9}" srcOrd="7" destOrd="0" parTransId="{E3826870-E8C1-5540-9241-4F3CF3FA256C}" sibTransId="{7725DEBA-B1AF-D847-81A5-989A1E9E6980}"/>
    <dgm:cxn modelId="{E71C64EC-5971-8E45-B638-81207906AB6F}" type="presOf" srcId="{02046273-BB7E-B149-AF75-791ED3BB8799}" destId="{770D2D35-ED92-464A-9FDA-017942A2CE41}" srcOrd="0" destOrd="0" presId="urn:microsoft.com/office/officeart/2005/8/layout/default"/>
    <dgm:cxn modelId="{CEE38BB4-5934-4B42-BCE2-05110284B790}" srcId="{450D0C88-4602-6846-936F-1819D780F906}" destId="{5E68A2FC-1146-BE46-AA8F-B9B31D3EC0C9}" srcOrd="5" destOrd="0" parTransId="{9A018216-DA7F-7243-BF1B-F06CD81286DC}" sibTransId="{4812FB41-CA71-434A-A82F-F3ED5CE86324}"/>
    <dgm:cxn modelId="{D2560727-78B2-CE42-8F05-22D22825E7E2}" type="presOf" srcId="{D4A342A8-B134-0646-9DF7-7ADE02EFB729}" destId="{0D93DC06-F276-9846-85B7-E19D21C7C91C}" srcOrd="0" destOrd="0" presId="urn:microsoft.com/office/officeart/2005/8/layout/default"/>
    <dgm:cxn modelId="{F3957C72-3626-9243-BFA6-16F78468B2DE}" type="presOf" srcId="{5E68A2FC-1146-BE46-AA8F-B9B31D3EC0C9}" destId="{7A8F9B20-CF94-2B44-9BA5-28580ED47A04}" srcOrd="0" destOrd="0" presId="urn:microsoft.com/office/officeart/2005/8/layout/default"/>
    <dgm:cxn modelId="{DC4FFA4D-0304-0647-8ACD-8A02C51023C8}" srcId="{450D0C88-4602-6846-936F-1819D780F906}" destId="{BAABE5D9-0BFE-F649-AEA2-C2607825A8AB}" srcOrd="0" destOrd="0" parTransId="{E221F3CA-94E2-234C-8046-998C21CC8F59}" sibTransId="{0702170D-D485-674A-BF66-CA78D509B34F}"/>
    <dgm:cxn modelId="{BBE535C6-3DE8-8941-93C7-952022B351BB}" type="presOf" srcId="{63768827-9705-134A-939A-068376138C9D}" destId="{F8592331-B645-7845-9BE3-A94E86B748D6}" srcOrd="0" destOrd="0" presId="urn:microsoft.com/office/officeart/2005/8/layout/default"/>
    <dgm:cxn modelId="{B712F43B-E0B9-CA4A-A81A-076FDBA7B021}" type="presOf" srcId="{37187371-16C5-7346-944D-E16FC6376DB9}" destId="{6C07A8F2-7BC3-2F43-97A7-CB579F154E3C}" srcOrd="0" destOrd="0" presId="urn:microsoft.com/office/officeart/2005/8/layout/default"/>
    <dgm:cxn modelId="{EDB1FB06-B638-C845-8852-A45A150F0727}" type="presOf" srcId="{450D0C88-4602-6846-936F-1819D780F906}" destId="{7C7050E3-31AF-3449-BC21-CAF51D744552}" srcOrd="0" destOrd="0" presId="urn:microsoft.com/office/officeart/2005/8/layout/default"/>
    <dgm:cxn modelId="{15F8E73F-9806-554E-B292-BFC98CB3B638}" srcId="{450D0C88-4602-6846-936F-1819D780F906}" destId="{02046273-BB7E-B149-AF75-791ED3BB8799}" srcOrd="4" destOrd="0" parTransId="{70A05032-C3E6-004B-B9CA-AAAA746C4B57}" sibTransId="{5CD1C670-63D9-0B4C-A9D1-6A8440AB7471}"/>
    <dgm:cxn modelId="{20FE9AE8-0171-2A45-A389-A1098FA85CBD}" srcId="{450D0C88-4602-6846-936F-1819D780F906}" destId="{63768827-9705-134A-939A-068376138C9D}" srcOrd="6" destOrd="0" parTransId="{3E30F330-5DCC-2A48-96D8-EAE7DAA4143B}" sibTransId="{FFA7916D-18F5-A64E-81B3-64FF7FEAC095}"/>
    <dgm:cxn modelId="{A344ACAB-B155-8148-9EB9-D960207118FF}" srcId="{450D0C88-4602-6846-936F-1819D780F906}" destId="{D4A342A8-B134-0646-9DF7-7ADE02EFB729}" srcOrd="1" destOrd="0" parTransId="{A4A0EA39-94B2-BA4C-A928-4C9B90A96EDE}" sibTransId="{20DF38F4-17EF-2148-98D5-F0567821E6A3}"/>
    <dgm:cxn modelId="{151FE2C2-8206-6441-81FA-0F13523254C6}" type="presOf" srcId="{FEB3E62F-4451-3740-82E0-46EFFF4222DD}" destId="{A752F093-B62D-C348-9A6D-A70835ED513F}" srcOrd="0" destOrd="0" presId="urn:microsoft.com/office/officeart/2005/8/layout/default"/>
    <dgm:cxn modelId="{882EF40B-EEED-4043-B145-EED4EA8AE8F6}" type="presParOf" srcId="{7C7050E3-31AF-3449-BC21-CAF51D744552}" destId="{4DF49A20-B7DA-094A-BE8C-45E413179711}" srcOrd="0" destOrd="0" presId="urn:microsoft.com/office/officeart/2005/8/layout/default"/>
    <dgm:cxn modelId="{2A363182-921E-744B-98CE-D3A657E938BC}" type="presParOf" srcId="{7C7050E3-31AF-3449-BC21-CAF51D744552}" destId="{F9B5B95E-27CF-4D44-BDA5-7C7E33B82C88}" srcOrd="1" destOrd="0" presId="urn:microsoft.com/office/officeart/2005/8/layout/default"/>
    <dgm:cxn modelId="{DA29727F-8EDD-1443-BFE5-912969517B2A}" type="presParOf" srcId="{7C7050E3-31AF-3449-BC21-CAF51D744552}" destId="{0D93DC06-F276-9846-85B7-E19D21C7C91C}" srcOrd="2" destOrd="0" presId="urn:microsoft.com/office/officeart/2005/8/layout/default"/>
    <dgm:cxn modelId="{D0F4D806-45FF-BE41-AF51-7775568DF28B}" type="presParOf" srcId="{7C7050E3-31AF-3449-BC21-CAF51D744552}" destId="{B8AB1011-4259-6A4F-84B7-14BD1D92A8BE}" srcOrd="3" destOrd="0" presId="urn:microsoft.com/office/officeart/2005/8/layout/default"/>
    <dgm:cxn modelId="{AF03BBD2-D657-6147-A039-FC002AB723E5}" type="presParOf" srcId="{7C7050E3-31AF-3449-BC21-CAF51D744552}" destId="{A752F093-B62D-C348-9A6D-A70835ED513F}" srcOrd="4" destOrd="0" presId="urn:microsoft.com/office/officeart/2005/8/layout/default"/>
    <dgm:cxn modelId="{3CA50F81-CC21-044F-B56F-98DBB2267B93}" type="presParOf" srcId="{7C7050E3-31AF-3449-BC21-CAF51D744552}" destId="{9383C705-539B-4947-BC44-772211A788CA}" srcOrd="5" destOrd="0" presId="urn:microsoft.com/office/officeart/2005/8/layout/default"/>
    <dgm:cxn modelId="{ACA13D89-5B46-A74E-A082-A901062E5375}" type="presParOf" srcId="{7C7050E3-31AF-3449-BC21-CAF51D744552}" destId="{BC6464FD-A69C-6446-9C91-949B6B872D7C}" srcOrd="6" destOrd="0" presId="urn:microsoft.com/office/officeart/2005/8/layout/default"/>
    <dgm:cxn modelId="{3F52F558-FDA1-AA41-A1AC-9CE56EF909B8}" type="presParOf" srcId="{7C7050E3-31AF-3449-BC21-CAF51D744552}" destId="{107A4513-6B4E-9E4A-9D88-7A89E1263E21}" srcOrd="7" destOrd="0" presId="urn:microsoft.com/office/officeart/2005/8/layout/default"/>
    <dgm:cxn modelId="{1EBC9203-F335-4E40-8702-5563498ED5E2}" type="presParOf" srcId="{7C7050E3-31AF-3449-BC21-CAF51D744552}" destId="{770D2D35-ED92-464A-9FDA-017942A2CE41}" srcOrd="8" destOrd="0" presId="urn:microsoft.com/office/officeart/2005/8/layout/default"/>
    <dgm:cxn modelId="{7370689C-BA63-A840-B965-ADDD6F4443F2}" type="presParOf" srcId="{7C7050E3-31AF-3449-BC21-CAF51D744552}" destId="{37F71D80-8508-9C42-BE11-2D54A5FBB6FA}" srcOrd="9" destOrd="0" presId="urn:microsoft.com/office/officeart/2005/8/layout/default"/>
    <dgm:cxn modelId="{4204D243-C990-D24D-8328-8DF650D862DA}" type="presParOf" srcId="{7C7050E3-31AF-3449-BC21-CAF51D744552}" destId="{7A8F9B20-CF94-2B44-9BA5-28580ED47A04}" srcOrd="10" destOrd="0" presId="urn:microsoft.com/office/officeart/2005/8/layout/default"/>
    <dgm:cxn modelId="{B81A2579-02D7-6A4D-88C2-6A9EDEB6F95F}" type="presParOf" srcId="{7C7050E3-31AF-3449-BC21-CAF51D744552}" destId="{C015848D-1E6F-B842-88A7-7C0698DFEF33}" srcOrd="11" destOrd="0" presId="urn:microsoft.com/office/officeart/2005/8/layout/default"/>
    <dgm:cxn modelId="{529E14E5-B11C-B041-9650-2A7A7FA8CA04}" type="presParOf" srcId="{7C7050E3-31AF-3449-BC21-CAF51D744552}" destId="{F8592331-B645-7845-9BE3-A94E86B748D6}" srcOrd="12" destOrd="0" presId="urn:microsoft.com/office/officeart/2005/8/layout/default"/>
    <dgm:cxn modelId="{D6E4FE2A-8647-6744-8707-1FF0FDE4250E}" type="presParOf" srcId="{7C7050E3-31AF-3449-BC21-CAF51D744552}" destId="{0C3A6442-5B67-4349-AE52-BFBB606F2FD6}" srcOrd="13" destOrd="0" presId="urn:microsoft.com/office/officeart/2005/8/layout/default"/>
    <dgm:cxn modelId="{53A5194D-5E91-874A-85A9-568ECF6BFE8E}" type="presParOf" srcId="{7C7050E3-31AF-3449-BC21-CAF51D744552}" destId="{6C07A8F2-7BC3-2F43-97A7-CB579F154E3C}"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CEC59B-9320-D942-BF65-DFF53E43A385}" type="doc">
      <dgm:prSet loTypeId="urn:microsoft.com/office/officeart/2005/8/layout/orgChart1" loCatId="hierarchy" qsTypeId="urn:microsoft.com/office/officeart/2005/8/quickstyle/simple4" qsCatId="simple" csTypeId="urn:microsoft.com/office/officeart/2005/8/colors/accent1_2" csCatId="accent1" phldr="1"/>
      <dgm:spPr>
        <a:scene3d>
          <a:camera prst="orthographicFront"/>
          <a:lightRig rig="morning" dir="t"/>
        </a:scene3d>
      </dgm:spPr>
      <dgm:t>
        <a:bodyPr/>
        <a:lstStyle/>
        <a:p>
          <a:endParaRPr lang="en-US"/>
        </a:p>
      </dgm:t>
    </dgm:pt>
    <dgm:pt modelId="{3AD6845B-B3CB-6C45-818A-D93CC37CD45E}">
      <dgm:prSet phldrT="[Text]" custT="1"/>
      <dgm:spPr>
        <a:gradFill flip="none" rotWithShape="1">
          <a:gsLst>
            <a:gs pos="0">
              <a:schemeClr val="accent6">
                <a:lumMod val="75000"/>
                <a:lumOff val="25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8100000" scaled="1"/>
          <a:tileRect/>
        </a:gradFill>
        <a:effectLst>
          <a:outerShdw blurRad="50800" dist="38100" dir="13500000" algn="br" rotWithShape="0">
            <a:prstClr val="black">
              <a:alpha val="85000"/>
            </a:prstClr>
          </a:outerShdw>
        </a:effectLst>
        <a:scene3d>
          <a:camera prst="orthographicFront"/>
          <a:lightRig rig="morning" dir="t"/>
        </a:scene3d>
        <a:sp3d extrusionH="38100" contourW="12700" prstMaterial="dkEdge">
          <a:extrusionClr>
            <a:schemeClr val="accent1">
              <a:lumMod val="50000"/>
            </a:schemeClr>
          </a:extrusionClr>
          <a:contourClr>
            <a:schemeClr val="accent6">
              <a:lumMod val="75000"/>
              <a:lumOff val="25000"/>
            </a:schemeClr>
          </a:contourClr>
        </a:sp3d>
      </dgm:spPr>
      <dgm:t>
        <a:bodyPr/>
        <a:lstStyle/>
        <a:p>
          <a:r>
            <a:rPr lang="en-US" sz="1200" b="0" dirty="0">
              <a:ln>
                <a:noFill/>
              </a:ln>
              <a:solidFill>
                <a:schemeClr val="bg1"/>
              </a:solidFill>
            </a:rPr>
            <a:t>Intergovernmental Committee on Disaster Management (ICDM)</a:t>
          </a:r>
          <a:r>
            <a:rPr lang="en-US" sz="1200" b="0" dirty="0">
              <a:solidFill>
                <a:schemeClr val="bg1"/>
              </a:solidFill>
            </a:rPr>
            <a:t> </a:t>
          </a:r>
        </a:p>
        <a:p>
          <a:r>
            <a:rPr lang="en-US" sz="1200" b="0" dirty="0">
              <a:solidFill>
                <a:schemeClr val="bg1"/>
              </a:solidFill>
            </a:rPr>
            <a:t>(</a:t>
          </a:r>
          <a:r>
            <a:rPr lang="en-US" sz="1200" b="0" u="sng" dirty="0">
              <a:solidFill>
                <a:schemeClr val="bg1"/>
              </a:solidFill>
            </a:rPr>
            <a:t>Chair</a:t>
          </a:r>
          <a:r>
            <a:rPr lang="en-US" sz="1200" b="0" dirty="0">
              <a:solidFill>
                <a:schemeClr val="bg1"/>
              </a:solidFill>
            </a:rPr>
            <a:t> - Minister of COGTA): </a:t>
          </a:r>
          <a:r>
            <a:rPr lang="en-US" sz="1200" b="0" u="sng" dirty="0">
              <a:solidFill>
                <a:schemeClr val="bg1"/>
              </a:solidFill>
            </a:rPr>
            <a:t>DMA-Sec 4 (1) – (3</a:t>
          </a:r>
          <a:r>
            <a:rPr lang="en-US" sz="1200" b="0" dirty="0">
              <a:solidFill>
                <a:schemeClr val="bg1"/>
              </a:solidFill>
            </a:rPr>
            <a:t>) </a:t>
          </a:r>
        </a:p>
        <a:p>
          <a:r>
            <a:rPr lang="en-US" sz="1200" b="0" u="sng" dirty="0">
              <a:solidFill>
                <a:schemeClr val="bg1"/>
              </a:solidFill>
            </a:rPr>
            <a:t>Members</a:t>
          </a:r>
          <a:r>
            <a:rPr lang="en-US" sz="1200" b="0" dirty="0">
              <a:solidFill>
                <a:schemeClr val="bg1"/>
              </a:solidFill>
            </a:rPr>
            <a:t>: Cabinet Members, MEC’s of each Province, Members of municipal councils </a:t>
          </a:r>
          <a:endParaRPr lang="en-US" sz="1200" b="0" dirty="0">
            <a:ln>
              <a:noFill/>
            </a:ln>
            <a:solidFill>
              <a:schemeClr val="bg1"/>
            </a:solidFill>
          </a:endParaRPr>
        </a:p>
      </dgm:t>
    </dgm:pt>
    <dgm:pt modelId="{4B45A168-CBE0-BA41-9135-0062034A986D}" type="parTrans" cxnId="{6854F299-3044-6645-A6AB-0F35AE47AF71}">
      <dgm:prSet/>
      <dgm:spPr/>
      <dgm:t>
        <a:bodyPr/>
        <a:lstStyle/>
        <a:p>
          <a:endParaRPr lang="en-US" sz="1600" b="0"/>
        </a:p>
      </dgm:t>
    </dgm:pt>
    <dgm:pt modelId="{EEC8C21C-63FD-5D42-B991-99D14AF64A17}" type="sibTrans" cxnId="{6854F299-3044-6645-A6AB-0F35AE47AF71}">
      <dgm:prSet/>
      <dgm:spPr/>
      <dgm:t>
        <a:bodyPr/>
        <a:lstStyle/>
        <a:p>
          <a:endParaRPr lang="en-US" sz="1600" b="0"/>
        </a:p>
      </dgm:t>
    </dgm:pt>
    <dgm:pt modelId="{11A4E8EA-556E-F141-B4E0-2CB236D332A5}" type="asst">
      <dgm:prSet phldrT="[Text]" custT="1"/>
      <dgm:spPr>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a:scene3d>
          <a:camera prst="orthographicFront"/>
          <a:lightRig rig="morning" dir="t"/>
        </a:scene3d>
        <a:sp3d contourW="12700" prstMaterial="dkEdge">
          <a:contourClr>
            <a:schemeClr val="accent6">
              <a:lumMod val="75000"/>
              <a:lumOff val="25000"/>
            </a:schemeClr>
          </a:contourClr>
        </a:sp3d>
      </dgm:spPr>
      <dgm:t>
        <a:bodyPr/>
        <a:lstStyle/>
        <a:p>
          <a:r>
            <a:rPr lang="en-US" sz="1200" b="0" dirty="0">
              <a:solidFill>
                <a:schemeClr val="bg1"/>
              </a:solidFill>
            </a:rPr>
            <a:t>National Disaster Management Advisory Forum (NDMAF): DMA-Sec 5 (1)-(4)</a:t>
          </a:r>
        </a:p>
        <a:p>
          <a:r>
            <a:rPr lang="en-US" sz="1200" b="0" dirty="0">
              <a:solidFill>
                <a:schemeClr val="bg1"/>
              </a:solidFill>
            </a:rPr>
            <a:t>(Chair – Head of NDMC) Members: senior reps of national depts, senior reps of prov depts, SALGA reps,  DM Experts,  </a:t>
          </a:r>
        </a:p>
      </dgm:t>
    </dgm:pt>
    <dgm:pt modelId="{6A47189E-208C-3A43-9E61-A4F276CE88A8}" type="parTrans" cxnId="{CB4D1057-06CB-6247-A417-BB54C881D3C6}">
      <dgm:prSet/>
      <dgm:spPr>
        <a:scene3d>
          <a:camera prst="orthographicFront"/>
          <a:lightRig rig="morning" dir="t"/>
        </a:scene3d>
        <a:sp3d contourW="12700" prstMaterial="dkEdge">
          <a:contourClr>
            <a:schemeClr val="accent6">
              <a:lumMod val="75000"/>
              <a:lumOff val="25000"/>
            </a:schemeClr>
          </a:contourClr>
        </a:sp3d>
      </dgm:spPr>
      <dgm:t>
        <a:bodyPr/>
        <a:lstStyle/>
        <a:p>
          <a:endParaRPr lang="en-US" sz="1600" b="0"/>
        </a:p>
      </dgm:t>
    </dgm:pt>
    <dgm:pt modelId="{E2EFB2C2-01E3-A94C-9611-A9ADE064122C}" type="sibTrans" cxnId="{CB4D1057-06CB-6247-A417-BB54C881D3C6}">
      <dgm:prSet/>
      <dgm:spPr/>
      <dgm:t>
        <a:bodyPr/>
        <a:lstStyle/>
        <a:p>
          <a:endParaRPr lang="en-US" sz="1600" b="0"/>
        </a:p>
      </dgm:t>
    </dgm:pt>
    <dgm:pt modelId="{16104DF4-04AC-CD42-A27E-5E7180A6D65B}">
      <dgm:prSet phldrT="[Text]" custT="1"/>
      <dgm:spPr>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a:scene3d>
          <a:camera prst="orthographicFront"/>
          <a:lightRig rig="morning" dir="t"/>
        </a:scene3d>
        <a:sp3d contourW="12700" prstMaterial="dkEdge">
          <a:contourClr>
            <a:schemeClr val="accent6">
              <a:lumMod val="75000"/>
              <a:lumOff val="25000"/>
            </a:schemeClr>
          </a:contourClr>
        </a:sp3d>
      </dgm:spPr>
      <dgm:t>
        <a:bodyPr/>
        <a:lstStyle/>
        <a:p>
          <a:r>
            <a:rPr lang="en-US" sz="900" b="0" dirty="0"/>
            <a:t>1. </a:t>
          </a:r>
        </a:p>
        <a:p>
          <a:r>
            <a:rPr lang="en-US" sz="900" b="0" dirty="0"/>
            <a:t>Health and Medical  Services</a:t>
          </a:r>
        </a:p>
        <a:p>
          <a:r>
            <a:rPr lang="en-US" sz="900" b="0" dirty="0"/>
            <a:t>(Lead: Health) </a:t>
          </a:r>
        </a:p>
      </dgm:t>
    </dgm:pt>
    <dgm:pt modelId="{88BA3ACF-6913-484C-B57B-F68DEB5193EC}" type="parTrans" cxnId="{AD98F228-CF2B-4F4C-BBEE-1A16AA576DBA}">
      <dgm:prSet/>
      <dgm:spPr>
        <a:scene3d>
          <a:camera prst="orthographicFront"/>
          <a:lightRig rig="morning" dir="t"/>
        </a:scene3d>
        <a:sp3d contourW="12700" prstMaterial="dkEdge">
          <a:contourClr>
            <a:schemeClr val="accent6">
              <a:lumMod val="75000"/>
              <a:lumOff val="25000"/>
            </a:schemeClr>
          </a:contourClr>
        </a:sp3d>
      </dgm:spPr>
      <dgm:t>
        <a:bodyPr/>
        <a:lstStyle/>
        <a:p>
          <a:endParaRPr lang="en-US" sz="1600" b="0"/>
        </a:p>
      </dgm:t>
    </dgm:pt>
    <dgm:pt modelId="{3BBC5F2E-4BD7-B242-88EF-86B08196A910}" type="sibTrans" cxnId="{AD98F228-CF2B-4F4C-BBEE-1A16AA576DBA}">
      <dgm:prSet/>
      <dgm:spPr/>
      <dgm:t>
        <a:bodyPr/>
        <a:lstStyle/>
        <a:p>
          <a:endParaRPr lang="en-US" sz="1600" b="0"/>
        </a:p>
      </dgm:t>
    </dgm:pt>
    <dgm:pt modelId="{4E134B31-4177-3149-A0EA-787F119CB4A6}">
      <dgm:prSet phldrT="[Text]" custT="1"/>
      <dgm:spPr>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a:scene3d>
          <a:camera prst="orthographicFront"/>
          <a:lightRig rig="morning" dir="t"/>
        </a:scene3d>
        <a:sp3d contourW="12700" prstMaterial="dkEdge">
          <a:contourClr>
            <a:schemeClr val="accent6">
              <a:lumMod val="75000"/>
              <a:lumOff val="25000"/>
            </a:schemeClr>
          </a:contourClr>
        </a:sp3d>
      </dgm:spPr>
      <dgm:t>
        <a:bodyPr/>
        <a:lstStyle/>
        <a:p>
          <a:r>
            <a:rPr lang="en-US" sz="900" b="0" dirty="0"/>
            <a:t>2. Humanitarian Relief (Lead:  Social Development)</a:t>
          </a:r>
          <a:endParaRPr lang="en-US" sz="1050" b="0" dirty="0">
            <a:solidFill>
              <a:schemeClr val="tx1"/>
            </a:solidFill>
          </a:endParaRPr>
        </a:p>
      </dgm:t>
    </dgm:pt>
    <dgm:pt modelId="{19EFE401-F200-0545-9284-CB2E38CB6C97}" type="parTrans" cxnId="{63639C70-A9F8-A249-97B2-3ED43447CFFB}">
      <dgm:prSet/>
      <dgm:spPr>
        <a:scene3d>
          <a:camera prst="orthographicFront"/>
          <a:lightRig rig="morning" dir="t"/>
        </a:scene3d>
        <a:sp3d contourW="12700" prstMaterial="dkEdge">
          <a:contourClr>
            <a:schemeClr val="accent6">
              <a:lumMod val="75000"/>
              <a:lumOff val="25000"/>
            </a:schemeClr>
          </a:contourClr>
        </a:sp3d>
      </dgm:spPr>
      <dgm:t>
        <a:bodyPr/>
        <a:lstStyle/>
        <a:p>
          <a:endParaRPr lang="en-US" sz="1600" b="0"/>
        </a:p>
      </dgm:t>
    </dgm:pt>
    <dgm:pt modelId="{524DC0E0-5A5B-9D44-B095-AD4CD4E45158}" type="sibTrans" cxnId="{63639C70-A9F8-A249-97B2-3ED43447CFFB}">
      <dgm:prSet/>
      <dgm:spPr/>
      <dgm:t>
        <a:bodyPr/>
        <a:lstStyle/>
        <a:p>
          <a:endParaRPr lang="en-US" sz="1600" b="0"/>
        </a:p>
      </dgm:t>
    </dgm:pt>
    <dgm:pt modelId="{AABB3D2F-FDC6-E249-B69D-21870CA9F6B9}">
      <dgm:prSet phldrT="[Text]" custT="1"/>
      <dgm:spPr>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a:scene3d>
          <a:camera prst="orthographicFront"/>
          <a:lightRig rig="morning" dir="t"/>
        </a:scene3d>
        <a:sp3d contourW="12700" prstMaterial="dkEdge">
          <a:contourClr>
            <a:schemeClr val="accent6">
              <a:lumMod val="75000"/>
              <a:lumOff val="25000"/>
            </a:schemeClr>
          </a:contourClr>
        </a:sp3d>
      </dgm:spPr>
      <dgm:t>
        <a:bodyPr/>
        <a:lstStyle/>
        <a:p>
          <a:r>
            <a:rPr lang="en-US" sz="1050" b="0" dirty="0">
              <a:solidFill>
                <a:schemeClr val="bg1"/>
              </a:solidFill>
            </a:rPr>
            <a:t>3. </a:t>
          </a:r>
        </a:p>
        <a:p>
          <a:r>
            <a:rPr lang="en-US" sz="1050" b="0" dirty="0">
              <a:solidFill>
                <a:schemeClr val="bg1"/>
              </a:solidFill>
            </a:rPr>
            <a:t>Integrated Flood Risk &amp; Early Warnings  (DCOG-NDMC)</a:t>
          </a:r>
        </a:p>
      </dgm:t>
    </dgm:pt>
    <dgm:pt modelId="{8839B6EC-2E49-6143-B5AC-DCB7AB2069B1}" type="parTrans" cxnId="{BD3D7EDC-79C9-A14E-AF28-9DDC81A4B249}">
      <dgm:prSet/>
      <dgm:spPr>
        <a:scene3d>
          <a:camera prst="orthographicFront"/>
          <a:lightRig rig="morning" dir="t"/>
        </a:scene3d>
        <a:sp3d contourW="12700" prstMaterial="dkEdge">
          <a:contourClr>
            <a:schemeClr val="accent6">
              <a:lumMod val="75000"/>
              <a:lumOff val="25000"/>
            </a:schemeClr>
          </a:contourClr>
        </a:sp3d>
      </dgm:spPr>
      <dgm:t>
        <a:bodyPr/>
        <a:lstStyle/>
        <a:p>
          <a:endParaRPr lang="en-US" sz="1600" b="0"/>
        </a:p>
      </dgm:t>
    </dgm:pt>
    <dgm:pt modelId="{92043AFC-F985-074C-9571-E80BA8F1E5CD}" type="sibTrans" cxnId="{BD3D7EDC-79C9-A14E-AF28-9DDC81A4B249}">
      <dgm:prSet/>
      <dgm:spPr/>
      <dgm:t>
        <a:bodyPr/>
        <a:lstStyle/>
        <a:p>
          <a:endParaRPr lang="en-US" sz="1600" b="0"/>
        </a:p>
      </dgm:t>
    </dgm:pt>
    <dgm:pt modelId="{BDC58F64-5E6C-954B-969C-373B3C24ED07}">
      <dgm:prSet custT="1"/>
      <dgm:spPr>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a:scene3d>
          <a:camera prst="orthographicFront"/>
          <a:lightRig rig="morning" dir="t"/>
        </a:scene3d>
        <a:sp3d contourW="12700" prstMaterial="dkEdge">
          <a:contourClr>
            <a:schemeClr val="accent6">
              <a:lumMod val="75000"/>
              <a:lumOff val="25000"/>
            </a:schemeClr>
          </a:contourClr>
        </a:sp3d>
      </dgm:spPr>
      <dgm:t>
        <a:bodyPr/>
        <a:lstStyle/>
        <a:p>
          <a:r>
            <a:rPr lang="en-US" sz="900" b="0" dirty="0"/>
            <a:t>4. </a:t>
          </a:r>
        </a:p>
        <a:p>
          <a:r>
            <a:rPr lang="en-US" sz="900" b="0" dirty="0"/>
            <a:t>Food &amp; Nutrition Security (DALRRD)</a:t>
          </a:r>
        </a:p>
      </dgm:t>
    </dgm:pt>
    <dgm:pt modelId="{D15FFCF6-B136-7149-9B19-1CDA2DD8DF8C}" type="parTrans" cxnId="{62F1F1C6-6ECF-7B4A-9D4F-D2EC24AE1FE3}">
      <dgm:prSet/>
      <dgm:spPr>
        <a:scene3d>
          <a:camera prst="orthographicFront"/>
          <a:lightRig rig="morning" dir="t"/>
        </a:scene3d>
        <a:sp3d contourW="12700" prstMaterial="dkEdge">
          <a:contourClr>
            <a:schemeClr val="accent6">
              <a:lumMod val="75000"/>
              <a:lumOff val="25000"/>
            </a:schemeClr>
          </a:contourClr>
        </a:sp3d>
      </dgm:spPr>
      <dgm:t>
        <a:bodyPr/>
        <a:lstStyle/>
        <a:p>
          <a:endParaRPr lang="en-US" sz="1600" b="0"/>
        </a:p>
      </dgm:t>
    </dgm:pt>
    <dgm:pt modelId="{834A5C95-4F07-154D-9AB5-2074F7CD8863}" type="sibTrans" cxnId="{62F1F1C6-6ECF-7B4A-9D4F-D2EC24AE1FE3}">
      <dgm:prSet/>
      <dgm:spPr/>
      <dgm:t>
        <a:bodyPr/>
        <a:lstStyle/>
        <a:p>
          <a:endParaRPr lang="en-US" sz="1600" b="0"/>
        </a:p>
      </dgm:t>
    </dgm:pt>
    <dgm:pt modelId="{C9E5CA92-9819-9F48-89D2-F75937570212}">
      <dgm:prSet custT="1"/>
      <dgm:spPr>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a:scene3d>
          <a:camera prst="orthographicFront"/>
          <a:lightRig rig="morning" dir="t"/>
        </a:scene3d>
        <a:sp3d contourW="12700" prstMaterial="dkEdge">
          <a:contourClr>
            <a:schemeClr val="accent6">
              <a:lumMod val="75000"/>
              <a:lumOff val="25000"/>
            </a:schemeClr>
          </a:contourClr>
        </a:sp3d>
      </dgm:spPr>
      <dgm:t>
        <a:bodyPr/>
        <a:lstStyle/>
        <a:p>
          <a:r>
            <a:rPr lang="en-US" sz="1100" b="0" dirty="0">
              <a:solidFill>
                <a:schemeClr val="bg1">
                  <a:alpha val="90000"/>
                </a:schemeClr>
              </a:solidFill>
            </a:rPr>
            <a:t>8. Funding &amp; M&amp;E </a:t>
          </a:r>
        </a:p>
        <a:p>
          <a:r>
            <a:rPr lang="en-US" sz="1100" b="0" dirty="0">
              <a:solidFill>
                <a:schemeClr val="bg1">
                  <a:alpha val="90000"/>
                </a:schemeClr>
              </a:solidFill>
            </a:rPr>
            <a:t>(National Treasury</a:t>
          </a:r>
          <a:r>
            <a:rPr lang="en-US" sz="1050" b="0" dirty="0">
              <a:solidFill>
                <a:schemeClr val="bg1">
                  <a:alpha val="90000"/>
                </a:schemeClr>
              </a:solidFill>
            </a:rPr>
            <a:t>)</a:t>
          </a:r>
        </a:p>
      </dgm:t>
    </dgm:pt>
    <dgm:pt modelId="{17FEDD7E-9A0B-794C-B359-079C90D4B8E0}" type="parTrans" cxnId="{9508A8E3-47A1-5046-A789-9B14C30619A3}">
      <dgm:prSet/>
      <dgm:spPr>
        <a:scene3d>
          <a:camera prst="orthographicFront"/>
          <a:lightRig rig="morning" dir="t"/>
        </a:scene3d>
        <a:sp3d contourW="12700" prstMaterial="dkEdge">
          <a:contourClr>
            <a:schemeClr val="accent6">
              <a:lumMod val="75000"/>
              <a:lumOff val="25000"/>
            </a:schemeClr>
          </a:contourClr>
        </a:sp3d>
      </dgm:spPr>
      <dgm:t>
        <a:bodyPr/>
        <a:lstStyle/>
        <a:p>
          <a:endParaRPr lang="en-US" sz="1600" b="0"/>
        </a:p>
      </dgm:t>
    </dgm:pt>
    <dgm:pt modelId="{92A31C95-54D6-594F-BAA6-12B702488A6E}" type="sibTrans" cxnId="{9508A8E3-47A1-5046-A789-9B14C30619A3}">
      <dgm:prSet/>
      <dgm:spPr/>
      <dgm:t>
        <a:bodyPr/>
        <a:lstStyle/>
        <a:p>
          <a:endParaRPr lang="en-US" sz="1600" b="0"/>
        </a:p>
      </dgm:t>
    </dgm:pt>
    <dgm:pt modelId="{45D9882C-A4A1-48A2-9D1C-DE76DB60795A}">
      <dgm:prSet custT="1"/>
      <dgm:spPr/>
      <dgm:t>
        <a:bodyPr/>
        <a:lstStyle/>
        <a:p>
          <a:r>
            <a:rPr lang="en-US" sz="1100" b="0" dirty="0"/>
            <a:t>6. </a:t>
          </a:r>
        </a:p>
        <a:p>
          <a:r>
            <a:rPr lang="en-US" sz="1100" b="0" dirty="0"/>
            <a:t>Infrastructure interventions: DPWI-MISA</a:t>
          </a:r>
          <a:endParaRPr lang="en-ZA" sz="1100" b="0" dirty="0"/>
        </a:p>
      </dgm:t>
    </dgm:pt>
    <dgm:pt modelId="{7E7C17F2-6585-4D62-9446-E85D567EA667}" type="parTrans" cxnId="{ACDAFCD9-7332-4E80-AE81-677F26F9B5E6}">
      <dgm:prSet/>
      <dgm:spPr/>
      <dgm:t>
        <a:bodyPr/>
        <a:lstStyle/>
        <a:p>
          <a:endParaRPr lang="en-ZA" sz="1600" b="0"/>
        </a:p>
      </dgm:t>
    </dgm:pt>
    <dgm:pt modelId="{D22BC83C-106D-4D38-9AF6-0D9FB7D1142B}" type="sibTrans" cxnId="{ACDAFCD9-7332-4E80-AE81-677F26F9B5E6}">
      <dgm:prSet/>
      <dgm:spPr/>
      <dgm:t>
        <a:bodyPr/>
        <a:lstStyle/>
        <a:p>
          <a:endParaRPr lang="en-ZA" sz="1600" b="0"/>
        </a:p>
      </dgm:t>
    </dgm:pt>
    <dgm:pt modelId="{440EC7AF-7077-4577-AFB6-DE2AEC7CEB5A}">
      <dgm:prSet custT="1"/>
      <dgm:spPr/>
      <dgm:t>
        <a:bodyPr/>
        <a:lstStyle/>
        <a:p>
          <a:r>
            <a:rPr lang="en-US" sz="1100" b="0" dirty="0"/>
            <a:t>5.</a:t>
          </a:r>
        </a:p>
        <a:p>
          <a:r>
            <a:rPr lang="en-US" sz="1100" b="0" dirty="0"/>
            <a:t>Communication &amp; Community mobilization (GCIS)</a:t>
          </a:r>
          <a:endParaRPr lang="en-ZA" sz="1100" b="0" dirty="0"/>
        </a:p>
      </dgm:t>
    </dgm:pt>
    <dgm:pt modelId="{3EE8F36A-1FAE-46FE-A63B-6F793C67AC1B}" type="parTrans" cxnId="{6580FB6D-32F7-4B0F-9E09-643186BB90F3}">
      <dgm:prSet/>
      <dgm:spPr/>
      <dgm:t>
        <a:bodyPr/>
        <a:lstStyle/>
        <a:p>
          <a:endParaRPr lang="en-ZA" sz="1600" b="0"/>
        </a:p>
      </dgm:t>
    </dgm:pt>
    <dgm:pt modelId="{968BB2E6-95A6-4304-BAD9-FADEE719517B}" type="sibTrans" cxnId="{6580FB6D-32F7-4B0F-9E09-643186BB90F3}">
      <dgm:prSet/>
      <dgm:spPr/>
      <dgm:t>
        <a:bodyPr/>
        <a:lstStyle/>
        <a:p>
          <a:endParaRPr lang="en-ZA" sz="1600" b="0"/>
        </a:p>
      </dgm:t>
    </dgm:pt>
    <dgm:pt modelId="{612E6850-DCF1-4E43-95DF-86FB3B522518}" type="asst">
      <dgm:prSet custT="1"/>
      <dgm:spPr/>
      <dgm:t>
        <a:bodyPr/>
        <a:lstStyle/>
        <a:p>
          <a:r>
            <a:rPr lang="en-US" sz="1200" b="0" dirty="0"/>
            <a:t>National Joint Flood </a:t>
          </a:r>
          <a:r>
            <a:rPr lang="en-US" sz="1200" b="0"/>
            <a:t>Coordination Committee (NJFCC) </a:t>
          </a:r>
          <a:endParaRPr lang="en-ZA" sz="1200" b="0" dirty="0"/>
        </a:p>
      </dgm:t>
    </dgm:pt>
    <dgm:pt modelId="{448EB9AC-9EFB-44BE-90FA-81F6BBCC887F}" type="parTrans" cxnId="{64FC4818-92EF-4923-8BC4-3AB620DAB7CF}">
      <dgm:prSet/>
      <dgm:spPr/>
      <dgm:t>
        <a:bodyPr/>
        <a:lstStyle/>
        <a:p>
          <a:endParaRPr lang="en-ZA" sz="1600" b="0"/>
        </a:p>
      </dgm:t>
    </dgm:pt>
    <dgm:pt modelId="{812E247E-5058-413E-A2EE-9F4DD22EFB70}" type="sibTrans" cxnId="{64FC4818-92EF-4923-8BC4-3AB620DAB7CF}">
      <dgm:prSet/>
      <dgm:spPr/>
      <dgm:t>
        <a:bodyPr/>
        <a:lstStyle/>
        <a:p>
          <a:endParaRPr lang="en-ZA" sz="1600" b="0"/>
        </a:p>
      </dgm:t>
    </dgm:pt>
    <dgm:pt modelId="{E1C06AD5-A56A-4336-8EBA-EF93C58FD35F}">
      <dgm:prSet custT="1"/>
      <dgm:spPr/>
      <dgm:t>
        <a:bodyPr/>
        <a:lstStyle/>
        <a:p>
          <a:r>
            <a:rPr lang="en-ZA" sz="1200" b="0" dirty="0"/>
            <a:t>7. </a:t>
          </a:r>
        </a:p>
        <a:p>
          <a:r>
            <a:rPr lang="en-ZA" sz="1100" b="0" dirty="0"/>
            <a:t>Security and Emergency Search and Rescue (SAPS)</a:t>
          </a:r>
        </a:p>
      </dgm:t>
    </dgm:pt>
    <dgm:pt modelId="{764E2B26-1996-48F1-AA5F-619F47293CB8}" type="parTrans" cxnId="{2DA7C676-8936-439B-AC95-A3A0D4B2E58D}">
      <dgm:prSet/>
      <dgm:spPr/>
      <dgm:t>
        <a:bodyPr/>
        <a:lstStyle/>
        <a:p>
          <a:endParaRPr lang="en-ZA" sz="1600" b="0"/>
        </a:p>
      </dgm:t>
    </dgm:pt>
    <dgm:pt modelId="{E60FEB2A-D8B7-4982-9900-6C506168966E}" type="sibTrans" cxnId="{2DA7C676-8936-439B-AC95-A3A0D4B2E58D}">
      <dgm:prSet/>
      <dgm:spPr/>
      <dgm:t>
        <a:bodyPr/>
        <a:lstStyle/>
        <a:p>
          <a:endParaRPr lang="en-ZA" sz="1600" b="0"/>
        </a:p>
      </dgm:t>
    </dgm:pt>
    <dgm:pt modelId="{FDFEEE43-4DCE-0E4B-B428-A80C8247B93A}" type="pres">
      <dgm:prSet presAssocID="{B6CEC59B-9320-D942-BF65-DFF53E43A385}" presName="hierChild1" presStyleCnt="0">
        <dgm:presLayoutVars>
          <dgm:orgChart val="1"/>
          <dgm:chPref val="1"/>
          <dgm:dir/>
          <dgm:animOne val="branch"/>
          <dgm:animLvl val="lvl"/>
          <dgm:resizeHandles/>
        </dgm:presLayoutVars>
      </dgm:prSet>
      <dgm:spPr/>
      <dgm:t>
        <a:bodyPr/>
        <a:lstStyle/>
        <a:p>
          <a:endParaRPr lang="en-US"/>
        </a:p>
      </dgm:t>
    </dgm:pt>
    <dgm:pt modelId="{F42B850F-2D16-0446-81A9-5AC0CAED43E0}" type="pres">
      <dgm:prSet presAssocID="{3AD6845B-B3CB-6C45-818A-D93CC37CD45E}" presName="hierRoot1" presStyleCnt="0">
        <dgm:presLayoutVars>
          <dgm:hierBranch val="init"/>
        </dgm:presLayoutVars>
      </dgm:prSet>
      <dgm:spPr>
        <a:scene3d>
          <a:camera prst="orthographicFront"/>
          <a:lightRig rig="morning" dir="t"/>
        </a:scene3d>
        <a:sp3d contourW="12700" prstMaterial="dkEdge">
          <a:contourClr>
            <a:schemeClr val="accent6">
              <a:lumMod val="75000"/>
              <a:lumOff val="25000"/>
            </a:schemeClr>
          </a:contourClr>
        </a:sp3d>
      </dgm:spPr>
    </dgm:pt>
    <dgm:pt modelId="{B59E0E0F-A1E2-814A-9C88-21213FE62498}" type="pres">
      <dgm:prSet presAssocID="{3AD6845B-B3CB-6C45-818A-D93CC37CD45E}" presName="rootComposite1" presStyleCnt="0"/>
      <dgm:spPr>
        <a:scene3d>
          <a:camera prst="orthographicFront"/>
          <a:lightRig rig="morning" dir="t"/>
        </a:scene3d>
        <a:sp3d contourW="12700" prstMaterial="dkEdge">
          <a:contourClr>
            <a:schemeClr val="accent6">
              <a:lumMod val="75000"/>
              <a:lumOff val="25000"/>
            </a:schemeClr>
          </a:contourClr>
        </a:sp3d>
      </dgm:spPr>
    </dgm:pt>
    <dgm:pt modelId="{B83110DE-FE08-9F41-8D16-F3F11C130C01}" type="pres">
      <dgm:prSet presAssocID="{3AD6845B-B3CB-6C45-818A-D93CC37CD45E}" presName="rootText1" presStyleLbl="node0" presStyleIdx="0" presStyleCnt="1" custScaleX="441478" custScaleY="235473" custLinFactNeighborX="-13186" custLinFactNeighborY="34947">
        <dgm:presLayoutVars>
          <dgm:chPref val="3"/>
        </dgm:presLayoutVars>
      </dgm:prSet>
      <dgm:spPr/>
      <dgm:t>
        <a:bodyPr/>
        <a:lstStyle/>
        <a:p>
          <a:endParaRPr lang="en-US"/>
        </a:p>
      </dgm:t>
    </dgm:pt>
    <dgm:pt modelId="{C6CA3EE4-8DBF-884F-9C25-7FA582728B1A}" type="pres">
      <dgm:prSet presAssocID="{3AD6845B-B3CB-6C45-818A-D93CC37CD45E}" presName="rootConnector1" presStyleLbl="node1" presStyleIdx="0" presStyleCnt="0"/>
      <dgm:spPr/>
      <dgm:t>
        <a:bodyPr/>
        <a:lstStyle/>
        <a:p>
          <a:endParaRPr lang="en-US"/>
        </a:p>
      </dgm:t>
    </dgm:pt>
    <dgm:pt modelId="{849DA5BB-7E76-0342-BD11-40E5E1CEBE9A}" type="pres">
      <dgm:prSet presAssocID="{3AD6845B-B3CB-6C45-818A-D93CC37CD45E}" presName="hierChild2" presStyleCnt="0"/>
      <dgm:spPr>
        <a:scene3d>
          <a:camera prst="orthographicFront"/>
          <a:lightRig rig="morning" dir="t"/>
        </a:scene3d>
        <a:sp3d contourW="12700" prstMaterial="dkEdge">
          <a:contourClr>
            <a:schemeClr val="accent6">
              <a:lumMod val="75000"/>
              <a:lumOff val="25000"/>
            </a:schemeClr>
          </a:contourClr>
        </a:sp3d>
      </dgm:spPr>
    </dgm:pt>
    <dgm:pt modelId="{31272B66-8B62-7B45-91D7-896EEC6A4F19}" type="pres">
      <dgm:prSet presAssocID="{88BA3ACF-6913-484C-B57B-F68DEB5193EC}" presName="Name37" presStyleLbl="parChTrans1D2" presStyleIdx="0" presStyleCnt="9"/>
      <dgm:spPr/>
      <dgm:t>
        <a:bodyPr/>
        <a:lstStyle/>
        <a:p>
          <a:endParaRPr lang="en-US"/>
        </a:p>
      </dgm:t>
    </dgm:pt>
    <dgm:pt modelId="{B69C0B11-E9A8-4D41-B648-CA02D2556169}" type="pres">
      <dgm:prSet presAssocID="{16104DF4-04AC-CD42-A27E-5E7180A6D65B}" presName="hierRoot2" presStyleCnt="0">
        <dgm:presLayoutVars>
          <dgm:hierBranch val="init"/>
        </dgm:presLayoutVars>
      </dgm:prSet>
      <dgm:spPr>
        <a:scene3d>
          <a:camera prst="orthographicFront"/>
          <a:lightRig rig="morning" dir="t"/>
        </a:scene3d>
        <a:sp3d contourW="12700" prstMaterial="dkEdge">
          <a:contourClr>
            <a:schemeClr val="accent6">
              <a:lumMod val="75000"/>
              <a:lumOff val="25000"/>
            </a:schemeClr>
          </a:contourClr>
        </a:sp3d>
      </dgm:spPr>
    </dgm:pt>
    <dgm:pt modelId="{36FB6FD9-4A98-8A42-9388-1B7694AFCB3C}" type="pres">
      <dgm:prSet presAssocID="{16104DF4-04AC-CD42-A27E-5E7180A6D65B}" presName="rootComposite" presStyleCnt="0"/>
      <dgm:spPr>
        <a:scene3d>
          <a:camera prst="orthographicFront"/>
          <a:lightRig rig="morning" dir="t"/>
        </a:scene3d>
        <a:sp3d contourW="12700" prstMaterial="dkEdge">
          <a:contourClr>
            <a:schemeClr val="accent6">
              <a:lumMod val="75000"/>
              <a:lumOff val="25000"/>
            </a:schemeClr>
          </a:contourClr>
        </a:sp3d>
      </dgm:spPr>
    </dgm:pt>
    <dgm:pt modelId="{41356C34-0465-8E4A-91EB-039F250CD363}" type="pres">
      <dgm:prSet presAssocID="{16104DF4-04AC-CD42-A27E-5E7180A6D65B}" presName="rootText" presStyleLbl="node2" presStyleIdx="0" presStyleCnt="8" custScaleX="105072" custScaleY="213880" custLinFactNeighborX="1782" custLinFactNeighborY="218">
        <dgm:presLayoutVars>
          <dgm:chPref val="3"/>
        </dgm:presLayoutVars>
      </dgm:prSet>
      <dgm:spPr/>
      <dgm:t>
        <a:bodyPr/>
        <a:lstStyle/>
        <a:p>
          <a:endParaRPr lang="en-US"/>
        </a:p>
      </dgm:t>
    </dgm:pt>
    <dgm:pt modelId="{0B4CE5C8-D0A6-6B42-9AE3-1292F061DA92}" type="pres">
      <dgm:prSet presAssocID="{16104DF4-04AC-CD42-A27E-5E7180A6D65B}" presName="rootConnector" presStyleLbl="node2" presStyleIdx="0" presStyleCnt="8"/>
      <dgm:spPr/>
      <dgm:t>
        <a:bodyPr/>
        <a:lstStyle/>
        <a:p>
          <a:endParaRPr lang="en-US"/>
        </a:p>
      </dgm:t>
    </dgm:pt>
    <dgm:pt modelId="{6347CFFD-67C2-7849-9E7A-58485872B335}" type="pres">
      <dgm:prSet presAssocID="{16104DF4-04AC-CD42-A27E-5E7180A6D65B}" presName="hierChild4" presStyleCnt="0"/>
      <dgm:spPr>
        <a:scene3d>
          <a:camera prst="orthographicFront"/>
          <a:lightRig rig="morning" dir="t"/>
        </a:scene3d>
        <a:sp3d contourW="12700" prstMaterial="dkEdge">
          <a:contourClr>
            <a:schemeClr val="accent6">
              <a:lumMod val="75000"/>
              <a:lumOff val="25000"/>
            </a:schemeClr>
          </a:contourClr>
        </a:sp3d>
      </dgm:spPr>
    </dgm:pt>
    <dgm:pt modelId="{C6C84185-172F-DF40-BDDC-CBA6ECC35EA1}" type="pres">
      <dgm:prSet presAssocID="{16104DF4-04AC-CD42-A27E-5E7180A6D65B}" presName="hierChild5" presStyleCnt="0"/>
      <dgm:spPr>
        <a:scene3d>
          <a:camera prst="orthographicFront"/>
          <a:lightRig rig="morning" dir="t"/>
        </a:scene3d>
        <a:sp3d contourW="12700" prstMaterial="dkEdge">
          <a:contourClr>
            <a:schemeClr val="accent6">
              <a:lumMod val="75000"/>
              <a:lumOff val="25000"/>
            </a:schemeClr>
          </a:contourClr>
        </a:sp3d>
      </dgm:spPr>
    </dgm:pt>
    <dgm:pt modelId="{9FDD17BF-6CF4-4044-89DA-5520BA48E59F}" type="pres">
      <dgm:prSet presAssocID="{19EFE401-F200-0545-9284-CB2E38CB6C97}" presName="Name37" presStyleLbl="parChTrans1D2" presStyleIdx="1" presStyleCnt="9"/>
      <dgm:spPr/>
      <dgm:t>
        <a:bodyPr/>
        <a:lstStyle/>
        <a:p>
          <a:endParaRPr lang="en-US"/>
        </a:p>
      </dgm:t>
    </dgm:pt>
    <dgm:pt modelId="{85530BE1-79AC-A144-B8F1-370F7BBE4030}" type="pres">
      <dgm:prSet presAssocID="{4E134B31-4177-3149-A0EA-787F119CB4A6}" presName="hierRoot2" presStyleCnt="0">
        <dgm:presLayoutVars>
          <dgm:hierBranch val="init"/>
        </dgm:presLayoutVars>
      </dgm:prSet>
      <dgm:spPr>
        <a:scene3d>
          <a:camera prst="orthographicFront"/>
          <a:lightRig rig="morning" dir="t"/>
        </a:scene3d>
        <a:sp3d contourW="12700" prstMaterial="dkEdge">
          <a:contourClr>
            <a:schemeClr val="accent6">
              <a:lumMod val="75000"/>
              <a:lumOff val="25000"/>
            </a:schemeClr>
          </a:contourClr>
        </a:sp3d>
      </dgm:spPr>
    </dgm:pt>
    <dgm:pt modelId="{4F01A5FC-828D-AE48-A4D5-48445A47DB9E}" type="pres">
      <dgm:prSet presAssocID="{4E134B31-4177-3149-A0EA-787F119CB4A6}" presName="rootComposite" presStyleCnt="0"/>
      <dgm:spPr>
        <a:scene3d>
          <a:camera prst="orthographicFront"/>
          <a:lightRig rig="morning" dir="t"/>
        </a:scene3d>
        <a:sp3d contourW="12700" prstMaterial="dkEdge">
          <a:contourClr>
            <a:schemeClr val="accent6">
              <a:lumMod val="75000"/>
              <a:lumOff val="25000"/>
            </a:schemeClr>
          </a:contourClr>
        </a:sp3d>
      </dgm:spPr>
    </dgm:pt>
    <dgm:pt modelId="{861B6887-0293-D347-A18A-1A0E3C99DD98}" type="pres">
      <dgm:prSet presAssocID="{4E134B31-4177-3149-A0EA-787F119CB4A6}" presName="rootText" presStyleLbl="node2" presStyleIdx="1" presStyleCnt="8" custScaleX="102781" custScaleY="217026" custLinFactNeighborY="-7799">
        <dgm:presLayoutVars>
          <dgm:chPref val="3"/>
        </dgm:presLayoutVars>
      </dgm:prSet>
      <dgm:spPr/>
      <dgm:t>
        <a:bodyPr/>
        <a:lstStyle/>
        <a:p>
          <a:endParaRPr lang="en-US"/>
        </a:p>
      </dgm:t>
    </dgm:pt>
    <dgm:pt modelId="{0E12901F-1A2E-DB43-BEE0-09BD81C7BED0}" type="pres">
      <dgm:prSet presAssocID="{4E134B31-4177-3149-A0EA-787F119CB4A6}" presName="rootConnector" presStyleLbl="node2" presStyleIdx="1" presStyleCnt="8"/>
      <dgm:spPr/>
      <dgm:t>
        <a:bodyPr/>
        <a:lstStyle/>
        <a:p>
          <a:endParaRPr lang="en-US"/>
        </a:p>
      </dgm:t>
    </dgm:pt>
    <dgm:pt modelId="{C383CD3C-0306-E940-8E02-3342C260ECA8}" type="pres">
      <dgm:prSet presAssocID="{4E134B31-4177-3149-A0EA-787F119CB4A6}" presName="hierChild4" presStyleCnt="0"/>
      <dgm:spPr>
        <a:scene3d>
          <a:camera prst="orthographicFront"/>
          <a:lightRig rig="morning" dir="t"/>
        </a:scene3d>
        <a:sp3d contourW="12700" prstMaterial="dkEdge">
          <a:contourClr>
            <a:schemeClr val="accent6">
              <a:lumMod val="75000"/>
              <a:lumOff val="25000"/>
            </a:schemeClr>
          </a:contourClr>
        </a:sp3d>
      </dgm:spPr>
    </dgm:pt>
    <dgm:pt modelId="{17B214C3-3055-AC4C-BFED-69360C551923}" type="pres">
      <dgm:prSet presAssocID="{4E134B31-4177-3149-A0EA-787F119CB4A6}" presName="hierChild5" presStyleCnt="0"/>
      <dgm:spPr>
        <a:scene3d>
          <a:camera prst="orthographicFront"/>
          <a:lightRig rig="morning" dir="t"/>
        </a:scene3d>
        <a:sp3d contourW="12700" prstMaterial="dkEdge">
          <a:contourClr>
            <a:schemeClr val="accent6">
              <a:lumMod val="75000"/>
              <a:lumOff val="25000"/>
            </a:schemeClr>
          </a:contourClr>
        </a:sp3d>
      </dgm:spPr>
    </dgm:pt>
    <dgm:pt modelId="{01137267-3BCC-BE43-8442-CC5177CDC269}" type="pres">
      <dgm:prSet presAssocID="{8839B6EC-2E49-6143-B5AC-DCB7AB2069B1}" presName="Name37" presStyleLbl="parChTrans1D2" presStyleIdx="2" presStyleCnt="9"/>
      <dgm:spPr/>
      <dgm:t>
        <a:bodyPr/>
        <a:lstStyle/>
        <a:p>
          <a:endParaRPr lang="en-US"/>
        </a:p>
      </dgm:t>
    </dgm:pt>
    <dgm:pt modelId="{7CA607C2-28CA-2F4E-9302-CF7C0CD2384D}" type="pres">
      <dgm:prSet presAssocID="{AABB3D2F-FDC6-E249-B69D-21870CA9F6B9}" presName="hierRoot2" presStyleCnt="0">
        <dgm:presLayoutVars>
          <dgm:hierBranch val="init"/>
        </dgm:presLayoutVars>
      </dgm:prSet>
      <dgm:spPr>
        <a:scene3d>
          <a:camera prst="orthographicFront"/>
          <a:lightRig rig="morning" dir="t"/>
        </a:scene3d>
        <a:sp3d contourW="12700" prstMaterial="dkEdge">
          <a:contourClr>
            <a:schemeClr val="accent6">
              <a:lumMod val="75000"/>
              <a:lumOff val="25000"/>
            </a:schemeClr>
          </a:contourClr>
        </a:sp3d>
      </dgm:spPr>
    </dgm:pt>
    <dgm:pt modelId="{3B5A758A-F950-6746-B562-8E1015F287F5}" type="pres">
      <dgm:prSet presAssocID="{AABB3D2F-FDC6-E249-B69D-21870CA9F6B9}" presName="rootComposite" presStyleCnt="0"/>
      <dgm:spPr>
        <a:scene3d>
          <a:camera prst="orthographicFront"/>
          <a:lightRig rig="morning" dir="t"/>
        </a:scene3d>
        <a:sp3d contourW="12700" prstMaterial="dkEdge">
          <a:contourClr>
            <a:schemeClr val="accent6">
              <a:lumMod val="75000"/>
              <a:lumOff val="25000"/>
            </a:schemeClr>
          </a:contourClr>
        </a:sp3d>
      </dgm:spPr>
    </dgm:pt>
    <dgm:pt modelId="{B70D04A0-BF37-9847-A826-F22210929FA5}" type="pres">
      <dgm:prSet presAssocID="{AABB3D2F-FDC6-E249-B69D-21870CA9F6B9}" presName="rootText" presStyleLbl="node2" presStyleIdx="2" presStyleCnt="8" custScaleX="111580" custScaleY="226488" custLinFactNeighborX="8147" custLinFactNeighborY="993">
        <dgm:presLayoutVars>
          <dgm:chPref val="3"/>
        </dgm:presLayoutVars>
      </dgm:prSet>
      <dgm:spPr/>
      <dgm:t>
        <a:bodyPr/>
        <a:lstStyle/>
        <a:p>
          <a:endParaRPr lang="en-US"/>
        </a:p>
      </dgm:t>
    </dgm:pt>
    <dgm:pt modelId="{54185119-ECD6-AF4E-B252-8FCCEC7017FD}" type="pres">
      <dgm:prSet presAssocID="{AABB3D2F-FDC6-E249-B69D-21870CA9F6B9}" presName="rootConnector" presStyleLbl="node2" presStyleIdx="2" presStyleCnt="8"/>
      <dgm:spPr/>
      <dgm:t>
        <a:bodyPr/>
        <a:lstStyle/>
        <a:p>
          <a:endParaRPr lang="en-US"/>
        </a:p>
      </dgm:t>
    </dgm:pt>
    <dgm:pt modelId="{2351F6A4-56D7-3645-B841-934251DC2C7A}" type="pres">
      <dgm:prSet presAssocID="{AABB3D2F-FDC6-E249-B69D-21870CA9F6B9}" presName="hierChild4" presStyleCnt="0"/>
      <dgm:spPr>
        <a:scene3d>
          <a:camera prst="orthographicFront"/>
          <a:lightRig rig="morning" dir="t"/>
        </a:scene3d>
        <a:sp3d contourW="12700" prstMaterial="dkEdge">
          <a:contourClr>
            <a:schemeClr val="accent6">
              <a:lumMod val="75000"/>
              <a:lumOff val="25000"/>
            </a:schemeClr>
          </a:contourClr>
        </a:sp3d>
      </dgm:spPr>
    </dgm:pt>
    <dgm:pt modelId="{425B40BF-DEC7-614D-A405-E17F1BA2C88B}" type="pres">
      <dgm:prSet presAssocID="{AABB3D2F-FDC6-E249-B69D-21870CA9F6B9}" presName="hierChild5" presStyleCnt="0"/>
      <dgm:spPr>
        <a:scene3d>
          <a:camera prst="orthographicFront"/>
          <a:lightRig rig="morning" dir="t"/>
        </a:scene3d>
        <a:sp3d contourW="12700" prstMaterial="dkEdge">
          <a:contourClr>
            <a:schemeClr val="accent6">
              <a:lumMod val="75000"/>
              <a:lumOff val="25000"/>
            </a:schemeClr>
          </a:contourClr>
        </a:sp3d>
      </dgm:spPr>
    </dgm:pt>
    <dgm:pt modelId="{FEC5D5DF-B840-483A-B82F-0BBDB3434602}" type="pres">
      <dgm:prSet presAssocID="{3EE8F36A-1FAE-46FE-A63B-6F793C67AC1B}" presName="Name37" presStyleLbl="parChTrans1D2" presStyleIdx="3" presStyleCnt="9"/>
      <dgm:spPr/>
      <dgm:t>
        <a:bodyPr/>
        <a:lstStyle/>
        <a:p>
          <a:endParaRPr lang="en-US"/>
        </a:p>
      </dgm:t>
    </dgm:pt>
    <dgm:pt modelId="{99D5334C-BB71-47A2-B1BB-8FC36EA40C28}" type="pres">
      <dgm:prSet presAssocID="{440EC7AF-7077-4577-AFB6-DE2AEC7CEB5A}" presName="hierRoot2" presStyleCnt="0">
        <dgm:presLayoutVars>
          <dgm:hierBranch val="init"/>
        </dgm:presLayoutVars>
      </dgm:prSet>
      <dgm:spPr/>
    </dgm:pt>
    <dgm:pt modelId="{F364F9C0-349C-4CEE-82B8-2CECD354C28B}" type="pres">
      <dgm:prSet presAssocID="{440EC7AF-7077-4577-AFB6-DE2AEC7CEB5A}" presName="rootComposite" presStyleCnt="0"/>
      <dgm:spPr/>
    </dgm:pt>
    <dgm:pt modelId="{64403667-11D2-4CA2-A8D9-BFF5B60E6FB8}" type="pres">
      <dgm:prSet presAssocID="{440EC7AF-7077-4577-AFB6-DE2AEC7CEB5A}" presName="rootText" presStyleLbl="node2" presStyleIdx="3" presStyleCnt="8" custScaleX="129685" custScaleY="200698" custLinFactX="34294" custLinFactNeighborX="100000" custLinFactNeighborY="7555">
        <dgm:presLayoutVars>
          <dgm:chPref val="3"/>
        </dgm:presLayoutVars>
      </dgm:prSet>
      <dgm:spPr/>
      <dgm:t>
        <a:bodyPr/>
        <a:lstStyle/>
        <a:p>
          <a:endParaRPr lang="en-US"/>
        </a:p>
      </dgm:t>
    </dgm:pt>
    <dgm:pt modelId="{BA8F7477-852F-451A-8D06-F80170012EE3}" type="pres">
      <dgm:prSet presAssocID="{440EC7AF-7077-4577-AFB6-DE2AEC7CEB5A}" presName="rootConnector" presStyleLbl="node2" presStyleIdx="3" presStyleCnt="8"/>
      <dgm:spPr/>
      <dgm:t>
        <a:bodyPr/>
        <a:lstStyle/>
        <a:p>
          <a:endParaRPr lang="en-US"/>
        </a:p>
      </dgm:t>
    </dgm:pt>
    <dgm:pt modelId="{E6F114D0-F711-491A-A195-454F81EF27F9}" type="pres">
      <dgm:prSet presAssocID="{440EC7AF-7077-4577-AFB6-DE2AEC7CEB5A}" presName="hierChild4" presStyleCnt="0"/>
      <dgm:spPr/>
    </dgm:pt>
    <dgm:pt modelId="{1407DA97-71C1-4211-A328-B14E78A6C1BD}" type="pres">
      <dgm:prSet presAssocID="{440EC7AF-7077-4577-AFB6-DE2AEC7CEB5A}" presName="hierChild5" presStyleCnt="0"/>
      <dgm:spPr/>
    </dgm:pt>
    <dgm:pt modelId="{DB4F992D-DBDD-6D49-B23F-76EED60F574F}" type="pres">
      <dgm:prSet presAssocID="{D15FFCF6-B136-7149-9B19-1CDA2DD8DF8C}" presName="Name37" presStyleLbl="parChTrans1D2" presStyleIdx="4" presStyleCnt="9"/>
      <dgm:spPr/>
      <dgm:t>
        <a:bodyPr/>
        <a:lstStyle/>
        <a:p>
          <a:endParaRPr lang="en-US"/>
        </a:p>
      </dgm:t>
    </dgm:pt>
    <dgm:pt modelId="{742093B9-F505-8048-8F69-CDC0924B37D6}" type="pres">
      <dgm:prSet presAssocID="{BDC58F64-5E6C-954B-969C-373B3C24ED07}" presName="hierRoot2" presStyleCnt="0">
        <dgm:presLayoutVars>
          <dgm:hierBranch val="init"/>
        </dgm:presLayoutVars>
      </dgm:prSet>
      <dgm:spPr>
        <a:scene3d>
          <a:camera prst="orthographicFront"/>
          <a:lightRig rig="morning" dir="t"/>
        </a:scene3d>
        <a:sp3d contourW="12700" prstMaterial="dkEdge">
          <a:contourClr>
            <a:schemeClr val="accent6">
              <a:lumMod val="75000"/>
              <a:lumOff val="25000"/>
            </a:schemeClr>
          </a:contourClr>
        </a:sp3d>
      </dgm:spPr>
    </dgm:pt>
    <dgm:pt modelId="{8FCEFD07-F543-3C42-BFB0-E5EF9C403623}" type="pres">
      <dgm:prSet presAssocID="{BDC58F64-5E6C-954B-969C-373B3C24ED07}" presName="rootComposite" presStyleCnt="0"/>
      <dgm:spPr>
        <a:scene3d>
          <a:camera prst="orthographicFront"/>
          <a:lightRig rig="morning" dir="t"/>
        </a:scene3d>
        <a:sp3d contourW="12700" prstMaterial="dkEdge">
          <a:contourClr>
            <a:schemeClr val="accent6">
              <a:lumMod val="75000"/>
              <a:lumOff val="25000"/>
            </a:schemeClr>
          </a:contourClr>
        </a:sp3d>
      </dgm:spPr>
    </dgm:pt>
    <dgm:pt modelId="{FFFA4591-D19D-3E40-B8EC-9A06BA530B57}" type="pres">
      <dgm:prSet presAssocID="{BDC58F64-5E6C-954B-969C-373B3C24ED07}" presName="rootText" presStyleLbl="node2" presStyleIdx="4" presStyleCnt="8" custScaleX="104375" custScaleY="214969" custLinFactX="-31198" custLinFactNeighborX="-100000" custLinFactNeighborY="2502">
        <dgm:presLayoutVars>
          <dgm:chPref val="3"/>
        </dgm:presLayoutVars>
      </dgm:prSet>
      <dgm:spPr/>
      <dgm:t>
        <a:bodyPr/>
        <a:lstStyle/>
        <a:p>
          <a:endParaRPr lang="en-US"/>
        </a:p>
      </dgm:t>
    </dgm:pt>
    <dgm:pt modelId="{470B4125-A549-2742-928C-A87BAA44BD6B}" type="pres">
      <dgm:prSet presAssocID="{BDC58F64-5E6C-954B-969C-373B3C24ED07}" presName="rootConnector" presStyleLbl="node2" presStyleIdx="4" presStyleCnt="8"/>
      <dgm:spPr/>
      <dgm:t>
        <a:bodyPr/>
        <a:lstStyle/>
        <a:p>
          <a:endParaRPr lang="en-US"/>
        </a:p>
      </dgm:t>
    </dgm:pt>
    <dgm:pt modelId="{49F00305-87FB-3549-B00A-9DC757EDB329}" type="pres">
      <dgm:prSet presAssocID="{BDC58F64-5E6C-954B-969C-373B3C24ED07}" presName="hierChild4" presStyleCnt="0"/>
      <dgm:spPr>
        <a:scene3d>
          <a:camera prst="orthographicFront"/>
          <a:lightRig rig="morning" dir="t"/>
        </a:scene3d>
        <a:sp3d contourW="12700" prstMaterial="dkEdge">
          <a:contourClr>
            <a:schemeClr val="accent6">
              <a:lumMod val="75000"/>
              <a:lumOff val="25000"/>
            </a:schemeClr>
          </a:contourClr>
        </a:sp3d>
      </dgm:spPr>
    </dgm:pt>
    <dgm:pt modelId="{8C44396E-EB0A-FB41-A5E8-994D882C090A}" type="pres">
      <dgm:prSet presAssocID="{BDC58F64-5E6C-954B-969C-373B3C24ED07}" presName="hierChild5" presStyleCnt="0"/>
      <dgm:spPr>
        <a:scene3d>
          <a:camera prst="orthographicFront"/>
          <a:lightRig rig="morning" dir="t"/>
        </a:scene3d>
        <a:sp3d contourW="12700" prstMaterial="dkEdge">
          <a:contourClr>
            <a:schemeClr val="accent6">
              <a:lumMod val="75000"/>
              <a:lumOff val="25000"/>
            </a:schemeClr>
          </a:contourClr>
        </a:sp3d>
      </dgm:spPr>
    </dgm:pt>
    <dgm:pt modelId="{A59E5B62-C196-4431-95D9-17131199CC79}" type="pres">
      <dgm:prSet presAssocID="{7E7C17F2-6585-4D62-9446-E85D567EA667}" presName="Name37" presStyleLbl="parChTrans1D2" presStyleIdx="5" presStyleCnt="9"/>
      <dgm:spPr/>
      <dgm:t>
        <a:bodyPr/>
        <a:lstStyle/>
        <a:p>
          <a:endParaRPr lang="en-US"/>
        </a:p>
      </dgm:t>
    </dgm:pt>
    <dgm:pt modelId="{67B57866-666E-41EA-9C45-4F8D85A6428C}" type="pres">
      <dgm:prSet presAssocID="{45D9882C-A4A1-48A2-9D1C-DE76DB60795A}" presName="hierRoot2" presStyleCnt="0">
        <dgm:presLayoutVars>
          <dgm:hierBranch val="init"/>
        </dgm:presLayoutVars>
      </dgm:prSet>
      <dgm:spPr/>
    </dgm:pt>
    <dgm:pt modelId="{68A625C7-0DF3-4B06-A962-92F736F91AC6}" type="pres">
      <dgm:prSet presAssocID="{45D9882C-A4A1-48A2-9D1C-DE76DB60795A}" presName="rootComposite" presStyleCnt="0"/>
      <dgm:spPr/>
    </dgm:pt>
    <dgm:pt modelId="{FAE25CB9-F4BF-4821-BC16-78228ED8AECA}" type="pres">
      <dgm:prSet presAssocID="{45D9882C-A4A1-48A2-9D1C-DE76DB60795A}" presName="rootText" presStyleLbl="node2" presStyleIdx="5" presStyleCnt="8" custScaleX="133876" custScaleY="204283" custLinFactNeighborX="1142" custLinFactNeighborY="764">
        <dgm:presLayoutVars>
          <dgm:chPref val="3"/>
        </dgm:presLayoutVars>
      </dgm:prSet>
      <dgm:spPr/>
      <dgm:t>
        <a:bodyPr/>
        <a:lstStyle/>
        <a:p>
          <a:endParaRPr lang="en-US"/>
        </a:p>
      </dgm:t>
    </dgm:pt>
    <dgm:pt modelId="{9B5D9363-09EC-40FF-9851-51B1FE6EBBA1}" type="pres">
      <dgm:prSet presAssocID="{45D9882C-A4A1-48A2-9D1C-DE76DB60795A}" presName="rootConnector" presStyleLbl="node2" presStyleIdx="5" presStyleCnt="8"/>
      <dgm:spPr/>
      <dgm:t>
        <a:bodyPr/>
        <a:lstStyle/>
        <a:p>
          <a:endParaRPr lang="en-US"/>
        </a:p>
      </dgm:t>
    </dgm:pt>
    <dgm:pt modelId="{388AE364-1CB4-4F0F-B721-93D4D4B44B96}" type="pres">
      <dgm:prSet presAssocID="{45D9882C-A4A1-48A2-9D1C-DE76DB60795A}" presName="hierChild4" presStyleCnt="0"/>
      <dgm:spPr/>
    </dgm:pt>
    <dgm:pt modelId="{69800211-BA87-42FB-8F67-6D37C216A61E}" type="pres">
      <dgm:prSet presAssocID="{45D9882C-A4A1-48A2-9D1C-DE76DB60795A}" presName="hierChild5" presStyleCnt="0"/>
      <dgm:spPr/>
    </dgm:pt>
    <dgm:pt modelId="{D2BBF124-56C3-4DED-9E20-9B6675BCF297}" type="pres">
      <dgm:prSet presAssocID="{764E2B26-1996-48F1-AA5F-619F47293CB8}" presName="Name37" presStyleLbl="parChTrans1D2" presStyleIdx="6" presStyleCnt="9"/>
      <dgm:spPr/>
      <dgm:t>
        <a:bodyPr/>
        <a:lstStyle/>
        <a:p>
          <a:endParaRPr lang="en-US"/>
        </a:p>
      </dgm:t>
    </dgm:pt>
    <dgm:pt modelId="{C6C014BF-6B97-4A77-B667-4A555D697F1C}" type="pres">
      <dgm:prSet presAssocID="{E1C06AD5-A56A-4336-8EBA-EF93C58FD35F}" presName="hierRoot2" presStyleCnt="0">
        <dgm:presLayoutVars>
          <dgm:hierBranch val="init"/>
        </dgm:presLayoutVars>
      </dgm:prSet>
      <dgm:spPr/>
    </dgm:pt>
    <dgm:pt modelId="{386128DE-79D6-4540-8268-C7DFBA510B77}" type="pres">
      <dgm:prSet presAssocID="{E1C06AD5-A56A-4336-8EBA-EF93C58FD35F}" presName="rootComposite" presStyleCnt="0"/>
      <dgm:spPr/>
    </dgm:pt>
    <dgm:pt modelId="{FC948476-73F8-4ED1-AB4B-93355C18B8C8}" type="pres">
      <dgm:prSet presAssocID="{E1C06AD5-A56A-4336-8EBA-EF93C58FD35F}" presName="rootText" presStyleLbl="node2" presStyleIdx="6" presStyleCnt="8" custScaleX="108666" custScaleY="226487">
        <dgm:presLayoutVars>
          <dgm:chPref val="3"/>
        </dgm:presLayoutVars>
      </dgm:prSet>
      <dgm:spPr/>
      <dgm:t>
        <a:bodyPr/>
        <a:lstStyle/>
        <a:p>
          <a:endParaRPr lang="en-US"/>
        </a:p>
      </dgm:t>
    </dgm:pt>
    <dgm:pt modelId="{F2024BF2-76AD-41A1-BE0B-0F85516CF14A}" type="pres">
      <dgm:prSet presAssocID="{E1C06AD5-A56A-4336-8EBA-EF93C58FD35F}" presName="rootConnector" presStyleLbl="node2" presStyleIdx="6" presStyleCnt="8"/>
      <dgm:spPr/>
      <dgm:t>
        <a:bodyPr/>
        <a:lstStyle/>
        <a:p>
          <a:endParaRPr lang="en-US"/>
        </a:p>
      </dgm:t>
    </dgm:pt>
    <dgm:pt modelId="{1AF54AF7-D9D2-4DB9-9C6C-1DF07977F450}" type="pres">
      <dgm:prSet presAssocID="{E1C06AD5-A56A-4336-8EBA-EF93C58FD35F}" presName="hierChild4" presStyleCnt="0"/>
      <dgm:spPr/>
    </dgm:pt>
    <dgm:pt modelId="{19E1190C-CE76-4230-A02F-3772B33714A9}" type="pres">
      <dgm:prSet presAssocID="{E1C06AD5-A56A-4336-8EBA-EF93C58FD35F}" presName="hierChild5" presStyleCnt="0"/>
      <dgm:spPr/>
    </dgm:pt>
    <dgm:pt modelId="{0DE2805F-0962-3244-8C9B-075248419DA1}" type="pres">
      <dgm:prSet presAssocID="{17FEDD7E-9A0B-794C-B359-079C90D4B8E0}" presName="Name37" presStyleLbl="parChTrans1D2" presStyleIdx="7" presStyleCnt="9"/>
      <dgm:spPr/>
      <dgm:t>
        <a:bodyPr/>
        <a:lstStyle/>
        <a:p>
          <a:endParaRPr lang="en-US"/>
        </a:p>
      </dgm:t>
    </dgm:pt>
    <dgm:pt modelId="{E817240B-2AA9-1848-9F43-7B3AA9F263B8}" type="pres">
      <dgm:prSet presAssocID="{C9E5CA92-9819-9F48-89D2-F75937570212}" presName="hierRoot2" presStyleCnt="0">
        <dgm:presLayoutVars>
          <dgm:hierBranch val="init"/>
        </dgm:presLayoutVars>
      </dgm:prSet>
      <dgm:spPr>
        <a:scene3d>
          <a:camera prst="orthographicFront"/>
          <a:lightRig rig="morning" dir="t"/>
        </a:scene3d>
        <a:sp3d contourW="12700" prstMaterial="dkEdge">
          <a:contourClr>
            <a:schemeClr val="accent6">
              <a:lumMod val="75000"/>
              <a:lumOff val="25000"/>
            </a:schemeClr>
          </a:contourClr>
        </a:sp3d>
      </dgm:spPr>
    </dgm:pt>
    <dgm:pt modelId="{80683266-B45E-DA41-88CF-42BC96A66CA5}" type="pres">
      <dgm:prSet presAssocID="{C9E5CA92-9819-9F48-89D2-F75937570212}" presName="rootComposite" presStyleCnt="0"/>
      <dgm:spPr>
        <a:scene3d>
          <a:camera prst="orthographicFront"/>
          <a:lightRig rig="morning" dir="t"/>
        </a:scene3d>
        <a:sp3d contourW="12700" prstMaterial="dkEdge">
          <a:contourClr>
            <a:schemeClr val="accent6">
              <a:lumMod val="75000"/>
              <a:lumOff val="25000"/>
            </a:schemeClr>
          </a:contourClr>
        </a:sp3d>
      </dgm:spPr>
    </dgm:pt>
    <dgm:pt modelId="{F25F7832-03FA-B944-A9C4-4B059EFB46C2}" type="pres">
      <dgm:prSet presAssocID="{C9E5CA92-9819-9F48-89D2-F75937570212}" presName="rootText" presStyleLbl="node2" presStyleIdx="7" presStyleCnt="8" custScaleX="115050" custScaleY="181285" custLinFactNeighborY="497">
        <dgm:presLayoutVars>
          <dgm:chPref val="3"/>
        </dgm:presLayoutVars>
      </dgm:prSet>
      <dgm:spPr/>
      <dgm:t>
        <a:bodyPr/>
        <a:lstStyle/>
        <a:p>
          <a:endParaRPr lang="en-US"/>
        </a:p>
      </dgm:t>
    </dgm:pt>
    <dgm:pt modelId="{976FDF85-3BF3-7C4D-B3F9-C78C8ACC51D9}" type="pres">
      <dgm:prSet presAssocID="{C9E5CA92-9819-9F48-89D2-F75937570212}" presName="rootConnector" presStyleLbl="node2" presStyleIdx="7" presStyleCnt="8"/>
      <dgm:spPr/>
      <dgm:t>
        <a:bodyPr/>
        <a:lstStyle/>
        <a:p>
          <a:endParaRPr lang="en-US"/>
        </a:p>
      </dgm:t>
    </dgm:pt>
    <dgm:pt modelId="{CFE0AAD4-56CE-5F43-BEA3-608BB432E9DA}" type="pres">
      <dgm:prSet presAssocID="{C9E5CA92-9819-9F48-89D2-F75937570212}" presName="hierChild4" presStyleCnt="0"/>
      <dgm:spPr>
        <a:scene3d>
          <a:camera prst="orthographicFront"/>
          <a:lightRig rig="morning" dir="t"/>
        </a:scene3d>
        <a:sp3d contourW="12700" prstMaterial="dkEdge">
          <a:contourClr>
            <a:schemeClr val="accent6">
              <a:lumMod val="75000"/>
              <a:lumOff val="25000"/>
            </a:schemeClr>
          </a:contourClr>
        </a:sp3d>
      </dgm:spPr>
    </dgm:pt>
    <dgm:pt modelId="{6C2D5CE5-60B0-F04B-B9B6-5F4F11E85114}" type="pres">
      <dgm:prSet presAssocID="{C9E5CA92-9819-9F48-89D2-F75937570212}" presName="hierChild5" presStyleCnt="0"/>
      <dgm:spPr>
        <a:scene3d>
          <a:camera prst="orthographicFront"/>
          <a:lightRig rig="morning" dir="t"/>
        </a:scene3d>
        <a:sp3d contourW="12700" prstMaterial="dkEdge">
          <a:contourClr>
            <a:schemeClr val="accent6">
              <a:lumMod val="75000"/>
              <a:lumOff val="25000"/>
            </a:schemeClr>
          </a:contourClr>
        </a:sp3d>
      </dgm:spPr>
    </dgm:pt>
    <dgm:pt modelId="{32F5DF2F-B14C-0844-96B3-F1FD42355725}" type="pres">
      <dgm:prSet presAssocID="{3AD6845B-B3CB-6C45-818A-D93CC37CD45E}" presName="hierChild3" presStyleCnt="0"/>
      <dgm:spPr>
        <a:scene3d>
          <a:camera prst="orthographicFront"/>
          <a:lightRig rig="morning" dir="t"/>
        </a:scene3d>
        <a:sp3d contourW="12700" prstMaterial="dkEdge">
          <a:contourClr>
            <a:schemeClr val="accent6">
              <a:lumMod val="75000"/>
              <a:lumOff val="25000"/>
            </a:schemeClr>
          </a:contourClr>
        </a:sp3d>
      </dgm:spPr>
    </dgm:pt>
    <dgm:pt modelId="{5F1621F4-1F34-1D48-826B-4413E3B8D725}" type="pres">
      <dgm:prSet presAssocID="{6A47189E-208C-3A43-9E61-A4F276CE88A8}" presName="Name111" presStyleLbl="parChTrans1D2" presStyleIdx="8" presStyleCnt="9"/>
      <dgm:spPr/>
      <dgm:t>
        <a:bodyPr/>
        <a:lstStyle/>
        <a:p>
          <a:endParaRPr lang="en-US"/>
        </a:p>
      </dgm:t>
    </dgm:pt>
    <dgm:pt modelId="{5147DDD9-B3F1-0845-8BBE-B22697E960CD}" type="pres">
      <dgm:prSet presAssocID="{11A4E8EA-556E-F141-B4E0-2CB236D332A5}" presName="hierRoot3" presStyleCnt="0">
        <dgm:presLayoutVars>
          <dgm:hierBranch val="init"/>
        </dgm:presLayoutVars>
      </dgm:prSet>
      <dgm:spPr>
        <a:scene3d>
          <a:camera prst="orthographicFront"/>
          <a:lightRig rig="morning" dir="t"/>
        </a:scene3d>
        <a:sp3d contourW="12700" prstMaterial="dkEdge">
          <a:contourClr>
            <a:schemeClr val="accent6">
              <a:lumMod val="75000"/>
              <a:lumOff val="25000"/>
            </a:schemeClr>
          </a:contourClr>
        </a:sp3d>
      </dgm:spPr>
    </dgm:pt>
    <dgm:pt modelId="{A25AECA9-9028-CF4D-A81F-961963A16B0F}" type="pres">
      <dgm:prSet presAssocID="{11A4E8EA-556E-F141-B4E0-2CB236D332A5}" presName="rootComposite3" presStyleCnt="0"/>
      <dgm:spPr>
        <a:scene3d>
          <a:camera prst="orthographicFront"/>
          <a:lightRig rig="morning" dir="t"/>
        </a:scene3d>
        <a:sp3d contourW="12700" prstMaterial="dkEdge">
          <a:contourClr>
            <a:schemeClr val="accent6">
              <a:lumMod val="75000"/>
              <a:lumOff val="25000"/>
            </a:schemeClr>
          </a:contourClr>
        </a:sp3d>
      </dgm:spPr>
    </dgm:pt>
    <dgm:pt modelId="{39F9F50B-1891-8E47-AE2E-1A5F85A11202}" type="pres">
      <dgm:prSet presAssocID="{11A4E8EA-556E-F141-B4E0-2CB236D332A5}" presName="rootText3" presStyleLbl="asst1" presStyleIdx="0" presStyleCnt="2" custScaleX="395986" custScaleY="242802" custLinFactX="100000" custLinFactNeighborX="118199" custLinFactNeighborY="24808">
        <dgm:presLayoutVars>
          <dgm:chPref val="3"/>
        </dgm:presLayoutVars>
      </dgm:prSet>
      <dgm:spPr/>
      <dgm:t>
        <a:bodyPr/>
        <a:lstStyle/>
        <a:p>
          <a:endParaRPr lang="en-US"/>
        </a:p>
      </dgm:t>
    </dgm:pt>
    <dgm:pt modelId="{9FB68098-6B57-8E43-A6D6-F020FEA93056}" type="pres">
      <dgm:prSet presAssocID="{11A4E8EA-556E-F141-B4E0-2CB236D332A5}" presName="rootConnector3" presStyleLbl="asst1" presStyleIdx="0" presStyleCnt="2"/>
      <dgm:spPr/>
      <dgm:t>
        <a:bodyPr/>
        <a:lstStyle/>
        <a:p>
          <a:endParaRPr lang="en-US"/>
        </a:p>
      </dgm:t>
    </dgm:pt>
    <dgm:pt modelId="{1C20F7D5-E6C6-AA4E-B584-06D31E83848A}" type="pres">
      <dgm:prSet presAssocID="{11A4E8EA-556E-F141-B4E0-2CB236D332A5}" presName="hierChild6" presStyleCnt="0"/>
      <dgm:spPr>
        <a:scene3d>
          <a:camera prst="orthographicFront"/>
          <a:lightRig rig="morning" dir="t"/>
        </a:scene3d>
        <a:sp3d contourW="12700" prstMaterial="dkEdge">
          <a:contourClr>
            <a:schemeClr val="accent6">
              <a:lumMod val="75000"/>
              <a:lumOff val="25000"/>
            </a:schemeClr>
          </a:contourClr>
        </a:sp3d>
      </dgm:spPr>
    </dgm:pt>
    <dgm:pt modelId="{8B128877-8EA2-5C4B-A4AA-3BDA42B1284D}" type="pres">
      <dgm:prSet presAssocID="{11A4E8EA-556E-F141-B4E0-2CB236D332A5}" presName="hierChild7" presStyleCnt="0"/>
      <dgm:spPr>
        <a:scene3d>
          <a:camera prst="orthographicFront"/>
          <a:lightRig rig="morning" dir="t"/>
        </a:scene3d>
        <a:sp3d contourW="12700" prstMaterial="dkEdge">
          <a:contourClr>
            <a:schemeClr val="accent6">
              <a:lumMod val="75000"/>
              <a:lumOff val="25000"/>
            </a:schemeClr>
          </a:contourClr>
        </a:sp3d>
      </dgm:spPr>
    </dgm:pt>
    <dgm:pt modelId="{02E40420-4885-4A15-97FC-42415F52F768}" type="pres">
      <dgm:prSet presAssocID="{448EB9AC-9EFB-44BE-90FA-81F6BBCC887F}" presName="Name111" presStyleLbl="parChTrans1D3" presStyleIdx="0" presStyleCnt="1"/>
      <dgm:spPr/>
      <dgm:t>
        <a:bodyPr/>
        <a:lstStyle/>
        <a:p>
          <a:endParaRPr lang="en-US"/>
        </a:p>
      </dgm:t>
    </dgm:pt>
    <dgm:pt modelId="{0765717C-C6E1-4470-912D-4D766170CB70}" type="pres">
      <dgm:prSet presAssocID="{612E6850-DCF1-4E43-95DF-86FB3B522518}" presName="hierRoot3" presStyleCnt="0">
        <dgm:presLayoutVars>
          <dgm:hierBranch val="init"/>
        </dgm:presLayoutVars>
      </dgm:prSet>
      <dgm:spPr/>
    </dgm:pt>
    <dgm:pt modelId="{B59D858B-DBEB-4B64-8EA1-7E4072FBE0D1}" type="pres">
      <dgm:prSet presAssocID="{612E6850-DCF1-4E43-95DF-86FB3B522518}" presName="rootComposite3" presStyleCnt="0"/>
      <dgm:spPr/>
    </dgm:pt>
    <dgm:pt modelId="{AAE682A6-7502-48B8-B77E-816725733D9D}" type="pres">
      <dgm:prSet presAssocID="{612E6850-DCF1-4E43-95DF-86FB3B522518}" presName="rootText3" presStyleLbl="asst1" presStyleIdx="1" presStyleCnt="2" custScaleX="205115" custScaleY="170268">
        <dgm:presLayoutVars>
          <dgm:chPref val="3"/>
        </dgm:presLayoutVars>
      </dgm:prSet>
      <dgm:spPr/>
      <dgm:t>
        <a:bodyPr/>
        <a:lstStyle/>
        <a:p>
          <a:endParaRPr lang="en-US"/>
        </a:p>
      </dgm:t>
    </dgm:pt>
    <dgm:pt modelId="{B97D3251-3D3B-41FF-B004-BEB0169B8A70}" type="pres">
      <dgm:prSet presAssocID="{612E6850-DCF1-4E43-95DF-86FB3B522518}" presName="rootConnector3" presStyleLbl="asst1" presStyleIdx="1" presStyleCnt="2"/>
      <dgm:spPr/>
      <dgm:t>
        <a:bodyPr/>
        <a:lstStyle/>
        <a:p>
          <a:endParaRPr lang="en-US"/>
        </a:p>
      </dgm:t>
    </dgm:pt>
    <dgm:pt modelId="{709A5317-FE2A-4487-941B-CF90622DEFFE}" type="pres">
      <dgm:prSet presAssocID="{612E6850-DCF1-4E43-95DF-86FB3B522518}" presName="hierChild6" presStyleCnt="0"/>
      <dgm:spPr/>
    </dgm:pt>
    <dgm:pt modelId="{E69925C6-A2E3-42F1-9422-F472D2F93664}" type="pres">
      <dgm:prSet presAssocID="{612E6850-DCF1-4E43-95DF-86FB3B522518}" presName="hierChild7" presStyleCnt="0"/>
      <dgm:spPr/>
    </dgm:pt>
  </dgm:ptLst>
  <dgm:cxnLst>
    <dgm:cxn modelId="{B0E4155E-A8C4-4C7A-815E-D2D5AF84401B}" type="presOf" srcId="{E1C06AD5-A56A-4336-8EBA-EF93C58FD35F}" destId="{FC948476-73F8-4ED1-AB4B-93355C18B8C8}" srcOrd="0" destOrd="0" presId="urn:microsoft.com/office/officeart/2005/8/layout/orgChart1"/>
    <dgm:cxn modelId="{6854F299-3044-6645-A6AB-0F35AE47AF71}" srcId="{B6CEC59B-9320-D942-BF65-DFF53E43A385}" destId="{3AD6845B-B3CB-6C45-818A-D93CC37CD45E}" srcOrd="0" destOrd="0" parTransId="{4B45A168-CBE0-BA41-9135-0062034A986D}" sibTransId="{EEC8C21C-63FD-5D42-B991-99D14AF64A17}"/>
    <dgm:cxn modelId="{CB4D1057-06CB-6247-A417-BB54C881D3C6}" srcId="{3AD6845B-B3CB-6C45-818A-D93CC37CD45E}" destId="{11A4E8EA-556E-F141-B4E0-2CB236D332A5}" srcOrd="0" destOrd="0" parTransId="{6A47189E-208C-3A43-9E61-A4F276CE88A8}" sibTransId="{E2EFB2C2-01E3-A94C-9611-A9ADE064122C}"/>
    <dgm:cxn modelId="{08993AF0-8B88-1E42-B65A-9BA1F576D8D7}" type="presOf" srcId="{17FEDD7E-9A0B-794C-B359-079C90D4B8E0}" destId="{0DE2805F-0962-3244-8C9B-075248419DA1}" srcOrd="0" destOrd="0" presId="urn:microsoft.com/office/officeart/2005/8/layout/orgChart1"/>
    <dgm:cxn modelId="{C2E4465C-2F47-634B-BAB0-0D263E57F8B6}" type="presOf" srcId="{4E134B31-4177-3149-A0EA-787F119CB4A6}" destId="{0E12901F-1A2E-DB43-BEE0-09BD81C7BED0}" srcOrd="1" destOrd="0" presId="urn:microsoft.com/office/officeart/2005/8/layout/orgChart1"/>
    <dgm:cxn modelId="{AD98F228-CF2B-4F4C-BBEE-1A16AA576DBA}" srcId="{3AD6845B-B3CB-6C45-818A-D93CC37CD45E}" destId="{16104DF4-04AC-CD42-A27E-5E7180A6D65B}" srcOrd="1" destOrd="0" parTransId="{88BA3ACF-6913-484C-B57B-F68DEB5193EC}" sibTransId="{3BBC5F2E-4BD7-B242-88EF-86B08196A910}"/>
    <dgm:cxn modelId="{63639C70-A9F8-A249-97B2-3ED43447CFFB}" srcId="{3AD6845B-B3CB-6C45-818A-D93CC37CD45E}" destId="{4E134B31-4177-3149-A0EA-787F119CB4A6}" srcOrd="2" destOrd="0" parTransId="{19EFE401-F200-0545-9284-CB2E38CB6C97}" sibTransId="{524DC0E0-5A5B-9D44-B095-AD4CD4E45158}"/>
    <dgm:cxn modelId="{2C7AD076-7A24-403E-9EB3-5C05F354AB7B}" type="presOf" srcId="{612E6850-DCF1-4E43-95DF-86FB3B522518}" destId="{B97D3251-3D3B-41FF-B004-BEB0169B8A70}" srcOrd="1" destOrd="0" presId="urn:microsoft.com/office/officeart/2005/8/layout/orgChart1"/>
    <dgm:cxn modelId="{EA43165E-426A-4B05-A8E6-4D405D2CFE18}" type="presOf" srcId="{45D9882C-A4A1-48A2-9D1C-DE76DB60795A}" destId="{9B5D9363-09EC-40FF-9851-51B1FE6EBBA1}" srcOrd="1" destOrd="0" presId="urn:microsoft.com/office/officeart/2005/8/layout/orgChart1"/>
    <dgm:cxn modelId="{ABBFDAC5-943A-3947-889C-4E7CFC7D3A7D}" type="presOf" srcId="{16104DF4-04AC-CD42-A27E-5E7180A6D65B}" destId="{0B4CE5C8-D0A6-6B42-9AE3-1292F061DA92}" srcOrd="1" destOrd="0" presId="urn:microsoft.com/office/officeart/2005/8/layout/orgChart1"/>
    <dgm:cxn modelId="{B6F72F1B-82B1-BB4E-89BF-B3CCC403C282}" type="presOf" srcId="{BDC58F64-5E6C-954B-969C-373B3C24ED07}" destId="{470B4125-A549-2742-928C-A87BAA44BD6B}" srcOrd="1" destOrd="0" presId="urn:microsoft.com/office/officeart/2005/8/layout/orgChart1"/>
    <dgm:cxn modelId="{2470C98E-59BC-8B44-849C-A828CC5DDE69}" type="presOf" srcId="{BDC58F64-5E6C-954B-969C-373B3C24ED07}" destId="{FFFA4591-D19D-3E40-B8EC-9A06BA530B57}" srcOrd="0" destOrd="0" presId="urn:microsoft.com/office/officeart/2005/8/layout/orgChart1"/>
    <dgm:cxn modelId="{2DA7C676-8936-439B-AC95-A3A0D4B2E58D}" srcId="{3AD6845B-B3CB-6C45-818A-D93CC37CD45E}" destId="{E1C06AD5-A56A-4336-8EBA-EF93C58FD35F}" srcOrd="7" destOrd="0" parTransId="{764E2B26-1996-48F1-AA5F-619F47293CB8}" sibTransId="{E60FEB2A-D8B7-4982-9900-6C506168966E}"/>
    <dgm:cxn modelId="{A9F771D1-60BF-0246-A730-8B4FF1612D9F}" type="presOf" srcId="{8839B6EC-2E49-6143-B5AC-DCB7AB2069B1}" destId="{01137267-3BCC-BE43-8442-CC5177CDC269}" srcOrd="0" destOrd="0" presId="urn:microsoft.com/office/officeart/2005/8/layout/orgChart1"/>
    <dgm:cxn modelId="{25002896-22B9-2348-9FB8-043D27713D06}" type="presOf" srcId="{19EFE401-F200-0545-9284-CB2E38CB6C97}" destId="{9FDD17BF-6CF4-4044-89DA-5520BA48E59F}" srcOrd="0" destOrd="0" presId="urn:microsoft.com/office/officeart/2005/8/layout/orgChart1"/>
    <dgm:cxn modelId="{E04A7EB1-6F81-214C-A14F-175BA2725FE9}" type="presOf" srcId="{4E134B31-4177-3149-A0EA-787F119CB4A6}" destId="{861B6887-0293-D347-A18A-1A0E3C99DD98}" srcOrd="0" destOrd="0" presId="urn:microsoft.com/office/officeart/2005/8/layout/orgChart1"/>
    <dgm:cxn modelId="{54872CAA-908C-452C-9875-3399F4DDC73B}" type="presOf" srcId="{612E6850-DCF1-4E43-95DF-86FB3B522518}" destId="{AAE682A6-7502-48B8-B77E-816725733D9D}" srcOrd="0" destOrd="0" presId="urn:microsoft.com/office/officeart/2005/8/layout/orgChart1"/>
    <dgm:cxn modelId="{62F1F1C6-6ECF-7B4A-9D4F-D2EC24AE1FE3}" srcId="{3AD6845B-B3CB-6C45-818A-D93CC37CD45E}" destId="{BDC58F64-5E6C-954B-969C-373B3C24ED07}" srcOrd="5" destOrd="0" parTransId="{D15FFCF6-B136-7149-9B19-1CDA2DD8DF8C}" sibTransId="{834A5C95-4F07-154D-9AB5-2074F7CD8863}"/>
    <dgm:cxn modelId="{6580FB6D-32F7-4B0F-9E09-643186BB90F3}" srcId="{3AD6845B-B3CB-6C45-818A-D93CC37CD45E}" destId="{440EC7AF-7077-4577-AFB6-DE2AEC7CEB5A}" srcOrd="4" destOrd="0" parTransId="{3EE8F36A-1FAE-46FE-A63B-6F793C67AC1B}" sibTransId="{968BB2E6-95A6-4304-BAD9-FADEE719517B}"/>
    <dgm:cxn modelId="{B32ED318-4CF5-E242-B9C0-5EB5F43346A5}" type="presOf" srcId="{AABB3D2F-FDC6-E249-B69D-21870CA9F6B9}" destId="{54185119-ECD6-AF4E-B252-8FCCEC7017FD}" srcOrd="1" destOrd="0" presId="urn:microsoft.com/office/officeart/2005/8/layout/orgChart1"/>
    <dgm:cxn modelId="{37CD74EC-85B7-A34E-B3C7-F6E41F2231A4}" type="presOf" srcId="{C9E5CA92-9819-9F48-89D2-F75937570212}" destId="{976FDF85-3BF3-7C4D-B3F9-C78C8ACC51D9}" srcOrd="1" destOrd="0" presId="urn:microsoft.com/office/officeart/2005/8/layout/orgChart1"/>
    <dgm:cxn modelId="{C738DA35-D6D0-2142-852F-7DA1E07C4439}" type="presOf" srcId="{D15FFCF6-B136-7149-9B19-1CDA2DD8DF8C}" destId="{DB4F992D-DBDD-6D49-B23F-76EED60F574F}" srcOrd="0" destOrd="0" presId="urn:microsoft.com/office/officeart/2005/8/layout/orgChart1"/>
    <dgm:cxn modelId="{C228C936-D77F-3441-9D20-5A95DBACD94B}" type="presOf" srcId="{AABB3D2F-FDC6-E249-B69D-21870CA9F6B9}" destId="{B70D04A0-BF37-9847-A826-F22210929FA5}" srcOrd="0" destOrd="0" presId="urn:microsoft.com/office/officeart/2005/8/layout/orgChart1"/>
    <dgm:cxn modelId="{77F243B4-AAA2-4810-B9C3-45295B3F2544}" type="presOf" srcId="{440EC7AF-7077-4577-AFB6-DE2AEC7CEB5A}" destId="{64403667-11D2-4CA2-A8D9-BFF5B60E6FB8}" srcOrd="0" destOrd="0" presId="urn:microsoft.com/office/officeart/2005/8/layout/orgChart1"/>
    <dgm:cxn modelId="{ED253FEF-F519-F34F-96DB-86B4BE54374D}" type="presOf" srcId="{B6CEC59B-9320-D942-BF65-DFF53E43A385}" destId="{FDFEEE43-4DCE-0E4B-B428-A80C8247B93A}" srcOrd="0" destOrd="0" presId="urn:microsoft.com/office/officeart/2005/8/layout/orgChart1"/>
    <dgm:cxn modelId="{BE5DC217-2AA0-6C4D-817F-765AF10F0405}" type="presOf" srcId="{88BA3ACF-6913-484C-B57B-F68DEB5193EC}" destId="{31272B66-8B62-7B45-91D7-896EEC6A4F19}" srcOrd="0" destOrd="0" presId="urn:microsoft.com/office/officeart/2005/8/layout/orgChart1"/>
    <dgm:cxn modelId="{6281CE2D-1B41-F44C-8575-75619E19212C}" type="presOf" srcId="{3AD6845B-B3CB-6C45-818A-D93CC37CD45E}" destId="{B83110DE-FE08-9F41-8D16-F3F11C130C01}" srcOrd="0" destOrd="0" presId="urn:microsoft.com/office/officeart/2005/8/layout/orgChart1"/>
    <dgm:cxn modelId="{847817D4-31B5-4394-A583-EFA26A0E3A6A}" type="presOf" srcId="{E1C06AD5-A56A-4336-8EBA-EF93C58FD35F}" destId="{F2024BF2-76AD-41A1-BE0B-0F85516CF14A}" srcOrd="1" destOrd="0" presId="urn:microsoft.com/office/officeart/2005/8/layout/orgChart1"/>
    <dgm:cxn modelId="{59933500-115B-4634-9999-0C8810C82114}" type="presOf" srcId="{7E7C17F2-6585-4D62-9446-E85D567EA667}" destId="{A59E5B62-C196-4431-95D9-17131199CC79}" srcOrd="0" destOrd="0" presId="urn:microsoft.com/office/officeart/2005/8/layout/orgChart1"/>
    <dgm:cxn modelId="{C15DDD28-FB8B-FA4C-82BB-95D0CF4053CE}" type="presOf" srcId="{C9E5CA92-9819-9F48-89D2-F75937570212}" destId="{F25F7832-03FA-B944-A9C4-4B059EFB46C2}" srcOrd="0" destOrd="0" presId="urn:microsoft.com/office/officeart/2005/8/layout/orgChart1"/>
    <dgm:cxn modelId="{0CA88B9E-8694-489C-A6E7-A535066F6563}" type="presOf" srcId="{45D9882C-A4A1-48A2-9D1C-DE76DB60795A}" destId="{FAE25CB9-F4BF-4821-BC16-78228ED8AECA}" srcOrd="0" destOrd="0" presId="urn:microsoft.com/office/officeart/2005/8/layout/orgChart1"/>
    <dgm:cxn modelId="{D509B4AA-FEAC-4F2B-9C6D-B3BD06F6DEE2}" type="presOf" srcId="{764E2B26-1996-48F1-AA5F-619F47293CB8}" destId="{D2BBF124-56C3-4DED-9E20-9B6675BCF297}" srcOrd="0" destOrd="0" presId="urn:microsoft.com/office/officeart/2005/8/layout/orgChart1"/>
    <dgm:cxn modelId="{64FC4818-92EF-4923-8BC4-3AB620DAB7CF}" srcId="{11A4E8EA-556E-F141-B4E0-2CB236D332A5}" destId="{612E6850-DCF1-4E43-95DF-86FB3B522518}" srcOrd="0" destOrd="0" parTransId="{448EB9AC-9EFB-44BE-90FA-81F6BBCC887F}" sibTransId="{812E247E-5058-413E-A2EE-9F4DD22EFB70}"/>
    <dgm:cxn modelId="{313DAC0D-EDC8-AE43-A316-E8B35C1FC0FB}" type="presOf" srcId="{11A4E8EA-556E-F141-B4E0-2CB236D332A5}" destId="{9FB68098-6B57-8E43-A6D6-F020FEA93056}" srcOrd="1" destOrd="0" presId="urn:microsoft.com/office/officeart/2005/8/layout/orgChart1"/>
    <dgm:cxn modelId="{C83FA3C7-C277-C646-B3F7-AE7592B6E28F}" type="presOf" srcId="{16104DF4-04AC-CD42-A27E-5E7180A6D65B}" destId="{41356C34-0465-8E4A-91EB-039F250CD363}" srcOrd="0" destOrd="0" presId="urn:microsoft.com/office/officeart/2005/8/layout/orgChart1"/>
    <dgm:cxn modelId="{9508A8E3-47A1-5046-A789-9B14C30619A3}" srcId="{3AD6845B-B3CB-6C45-818A-D93CC37CD45E}" destId="{C9E5CA92-9819-9F48-89D2-F75937570212}" srcOrd="8" destOrd="0" parTransId="{17FEDD7E-9A0B-794C-B359-079C90D4B8E0}" sibTransId="{92A31C95-54D6-594F-BAA6-12B702488A6E}"/>
    <dgm:cxn modelId="{B6CA4D3A-28F9-4499-A598-8D1979DABCA3}" type="presOf" srcId="{3EE8F36A-1FAE-46FE-A63B-6F793C67AC1B}" destId="{FEC5D5DF-B840-483A-B82F-0BBDB3434602}" srcOrd="0" destOrd="0" presId="urn:microsoft.com/office/officeart/2005/8/layout/orgChart1"/>
    <dgm:cxn modelId="{BD3D7EDC-79C9-A14E-AF28-9DDC81A4B249}" srcId="{3AD6845B-B3CB-6C45-818A-D93CC37CD45E}" destId="{AABB3D2F-FDC6-E249-B69D-21870CA9F6B9}" srcOrd="3" destOrd="0" parTransId="{8839B6EC-2E49-6143-B5AC-DCB7AB2069B1}" sibTransId="{92043AFC-F985-074C-9571-E80BA8F1E5CD}"/>
    <dgm:cxn modelId="{BABB24EB-C2A2-453C-87CC-80CCEF92431F}" type="presOf" srcId="{440EC7AF-7077-4577-AFB6-DE2AEC7CEB5A}" destId="{BA8F7477-852F-451A-8D06-F80170012EE3}" srcOrd="1" destOrd="0" presId="urn:microsoft.com/office/officeart/2005/8/layout/orgChart1"/>
    <dgm:cxn modelId="{ACDAFCD9-7332-4E80-AE81-677F26F9B5E6}" srcId="{3AD6845B-B3CB-6C45-818A-D93CC37CD45E}" destId="{45D9882C-A4A1-48A2-9D1C-DE76DB60795A}" srcOrd="6" destOrd="0" parTransId="{7E7C17F2-6585-4D62-9446-E85D567EA667}" sibTransId="{D22BC83C-106D-4D38-9AF6-0D9FB7D1142B}"/>
    <dgm:cxn modelId="{33F4C434-012D-EC4D-B754-A7DAE5618ED4}" type="presOf" srcId="{3AD6845B-B3CB-6C45-818A-D93CC37CD45E}" destId="{C6CA3EE4-8DBF-884F-9C25-7FA582728B1A}" srcOrd="1" destOrd="0" presId="urn:microsoft.com/office/officeart/2005/8/layout/orgChart1"/>
    <dgm:cxn modelId="{30F164D0-6ABE-6B4C-8CB0-C04F47DC3398}" type="presOf" srcId="{6A47189E-208C-3A43-9E61-A4F276CE88A8}" destId="{5F1621F4-1F34-1D48-826B-4413E3B8D725}" srcOrd="0" destOrd="0" presId="urn:microsoft.com/office/officeart/2005/8/layout/orgChart1"/>
    <dgm:cxn modelId="{60562CF8-0595-4CD3-8389-74783B9A8840}" type="presOf" srcId="{448EB9AC-9EFB-44BE-90FA-81F6BBCC887F}" destId="{02E40420-4885-4A15-97FC-42415F52F768}" srcOrd="0" destOrd="0" presId="urn:microsoft.com/office/officeart/2005/8/layout/orgChart1"/>
    <dgm:cxn modelId="{F2BC2516-77AA-A049-B2C0-BA9148243857}" type="presOf" srcId="{11A4E8EA-556E-F141-B4E0-2CB236D332A5}" destId="{39F9F50B-1891-8E47-AE2E-1A5F85A11202}" srcOrd="0" destOrd="0" presId="urn:microsoft.com/office/officeart/2005/8/layout/orgChart1"/>
    <dgm:cxn modelId="{51B5EC57-727B-A245-BE4A-D61D4BA937E5}" type="presParOf" srcId="{FDFEEE43-4DCE-0E4B-B428-A80C8247B93A}" destId="{F42B850F-2D16-0446-81A9-5AC0CAED43E0}" srcOrd="0" destOrd="0" presId="urn:microsoft.com/office/officeart/2005/8/layout/orgChart1"/>
    <dgm:cxn modelId="{535A388D-69E6-8145-AC75-63DCB5F1768C}" type="presParOf" srcId="{F42B850F-2D16-0446-81A9-5AC0CAED43E0}" destId="{B59E0E0F-A1E2-814A-9C88-21213FE62498}" srcOrd="0" destOrd="0" presId="urn:microsoft.com/office/officeart/2005/8/layout/orgChart1"/>
    <dgm:cxn modelId="{F7C4E21B-3990-2F47-97DE-D0113FD09F7D}" type="presParOf" srcId="{B59E0E0F-A1E2-814A-9C88-21213FE62498}" destId="{B83110DE-FE08-9F41-8D16-F3F11C130C01}" srcOrd="0" destOrd="0" presId="urn:microsoft.com/office/officeart/2005/8/layout/orgChart1"/>
    <dgm:cxn modelId="{52A451C2-C9EC-4D47-B7DD-1DE22AEE252D}" type="presParOf" srcId="{B59E0E0F-A1E2-814A-9C88-21213FE62498}" destId="{C6CA3EE4-8DBF-884F-9C25-7FA582728B1A}" srcOrd="1" destOrd="0" presId="urn:microsoft.com/office/officeart/2005/8/layout/orgChart1"/>
    <dgm:cxn modelId="{798A6572-B635-EB4F-B43F-D6A7955429D6}" type="presParOf" srcId="{F42B850F-2D16-0446-81A9-5AC0CAED43E0}" destId="{849DA5BB-7E76-0342-BD11-40E5E1CEBE9A}" srcOrd="1" destOrd="0" presId="urn:microsoft.com/office/officeart/2005/8/layout/orgChart1"/>
    <dgm:cxn modelId="{FC235E34-8832-CC4A-AB7E-2567DEF05223}" type="presParOf" srcId="{849DA5BB-7E76-0342-BD11-40E5E1CEBE9A}" destId="{31272B66-8B62-7B45-91D7-896EEC6A4F19}" srcOrd="0" destOrd="0" presId="urn:microsoft.com/office/officeart/2005/8/layout/orgChart1"/>
    <dgm:cxn modelId="{3AA01A4B-5EA9-B84C-ADE6-F4199949D9C8}" type="presParOf" srcId="{849DA5BB-7E76-0342-BD11-40E5E1CEBE9A}" destId="{B69C0B11-E9A8-4D41-B648-CA02D2556169}" srcOrd="1" destOrd="0" presId="urn:microsoft.com/office/officeart/2005/8/layout/orgChart1"/>
    <dgm:cxn modelId="{AC4867CB-45E5-3A47-8CED-6880B5C8AB74}" type="presParOf" srcId="{B69C0B11-E9A8-4D41-B648-CA02D2556169}" destId="{36FB6FD9-4A98-8A42-9388-1B7694AFCB3C}" srcOrd="0" destOrd="0" presId="urn:microsoft.com/office/officeart/2005/8/layout/orgChart1"/>
    <dgm:cxn modelId="{E7EB6F0D-5830-0046-8261-2E4E90BA657C}" type="presParOf" srcId="{36FB6FD9-4A98-8A42-9388-1B7694AFCB3C}" destId="{41356C34-0465-8E4A-91EB-039F250CD363}" srcOrd="0" destOrd="0" presId="urn:microsoft.com/office/officeart/2005/8/layout/orgChart1"/>
    <dgm:cxn modelId="{824363FC-4362-8D46-AA2E-B4C2803C14B4}" type="presParOf" srcId="{36FB6FD9-4A98-8A42-9388-1B7694AFCB3C}" destId="{0B4CE5C8-D0A6-6B42-9AE3-1292F061DA92}" srcOrd="1" destOrd="0" presId="urn:microsoft.com/office/officeart/2005/8/layout/orgChart1"/>
    <dgm:cxn modelId="{C79B71A6-F1A6-9C44-895D-A39B7A7E3FEB}" type="presParOf" srcId="{B69C0B11-E9A8-4D41-B648-CA02D2556169}" destId="{6347CFFD-67C2-7849-9E7A-58485872B335}" srcOrd="1" destOrd="0" presId="urn:microsoft.com/office/officeart/2005/8/layout/orgChart1"/>
    <dgm:cxn modelId="{51DE4882-3EE7-694B-A9CC-4BF24785C8C8}" type="presParOf" srcId="{B69C0B11-E9A8-4D41-B648-CA02D2556169}" destId="{C6C84185-172F-DF40-BDDC-CBA6ECC35EA1}" srcOrd="2" destOrd="0" presId="urn:microsoft.com/office/officeart/2005/8/layout/orgChart1"/>
    <dgm:cxn modelId="{2AD2AD46-5278-8345-80C0-AF16E9B2FE67}" type="presParOf" srcId="{849DA5BB-7E76-0342-BD11-40E5E1CEBE9A}" destId="{9FDD17BF-6CF4-4044-89DA-5520BA48E59F}" srcOrd="2" destOrd="0" presId="urn:microsoft.com/office/officeart/2005/8/layout/orgChart1"/>
    <dgm:cxn modelId="{35030F51-AE00-A54E-A471-F7477DCA83F6}" type="presParOf" srcId="{849DA5BB-7E76-0342-BD11-40E5E1CEBE9A}" destId="{85530BE1-79AC-A144-B8F1-370F7BBE4030}" srcOrd="3" destOrd="0" presId="urn:microsoft.com/office/officeart/2005/8/layout/orgChart1"/>
    <dgm:cxn modelId="{FABB8B49-51F3-E54B-AA5B-733CBB003BAA}" type="presParOf" srcId="{85530BE1-79AC-A144-B8F1-370F7BBE4030}" destId="{4F01A5FC-828D-AE48-A4D5-48445A47DB9E}" srcOrd="0" destOrd="0" presId="urn:microsoft.com/office/officeart/2005/8/layout/orgChart1"/>
    <dgm:cxn modelId="{E5C58057-9A96-9848-B617-DCDC2516C049}" type="presParOf" srcId="{4F01A5FC-828D-AE48-A4D5-48445A47DB9E}" destId="{861B6887-0293-D347-A18A-1A0E3C99DD98}" srcOrd="0" destOrd="0" presId="urn:microsoft.com/office/officeart/2005/8/layout/orgChart1"/>
    <dgm:cxn modelId="{1A6B8940-CCD3-2142-9EE5-1A8EAE1C59D3}" type="presParOf" srcId="{4F01A5FC-828D-AE48-A4D5-48445A47DB9E}" destId="{0E12901F-1A2E-DB43-BEE0-09BD81C7BED0}" srcOrd="1" destOrd="0" presId="urn:microsoft.com/office/officeart/2005/8/layout/orgChart1"/>
    <dgm:cxn modelId="{0A429851-AC75-1644-87F5-7242DE128830}" type="presParOf" srcId="{85530BE1-79AC-A144-B8F1-370F7BBE4030}" destId="{C383CD3C-0306-E940-8E02-3342C260ECA8}" srcOrd="1" destOrd="0" presId="urn:microsoft.com/office/officeart/2005/8/layout/orgChart1"/>
    <dgm:cxn modelId="{22E913E8-4DF6-A941-83FF-CB5A1B16C840}" type="presParOf" srcId="{85530BE1-79AC-A144-B8F1-370F7BBE4030}" destId="{17B214C3-3055-AC4C-BFED-69360C551923}" srcOrd="2" destOrd="0" presId="urn:microsoft.com/office/officeart/2005/8/layout/orgChart1"/>
    <dgm:cxn modelId="{A21D5B92-4EE5-FB42-B94A-D73243E646F7}" type="presParOf" srcId="{849DA5BB-7E76-0342-BD11-40E5E1CEBE9A}" destId="{01137267-3BCC-BE43-8442-CC5177CDC269}" srcOrd="4" destOrd="0" presId="urn:microsoft.com/office/officeart/2005/8/layout/orgChart1"/>
    <dgm:cxn modelId="{00B571B3-81F1-C94B-9C97-41BB16870F0E}" type="presParOf" srcId="{849DA5BB-7E76-0342-BD11-40E5E1CEBE9A}" destId="{7CA607C2-28CA-2F4E-9302-CF7C0CD2384D}" srcOrd="5" destOrd="0" presId="urn:microsoft.com/office/officeart/2005/8/layout/orgChart1"/>
    <dgm:cxn modelId="{0B5A0178-3A8C-7A45-BCBC-8B2A587E0E4B}" type="presParOf" srcId="{7CA607C2-28CA-2F4E-9302-CF7C0CD2384D}" destId="{3B5A758A-F950-6746-B562-8E1015F287F5}" srcOrd="0" destOrd="0" presId="urn:microsoft.com/office/officeart/2005/8/layout/orgChart1"/>
    <dgm:cxn modelId="{B52EDB96-C0C4-6A45-9001-F0BBFA4D6A4A}" type="presParOf" srcId="{3B5A758A-F950-6746-B562-8E1015F287F5}" destId="{B70D04A0-BF37-9847-A826-F22210929FA5}" srcOrd="0" destOrd="0" presId="urn:microsoft.com/office/officeart/2005/8/layout/orgChart1"/>
    <dgm:cxn modelId="{142A2CE6-3DA5-E84A-A320-AE73FA545A68}" type="presParOf" srcId="{3B5A758A-F950-6746-B562-8E1015F287F5}" destId="{54185119-ECD6-AF4E-B252-8FCCEC7017FD}" srcOrd="1" destOrd="0" presId="urn:microsoft.com/office/officeart/2005/8/layout/orgChart1"/>
    <dgm:cxn modelId="{B63BF099-2029-3841-AE91-6E17A254EEA0}" type="presParOf" srcId="{7CA607C2-28CA-2F4E-9302-CF7C0CD2384D}" destId="{2351F6A4-56D7-3645-B841-934251DC2C7A}" srcOrd="1" destOrd="0" presId="urn:microsoft.com/office/officeart/2005/8/layout/orgChart1"/>
    <dgm:cxn modelId="{9BC5ED5B-EC3C-6349-ACEC-6E3F5BD28ADE}" type="presParOf" srcId="{7CA607C2-28CA-2F4E-9302-CF7C0CD2384D}" destId="{425B40BF-DEC7-614D-A405-E17F1BA2C88B}" srcOrd="2" destOrd="0" presId="urn:microsoft.com/office/officeart/2005/8/layout/orgChart1"/>
    <dgm:cxn modelId="{4F991BA1-D19F-4411-950F-72CC1A682246}" type="presParOf" srcId="{849DA5BB-7E76-0342-BD11-40E5E1CEBE9A}" destId="{FEC5D5DF-B840-483A-B82F-0BBDB3434602}" srcOrd="6" destOrd="0" presId="urn:microsoft.com/office/officeart/2005/8/layout/orgChart1"/>
    <dgm:cxn modelId="{0D506EC0-7B37-4658-A9D3-D8DFE63DEEBC}" type="presParOf" srcId="{849DA5BB-7E76-0342-BD11-40E5E1CEBE9A}" destId="{99D5334C-BB71-47A2-B1BB-8FC36EA40C28}" srcOrd="7" destOrd="0" presId="urn:microsoft.com/office/officeart/2005/8/layout/orgChart1"/>
    <dgm:cxn modelId="{95DEEDFA-202D-44FD-AB3C-B8FA386B38B7}" type="presParOf" srcId="{99D5334C-BB71-47A2-B1BB-8FC36EA40C28}" destId="{F364F9C0-349C-4CEE-82B8-2CECD354C28B}" srcOrd="0" destOrd="0" presId="urn:microsoft.com/office/officeart/2005/8/layout/orgChart1"/>
    <dgm:cxn modelId="{DC9BC508-69EF-4355-97D6-86268869B8CD}" type="presParOf" srcId="{F364F9C0-349C-4CEE-82B8-2CECD354C28B}" destId="{64403667-11D2-4CA2-A8D9-BFF5B60E6FB8}" srcOrd="0" destOrd="0" presId="urn:microsoft.com/office/officeart/2005/8/layout/orgChart1"/>
    <dgm:cxn modelId="{7C59185A-FE59-4A0B-B797-6AA8B2EC8210}" type="presParOf" srcId="{F364F9C0-349C-4CEE-82B8-2CECD354C28B}" destId="{BA8F7477-852F-451A-8D06-F80170012EE3}" srcOrd="1" destOrd="0" presId="urn:microsoft.com/office/officeart/2005/8/layout/orgChart1"/>
    <dgm:cxn modelId="{A0FD3978-EC20-4241-8B9A-CDD8C3920FDA}" type="presParOf" srcId="{99D5334C-BB71-47A2-B1BB-8FC36EA40C28}" destId="{E6F114D0-F711-491A-A195-454F81EF27F9}" srcOrd="1" destOrd="0" presId="urn:microsoft.com/office/officeart/2005/8/layout/orgChart1"/>
    <dgm:cxn modelId="{CF611938-C1E8-48BC-8A61-C36C4753E36C}" type="presParOf" srcId="{99D5334C-BB71-47A2-B1BB-8FC36EA40C28}" destId="{1407DA97-71C1-4211-A328-B14E78A6C1BD}" srcOrd="2" destOrd="0" presId="urn:microsoft.com/office/officeart/2005/8/layout/orgChart1"/>
    <dgm:cxn modelId="{D30CFC3B-F838-4642-9104-3808F55C1F14}" type="presParOf" srcId="{849DA5BB-7E76-0342-BD11-40E5E1CEBE9A}" destId="{DB4F992D-DBDD-6D49-B23F-76EED60F574F}" srcOrd="8" destOrd="0" presId="urn:microsoft.com/office/officeart/2005/8/layout/orgChart1"/>
    <dgm:cxn modelId="{65572B05-00A3-E345-93D0-E5B9EF0A3FBF}" type="presParOf" srcId="{849DA5BB-7E76-0342-BD11-40E5E1CEBE9A}" destId="{742093B9-F505-8048-8F69-CDC0924B37D6}" srcOrd="9" destOrd="0" presId="urn:microsoft.com/office/officeart/2005/8/layout/orgChart1"/>
    <dgm:cxn modelId="{42C8CD56-43FD-F442-B512-3B1DE9E1387B}" type="presParOf" srcId="{742093B9-F505-8048-8F69-CDC0924B37D6}" destId="{8FCEFD07-F543-3C42-BFB0-E5EF9C403623}" srcOrd="0" destOrd="0" presId="urn:microsoft.com/office/officeart/2005/8/layout/orgChart1"/>
    <dgm:cxn modelId="{D4D767E0-E4F0-484E-BA88-718A267AD1EA}" type="presParOf" srcId="{8FCEFD07-F543-3C42-BFB0-E5EF9C403623}" destId="{FFFA4591-D19D-3E40-B8EC-9A06BA530B57}" srcOrd="0" destOrd="0" presId="urn:microsoft.com/office/officeart/2005/8/layout/orgChart1"/>
    <dgm:cxn modelId="{8B610336-B989-2E45-8298-BDC3E8BAF5F1}" type="presParOf" srcId="{8FCEFD07-F543-3C42-BFB0-E5EF9C403623}" destId="{470B4125-A549-2742-928C-A87BAA44BD6B}" srcOrd="1" destOrd="0" presId="urn:microsoft.com/office/officeart/2005/8/layout/orgChart1"/>
    <dgm:cxn modelId="{3F18E5AA-EA5E-2E48-A77C-A0253A150478}" type="presParOf" srcId="{742093B9-F505-8048-8F69-CDC0924B37D6}" destId="{49F00305-87FB-3549-B00A-9DC757EDB329}" srcOrd="1" destOrd="0" presId="urn:microsoft.com/office/officeart/2005/8/layout/orgChart1"/>
    <dgm:cxn modelId="{68FA8530-BE8B-2647-A794-C4D0BDD0E2BF}" type="presParOf" srcId="{742093B9-F505-8048-8F69-CDC0924B37D6}" destId="{8C44396E-EB0A-FB41-A5E8-994D882C090A}" srcOrd="2" destOrd="0" presId="urn:microsoft.com/office/officeart/2005/8/layout/orgChart1"/>
    <dgm:cxn modelId="{20AD8994-FC68-4820-B509-610DE770EE78}" type="presParOf" srcId="{849DA5BB-7E76-0342-BD11-40E5E1CEBE9A}" destId="{A59E5B62-C196-4431-95D9-17131199CC79}" srcOrd="10" destOrd="0" presId="urn:microsoft.com/office/officeart/2005/8/layout/orgChart1"/>
    <dgm:cxn modelId="{D62DCBA8-B172-45B7-BC37-69D3672D9E68}" type="presParOf" srcId="{849DA5BB-7E76-0342-BD11-40E5E1CEBE9A}" destId="{67B57866-666E-41EA-9C45-4F8D85A6428C}" srcOrd="11" destOrd="0" presId="urn:microsoft.com/office/officeart/2005/8/layout/orgChart1"/>
    <dgm:cxn modelId="{F31EC930-F304-477E-8E9D-9266DD9A1B6D}" type="presParOf" srcId="{67B57866-666E-41EA-9C45-4F8D85A6428C}" destId="{68A625C7-0DF3-4B06-A962-92F736F91AC6}" srcOrd="0" destOrd="0" presId="urn:microsoft.com/office/officeart/2005/8/layout/orgChart1"/>
    <dgm:cxn modelId="{8347CE2E-DE68-45B6-B1F8-05007CE0A6B1}" type="presParOf" srcId="{68A625C7-0DF3-4B06-A962-92F736F91AC6}" destId="{FAE25CB9-F4BF-4821-BC16-78228ED8AECA}" srcOrd="0" destOrd="0" presId="urn:microsoft.com/office/officeart/2005/8/layout/orgChart1"/>
    <dgm:cxn modelId="{DDE0A1DE-B8AC-464F-95BB-3C702B5E2C86}" type="presParOf" srcId="{68A625C7-0DF3-4B06-A962-92F736F91AC6}" destId="{9B5D9363-09EC-40FF-9851-51B1FE6EBBA1}" srcOrd="1" destOrd="0" presId="urn:microsoft.com/office/officeart/2005/8/layout/orgChart1"/>
    <dgm:cxn modelId="{0AE53D1A-E9F9-4461-A450-8D261BE93658}" type="presParOf" srcId="{67B57866-666E-41EA-9C45-4F8D85A6428C}" destId="{388AE364-1CB4-4F0F-B721-93D4D4B44B96}" srcOrd="1" destOrd="0" presId="urn:microsoft.com/office/officeart/2005/8/layout/orgChart1"/>
    <dgm:cxn modelId="{DAE390FE-26C2-46E4-9F31-9F5E01684FD5}" type="presParOf" srcId="{67B57866-666E-41EA-9C45-4F8D85A6428C}" destId="{69800211-BA87-42FB-8F67-6D37C216A61E}" srcOrd="2" destOrd="0" presId="urn:microsoft.com/office/officeart/2005/8/layout/orgChart1"/>
    <dgm:cxn modelId="{0073770E-DC9C-4232-8B4B-551139EDC1F8}" type="presParOf" srcId="{849DA5BB-7E76-0342-BD11-40E5E1CEBE9A}" destId="{D2BBF124-56C3-4DED-9E20-9B6675BCF297}" srcOrd="12" destOrd="0" presId="urn:microsoft.com/office/officeart/2005/8/layout/orgChart1"/>
    <dgm:cxn modelId="{7C78A68F-6E31-470D-8668-9CBBCAC336FF}" type="presParOf" srcId="{849DA5BB-7E76-0342-BD11-40E5E1CEBE9A}" destId="{C6C014BF-6B97-4A77-B667-4A555D697F1C}" srcOrd="13" destOrd="0" presId="urn:microsoft.com/office/officeart/2005/8/layout/orgChart1"/>
    <dgm:cxn modelId="{0B992476-8088-47C5-8D73-3D7E5D297BEA}" type="presParOf" srcId="{C6C014BF-6B97-4A77-B667-4A555D697F1C}" destId="{386128DE-79D6-4540-8268-C7DFBA510B77}" srcOrd="0" destOrd="0" presId="urn:microsoft.com/office/officeart/2005/8/layout/orgChart1"/>
    <dgm:cxn modelId="{B0565F4B-480F-4FDA-8320-0D4A087157EF}" type="presParOf" srcId="{386128DE-79D6-4540-8268-C7DFBA510B77}" destId="{FC948476-73F8-4ED1-AB4B-93355C18B8C8}" srcOrd="0" destOrd="0" presId="urn:microsoft.com/office/officeart/2005/8/layout/orgChart1"/>
    <dgm:cxn modelId="{BBE981C9-1501-4D9D-83B1-CABC5773BD28}" type="presParOf" srcId="{386128DE-79D6-4540-8268-C7DFBA510B77}" destId="{F2024BF2-76AD-41A1-BE0B-0F85516CF14A}" srcOrd="1" destOrd="0" presId="urn:microsoft.com/office/officeart/2005/8/layout/orgChart1"/>
    <dgm:cxn modelId="{FDDC475B-B40D-4422-BDE5-75B445A45057}" type="presParOf" srcId="{C6C014BF-6B97-4A77-B667-4A555D697F1C}" destId="{1AF54AF7-D9D2-4DB9-9C6C-1DF07977F450}" srcOrd="1" destOrd="0" presId="urn:microsoft.com/office/officeart/2005/8/layout/orgChart1"/>
    <dgm:cxn modelId="{54519238-3666-4E39-87A8-E07B3EB78434}" type="presParOf" srcId="{C6C014BF-6B97-4A77-B667-4A555D697F1C}" destId="{19E1190C-CE76-4230-A02F-3772B33714A9}" srcOrd="2" destOrd="0" presId="urn:microsoft.com/office/officeart/2005/8/layout/orgChart1"/>
    <dgm:cxn modelId="{9D8463B8-FA19-1B4D-88A5-5451C25F8B23}" type="presParOf" srcId="{849DA5BB-7E76-0342-BD11-40E5E1CEBE9A}" destId="{0DE2805F-0962-3244-8C9B-075248419DA1}" srcOrd="14" destOrd="0" presId="urn:microsoft.com/office/officeart/2005/8/layout/orgChart1"/>
    <dgm:cxn modelId="{41FBE33B-584B-AE43-865A-693E0314DAC2}" type="presParOf" srcId="{849DA5BB-7E76-0342-BD11-40E5E1CEBE9A}" destId="{E817240B-2AA9-1848-9F43-7B3AA9F263B8}" srcOrd="15" destOrd="0" presId="urn:microsoft.com/office/officeart/2005/8/layout/orgChart1"/>
    <dgm:cxn modelId="{FE70F6FE-8E8F-8B4D-9EE2-78164927B635}" type="presParOf" srcId="{E817240B-2AA9-1848-9F43-7B3AA9F263B8}" destId="{80683266-B45E-DA41-88CF-42BC96A66CA5}" srcOrd="0" destOrd="0" presId="urn:microsoft.com/office/officeart/2005/8/layout/orgChart1"/>
    <dgm:cxn modelId="{E955B6F1-0140-1347-B892-E9FC83241B07}" type="presParOf" srcId="{80683266-B45E-DA41-88CF-42BC96A66CA5}" destId="{F25F7832-03FA-B944-A9C4-4B059EFB46C2}" srcOrd="0" destOrd="0" presId="urn:microsoft.com/office/officeart/2005/8/layout/orgChart1"/>
    <dgm:cxn modelId="{8A21FA34-9680-F140-BE72-B593C3BBED65}" type="presParOf" srcId="{80683266-B45E-DA41-88CF-42BC96A66CA5}" destId="{976FDF85-3BF3-7C4D-B3F9-C78C8ACC51D9}" srcOrd="1" destOrd="0" presId="urn:microsoft.com/office/officeart/2005/8/layout/orgChart1"/>
    <dgm:cxn modelId="{D6386757-EF79-AB4A-B71A-1C9EB7B553BE}" type="presParOf" srcId="{E817240B-2AA9-1848-9F43-7B3AA9F263B8}" destId="{CFE0AAD4-56CE-5F43-BEA3-608BB432E9DA}" srcOrd="1" destOrd="0" presId="urn:microsoft.com/office/officeart/2005/8/layout/orgChart1"/>
    <dgm:cxn modelId="{EDC87A1D-8FA5-0349-A543-E671BC076FF7}" type="presParOf" srcId="{E817240B-2AA9-1848-9F43-7B3AA9F263B8}" destId="{6C2D5CE5-60B0-F04B-B9B6-5F4F11E85114}" srcOrd="2" destOrd="0" presId="urn:microsoft.com/office/officeart/2005/8/layout/orgChart1"/>
    <dgm:cxn modelId="{6F137A32-8BEB-CE49-9C98-EB7BB7C70097}" type="presParOf" srcId="{F42B850F-2D16-0446-81A9-5AC0CAED43E0}" destId="{32F5DF2F-B14C-0844-96B3-F1FD42355725}" srcOrd="2" destOrd="0" presId="urn:microsoft.com/office/officeart/2005/8/layout/orgChart1"/>
    <dgm:cxn modelId="{2CB7A646-51C1-224F-8B50-15DC1E5ACB6C}" type="presParOf" srcId="{32F5DF2F-B14C-0844-96B3-F1FD42355725}" destId="{5F1621F4-1F34-1D48-826B-4413E3B8D725}" srcOrd="0" destOrd="0" presId="urn:microsoft.com/office/officeart/2005/8/layout/orgChart1"/>
    <dgm:cxn modelId="{5FED3A46-99E0-3F4C-851E-22C002A18AF1}" type="presParOf" srcId="{32F5DF2F-B14C-0844-96B3-F1FD42355725}" destId="{5147DDD9-B3F1-0845-8BBE-B22697E960CD}" srcOrd="1" destOrd="0" presId="urn:microsoft.com/office/officeart/2005/8/layout/orgChart1"/>
    <dgm:cxn modelId="{6F4CB458-391B-2B47-8C50-D0EDE6A05772}" type="presParOf" srcId="{5147DDD9-B3F1-0845-8BBE-B22697E960CD}" destId="{A25AECA9-9028-CF4D-A81F-961963A16B0F}" srcOrd="0" destOrd="0" presId="urn:microsoft.com/office/officeart/2005/8/layout/orgChart1"/>
    <dgm:cxn modelId="{2E73863D-A1D0-6D46-9698-16691A88DC39}" type="presParOf" srcId="{A25AECA9-9028-CF4D-A81F-961963A16B0F}" destId="{39F9F50B-1891-8E47-AE2E-1A5F85A11202}" srcOrd="0" destOrd="0" presId="urn:microsoft.com/office/officeart/2005/8/layout/orgChart1"/>
    <dgm:cxn modelId="{2000F542-15AE-1F4B-A145-C1EFC509DC88}" type="presParOf" srcId="{A25AECA9-9028-CF4D-A81F-961963A16B0F}" destId="{9FB68098-6B57-8E43-A6D6-F020FEA93056}" srcOrd="1" destOrd="0" presId="urn:microsoft.com/office/officeart/2005/8/layout/orgChart1"/>
    <dgm:cxn modelId="{7A69279F-E974-DA48-9C5F-79450FFFF8B3}" type="presParOf" srcId="{5147DDD9-B3F1-0845-8BBE-B22697E960CD}" destId="{1C20F7D5-E6C6-AA4E-B584-06D31E83848A}" srcOrd="1" destOrd="0" presId="urn:microsoft.com/office/officeart/2005/8/layout/orgChart1"/>
    <dgm:cxn modelId="{2B89BC89-A692-984B-85CF-15A3512F830E}" type="presParOf" srcId="{5147DDD9-B3F1-0845-8BBE-B22697E960CD}" destId="{8B128877-8EA2-5C4B-A4AA-3BDA42B1284D}" srcOrd="2" destOrd="0" presId="urn:microsoft.com/office/officeart/2005/8/layout/orgChart1"/>
    <dgm:cxn modelId="{2A9A2C3A-26BD-49AB-B537-E78475952620}" type="presParOf" srcId="{8B128877-8EA2-5C4B-A4AA-3BDA42B1284D}" destId="{02E40420-4885-4A15-97FC-42415F52F768}" srcOrd="0" destOrd="0" presId="urn:microsoft.com/office/officeart/2005/8/layout/orgChart1"/>
    <dgm:cxn modelId="{71CC813B-D4B6-4E43-8A75-1452157F684D}" type="presParOf" srcId="{8B128877-8EA2-5C4B-A4AA-3BDA42B1284D}" destId="{0765717C-C6E1-4470-912D-4D766170CB70}" srcOrd="1" destOrd="0" presId="urn:microsoft.com/office/officeart/2005/8/layout/orgChart1"/>
    <dgm:cxn modelId="{76EF42DE-4B75-4D5A-8AB7-35481F8DC54F}" type="presParOf" srcId="{0765717C-C6E1-4470-912D-4D766170CB70}" destId="{B59D858B-DBEB-4B64-8EA1-7E4072FBE0D1}" srcOrd="0" destOrd="0" presId="urn:microsoft.com/office/officeart/2005/8/layout/orgChart1"/>
    <dgm:cxn modelId="{30ABDA3A-03D6-416E-AC6E-B98BD032922A}" type="presParOf" srcId="{B59D858B-DBEB-4B64-8EA1-7E4072FBE0D1}" destId="{AAE682A6-7502-48B8-B77E-816725733D9D}" srcOrd="0" destOrd="0" presId="urn:microsoft.com/office/officeart/2005/8/layout/orgChart1"/>
    <dgm:cxn modelId="{E04A4B20-7B52-403D-A4EB-C6278403DF5A}" type="presParOf" srcId="{B59D858B-DBEB-4B64-8EA1-7E4072FBE0D1}" destId="{B97D3251-3D3B-41FF-B004-BEB0169B8A70}" srcOrd="1" destOrd="0" presId="urn:microsoft.com/office/officeart/2005/8/layout/orgChart1"/>
    <dgm:cxn modelId="{39D538FC-01F7-49D7-9E5E-722772BA019D}" type="presParOf" srcId="{0765717C-C6E1-4470-912D-4D766170CB70}" destId="{709A5317-FE2A-4487-941B-CF90622DEFFE}" srcOrd="1" destOrd="0" presId="urn:microsoft.com/office/officeart/2005/8/layout/orgChart1"/>
    <dgm:cxn modelId="{2BA257AA-2ACA-4FF0-BDC2-ECB919276D4B}" type="presParOf" srcId="{0765717C-C6E1-4470-912D-4D766170CB70}" destId="{E69925C6-A2E3-42F1-9422-F472D2F93664}" srcOrd="2" destOrd="0" presId="urn:microsoft.com/office/officeart/2005/8/layout/orgChart1"/>
  </dgm:cxnLst>
  <dgm:bg>
    <a:effectLst>
      <a:outerShdw blurRad="50800" dist="50800" dir="5400000" algn="ctr" rotWithShape="0">
        <a:srgbClr val="000000">
          <a:alpha val="67000"/>
        </a:srgb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1C2FB9-95C2-42AA-925D-22B1C8313A67}" type="doc">
      <dgm:prSet loTypeId="urn:microsoft.com/office/officeart/2005/8/layout/default" loCatId="list" qsTypeId="urn:microsoft.com/office/officeart/2005/8/quickstyle/simple1" qsCatId="simple" csTypeId="urn:microsoft.com/office/officeart/2005/8/colors/accent1_1" csCatId="accent1"/>
      <dgm:spPr/>
      <dgm:t>
        <a:bodyPr/>
        <a:lstStyle/>
        <a:p>
          <a:endParaRPr lang="en-ZA"/>
        </a:p>
      </dgm:t>
    </dgm:pt>
    <dgm:pt modelId="{2BDE9F4E-1703-460D-86A5-AA515086F7A5}">
      <dgm:prSet/>
      <dgm:spPr/>
      <dgm:t>
        <a:bodyPr/>
        <a:lstStyle/>
        <a:p>
          <a:r>
            <a:rPr lang="en-US"/>
            <a:t>Immediate humanitarian relief</a:t>
          </a:r>
          <a:endParaRPr lang="en-ZA"/>
        </a:p>
      </dgm:t>
    </dgm:pt>
    <dgm:pt modelId="{C8A0F203-0278-4CD4-AD90-53636AF64CC5}" type="parTrans" cxnId="{CE29F63B-3EE7-4CB5-942B-BD21D3B67D93}">
      <dgm:prSet/>
      <dgm:spPr/>
      <dgm:t>
        <a:bodyPr/>
        <a:lstStyle/>
        <a:p>
          <a:endParaRPr lang="en-ZA"/>
        </a:p>
      </dgm:t>
    </dgm:pt>
    <dgm:pt modelId="{3FF977B5-AB35-4B8C-8D35-0EA6AF4D3502}" type="sibTrans" cxnId="{CE29F63B-3EE7-4CB5-942B-BD21D3B67D93}">
      <dgm:prSet/>
      <dgm:spPr/>
      <dgm:t>
        <a:bodyPr/>
        <a:lstStyle/>
        <a:p>
          <a:endParaRPr lang="en-ZA"/>
        </a:p>
      </dgm:t>
    </dgm:pt>
    <dgm:pt modelId="{8679D463-60DE-4115-9D0A-D524D45CD8F6}">
      <dgm:prSet/>
      <dgm:spPr/>
      <dgm:t>
        <a:bodyPr/>
        <a:lstStyle/>
        <a:p>
          <a:r>
            <a:rPr lang="en-US"/>
            <a:t>Ensuring that ll affected persons are safe and that their basic needs are met</a:t>
          </a:r>
          <a:endParaRPr lang="en-ZA"/>
        </a:p>
      </dgm:t>
    </dgm:pt>
    <dgm:pt modelId="{C0E9D141-4F08-4CF4-996C-E92D253E8427}" type="parTrans" cxnId="{C8737EE2-50A2-4B5B-9213-478A64307449}">
      <dgm:prSet/>
      <dgm:spPr/>
      <dgm:t>
        <a:bodyPr/>
        <a:lstStyle/>
        <a:p>
          <a:endParaRPr lang="en-ZA"/>
        </a:p>
      </dgm:t>
    </dgm:pt>
    <dgm:pt modelId="{C776AE22-10AF-4CC8-A168-23FCE3B25383}" type="sibTrans" cxnId="{C8737EE2-50A2-4B5B-9213-478A64307449}">
      <dgm:prSet/>
      <dgm:spPr/>
      <dgm:t>
        <a:bodyPr/>
        <a:lstStyle/>
        <a:p>
          <a:endParaRPr lang="en-ZA"/>
        </a:p>
      </dgm:t>
    </dgm:pt>
    <dgm:pt modelId="{6191667A-1C07-4C3C-A180-7BD7987FD10E}">
      <dgm:prSet/>
      <dgm:spPr/>
      <dgm:t>
        <a:bodyPr/>
        <a:lstStyle/>
        <a:p>
          <a:r>
            <a:rPr lang="en-US"/>
            <a:t>Stabilisation and recovery</a:t>
          </a:r>
          <a:endParaRPr lang="en-ZA"/>
        </a:p>
      </dgm:t>
    </dgm:pt>
    <dgm:pt modelId="{099B84A4-7895-480D-BA0F-0D1F77C32722}" type="parTrans" cxnId="{ECD9639A-8B9A-498F-932A-91DDF206511F}">
      <dgm:prSet/>
      <dgm:spPr/>
      <dgm:t>
        <a:bodyPr/>
        <a:lstStyle/>
        <a:p>
          <a:endParaRPr lang="en-ZA"/>
        </a:p>
      </dgm:t>
    </dgm:pt>
    <dgm:pt modelId="{5D179F46-23F3-44C1-BD54-33D3EDBC9EC3}" type="sibTrans" cxnId="{ECD9639A-8B9A-498F-932A-91DDF206511F}">
      <dgm:prSet/>
      <dgm:spPr/>
      <dgm:t>
        <a:bodyPr/>
        <a:lstStyle/>
        <a:p>
          <a:endParaRPr lang="en-ZA"/>
        </a:p>
      </dgm:t>
    </dgm:pt>
    <dgm:pt modelId="{21C94748-FB64-4926-BC07-B3CE2B505DF3}">
      <dgm:prSet/>
      <dgm:spPr/>
      <dgm:t>
        <a:bodyPr/>
        <a:lstStyle/>
        <a:p>
          <a:r>
            <a:rPr lang="en-US"/>
            <a:t>Rehousing people who have lost homes and restoring provision of services</a:t>
          </a:r>
          <a:endParaRPr lang="en-ZA"/>
        </a:p>
      </dgm:t>
    </dgm:pt>
    <dgm:pt modelId="{1DCFC1B5-6F2C-454A-8808-236765BF961F}" type="parTrans" cxnId="{DC788F23-1F95-41DE-A690-C5B11B7F9406}">
      <dgm:prSet/>
      <dgm:spPr/>
      <dgm:t>
        <a:bodyPr/>
        <a:lstStyle/>
        <a:p>
          <a:endParaRPr lang="en-ZA"/>
        </a:p>
      </dgm:t>
    </dgm:pt>
    <dgm:pt modelId="{694F298A-BA39-47D8-B8BA-AC5CD5395485}" type="sibTrans" cxnId="{DC788F23-1F95-41DE-A690-C5B11B7F9406}">
      <dgm:prSet/>
      <dgm:spPr/>
      <dgm:t>
        <a:bodyPr/>
        <a:lstStyle/>
        <a:p>
          <a:endParaRPr lang="en-ZA"/>
        </a:p>
      </dgm:t>
    </dgm:pt>
    <dgm:pt modelId="{1BB359B8-A177-4314-8EAE-2BE26710E8F5}">
      <dgm:prSet/>
      <dgm:spPr/>
      <dgm:t>
        <a:bodyPr/>
        <a:lstStyle/>
        <a:p>
          <a:r>
            <a:rPr lang="en-US"/>
            <a:t>Rehabilitation and reconstruction</a:t>
          </a:r>
          <a:endParaRPr lang="en-ZA"/>
        </a:p>
      </dgm:t>
    </dgm:pt>
    <dgm:pt modelId="{C2809513-DF81-4007-840B-CFAA69EA793D}" type="parTrans" cxnId="{374989CC-05DA-4696-BBAC-DC6576FAA3EC}">
      <dgm:prSet/>
      <dgm:spPr/>
      <dgm:t>
        <a:bodyPr/>
        <a:lstStyle/>
        <a:p>
          <a:endParaRPr lang="en-ZA"/>
        </a:p>
      </dgm:t>
    </dgm:pt>
    <dgm:pt modelId="{E983E6E6-6C96-4679-BCCC-2AA3EF02391C}" type="sibTrans" cxnId="{374989CC-05DA-4696-BBAC-DC6576FAA3EC}">
      <dgm:prSet/>
      <dgm:spPr/>
      <dgm:t>
        <a:bodyPr/>
        <a:lstStyle/>
        <a:p>
          <a:endParaRPr lang="en-ZA"/>
        </a:p>
      </dgm:t>
    </dgm:pt>
    <dgm:pt modelId="{60735BA8-B434-4FF0-BB27-2794DC89991B}">
      <dgm:prSet/>
      <dgm:spPr/>
      <dgm:t>
        <a:bodyPr/>
        <a:lstStyle/>
        <a:p>
          <a:r>
            <a:rPr lang="en-US"/>
            <a:t>Focusing on building back better</a:t>
          </a:r>
          <a:endParaRPr lang="en-ZA"/>
        </a:p>
      </dgm:t>
    </dgm:pt>
    <dgm:pt modelId="{3D503FCA-2B69-4839-B61F-D4CB98FF1177}" type="parTrans" cxnId="{E260EFFB-3E29-4AAF-AB48-9E127D0112F1}">
      <dgm:prSet/>
      <dgm:spPr/>
      <dgm:t>
        <a:bodyPr/>
        <a:lstStyle/>
        <a:p>
          <a:endParaRPr lang="en-ZA"/>
        </a:p>
      </dgm:t>
    </dgm:pt>
    <dgm:pt modelId="{55452253-C774-4099-8513-DF21D5DAC7ED}" type="sibTrans" cxnId="{E260EFFB-3E29-4AAF-AB48-9E127D0112F1}">
      <dgm:prSet/>
      <dgm:spPr/>
      <dgm:t>
        <a:bodyPr/>
        <a:lstStyle/>
        <a:p>
          <a:endParaRPr lang="en-ZA"/>
        </a:p>
      </dgm:t>
    </dgm:pt>
    <dgm:pt modelId="{E4D88244-0B5B-4DB9-B117-4378189B8D62}" type="pres">
      <dgm:prSet presAssocID="{FA1C2FB9-95C2-42AA-925D-22B1C8313A67}" presName="diagram" presStyleCnt="0">
        <dgm:presLayoutVars>
          <dgm:dir/>
          <dgm:resizeHandles val="exact"/>
        </dgm:presLayoutVars>
      </dgm:prSet>
      <dgm:spPr/>
      <dgm:t>
        <a:bodyPr/>
        <a:lstStyle/>
        <a:p>
          <a:endParaRPr lang="en-US"/>
        </a:p>
      </dgm:t>
    </dgm:pt>
    <dgm:pt modelId="{345C9FEC-490C-403F-8357-8C7CC958FC20}" type="pres">
      <dgm:prSet presAssocID="{2BDE9F4E-1703-460D-86A5-AA515086F7A5}" presName="node" presStyleLbl="node1" presStyleIdx="0" presStyleCnt="3">
        <dgm:presLayoutVars>
          <dgm:bulletEnabled val="1"/>
        </dgm:presLayoutVars>
      </dgm:prSet>
      <dgm:spPr/>
      <dgm:t>
        <a:bodyPr/>
        <a:lstStyle/>
        <a:p>
          <a:endParaRPr lang="en-US"/>
        </a:p>
      </dgm:t>
    </dgm:pt>
    <dgm:pt modelId="{81E06F97-D6CC-4373-99ED-ECD86A949BDB}" type="pres">
      <dgm:prSet presAssocID="{3FF977B5-AB35-4B8C-8D35-0EA6AF4D3502}" presName="sibTrans" presStyleCnt="0"/>
      <dgm:spPr/>
    </dgm:pt>
    <dgm:pt modelId="{1289FC83-3568-416C-B5D7-E6C61022BA5E}" type="pres">
      <dgm:prSet presAssocID="{6191667A-1C07-4C3C-A180-7BD7987FD10E}" presName="node" presStyleLbl="node1" presStyleIdx="1" presStyleCnt="3">
        <dgm:presLayoutVars>
          <dgm:bulletEnabled val="1"/>
        </dgm:presLayoutVars>
      </dgm:prSet>
      <dgm:spPr/>
      <dgm:t>
        <a:bodyPr/>
        <a:lstStyle/>
        <a:p>
          <a:endParaRPr lang="en-US"/>
        </a:p>
      </dgm:t>
    </dgm:pt>
    <dgm:pt modelId="{3EB1DA5F-8D00-4BDB-8D7C-80DC7CD34150}" type="pres">
      <dgm:prSet presAssocID="{5D179F46-23F3-44C1-BD54-33D3EDBC9EC3}" presName="sibTrans" presStyleCnt="0"/>
      <dgm:spPr/>
    </dgm:pt>
    <dgm:pt modelId="{8989CF9D-9C55-482E-9A33-A2D6AFC12B3B}" type="pres">
      <dgm:prSet presAssocID="{1BB359B8-A177-4314-8EAE-2BE26710E8F5}" presName="node" presStyleLbl="node1" presStyleIdx="2" presStyleCnt="3">
        <dgm:presLayoutVars>
          <dgm:bulletEnabled val="1"/>
        </dgm:presLayoutVars>
      </dgm:prSet>
      <dgm:spPr/>
      <dgm:t>
        <a:bodyPr/>
        <a:lstStyle/>
        <a:p>
          <a:endParaRPr lang="en-US"/>
        </a:p>
      </dgm:t>
    </dgm:pt>
  </dgm:ptLst>
  <dgm:cxnLst>
    <dgm:cxn modelId="{68711B04-464B-42CB-A253-30CB43699B8A}" type="presOf" srcId="{6191667A-1C07-4C3C-A180-7BD7987FD10E}" destId="{1289FC83-3568-416C-B5D7-E6C61022BA5E}" srcOrd="0" destOrd="0" presId="urn:microsoft.com/office/officeart/2005/8/layout/default"/>
    <dgm:cxn modelId="{184C90B3-6663-4516-BDC3-3163F3576D59}" type="presOf" srcId="{60735BA8-B434-4FF0-BB27-2794DC89991B}" destId="{8989CF9D-9C55-482E-9A33-A2D6AFC12B3B}" srcOrd="0" destOrd="1" presId="urn:microsoft.com/office/officeart/2005/8/layout/default"/>
    <dgm:cxn modelId="{ECD9639A-8B9A-498F-932A-91DDF206511F}" srcId="{FA1C2FB9-95C2-42AA-925D-22B1C8313A67}" destId="{6191667A-1C07-4C3C-A180-7BD7987FD10E}" srcOrd="1" destOrd="0" parTransId="{099B84A4-7895-480D-BA0F-0D1F77C32722}" sibTransId="{5D179F46-23F3-44C1-BD54-33D3EDBC9EC3}"/>
    <dgm:cxn modelId="{08600482-8A67-4667-AC2B-540EB2BC1001}" type="presOf" srcId="{8679D463-60DE-4115-9D0A-D524D45CD8F6}" destId="{345C9FEC-490C-403F-8357-8C7CC958FC20}" srcOrd="0" destOrd="1" presId="urn:microsoft.com/office/officeart/2005/8/layout/default"/>
    <dgm:cxn modelId="{0B610748-962A-4527-A93A-EA6E31E1D072}" type="presOf" srcId="{1BB359B8-A177-4314-8EAE-2BE26710E8F5}" destId="{8989CF9D-9C55-482E-9A33-A2D6AFC12B3B}" srcOrd="0" destOrd="0" presId="urn:microsoft.com/office/officeart/2005/8/layout/default"/>
    <dgm:cxn modelId="{98A4AB8F-CEC3-4E2C-B10C-21CA2E3C32FF}" type="presOf" srcId="{2BDE9F4E-1703-460D-86A5-AA515086F7A5}" destId="{345C9FEC-490C-403F-8357-8C7CC958FC20}" srcOrd="0" destOrd="0" presId="urn:microsoft.com/office/officeart/2005/8/layout/default"/>
    <dgm:cxn modelId="{DC788F23-1F95-41DE-A690-C5B11B7F9406}" srcId="{6191667A-1C07-4C3C-A180-7BD7987FD10E}" destId="{21C94748-FB64-4926-BC07-B3CE2B505DF3}" srcOrd="0" destOrd="0" parTransId="{1DCFC1B5-6F2C-454A-8808-236765BF961F}" sibTransId="{694F298A-BA39-47D8-B8BA-AC5CD5395485}"/>
    <dgm:cxn modelId="{CE29F63B-3EE7-4CB5-942B-BD21D3B67D93}" srcId="{FA1C2FB9-95C2-42AA-925D-22B1C8313A67}" destId="{2BDE9F4E-1703-460D-86A5-AA515086F7A5}" srcOrd="0" destOrd="0" parTransId="{C8A0F203-0278-4CD4-AD90-53636AF64CC5}" sibTransId="{3FF977B5-AB35-4B8C-8D35-0EA6AF4D3502}"/>
    <dgm:cxn modelId="{E260EFFB-3E29-4AAF-AB48-9E127D0112F1}" srcId="{1BB359B8-A177-4314-8EAE-2BE26710E8F5}" destId="{60735BA8-B434-4FF0-BB27-2794DC89991B}" srcOrd="0" destOrd="0" parTransId="{3D503FCA-2B69-4839-B61F-D4CB98FF1177}" sibTransId="{55452253-C774-4099-8513-DF21D5DAC7ED}"/>
    <dgm:cxn modelId="{092804D3-40C3-4F09-B5E7-0C9F7E8E1BB3}" type="presOf" srcId="{21C94748-FB64-4926-BC07-B3CE2B505DF3}" destId="{1289FC83-3568-416C-B5D7-E6C61022BA5E}" srcOrd="0" destOrd="1" presId="urn:microsoft.com/office/officeart/2005/8/layout/default"/>
    <dgm:cxn modelId="{C8737EE2-50A2-4B5B-9213-478A64307449}" srcId="{2BDE9F4E-1703-460D-86A5-AA515086F7A5}" destId="{8679D463-60DE-4115-9D0A-D524D45CD8F6}" srcOrd="0" destOrd="0" parTransId="{C0E9D141-4F08-4CF4-996C-E92D253E8427}" sibTransId="{C776AE22-10AF-4CC8-A168-23FCE3B25383}"/>
    <dgm:cxn modelId="{374989CC-05DA-4696-BBAC-DC6576FAA3EC}" srcId="{FA1C2FB9-95C2-42AA-925D-22B1C8313A67}" destId="{1BB359B8-A177-4314-8EAE-2BE26710E8F5}" srcOrd="2" destOrd="0" parTransId="{C2809513-DF81-4007-840B-CFAA69EA793D}" sibTransId="{E983E6E6-6C96-4679-BCCC-2AA3EF02391C}"/>
    <dgm:cxn modelId="{D9322008-5A4A-4564-800D-E96E1617A160}" type="presOf" srcId="{FA1C2FB9-95C2-42AA-925D-22B1C8313A67}" destId="{E4D88244-0B5B-4DB9-B117-4378189B8D62}" srcOrd="0" destOrd="0" presId="urn:microsoft.com/office/officeart/2005/8/layout/default"/>
    <dgm:cxn modelId="{E712E931-66F8-4FF8-90B9-7E4A0D46D5CF}" type="presParOf" srcId="{E4D88244-0B5B-4DB9-B117-4378189B8D62}" destId="{345C9FEC-490C-403F-8357-8C7CC958FC20}" srcOrd="0" destOrd="0" presId="urn:microsoft.com/office/officeart/2005/8/layout/default"/>
    <dgm:cxn modelId="{8A45D00E-97CF-4898-86B0-135C57ACACE7}" type="presParOf" srcId="{E4D88244-0B5B-4DB9-B117-4378189B8D62}" destId="{81E06F97-D6CC-4373-99ED-ECD86A949BDB}" srcOrd="1" destOrd="0" presId="urn:microsoft.com/office/officeart/2005/8/layout/default"/>
    <dgm:cxn modelId="{12095031-460E-463B-BD8A-54634E98F688}" type="presParOf" srcId="{E4D88244-0B5B-4DB9-B117-4378189B8D62}" destId="{1289FC83-3568-416C-B5D7-E6C61022BA5E}" srcOrd="2" destOrd="0" presId="urn:microsoft.com/office/officeart/2005/8/layout/default"/>
    <dgm:cxn modelId="{CFD1BC9E-2262-47E0-A1FB-79F91BE16A9E}" type="presParOf" srcId="{E4D88244-0B5B-4DB9-B117-4378189B8D62}" destId="{3EB1DA5F-8D00-4BDB-8D7C-80DC7CD34150}" srcOrd="3" destOrd="0" presId="urn:microsoft.com/office/officeart/2005/8/layout/default"/>
    <dgm:cxn modelId="{18A341B4-0D0B-41F6-B45E-B63CA70987A6}" type="presParOf" srcId="{E4D88244-0B5B-4DB9-B117-4378189B8D62}" destId="{8989CF9D-9C55-482E-9A33-A2D6AFC12B3B}"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625A1D-2691-4249-8C57-59628C35F146}"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ZA"/>
        </a:p>
      </dgm:t>
    </dgm:pt>
    <dgm:pt modelId="{40D7A1F2-DCB6-4C64-9906-30EAADC0FF13}">
      <dgm:prSet custT="1"/>
      <dgm:spPr/>
      <dgm:t>
        <a:bodyPr/>
        <a:lstStyle/>
        <a:p>
          <a:r>
            <a:rPr lang="en-US" sz="1100" dirty="0"/>
            <a:t>Development and implementation of national planning system and instruments; institutionalisation and coordination of integrated government planning</a:t>
          </a:r>
          <a:endParaRPr lang="en-ZA" sz="1100" dirty="0"/>
        </a:p>
      </dgm:t>
    </dgm:pt>
    <dgm:pt modelId="{52FF2FD5-0081-4567-930F-5D6457A74C06}" type="parTrans" cxnId="{ACB5436C-BDE6-404A-AC75-C7E7F2427594}">
      <dgm:prSet/>
      <dgm:spPr/>
      <dgm:t>
        <a:bodyPr/>
        <a:lstStyle/>
        <a:p>
          <a:endParaRPr lang="en-ZA" sz="1000"/>
        </a:p>
      </dgm:t>
    </dgm:pt>
    <dgm:pt modelId="{9412E507-08F1-4C9B-8E45-7F4A1378FE3C}" type="sibTrans" cxnId="{ACB5436C-BDE6-404A-AC75-C7E7F2427594}">
      <dgm:prSet/>
      <dgm:spPr/>
      <dgm:t>
        <a:bodyPr/>
        <a:lstStyle/>
        <a:p>
          <a:endParaRPr lang="en-ZA" sz="1000"/>
        </a:p>
      </dgm:t>
    </dgm:pt>
    <dgm:pt modelId="{9C8004CB-E0A4-4880-BC4F-D2421EAB5896}">
      <dgm:prSet custT="1"/>
      <dgm:spPr/>
      <dgm:t>
        <a:bodyPr/>
        <a:lstStyle/>
        <a:p>
          <a:r>
            <a:rPr lang="en-US" sz="1100"/>
            <a:t>Monitoring the implementation of government priorities, sector plans and capacity of the state institutions to implement programmes</a:t>
          </a:r>
          <a:endParaRPr lang="en-ZA" sz="1100"/>
        </a:p>
      </dgm:t>
    </dgm:pt>
    <dgm:pt modelId="{804137B6-157A-4D1D-9C79-05C1E6DEEB54}" type="parTrans" cxnId="{CAAC5DF6-C709-4336-A179-F4AF87A5B5A3}">
      <dgm:prSet/>
      <dgm:spPr/>
      <dgm:t>
        <a:bodyPr/>
        <a:lstStyle/>
        <a:p>
          <a:endParaRPr lang="en-ZA" sz="1000"/>
        </a:p>
      </dgm:t>
    </dgm:pt>
    <dgm:pt modelId="{84C9A4BD-E9BB-4116-B6AB-F3BAEFB7346A}" type="sibTrans" cxnId="{CAAC5DF6-C709-4336-A179-F4AF87A5B5A3}">
      <dgm:prSet/>
      <dgm:spPr/>
      <dgm:t>
        <a:bodyPr/>
        <a:lstStyle/>
        <a:p>
          <a:endParaRPr lang="en-ZA" sz="1000"/>
        </a:p>
      </dgm:t>
    </dgm:pt>
    <dgm:pt modelId="{30D0B4F0-C1D5-41C2-ABF7-EC454B5A0096}">
      <dgm:prSet custT="1"/>
      <dgm:spPr/>
      <dgm:t>
        <a:bodyPr/>
        <a:lstStyle/>
        <a:p>
          <a:r>
            <a:rPr lang="en-US" sz="1100"/>
            <a:t>Evaluation of critical government programmes for their efficacy and value for money, among other criteria.</a:t>
          </a:r>
          <a:endParaRPr lang="en-ZA" sz="1100"/>
        </a:p>
      </dgm:t>
    </dgm:pt>
    <dgm:pt modelId="{CE5B31A5-934C-4C61-93E2-0FD10174EDE6}" type="parTrans" cxnId="{0571C1CE-8E02-4AA2-8473-5407D5BE3990}">
      <dgm:prSet/>
      <dgm:spPr/>
      <dgm:t>
        <a:bodyPr/>
        <a:lstStyle/>
        <a:p>
          <a:endParaRPr lang="en-ZA" sz="1000"/>
        </a:p>
      </dgm:t>
    </dgm:pt>
    <dgm:pt modelId="{3AB38DF6-6C31-431F-B02A-3E880354592D}" type="sibTrans" cxnId="{0571C1CE-8E02-4AA2-8473-5407D5BE3990}">
      <dgm:prSet/>
      <dgm:spPr/>
      <dgm:t>
        <a:bodyPr/>
        <a:lstStyle/>
        <a:p>
          <a:endParaRPr lang="en-ZA" sz="1000"/>
        </a:p>
      </dgm:t>
    </dgm:pt>
    <dgm:pt modelId="{31CD552D-9A37-42D8-85FD-C67CECEABA8B}">
      <dgm:prSet custT="1"/>
      <dgm:spPr/>
      <dgm:t>
        <a:bodyPr/>
        <a:lstStyle/>
        <a:p>
          <a:r>
            <a:rPr lang="en-US" sz="1100"/>
            <a:t>Facilitate interventions to maximize developmental impact.</a:t>
          </a:r>
          <a:endParaRPr lang="en-ZA" sz="1100"/>
        </a:p>
      </dgm:t>
    </dgm:pt>
    <dgm:pt modelId="{40D21EE6-F154-42E1-B56F-BB9C49ED8FF3}" type="parTrans" cxnId="{0462C202-20A5-46DA-BBFD-FF68D86B3818}">
      <dgm:prSet/>
      <dgm:spPr/>
      <dgm:t>
        <a:bodyPr/>
        <a:lstStyle/>
        <a:p>
          <a:endParaRPr lang="en-ZA" sz="1000"/>
        </a:p>
      </dgm:t>
    </dgm:pt>
    <dgm:pt modelId="{BCAB745C-2259-47AC-9804-2ECB5AB72F15}" type="sibTrans" cxnId="{0462C202-20A5-46DA-BBFD-FF68D86B3818}">
      <dgm:prSet/>
      <dgm:spPr/>
      <dgm:t>
        <a:bodyPr/>
        <a:lstStyle/>
        <a:p>
          <a:endParaRPr lang="en-ZA" sz="1000"/>
        </a:p>
      </dgm:t>
    </dgm:pt>
    <dgm:pt modelId="{7EDE7817-9E46-4387-9684-3B0C1CF61C8D}" type="pres">
      <dgm:prSet presAssocID="{26625A1D-2691-4249-8C57-59628C35F146}" presName="diagram" presStyleCnt="0">
        <dgm:presLayoutVars>
          <dgm:dir/>
          <dgm:resizeHandles val="exact"/>
        </dgm:presLayoutVars>
      </dgm:prSet>
      <dgm:spPr/>
      <dgm:t>
        <a:bodyPr/>
        <a:lstStyle/>
        <a:p>
          <a:endParaRPr lang="en-US"/>
        </a:p>
      </dgm:t>
    </dgm:pt>
    <dgm:pt modelId="{670D67E8-DE80-4887-8890-F5A7156E2909}" type="pres">
      <dgm:prSet presAssocID="{40D7A1F2-DCB6-4C64-9906-30EAADC0FF13}" presName="node" presStyleLbl="node1" presStyleIdx="0" presStyleCnt="4">
        <dgm:presLayoutVars>
          <dgm:bulletEnabled val="1"/>
        </dgm:presLayoutVars>
      </dgm:prSet>
      <dgm:spPr/>
      <dgm:t>
        <a:bodyPr/>
        <a:lstStyle/>
        <a:p>
          <a:endParaRPr lang="en-US"/>
        </a:p>
      </dgm:t>
    </dgm:pt>
    <dgm:pt modelId="{02D2E4A7-43DD-4E14-86C5-ACD71D4D13CC}" type="pres">
      <dgm:prSet presAssocID="{9412E507-08F1-4C9B-8E45-7F4A1378FE3C}" presName="sibTrans" presStyleCnt="0"/>
      <dgm:spPr/>
    </dgm:pt>
    <dgm:pt modelId="{06E8FA90-7ADE-455A-97D8-908918CF4209}" type="pres">
      <dgm:prSet presAssocID="{9C8004CB-E0A4-4880-BC4F-D2421EAB5896}" presName="node" presStyleLbl="node1" presStyleIdx="1" presStyleCnt="4">
        <dgm:presLayoutVars>
          <dgm:bulletEnabled val="1"/>
        </dgm:presLayoutVars>
      </dgm:prSet>
      <dgm:spPr/>
      <dgm:t>
        <a:bodyPr/>
        <a:lstStyle/>
        <a:p>
          <a:endParaRPr lang="en-US"/>
        </a:p>
      </dgm:t>
    </dgm:pt>
    <dgm:pt modelId="{85E25F78-DD08-4BD4-BAC1-909C40C0EE36}" type="pres">
      <dgm:prSet presAssocID="{84C9A4BD-E9BB-4116-B6AB-F3BAEFB7346A}" presName="sibTrans" presStyleCnt="0"/>
      <dgm:spPr/>
    </dgm:pt>
    <dgm:pt modelId="{D3ECD1C5-2713-4E4D-AA83-9E72E98E8B64}" type="pres">
      <dgm:prSet presAssocID="{30D0B4F0-C1D5-41C2-ABF7-EC454B5A0096}" presName="node" presStyleLbl="node1" presStyleIdx="2" presStyleCnt="4">
        <dgm:presLayoutVars>
          <dgm:bulletEnabled val="1"/>
        </dgm:presLayoutVars>
      </dgm:prSet>
      <dgm:spPr/>
      <dgm:t>
        <a:bodyPr/>
        <a:lstStyle/>
        <a:p>
          <a:endParaRPr lang="en-US"/>
        </a:p>
      </dgm:t>
    </dgm:pt>
    <dgm:pt modelId="{CC2E403E-4EFA-47E6-9402-6720B4281097}" type="pres">
      <dgm:prSet presAssocID="{3AB38DF6-6C31-431F-B02A-3E880354592D}" presName="sibTrans" presStyleCnt="0"/>
      <dgm:spPr/>
    </dgm:pt>
    <dgm:pt modelId="{5759CE0D-43A0-41C1-B5D8-38801BF40BF0}" type="pres">
      <dgm:prSet presAssocID="{31CD552D-9A37-42D8-85FD-C67CECEABA8B}" presName="node" presStyleLbl="node1" presStyleIdx="3" presStyleCnt="4">
        <dgm:presLayoutVars>
          <dgm:bulletEnabled val="1"/>
        </dgm:presLayoutVars>
      </dgm:prSet>
      <dgm:spPr/>
      <dgm:t>
        <a:bodyPr/>
        <a:lstStyle/>
        <a:p>
          <a:endParaRPr lang="en-US"/>
        </a:p>
      </dgm:t>
    </dgm:pt>
  </dgm:ptLst>
  <dgm:cxnLst>
    <dgm:cxn modelId="{CAAC5DF6-C709-4336-A179-F4AF87A5B5A3}" srcId="{26625A1D-2691-4249-8C57-59628C35F146}" destId="{9C8004CB-E0A4-4880-BC4F-D2421EAB5896}" srcOrd="1" destOrd="0" parTransId="{804137B6-157A-4D1D-9C79-05C1E6DEEB54}" sibTransId="{84C9A4BD-E9BB-4116-B6AB-F3BAEFB7346A}"/>
    <dgm:cxn modelId="{4FAD680A-D4FB-4B1D-8035-9ABF36F9E11C}" type="presOf" srcId="{9C8004CB-E0A4-4880-BC4F-D2421EAB5896}" destId="{06E8FA90-7ADE-455A-97D8-908918CF4209}" srcOrd="0" destOrd="0" presId="urn:microsoft.com/office/officeart/2005/8/layout/default"/>
    <dgm:cxn modelId="{7013EC48-2E9C-4139-BE74-768555638BC9}" type="presOf" srcId="{31CD552D-9A37-42D8-85FD-C67CECEABA8B}" destId="{5759CE0D-43A0-41C1-B5D8-38801BF40BF0}" srcOrd="0" destOrd="0" presId="urn:microsoft.com/office/officeart/2005/8/layout/default"/>
    <dgm:cxn modelId="{72F29829-46CA-46D9-A2EB-6EF72D65F8E3}" type="presOf" srcId="{26625A1D-2691-4249-8C57-59628C35F146}" destId="{7EDE7817-9E46-4387-9684-3B0C1CF61C8D}" srcOrd="0" destOrd="0" presId="urn:microsoft.com/office/officeart/2005/8/layout/default"/>
    <dgm:cxn modelId="{9F0393A7-54C3-4D0C-9155-4D5B17AFFE5C}" type="presOf" srcId="{30D0B4F0-C1D5-41C2-ABF7-EC454B5A0096}" destId="{D3ECD1C5-2713-4E4D-AA83-9E72E98E8B64}" srcOrd="0" destOrd="0" presId="urn:microsoft.com/office/officeart/2005/8/layout/default"/>
    <dgm:cxn modelId="{0571C1CE-8E02-4AA2-8473-5407D5BE3990}" srcId="{26625A1D-2691-4249-8C57-59628C35F146}" destId="{30D0B4F0-C1D5-41C2-ABF7-EC454B5A0096}" srcOrd="2" destOrd="0" parTransId="{CE5B31A5-934C-4C61-93E2-0FD10174EDE6}" sibTransId="{3AB38DF6-6C31-431F-B02A-3E880354592D}"/>
    <dgm:cxn modelId="{D5E48494-FEA4-4BA3-8F89-4340DDFBBB0A}" type="presOf" srcId="{40D7A1F2-DCB6-4C64-9906-30EAADC0FF13}" destId="{670D67E8-DE80-4887-8890-F5A7156E2909}" srcOrd="0" destOrd="0" presId="urn:microsoft.com/office/officeart/2005/8/layout/default"/>
    <dgm:cxn modelId="{ACB5436C-BDE6-404A-AC75-C7E7F2427594}" srcId="{26625A1D-2691-4249-8C57-59628C35F146}" destId="{40D7A1F2-DCB6-4C64-9906-30EAADC0FF13}" srcOrd="0" destOrd="0" parTransId="{52FF2FD5-0081-4567-930F-5D6457A74C06}" sibTransId="{9412E507-08F1-4C9B-8E45-7F4A1378FE3C}"/>
    <dgm:cxn modelId="{0462C202-20A5-46DA-BBFD-FF68D86B3818}" srcId="{26625A1D-2691-4249-8C57-59628C35F146}" destId="{31CD552D-9A37-42D8-85FD-C67CECEABA8B}" srcOrd="3" destOrd="0" parTransId="{40D21EE6-F154-42E1-B56F-BB9C49ED8FF3}" sibTransId="{BCAB745C-2259-47AC-9804-2ECB5AB72F15}"/>
    <dgm:cxn modelId="{3198C9D5-6D11-47E6-A214-788FB8135E8F}" type="presParOf" srcId="{7EDE7817-9E46-4387-9684-3B0C1CF61C8D}" destId="{670D67E8-DE80-4887-8890-F5A7156E2909}" srcOrd="0" destOrd="0" presId="urn:microsoft.com/office/officeart/2005/8/layout/default"/>
    <dgm:cxn modelId="{E7F7B163-903E-41FA-9CF2-AE72334BB147}" type="presParOf" srcId="{7EDE7817-9E46-4387-9684-3B0C1CF61C8D}" destId="{02D2E4A7-43DD-4E14-86C5-ACD71D4D13CC}" srcOrd="1" destOrd="0" presId="urn:microsoft.com/office/officeart/2005/8/layout/default"/>
    <dgm:cxn modelId="{B37F0949-240C-41F4-B9D2-CDEB4119DE88}" type="presParOf" srcId="{7EDE7817-9E46-4387-9684-3B0C1CF61C8D}" destId="{06E8FA90-7ADE-455A-97D8-908918CF4209}" srcOrd="2" destOrd="0" presId="urn:microsoft.com/office/officeart/2005/8/layout/default"/>
    <dgm:cxn modelId="{B37DD154-95E3-4E02-82A9-927D3D54EE85}" type="presParOf" srcId="{7EDE7817-9E46-4387-9684-3B0C1CF61C8D}" destId="{85E25F78-DD08-4BD4-BAC1-909C40C0EE36}" srcOrd="3" destOrd="0" presId="urn:microsoft.com/office/officeart/2005/8/layout/default"/>
    <dgm:cxn modelId="{8EE1C1C8-F03F-4BB1-9E3F-0B08195DD15C}" type="presParOf" srcId="{7EDE7817-9E46-4387-9684-3B0C1CF61C8D}" destId="{D3ECD1C5-2713-4E4D-AA83-9E72E98E8B64}" srcOrd="4" destOrd="0" presId="urn:microsoft.com/office/officeart/2005/8/layout/default"/>
    <dgm:cxn modelId="{7E5F4559-904D-49DE-9BBF-BF31C432FA7F}" type="presParOf" srcId="{7EDE7817-9E46-4387-9684-3B0C1CF61C8D}" destId="{CC2E403E-4EFA-47E6-9402-6720B4281097}" srcOrd="5" destOrd="0" presId="urn:microsoft.com/office/officeart/2005/8/layout/default"/>
    <dgm:cxn modelId="{96F70565-AEC8-4530-9111-37F0A7422BA2}" type="presParOf" srcId="{7EDE7817-9E46-4387-9684-3B0C1CF61C8D}" destId="{5759CE0D-43A0-41C1-B5D8-38801BF40BF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299C27-57A2-4281-89FA-45B6AC57AA03}" type="doc">
      <dgm:prSet loTypeId="urn:microsoft.com/office/officeart/2005/8/layout/equation1" loCatId="process" qsTypeId="urn:microsoft.com/office/officeart/2005/8/quickstyle/simple1" qsCatId="simple" csTypeId="urn:microsoft.com/office/officeart/2005/8/colors/accent1_1" csCatId="accent1" phldr="1"/>
      <dgm:spPr/>
      <dgm:t>
        <a:bodyPr/>
        <a:lstStyle/>
        <a:p>
          <a:endParaRPr lang="en-ZA"/>
        </a:p>
      </dgm:t>
    </dgm:pt>
    <dgm:pt modelId="{A3103E1B-D57A-41E8-B592-31222927E1A6}">
      <dgm:prSet custT="1"/>
      <dgm:spPr/>
      <dgm:t>
        <a:bodyPr/>
        <a:lstStyle/>
        <a:p>
          <a:r>
            <a:rPr lang="en-US" sz="1200"/>
            <a:t>DPME role</a:t>
          </a:r>
          <a:endParaRPr lang="en-ZA" sz="1200"/>
        </a:p>
      </dgm:t>
    </dgm:pt>
    <dgm:pt modelId="{00D399E4-AD8A-4294-9100-B3F5FE767FB9}" type="parTrans" cxnId="{F754AB80-F492-41E5-84B5-9514B32066F7}">
      <dgm:prSet/>
      <dgm:spPr/>
      <dgm:t>
        <a:bodyPr/>
        <a:lstStyle/>
        <a:p>
          <a:endParaRPr lang="en-ZA" sz="1200"/>
        </a:p>
      </dgm:t>
    </dgm:pt>
    <dgm:pt modelId="{5B0E6BAA-3BD5-4843-96DA-983861650406}" type="sibTrans" cxnId="{F754AB80-F492-41E5-84B5-9514B32066F7}">
      <dgm:prSet/>
      <dgm:spPr/>
      <dgm:t>
        <a:bodyPr/>
        <a:lstStyle/>
        <a:p>
          <a:endParaRPr lang="en-ZA" sz="1200"/>
        </a:p>
      </dgm:t>
    </dgm:pt>
    <dgm:pt modelId="{BC24E2E6-201C-4AD6-B201-5F891B160DC7}">
      <dgm:prSet custT="1"/>
      <dgm:spPr/>
      <dgm:t>
        <a:bodyPr/>
        <a:lstStyle/>
        <a:p>
          <a:r>
            <a:rPr lang="en-US" sz="1200" dirty="0"/>
            <a:t>Provision of relevant support and guidance  in relation to PM&amp;E</a:t>
          </a:r>
          <a:endParaRPr lang="en-ZA" sz="1200" dirty="0"/>
        </a:p>
      </dgm:t>
    </dgm:pt>
    <dgm:pt modelId="{609F4D05-5DFB-4F4A-B373-721941417B2B}" type="parTrans" cxnId="{A99F834D-00CE-4AA7-A3F0-98FC58308BEA}">
      <dgm:prSet/>
      <dgm:spPr/>
      <dgm:t>
        <a:bodyPr/>
        <a:lstStyle/>
        <a:p>
          <a:endParaRPr lang="en-ZA" sz="1200"/>
        </a:p>
      </dgm:t>
    </dgm:pt>
    <dgm:pt modelId="{BFCA8785-1679-4420-BBC1-7357DE8CE30E}" type="sibTrans" cxnId="{A99F834D-00CE-4AA7-A3F0-98FC58308BEA}">
      <dgm:prSet custT="1"/>
      <dgm:spPr/>
      <dgm:t>
        <a:bodyPr/>
        <a:lstStyle/>
        <a:p>
          <a:endParaRPr lang="en-ZA" sz="1200"/>
        </a:p>
      </dgm:t>
    </dgm:pt>
    <dgm:pt modelId="{20923275-5042-46B7-9F6A-0376019ED0AC}">
      <dgm:prSet custT="1"/>
      <dgm:spPr/>
      <dgm:t>
        <a:bodyPr/>
        <a:lstStyle/>
        <a:p>
          <a:r>
            <a:rPr lang="en-US" sz="1200" dirty="0"/>
            <a:t>Independently undertake PM&amp;E activities</a:t>
          </a:r>
          <a:endParaRPr lang="en-ZA" sz="1200" dirty="0"/>
        </a:p>
      </dgm:t>
    </dgm:pt>
    <dgm:pt modelId="{E514C148-4573-47F5-A2CC-6C074D7BA66E}" type="parTrans" cxnId="{004DBE8E-4247-4954-BF9F-42A818EC7454}">
      <dgm:prSet/>
      <dgm:spPr/>
      <dgm:t>
        <a:bodyPr/>
        <a:lstStyle/>
        <a:p>
          <a:endParaRPr lang="en-ZA" sz="1200"/>
        </a:p>
      </dgm:t>
    </dgm:pt>
    <dgm:pt modelId="{2666EF9B-2B91-4BFA-9314-AF91A2503674}" type="sibTrans" cxnId="{004DBE8E-4247-4954-BF9F-42A818EC7454}">
      <dgm:prSet custT="1"/>
      <dgm:spPr/>
      <dgm:t>
        <a:bodyPr/>
        <a:lstStyle/>
        <a:p>
          <a:endParaRPr lang="en-ZA" sz="1200"/>
        </a:p>
      </dgm:t>
    </dgm:pt>
    <dgm:pt modelId="{942D15AB-8878-4540-9BDA-C72172CB938D}">
      <dgm:prSet custT="1"/>
      <dgm:spPr/>
      <dgm:t>
        <a:bodyPr/>
        <a:lstStyle/>
        <a:p>
          <a:r>
            <a:rPr lang="en-US" sz="1200" dirty="0"/>
            <a:t>Support executive oversight</a:t>
          </a:r>
          <a:endParaRPr lang="en-ZA" sz="1200" dirty="0"/>
        </a:p>
      </dgm:t>
    </dgm:pt>
    <dgm:pt modelId="{D5B6A422-ED35-4CDE-BE91-9BB99825BBC8}" type="parTrans" cxnId="{891B835E-0DD8-4ACD-B49E-462CAB48BAF4}">
      <dgm:prSet/>
      <dgm:spPr/>
      <dgm:t>
        <a:bodyPr/>
        <a:lstStyle/>
        <a:p>
          <a:endParaRPr lang="en-ZA"/>
        </a:p>
      </dgm:t>
    </dgm:pt>
    <dgm:pt modelId="{4460C634-6179-4F33-A1C2-DE9D3F5674CF}" type="sibTrans" cxnId="{891B835E-0DD8-4ACD-B49E-462CAB48BAF4}">
      <dgm:prSet/>
      <dgm:spPr/>
      <dgm:t>
        <a:bodyPr/>
        <a:lstStyle/>
        <a:p>
          <a:endParaRPr lang="en-ZA"/>
        </a:p>
      </dgm:t>
    </dgm:pt>
    <dgm:pt modelId="{32062B87-A5D3-42DB-90DC-EC4341C24046}" type="pres">
      <dgm:prSet presAssocID="{34299C27-57A2-4281-89FA-45B6AC57AA03}" presName="linearFlow" presStyleCnt="0">
        <dgm:presLayoutVars>
          <dgm:dir/>
          <dgm:resizeHandles val="exact"/>
        </dgm:presLayoutVars>
      </dgm:prSet>
      <dgm:spPr/>
      <dgm:t>
        <a:bodyPr/>
        <a:lstStyle/>
        <a:p>
          <a:endParaRPr lang="en-US"/>
        </a:p>
      </dgm:t>
    </dgm:pt>
    <dgm:pt modelId="{F7E55388-AB10-42E9-976A-20969980EEAB}" type="pres">
      <dgm:prSet presAssocID="{BC24E2E6-201C-4AD6-B201-5F891B160DC7}" presName="node" presStyleLbl="node1" presStyleIdx="0" presStyleCnt="4">
        <dgm:presLayoutVars>
          <dgm:bulletEnabled val="1"/>
        </dgm:presLayoutVars>
      </dgm:prSet>
      <dgm:spPr/>
      <dgm:t>
        <a:bodyPr/>
        <a:lstStyle/>
        <a:p>
          <a:endParaRPr lang="en-US"/>
        </a:p>
      </dgm:t>
    </dgm:pt>
    <dgm:pt modelId="{561EE33D-762F-4D2E-B862-1D84D025411C}" type="pres">
      <dgm:prSet presAssocID="{BFCA8785-1679-4420-BBC1-7357DE8CE30E}" presName="spacerL" presStyleCnt="0"/>
      <dgm:spPr/>
    </dgm:pt>
    <dgm:pt modelId="{AC890D4C-1616-4AF4-BFD1-974DE5589311}" type="pres">
      <dgm:prSet presAssocID="{BFCA8785-1679-4420-BBC1-7357DE8CE30E}" presName="sibTrans" presStyleLbl="sibTrans2D1" presStyleIdx="0" presStyleCnt="3"/>
      <dgm:spPr/>
      <dgm:t>
        <a:bodyPr/>
        <a:lstStyle/>
        <a:p>
          <a:endParaRPr lang="en-US"/>
        </a:p>
      </dgm:t>
    </dgm:pt>
    <dgm:pt modelId="{F87A153B-CA7C-4453-91FB-70344A8FC7AD}" type="pres">
      <dgm:prSet presAssocID="{BFCA8785-1679-4420-BBC1-7357DE8CE30E}" presName="spacerR" presStyleCnt="0"/>
      <dgm:spPr/>
    </dgm:pt>
    <dgm:pt modelId="{8E1E5B14-C31F-428E-B1B7-1DF86EB240A1}" type="pres">
      <dgm:prSet presAssocID="{20923275-5042-46B7-9F6A-0376019ED0AC}" presName="node" presStyleLbl="node1" presStyleIdx="1" presStyleCnt="4">
        <dgm:presLayoutVars>
          <dgm:bulletEnabled val="1"/>
        </dgm:presLayoutVars>
      </dgm:prSet>
      <dgm:spPr/>
      <dgm:t>
        <a:bodyPr/>
        <a:lstStyle/>
        <a:p>
          <a:endParaRPr lang="en-US"/>
        </a:p>
      </dgm:t>
    </dgm:pt>
    <dgm:pt modelId="{18713CCA-8998-454B-BF50-33EC9C688B71}" type="pres">
      <dgm:prSet presAssocID="{2666EF9B-2B91-4BFA-9314-AF91A2503674}" presName="spacerL" presStyleCnt="0"/>
      <dgm:spPr/>
    </dgm:pt>
    <dgm:pt modelId="{5B3A08EA-B97F-47C1-93AE-B6CAE394EA41}" type="pres">
      <dgm:prSet presAssocID="{2666EF9B-2B91-4BFA-9314-AF91A2503674}" presName="sibTrans" presStyleLbl="sibTrans2D1" presStyleIdx="1" presStyleCnt="3"/>
      <dgm:spPr/>
      <dgm:t>
        <a:bodyPr/>
        <a:lstStyle/>
        <a:p>
          <a:endParaRPr lang="en-US"/>
        </a:p>
      </dgm:t>
    </dgm:pt>
    <dgm:pt modelId="{97BCFB7A-71E2-4F91-B05F-BB6A481806C3}" type="pres">
      <dgm:prSet presAssocID="{2666EF9B-2B91-4BFA-9314-AF91A2503674}" presName="spacerR" presStyleCnt="0"/>
      <dgm:spPr/>
    </dgm:pt>
    <dgm:pt modelId="{70E8D90B-CDE7-4D20-A426-F054AC82898D}" type="pres">
      <dgm:prSet presAssocID="{942D15AB-8878-4540-9BDA-C72172CB938D}" presName="node" presStyleLbl="node1" presStyleIdx="2" presStyleCnt="4">
        <dgm:presLayoutVars>
          <dgm:bulletEnabled val="1"/>
        </dgm:presLayoutVars>
      </dgm:prSet>
      <dgm:spPr/>
      <dgm:t>
        <a:bodyPr/>
        <a:lstStyle/>
        <a:p>
          <a:endParaRPr lang="en-US"/>
        </a:p>
      </dgm:t>
    </dgm:pt>
    <dgm:pt modelId="{C7FB67FD-94DF-457B-A3F8-7BA7596598CB}" type="pres">
      <dgm:prSet presAssocID="{4460C634-6179-4F33-A1C2-DE9D3F5674CF}" presName="spacerL" presStyleCnt="0"/>
      <dgm:spPr/>
    </dgm:pt>
    <dgm:pt modelId="{54194F31-4B03-4EF9-B378-13FE3CC87BE5}" type="pres">
      <dgm:prSet presAssocID="{4460C634-6179-4F33-A1C2-DE9D3F5674CF}" presName="sibTrans" presStyleLbl="sibTrans2D1" presStyleIdx="2" presStyleCnt="3"/>
      <dgm:spPr/>
      <dgm:t>
        <a:bodyPr/>
        <a:lstStyle/>
        <a:p>
          <a:endParaRPr lang="en-US"/>
        </a:p>
      </dgm:t>
    </dgm:pt>
    <dgm:pt modelId="{EE355BC4-6F27-4A68-802A-A5E10ADF3B34}" type="pres">
      <dgm:prSet presAssocID="{4460C634-6179-4F33-A1C2-DE9D3F5674CF}" presName="spacerR" presStyleCnt="0"/>
      <dgm:spPr/>
    </dgm:pt>
    <dgm:pt modelId="{3A7165BE-709A-4823-A06F-4D51C8DD7A5E}" type="pres">
      <dgm:prSet presAssocID="{A3103E1B-D57A-41E8-B592-31222927E1A6}" presName="node" presStyleLbl="node1" presStyleIdx="3" presStyleCnt="4">
        <dgm:presLayoutVars>
          <dgm:bulletEnabled val="1"/>
        </dgm:presLayoutVars>
      </dgm:prSet>
      <dgm:spPr/>
      <dgm:t>
        <a:bodyPr/>
        <a:lstStyle/>
        <a:p>
          <a:endParaRPr lang="en-US"/>
        </a:p>
      </dgm:t>
    </dgm:pt>
  </dgm:ptLst>
  <dgm:cxnLst>
    <dgm:cxn modelId="{D6A85DBC-34E6-4730-89C6-2BEAA264F680}" type="presOf" srcId="{34299C27-57A2-4281-89FA-45B6AC57AA03}" destId="{32062B87-A5D3-42DB-90DC-EC4341C24046}" srcOrd="0" destOrd="0" presId="urn:microsoft.com/office/officeart/2005/8/layout/equation1"/>
    <dgm:cxn modelId="{34B55F28-3CA9-40EA-A35F-8B685AECCC43}" type="presOf" srcId="{20923275-5042-46B7-9F6A-0376019ED0AC}" destId="{8E1E5B14-C31F-428E-B1B7-1DF86EB240A1}" srcOrd="0" destOrd="0" presId="urn:microsoft.com/office/officeart/2005/8/layout/equation1"/>
    <dgm:cxn modelId="{004DBE8E-4247-4954-BF9F-42A818EC7454}" srcId="{34299C27-57A2-4281-89FA-45B6AC57AA03}" destId="{20923275-5042-46B7-9F6A-0376019ED0AC}" srcOrd="1" destOrd="0" parTransId="{E514C148-4573-47F5-A2CC-6C074D7BA66E}" sibTransId="{2666EF9B-2B91-4BFA-9314-AF91A2503674}"/>
    <dgm:cxn modelId="{E3408825-9908-4667-AD27-F124B3887358}" type="presOf" srcId="{BFCA8785-1679-4420-BBC1-7357DE8CE30E}" destId="{AC890D4C-1616-4AF4-BFD1-974DE5589311}" srcOrd="0" destOrd="0" presId="urn:microsoft.com/office/officeart/2005/8/layout/equation1"/>
    <dgm:cxn modelId="{BD4FB711-9F64-484A-B59C-777D006A90E8}" type="presOf" srcId="{A3103E1B-D57A-41E8-B592-31222927E1A6}" destId="{3A7165BE-709A-4823-A06F-4D51C8DD7A5E}" srcOrd="0" destOrd="0" presId="urn:microsoft.com/office/officeart/2005/8/layout/equation1"/>
    <dgm:cxn modelId="{F754AB80-F492-41E5-84B5-9514B32066F7}" srcId="{34299C27-57A2-4281-89FA-45B6AC57AA03}" destId="{A3103E1B-D57A-41E8-B592-31222927E1A6}" srcOrd="3" destOrd="0" parTransId="{00D399E4-AD8A-4294-9100-B3F5FE767FB9}" sibTransId="{5B0E6BAA-3BD5-4843-96DA-983861650406}"/>
    <dgm:cxn modelId="{891B835E-0DD8-4ACD-B49E-462CAB48BAF4}" srcId="{34299C27-57A2-4281-89FA-45B6AC57AA03}" destId="{942D15AB-8878-4540-9BDA-C72172CB938D}" srcOrd="2" destOrd="0" parTransId="{D5B6A422-ED35-4CDE-BE91-9BB99825BBC8}" sibTransId="{4460C634-6179-4F33-A1C2-DE9D3F5674CF}"/>
    <dgm:cxn modelId="{56E6A95A-C6DC-497B-9AB3-4E467C39857F}" type="presOf" srcId="{2666EF9B-2B91-4BFA-9314-AF91A2503674}" destId="{5B3A08EA-B97F-47C1-93AE-B6CAE394EA41}" srcOrd="0" destOrd="0" presId="urn:microsoft.com/office/officeart/2005/8/layout/equation1"/>
    <dgm:cxn modelId="{7C3D395A-2C8C-444C-878E-0F18917ED9E6}" type="presOf" srcId="{BC24E2E6-201C-4AD6-B201-5F891B160DC7}" destId="{F7E55388-AB10-42E9-976A-20969980EEAB}" srcOrd="0" destOrd="0" presId="urn:microsoft.com/office/officeart/2005/8/layout/equation1"/>
    <dgm:cxn modelId="{A99F834D-00CE-4AA7-A3F0-98FC58308BEA}" srcId="{34299C27-57A2-4281-89FA-45B6AC57AA03}" destId="{BC24E2E6-201C-4AD6-B201-5F891B160DC7}" srcOrd="0" destOrd="0" parTransId="{609F4D05-5DFB-4F4A-B373-721941417B2B}" sibTransId="{BFCA8785-1679-4420-BBC1-7357DE8CE30E}"/>
    <dgm:cxn modelId="{3E418B93-C563-4CB3-9383-0FE21F2993E6}" type="presOf" srcId="{942D15AB-8878-4540-9BDA-C72172CB938D}" destId="{70E8D90B-CDE7-4D20-A426-F054AC82898D}" srcOrd="0" destOrd="0" presId="urn:microsoft.com/office/officeart/2005/8/layout/equation1"/>
    <dgm:cxn modelId="{BAB50A7E-64E9-4FA8-B19C-19D2D8D4E352}" type="presOf" srcId="{4460C634-6179-4F33-A1C2-DE9D3F5674CF}" destId="{54194F31-4B03-4EF9-B378-13FE3CC87BE5}" srcOrd="0" destOrd="0" presId="urn:microsoft.com/office/officeart/2005/8/layout/equation1"/>
    <dgm:cxn modelId="{341AE89D-6117-4F51-B1E3-C8F4D0D83AF5}" type="presParOf" srcId="{32062B87-A5D3-42DB-90DC-EC4341C24046}" destId="{F7E55388-AB10-42E9-976A-20969980EEAB}" srcOrd="0" destOrd="0" presId="urn:microsoft.com/office/officeart/2005/8/layout/equation1"/>
    <dgm:cxn modelId="{FFA9ACDE-26A5-489A-808F-B73401DE424C}" type="presParOf" srcId="{32062B87-A5D3-42DB-90DC-EC4341C24046}" destId="{561EE33D-762F-4D2E-B862-1D84D025411C}" srcOrd="1" destOrd="0" presId="urn:microsoft.com/office/officeart/2005/8/layout/equation1"/>
    <dgm:cxn modelId="{AC412B9D-1AFA-46C2-A237-203F3C00AF28}" type="presParOf" srcId="{32062B87-A5D3-42DB-90DC-EC4341C24046}" destId="{AC890D4C-1616-4AF4-BFD1-974DE5589311}" srcOrd="2" destOrd="0" presId="urn:microsoft.com/office/officeart/2005/8/layout/equation1"/>
    <dgm:cxn modelId="{E6B21F76-7FAB-45DB-9CCE-04278AE71C8D}" type="presParOf" srcId="{32062B87-A5D3-42DB-90DC-EC4341C24046}" destId="{F87A153B-CA7C-4453-91FB-70344A8FC7AD}" srcOrd="3" destOrd="0" presId="urn:microsoft.com/office/officeart/2005/8/layout/equation1"/>
    <dgm:cxn modelId="{86A02149-593C-4F27-9843-7B9E77800A88}" type="presParOf" srcId="{32062B87-A5D3-42DB-90DC-EC4341C24046}" destId="{8E1E5B14-C31F-428E-B1B7-1DF86EB240A1}" srcOrd="4" destOrd="0" presId="urn:microsoft.com/office/officeart/2005/8/layout/equation1"/>
    <dgm:cxn modelId="{1BBDD338-B0AF-410E-8B80-A67AB8B8B283}" type="presParOf" srcId="{32062B87-A5D3-42DB-90DC-EC4341C24046}" destId="{18713CCA-8998-454B-BF50-33EC9C688B71}" srcOrd="5" destOrd="0" presId="urn:microsoft.com/office/officeart/2005/8/layout/equation1"/>
    <dgm:cxn modelId="{C8D768B3-F95B-40C8-BC04-9630EB3C90B5}" type="presParOf" srcId="{32062B87-A5D3-42DB-90DC-EC4341C24046}" destId="{5B3A08EA-B97F-47C1-93AE-B6CAE394EA41}" srcOrd="6" destOrd="0" presId="urn:microsoft.com/office/officeart/2005/8/layout/equation1"/>
    <dgm:cxn modelId="{9E891E15-EA64-40FB-B3EA-86CC851D3DD3}" type="presParOf" srcId="{32062B87-A5D3-42DB-90DC-EC4341C24046}" destId="{97BCFB7A-71E2-4F91-B05F-BB6A481806C3}" srcOrd="7" destOrd="0" presId="urn:microsoft.com/office/officeart/2005/8/layout/equation1"/>
    <dgm:cxn modelId="{81518C3E-E86C-49E1-8120-14100F3DF847}" type="presParOf" srcId="{32062B87-A5D3-42DB-90DC-EC4341C24046}" destId="{70E8D90B-CDE7-4D20-A426-F054AC82898D}" srcOrd="8" destOrd="0" presId="urn:microsoft.com/office/officeart/2005/8/layout/equation1"/>
    <dgm:cxn modelId="{F6B82EE1-0354-42E6-A7FF-99375DCB5BFB}" type="presParOf" srcId="{32062B87-A5D3-42DB-90DC-EC4341C24046}" destId="{C7FB67FD-94DF-457B-A3F8-7BA7596598CB}" srcOrd="9" destOrd="0" presId="urn:microsoft.com/office/officeart/2005/8/layout/equation1"/>
    <dgm:cxn modelId="{9EB4818B-44D1-4968-B204-A3E6AAAF5C7E}" type="presParOf" srcId="{32062B87-A5D3-42DB-90DC-EC4341C24046}" destId="{54194F31-4B03-4EF9-B378-13FE3CC87BE5}" srcOrd="10" destOrd="0" presId="urn:microsoft.com/office/officeart/2005/8/layout/equation1"/>
    <dgm:cxn modelId="{B0DFCAA6-8E96-45DE-A977-738AF5063BB4}" type="presParOf" srcId="{32062B87-A5D3-42DB-90DC-EC4341C24046}" destId="{EE355BC4-6F27-4A68-802A-A5E10ADF3B34}" srcOrd="11" destOrd="0" presId="urn:microsoft.com/office/officeart/2005/8/layout/equation1"/>
    <dgm:cxn modelId="{13B25DB6-CA3F-44AC-9E9C-B7C1204A5A85}" type="presParOf" srcId="{32062B87-A5D3-42DB-90DC-EC4341C24046}" destId="{3A7165BE-709A-4823-A06F-4D51C8DD7A5E}" srcOrd="12" destOrd="0" presId="urn:microsoft.com/office/officeart/2005/8/layout/equati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C258D43-C9DA-410D-93FD-8AFADCF2C94E}"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ZA"/>
        </a:p>
      </dgm:t>
    </dgm:pt>
    <dgm:pt modelId="{28D0066F-B0DD-4DB1-BE5A-FEF8E830BEE5}">
      <dgm:prSet custT="1"/>
      <dgm:spPr/>
      <dgm:t>
        <a:bodyPr/>
        <a:lstStyle/>
        <a:p>
          <a:r>
            <a:rPr lang="en-US" sz="2000" dirty="0"/>
            <a:t>Inputs</a:t>
          </a:r>
          <a:endParaRPr lang="en-ZA" sz="2000" dirty="0"/>
        </a:p>
      </dgm:t>
    </dgm:pt>
    <dgm:pt modelId="{8F574252-1760-4534-9A92-FB4B70698EA0}" type="parTrans" cxnId="{89E66AF8-D3B4-4125-BBB2-EA7C512E2C8B}">
      <dgm:prSet/>
      <dgm:spPr/>
      <dgm:t>
        <a:bodyPr/>
        <a:lstStyle/>
        <a:p>
          <a:endParaRPr lang="en-ZA"/>
        </a:p>
      </dgm:t>
    </dgm:pt>
    <dgm:pt modelId="{8C8BEEAF-B46D-4C16-B8A8-E2928BC6B6BE}" type="sibTrans" cxnId="{89E66AF8-D3B4-4125-BBB2-EA7C512E2C8B}">
      <dgm:prSet/>
      <dgm:spPr/>
      <dgm:t>
        <a:bodyPr/>
        <a:lstStyle/>
        <a:p>
          <a:endParaRPr lang="en-ZA"/>
        </a:p>
      </dgm:t>
    </dgm:pt>
    <dgm:pt modelId="{C0713A19-C9F8-42CC-86F0-302D12E87265}">
      <dgm:prSet/>
      <dgm:spPr/>
      <dgm:t>
        <a:bodyPr/>
        <a:lstStyle/>
        <a:p>
          <a:r>
            <a:rPr lang="en-US"/>
            <a:t>Financial, human and other resources mobilized to support the intervention</a:t>
          </a:r>
          <a:endParaRPr lang="en-ZA"/>
        </a:p>
      </dgm:t>
    </dgm:pt>
    <dgm:pt modelId="{18BE4226-BDF7-4C7A-804F-588A45E29FAD}" type="parTrans" cxnId="{2D13FBAD-6737-46C9-9E03-C1B7F4AE1C91}">
      <dgm:prSet/>
      <dgm:spPr/>
      <dgm:t>
        <a:bodyPr/>
        <a:lstStyle/>
        <a:p>
          <a:endParaRPr lang="en-ZA"/>
        </a:p>
      </dgm:t>
    </dgm:pt>
    <dgm:pt modelId="{7EC824E0-2720-4D6B-B1D7-E03951E3227F}" type="sibTrans" cxnId="{2D13FBAD-6737-46C9-9E03-C1B7F4AE1C91}">
      <dgm:prSet/>
      <dgm:spPr/>
      <dgm:t>
        <a:bodyPr/>
        <a:lstStyle/>
        <a:p>
          <a:endParaRPr lang="en-ZA"/>
        </a:p>
      </dgm:t>
    </dgm:pt>
    <dgm:pt modelId="{A65ACA8A-E97E-407A-9350-3440F01005B9}">
      <dgm:prSet custT="1"/>
      <dgm:spPr/>
      <dgm:t>
        <a:bodyPr/>
        <a:lstStyle/>
        <a:p>
          <a:r>
            <a:rPr lang="en-US" sz="2000" dirty="0"/>
            <a:t>Activities</a:t>
          </a:r>
          <a:endParaRPr lang="en-ZA" sz="2000" dirty="0"/>
        </a:p>
      </dgm:t>
    </dgm:pt>
    <dgm:pt modelId="{EA44F9D5-A6B6-4B14-B023-8BDA0966A338}" type="parTrans" cxnId="{EAB43B6D-4D64-465F-A92D-F54AD1FC687C}">
      <dgm:prSet/>
      <dgm:spPr/>
      <dgm:t>
        <a:bodyPr/>
        <a:lstStyle/>
        <a:p>
          <a:endParaRPr lang="en-ZA"/>
        </a:p>
      </dgm:t>
    </dgm:pt>
    <dgm:pt modelId="{2EFA4722-F57D-4CF6-9A42-7E6EBB674838}" type="sibTrans" cxnId="{EAB43B6D-4D64-465F-A92D-F54AD1FC687C}">
      <dgm:prSet/>
      <dgm:spPr/>
      <dgm:t>
        <a:bodyPr/>
        <a:lstStyle/>
        <a:p>
          <a:endParaRPr lang="en-ZA"/>
        </a:p>
      </dgm:t>
    </dgm:pt>
    <dgm:pt modelId="{96519242-5879-46F0-B6A1-054BE8CE9726}">
      <dgm:prSet/>
      <dgm:spPr/>
      <dgm:t>
        <a:bodyPr/>
        <a:lstStyle/>
        <a:p>
          <a:r>
            <a:rPr lang="en-US" dirty="0"/>
            <a:t>Actions taken to implement the interventions</a:t>
          </a:r>
          <a:endParaRPr lang="en-ZA" dirty="0"/>
        </a:p>
      </dgm:t>
    </dgm:pt>
    <dgm:pt modelId="{538D6477-6FCA-4E1D-B3DD-F06D763B6EB8}" type="parTrans" cxnId="{3F3C7D86-D5DA-4E1F-B032-E99880E1B9A3}">
      <dgm:prSet/>
      <dgm:spPr/>
      <dgm:t>
        <a:bodyPr/>
        <a:lstStyle/>
        <a:p>
          <a:endParaRPr lang="en-ZA"/>
        </a:p>
      </dgm:t>
    </dgm:pt>
    <dgm:pt modelId="{A00786B5-FB50-4770-8212-0234772CBEC3}" type="sibTrans" cxnId="{3F3C7D86-D5DA-4E1F-B032-E99880E1B9A3}">
      <dgm:prSet/>
      <dgm:spPr/>
      <dgm:t>
        <a:bodyPr/>
        <a:lstStyle/>
        <a:p>
          <a:endParaRPr lang="en-ZA"/>
        </a:p>
      </dgm:t>
    </dgm:pt>
    <dgm:pt modelId="{F3D8EF49-3355-4AB9-81C9-01A741AA45AE}">
      <dgm:prSet custT="1"/>
      <dgm:spPr/>
      <dgm:t>
        <a:bodyPr/>
        <a:lstStyle/>
        <a:p>
          <a:r>
            <a:rPr lang="en-US" sz="2000" dirty="0"/>
            <a:t>Outputs</a:t>
          </a:r>
          <a:endParaRPr lang="en-ZA" sz="2000" dirty="0"/>
        </a:p>
      </dgm:t>
    </dgm:pt>
    <dgm:pt modelId="{7E1CA5EE-42FF-43C5-9917-E1E010BEBA37}" type="parTrans" cxnId="{CF95115C-5DF3-4113-9E52-20C1B231C751}">
      <dgm:prSet/>
      <dgm:spPr/>
      <dgm:t>
        <a:bodyPr/>
        <a:lstStyle/>
        <a:p>
          <a:endParaRPr lang="en-ZA"/>
        </a:p>
      </dgm:t>
    </dgm:pt>
    <dgm:pt modelId="{F2BA1E6A-17A5-4937-A892-E3B1AFE75867}" type="sibTrans" cxnId="{CF95115C-5DF3-4113-9E52-20C1B231C751}">
      <dgm:prSet/>
      <dgm:spPr/>
      <dgm:t>
        <a:bodyPr/>
        <a:lstStyle/>
        <a:p>
          <a:endParaRPr lang="en-ZA"/>
        </a:p>
      </dgm:t>
    </dgm:pt>
    <dgm:pt modelId="{29932909-21EF-4E5D-8EB1-CD0C8E498028}">
      <dgm:prSet/>
      <dgm:spPr/>
      <dgm:t>
        <a:bodyPr/>
        <a:lstStyle/>
        <a:p>
          <a:r>
            <a:rPr lang="en-US" dirty="0"/>
            <a:t>What is delivered through implementation of interventions, e.g. services received by citizens/ beneficiaries </a:t>
          </a:r>
          <a:endParaRPr lang="en-ZA" dirty="0"/>
        </a:p>
      </dgm:t>
    </dgm:pt>
    <dgm:pt modelId="{E6A7CCAD-C15B-459A-AECD-F1C4DBDD74BA}" type="parTrans" cxnId="{41FD1C1A-F0AC-4AC3-8B04-E7CDB36D30D4}">
      <dgm:prSet/>
      <dgm:spPr/>
      <dgm:t>
        <a:bodyPr/>
        <a:lstStyle/>
        <a:p>
          <a:endParaRPr lang="en-ZA"/>
        </a:p>
      </dgm:t>
    </dgm:pt>
    <dgm:pt modelId="{48825DFA-1DA9-45D4-939D-5FBD4B1008E3}" type="sibTrans" cxnId="{41FD1C1A-F0AC-4AC3-8B04-E7CDB36D30D4}">
      <dgm:prSet/>
      <dgm:spPr/>
      <dgm:t>
        <a:bodyPr/>
        <a:lstStyle/>
        <a:p>
          <a:endParaRPr lang="en-ZA"/>
        </a:p>
      </dgm:t>
    </dgm:pt>
    <dgm:pt modelId="{9C002982-80C7-4369-B0B6-4249F3C30B24}">
      <dgm:prSet custT="1"/>
      <dgm:spPr/>
      <dgm:t>
        <a:bodyPr/>
        <a:lstStyle/>
        <a:p>
          <a:r>
            <a:rPr lang="en-US" sz="2000" dirty="0"/>
            <a:t>Outcomes</a:t>
          </a:r>
          <a:endParaRPr lang="en-ZA" sz="2000" dirty="0"/>
        </a:p>
      </dgm:t>
    </dgm:pt>
    <dgm:pt modelId="{C93731D7-029C-423A-A0E4-D89C014A7058}" type="parTrans" cxnId="{961F6463-75C3-469C-AF92-D13BC89FAA32}">
      <dgm:prSet/>
      <dgm:spPr/>
      <dgm:t>
        <a:bodyPr/>
        <a:lstStyle/>
        <a:p>
          <a:endParaRPr lang="en-ZA"/>
        </a:p>
      </dgm:t>
    </dgm:pt>
    <dgm:pt modelId="{4557C7B7-2522-4347-9F5F-7966A5B30220}" type="sibTrans" cxnId="{961F6463-75C3-469C-AF92-D13BC89FAA32}">
      <dgm:prSet/>
      <dgm:spPr/>
      <dgm:t>
        <a:bodyPr/>
        <a:lstStyle/>
        <a:p>
          <a:endParaRPr lang="en-ZA"/>
        </a:p>
      </dgm:t>
    </dgm:pt>
    <dgm:pt modelId="{EE1E8698-08F6-4F84-850B-E0B9FBFC42AA}">
      <dgm:prSet/>
      <dgm:spPr/>
      <dgm:t>
        <a:bodyPr/>
        <a:lstStyle/>
        <a:p>
          <a:r>
            <a:rPr lang="en-US"/>
            <a:t>Results achieved following the use of the interventions/ service/ products </a:t>
          </a:r>
          <a:endParaRPr lang="en-ZA"/>
        </a:p>
      </dgm:t>
    </dgm:pt>
    <dgm:pt modelId="{848C8B77-20F3-4386-B8A9-EA049DA16B2F}" type="parTrans" cxnId="{9546FBEB-A266-4347-BD34-BC632B78DAD8}">
      <dgm:prSet/>
      <dgm:spPr/>
      <dgm:t>
        <a:bodyPr/>
        <a:lstStyle/>
        <a:p>
          <a:endParaRPr lang="en-ZA"/>
        </a:p>
      </dgm:t>
    </dgm:pt>
    <dgm:pt modelId="{FE3E7661-707D-4E75-B50F-FDA727B7BFA7}" type="sibTrans" cxnId="{9546FBEB-A266-4347-BD34-BC632B78DAD8}">
      <dgm:prSet/>
      <dgm:spPr/>
      <dgm:t>
        <a:bodyPr/>
        <a:lstStyle/>
        <a:p>
          <a:endParaRPr lang="en-ZA"/>
        </a:p>
      </dgm:t>
    </dgm:pt>
    <dgm:pt modelId="{E4E30B2A-5E4D-4337-8D0D-33FD5ADADD36}">
      <dgm:prSet custT="1"/>
      <dgm:spPr/>
      <dgm:t>
        <a:bodyPr/>
        <a:lstStyle/>
        <a:p>
          <a:r>
            <a:rPr lang="en-US" sz="2000" dirty="0"/>
            <a:t>Impact</a:t>
          </a:r>
          <a:endParaRPr lang="en-ZA" sz="2000" dirty="0"/>
        </a:p>
      </dgm:t>
    </dgm:pt>
    <dgm:pt modelId="{4D37B13F-9DAE-4FFF-9B4F-5BE2DC686C24}" type="parTrans" cxnId="{2F28D2EC-CA95-4813-8B53-2FF9E4CB1950}">
      <dgm:prSet/>
      <dgm:spPr/>
      <dgm:t>
        <a:bodyPr/>
        <a:lstStyle/>
        <a:p>
          <a:endParaRPr lang="en-ZA"/>
        </a:p>
      </dgm:t>
    </dgm:pt>
    <dgm:pt modelId="{1196E53C-5094-4643-BF71-2E12A4236D49}" type="sibTrans" cxnId="{2F28D2EC-CA95-4813-8B53-2FF9E4CB1950}">
      <dgm:prSet/>
      <dgm:spPr/>
      <dgm:t>
        <a:bodyPr/>
        <a:lstStyle/>
        <a:p>
          <a:endParaRPr lang="en-ZA"/>
        </a:p>
      </dgm:t>
    </dgm:pt>
    <dgm:pt modelId="{F9B3C74D-3A34-46FD-B461-ED3F2F7CFE6A}">
      <dgm:prSet/>
      <dgm:spPr/>
      <dgm:t>
        <a:bodyPr/>
        <a:lstStyle/>
        <a:p>
          <a:r>
            <a:rPr lang="en-US" dirty="0"/>
            <a:t>Improvement/ changes realised at a societal or economy level</a:t>
          </a:r>
          <a:endParaRPr lang="en-ZA" dirty="0"/>
        </a:p>
      </dgm:t>
    </dgm:pt>
    <dgm:pt modelId="{B59E2BDE-6053-47A4-BC05-8F3954D6AEE6}" type="parTrans" cxnId="{2B0C47EE-96B3-4BD6-97A7-66C7CB6DC38C}">
      <dgm:prSet/>
      <dgm:spPr/>
      <dgm:t>
        <a:bodyPr/>
        <a:lstStyle/>
        <a:p>
          <a:endParaRPr lang="en-ZA"/>
        </a:p>
      </dgm:t>
    </dgm:pt>
    <dgm:pt modelId="{DF744FC4-5AED-4832-9225-56B84E94F4B2}" type="sibTrans" cxnId="{2B0C47EE-96B3-4BD6-97A7-66C7CB6DC38C}">
      <dgm:prSet/>
      <dgm:spPr/>
      <dgm:t>
        <a:bodyPr/>
        <a:lstStyle/>
        <a:p>
          <a:endParaRPr lang="en-ZA"/>
        </a:p>
      </dgm:t>
    </dgm:pt>
    <dgm:pt modelId="{A09B2294-14EC-4AFF-9009-81FEDFC84EB7}" type="pres">
      <dgm:prSet presAssocID="{BC258D43-C9DA-410D-93FD-8AFADCF2C94E}" presName="theList" presStyleCnt="0">
        <dgm:presLayoutVars>
          <dgm:dir/>
          <dgm:animLvl val="lvl"/>
          <dgm:resizeHandles val="exact"/>
        </dgm:presLayoutVars>
      </dgm:prSet>
      <dgm:spPr/>
      <dgm:t>
        <a:bodyPr/>
        <a:lstStyle/>
        <a:p>
          <a:endParaRPr lang="en-US"/>
        </a:p>
      </dgm:t>
    </dgm:pt>
    <dgm:pt modelId="{DD8FEB08-BFAC-46A2-A8D1-A135A8C10255}" type="pres">
      <dgm:prSet presAssocID="{28D0066F-B0DD-4DB1-BE5A-FEF8E830BEE5}" presName="compNode" presStyleCnt="0"/>
      <dgm:spPr/>
    </dgm:pt>
    <dgm:pt modelId="{74AFB2EF-52A9-4BA6-B432-83FCE04FD63C}" type="pres">
      <dgm:prSet presAssocID="{28D0066F-B0DD-4DB1-BE5A-FEF8E830BEE5}" presName="aNode" presStyleLbl="bgShp" presStyleIdx="0" presStyleCnt="5"/>
      <dgm:spPr/>
      <dgm:t>
        <a:bodyPr/>
        <a:lstStyle/>
        <a:p>
          <a:endParaRPr lang="en-US"/>
        </a:p>
      </dgm:t>
    </dgm:pt>
    <dgm:pt modelId="{5AB742FF-73DF-4148-8D4F-08C473EFE60D}" type="pres">
      <dgm:prSet presAssocID="{28D0066F-B0DD-4DB1-BE5A-FEF8E830BEE5}" presName="textNode" presStyleLbl="bgShp" presStyleIdx="0" presStyleCnt="5"/>
      <dgm:spPr/>
      <dgm:t>
        <a:bodyPr/>
        <a:lstStyle/>
        <a:p>
          <a:endParaRPr lang="en-US"/>
        </a:p>
      </dgm:t>
    </dgm:pt>
    <dgm:pt modelId="{0F9C952F-40C5-4CD0-B3A1-D2BB4064EE86}" type="pres">
      <dgm:prSet presAssocID="{28D0066F-B0DD-4DB1-BE5A-FEF8E830BEE5}" presName="compChildNode" presStyleCnt="0"/>
      <dgm:spPr/>
    </dgm:pt>
    <dgm:pt modelId="{F3658143-9DCF-45F6-882C-E0EAC355FF01}" type="pres">
      <dgm:prSet presAssocID="{28D0066F-B0DD-4DB1-BE5A-FEF8E830BEE5}" presName="theInnerList" presStyleCnt="0"/>
      <dgm:spPr/>
    </dgm:pt>
    <dgm:pt modelId="{31156AE6-8E2E-45C8-AF9C-AEE72FDC703F}" type="pres">
      <dgm:prSet presAssocID="{C0713A19-C9F8-42CC-86F0-302D12E87265}" presName="childNode" presStyleLbl="node1" presStyleIdx="0" presStyleCnt="5">
        <dgm:presLayoutVars>
          <dgm:bulletEnabled val="1"/>
        </dgm:presLayoutVars>
      </dgm:prSet>
      <dgm:spPr/>
      <dgm:t>
        <a:bodyPr/>
        <a:lstStyle/>
        <a:p>
          <a:endParaRPr lang="en-US"/>
        </a:p>
      </dgm:t>
    </dgm:pt>
    <dgm:pt modelId="{02ACBFD3-3208-4CE9-B909-7891EB07FF4C}" type="pres">
      <dgm:prSet presAssocID="{28D0066F-B0DD-4DB1-BE5A-FEF8E830BEE5}" presName="aSpace" presStyleCnt="0"/>
      <dgm:spPr/>
    </dgm:pt>
    <dgm:pt modelId="{E7CCEEF9-B80E-40FB-BFD6-E23991125AAF}" type="pres">
      <dgm:prSet presAssocID="{A65ACA8A-E97E-407A-9350-3440F01005B9}" presName="compNode" presStyleCnt="0"/>
      <dgm:spPr/>
    </dgm:pt>
    <dgm:pt modelId="{F1AD052D-1248-4BC3-95E3-3C1487489982}" type="pres">
      <dgm:prSet presAssocID="{A65ACA8A-E97E-407A-9350-3440F01005B9}" presName="aNode" presStyleLbl="bgShp" presStyleIdx="1" presStyleCnt="5"/>
      <dgm:spPr/>
      <dgm:t>
        <a:bodyPr/>
        <a:lstStyle/>
        <a:p>
          <a:endParaRPr lang="en-US"/>
        </a:p>
      </dgm:t>
    </dgm:pt>
    <dgm:pt modelId="{EF04A6B0-941D-4637-8AFD-5D2EEB4CED42}" type="pres">
      <dgm:prSet presAssocID="{A65ACA8A-E97E-407A-9350-3440F01005B9}" presName="textNode" presStyleLbl="bgShp" presStyleIdx="1" presStyleCnt="5"/>
      <dgm:spPr/>
      <dgm:t>
        <a:bodyPr/>
        <a:lstStyle/>
        <a:p>
          <a:endParaRPr lang="en-US"/>
        </a:p>
      </dgm:t>
    </dgm:pt>
    <dgm:pt modelId="{6486D08A-E977-4707-A5FA-CB8DF9609E7E}" type="pres">
      <dgm:prSet presAssocID="{A65ACA8A-E97E-407A-9350-3440F01005B9}" presName="compChildNode" presStyleCnt="0"/>
      <dgm:spPr/>
    </dgm:pt>
    <dgm:pt modelId="{F94F19AB-AA51-4DD8-B487-21F91D9E2FEE}" type="pres">
      <dgm:prSet presAssocID="{A65ACA8A-E97E-407A-9350-3440F01005B9}" presName="theInnerList" presStyleCnt="0"/>
      <dgm:spPr/>
    </dgm:pt>
    <dgm:pt modelId="{E76F932F-E955-4DFE-9DE0-E3F19A9FF446}" type="pres">
      <dgm:prSet presAssocID="{96519242-5879-46F0-B6A1-054BE8CE9726}" presName="childNode" presStyleLbl="node1" presStyleIdx="1" presStyleCnt="5">
        <dgm:presLayoutVars>
          <dgm:bulletEnabled val="1"/>
        </dgm:presLayoutVars>
      </dgm:prSet>
      <dgm:spPr/>
      <dgm:t>
        <a:bodyPr/>
        <a:lstStyle/>
        <a:p>
          <a:endParaRPr lang="en-US"/>
        </a:p>
      </dgm:t>
    </dgm:pt>
    <dgm:pt modelId="{1C60C178-FB86-4780-9BFC-7B02C2B15762}" type="pres">
      <dgm:prSet presAssocID="{A65ACA8A-E97E-407A-9350-3440F01005B9}" presName="aSpace" presStyleCnt="0"/>
      <dgm:spPr/>
    </dgm:pt>
    <dgm:pt modelId="{ED4573C0-C002-4792-B16D-90511521197D}" type="pres">
      <dgm:prSet presAssocID="{F3D8EF49-3355-4AB9-81C9-01A741AA45AE}" presName="compNode" presStyleCnt="0"/>
      <dgm:spPr/>
    </dgm:pt>
    <dgm:pt modelId="{4E595256-7667-4297-9BAB-E56C629DE0C4}" type="pres">
      <dgm:prSet presAssocID="{F3D8EF49-3355-4AB9-81C9-01A741AA45AE}" presName="aNode" presStyleLbl="bgShp" presStyleIdx="2" presStyleCnt="5"/>
      <dgm:spPr/>
      <dgm:t>
        <a:bodyPr/>
        <a:lstStyle/>
        <a:p>
          <a:endParaRPr lang="en-US"/>
        </a:p>
      </dgm:t>
    </dgm:pt>
    <dgm:pt modelId="{7F382FF0-A89E-4238-8D5D-48905739B9B7}" type="pres">
      <dgm:prSet presAssocID="{F3D8EF49-3355-4AB9-81C9-01A741AA45AE}" presName="textNode" presStyleLbl="bgShp" presStyleIdx="2" presStyleCnt="5"/>
      <dgm:spPr/>
      <dgm:t>
        <a:bodyPr/>
        <a:lstStyle/>
        <a:p>
          <a:endParaRPr lang="en-US"/>
        </a:p>
      </dgm:t>
    </dgm:pt>
    <dgm:pt modelId="{AF3C3B11-D9DA-40BD-95B9-96D303E3CA0C}" type="pres">
      <dgm:prSet presAssocID="{F3D8EF49-3355-4AB9-81C9-01A741AA45AE}" presName="compChildNode" presStyleCnt="0"/>
      <dgm:spPr/>
    </dgm:pt>
    <dgm:pt modelId="{D040B8E8-E403-414C-9261-DE9B9343E58C}" type="pres">
      <dgm:prSet presAssocID="{F3D8EF49-3355-4AB9-81C9-01A741AA45AE}" presName="theInnerList" presStyleCnt="0"/>
      <dgm:spPr/>
    </dgm:pt>
    <dgm:pt modelId="{1D372C06-6EF4-47B6-B605-1D3689EFFF38}" type="pres">
      <dgm:prSet presAssocID="{29932909-21EF-4E5D-8EB1-CD0C8E498028}" presName="childNode" presStyleLbl="node1" presStyleIdx="2" presStyleCnt="5">
        <dgm:presLayoutVars>
          <dgm:bulletEnabled val="1"/>
        </dgm:presLayoutVars>
      </dgm:prSet>
      <dgm:spPr/>
      <dgm:t>
        <a:bodyPr/>
        <a:lstStyle/>
        <a:p>
          <a:endParaRPr lang="en-US"/>
        </a:p>
      </dgm:t>
    </dgm:pt>
    <dgm:pt modelId="{8609FF48-7F0A-4264-BCFA-C0DC774732FB}" type="pres">
      <dgm:prSet presAssocID="{F3D8EF49-3355-4AB9-81C9-01A741AA45AE}" presName="aSpace" presStyleCnt="0"/>
      <dgm:spPr/>
    </dgm:pt>
    <dgm:pt modelId="{D88A698F-BEC8-410B-828B-D80F58F90F41}" type="pres">
      <dgm:prSet presAssocID="{9C002982-80C7-4369-B0B6-4249F3C30B24}" presName="compNode" presStyleCnt="0"/>
      <dgm:spPr/>
    </dgm:pt>
    <dgm:pt modelId="{D011D692-B940-4055-809C-1450DA225052}" type="pres">
      <dgm:prSet presAssocID="{9C002982-80C7-4369-B0B6-4249F3C30B24}" presName="aNode" presStyleLbl="bgShp" presStyleIdx="3" presStyleCnt="5"/>
      <dgm:spPr/>
      <dgm:t>
        <a:bodyPr/>
        <a:lstStyle/>
        <a:p>
          <a:endParaRPr lang="en-US"/>
        </a:p>
      </dgm:t>
    </dgm:pt>
    <dgm:pt modelId="{516525D1-A1D2-46D2-B78C-C7DB0EE33660}" type="pres">
      <dgm:prSet presAssocID="{9C002982-80C7-4369-B0B6-4249F3C30B24}" presName="textNode" presStyleLbl="bgShp" presStyleIdx="3" presStyleCnt="5"/>
      <dgm:spPr/>
      <dgm:t>
        <a:bodyPr/>
        <a:lstStyle/>
        <a:p>
          <a:endParaRPr lang="en-US"/>
        </a:p>
      </dgm:t>
    </dgm:pt>
    <dgm:pt modelId="{C1B5AD3A-1FC4-41F3-9189-09F40B517639}" type="pres">
      <dgm:prSet presAssocID="{9C002982-80C7-4369-B0B6-4249F3C30B24}" presName="compChildNode" presStyleCnt="0"/>
      <dgm:spPr/>
    </dgm:pt>
    <dgm:pt modelId="{E8673CD7-DA60-4A59-A62B-E034C91DB8B4}" type="pres">
      <dgm:prSet presAssocID="{9C002982-80C7-4369-B0B6-4249F3C30B24}" presName="theInnerList" presStyleCnt="0"/>
      <dgm:spPr/>
    </dgm:pt>
    <dgm:pt modelId="{1ED731DB-853B-4980-AB56-48A6FDFFD4A4}" type="pres">
      <dgm:prSet presAssocID="{EE1E8698-08F6-4F84-850B-E0B9FBFC42AA}" presName="childNode" presStyleLbl="node1" presStyleIdx="3" presStyleCnt="5">
        <dgm:presLayoutVars>
          <dgm:bulletEnabled val="1"/>
        </dgm:presLayoutVars>
      </dgm:prSet>
      <dgm:spPr/>
      <dgm:t>
        <a:bodyPr/>
        <a:lstStyle/>
        <a:p>
          <a:endParaRPr lang="en-US"/>
        </a:p>
      </dgm:t>
    </dgm:pt>
    <dgm:pt modelId="{C20AB10E-B162-40AF-B162-09DA9CE6671F}" type="pres">
      <dgm:prSet presAssocID="{9C002982-80C7-4369-B0B6-4249F3C30B24}" presName="aSpace" presStyleCnt="0"/>
      <dgm:spPr/>
    </dgm:pt>
    <dgm:pt modelId="{D82332C8-B4E6-4868-81C5-434E10A28B30}" type="pres">
      <dgm:prSet presAssocID="{E4E30B2A-5E4D-4337-8D0D-33FD5ADADD36}" presName="compNode" presStyleCnt="0"/>
      <dgm:spPr/>
    </dgm:pt>
    <dgm:pt modelId="{0141FA3C-5554-4F10-A53B-2A34E03E4731}" type="pres">
      <dgm:prSet presAssocID="{E4E30B2A-5E4D-4337-8D0D-33FD5ADADD36}" presName="aNode" presStyleLbl="bgShp" presStyleIdx="4" presStyleCnt="5"/>
      <dgm:spPr/>
      <dgm:t>
        <a:bodyPr/>
        <a:lstStyle/>
        <a:p>
          <a:endParaRPr lang="en-US"/>
        </a:p>
      </dgm:t>
    </dgm:pt>
    <dgm:pt modelId="{3C14A50A-2681-4D0C-8B50-356A5520636F}" type="pres">
      <dgm:prSet presAssocID="{E4E30B2A-5E4D-4337-8D0D-33FD5ADADD36}" presName="textNode" presStyleLbl="bgShp" presStyleIdx="4" presStyleCnt="5"/>
      <dgm:spPr/>
      <dgm:t>
        <a:bodyPr/>
        <a:lstStyle/>
        <a:p>
          <a:endParaRPr lang="en-US"/>
        </a:p>
      </dgm:t>
    </dgm:pt>
    <dgm:pt modelId="{7F653152-4CFD-40B7-B96C-8475A11C084E}" type="pres">
      <dgm:prSet presAssocID="{E4E30B2A-5E4D-4337-8D0D-33FD5ADADD36}" presName="compChildNode" presStyleCnt="0"/>
      <dgm:spPr/>
    </dgm:pt>
    <dgm:pt modelId="{9699E1AE-E3B1-4F03-9610-373A43697338}" type="pres">
      <dgm:prSet presAssocID="{E4E30B2A-5E4D-4337-8D0D-33FD5ADADD36}" presName="theInnerList" presStyleCnt="0"/>
      <dgm:spPr/>
    </dgm:pt>
    <dgm:pt modelId="{D0307872-BFC6-4098-BD35-762BD55F58CF}" type="pres">
      <dgm:prSet presAssocID="{F9B3C74D-3A34-46FD-B461-ED3F2F7CFE6A}" presName="childNode" presStyleLbl="node1" presStyleIdx="4" presStyleCnt="5">
        <dgm:presLayoutVars>
          <dgm:bulletEnabled val="1"/>
        </dgm:presLayoutVars>
      </dgm:prSet>
      <dgm:spPr/>
      <dgm:t>
        <a:bodyPr/>
        <a:lstStyle/>
        <a:p>
          <a:endParaRPr lang="en-US"/>
        </a:p>
      </dgm:t>
    </dgm:pt>
  </dgm:ptLst>
  <dgm:cxnLst>
    <dgm:cxn modelId="{4C880A7F-30E5-4CDF-BB13-5C670D479F88}" type="presOf" srcId="{E4E30B2A-5E4D-4337-8D0D-33FD5ADADD36}" destId="{3C14A50A-2681-4D0C-8B50-356A5520636F}" srcOrd="1" destOrd="0" presId="urn:microsoft.com/office/officeart/2005/8/layout/lProcess2"/>
    <dgm:cxn modelId="{95B7BCED-D019-4725-B3C8-143DDCBEA40E}" type="presOf" srcId="{29932909-21EF-4E5D-8EB1-CD0C8E498028}" destId="{1D372C06-6EF4-47B6-B605-1D3689EFFF38}" srcOrd="0" destOrd="0" presId="urn:microsoft.com/office/officeart/2005/8/layout/lProcess2"/>
    <dgm:cxn modelId="{EF2CB004-C862-4071-B84E-F5D1AB239211}" type="presOf" srcId="{F9B3C74D-3A34-46FD-B461-ED3F2F7CFE6A}" destId="{D0307872-BFC6-4098-BD35-762BD55F58CF}" srcOrd="0" destOrd="0" presId="urn:microsoft.com/office/officeart/2005/8/layout/lProcess2"/>
    <dgm:cxn modelId="{AC3E3352-07CA-466B-806E-F8A3BFCEA2BC}" type="presOf" srcId="{28D0066F-B0DD-4DB1-BE5A-FEF8E830BEE5}" destId="{5AB742FF-73DF-4148-8D4F-08C473EFE60D}" srcOrd="1" destOrd="0" presId="urn:microsoft.com/office/officeart/2005/8/layout/lProcess2"/>
    <dgm:cxn modelId="{516CF9A9-E904-47F6-8084-29A394F058A1}" type="presOf" srcId="{A65ACA8A-E97E-407A-9350-3440F01005B9}" destId="{EF04A6B0-941D-4637-8AFD-5D2EEB4CED42}" srcOrd="1" destOrd="0" presId="urn:microsoft.com/office/officeart/2005/8/layout/lProcess2"/>
    <dgm:cxn modelId="{B7F27E27-5EF1-401A-AFE5-D87F75C76BFF}" type="presOf" srcId="{F3D8EF49-3355-4AB9-81C9-01A741AA45AE}" destId="{7F382FF0-A89E-4238-8D5D-48905739B9B7}" srcOrd="1" destOrd="0" presId="urn:microsoft.com/office/officeart/2005/8/layout/lProcess2"/>
    <dgm:cxn modelId="{AC001093-2863-4DC8-A33C-6B2EFF109545}" type="presOf" srcId="{C0713A19-C9F8-42CC-86F0-302D12E87265}" destId="{31156AE6-8E2E-45C8-AF9C-AEE72FDC703F}" srcOrd="0" destOrd="0" presId="urn:microsoft.com/office/officeart/2005/8/layout/lProcess2"/>
    <dgm:cxn modelId="{473D9A04-471B-44F2-A2B5-28608B0ABC7C}" type="presOf" srcId="{A65ACA8A-E97E-407A-9350-3440F01005B9}" destId="{F1AD052D-1248-4BC3-95E3-3C1487489982}" srcOrd="0" destOrd="0" presId="urn:microsoft.com/office/officeart/2005/8/layout/lProcess2"/>
    <dgm:cxn modelId="{2B0C47EE-96B3-4BD6-97A7-66C7CB6DC38C}" srcId="{E4E30B2A-5E4D-4337-8D0D-33FD5ADADD36}" destId="{F9B3C74D-3A34-46FD-B461-ED3F2F7CFE6A}" srcOrd="0" destOrd="0" parTransId="{B59E2BDE-6053-47A4-BC05-8F3954D6AEE6}" sibTransId="{DF744FC4-5AED-4832-9225-56B84E94F4B2}"/>
    <dgm:cxn modelId="{89E66AF8-D3B4-4125-BBB2-EA7C512E2C8B}" srcId="{BC258D43-C9DA-410D-93FD-8AFADCF2C94E}" destId="{28D0066F-B0DD-4DB1-BE5A-FEF8E830BEE5}" srcOrd="0" destOrd="0" parTransId="{8F574252-1760-4534-9A92-FB4B70698EA0}" sibTransId="{8C8BEEAF-B46D-4C16-B8A8-E2928BC6B6BE}"/>
    <dgm:cxn modelId="{961F6463-75C3-469C-AF92-D13BC89FAA32}" srcId="{BC258D43-C9DA-410D-93FD-8AFADCF2C94E}" destId="{9C002982-80C7-4369-B0B6-4249F3C30B24}" srcOrd="3" destOrd="0" parTransId="{C93731D7-029C-423A-A0E4-D89C014A7058}" sibTransId="{4557C7B7-2522-4347-9F5F-7966A5B30220}"/>
    <dgm:cxn modelId="{FE5E2B79-AD67-4B83-9F43-D209A47A0058}" type="presOf" srcId="{28D0066F-B0DD-4DB1-BE5A-FEF8E830BEE5}" destId="{74AFB2EF-52A9-4BA6-B432-83FCE04FD63C}" srcOrd="0" destOrd="0" presId="urn:microsoft.com/office/officeart/2005/8/layout/lProcess2"/>
    <dgm:cxn modelId="{2D13FBAD-6737-46C9-9E03-C1B7F4AE1C91}" srcId="{28D0066F-B0DD-4DB1-BE5A-FEF8E830BEE5}" destId="{C0713A19-C9F8-42CC-86F0-302D12E87265}" srcOrd="0" destOrd="0" parTransId="{18BE4226-BDF7-4C7A-804F-588A45E29FAD}" sibTransId="{7EC824E0-2720-4D6B-B1D7-E03951E3227F}"/>
    <dgm:cxn modelId="{CF95115C-5DF3-4113-9E52-20C1B231C751}" srcId="{BC258D43-C9DA-410D-93FD-8AFADCF2C94E}" destId="{F3D8EF49-3355-4AB9-81C9-01A741AA45AE}" srcOrd="2" destOrd="0" parTransId="{7E1CA5EE-42FF-43C5-9917-E1E010BEBA37}" sibTransId="{F2BA1E6A-17A5-4937-A892-E3B1AFE75867}"/>
    <dgm:cxn modelId="{96AD7BEA-57DE-4B53-8721-54B0400A6C46}" type="presOf" srcId="{EE1E8698-08F6-4F84-850B-E0B9FBFC42AA}" destId="{1ED731DB-853B-4980-AB56-48A6FDFFD4A4}" srcOrd="0" destOrd="0" presId="urn:microsoft.com/office/officeart/2005/8/layout/lProcess2"/>
    <dgm:cxn modelId="{C1B14395-1F57-4BEB-BEEC-2887E692B42D}" type="presOf" srcId="{E4E30B2A-5E4D-4337-8D0D-33FD5ADADD36}" destId="{0141FA3C-5554-4F10-A53B-2A34E03E4731}" srcOrd="0" destOrd="0" presId="urn:microsoft.com/office/officeart/2005/8/layout/lProcess2"/>
    <dgm:cxn modelId="{EAB43B6D-4D64-465F-A92D-F54AD1FC687C}" srcId="{BC258D43-C9DA-410D-93FD-8AFADCF2C94E}" destId="{A65ACA8A-E97E-407A-9350-3440F01005B9}" srcOrd="1" destOrd="0" parTransId="{EA44F9D5-A6B6-4B14-B023-8BDA0966A338}" sibTransId="{2EFA4722-F57D-4CF6-9A42-7E6EBB674838}"/>
    <dgm:cxn modelId="{41FD1C1A-F0AC-4AC3-8B04-E7CDB36D30D4}" srcId="{F3D8EF49-3355-4AB9-81C9-01A741AA45AE}" destId="{29932909-21EF-4E5D-8EB1-CD0C8E498028}" srcOrd="0" destOrd="0" parTransId="{E6A7CCAD-C15B-459A-AECD-F1C4DBDD74BA}" sibTransId="{48825DFA-1DA9-45D4-939D-5FBD4B1008E3}"/>
    <dgm:cxn modelId="{8122CCA7-A458-457A-BCD8-40BD3D3514F7}" type="presOf" srcId="{F3D8EF49-3355-4AB9-81C9-01A741AA45AE}" destId="{4E595256-7667-4297-9BAB-E56C629DE0C4}" srcOrd="0" destOrd="0" presId="urn:microsoft.com/office/officeart/2005/8/layout/lProcess2"/>
    <dgm:cxn modelId="{5C45D976-CF40-469F-97A5-226F90BBC6C6}" type="presOf" srcId="{BC258D43-C9DA-410D-93FD-8AFADCF2C94E}" destId="{A09B2294-14EC-4AFF-9009-81FEDFC84EB7}" srcOrd="0" destOrd="0" presId="urn:microsoft.com/office/officeart/2005/8/layout/lProcess2"/>
    <dgm:cxn modelId="{3F3C7D86-D5DA-4E1F-B032-E99880E1B9A3}" srcId="{A65ACA8A-E97E-407A-9350-3440F01005B9}" destId="{96519242-5879-46F0-B6A1-054BE8CE9726}" srcOrd="0" destOrd="0" parTransId="{538D6477-6FCA-4E1D-B3DD-F06D763B6EB8}" sibTransId="{A00786B5-FB50-4770-8212-0234772CBEC3}"/>
    <dgm:cxn modelId="{9546FBEB-A266-4347-BD34-BC632B78DAD8}" srcId="{9C002982-80C7-4369-B0B6-4249F3C30B24}" destId="{EE1E8698-08F6-4F84-850B-E0B9FBFC42AA}" srcOrd="0" destOrd="0" parTransId="{848C8B77-20F3-4386-B8A9-EA049DA16B2F}" sibTransId="{FE3E7661-707D-4E75-B50F-FDA727B7BFA7}"/>
    <dgm:cxn modelId="{00B6C4A4-78A4-4969-A46D-4372228E8974}" type="presOf" srcId="{96519242-5879-46F0-B6A1-054BE8CE9726}" destId="{E76F932F-E955-4DFE-9DE0-E3F19A9FF446}" srcOrd="0" destOrd="0" presId="urn:microsoft.com/office/officeart/2005/8/layout/lProcess2"/>
    <dgm:cxn modelId="{2F28D2EC-CA95-4813-8B53-2FF9E4CB1950}" srcId="{BC258D43-C9DA-410D-93FD-8AFADCF2C94E}" destId="{E4E30B2A-5E4D-4337-8D0D-33FD5ADADD36}" srcOrd="4" destOrd="0" parTransId="{4D37B13F-9DAE-4FFF-9B4F-5BE2DC686C24}" sibTransId="{1196E53C-5094-4643-BF71-2E12A4236D49}"/>
    <dgm:cxn modelId="{35FCD17A-7039-4489-AE65-FA06673B10C1}" type="presOf" srcId="{9C002982-80C7-4369-B0B6-4249F3C30B24}" destId="{516525D1-A1D2-46D2-B78C-C7DB0EE33660}" srcOrd="1" destOrd="0" presId="urn:microsoft.com/office/officeart/2005/8/layout/lProcess2"/>
    <dgm:cxn modelId="{84D90E20-51AE-482B-BD15-50AA32E41F62}" type="presOf" srcId="{9C002982-80C7-4369-B0B6-4249F3C30B24}" destId="{D011D692-B940-4055-809C-1450DA225052}" srcOrd="0" destOrd="0" presId="urn:microsoft.com/office/officeart/2005/8/layout/lProcess2"/>
    <dgm:cxn modelId="{AB31925F-E128-4FAB-83EF-FE3B9656B848}" type="presParOf" srcId="{A09B2294-14EC-4AFF-9009-81FEDFC84EB7}" destId="{DD8FEB08-BFAC-46A2-A8D1-A135A8C10255}" srcOrd="0" destOrd="0" presId="urn:microsoft.com/office/officeart/2005/8/layout/lProcess2"/>
    <dgm:cxn modelId="{E6F67F3E-DB21-4F6B-BCBD-E05DA4F05388}" type="presParOf" srcId="{DD8FEB08-BFAC-46A2-A8D1-A135A8C10255}" destId="{74AFB2EF-52A9-4BA6-B432-83FCE04FD63C}" srcOrd="0" destOrd="0" presId="urn:microsoft.com/office/officeart/2005/8/layout/lProcess2"/>
    <dgm:cxn modelId="{6B5F26F6-2B06-43BB-919F-23B5BED1F702}" type="presParOf" srcId="{DD8FEB08-BFAC-46A2-A8D1-A135A8C10255}" destId="{5AB742FF-73DF-4148-8D4F-08C473EFE60D}" srcOrd="1" destOrd="0" presId="urn:microsoft.com/office/officeart/2005/8/layout/lProcess2"/>
    <dgm:cxn modelId="{A7291A95-DCB4-430C-895C-127158264A7E}" type="presParOf" srcId="{DD8FEB08-BFAC-46A2-A8D1-A135A8C10255}" destId="{0F9C952F-40C5-4CD0-B3A1-D2BB4064EE86}" srcOrd="2" destOrd="0" presId="urn:microsoft.com/office/officeart/2005/8/layout/lProcess2"/>
    <dgm:cxn modelId="{BE356DBD-AD52-4B35-9D9F-154CBE8EBD63}" type="presParOf" srcId="{0F9C952F-40C5-4CD0-B3A1-D2BB4064EE86}" destId="{F3658143-9DCF-45F6-882C-E0EAC355FF01}" srcOrd="0" destOrd="0" presId="urn:microsoft.com/office/officeart/2005/8/layout/lProcess2"/>
    <dgm:cxn modelId="{B0B33319-FDDD-40A4-8A30-2B7A8B106E0B}" type="presParOf" srcId="{F3658143-9DCF-45F6-882C-E0EAC355FF01}" destId="{31156AE6-8E2E-45C8-AF9C-AEE72FDC703F}" srcOrd="0" destOrd="0" presId="urn:microsoft.com/office/officeart/2005/8/layout/lProcess2"/>
    <dgm:cxn modelId="{A9651BDA-6465-4A86-9A87-D353BD292A80}" type="presParOf" srcId="{A09B2294-14EC-4AFF-9009-81FEDFC84EB7}" destId="{02ACBFD3-3208-4CE9-B909-7891EB07FF4C}" srcOrd="1" destOrd="0" presId="urn:microsoft.com/office/officeart/2005/8/layout/lProcess2"/>
    <dgm:cxn modelId="{B06B3C3F-E56E-4DE5-A61F-2EFBC1E7A044}" type="presParOf" srcId="{A09B2294-14EC-4AFF-9009-81FEDFC84EB7}" destId="{E7CCEEF9-B80E-40FB-BFD6-E23991125AAF}" srcOrd="2" destOrd="0" presId="urn:microsoft.com/office/officeart/2005/8/layout/lProcess2"/>
    <dgm:cxn modelId="{C74EE9E2-2486-46A4-B828-7588644EA09E}" type="presParOf" srcId="{E7CCEEF9-B80E-40FB-BFD6-E23991125AAF}" destId="{F1AD052D-1248-4BC3-95E3-3C1487489982}" srcOrd="0" destOrd="0" presId="urn:microsoft.com/office/officeart/2005/8/layout/lProcess2"/>
    <dgm:cxn modelId="{69D21F84-9ABC-47E2-9310-7018734D64AC}" type="presParOf" srcId="{E7CCEEF9-B80E-40FB-BFD6-E23991125AAF}" destId="{EF04A6B0-941D-4637-8AFD-5D2EEB4CED42}" srcOrd="1" destOrd="0" presId="urn:microsoft.com/office/officeart/2005/8/layout/lProcess2"/>
    <dgm:cxn modelId="{24E46EB7-CDD9-4DA0-97CE-B1AC32DA35F0}" type="presParOf" srcId="{E7CCEEF9-B80E-40FB-BFD6-E23991125AAF}" destId="{6486D08A-E977-4707-A5FA-CB8DF9609E7E}" srcOrd="2" destOrd="0" presId="urn:microsoft.com/office/officeart/2005/8/layout/lProcess2"/>
    <dgm:cxn modelId="{A9E4EF93-66D5-44CA-B96C-CDC281F0B534}" type="presParOf" srcId="{6486D08A-E977-4707-A5FA-CB8DF9609E7E}" destId="{F94F19AB-AA51-4DD8-B487-21F91D9E2FEE}" srcOrd="0" destOrd="0" presId="urn:microsoft.com/office/officeart/2005/8/layout/lProcess2"/>
    <dgm:cxn modelId="{56FDE64E-7B91-44AD-B20F-6455984EED78}" type="presParOf" srcId="{F94F19AB-AA51-4DD8-B487-21F91D9E2FEE}" destId="{E76F932F-E955-4DFE-9DE0-E3F19A9FF446}" srcOrd="0" destOrd="0" presId="urn:microsoft.com/office/officeart/2005/8/layout/lProcess2"/>
    <dgm:cxn modelId="{D879A69E-7924-4204-B947-E045383681DB}" type="presParOf" srcId="{A09B2294-14EC-4AFF-9009-81FEDFC84EB7}" destId="{1C60C178-FB86-4780-9BFC-7B02C2B15762}" srcOrd="3" destOrd="0" presId="urn:microsoft.com/office/officeart/2005/8/layout/lProcess2"/>
    <dgm:cxn modelId="{B7B3034C-BE5D-4FFC-9F2D-2D7355E4BA12}" type="presParOf" srcId="{A09B2294-14EC-4AFF-9009-81FEDFC84EB7}" destId="{ED4573C0-C002-4792-B16D-90511521197D}" srcOrd="4" destOrd="0" presId="urn:microsoft.com/office/officeart/2005/8/layout/lProcess2"/>
    <dgm:cxn modelId="{B7CB2CF5-FBC9-4264-91D2-F5F27B0ABAA3}" type="presParOf" srcId="{ED4573C0-C002-4792-B16D-90511521197D}" destId="{4E595256-7667-4297-9BAB-E56C629DE0C4}" srcOrd="0" destOrd="0" presId="urn:microsoft.com/office/officeart/2005/8/layout/lProcess2"/>
    <dgm:cxn modelId="{DF8C9E8B-943C-44F4-8FC7-8B1600B4DE9F}" type="presParOf" srcId="{ED4573C0-C002-4792-B16D-90511521197D}" destId="{7F382FF0-A89E-4238-8D5D-48905739B9B7}" srcOrd="1" destOrd="0" presId="urn:microsoft.com/office/officeart/2005/8/layout/lProcess2"/>
    <dgm:cxn modelId="{5977D8C9-44F0-453F-AE17-9439BD191302}" type="presParOf" srcId="{ED4573C0-C002-4792-B16D-90511521197D}" destId="{AF3C3B11-D9DA-40BD-95B9-96D303E3CA0C}" srcOrd="2" destOrd="0" presId="urn:microsoft.com/office/officeart/2005/8/layout/lProcess2"/>
    <dgm:cxn modelId="{031D1643-C7C8-4E47-B585-9B642891E6E0}" type="presParOf" srcId="{AF3C3B11-D9DA-40BD-95B9-96D303E3CA0C}" destId="{D040B8E8-E403-414C-9261-DE9B9343E58C}" srcOrd="0" destOrd="0" presId="urn:microsoft.com/office/officeart/2005/8/layout/lProcess2"/>
    <dgm:cxn modelId="{BBE71FC0-4A71-4FB2-90DF-9682CE639AB4}" type="presParOf" srcId="{D040B8E8-E403-414C-9261-DE9B9343E58C}" destId="{1D372C06-6EF4-47B6-B605-1D3689EFFF38}" srcOrd="0" destOrd="0" presId="urn:microsoft.com/office/officeart/2005/8/layout/lProcess2"/>
    <dgm:cxn modelId="{2E75E8F7-908A-4C83-B8B0-3F149D89D3A9}" type="presParOf" srcId="{A09B2294-14EC-4AFF-9009-81FEDFC84EB7}" destId="{8609FF48-7F0A-4264-BCFA-C0DC774732FB}" srcOrd="5" destOrd="0" presId="urn:microsoft.com/office/officeart/2005/8/layout/lProcess2"/>
    <dgm:cxn modelId="{F5E75E8C-F26C-4565-902F-F5CD570D8C4E}" type="presParOf" srcId="{A09B2294-14EC-4AFF-9009-81FEDFC84EB7}" destId="{D88A698F-BEC8-410B-828B-D80F58F90F41}" srcOrd="6" destOrd="0" presId="urn:microsoft.com/office/officeart/2005/8/layout/lProcess2"/>
    <dgm:cxn modelId="{200E6082-8DD7-4E95-B263-47C7B5A92FAD}" type="presParOf" srcId="{D88A698F-BEC8-410B-828B-D80F58F90F41}" destId="{D011D692-B940-4055-809C-1450DA225052}" srcOrd="0" destOrd="0" presId="urn:microsoft.com/office/officeart/2005/8/layout/lProcess2"/>
    <dgm:cxn modelId="{B95479B2-3D46-42CF-907E-6DAD1B965431}" type="presParOf" srcId="{D88A698F-BEC8-410B-828B-D80F58F90F41}" destId="{516525D1-A1D2-46D2-B78C-C7DB0EE33660}" srcOrd="1" destOrd="0" presId="urn:microsoft.com/office/officeart/2005/8/layout/lProcess2"/>
    <dgm:cxn modelId="{2722C222-55B7-4F34-9B70-95BA18C41F8B}" type="presParOf" srcId="{D88A698F-BEC8-410B-828B-D80F58F90F41}" destId="{C1B5AD3A-1FC4-41F3-9189-09F40B517639}" srcOrd="2" destOrd="0" presId="urn:microsoft.com/office/officeart/2005/8/layout/lProcess2"/>
    <dgm:cxn modelId="{40393DC7-D342-44EF-9546-C9E84D5C7ED7}" type="presParOf" srcId="{C1B5AD3A-1FC4-41F3-9189-09F40B517639}" destId="{E8673CD7-DA60-4A59-A62B-E034C91DB8B4}" srcOrd="0" destOrd="0" presId="urn:microsoft.com/office/officeart/2005/8/layout/lProcess2"/>
    <dgm:cxn modelId="{53526C03-3B66-4BC0-A4BC-58DDFD0888A7}" type="presParOf" srcId="{E8673CD7-DA60-4A59-A62B-E034C91DB8B4}" destId="{1ED731DB-853B-4980-AB56-48A6FDFFD4A4}" srcOrd="0" destOrd="0" presId="urn:microsoft.com/office/officeart/2005/8/layout/lProcess2"/>
    <dgm:cxn modelId="{7E69C64C-B6E0-49C9-8EB0-2B2D2A943435}" type="presParOf" srcId="{A09B2294-14EC-4AFF-9009-81FEDFC84EB7}" destId="{C20AB10E-B162-40AF-B162-09DA9CE6671F}" srcOrd="7" destOrd="0" presId="urn:microsoft.com/office/officeart/2005/8/layout/lProcess2"/>
    <dgm:cxn modelId="{3D4C23FD-BEBD-41D1-A0ED-5695DC280E0F}" type="presParOf" srcId="{A09B2294-14EC-4AFF-9009-81FEDFC84EB7}" destId="{D82332C8-B4E6-4868-81C5-434E10A28B30}" srcOrd="8" destOrd="0" presId="urn:microsoft.com/office/officeart/2005/8/layout/lProcess2"/>
    <dgm:cxn modelId="{911A75E3-B348-4055-9DD8-6494C0A3E0A0}" type="presParOf" srcId="{D82332C8-B4E6-4868-81C5-434E10A28B30}" destId="{0141FA3C-5554-4F10-A53B-2A34E03E4731}" srcOrd="0" destOrd="0" presId="urn:microsoft.com/office/officeart/2005/8/layout/lProcess2"/>
    <dgm:cxn modelId="{44BC9CDC-45F0-4211-A483-36D9B7FD5E60}" type="presParOf" srcId="{D82332C8-B4E6-4868-81C5-434E10A28B30}" destId="{3C14A50A-2681-4D0C-8B50-356A5520636F}" srcOrd="1" destOrd="0" presId="urn:microsoft.com/office/officeart/2005/8/layout/lProcess2"/>
    <dgm:cxn modelId="{46356B0B-ADE3-4216-897C-2ED6EFB0AB25}" type="presParOf" srcId="{D82332C8-B4E6-4868-81C5-434E10A28B30}" destId="{7F653152-4CFD-40B7-B96C-8475A11C084E}" srcOrd="2" destOrd="0" presId="urn:microsoft.com/office/officeart/2005/8/layout/lProcess2"/>
    <dgm:cxn modelId="{34448AD5-A65C-429F-9926-497B089F8FEF}" type="presParOf" srcId="{7F653152-4CFD-40B7-B96C-8475A11C084E}" destId="{9699E1AE-E3B1-4F03-9610-373A43697338}" srcOrd="0" destOrd="0" presId="urn:microsoft.com/office/officeart/2005/8/layout/lProcess2"/>
    <dgm:cxn modelId="{674D1EB8-FA49-4C10-9131-A83C0196662D}" type="presParOf" srcId="{9699E1AE-E3B1-4F03-9610-373A43697338}" destId="{D0307872-BFC6-4098-BD35-762BD55F58CF}"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5A16CB3-5E1F-4ACD-A562-BE00552E98E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ZA"/>
        </a:p>
      </dgm:t>
    </dgm:pt>
    <dgm:pt modelId="{9BCA2BF9-02D2-4C8C-A979-0DDAC658480A}">
      <dgm:prSet phldrT="[Text]"/>
      <dgm:spPr>
        <a:solidFill>
          <a:srgbClr val="FF0000"/>
        </a:solidFill>
      </dgm:spPr>
      <dgm:t>
        <a:bodyPr/>
        <a:lstStyle/>
        <a:p>
          <a:r>
            <a:rPr lang="en-ZA" dirty="0">
              <a:solidFill>
                <a:schemeClr val="tx1"/>
              </a:solidFill>
            </a:rPr>
            <a:t>Identify</a:t>
          </a:r>
        </a:p>
      </dgm:t>
    </dgm:pt>
    <dgm:pt modelId="{79949745-2446-4C5C-904E-0C0286D7A987}" type="parTrans" cxnId="{CD80A9B1-4BDF-4B44-A20F-10CFCA12C751}">
      <dgm:prSet/>
      <dgm:spPr/>
      <dgm:t>
        <a:bodyPr/>
        <a:lstStyle/>
        <a:p>
          <a:endParaRPr lang="en-ZA"/>
        </a:p>
      </dgm:t>
    </dgm:pt>
    <dgm:pt modelId="{BB0F7827-2B99-4C47-B7FA-855BE4CDD607}" type="sibTrans" cxnId="{CD80A9B1-4BDF-4B44-A20F-10CFCA12C751}">
      <dgm:prSet/>
      <dgm:spPr/>
      <dgm:t>
        <a:bodyPr/>
        <a:lstStyle/>
        <a:p>
          <a:endParaRPr lang="en-ZA"/>
        </a:p>
      </dgm:t>
    </dgm:pt>
    <dgm:pt modelId="{57912CFC-6DFC-4264-B15B-F2E094B2AB2F}">
      <dgm:prSet phldrT="[Text]"/>
      <dgm:spPr/>
      <dgm:t>
        <a:bodyPr/>
        <a:lstStyle/>
        <a:p>
          <a:r>
            <a:rPr lang="en-ZA" dirty="0"/>
            <a:t>Identify areas of poor performance</a:t>
          </a:r>
        </a:p>
      </dgm:t>
    </dgm:pt>
    <dgm:pt modelId="{3D76834A-D3D2-4031-99DA-46CF3D1DC55D}" type="parTrans" cxnId="{A0EBA1FA-8482-4554-94E0-B41ECCAD7754}">
      <dgm:prSet/>
      <dgm:spPr/>
      <dgm:t>
        <a:bodyPr/>
        <a:lstStyle/>
        <a:p>
          <a:endParaRPr lang="en-ZA"/>
        </a:p>
      </dgm:t>
    </dgm:pt>
    <dgm:pt modelId="{FA3C4D0D-D4C8-46A7-8A98-608D6EBF6F73}" type="sibTrans" cxnId="{A0EBA1FA-8482-4554-94E0-B41ECCAD7754}">
      <dgm:prSet/>
      <dgm:spPr/>
      <dgm:t>
        <a:bodyPr/>
        <a:lstStyle/>
        <a:p>
          <a:endParaRPr lang="en-ZA"/>
        </a:p>
      </dgm:t>
    </dgm:pt>
    <dgm:pt modelId="{FFE1B310-1B08-46E0-8890-77D0655529B2}">
      <dgm:prSet phldrT="[Text]"/>
      <dgm:spPr>
        <a:solidFill>
          <a:srgbClr val="FFFF00"/>
        </a:solidFill>
      </dgm:spPr>
      <dgm:t>
        <a:bodyPr/>
        <a:lstStyle/>
        <a:p>
          <a:r>
            <a:rPr lang="en-ZA" dirty="0">
              <a:solidFill>
                <a:schemeClr val="tx1"/>
              </a:solidFill>
            </a:rPr>
            <a:t>Analyse</a:t>
          </a:r>
        </a:p>
      </dgm:t>
    </dgm:pt>
    <dgm:pt modelId="{5B38B4B1-B12C-418C-B102-FF057B247660}" type="parTrans" cxnId="{9626827E-AC96-42BE-A8F5-54E9035A48BC}">
      <dgm:prSet/>
      <dgm:spPr/>
      <dgm:t>
        <a:bodyPr/>
        <a:lstStyle/>
        <a:p>
          <a:endParaRPr lang="en-ZA"/>
        </a:p>
      </dgm:t>
    </dgm:pt>
    <dgm:pt modelId="{A625C7C4-E5FA-4BD4-886E-61936FAC4C18}" type="sibTrans" cxnId="{9626827E-AC96-42BE-A8F5-54E9035A48BC}">
      <dgm:prSet/>
      <dgm:spPr/>
      <dgm:t>
        <a:bodyPr/>
        <a:lstStyle/>
        <a:p>
          <a:endParaRPr lang="en-ZA"/>
        </a:p>
      </dgm:t>
    </dgm:pt>
    <dgm:pt modelId="{AE784B1F-48D1-4DA1-9D95-0768FAC5024C}">
      <dgm:prSet phldrT="[Text]"/>
      <dgm:spPr/>
      <dgm:t>
        <a:bodyPr/>
        <a:lstStyle/>
        <a:p>
          <a:r>
            <a:rPr lang="en-ZA" dirty="0"/>
            <a:t>Establish the reasons behind poor performance</a:t>
          </a:r>
        </a:p>
      </dgm:t>
    </dgm:pt>
    <dgm:pt modelId="{7F18795E-A9EE-401A-A0B9-E6B90D6BBF0D}" type="parTrans" cxnId="{66AD13F6-9A83-4E5F-BC0F-4C72F95F0467}">
      <dgm:prSet/>
      <dgm:spPr/>
      <dgm:t>
        <a:bodyPr/>
        <a:lstStyle/>
        <a:p>
          <a:endParaRPr lang="en-ZA"/>
        </a:p>
      </dgm:t>
    </dgm:pt>
    <dgm:pt modelId="{E217B572-7E7D-449E-8284-33EBBC0136D4}" type="sibTrans" cxnId="{66AD13F6-9A83-4E5F-BC0F-4C72F95F0467}">
      <dgm:prSet/>
      <dgm:spPr/>
      <dgm:t>
        <a:bodyPr/>
        <a:lstStyle/>
        <a:p>
          <a:endParaRPr lang="en-ZA"/>
        </a:p>
      </dgm:t>
    </dgm:pt>
    <dgm:pt modelId="{4FE2E18A-946C-4A4F-B893-59A70225D3DF}">
      <dgm:prSet phldrT="[Text]"/>
      <dgm:spPr>
        <a:solidFill>
          <a:srgbClr val="00B050"/>
        </a:solidFill>
      </dgm:spPr>
      <dgm:t>
        <a:bodyPr/>
        <a:lstStyle/>
        <a:p>
          <a:r>
            <a:rPr lang="en-ZA" dirty="0">
              <a:solidFill>
                <a:schemeClr val="tx1"/>
              </a:solidFill>
            </a:rPr>
            <a:t>Intervene</a:t>
          </a:r>
        </a:p>
      </dgm:t>
    </dgm:pt>
    <dgm:pt modelId="{308D94D7-2753-4223-A212-A23BF6B4D88F}" type="parTrans" cxnId="{E502D5A1-897F-46DA-800F-B8D3C448C24C}">
      <dgm:prSet/>
      <dgm:spPr/>
      <dgm:t>
        <a:bodyPr/>
        <a:lstStyle/>
        <a:p>
          <a:endParaRPr lang="en-ZA"/>
        </a:p>
      </dgm:t>
    </dgm:pt>
    <dgm:pt modelId="{323B5029-CD3F-409F-ACFF-D3B31412DFF3}" type="sibTrans" cxnId="{E502D5A1-897F-46DA-800F-B8D3C448C24C}">
      <dgm:prSet/>
      <dgm:spPr/>
      <dgm:t>
        <a:bodyPr/>
        <a:lstStyle/>
        <a:p>
          <a:endParaRPr lang="en-ZA"/>
        </a:p>
      </dgm:t>
    </dgm:pt>
    <dgm:pt modelId="{955DA99F-2EE8-4D16-BF2A-104153CDC994}">
      <dgm:prSet phldrT="[Text]"/>
      <dgm:spPr/>
      <dgm:t>
        <a:bodyPr/>
        <a:lstStyle/>
        <a:p>
          <a:r>
            <a:rPr lang="en-ZA" dirty="0"/>
            <a:t>Coordinate implementation of support/intervention measures</a:t>
          </a:r>
        </a:p>
      </dgm:t>
    </dgm:pt>
    <dgm:pt modelId="{A1274CEF-B2A2-488F-9884-508C1805EE7E}" type="parTrans" cxnId="{4BB7A3F9-5283-4746-AE12-5C6FE78733AE}">
      <dgm:prSet/>
      <dgm:spPr/>
      <dgm:t>
        <a:bodyPr/>
        <a:lstStyle/>
        <a:p>
          <a:endParaRPr lang="en-ZA"/>
        </a:p>
      </dgm:t>
    </dgm:pt>
    <dgm:pt modelId="{C12091C3-4A2B-4E36-8906-52F03BCEA279}" type="sibTrans" cxnId="{4BB7A3F9-5283-4746-AE12-5C6FE78733AE}">
      <dgm:prSet/>
      <dgm:spPr/>
      <dgm:t>
        <a:bodyPr/>
        <a:lstStyle/>
        <a:p>
          <a:endParaRPr lang="en-ZA"/>
        </a:p>
      </dgm:t>
    </dgm:pt>
    <dgm:pt modelId="{0F2CD160-B7D2-444A-94F8-D0C22F9369BE}">
      <dgm:prSet phldrT="[Text]"/>
      <dgm:spPr/>
      <dgm:t>
        <a:bodyPr/>
        <a:lstStyle/>
        <a:p>
          <a:r>
            <a:rPr lang="en-ZA" dirty="0"/>
            <a:t>Where are the blockages?</a:t>
          </a:r>
        </a:p>
      </dgm:t>
    </dgm:pt>
    <dgm:pt modelId="{BFEF0C00-0D43-4555-B434-E9806D780EF8}" type="parTrans" cxnId="{624C331B-1103-43F2-981E-53091A9B2AA7}">
      <dgm:prSet/>
      <dgm:spPr/>
      <dgm:t>
        <a:bodyPr/>
        <a:lstStyle/>
        <a:p>
          <a:endParaRPr lang="en-ZA"/>
        </a:p>
      </dgm:t>
    </dgm:pt>
    <dgm:pt modelId="{26E6A8FC-479C-44F4-9866-5589F7071833}" type="sibTrans" cxnId="{624C331B-1103-43F2-981E-53091A9B2AA7}">
      <dgm:prSet/>
      <dgm:spPr/>
      <dgm:t>
        <a:bodyPr/>
        <a:lstStyle/>
        <a:p>
          <a:endParaRPr lang="en-ZA"/>
        </a:p>
      </dgm:t>
    </dgm:pt>
    <dgm:pt modelId="{9E38E717-94DE-4AD0-83B5-EBF2A61E3506}">
      <dgm:prSet phldrT="[Text]"/>
      <dgm:spPr/>
      <dgm:t>
        <a:bodyPr/>
        <a:lstStyle/>
        <a:p>
          <a:r>
            <a:rPr lang="en-ZA" dirty="0"/>
            <a:t>Institutional and structures  failures</a:t>
          </a:r>
        </a:p>
      </dgm:t>
    </dgm:pt>
    <dgm:pt modelId="{1009DCBC-F461-4FB6-B11F-BD75EE95E565}" type="parTrans" cxnId="{5062364E-7024-43F2-BC1C-8FA681951092}">
      <dgm:prSet/>
      <dgm:spPr/>
      <dgm:t>
        <a:bodyPr/>
        <a:lstStyle/>
        <a:p>
          <a:endParaRPr lang="en-ZA"/>
        </a:p>
      </dgm:t>
    </dgm:pt>
    <dgm:pt modelId="{0C48CA36-604E-4E6A-A417-9EB9B1718A38}" type="sibTrans" cxnId="{5062364E-7024-43F2-BC1C-8FA681951092}">
      <dgm:prSet/>
      <dgm:spPr/>
      <dgm:t>
        <a:bodyPr/>
        <a:lstStyle/>
        <a:p>
          <a:endParaRPr lang="en-ZA"/>
        </a:p>
      </dgm:t>
    </dgm:pt>
    <dgm:pt modelId="{2D9D656B-C793-41A0-9CCE-16C107608CBF}">
      <dgm:prSet phldrT="[Text]"/>
      <dgm:spPr/>
      <dgm:t>
        <a:bodyPr/>
        <a:lstStyle/>
        <a:p>
          <a:r>
            <a:rPr lang="en-ZA" dirty="0"/>
            <a:t>Mobilise support</a:t>
          </a:r>
        </a:p>
      </dgm:t>
    </dgm:pt>
    <dgm:pt modelId="{A5425403-DB9B-459F-9BE4-50121A7E7452}" type="parTrans" cxnId="{A0B9B759-5121-446C-875B-6DCF5D75D63F}">
      <dgm:prSet/>
      <dgm:spPr/>
      <dgm:t>
        <a:bodyPr/>
        <a:lstStyle/>
        <a:p>
          <a:endParaRPr lang="en-ZA"/>
        </a:p>
      </dgm:t>
    </dgm:pt>
    <dgm:pt modelId="{B899472D-4C16-4BF5-BDE1-920B7D9F1DC9}" type="sibTrans" cxnId="{A0B9B759-5121-446C-875B-6DCF5D75D63F}">
      <dgm:prSet/>
      <dgm:spPr/>
      <dgm:t>
        <a:bodyPr/>
        <a:lstStyle/>
        <a:p>
          <a:endParaRPr lang="en-ZA"/>
        </a:p>
      </dgm:t>
    </dgm:pt>
    <dgm:pt modelId="{C4C47FD1-6116-47E0-95FD-893E2C1FDB03}" type="pres">
      <dgm:prSet presAssocID="{C5A16CB3-5E1F-4ACD-A562-BE00552E98E6}" presName="linearFlow" presStyleCnt="0">
        <dgm:presLayoutVars>
          <dgm:dir/>
          <dgm:animLvl val="lvl"/>
          <dgm:resizeHandles val="exact"/>
        </dgm:presLayoutVars>
      </dgm:prSet>
      <dgm:spPr/>
      <dgm:t>
        <a:bodyPr/>
        <a:lstStyle/>
        <a:p>
          <a:endParaRPr lang="en-US"/>
        </a:p>
      </dgm:t>
    </dgm:pt>
    <dgm:pt modelId="{18DA5CE3-BAA1-48F8-899F-7B9B5816F6F7}" type="pres">
      <dgm:prSet presAssocID="{9BCA2BF9-02D2-4C8C-A979-0DDAC658480A}" presName="composite" presStyleCnt="0"/>
      <dgm:spPr/>
    </dgm:pt>
    <dgm:pt modelId="{5697C224-36F4-4CE6-B4E4-16ABA86C51BB}" type="pres">
      <dgm:prSet presAssocID="{9BCA2BF9-02D2-4C8C-A979-0DDAC658480A}" presName="parTx" presStyleLbl="node1" presStyleIdx="0" presStyleCnt="3">
        <dgm:presLayoutVars>
          <dgm:chMax val="0"/>
          <dgm:chPref val="0"/>
          <dgm:bulletEnabled val="1"/>
        </dgm:presLayoutVars>
      </dgm:prSet>
      <dgm:spPr/>
      <dgm:t>
        <a:bodyPr/>
        <a:lstStyle/>
        <a:p>
          <a:endParaRPr lang="en-US"/>
        </a:p>
      </dgm:t>
    </dgm:pt>
    <dgm:pt modelId="{1A0D0115-1368-4880-B3F0-B9EE3178EB42}" type="pres">
      <dgm:prSet presAssocID="{9BCA2BF9-02D2-4C8C-A979-0DDAC658480A}" presName="parSh" presStyleLbl="node1" presStyleIdx="0" presStyleCnt="3"/>
      <dgm:spPr/>
      <dgm:t>
        <a:bodyPr/>
        <a:lstStyle/>
        <a:p>
          <a:endParaRPr lang="en-US"/>
        </a:p>
      </dgm:t>
    </dgm:pt>
    <dgm:pt modelId="{3CC384C3-5F50-4B36-8641-741882BE9516}" type="pres">
      <dgm:prSet presAssocID="{9BCA2BF9-02D2-4C8C-A979-0DDAC658480A}" presName="desTx" presStyleLbl="fgAcc1" presStyleIdx="0" presStyleCnt="3">
        <dgm:presLayoutVars>
          <dgm:bulletEnabled val="1"/>
        </dgm:presLayoutVars>
      </dgm:prSet>
      <dgm:spPr/>
      <dgm:t>
        <a:bodyPr/>
        <a:lstStyle/>
        <a:p>
          <a:endParaRPr lang="en-US"/>
        </a:p>
      </dgm:t>
    </dgm:pt>
    <dgm:pt modelId="{17F43191-66B9-4E7C-84FA-A2515C5CA5D8}" type="pres">
      <dgm:prSet presAssocID="{BB0F7827-2B99-4C47-B7FA-855BE4CDD607}" presName="sibTrans" presStyleLbl="sibTrans2D1" presStyleIdx="0" presStyleCnt="2"/>
      <dgm:spPr/>
      <dgm:t>
        <a:bodyPr/>
        <a:lstStyle/>
        <a:p>
          <a:endParaRPr lang="en-US"/>
        </a:p>
      </dgm:t>
    </dgm:pt>
    <dgm:pt modelId="{0D2FC338-4103-47E7-A885-80E7C1D224B1}" type="pres">
      <dgm:prSet presAssocID="{BB0F7827-2B99-4C47-B7FA-855BE4CDD607}" presName="connTx" presStyleLbl="sibTrans2D1" presStyleIdx="0" presStyleCnt="2"/>
      <dgm:spPr/>
      <dgm:t>
        <a:bodyPr/>
        <a:lstStyle/>
        <a:p>
          <a:endParaRPr lang="en-US"/>
        </a:p>
      </dgm:t>
    </dgm:pt>
    <dgm:pt modelId="{31803016-4F11-4EFE-BB3C-CCE7E4595FEC}" type="pres">
      <dgm:prSet presAssocID="{FFE1B310-1B08-46E0-8890-77D0655529B2}" presName="composite" presStyleCnt="0"/>
      <dgm:spPr/>
    </dgm:pt>
    <dgm:pt modelId="{E8DB87CC-01BE-44DC-A4AF-1F6553C758AB}" type="pres">
      <dgm:prSet presAssocID="{FFE1B310-1B08-46E0-8890-77D0655529B2}" presName="parTx" presStyleLbl="node1" presStyleIdx="0" presStyleCnt="3">
        <dgm:presLayoutVars>
          <dgm:chMax val="0"/>
          <dgm:chPref val="0"/>
          <dgm:bulletEnabled val="1"/>
        </dgm:presLayoutVars>
      </dgm:prSet>
      <dgm:spPr/>
      <dgm:t>
        <a:bodyPr/>
        <a:lstStyle/>
        <a:p>
          <a:endParaRPr lang="en-US"/>
        </a:p>
      </dgm:t>
    </dgm:pt>
    <dgm:pt modelId="{F138FBC3-3456-4145-A2A7-2D7B9026F36A}" type="pres">
      <dgm:prSet presAssocID="{FFE1B310-1B08-46E0-8890-77D0655529B2}" presName="parSh" presStyleLbl="node1" presStyleIdx="1" presStyleCnt="3" custScaleX="68302"/>
      <dgm:spPr/>
      <dgm:t>
        <a:bodyPr/>
        <a:lstStyle/>
        <a:p>
          <a:endParaRPr lang="en-US"/>
        </a:p>
      </dgm:t>
    </dgm:pt>
    <dgm:pt modelId="{948B2BD6-C31E-4D62-AE49-0BDDC29B3908}" type="pres">
      <dgm:prSet presAssocID="{FFE1B310-1B08-46E0-8890-77D0655529B2}" presName="desTx" presStyleLbl="fgAcc1" presStyleIdx="1" presStyleCnt="3">
        <dgm:presLayoutVars>
          <dgm:bulletEnabled val="1"/>
        </dgm:presLayoutVars>
      </dgm:prSet>
      <dgm:spPr/>
      <dgm:t>
        <a:bodyPr/>
        <a:lstStyle/>
        <a:p>
          <a:endParaRPr lang="en-US"/>
        </a:p>
      </dgm:t>
    </dgm:pt>
    <dgm:pt modelId="{48AE9954-DBC3-4D68-8451-41F467CFA0DD}" type="pres">
      <dgm:prSet presAssocID="{A625C7C4-E5FA-4BD4-886E-61936FAC4C18}" presName="sibTrans" presStyleLbl="sibTrans2D1" presStyleIdx="1" presStyleCnt="2"/>
      <dgm:spPr/>
      <dgm:t>
        <a:bodyPr/>
        <a:lstStyle/>
        <a:p>
          <a:endParaRPr lang="en-US"/>
        </a:p>
      </dgm:t>
    </dgm:pt>
    <dgm:pt modelId="{08655B38-5049-41D9-A0DD-5934CC4A6EB1}" type="pres">
      <dgm:prSet presAssocID="{A625C7C4-E5FA-4BD4-886E-61936FAC4C18}" presName="connTx" presStyleLbl="sibTrans2D1" presStyleIdx="1" presStyleCnt="2"/>
      <dgm:spPr/>
      <dgm:t>
        <a:bodyPr/>
        <a:lstStyle/>
        <a:p>
          <a:endParaRPr lang="en-US"/>
        </a:p>
      </dgm:t>
    </dgm:pt>
    <dgm:pt modelId="{CBA98AA8-EED5-4FDD-8E51-11510AD752AC}" type="pres">
      <dgm:prSet presAssocID="{4FE2E18A-946C-4A4F-B893-59A70225D3DF}" presName="composite" presStyleCnt="0"/>
      <dgm:spPr/>
    </dgm:pt>
    <dgm:pt modelId="{C8C162BD-0B9D-4AD8-829A-5A9076F5DDC7}" type="pres">
      <dgm:prSet presAssocID="{4FE2E18A-946C-4A4F-B893-59A70225D3DF}" presName="parTx" presStyleLbl="node1" presStyleIdx="1" presStyleCnt="3">
        <dgm:presLayoutVars>
          <dgm:chMax val="0"/>
          <dgm:chPref val="0"/>
          <dgm:bulletEnabled val="1"/>
        </dgm:presLayoutVars>
      </dgm:prSet>
      <dgm:spPr/>
      <dgm:t>
        <a:bodyPr/>
        <a:lstStyle/>
        <a:p>
          <a:endParaRPr lang="en-US"/>
        </a:p>
      </dgm:t>
    </dgm:pt>
    <dgm:pt modelId="{8160AAE9-B42E-4763-A17C-70B9A0277195}" type="pres">
      <dgm:prSet presAssocID="{4FE2E18A-946C-4A4F-B893-59A70225D3DF}" presName="parSh" presStyleLbl="node1" presStyleIdx="2" presStyleCnt="3"/>
      <dgm:spPr/>
      <dgm:t>
        <a:bodyPr/>
        <a:lstStyle/>
        <a:p>
          <a:endParaRPr lang="en-US"/>
        </a:p>
      </dgm:t>
    </dgm:pt>
    <dgm:pt modelId="{91BB1311-3293-4EC4-B093-F7CCA618D79A}" type="pres">
      <dgm:prSet presAssocID="{4FE2E18A-946C-4A4F-B893-59A70225D3DF}" presName="desTx" presStyleLbl="fgAcc1" presStyleIdx="2" presStyleCnt="3">
        <dgm:presLayoutVars>
          <dgm:bulletEnabled val="1"/>
        </dgm:presLayoutVars>
      </dgm:prSet>
      <dgm:spPr/>
      <dgm:t>
        <a:bodyPr/>
        <a:lstStyle/>
        <a:p>
          <a:endParaRPr lang="en-US"/>
        </a:p>
      </dgm:t>
    </dgm:pt>
  </dgm:ptLst>
  <dgm:cxnLst>
    <dgm:cxn modelId="{A0B9B759-5121-446C-875B-6DCF5D75D63F}" srcId="{4FE2E18A-946C-4A4F-B893-59A70225D3DF}" destId="{2D9D656B-C793-41A0-9CCE-16C107608CBF}" srcOrd="0" destOrd="0" parTransId="{A5425403-DB9B-459F-9BE4-50121A7E7452}" sibTransId="{B899472D-4C16-4BF5-BDE1-920B7D9F1DC9}"/>
    <dgm:cxn modelId="{A886A4E9-BFB1-4C28-B641-C890EB7109DA}" type="presOf" srcId="{0F2CD160-B7D2-444A-94F8-D0C22F9369BE}" destId="{3CC384C3-5F50-4B36-8641-741882BE9516}" srcOrd="0" destOrd="1" presId="urn:microsoft.com/office/officeart/2005/8/layout/process3"/>
    <dgm:cxn modelId="{CD80A9B1-4BDF-4B44-A20F-10CFCA12C751}" srcId="{C5A16CB3-5E1F-4ACD-A562-BE00552E98E6}" destId="{9BCA2BF9-02D2-4C8C-A979-0DDAC658480A}" srcOrd="0" destOrd="0" parTransId="{79949745-2446-4C5C-904E-0C0286D7A987}" sibTransId="{BB0F7827-2B99-4C47-B7FA-855BE4CDD607}"/>
    <dgm:cxn modelId="{7786F2AA-0AAC-4440-8A6E-DEFFB23EB87D}" type="presOf" srcId="{FFE1B310-1B08-46E0-8890-77D0655529B2}" destId="{E8DB87CC-01BE-44DC-A4AF-1F6553C758AB}" srcOrd="0" destOrd="0" presId="urn:microsoft.com/office/officeart/2005/8/layout/process3"/>
    <dgm:cxn modelId="{15B7D376-5D40-4ED3-90C9-0D4EBFE48305}" type="presOf" srcId="{AE784B1F-48D1-4DA1-9D95-0768FAC5024C}" destId="{948B2BD6-C31E-4D62-AE49-0BDDC29B3908}" srcOrd="0" destOrd="0" presId="urn:microsoft.com/office/officeart/2005/8/layout/process3"/>
    <dgm:cxn modelId="{624C331B-1103-43F2-981E-53091A9B2AA7}" srcId="{9BCA2BF9-02D2-4C8C-A979-0DDAC658480A}" destId="{0F2CD160-B7D2-444A-94F8-D0C22F9369BE}" srcOrd="1" destOrd="0" parTransId="{BFEF0C00-0D43-4555-B434-E9806D780EF8}" sibTransId="{26E6A8FC-479C-44F4-9866-5589F7071833}"/>
    <dgm:cxn modelId="{46437611-C412-4C61-A034-F09C690D6DA3}" type="presOf" srcId="{A625C7C4-E5FA-4BD4-886E-61936FAC4C18}" destId="{08655B38-5049-41D9-A0DD-5934CC4A6EB1}" srcOrd="1" destOrd="0" presId="urn:microsoft.com/office/officeart/2005/8/layout/process3"/>
    <dgm:cxn modelId="{FC8622B2-84F5-4BE3-890F-E8029C7DB2B5}" type="presOf" srcId="{A625C7C4-E5FA-4BD4-886E-61936FAC4C18}" destId="{48AE9954-DBC3-4D68-8451-41F467CFA0DD}" srcOrd="0" destOrd="0" presId="urn:microsoft.com/office/officeart/2005/8/layout/process3"/>
    <dgm:cxn modelId="{7D2BAF9A-6297-46C3-A86F-14FF8E85FD27}" type="presOf" srcId="{4FE2E18A-946C-4A4F-B893-59A70225D3DF}" destId="{8160AAE9-B42E-4763-A17C-70B9A0277195}" srcOrd="1" destOrd="0" presId="urn:microsoft.com/office/officeart/2005/8/layout/process3"/>
    <dgm:cxn modelId="{C1F91BE2-0933-4314-8DE9-6CC5F9C0CE47}" type="presOf" srcId="{57912CFC-6DFC-4264-B15B-F2E094B2AB2F}" destId="{3CC384C3-5F50-4B36-8641-741882BE9516}" srcOrd="0" destOrd="0" presId="urn:microsoft.com/office/officeart/2005/8/layout/process3"/>
    <dgm:cxn modelId="{4BB7A3F9-5283-4746-AE12-5C6FE78733AE}" srcId="{4FE2E18A-946C-4A4F-B893-59A70225D3DF}" destId="{955DA99F-2EE8-4D16-BF2A-104153CDC994}" srcOrd="1" destOrd="0" parTransId="{A1274CEF-B2A2-488F-9884-508C1805EE7E}" sibTransId="{C12091C3-4A2B-4E36-8906-52F03BCEA279}"/>
    <dgm:cxn modelId="{E502D5A1-897F-46DA-800F-B8D3C448C24C}" srcId="{C5A16CB3-5E1F-4ACD-A562-BE00552E98E6}" destId="{4FE2E18A-946C-4A4F-B893-59A70225D3DF}" srcOrd="2" destOrd="0" parTransId="{308D94D7-2753-4223-A212-A23BF6B4D88F}" sibTransId="{323B5029-CD3F-409F-ACFF-D3B31412DFF3}"/>
    <dgm:cxn modelId="{A0EBA1FA-8482-4554-94E0-B41ECCAD7754}" srcId="{9BCA2BF9-02D2-4C8C-A979-0DDAC658480A}" destId="{57912CFC-6DFC-4264-B15B-F2E094B2AB2F}" srcOrd="0" destOrd="0" parTransId="{3D76834A-D3D2-4031-99DA-46CF3D1DC55D}" sibTransId="{FA3C4D0D-D4C8-46A7-8A98-608D6EBF6F73}"/>
    <dgm:cxn modelId="{9FD11295-49C5-4927-82EB-5F13EDB7A58D}" type="presOf" srcId="{BB0F7827-2B99-4C47-B7FA-855BE4CDD607}" destId="{17F43191-66B9-4E7C-84FA-A2515C5CA5D8}" srcOrd="0" destOrd="0" presId="urn:microsoft.com/office/officeart/2005/8/layout/process3"/>
    <dgm:cxn modelId="{9626827E-AC96-42BE-A8F5-54E9035A48BC}" srcId="{C5A16CB3-5E1F-4ACD-A562-BE00552E98E6}" destId="{FFE1B310-1B08-46E0-8890-77D0655529B2}" srcOrd="1" destOrd="0" parTransId="{5B38B4B1-B12C-418C-B102-FF057B247660}" sibTransId="{A625C7C4-E5FA-4BD4-886E-61936FAC4C18}"/>
    <dgm:cxn modelId="{5062364E-7024-43F2-BC1C-8FA681951092}" srcId="{9BCA2BF9-02D2-4C8C-A979-0DDAC658480A}" destId="{9E38E717-94DE-4AD0-83B5-EBF2A61E3506}" srcOrd="2" destOrd="0" parTransId="{1009DCBC-F461-4FB6-B11F-BD75EE95E565}" sibTransId="{0C48CA36-604E-4E6A-A417-9EB9B1718A38}"/>
    <dgm:cxn modelId="{D86D0F0C-FE79-4AE0-9B9F-213C07D22C7F}" type="presOf" srcId="{2D9D656B-C793-41A0-9CCE-16C107608CBF}" destId="{91BB1311-3293-4EC4-B093-F7CCA618D79A}" srcOrd="0" destOrd="0" presId="urn:microsoft.com/office/officeart/2005/8/layout/process3"/>
    <dgm:cxn modelId="{5D907D0B-CE48-454F-A157-FF2BAAB84C4C}" type="presOf" srcId="{4FE2E18A-946C-4A4F-B893-59A70225D3DF}" destId="{C8C162BD-0B9D-4AD8-829A-5A9076F5DDC7}" srcOrd="0" destOrd="0" presId="urn:microsoft.com/office/officeart/2005/8/layout/process3"/>
    <dgm:cxn modelId="{36D118E4-5F28-430A-8A52-E51A5A6BC21F}" type="presOf" srcId="{9E38E717-94DE-4AD0-83B5-EBF2A61E3506}" destId="{3CC384C3-5F50-4B36-8641-741882BE9516}" srcOrd="0" destOrd="2" presId="urn:microsoft.com/office/officeart/2005/8/layout/process3"/>
    <dgm:cxn modelId="{8F4BC38E-5C38-4484-9027-2548E6C03524}" type="presOf" srcId="{9BCA2BF9-02D2-4C8C-A979-0DDAC658480A}" destId="{1A0D0115-1368-4880-B3F0-B9EE3178EB42}" srcOrd="1" destOrd="0" presId="urn:microsoft.com/office/officeart/2005/8/layout/process3"/>
    <dgm:cxn modelId="{6137D9CA-0499-4AC9-9E6A-A2C7AF1CD7AB}" type="presOf" srcId="{BB0F7827-2B99-4C47-B7FA-855BE4CDD607}" destId="{0D2FC338-4103-47E7-A885-80E7C1D224B1}" srcOrd="1" destOrd="0" presId="urn:microsoft.com/office/officeart/2005/8/layout/process3"/>
    <dgm:cxn modelId="{E7091981-098D-4996-8CD9-04DE5FE44ABE}" type="presOf" srcId="{955DA99F-2EE8-4D16-BF2A-104153CDC994}" destId="{91BB1311-3293-4EC4-B093-F7CCA618D79A}" srcOrd="0" destOrd="1" presId="urn:microsoft.com/office/officeart/2005/8/layout/process3"/>
    <dgm:cxn modelId="{3936DE4B-56D2-4958-B368-F96BC579870E}" type="presOf" srcId="{C5A16CB3-5E1F-4ACD-A562-BE00552E98E6}" destId="{C4C47FD1-6116-47E0-95FD-893E2C1FDB03}" srcOrd="0" destOrd="0" presId="urn:microsoft.com/office/officeart/2005/8/layout/process3"/>
    <dgm:cxn modelId="{EC2C67EA-556E-4AE6-9B0F-E5DAC518E848}" type="presOf" srcId="{FFE1B310-1B08-46E0-8890-77D0655529B2}" destId="{F138FBC3-3456-4145-A2A7-2D7B9026F36A}" srcOrd="1" destOrd="0" presId="urn:microsoft.com/office/officeart/2005/8/layout/process3"/>
    <dgm:cxn modelId="{5EF34BE2-F438-47BE-AC78-8E3D98AD177A}" type="presOf" srcId="{9BCA2BF9-02D2-4C8C-A979-0DDAC658480A}" destId="{5697C224-36F4-4CE6-B4E4-16ABA86C51BB}" srcOrd="0" destOrd="0" presId="urn:microsoft.com/office/officeart/2005/8/layout/process3"/>
    <dgm:cxn modelId="{66AD13F6-9A83-4E5F-BC0F-4C72F95F0467}" srcId="{FFE1B310-1B08-46E0-8890-77D0655529B2}" destId="{AE784B1F-48D1-4DA1-9D95-0768FAC5024C}" srcOrd="0" destOrd="0" parTransId="{7F18795E-A9EE-401A-A0B9-E6B90D6BBF0D}" sibTransId="{E217B572-7E7D-449E-8284-33EBBC0136D4}"/>
    <dgm:cxn modelId="{E9CFA821-A74C-41BE-AD1D-74FBF958F8B2}" type="presParOf" srcId="{C4C47FD1-6116-47E0-95FD-893E2C1FDB03}" destId="{18DA5CE3-BAA1-48F8-899F-7B9B5816F6F7}" srcOrd="0" destOrd="0" presId="urn:microsoft.com/office/officeart/2005/8/layout/process3"/>
    <dgm:cxn modelId="{7E6260FE-D263-4A73-8468-15227F60F105}" type="presParOf" srcId="{18DA5CE3-BAA1-48F8-899F-7B9B5816F6F7}" destId="{5697C224-36F4-4CE6-B4E4-16ABA86C51BB}" srcOrd="0" destOrd="0" presId="urn:microsoft.com/office/officeart/2005/8/layout/process3"/>
    <dgm:cxn modelId="{B9DF0D61-335E-48AC-87FD-125F8D753913}" type="presParOf" srcId="{18DA5CE3-BAA1-48F8-899F-7B9B5816F6F7}" destId="{1A0D0115-1368-4880-B3F0-B9EE3178EB42}" srcOrd="1" destOrd="0" presId="urn:microsoft.com/office/officeart/2005/8/layout/process3"/>
    <dgm:cxn modelId="{5AD15D48-681E-443C-B8D4-32E2D9DE07CC}" type="presParOf" srcId="{18DA5CE3-BAA1-48F8-899F-7B9B5816F6F7}" destId="{3CC384C3-5F50-4B36-8641-741882BE9516}" srcOrd="2" destOrd="0" presId="urn:microsoft.com/office/officeart/2005/8/layout/process3"/>
    <dgm:cxn modelId="{F97FF5FE-A170-4AC8-96CD-F7FBD25532AF}" type="presParOf" srcId="{C4C47FD1-6116-47E0-95FD-893E2C1FDB03}" destId="{17F43191-66B9-4E7C-84FA-A2515C5CA5D8}" srcOrd="1" destOrd="0" presId="urn:microsoft.com/office/officeart/2005/8/layout/process3"/>
    <dgm:cxn modelId="{9906FAC5-8557-46E9-962D-7C4A11E17CEA}" type="presParOf" srcId="{17F43191-66B9-4E7C-84FA-A2515C5CA5D8}" destId="{0D2FC338-4103-47E7-A885-80E7C1D224B1}" srcOrd="0" destOrd="0" presId="urn:microsoft.com/office/officeart/2005/8/layout/process3"/>
    <dgm:cxn modelId="{40B5EDE3-7E60-4944-B036-7C9685C39DBA}" type="presParOf" srcId="{C4C47FD1-6116-47E0-95FD-893E2C1FDB03}" destId="{31803016-4F11-4EFE-BB3C-CCE7E4595FEC}" srcOrd="2" destOrd="0" presId="urn:microsoft.com/office/officeart/2005/8/layout/process3"/>
    <dgm:cxn modelId="{EBD6659E-6BD8-41AC-B9E9-C31530564580}" type="presParOf" srcId="{31803016-4F11-4EFE-BB3C-CCE7E4595FEC}" destId="{E8DB87CC-01BE-44DC-A4AF-1F6553C758AB}" srcOrd="0" destOrd="0" presId="urn:microsoft.com/office/officeart/2005/8/layout/process3"/>
    <dgm:cxn modelId="{24509E6C-A80A-479F-B019-4765CF01F943}" type="presParOf" srcId="{31803016-4F11-4EFE-BB3C-CCE7E4595FEC}" destId="{F138FBC3-3456-4145-A2A7-2D7B9026F36A}" srcOrd="1" destOrd="0" presId="urn:microsoft.com/office/officeart/2005/8/layout/process3"/>
    <dgm:cxn modelId="{3CED7306-EBB8-462A-BDC1-173F57F4923E}" type="presParOf" srcId="{31803016-4F11-4EFE-BB3C-CCE7E4595FEC}" destId="{948B2BD6-C31E-4D62-AE49-0BDDC29B3908}" srcOrd="2" destOrd="0" presId="urn:microsoft.com/office/officeart/2005/8/layout/process3"/>
    <dgm:cxn modelId="{0B8F5F83-C306-4200-BB0A-F22D3BF271C3}" type="presParOf" srcId="{C4C47FD1-6116-47E0-95FD-893E2C1FDB03}" destId="{48AE9954-DBC3-4D68-8451-41F467CFA0DD}" srcOrd="3" destOrd="0" presId="urn:microsoft.com/office/officeart/2005/8/layout/process3"/>
    <dgm:cxn modelId="{2832CDC9-5972-44C8-9F72-270EC6DE646D}" type="presParOf" srcId="{48AE9954-DBC3-4D68-8451-41F467CFA0DD}" destId="{08655B38-5049-41D9-A0DD-5934CC4A6EB1}" srcOrd="0" destOrd="0" presId="urn:microsoft.com/office/officeart/2005/8/layout/process3"/>
    <dgm:cxn modelId="{A8117FE5-3A97-44D7-AF4F-9E6028794D44}" type="presParOf" srcId="{C4C47FD1-6116-47E0-95FD-893E2C1FDB03}" destId="{CBA98AA8-EED5-4FDD-8E51-11510AD752AC}" srcOrd="4" destOrd="0" presId="urn:microsoft.com/office/officeart/2005/8/layout/process3"/>
    <dgm:cxn modelId="{C88D6FA4-3D75-4973-BF4D-C0E544FBA93C}" type="presParOf" srcId="{CBA98AA8-EED5-4FDD-8E51-11510AD752AC}" destId="{C8C162BD-0B9D-4AD8-829A-5A9076F5DDC7}" srcOrd="0" destOrd="0" presId="urn:microsoft.com/office/officeart/2005/8/layout/process3"/>
    <dgm:cxn modelId="{1F20A27C-5498-41B4-AD7B-48C6937FBD05}" type="presParOf" srcId="{CBA98AA8-EED5-4FDD-8E51-11510AD752AC}" destId="{8160AAE9-B42E-4763-A17C-70B9A0277195}" srcOrd="1" destOrd="0" presId="urn:microsoft.com/office/officeart/2005/8/layout/process3"/>
    <dgm:cxn modelId="{8BA199F7-A372-4269-9B8B-0520397C96B6}" type="presParOf" srcId="{CBA98AA8-EED5-4FDD-8E51-11510AD752AC}" destId="{91BB1311-3293-4EC4-B093-F7CCA618D79A}"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81ED6-C900-4225-9A90-7C36D4DD0133}">
      <dsp:nvSpPr>
        <dsp:cNvPr id="0" name=""/>
        <dsp:cNvSpPr/>
      </dsp:nvSpPr>
      <dsp:spPr>
        <a:xfrm>
          <a:off x="935474" y="1144"/>
          <a:ext cx="3384189" cy="215364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ZA" sz="1200" kern="1200" dirty="0"/>
            <a:t>Kwazulu-Natal</a:t>
          </a:r>
        </a:p>
        <a:p>
          <a:pPr marL="114300" lvl="1" indent="-114300" algn="l" defTabSz="533400">
            <a:lnSpc>
              <a:spcPct val="90000"/>
            </a:lnSpc>
            <a:spcBef>
              <a:spcPct val="0"/>
            </a:spcBef>
            <a:spcAft>
              <a:spcPct val="15000"/>
            </a:spcAft>
            <a:buChar char="••"/>
          </a:pPr>
          <a:r>
            <a:rPr lang="en-ZA" sz="1200" kern="1200"/>
            <a:t>10 districts affected (uMkhanyakude, uThukela, </a:t>
          </a:r>
          <a:r>
            <a:rPr lang="en-US" sz="1200" kern="1200"/>
            <a:t>uMzinyathi,</a:t>
          </a:r>
          <a:endParaRPr lang="en-ZA" sz="1200" kern="1200"/>
        </a:p>
        <a:p>
          <a:pPr marL="114300" lvl="1" indent="-114300" algn="l" defTabSz="533400">
            <a:lnSpc>
              <a:spcPct val="90000"/>
            </a:lnSpc>
            <a:spcBef>
              <a:spcPct val="0"/>
            </a:spcBef>
            <a:spcAft>
              <a:spcPct val="15000"/>
            </a:spcAft>
            <a:buChar char="••"/>
          </a:pPr>
          <a:r>
            <a:rPr lang="en-US" sz="1200" kern="1200"/>
            <a:t>UMgungundlovu, Zululand, EThekwini, ILembe, Harry Gwala, King Cetshwayo, UGu</a:t>
          </a:r>
          <a:endParaRPr lang="en-ZA" sz="1200" kern="1200"/>
        </a:p>
        <a:p>
          <a:pPr marL="114300" lvl="1" indent="-114300" algn="l" defTabSz="533400">
            <a:lnSpc>
              <a:spcPct val="90000"/>
            </a:lnSpc>
            <a:spcBef>
              <a:spcPct val="0"/>
            </a:spcBef>
            <a:spcAft>
              <a:spcPct val="15000"/>
            </a:spcAft>
            <a:buChar char="••"/>
          </a:pPr>
          <a:r>
            <a:rPr lang="en-US" sz="1200" kern="1200" dirty="0"/>
            <a:t>Amajuba)</a:t>
          </a:r>
          <a:endParaRPr lang="en-ZA" sz="1200" kern="1200" dirty="0"/>
        </a:p>
        <a:p>
          <a:pPr marL="114300" lvl="1" indent="-114300" algn="l" defTabSz="533400">
            <a:lnSpc>
              <a:spcPct val="90000"/>
            </a:lnSpc>
            <a:spcBef>
              <a:spcPct val="0"/>
            </a:spcBef>
            <a:spcAft>
              <a:spcPct val="15000"/>
            </a:spcAft>
            <a:buChar char="••"/>
          </a:pPr>
          <a:r>
            <a:rPr lang="en-ZA" sz="1200" kern="1200" dirty="0"/>
            <a:t>Fatalities 443</a:t>
          </a:r>
        </a:p>
        <a:p>
          <a:pPr marL="114300" lvl="1" indent="-114300" algn="l" defTabSz="533400">
            <a:lnSpc>
              <a:spcPct val="90000"/>
            </a:lnSpc>
            <a:spcBef>
              <a:spcPct val="0"/>
            </a:spcBef>
            <a:spcAft>
              <a:spcPct val="15000"/>
            </a:spcAft>
            <a:buChar char="••"/>
          </a:pPr>
          <a:r>
            <a:rPr lang="en-ZA" sz="1200" kern="1200" dirty="0"/>
            <a:t>Missing persons 54</a:t>
          </a:r>
        </a:p>
        <a:p>
          <a:pPr marL="114300" lvl="1" indent="-114300" algn="l" defTabSz="533400">
            <a:lnSpc>
              <a:spcPct val="90000"/>
            </a:lnSpc>
            <a:spcBef>
              <a:spcPct val="0"/>
            </a:spcBef>
            <a:spcAft>
              <a:spcPct val="15000"/>
            </a:spcAft>
            <a:buChar char="••"/>
          </a:pPr>
          <a:r>
            <a:rPr lang="en-ZA" sz="1200" kern="1200"/>
            <a:t>Injured persons 43</a:t>
          </a:r>
        </a:p>
        <a:p>
          <a:pPr marL="114300" lvl="1" indent="-114300" algn="l" defTabSz="533400">
            <a:lnSpc>
              <a:spcPct val="90000"/>
            </a:lnSpc>
            <a:spcBef>
              <a:spcPct val="0"/>
            </a:spcBef>
            <a:spcAft>
              <a:spcPct val="15000"/>
            </a:spcAft>
            <a:buChar char="••"/>
          </a:pPr>
          <a:r>
            <a:rPr lang="en-ZA" sz="1200" kern="1200" dirty="0"/>
            <a:t>Homes totally destroyed 6568</a:t>
          </a:r>
        </a:p>
        <a:p>
          <a:pPr marL="114300" lvl="1" indent="-114300" algn="l" defTabSz="533400">
            <a:lnSpc>
              <a:spcPct val="90000"/>
            </a:lnSpc>
            <a:spcBef>
              <a:spcPct val="0"/>
            </a:spcBef>
            <a:spcAft>
              <a:spcPct val="15000"/>
            </a:spcAft>
            <a:buChar char="••"/>
          </a:pPr>
          <a:r>
            <a:rPr lang="en-ZA" sz="1200" kern="1200" dirty="0"/>
            <a:t>Homes partially destroyed 10710</a:t>
          </a:r>
        </a:p>
      </dsp:txBody>
      <dsp:txXfrm>
        <a:off x="935474" y="1144"/>
        <a:ext cx="3384189" cy="2153643"/>
      </dsp:txXfrm>
    </dsp:sp>
    <dsp:sp modelId="{065FB4C6-EE4F-4A58-98C5-0C90264629F2}">
      <dsp:nvSpPr>
        <dsp:cNvPr id="0" name=""/>
        <dsp:cNvSpPr/>
      </dsp:nvSpPr>
      <dsp:spPr>
        <a:xfrm>
          <a:off x="4658081" y="62709"/>
          <a:ext cx="3384189" cy="203051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ZA" sz="1200" kern="1200" dirty="0"/>
            <a:t>Northern Cape</a:t>
          </a:r>
        </a:p>
        <a:p>
          <a:pPr marL="114300" lvl="1" indent="-114300" algn="l" defTabSz="533400">
            <a:lnSpc>
              <a:spcPct val="90000"/>
            </a:lnSpc>
            <a:spcBef>
              <a:spcPct val="0"/>
            </a:spcBef>
            <a:spcAft>
              <a:spcPct val="15000"/>
            </a:spcAft>
            <a:buChar char="••"/>
          </a:pPr>
          <a:r>
            <a:rPr lang="en-ZA" sz="1200" kern="1200"/>
            <a:t>1 district affected (ZFM DM in the area of Tsantsabane Local municipality) </a:t>
          </a:r>
        </a:p>
        <a:p>
          <a:pPr marL="114300" lvl="1" indent="-114300" algn="l" defTabSz="533400">
            <a:lnSpc>
              <a:spcPct val="90000"/>
            </a:lnSpc>
            <a:spcBef>
              <a:spcPct val="0"/>
            </a:spcBef>
            <a:spcAft>
              <a:spcPct val="15000"/>
            </a:spcAft>
            <a:buChar char="••"/>
          </a:pPr>
          <a:r>
            <a:rPr lang="en-ZA" sz="1200" kern="1200"/>
            <a:t>No fatalities or missing persons attributed to the floods disaster</a:t>
          </a:r>
        </a:p>
        <a:p>
          <a:pPr marL="114300" lvl="1" indent="-114300" algn="l" defTabSz="533400">
            <a:lnSpc>
              <a:spcPct val="90000"/>
            </a:lnSpc>
            <a:spcBef>
              <a:spcPct val="0"/>
            </a:spcBef>
            <a:spcAft>
              <a:spcPct val="15000"/>
            </a:spcAft>
            <a:buChar char="••"/>
          </a:pPr>
          <a:r>
            <a:rPr lang="en-ZA" sz="1200" kern="1200"/>
            <a:t>Homes totally destroyed 20 houses +80 shanties</a:t>
          </a:r>
        </a:p>
        <a:p>
          <a:pPr marL="114300" lvl="1" indent="-114300" algn="l" defTabSz="533400">
            <a:lnSpc>
              <a:spcPct val="90000"/>
            </a:lnSpc>
            <a:spcBef>
              <a:spcPct val="0"/>
            </a:spcBef>
            <a:spcAft>
              <a:spcPct val="15000"/>
            </a:spcAft>
            <a:buChar char="••"/>
          </a:pPr>
          <a:r>
            <a:rPr lang="en-ZA" sz="1200" kern="1200"/>
            <a:t>Homes partially destroyed 23</a:t>
          </a:r>
        </a:p>
      </dsp:txBody>
      <dsp:txXfrm>
        <a:off x="4658081" y="62709"/>
        <a:ext cx="3384189" cy="2030513"/>
      </dsp:txXfrm>
    </dsp:sp>
    <dsp:sp modelId="{1736DCE2-E22B-4C37-A284-FCF98A23F1DC}">
      <dsp:nvSpPr>
        <dsp:cNvPr id="0" name=""/>
        <dsp:cNvSpPr/>
      </dsp:nvSpPr>
      <dsp:spPr>
        <a:xfrm>
          <a:off x="935474" y="2493207"/>
          <a:ext cx="3384189" cy="203051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ZA" sz="1200" kern="1200" dirty="0"/>
            <a:t>North West</a:t>
          </a:r>
        </a:p>
        <a:p>
          <a:pPr marL="114300" lvl="1" indent="-114300" algn="l" defTabSz="533400">
            <a:lnSpc>
              <a:spcPct val="90000"/>
            </a:lnSpc>
            <a:spcBef>
              <a:spcPct val="0"/>
            </a:spcBef>
            <a:spcAft>
              <a:spcPct val="15000"/>
            </a:spcAft>
            <a:buChar char="••"/>
          </a:pPr>
          <a:r>
            <a:rPr lang="en-ZA" sz="1200" kern="1200"/>
            <a:t>Districts affected</a:t>
          </a:r>
        </a:p>
        <a:p>
          <a:pPr marL="114300" lvl="1" indent="-114300" algn="l" defTabSz="533400">
            <a:lnSpc>
              <a:spcPct val="90000"/>
            </a:lnSpc>
            <a:spcBef>
              <a:spcPct val="0"/>
            </a:spcBef>
            <a:spcAft>
              <a:spcPct val="15000"/>
            </a:spcAft>
            <a:buChar char="••"/>
          </a:pPr>
          <a:r>
            <a:rPr lang="en-ZA" sz="1200" kern="1200"/>
            <a:t>1 district affected, namely Ngaka Modiri Molema DM</a:t>
          </a:r>
        </a:p>
        <a:p>
          <a:pPr marL="114300" lvl="1" indent="-114300" algn="l" defTabSz="533400">
            <a:lnSpc>
              <a:spcPct val="90000"/>
            </a:lnSpc>
            <a:spcBef>
              <a:spcPct val="0"/>
            </a:spcBef>
            <a:spcAft>
              <a:spcPct val="15000"/>
            </a:spcAft>
            <a:buChar char="••"/>
          </a:pPr>
          <a:r>
            <a:rPr lang="en-ZA" sz="1200" kern="1200"/>
            <a:t>No fatalities and missing persons</a:t>
          </a:r>
        </a:p>
        <a:p>
          <a:pPr marL="114300" lvl="1" indent="-114300" algn="l" defTabSz="533400">
            <a:lnSpc>
              <a:spcPct val="90000"/>
            </a:lnSpc>
            <a:spcBef>
              <a:spcPct val="0"/>
            </a:spcBef>
            <a:spcAft>
              <a:spcPct val="15000"/>
            </a:spcAft>
            <a:buChar char="••"/>
          </a:pPr>
          <a:r>
            <a:rPr lang="en-ZA" sz="1200" kern="1200"/>
            <a:t>Injured persons 3</a:t>
          </a:r>
        </a:p>
        <a:p>
          <a:pPr marL="114300" lvl="1" indent="-114300" algn="l" defTabSz="533400">
            <a:lnSpc>
              <a:spcPct val="90000"/>
            </a:lnSpc>
            <a:spcBef>
              <a:spcPct val="0"/>
            </a:spcBef>
            <a:spcAft>
              <a:spcPct val="15000"/>
            </a:spcAft>
            <a:buChar char="••"/>
          </a:pPr>
          <a:r>
            <a:rPr lang="en-ZA" sz="1200" kern="1200"/>
            <a:t>Homes totally destroyed 45</a:t>
          </a:r>
        </a:p>
        <a:p>
          <a:pPr marL="114300" lvl="1" indent="-114300" algn="l" defTabSz="533400">
            <a:lnSpc>
              <a:spcPct val="90000"/>
            </a:lnSpc>
            <a:spcBef>
              <a:spcPct val="0"/>
            </a:spcBef>
            <a:spcAft>
              <a:spcPct val="15000"/>
            </a:spcAft>
            <a:buChar char="••"/>
          </a:pPr>
          <a:r>
            <a:rPr lang="en-ZA" sz="1200" kern="1200"/>
            <a:t>Homes partially destroyed 224</a:t>
          </a:r>
        </a:p>
      </dsp:txBody>
      <dsp:txXfrm>
        <a:off x="935474" y="2493207"/>
        <a:ext cx="3384189" cy="2030513"/>
      </dsp:txXfrm>
    </dsp:sp>
    <dsp:sp modelId="{FF8A7171-0F76-4BB1-82EC-3D9799CEE331}">
      <dsp:nvSpPr>
        <dsp:cNvPr id="0" name=""/>
        <dsp:cNvSpPr/>
      </dsp:nvSpPr>
      <dsp:spPr>
        <a:xfrm>
          <a:off x="4658081" y="2493207"/>
          <a:ext cx="3384189" cy="203051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ZA" sz="1200" kern="1200" dirty="0"/>
            <a:t>Eastern Cape</a:t>
          </a:r>
        </a:p>
        <a:p>
          <a:pPr marL="114300" lvl="1" indent="-114300" algn="l" defTabSz="533400">
            <a:lnSpc>
              <a:spcPct val="90000"/>
            </a:lnSpc>
            <a:spcBef>
              <a:spcPct val="0"/>
            </a:spcBef>
            <a:spcAft>
              <a:spcPct val="15000"/>
            </a:spcAft>
            <a:buChar char="••"/>
          </a:pPr>
          <a:r>
            <a:rPr lang="en-ZA" sz="1200" kern="1200" dirty="0"/>
            <a:t>5 districts (</a:t>
          </a:r>
          <a:r>
            <a:rPr lang="en-US" sz="1200" kern="1200" dirty="0"/>
            <a:t>Alfred Nzo, </a:t>
          </a:r>
          <a:r>
            <a:rPr lang="en-US" sz="1200" kern="1200" dirty="0" err="1"/>
            <a:t>Amathole</a:t>
          </a:r>
          <a:r>
            <a:rPr lang="en-US" sz="1200" kern="1200" dirty="0"/>
            <a:t>, Chris Hani, Joe </a:t>
          </a:r>
          <a:r>
            <a:rPr lang="en-US" sz="1200" kern="1200" dirty="0" err="1"/>
            <a:t>Gqabi</a:t>
          </a:r>
          <a:r>
            <a:rPr lang="en-US" sz="1200" kern="1200" dirty="0"/>
            <a:t> and OR Tambo</a:t>
          </a:r>
          <a:r>
            <a:rPr lang="en-ZA" sz="1200" kern="1200" dirty="0"/>
            <a:t>)</a:t>
          </a:r>
        </a:p>
        <a:p>
          <a:pPr marL="114300" lvl="1" indent="-114300" algn="l" defTabSz="533400">
            <a:lnSpc>
              <a:spcPct val="90000"/>
            </a:lnSpc>
            <a:spcBef>
              <a:spcPct val="0"/>
            </a:spcBef>
            <a:spcAft>
              <a:spcPct val="15000"/>
            </a:spcAft>
            <a:buChar char="••"/>
          </a:pPr>
          <a:r>
            <a:rPr lang="en-ZA" sz="1200" kern="1200"/>
            <a:t>Fatalities 2</a:t>
          </a:r>
        </a:p>
        <a:p>
          <a:pPr marL="114300" lvl="1" indent="-114300" algn="l" defTabSz="533400">
            <a:lnSpc>
              <a:spcPct val="90000"/>
            </a:lnSpc>
            <a:spcBef>
              <a:spcPct val="0"/>
            </a:spcBef>
            <a:spcAft>
              <a:spcPct val="15000"/>
            </a:spcAft>
            <a:buChar char="••"/>
          </a:pPr>
          <a:r>
            <a:rPr lang="en-ZA" sz="1200" kern="1200"/>
            <a:t>No missing persons</a:t>
          </a:r>
        </a:p>
        <a:p>
          <a:pPr marL="114300" lvl="1" indent="-114300" algn="l" defTabSz="533400">
            <a:lnSpc>
              <a:spcPct val="90000"/>
            </a:lnSpc>
            <a:spcBef>
              <a:spcPct val="0"/>
            </a:spcBef>
            <a:spcAft>
              <a:spcPct val="15000"/>
            </a:spcAft>
            <a:buChar char="••"/>
          </a:pPr>
          <a:r>
            <a:rPr lang="en-ZA" sz="1200" kern="1200"/>
            <a:t>Injured persons 3</a:t>
          </a:r>
        </a:p>
        <a:p>
          <a:pPr marL="114300" lvl="1" indent="-114300" algn="l" defTabSz="533400">
            <a:lnSpc>
              <a:spcPct val="90000"/>
            </a:lnSpc>
            <a:spcBef>
              <a:spcPct val="0"/>
            </a:spcBef>
            <a:spcAft>
              <a:spcPct val="15000"/>
            </a:spcAft>
            <a:buChar char="••"/>
          </a:pPr>
          <a:r>
            <a:rPr lang="en-ZA" sz="1200" kern="1200"/>
            <a:t>Homeless 3768</a:t>
          </a:r>
        </a:p>
        <a:p>
          <a:pPr marL="114300" lvl="1" indent="-114300" algn="l" defTabSz="533400">
            <a:lnSpc>
              <a:spcPct val="90000"/>
            </a:lnSpc>
            <a:spcBef>
              <a:spcPct val="0"/>
            </a:spcBef>
            <a:spcAft>
              <a:spcPct val="15000"/>
            </a:spcAft>
            <a:buChar char="••"/>
          </a:pPr>
          <a:r>
            <a:rPr lang="en-ZA" sz="1200" kern="1200"/>
            <a:t>Homes totally destroyed 2306</a:t>
          </a:r>
        </a:p>
        <a:p>
          <a:pPr marL="114300" lvl="1" indent="-114300" algn="l" defTabSz="533400">
            <a:lnSpc>
              <a:spcPct val="90000"/>
            </a:lnSpc>
            <a:spcBef>
              <a:spcPct val="0"/>
            </a:spcBef>
            <a:spcAft>
              <a:spcPct val="15000"/>
            </a:spcAft>
            <a:buChar char="••"/>
          </a:pPr>
          <a:r>
            <a:rPr lang="en-ZA" sz="1200" kern="1200"/>
            <a:t>Homes partially destroyed 1857</a:t>
          </a:r>
        </a:p>
      </dsp:txBody>
      <dsp:txXfrm>
        <a:off x="4658081" y="2493207"/>
        <a:ext cx="3384189" cy="2030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49A20-B7DA-094A-BE8C-45E413179711}">
      <dsp:nvSpPr>
        <dsp:cNvPr id="0" name=""/>
        <dsp:cNvSpPr/>
      </dsp:nvSpPr>
      <dsp:spPr>
        <a:xfrm>
          <a:off x="0" y="262888"/>
          <a:ext cx="2526815" cy="15160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Rapid urban development without climate change risk mitigation design protocols, controls and compliance</a:t>
          </a:r>
        </a:p>
      </dsp:txBody>
      <dsp:txXfrm>
        <a:off x="0" y="262888"/>
        <a:ext cx="2526815" cy="1516089"/>
      </dsp:txXfrm>
    </dsp:sp>
    <dsp:sp modelId="{0D93DC06-F276-9846-85B7-E19D21C7C91C}">
      <dsp:nvSpPr>
        <dsp:cNvPr id="0" name=""/>
        <dsp:cNvSpPr/>
      </dsp:nvSpPr>
      <dsp:spPr>
        <a:xfrm>
          <a:off x="2779497" y="262888"/>
          <a:ext cx="2526815" cy="15160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Poor or no compliance with SPLUMA and regulations</a:t>
          </a:r>
        </a:p>
      </dsp:txBody>
      <dsp:txXfrm>
        <a:off x="2779497" y="262888"/>
        <a:ext cx="2526815" cy="1516089"/>
      </dsp:txXfrm>
    </dsp:sp>
    <dsp:sp modelId="{A752F093-B62D-C348-9A6D-A70835ED513F}">
      <dsp:nvSpPr>
        <dsp:cNvPr id="0" name=""/>
        <dsp:cNvSpPr/>
      </dsp:nvSpPr>
      <dsp:spPr>
        <a:xfrm>
          <a:off x="5558994" y="262888"/>
          <a:ext cx="2526815" cy="15160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Development and settlement location outside the prescripts of SPLUMA in rural/ traditional authority areas</a:t>
          </a:r>
        </a:p>
      </dsp:txBody>
      <dsp:txXfrm>
        <a:off x="5558994" y="262888"/>
        <a:ext cx="2526815" cy="1516089"/>
      </dsp:txXfrm>
    </dsp:sp>
    <dsp:sp modelId="{BC6464FD-A69C-6446-9C91-949B6B872D7C}">
      <dsp:nvSpPr>
        <dsp:cNvPr id="0" name=""/>
        <dsp:cNvSpPr/>
      </dsp:nvSpPr>
      <dsp:spPr>
        <a:xfrm>
          <a:off x="0" y="2031659"/>
          <a:ext cx="2526815" cy="15160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Poor planning and design for climate change risks, adaptation and mitigation</a:t>
          </a:r>
        </a:p>
      </dsp:txBody>
      <dsp:txXfrm>
        <a:off x="0" y="2031659"/>
        <a:ext cx="2526815" cy="1516089"/>
      </dsp:txXfrm>
    </dsp:sp>
    <dsp:sp modelId="{770D2D35-ED92-464A-9FDA-017942A2CE41}">
      <dsp:nvSpPr>
        <dsp:cNvPr id="0" name=""/>
        <dsp:cNvSpPr/>
      </dsp:nvSpPr>
      <dsp:spPr>
        <a:xfrm>
          <a:off x="2779497" y="2031659"/>
          <a:ext cx="2526815" cy="15160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Poor maintenance of infrastructure including roads, bridges, stormwater, sewers, dams and retaining structures</a:t>
          </a:r>
        </a:p>
      </dsp:txBody>
      <dsp:txXfrm>
        <a:off x="2779497" y="2031659"/>
        <a:ext cx="2526815" cy="1516089"/>
      </dsp:txXfrm>
    </dsp:sp>
    <dsp:sp modelId="{7A8F9B20-CF94-2B44-9BA5-28580ED47A04}">
      <dsp:nvSpPr>
        <dsp:cNvPr id="0" name=""/>
        <dsp:cNvSpPr/>
      </dsp:nvSpPr>
      <dsp:spPr>
        <a:xfrm>
          <a:off x="5558994" y="2031659"/>
          <a:ext cx="2526815" cy="15160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Poor construction of infrastructure including corruption during construction and maintenance</a:t>
          </a:r>
        </a:p>
      </dsp:txBody>
      <dsp:txXfrm>
        <a:off x="5558994" y="2031659"/>
        <a:ext cx="2526815" cy="1516089"/>
      </dsp:txXfrm>
    </dsp:sp>
    <dsp:sp modelId="{F8592331-B645-7845-9BE3-A94E86B748D6}">
      <dsp:nvSpPr>
        <dsp:cNvPr id="0" name=""/>
        <dsp:cNvSpPr/>
      </dsp:nvSpPr>
      <dsp:spPr>
        <a:xfrm>
          <a:off x="1389748" y="3800430"/>
          <a:ext cx="2526815" cy="15160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Location of informal settlements and buildings within flood prone areas such as flood lines, flood plains and riverbanks</a:t>
          </a:r>
        </a:p>
      </dsp:txBody>
      <dsp:txXfrm>
        <a:off x="1389748" y="3800430"/>
        <a:ext cx="2526815" cy="1516089"/>
      </dsp:txXfrm>
    </dsp:sp>
    <dsp:sp modelId="{6C07A8F2-7BC3-2F43-97A7-CB579F154E3C}">
      <dsp:nvSpPr>
        <dsp:cNvPr id="0" name=""/>
        <dsp:cNvSpPr/>
      </dsp:nvSpPr>
      <dsp:spPr>
        <a:xfrm>
          <a:off x="4169245" y="3800430"/>
          <a:ext cx="2526815" cy="15160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Slow pace of delivery within upgrading of informal settlements programme </a:t>
          </a:r>
        </a:p>
      </dsp:txBody>
      <dsp:txXfrm>
        <a:off x="4169245" y="3800430"/>
        <a:ext cx="2526815" cy="15160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40420-4885-4A15-97FC-42415F52F768}">
      <dsp:nvSpPr>
        <dsp:cNvPr id="0" name=""/>
        <dsp:cNvSpPr/>
      </dsp:nvSpPr>
      <dsp:spPr>
        <a:xfrm>
          <a:off x="2512054" y="2552398"/>
          <a:ext cx="1850989" cy="414090"/>
        </a:xfrm>
        <a:custGeom>
          <a:avLst/>
          <a:gdLst/>
          <a:ahLst/>
          <a:cxnLst/>
          <a:rect l="0" t="0" r="0" b="0"/>
          <a:pathLst>
            <a:path>
              <a:moveTo>
                <a:pt x="1850989" y="0"/>
              </a:moveTo>
              <a:lnTo>
                <a:pt x="1850989" y="414090"/>
              </a:lnTo>
              <a:lnTo>
                <a:pt x="0" y="414090"/>
              </a:lnTo>
            </a:path>
          </a:pathLst>
        </a:custGeom>
        <a:noFill/>
        <a:ln w="6350" cap="flat" cmpd="sng" algn="ctr">
          <a:solidFill>
            <a:schemeClr val="accent1">
              <a:shade val="80000"/>
              <a:hueOff val="0"/>
              <a:satOff val="0"/>
              <a:lumOff val="0"/>
              <a:alphaOff val="0"/>
            </a:schemeClr>
          </a:solidFill>
          <a:prstDash val="solid"/>
          <a:miter lim="800000"/>
        </a:ln>
        <a:effectLst/>
        <a:scene3d>
          <a:camera prst="orthographicFront"/>
          <a:lightRig rig="morning" dir="t"/>
        </a:scene3d>
      </dsp:spPr>
      <dsp:style>
        <a:lnRef idx="1">
          <a:scrgbClr r="0" g="0" b="0"/>
        </a:lnRef>
        <a:fillRef idx="0">
          <a:scrgbClr r="0" g="0" b="0"/>
        </a:fillRef>
        <a:effectRef idx="0">
          <a:scrgbClr r="0" g="0" b="0"/>
        </a:effectRef>
        <a:fontRef idx="minor"/>
      </dsp:style>
    </dsp:sp>
    <dsp:sp modelId="{5F1621F4-1F34-1D48-826B-4413E3B8D725}">
      <dsp:nvSpPr>
        <dsp:cNvPr id="0" name=""/>
        <dsp:cNvSpPr/>
      </dsp:nvSpPr>
      <dsp:spPr>
        <a:xfrm>
          <a:off x="2760575" y="1440897"/>
          <a:ext cx="1417190" cy="620217"/>
        </a:xfrm>
        <a:custGeom>
          <a:avLst/>
          <a:gdLst/>
          <a:ahLst/>
          <a:cxnLst/>
          <a:rect l="0" t="0" r="0" b="0"/>
          <a:pathLst>
            <a:path>
              <a:moveTo>
                <a:pt x="1417190" y="0"/>
              </a:moveTo>
              <a:lnTo>
                <a:pt x="0" y="620217"/>
              </a:lnTo>
            </a:path>
          </a:pathLst>
        </a:custGeom>
        <a:noFill/>
        <a:ln w="6350" cap="flat" cmpd="sng" algn="ctr">
          <a:solidFill>
            <a:schemeClr val="accent1">
              <a:shade val="60000"/>
              <a:hueOff val="0"/>
              <a:satOff val="0"/>
              <a:lumOff val="0"/>
              <a:alphaOff val="0"/>
            </a:schemeClr>
          </a:solidFill>
          <a:prstDash val="solid"/>
          <a:miter lim="800000"/>
        </a:ln>
        <a:effectLst/>
        <a:scene3d>
          <a:camera prst="orthographicFront"/>
          <a:lightRig rig="morning" dir="t"/>
        </a:scene3d>
        <a:sp3d contourW="12700" prstMaterial="dkEdge">
          <a:contourClr>
            <a:schemeClr val="accent6">
              <a:lumMod val="75000"/>
              <a:lumOff val="25000"/>
            </a:schemeClr>
          </a:contourClr>
        </a:sp3d>
      </dsp:spPr>
      <dsp:style>
        <a:lnRef idx="1">
          <a:scrgbClr r="0" g="0" b="0"/>
        </a:lnRef>
        <a:fillRef idx="0">
          <a:scrgbClr r="0" g="0" b="0"/>
        </a:fillRef>
        <a:effectRef idx="0">
          <a:scrgbClr r="0" g="0" b="0"/>
        </a:effectRef>
        <a:fontRef idx="minor"/>
      </dsp:style>
    </dsp:sp>
    <dsp:sp modelId="{0DE2805F-0962-3244-8C9B-075248419DA1}">
      <dsp:nvSpPr>
        <dsp:cNvPr id="0" name=""/>
        <dsp:cNvSpPr/>
      </dsp:nvSpPr>
      <dsp:spPr>
        <a:xfrm>
          <a:off x="4177766" y="1440897"/>
          <a:ext cx="3922977" cy="2042086"/>
        </a:xfrm>
        <a:custGeom>
          <a:avLst/>
          <a:gdLst/>
          <a:ahLst/>
          <a:cxnLst/>
          <a:rect l="0" t="0" r="0" b="0"/>
          <a:pathLst>
            <a:path>
              <a:moveTo>
                <a:pt x="0" y="0"/>
              </a:moveTo>
              <a:lnTo>
                <a:pt x="0" y="1957103"/>
              </a:lnTo>
              <a:lnTo>
                <a:pt x="3922977" y="1957103"/>
              </a:lnTo>
              <a:lnTo>
                <a:pt x="3922977" y="2042086"/>
              </a:lnTo>
            </a:path>
          </a:pathLst>
        </a:custGeom>
        <a:noFill/>
        <a:ln w="6350" cap="flat" cmpd="sng" algn="ctr">
          <a:solidFill>
            <a:schemeClr val="accent1">
              <a:shade val="60000"/>
              <a:hueOff val="0"/>
              <a:satOff val="0"/>
              <a:lumOff val="0"/>
              <a:alphaOff val="0"/>
            </a:schemeClr>
          </a:solidFill>
          <a:prstDash val="solid"/>
          <a:miter lim="800000"/>
        </a:ln>
        <a:effectLst/>
        <a:scene3d>
          <a:camera prst="orthographicFront"/>
          <a:lightRig rig="morning" dir="t"/>
        </a:scene3d>
        <a:sp3d contourW="12700" prstMaterial="dkEdge">
          <a:contourClr>
            <a:schemeClr val="accent6">
              <a:lumMod val="75000"/>
              <a:lumOff val="25000"/>
            </a:schemeClr>
          </a:contourClr>
        </a:sp3d>
      </dsp:spPr>
      <dsp:style>
        <a:lnRef idx="1">
          <a:scrgbClr r="0" g="0" b="0"/>
        </a:lnRef>
        <a:fillRef idx="0">
          <a:scrgbClr r="0" g="0" b="0"/>
        </a:fillRef>
        <a:effectRef idx="0">
          <a:scrgbClr r="0" g="0" b="0"/>
        </a:effectRef>
        <a:fontRef idx="minor"/>
      </dsp:style>
    </dsp:sp>
    <dsp:sp modelId="{D2BBF124-56C3-4DED-9E20-9B6675BCF297}">
      <dsp:nvSpPr>
        <dsp:cNvPr id="0" name=""/>
        <dsp:cNvSpPr/>
      </dsp:nvSpPr>
      <dsp:spPr>
        <a:xfrm>
          <a:off x="4177766" y="1440897"/>
          <a:ext cx="2847683" cy="2040075"/>
        </a:xfrm>
        <a:custGeom>
          <a:avLst/>
          <a:gdLst/>
          <a:ahLst/>
          <a:cxnLst/>
          <a:rect l="0" t="0" r="0" b="0"/>
          <a:pathLst>
            <a:path>
              <a:moveTo>
                <a:pt x="0" y="0"/>
              </a:moveTo>
              <a:lnTo>
                <a:pt x="0" y="1955092"/>
              </a:lnTo>
              <a:lnTo>
                <a:pt x="2847683" y="1955092"/>
              </a:lnTo>
              <a:lnTo>
                <a:pt x="2847683" y="2040075"/>
              </a:lnTo>
            </a:path>
          </a:pathLst>
        </a:custGeom>
        <a:noFill/>
        <a:ln w="6350" cap="flat" cmpd="sng" algn="ctr">
          <a:solidFill>
            <a:schemeClr val="accent1">
              <a:shade val="60000"/>
              <a:hueOff val="0"/>
              <a:satOff val="0"/>
              <a:lumOff val="0"/>
              <a:alphaOff val="0"/>
            </a:schemeClr>
          </a:solidFill>
          <a:prstDash val="solid"/>
          <a:miter lim="800000"/>
        </a:ln>
        <a:effectLst/>
        <a:scene3d>
          <a:camera prst="orthographicFront"/>
          <a:lightRig rig="morning" dir="t"/>
        </a:scene3d>
      </dsp:spPr>
      <dsp:style>
        <a:lnRef idx="1">
          <a:scrgbClr r="0" g="0" b="0"/>
        </a:lnRef>
        <a:fillRef idx="0">
          <a:scrgbClr r="0" g="0" b="0"/>
        </a:fillRef>
        <a:effectRef idx="0">
          <a:scrgbClr r="0" g="0" b="0"/>
        </a:effectRef>
        <a:fontRef idx="minor"/>
      </dsp:style>
    </dsp:sp>
    <dsp:sp modelId="{A59E5B62-C196-4431-95D9-17131199CC79}">
      <dsp:nvSpPr>
        <dsp:cNvPr id="0" name=""/>
        <dsp:cNvSpPr/>
      </dsp:nvSpPr>
      <dsp:spPr>
        <a:xfrm>
          <a:off x="4177766" y="1440897"/>
          <a:ext cx="1705446" cy="2043166"/>
        </a:xfrm>
        <a:custGeom>
          <a:avLst/>
          <a:gdLst/>
          <a:ahLst/>
          <a:cxnLst/>
          <a:rect l="0" t="0" r="0" b="0"/>
          <a:pathLst>
            <a:path>
              <a:moveTo>
                <a:pt x="0" y="0"/>
              </a:moveTo>
              <a:lnTo>
                <a:pt x="0" y="1958184"/>
              </a:lnTo>
              <a:lnTo>
                <a:pt x="1705446" y="1958184"/>
              </a:lnTo>
              <a:lnTo>
                <a:pt x="1705446" y="2043166"/>
              </a:lnTo>
            </a:path>
          </a:pathLst>
        </a:custGeom>
        <a:noFill/>
        <a:ln w="6350" cap="flat" cmpd="sng" algn="ctr">
          <a:solidFill>
            <a:schemeClr val="accent1">
              <a:shade val="60000"/>
              <a:hueOff val="0"/>
              <a:satOff val="0"/>
              <a:lumOff val="0"/>
              <a:alphaOff val="0"/>
            </a:schemeClr>
          </a:solidFill>
          <a:prstDash val="solid"/>
          <a:miter lim="800000"/>
        </a:ln>
        <a:effectLst/>
        <a:scene3d>
          <a:camera prst="orthographicFront"/>
          <a:lightRig rig="morning" dir="t"/>
        </a:scene3d>
      </dsp:spPr>
      <dsp:style>
        <a:lnRef idx="1">
          <a:scrgbClr r="0" g="0" b="0"/>
        </a:lnRef>
        <a:fillRef idx="0">
          <a:scrgbClr r="0" g="0" b="0"/>
        </a:fillRef>
        <a:effectRef idx="0">
          <a:scrgbClr r="0" g="0" b="0"/>
        </a:effectRef>
        <a:fontRef idx="minor"/>
      </dsp:style>
    </dsp:sp>
    <dsp:sp modelId="{DB4F992D-DBDD-6D49-B23F-76EED60F574F}">
      <dsp:nvSpPr>
        <dsp:cNvPr id="0" name=""/>
        <dsp:cNvSpPr/>
      </dsp:nvSpPr>
      <dsp:spPr>
        <a:xfrm>
          <a:off x="3677997" y="1440897"/>
          <a:ext cx="499769" cy="2050200"/>
        </a:xfrm>
        <a:custGeom>
          <a:avLst/>
          <a:gdLst/>
          <a:ahLst/>
          <a:cxnLst/>
          <a:rect l="0" t="0" r="0" b="0"/>
          <a:pathLst>
            <a:path>
              <a:moveTo>
                <a:pt x="499769" y="0"/>
              </a:moveTo>
              <a:lnTo>
                <a:pt x="499769" y="1965217"/>
              </a:lnTo>
              <a:lnTo>
                <a:pt x="0" y="1965217"/>
              </a:lnTo>
              <a:lnTo>
                <a:pt x="0" y="2050200"/>
              </a:lnTo>
            </a:path>
          </a:pathLst>
        </a:custGeom>
        <a:noFill/>
        <a:ln w="6350" cap="flat" cmpd="sng" algn="ctr">
          <a:solidFill>
            <a:schemeClr val="accent1">
              <a:shade val="60000"/>
              <a:hueOff val="0"/>
              <a:satOff val="0"/>
              <a:lumOff val="0"/>
              <a:alphaOff val="0"/>
            </a:schemeClr>
          </a:solidFill>
          <a:prstDash val="solid"/>
          <a:miter lim="800000"/>
        </a:ln>
        <a:effectLst/>
        <a:scene3d>
          <a:camera prst="orthographicFront"/>
          <a:lightRig rig="morning" dir="t"/>
        </a:scene3d>
        <a:sp3d contourW="12700" prstMaterial="dkEdge">
          <a:contourClr>
            <a:schemeClr val="accent6">
              <a:lumMod val="75000"/>
              <a:lumOff val="25000"/>
            </a:schemeClr>
          </a:contourClr>
        </a:sp3d>
      </dsp:spPr>
      <dsp:style>
        <a:lnRef idx="1">
          <a:scrgbClr r="0" g="0" b="0"/>
        </a:lnRef>
        <a:fillRef idx="0">
          <a:scrgbClr r="0" g="0" b="0"/>
        </a:fillRef>
        <a:effectRef idx="0">
          <a:scrgbClr r="0" g="0" b="0"/>
        </a:effectRef>
        <a:fontRef idx="minor"/>
      </dsp:style>
    </dsp:sp>
    <dsp:sp modelId="{FEC5D5DF-B840-483A-B82F-0BBDB3434602}">
      <dsp:nvSpPr>
        <dsp:cNvPr id="0" name=""/>
        <dsp:cNvSpPr/>
      </dsp:nvSpPr>
      <dsp:spPr>
        <a:xfrm>
          <a:off x="4177766" y="1440897"/>
          <a:ext cx="531852" cy="2070648"/>
        </a:xfrm>
        <a:custGeom>
          <a:avLst/>
          <a:gdLst/>
          <a:ahLst/>
          <a:cxnLst/>
          <a:rect l="0" t="0" r="0" b="0"/>
          <a:pathLst>
            <a:path>
              <a:moveTo>
                <a:pt x="0" y="0"/>
              </a:moveTo>
              <a:lnTo>
                <a:pt x="0" y="1985666"/>
              </a:lnTo>
              <a:lnTo>
                <a:pt x="531852" y="1985666"/>
              </a:lnTo>
              <a:lnTo>
                <a:pt x="531852" y="2070648"/>
              </a:lnTo>
            </a:path>
          </a:pathLst>
        </a:custGeom>
        <a:noFill/>
        <a:ln w="6350" cap="flat" cmpd="sng" algn="ctr">
          <a:solidFill>
            <a:schemeClr val="accent1">
              <a:shade val="60000"/>
              <a:hueOff val="0"/>
              <a:satOff val="0"/>
              <a:lumOff val="0"/>
              <a:alphaOff val="0"/>
            </a:schemeClr>
          </a:solidFill>
          <a:prstDash val="solid"/>
          <a:miter lim="800000"/>
        </a:ln>
        <a:effectLst/>
        <a:scene3d>
          <a:camera prst="orthographicFront"/>
          <a:lightRig rig="morning" dir="t"/>
        </a:scene3d>
      </dsp:spPr>
      <dsp:style>
        <a:lnRef idx="1">
          <a:scrgbClr r="0" g="0" b="0"/>
        </a:lnRef>
        <a:fillRef idx="0">
          <a:scrgbClr r="0" g="0" b="0"/>
        </a:fillRef>
        <a:effectRef idx="0">
          <a:scrgbClr r="0" g="0" b="0"/>
        </a:effectRef>
        <a:fontRef idx="minor"/>
      </dsp:style>
    </dsp:sp>
    <dsp:sp modelId="{01137267-3BCC-BE43-8442-CC5177CDC269}">
      <dsp:nvSpPr>
        <dsp:cNvPr id="0" name=""/>
        <dsp:cNvSpPr/>
      </dsp:nvSpPr>
      <dsp:spPr>
        <a:xfrm>
          <a:off x="2542328" y="1440897"/>
          <a:ext cx="1635437" cy="2044093"/>
        </a:xfrm>
        <a:custGeom>
          <a:avLst/>
          <a:gdLst/>
          <a:ahLst/>
          <a:cxnLst/>
          <a:rect l="0" t="0" r="0" b="0"/>
          <a:pathLst>
            <a:path>
              <a:moveTo>
                <a:pt x="1635437" y="0"/>
              </a:moveTo>
              <a:lnTo>
                <a:pt x="1635437" y="1959111"/>
              </a:lnTo>
              <a:lnTo>
                <a:pt x="0" y="1959111"/>
              </a:lnTo>
              <a:lnTo>
                <a:pt x="0" y="2044093"/>
              </a:lnTo>
            </a:path>
          </a:pathLst>
        </a:custGeom>
        <a:noFill/>
        <a:ln w="6350" cap="flat" cmpd="sng" algn="ctr">
          <a:solidFill>
            <a:schemeClr val="accent1">
              <a:shade val="60000"/>
              <a:hueOff val="0"/>
              <a:satOff val="0"/>
              <a:lumOff val="0"/>
              <a:alphaOff val="0"/>
            </a:schemeClr>
          </a:solidFill>
          <a:prstDash val="solid"/>
          <a:miter lim="800000"/>
        </a:ln>
        <a:effectLst/>
        <a:scene3d>
          <a:camera prst="orthographicFront"/>
          <a:lightRig rig="morning" dir="t"/>
        </a:scene3d>
        <a:sp3d contourW="12700" prstMaterial="dkEdge">
          <a:contourClr>
            <a:schemeClr val="accent6">
              <a:lumMod val="75000"/>
              <a:lumOff val="25000"/>
            </a:schemeClr>
          </a:contourClr>
        </a:sp3d>
      </dsp:spPr>
      <dsp:style>
        <a:lnRef idx="1">
          <a:scrgbClr r="0" g="0" b="0"/>
        </a:lnRef>
        <a:fillRef idx="0">
          <a:scrgbClr r="0" g="0" b="0"/>
        </a:fillRef>
        <a:effectRef idx="0">
          <a:scrgbClr r="0" g="0" b="0"/>
        </a:effectRef>
        <a:fontRef idx="minor"/>
      </dsp:style>
    </dsp:sp>
    <dsp:sp modelId="{9FDD17BF-6CF4-4044-89DA-5520BA48E59F}">
      <dsp:nvSpPr>
        <dsp:cNvPr id="0" name=""/>
        <dsp:cNvSpPr/>
      </dsp:nvSpPr>
      <dsp:spPr>
        <a:xfrm>
          <a:off x="1438953" y="1440897"/>
          <a:ext cx="2738812" cy="2008514"/>
        </a:xfrm>
        <a:custGeom>
          <a:avLst/>
          <a:gdLst/>
          <a:ahLst/>
          <a:cxnLst/>
          <a:rect l="0" t="0" r="0" b="0"/>
          <a:pathLst>
            <a:path>
              <a:moveTo>
                <a:pt x="2738812" y="0"/>
              </a:moveTo>
              <a:lnTo>
                <a:pt x="2738812" y="1923531"/>
              </a:lnTo>
              <a:lnTo>
                <a:pt x="0" y="1923531"/>
              </a:lnTo>
              <a:lnTo>
                <a:pt x="0" y="2008514"/>
              </a:lnTo>
            </a:path>
          </a:pathLst>
        </a:custGeom>
        <a:noFill/>
        <a:ln w="6350" cap="flat" cmpd="sng" algn="ctr">
          <a:solidFill>
            <a:schemeClr val="accent1">
              <a:shade val="60000"/>
              <a:hueOff val="0"/>
              <a:satOff val="0"/>
              <a:lumOff val="0"/>
              <a:alphaOff val="0"/>
            </a:schemeClr>
          </a:solidFill>
          <a:prstDash val="solid"/>
          <a:miter lim="800000"/>
        </a:ln>
        <a:effectLst/>
        <a:scene3d>
          <a:camera prst="orthographicFront"/>
          <a:lightRig rig="morning" dir="t"/>
        </a:scene3d>
        <a:sp3d contourW="12700" prstMaterial="dkEdge">
          <a:contourClr>
            <a:schemeClr val="accent6">
              <a:lumMod val="75000"/>
              <a:lumOff val="25000"/>
            </a:schemeClr>
          </a:contourClr>
        </a:sp3d>
      </dsp:spPr>
      <dsp:style>
        <a:lnRef idx="1">
          <a:scrgbClr r="0" g="0" b="0"/>
        </a:lnRef>
        <a:fillRef idx="0">
          <a:scrgbClr r="0" g="0" b="0"/>
        </a:fillRef>
        <a:effectRef idx="0">
          <a:scrgbClr r="0" g="0" b="0"/>
        </a:effectRef>
        <a:fontRef idx="minor"/>
      </dsp:style>
    </dsp:sp>
    <dsp:sp modelId="{31272B66-8B62-7B45-91D7-896EEC6A4F19}">
      <dsp:nvSpPr>
        <dsp:cNvPr id="0" name=""/>
        <dsp:cNvSpPr/>
      </dsp:nvSpPr>
      <dsp:spPr>
        <a:xfrm>
          <a:off x="442276" y="1440897"/>
          <a:ext cx="3735490" cy="2040957"/>
        </a:xfrm>
        <a:custGeom>
          <a:avLst/>
          <a:gdLst/>
          <a:ahLst/>
          <a:cxnLst/>
          <a:rect l="0" t="0" r="0" b="0"/>
          <a:pathLst>
            <a:path>
              <a:moveTo>
                <a:pt x="3735490" y="0"/>
              </a:moveTo>
              <a:lnTo>
                <a:pt x="3735490" y="1955974"/>
              </a:lnTo>
              <a:lnTo>
                <a:pt x="0" y="1955974"/>
              </a:lnTo>
              <a:lnTo>
                <a:pt x="0" y="2040957"/>
              </a:lnTo>
            </a:path>
          </a:pathLst>
        </a:custGeom>
        <a:noFill/>
        <a:ln w="6350" cap="flat" cmpd="sng" algn="ctr">
          <a:solidFill>
            <a:schemeClr val="accent1">
              <a:shade val="60000"/>
              <a:hueOff val="0"/>
              <a:satOff val="0"/>
              <a:lumOff val="0"/>
              <a:alphaOff val="0"/>
            </a:schemeClr>
          </a:solidFill>
          <a:prstDash val="solid"/>
          <a:miter lim="800000"/>
        </a:ln>
        <a:effectLst/>
        <a:scene3d>
          <a:camera prst="orthographicFront"/>
          <a:lightRig rig="morning" dir="t"/>
        </a:scene3d>
        <a:sp3d contourW="12700" prstMaterial="dkEdge">
          <a:contourClr>
            <a:schemeClr val="accent6">
              <a:lumMod val="75000"/>
              <a:lumOff val="25000"/>
            </a:schemeClr>
          </a:contourClr>
        </a:sp3d>
      </dsp:spPr>
      <dsp:style>
        <a:lnRef idx="1">
          <a:scrgbClr r="0" g="0" b="0"/>
        </a:lnRef>
        <a:fillRef idx="0">
          <a:scrgbClr r="0" g="0" b="0"/>
        </a:fillRef>
        <a:effectRef idx="0">
          <a:scrgbClr r="0" g="0" b="0"/>
        </a:effectRef>
        <a:fontRef idx="minor"/>
      </dsp:style>
    </dsp:sp>
    <dsp:sp modelId="{B83110DE-FE08-9F41-8D16-F3F11C130C01}">
      <dsp:nvSpPr>
        <dsp:cNvPr id="0" name=""/>
        <dsp:cNvSpPr/>
      </dsp:nvSpPr>
      <dsp:spPr>
        <a:xfrm>
          <a:off x="2391201" y="487989"/>
          <a:ext cx="3573129" cy="952907"/>
        </a:xfrm>
        <a:prstGeom prst="rect">
          <a:avLst/>
        </a:prstGeom>
        <a:gradFill flip="none" rotWithShape="1">
          <a:gsLst>
            <a:gs pos="0">
              <a:schemeClr val="accent6">
                <a:lumMod val="75000"/>
                <a:lumOff val="25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8100000" scaled="1"/>
          <a:tileRect/>
        </a:gradFill>
        <a:ln>
          <a:noFill/>
        </a:ln>
        <a:effectLst>
          <a:outerShdw blurRad="50800" dist="38100" dir="13500000" algn="br" rotWithShape="0">
            <a:prstClr val="black">
              <a:alpha val="85000"/>
            </a:prstClr>
          </a:outerShdw>
        </a:effectLst>
        <a:scene3d>
          <a:camera prst="orthographicFront"/>
          <a:lightRig rig="morning" dir="t"/>
        </a:scene3d>
        <a:sp3d extrusionH="38100" contourW="12700" prstMaterial="dkEdge">
          <a:extrusionClr>
            <a:schemeClr val="accent1">
              <a:lumMod val="50000"/>
            </a:schemeClr>
          </a:extrusionClr>
          <a:contourClr>
            <a:schemeClr val="accent6">
              <a:lumMod val="75000"/>
              <a:lumOff val="2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0" kern="1200" dirty="0">
              <a:ln>
                <a:noFill/>
              </a:ln>
              <a:solidFill>
                <a:schemeClr val="bg1"/>
              </a:solidFill>
            </a:rPr>
            <a:t>Intergovernmental Committee on Disaster Management (ICDM)</a:t>
          </a:r>
          <a:r>
            <a:rPr lang="en-US" sz="1200" b="0" kern="1200" dirty="0">
              <a:solidFill>
                <a:schemeClr val="bg1"/>
              </a:solidFill>
            </a:rPr>
            <a:t> </a:t>
          </a:r>
        </a:p>
        <a:p>
          <a:pPr lvl="0" algn="ctr" defTabSz="533400">
            <a:lnSpc>
              <a:spcPct val="90000"/>
            </a:lnSpc>
            <a:spcBef>
              <a:spcPct val="0"/>
            </a:spcBef>
            <a:spcAft>
              <a:spcPct val="35000"/>
            </a:spcAft>
          </a:pPr>
          <a:r>
            <a:rPr lang="en-US" sz="1200" b="0" kern="1200" dirty="0">
              <a:solidFill>
                <a:schemeClr val="bg1"/>
              </a:solidFill>
            </a:rPr>
            <a:t>(</a:t>
          </a:r>
          <a:r>
            <a:rPr lang="en-US" sz="1200" b="0" u="sng" kern="1200" dirty="0">
              <a:solidFill>
                <a:schemeClr val="bg1"/>
              </a:solidFill>
            </a:rPr>
            <a:t>Chair</a:t>
          </a:r>
          <a:r>
            <a:rPr lang="en-US" sz="1200" b="0" kern="1200" dirty="0">
              <a:solidFill>
                <a:schemeClr val="bg1"/>
              </a:solidFill>
            </a:rPr>
            <a:t> - Minister of COGTA): </a:t>
          </a:r>
          <a:r>
            <a:rPr lang="en-US" sz="1200" b="0" u="sng" kern="1200" dirty="0">
              <a:solidFill>
                <a:schemeClr val="bg1"/>
              </a:solidFill>
            </a:rPr>
            <a:t>DMA-Sec 4 (1) – (3</a:t>
          </a:r>
          <a:r>
            <a:rPr lang="en-US" sz="1200" b="0" kern="1200" dirty="0">
              <a:solidFill>
                <a:schemeClr val="bg1"/>
              </a:solidFill>
            </a:rPr>
            <a:t>) </a:t>
          </a:r>
        </a:p>
        <a:p>
          <a:pPr lvl="0" algn="ctr" defTabSz="533400">
            <a:lnSpc>
              <a:spcPct val="90000"/>
            </a:lnSpc>
            <a:spcBef>
              <a:spcPct val="0"/>
            </a:spcBef>
            <a:spcAft>
              <a:spcPct val="35000"/>
            </a:spcAft>
          </a:pPr>
          <a:r>
            <a:rPr lang="en-US" sz="1200" b="0" u="sng" kern="1200" dirty="0">
              <a:solidFill>
                <a:schemeClr val="bg1"/>
              </a:solidFill>
            </a:rPr>
            <a:t>Members</a:t>
          </a:r>
          <a:r>
            <a:rPr lang="en-US" sz="1200" b="0" kern="1200" dirty="0">
              <a:solidFill>
                <a:schemeClr val="bg1"/>
              </a:solidFill>
            </a:rPr>
            <a:t>: Cabinet Members, MEC’s of each Province, Members of municipal councils </a:t>
          </a:r>
          <a:endParaRPr lang="en-US" sz="1200" b="0" kern="1200" dirty="0">
            <a:ln>
              <a:noFill/>
            </a:ln>
            <a:solidFill>
              <a:schemeClr val="bg1"/>
            </a:solidFill>
          </a:endParaRPr>
        </a:p>
      </dsp:txBody>
      <dsp:txXfrm>
        <a:off x="2391201" y="487989"/>
        <a:ext cx="3573129" cy="952907"/>
      </dsp:txXfrm>
    </dsp:sp>
    <dsp:sp modelId="{41356C34-0465-8E4A-91EB-039F250CD363}">
      <dsp:nvSpPr>
        <dsp:cNvPr id="0" name=""/>
        <dsp:cNvSpPr/>
      </dsp:nvSpPr>
      <dsp:spPr>
        <a:xfrm>
          <a:off x="17072" y="3481854"/>
          <a:ext cx="850406" cy="865525"/>
        </a:xfrm>
        <a:prstGeom prst="rect">
          <a:avLst/>
        </a:prstGeom>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morning" dir="t"/>
        </a:scene3d>
        <a:sp3d contourW="12700" prstMaterial="dkEdge">
          <a:contourClr>
            <a:schemeClr val="accent6">
              <a:lumMod val="75000"/>
              <a:lumOff val="2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0" kern="1200" dirty="0"/>
            <a:t>1. </a:t>
          </a:r>
        </a:p>
        <a:p>
          <a:pPr lvl="0" algn="ctr" defTabSz="400050">
            <a:lnSpc>
              <a:spcPct val="90000"/>
            </a:lnSpc>
            <a:spcBef>
              <a:spcPct val="0"/>
            </a:spcBef>
            <a:spcAft>
              <a:spcPct val="35000"/>
            </a:spcAft>
          </a:pPr>
          <a:r>
            <a:rPr lang="en-US" sz="900" b="0" kern="1200" dirty="0"/>
            <a:t>Health and Medical  Services</a:t>
          </a:r>
        </a:p>
        <a:p>
          <a:pPr lvl="0" algn="ctr" defTabSz="400050">
            <a:lnSpc>
              <a:spcPct val="90000"/>
            </a:lnSpc>
            <a:spcBef>
              <a:spcPct val="0"/>
            </a:spcBef>
            <a:spcAft>
              <a:spcPct val="35000"/>
            </a:spcAft>
          </a:pPr>
          <a:r>
            <a:rPr lang="en-US" sz="900" b="0" kern="1200" dirty="0"/>
            <a:t>(Lead: Health) </a:t>
          </a:r>
        </a:p>
      </dsp:txBody>
      <dsp:txXfrm>
        <a:off x="17072" y="3481854"/>
        <a:ext cx="850406" cy="865525"/>
      </dsp:txXfrm>
    </dsp:sp>
    <dsp:sp modelId="{861B6887-0293-D347-A18A-1A0E3C99DD98}">
      <dsp:nvSpPr>
        <dsp:cNvPr id="0" name=""/>
        <dsp:cNvSpPr/>
      </dsp:nvSpPr>
      <dsp:spPr>
        <a:xfrm>
          <a:off x="1023021" y="3449411"/>
          <a:ext cx="831864" cy="878256"/>
        </a:xfrm>
        <a:prstGeom prst="rect">
          <a:avLst/>
        </a:prstGeom>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morning" dir="t"/>
        </a:scene3d>
        <a:sp3d contourW="12700" prstMaterial="dkEdge">
          <a:contourClr>
            <a:schemeClr val="accent6">
              <a:lumMod val="75000"/>
              <a:lumOff val="2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0" kern="1200" dirty="0"/>
            <a:t>2. Humanitarian Relief (Lead:  Social Development)</a:t>
          </a:r>
          <a:endParaRPr lang="en-US" sz="1050" b="0" kern="1200" dirty="0">
            <a:solidFill>
              <a:schemeClr val="tx1"/>
            </a:solidFill>
          </a:endParaRPr>
        </a:p>
      </dsp:txBody>
      <dsp:txXfrm>
        <a:off x="1023021" y="3449411"/>
        <a:ext cx="831864" cy="878256"/>
      </dsp:txXfrm>
    </dsp:sp>
    <dsp:sp modelId="{B70D04A0-BF37-9847-A826-F22210929FA5}">
      <dsp:nvSpPr>
        <dsp:cNvPr id="0" name=""/>
        <dsp:cNvSpPr/>
      </dsp:nvSpPr>
      <dsp:spPr>
        <a:xfrm>
          <a:off x="2090788" y="3484991"/>
          <a:ext cx="903079" cy="916547"/>
        </a:xfrm>
        <a:prstGeom prst="rect">
          <a:avLst/>
        </a:prstGeom>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morning" dir="t"/>
        </a:scene3d>
        <a:sp3d contourW="12700" prstMaterial="dkEdge">
          <a:contourClr>
            <a:schemeClr val="accent6">
              <a:lumMod val="75000"/>
              <a:lumOff val="2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0" kern="1200" dirty="0">
              <a:solidFill>
                <a:schemeClr val="bg1"/>
              </a:solidFill>
            </a:rPr>
            <a:t>3. </a:t>
          </a:r>
        </a:p>
        <a:p>
          <a:pPr lvl="0" algn="ctr" defTabSz="466725">
            <a:lnSpc>
              <a:spcPct val="90000"/>
            </a:lnSpc>
            <a:spcBef>
              <a:spcPct val="0"/>
            </a:spcBef>
            <a:spcAft>
              <a:spcPct val="35000"/>
            </a:spcAft>
          </a:pPr>
          <a:r>
            <a:rPr lang="en-US" sz="1050" b="0" kern="1200" dirty="0">
              <a:solidFill>
                <a:schemeClr val="bg1"/>
              </a:solidFill>
            </a:rPr>
            <a:t>Integrated Flood Risk &amp; Early Warnings  (DCOG-NDMC)</a:t>
          </a:r>
        </a:p>
      </dsp:txBody>
      <dsp:txXfrm>
        <a:off x="2090788" y="3484991"/>
        <a:ext cx="903079" cy="916547"/>
      </dsp:txXfrm>
    </dsp:sp>
    <dsp:sp modelId="{64403667-11D2-4CA2-A8D9-BFF5B60E6FB8}">
      <dsp:nvSpPr>
        <dsp:cNvPr id="0" name=""/>
        <dsp:cNvSpPr/>
      </dsp:nvSpPr>
      <dsp:spPr>
        <a:xfrm>
          <a:off x="4184811" y="3511546"/>
          <a:ext cx="1049613" cy="81218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morning" dir="t"/>
        </a:scene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a:t>5.</a:t>
          </a:r>
        </a:p>
        <a:p>
          <a:pPr lvl="0" algn="ctr" defTabSz="488950">
            <a:lnSpc>
              <a:spcPct val="90000"/>
            </a:lnSpc>
            <a:spcBef>
              <a:spcPct val="0"/>
            </a:spcBef>
            <a:spcAft>
              <a:spcPct val="35000"/>
            </a:spcAft>
          </a:pPr>
          <a:r>
            <a:rPr lang="en-US" sz="1100" b="0" kern="1200" dirty="0"/>
            <a:t>Communication &amp; Community mobilization (GCIS)</a:t>
          </a:r>
          <a:endParaRPr lang="en-ZA" sz="1100" b="0" kern="1200" dirty="0"/>
        </a:p>
      </dsp:txBody>
      <dsp:txXfrm>
        <a:off x="4184811" y="3511546"/>
        <a:ext cx="1049613" cy="812180"/>
      </dsp:txXfrm>
    </dsp:sp>
    <dsp:sp modelId="{FFFA4591-D19D-3E40-B8EC-9A06BA530B57}">
      <dsp:nvSpPr>
        <dsp:cNvPr id="0" name=""/>
        <dsp:cNvSpPr/>
      </dsp:nvSpPr>
      <dsp:spPr>
        <a:xfrm>
          <a:off x="3255614" y="3491097"/>
          <a:ext cx="844765" cy="869932"/>
        </a:xfrm>
        <a:prstGeom prst="rect">
          <a:avLst/>
        </a:prstGeom>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morning" dir="t"/>
        </a:scene3d>
        <a:sp3d contourW="12700" prstMaterial="dkEdge">
          <a:contourClr>
            <a:schemeClr val="accent6">
              <a:lumMod val="75000"/>
              <a:lumOff val="2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0" kern="1200" dirty="0"/>
            <a:t>4. </a:t>
          </a:r>
        </a:p>
        <a:p>
          <a:pPr lvl="0" algn="ctr" defTabSz="400050">
            <a:lnSpc>
              <a:spcPct val="90000"/>
            </a:lnSpc>
            <a:spcBef>
              <a:spcPct val="0"/>
            </a:spcBef>
            <a:spcAft>
              <a:spcPct val="35000"/>
            </a:spcAft>
          </a:pPr>
          <a:r>
            <a:rPr lang="en-US" sz="900" b="0" kern="1200" dirty="0"/>
            <a:t>Food &amp; Nutrition Security (DALRRD)</a:t>
          </a:r>
        </a:p>
      </dsp:txBody>
      <dsp:txXfrm>
        <a:off x="3255614" y="3491097"/>
        <a:ext cx="844765" cy="869932"/>
      </dsp:txXfrm>
    </dsp:sp>
    <dsp:sp modelId="{FAE25CB9-F4BF-4821-BC16-78228ED8AECA}">
      <dsp:nvSpPr>
        <dsp:cNvPr id="0" name=""/>
        <dsp:cNvSpPr/>
      </dsp:nvSpPr>
      <dsp:spPr>
        <a:xfrm>
          <a:off x="5341446" y="3484064"/>
          <a:ext cx="1083533" cy="82668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morning" dir="t"/>
        </a:scene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a:t>6. </a:t>
          </a:r>
        </a:p>
        <a:p>
          <a:pPr lvl="0" algn="ctr" defTabSz="488950">
            <a:lnSpc>
              <a:spcPct val="90000"/>
            </a:lnSpc>
            <a:spcBef>
              <a:spcPct val="0"/>
            </a:spcBef>
            <a:spcAft>
              <a:spcPct val="35000"/>
            </a:spcAft>
          </a:pPr>
          <a:r>
            <a:rPr lang="en-US" sz="1100" b="0" kern="1200" dirty="0"/>
            <a:t>Infrastructure interventions: DPWI-MISA</a:t>
          </a:r>
          <a:endParaRPr lang="en-ZA" sz="1100" b="0" kern="1200" dirty="0"/>
        </a:p>
      </dsp:txBody>
      <dsp:txXfrm>
        <a:off x="5341446" y="3484064"/>
        <a:ext cx="1083533" cy="826688"/>
      </dsp:txXfrm>
    </dsp:sp>
    <dsp:sp modelId="{FC948476-73F8-4ED1-AB4B-93355C18B8C8}">
      <dsp:nvSpPr>
        <dsp:cNvPr id="0" name=""/>
        <dsp:cNvSpPr/>
      </dsp:nvSpPr>
      <dsp:spPr>
        <a:xfrm>
          <a:off x="6585701" y="3480972"/>
          <a:ext cx="879494" cy="91654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morning" dir="t"/>
        </a:scene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b="0" kern="1200" dirty="0"/>
            <a:t>7. </a:t>
          </a:r>
        </a:p>
        <a:p>
          <a:pPr lvl="0" algn="ctr" defTabSz="533400">
            <a:lnSpc>
              <a:spcPct val="90000"/>
            </a:lnSpc>
            <a:spcBef>
              <a:spcPct val="0"/>
            </a:spcBef>
            <a:spcAft>
              <a:spcPct val="35000"/>
            </a:spcAft>
          </a:pPr>
          <a:r>
            <a:rPr lang="en-ZA" sz="1100" b="0" kern="1200" dirty="0"/>
            <a:t>Security and Emergency Search and Rescue (SAPS)</a:t>
          </a:r>
        </a:p>
      </dsp:txBody>
      <dsp:txXfrm>
        <a:off x="6585701" y="3480972"/>
        <a:ext cx="879494" cy="916543"/>
      </dsp:txXfrm>
    </dsp:sp>
    <dsp:sp modelId="{F25F7832-03FA-B944-A9C4-4B059EFB46C2}">
      <dsp:nvSpPr>
        <dsp:cNvPr id="0" name=""/>
        <dsp:cNvSpPr/>
      </dsp:nvSpPr>
      <dsp:spPr>
        <a:xfrm>
          <a:off x="7635161" y="3482983"/>
          <a:ext cx="931164" cy="733620"/>
        </a:xfrm>
        <a:prstGeom prst="rect">
          <a:avLst/>
        </a:prstGeom>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morning" dir="t"/>
        </a:scene3d>
        <a:sp3d contourW="12700" prstMaterial="dkEdge">
          <a:contourClr>
            <a:schemeClr val="accent6">
              <a:lumMod val="75000"/>
              <a:lumOff val="2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a:solidFill>
                <a:schemeClr val="bg1">
                  <a:alpha val="90000"/>
                </a:schemeClr>
              </a:solidFill>
            </a:rPr>
            <a:t>8. Funding &amp; M&amp;E </a:t>
          </a:r>
        </a:p>
        <a:p>
          <a:pPr lvl="0" algn="ctr" defTabSz="488950">
            <a:lnSpc>
              <a:spcPct val="90000"/>
            </a:lnSpc>
            <a:spcBef>
              <a:spcPct val="0"/>
            </a:spcBef>
            <a:spcAft>
              <a:spcPct val="35000"/>
            </a:spcAft>
          </a:pPr>
          <a:r>
            <a:rPr lang="en-US" sz="1100" b="0" kern="1200" dirty="0">
              <a:solidFill>
                <a:schemeClr val="bg1">
                  <a:alpha val="90000"/>
                </a:schemeClr>
              </a:solidFill>
            </a:rPr>
            <a:t>(National Treasury</a:t>
          </a:r>
          <a:r>
            <a:rPr lang="en-US" sz="1050" b="0" kern="1200" dirty="0">
              <a:solidFill>
                <a:schemeClr val="bg1">
                  <a:alpha val="90000"/>
                </a:schemeClr>
              </a:solidFill>
            </a:rPr>
            <a:t>)</a:t>
          </a:r>
        </a:p>
      </dsp:txBody>
      <dsp:txXfrm>
        <a:off x="7635161" y="3482983"/>
        <a:ext cx="931164" cy="733620"/>
      </dsp:txXfrm>
    </dsp:sp>
    <dsp:sp modelId="{39F9F50B-1891-8E47-AE2E-1A5F85A11202}">
      <dsp:nvSpPr>
        <dsp:cNvPr id="0" name=""/>
        <dsp:cNvSpPr/>
      </dsp:nvSpPr>
      <dsp:spPr>
        <a:xfrm>
          <a:off x="2760575" y="1569831"/>
          <a:ext cx="3204936" cy="982566"/>
        </a:xfrm>
        <a:prstGeom prst="rect">
          <a:avLst/>
        </a:prstGeom>
        <a:gradFill rotWithShape="0">
          <a:gsLst>
            <a:gs pos="0">
              <a:srgbClr val="92D050"/>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morning" dir="t"/>
        </a:scene3d>
        <a:sp3d contourW="12700" prstMaterial="dkEdge">
          <a:contourClr>
            <a:schemeClr val="accent6">
              <a:lumMod val="75000"/>
              <a:lumOff val="2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0" kern="1200" dirty="0">
              <a:solidFill>
                <a:schemeClr val="bg1"/>
              </a:solidFill>
            </a:rPr>
            <a:t>National Disaster Management Advisory Forum (NDMAF): DMA-Sec 5 (1)-(4)</a:t>
          </a:r>
        </a:p>
        <a:p>
          <a:pPr lvl="0" algn="ctr" defTabSz="533400">
            <a:lnSpc>
              <a:spcPct val="90000"/>
            </a:lnSpc>
            <a:spcBef>
              <a:spcPct val="0"/>
            </a:spcBef>
            <a:spcAft>
              <a:spcPct val="35000"/>
            </a:spcAft>
          </a:pPr>
          <a:r>
            <a:rPr lang="en-US" sz="1200" b="0" kern="1200" dirty="0">
              <a:solidFill>
                <a:schemeClr val="bg1"/>
              </a:solidFill>
            </a:rPr>
            <a:t>(Chair – Head of NDMC) Members: senior reps of national depts, senior reps of prov depts, SALGA reps,  DM Experts,  </a:t>
          </a:r>
        </a:p>
      </dsp:txBody>
      <dsp:txXfrm>
        <a:off x="2760575" y="1569831"/>
        <a:ext cx="3204936" cy="982566"/>
      </dsp:txXfrm>
    </dsp:sp>
    <dsp:sp modelId="{AAE682A6-7502-48B8-B77E-816725733D9D}">
      <dsp:nvSpPr>
        <dsp:cNvPr id="0" name=""/>
        <dsp:cNvSpPr/>
      </dsp:nvSpPr>
      <dsp:spPr>
        <a:xfrm>
          <a:off x="851944" y="2621970"/>
          <a:ext cx="1660110" cy="68903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morning" dir="t"/>
        </a:scene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0" kern="1200" dirty="0"/>
            <a:t>National Joint Flood </a:t>
          </a:r>
          <a:r>
            <a:rPr lang="en-US" sz="1200" b="0" kern="1200"/>
            <a:t>Coordination Committee (NJFCC) </a:t>
          </a:r>
          <a:endParaRPr lang="en-ZA" sz="1200" b="0" kern="1200" dirty="0"/>
        </a:p>
      </dsp:txBody>
      <dsp:txXfrm>
        <a:off x="851944" y="2621970"/>
        <a:ext cx="1660110" cy="6890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C9FEC-490C-403F-8357-8C7CC958FC20}">
      <dsp:nvSpPr>
        <dsp:cNvPr id="0" name=""/>
        <dsp:cNvSpPr/>
      </dsp:nvSpPr>
      <dsp:spPr>
        <a:xfrm>
          <a:off x="0" y="108566"/>
          <a:ext cx="2706065" cy="162363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a:t>Immediate humanitarian relief</a:t>
          </a:r>
          <a:endParaRPr lang="en-ZA" sz="2100" kern="1200"/>
        </a:p>
        <a:p>
          <a:pPr marL="171450" lvl="1" indent="-171450" algn="l" defTabSz="711200">
            <a:lnSpc>
              <a:spcPct val="90000"/>
            </a:lnSpc>
            <a:spcBef>
              <a:spcPct val="0"/>
            </a:spcBef>
            <a:spcAft>
              <a:spcPct val="15000"/>
            </a:spcAft>
            <a:buChar char="••"/>
          </a:pPr>
          <a:r>
            <a:rPr lang="en-US" sz="1600" kern="1200"/>
            <a:t>Ensuring that ll affected persons are safe and that their basic needs are met</a:t>
          </a:r>
          <a:endParaRPr lang="en-ZA" sz="1600" kern="1200"/>
        </a:p>
      </dsp:txBody>
      <dsp:txXfrm>
        <a:off x="0" y="108566"/>
        <a:ext cx="2706065" cy="1623639"/>
      </dsp:txXfrm>
    </dsp:sp>
    <dsp:sp modelId="{1289FC83-3568-416C-B5D7-E6C61022BA5E}">
      <dsp:nvSpPr>
        <dsp:cNvPr id="0" name=""/>
        <dsp:cNvSpPr/>
      </dsp:nvSpPr>
      <dsp:spPr>
        <a:xfrm>
          <a:off x="2976672" y="108566"/>
          <a:ext cx="2706065" cy="162363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a:t>Stabilisation and recovery</a:t>
          </a:r>
          <a:endParaRPr lang="en-ZA" sz="2100" kern="1200"/>
        </a:p>
        <a:p>
          <a:pPr marL="171450" lvl="1" indent="-171450" algn="l" defTabSz="711200">
            <a:lnSpc>
              <a:spcPct val="90000"/>
            </a:lnSpc>
            <a:spcBef>
              <a:spcPct val="0"/>
            </a:spcBef>
            <a:spcAft>
              <a:spcPct val="15000"/>
            </a:spcAft>
            <a:buChar char="••"/>
          </a:pPr>
          <a:r>
            <a:rPr lang="en-US" sz="1600" kern="1200"/>
            <a:t>Rehousing people who have lost homes and restoring provision of services</a:t>
          </a:r>
          <a:endParaRPr lang="en-ZA" sz="1600" kern="1200"/>
        </a:p>
      </dsp:txBody>
      <dsp:txXfrm>
        <a:off x="2976672" y="108566"/>
        <a:ext cx="2706065" cy="1623639"/>
      </dsp:txXfrm>
    </dsp:sp>
    <dsp:sp modelId="{8989CF9D-9C55-482E-9A33-A2D6AFC12B3B}">
      <dsp:nvSpPr>
        <dsp:cNvPr id="0" name=""/>
        <dsp:cNvSpPr/>
      </dsp:nvSpPr>
      <dsp:spPr>
        <a:xfrm>
          <a:off x="5953345" y="108566"/>
          <a:ext cx="2706065" cy="162363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a:t>Rehabilitation and reconstruction</a:t>
          </a:r>
          <a:endParaRPr lang="en-ZA" sz="2100" kern="1200"/>
        </a:p>
        <a:p>
          <a:pPr marL="171450" lvl="1" indent="-171450" algn="l" defTabSz="711200">
            <a:lnSpc>
              <a:spcPct val="90000"/>
            </a:lnSpc>
            <a:spcBef>
              <a:spcPct val="0"/>
            </a:spcBef>
            <a:spcAft>
              <a:spcPct val="15000"/>
            </a:spcAft>
            <a:buChar char="••"/>
          </a:pPr>
          <a:r>
            <a:rPr lang="en-US" sz="1600" kern="1200"/>
            <a:t>Focusing on building back better</a:t>
          </a:r>
          <a:endParaRPr lang="en-ZA" sz="1600" kern="1200"/>
        </a:p>
      </dsp:txBody>
      <dsp:txXfrm>
        <a:off x="5953345" y="108566"/>
        <a:ext cx="2706065" cy="16236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D67E8-DE80-4887-8890-F5A7156E2909}">
      <dsp:nvSpPr>
        <dsp:cNvPr id="0" name=""/>
        <dsp:cNvSpPr/>
      </dsp:nvSpPr>
      <dsp:spPr>
        <a:xfrm>
          <a:off x="2516" y="225098"/>
          <a:ext cx="1996118" cy="11976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Development and implementation of national planning system and instruments; institutionalisation and coordination of integrated government planning</a:t>
          </a:r>
          <a:endParaRPr lang="en-ZA" sz="1100" kern="1200" dirty="0"/>
        </a:p>
      </dsp:txBody>
      <dsp:txXfrm>
        <a:off x="2516" y="225098"/>
        <a:ext cx="1996118" cy="1197670"/>
      </dsp:txXfrm>
    </dsp:sp>
    <dsp:sp modelId="{06E8FA90-7ADE-455A-97D8-908918CF4209}">
      <dsp:nvSpPr>
        <dsp:cNvPr id="0" name=""/>
        <dsp:cNvSpPr/>
      </dsp:nvSpPr>
      <dsp:spPr>
        <a:xfrm>
          <a:off x="2198246" y="225098"/>
          <a:ext cx="1996118" cy="11976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a:t>Monitoring the implementation of government priorities, sector plans and capacity of the state institutions to implement programmes</a:t>
          </a:r>
          <a:endParaRPr lang="en-ZA" sz="1100" kern="1200"/>
        </a:p>
      </dsp:txBody>
      <dsp:txXfrm>
        <a:off x="2198246" y="225098"/>
        <a:ext cx="1996118" cy="1197670"/>
      </dsp:txXfrm>
    </dsp:sp>
    <dsp:sp modelId="{D3ECD1C5-2713-4E4D-AA83-9E72E98E8B64}">
      <dsp:nvSpPr>
        <dsp:cNvPr id="0" name=""/>
        <dsp:cNvSpPr/>
      </dsp:nvSpPr>
      <dsp:spPr>
        <a:xfrm>
          <a:off x="4393976" y="225098"/>
          <a:ext cx="1996118" cy="11976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a:t>Evaluation of critical government programmes for their efficacy and value for money, among other criteria.</a:t>
          </a:r>
          <a:endParaRPr lang="en-ZA" sz="1100" kern="1200"/>
        </a:p>
      </dsp:txBody>
      <dsp:txXfrm>
        <a:off x="4393976" y="225098"/>
        <a:ext cx="1996118" cy="1197670"/>
      </dsp:txXfrm>
    </dsp:sp>
    <dsp:sp modelId="{5759CE0D-43A0-41C1-B5D8-38801BF40BF0}">
      <dsp:nvSpPr>
        <dsp:cNvPr id="0" name=""/>
        <dsp:cNvSpPr/>
      </dsp:nvSpPr>
      <dsp:spPr>
        <a:xfrm>
          <a:off x="6589706" y="225098"/>
          <a:ext cx="1996118" cy="11976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a:t>Facilitate interventions to maximize developmental impact.</a:t>
          </a:r>
          <a:endParaRPr lang="en-ZA" sz="1100" kern="1200"/>
        </a:p>
      </dsp:txBody>
      <dsp:txXfrm>
        <a:off x="6589706" y="225098"/>
        <a:ext cx="1996118" cy="11976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55388-AB10-42E9-976A-20969980EEAB}">
      <dsp:nvSpPr>
        <dsp:cNvPr id="0" name=""/>
        <dsp:cNvSpPr/>
      </dsp:nvSpPr>
      <dsp:spPr>
        <a:xfrm>
          <a:off x="4881" y="72479"/>
          <a:ext cx="1356320" cy="1356320"/>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Provision of relevant support and guidance  in relation to PM&amp;E</a:t>
          </a:r>
          <a:endParaRPr lang="en-ZA" sz="1200" kern="1200" dirty="0"/>
        </a:p>
      </dsp:txBody>
      <dsp:txXfrm>
        <a:off x="203509" y="271107"/>
        <a:ext cx="959064" cy="959064"/>
      </dsp:txXfrm>
    </dsp:sp>
    <dsp:sp modelId="{AC890D4C-1616-4AF4-BFD1-974DE5589311}">
      <dsp:nvSpPr>
        <dsp:cNvPr id="0" name=""/>
        <dsp:cNvSpPr/>
      </dsp:nvSpPr>
      <dsp:spPr>
        <a:xfrm>
          <a:off x="1471335" y="357306"/>
          <a:ext cx="786665" cy="78666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ZA" sz="1200" kern="1200"/>
        </a:p>
      </dsp:txBody>
      <dsp:txXfrm>
        <a:off x="1575607" y="658127"/>
        <a:ext cx="578121" cy="185023"/>
      </dsp:txXfrm>
    </dsp:sp>
    <dsp:sp modelId="{8E1E5B14-C31F-428E-B1B7-1DF86EB240A1}">
      <dsp:nvSpPr>
        <dsp:cNvPr id="0" name=""/>
        <dsp:cNvSpPr/>
      </dsp:nvSpPr>
      <dsp:spPr>
        <a:xfrm>
          <a:off x="2368134" y="72479"/>
          <a:ext cx="1356320" cy="1356320"/>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Independently undertake PM&amp;E activities</a:t>
          </a:r>
          <a:endParaRPr lang="en-ZA" sz="1200" kern="1200" dirty="0"/>
        </a:p>
      </dsp:txBody>
      <dsp:txXfrm>
        <a:off x="2566762" y="271107"/>
        <a:ext cx="959064" cy="959064"/>
      </dsp:txXfrm>
    </dsp:sp>
    <dsp:sp modelId="{5B3A08EA-B97F-47C1-93AE-B6CAE394EA41}">
      <dsp:nvSpPr>
        <dsp:cNvPr id="0" name=""/>
        <dsp:cNvSpPr/>
      </dsp:nvSpPr>
      <dsp:spPr>
        <a:xfrm>
          <a:off x="3834588" y="357306"/>
          <a:ext cx="786665" cy="78666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ZA" sz="1200" kern="1200"/>
        </a:p>
      </dsp:txBody>
      <dsp:txXfrm>
        <a:off x="3938860" y="658127"/>
        <a:ext cx="578121" cy="185023"/>
      </dsp:txXfrm>
    </dsp:sp>
    <dsp:sp modelId="{70E8D90B-CDE7-4D20-A426-F054AC82898D}">
      <dsp:nvSpPr>
        <dsp:cNvPr id="0" name=""/>
        <dsp:cNvSpPr/>
      </dsp:nvSpPr>
      <dsp:spPr>
        <a:xfrm>
          <a:off x="4731387" y="72479"/>
          <a:ext cx="1356320" cy="1356320"/>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Support executive oversight</a:t>
          </a:r>
          <a:endParaRPr lang="en-ZA" sz="1200" kern="1200" dirty="0"/>
        </a:p>
      </dsp:txBody>
      <dsp:txXfrm>
        <a:off x="4930015" y="271107"/>
        <a:ext cx="959064" cy="959064"/>
      </dsp:txXfrm>
    </dsp:sp>
    <dsp:sp modelId="{54194F31-4B03-4EF9-B378-13FE3CC87BE5}">
      <dsp:nvSpPr>
        <dsp:cNvPr id="0" name=""/>
        <dsp:cNvSpPr/>
      </dsp:nvSpPr>
      <dsp:spPr>
        <a:xfrm>
          <a:off x="6197840" y="357306"/>
          <a:ext cx="786665" cy="78666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endParaRPr lang="en-ZA" sz="3300" kern="1200"/>
        </a:p>
      </dsp:txBody>
      <dsp:txXfrm>
        <a:off x="6302112" y="519359"/>
        <a:ext cx="578121" cy="462559"/>
      </dsp:txXfrm>
    </dsp:sp>
    <dsp:sp modelId="{3A7165BE-709A-4823-A06F-4D51C8DD7A5E}">
      <dsp:nvSpPr>
        <dsp:cNvPr id="0" name=""/>
        <dsp:cNvSpPr/>
      </dsp:nvSpPr>
      <dsp:spPr>
        <a:xfrm>
          <a:off x="7094639" y="72479"/>
          <a:ext cx="1356320" cy="1356320"/>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a:t>DPME role</a:t>
          </a:r>
          <a:endParaRPr lang="en-ZA" sz="1200" kern="1200"/>
        </a:p>
      </dsp:txBody>
      <dsp:txXfrm>
        <a:off x="7293267" y="271107"/>
        <a:ext cx="959064" cy="9590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FB2EF-52A9-4BA6-B432-83FCE04FD63C}">
      <dsp:nvSpPr>
        <dsp:cNvPr id="0" name=""/>
        <dsp:cNvSpPr/>
      </dsp:nvSpPr>
      <dsp:spPr>
        <a:xfrm>
          <a:off x="4651" y="0"/>
          <a:ext cx="1632096" cy="18220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Inputs</a:t>
          </a:r>
          <a:endParaRPr lang="en-ZA" sz="2000" kern="1200" dirty="0"/>
        </a:p>
      </dsp:txBody>
      <dsp:txXfrm>
        <a:off x="4651" y="0"/>
        <a:ext cx="1632096" cy="546617"/>
      </dsp:txXfrm>
    </dsp:sp>
    <dsp:sp modelId="{31156AE6-8E2E-45C8-AF9C-AEE72FDC703F}">
      <dsp:nvSpPr>
        <dsp:cNvPr id="0" name=""/>
        <dsp:cNvSpPr/>
      </dsp:nvSpPr>
      <dsp:spPr>
        <a:xfrm>
          <a:off x="167860" y="546617"/>
          <a:ext cx="1305676" cy="11843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a:t>Financial, human and other resources mobilized to support the intervention</a:t>
          </a:r>
          <a:endParaRPr lang="en-ZA" sz="1000" kern="1200"/>
        </a:p>
      </dsp:txBody>
      <dsp:txXfrm>
        <a:off x="202548" y="581305"/>
        <a:ext cx="1236300" cy="1114961"/>
      </dsp:txXfrm>
    </dsp:sp>
    <dsp:sp modelId="{F1AD052D-1248-4BC3-95E3-3C1487489982}">
      <dsp:nvSpPr>
        <dsp:cNvPr id="0" name=""/>
        <dsp:cNvSpPr/>
      </dsp:nvSpPr>
      <dsp:spPr>
        <a:xfrm>
          <a:off x="1759154" y="0"/>
          <a:ext cx="1632096" cy="18220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Activities</a:t>
          </a:r>
          <a:endParaRPr lang="en-ZA" sz="2000" kern="1200" dirty="0"/>
        </a:p>
      </dsp:txBody>
      <dsp:txXfrm>
        <a:off x="1759154" y="0"/>
        <a:ext cx="1632096" cy="546617"/>
      </dsp:txXfrm>
    </dsp:sp>
    <dsp:sp modelId="{E76F932F-E955-4DFE-9DE0-E3F19A9FF446}">
      <dsp:nvSpPr>
        <dsp:cNvPr id="0" name=""/>
        <dsp:cNvSpPr/>
      </dsp:nvSpPr>
      <dsp:spPr>
        <a:xfrm>
          <a:off x="1922363" y="546617"/>
          <a:ext cx="1305676" cy="11843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a:t>Actions taken to implement the interventions</a:t>
          </a:r>
          <a:endParaRPr lang="en-ZA" sz="1000" kern="1200" dirty="0"/>
        </a:p>
      </dsp:txBody>
      <dsp:txXfrm>
        <a:off x="1957051" y="581305"/>
        <a:ext cx="1236300" cy="1114961"/>
      </dsp:txXfrm>
    </dsp:sp>
    <dsp:sp modelId="{4E595256-7667-4297-9BAB-E56C629DE0C4}">
      <dsp:nvSpPr>
        <dsp:cNvPr id="0" name=""/>
        <dsp:cNvSpPr/>
      </dsp:nvSpPr>
      <dsp:spPr>
        <a:xfrm>
          <a:off x="3513657" y="0"/>
          <a:ext cx="1632096" cy="18220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Outputs</a:t>
          </a:r>
          <a:endParaRPr lang="en-ZA" sz="2000" kern="1200" dirty="0"/>
        </a:p>
      </dsp:txBody>
      <dsp:txXfrm>
        <a:off x="3513657" y="0"/>
        <a:ext cx="1632096" cy="546617"/>
      </dsp:txXfrm>
    </dsp:sp>
    <dsp:sp modelId="{1D372C06-6EF4-47B6-B605-1D3689EFFF38}">
      <dsp:nvSpPr>
        <dsp:cNvPr id="0" name=""/>
        <dsp:cNvSpPr/>
      </dsp:nvSpPr>
      <dsp:spPr>
        <a:xfrm>
          <a:off x="3676867" y="546617"/>
          <a:ext cx="1305676" cy="11843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a:t>What is delivered through implementation of interventions, e.g. services received by citizens/ beneficiaries </a:t>
          </a:r>
          <a:endParaRPr lang="en-ZA" sz="1000" kern="1200" dirty="0"/>
        </a:p>
      </dsp:txBody>
      <dsp:txXfrm>
        <a:off x="3711555" y="581305"/>
        <a:ext cx="1236300" cy="1114961"/>
      </dsp:txXfrm>
    </dsp:sp>
    <dsp:sp modelId="{D011D692-B940-4055-809C-1450DA225052}">
      <dsp:nvSpPr>
        <dsp:cNvPr id="0" name=""/>
        <dsp:cNvSpPr/>
      </dsp:nvSpPr>
      <dsp:spPr>
        <a:xfrm>
          <a:off x="5268160" y="0"/>
          <a:ext cx="1632096" cy="18220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Outcomes</a:t>
          </a:r>
          <a:endParaRPr lang="en-ZA" sz="2000" kern="1200" dirty="0"/>
        </a:p>
      </dsp:txBody>
      <dsp:txXfrm>
        <a:off x="5268160" y="0"/>
        <a:ext cx="1632096" cy="546617"/>
      </dsp:txXfrm>
    </dsp:sp>
    <dsp:sp modelId="{1ED731DB-853B-4980-AB56-48A6FDFFD4A4}">
      <dsp:nvSpPr>
        <dsp:cNvPr id="0" name=""/>
        <dsp:cNvSpPr/>
      </dsp:nvSpPr>
      <dsp:spPr>
        <a:xfrm>
          <a:off x="5431370" y="546617"/>
          <a:ext cx="1305676" cy="11843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a:t>Results achieved following the use of the interventions/ service/ products </a:t>
          </a:r>
          <a:endParaRPr lang="en-ZA" sz="1000" kern="1200"/>
        </a:p>
      </dsp:txBody>
      <dsp:txXfrm>
        <a:off x="5466058" y="581305"/>
        <a:ext cx="1236300" cy="1114961"/>
      </dsp:txXfrm>
    </dsp:sp>
    <dsp:sp modelId="{0141FA3C-5554-4F10-A53B-2A34E03E4731}">
      <dsp:nvSpPr>
        <dsp:cNvPr id="0" name=""/>
        <dsp:cNvSpPr/>
      </dsp:nvSpPr>
      <dsp:spPr>
        <a:xfrm>
          <a:off x="7022663" y="0"/>
          <a:ext cx="1632096" cy="18220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Impact</a:t>
          </a:r>
          <a:endParaRPr lang="en-ZA" sz="2000" kern="1200" dirty="0"/>
        </a:p>
      </dsp:txBody>
      <dsp:txXfrm>
        <a:off x="7022663" y="0"/>
        <a:ext cx="1632096" cy="546617"/>
      </dsp:txXfrm>
    </dsp:sp>
    <dsp:sp modelId="{D0307872-BFC6-4098-BD35-762BD55F58CF}">
      <dsp:nvSpPr>
        <dsp:cNvPr id="0" name=""/>
        <dsp:cNvSpPr/>
      </dsp:nvSpPr>
      <dsp:spPr>
        <a:xfrm>
          <a:off x="7185873" y="546617"/>
          <a:ext cx="1305676" cy="11843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a:t>Improvement/ changes realised at a societal or economy level</a:t>
          </a:r>
          <a:endParaRPr lang="en-ZA" sz="1000" kern="1200" dirty="0"/>
        </a:p>
      </dsp:txBody>
      <dsp:txXfrm>
        <a:off x="7220561" y="581305"/>
        <a:ext cx="1236300" cy="11149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D0115-1368-4880-B3F0-B9EE3178EB42}">
      <dsp:nvSpPr>
        <dsp:cNvPr id="0" name=""/>
        <dsp:cNvSpPr/>
      </dsp:nvSpPr>
      <dsp:spPr>
        <a:xfrm>
          <a:off x="2370" y="51690"/>
          <a:ext cx="1892454" cy="561600"/>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ZA" sz="1300" kern="1200" dirty="0">
              <a:solidFill>
                <a:schemeClr val="tx1"/>
              </a:solidFill>
            </a:rPr>
            <a:t>Identify</a:t>
          </a:r>
        </a:p>
      </dsp:txBody>
      <dsp:txXfrm>
        <a:off x="2370" y="51690"/>
        <a:ext cx="1892454" cy="374400"/>
      </dsp:txXfrm>
    </dsp:sp>
    <dsp:sp modelId="{3CC384C3-5F50-4B36-8641-741882BE9516}">
      <dsp:nvSpPr>
        <dsp:cNvPr id="0" name=""/>
        <dsp:cNvSpPr/>
      </dsp:nvSpPr>
      <dsp:spPr>
        <a:xfrm>
          <a:off x="389982" y="426090"/>
          <a:ext cx="1892454" cy="1427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ZA" sz="1300" kern="1200" dirty="0"/>
            <a:t>Identify areas of poor performance</a:t>
          </a:r>
        </a:p>
        <a:p>
          <a:pPr marL="114300" lvl="1" indent="-114300" algn="l" defTabSz="577850">
            <a:lnSpc>
              <a:spcPct val="90000"/>
            </a:lnSpc>
            <a:spcBef>
              <a:spcPct val="0"/>
            </a:spcBef>
            <a:spcAft>
              <a:spcPct val="15000"/>
            </a:spcAft>
            <a:buChar char="••"/>
          </a:pPr>
          <a:r>
            <a:rPr lang="en-ZA" sz="1300" kern="1200" dirty="0"/>
            <a:t>Where are the blockages?</a:t>
          </a:r>
        </a:p>
        <a:p>
          <a:pPr marL="114300" lvl="1" indent="-114300" algn="l" defTabSz="577850">
            <a:lnSpc>
              <a:spcPct val="90000"/>
            </a:lnSpc>
            <a:spcBef>
              <a:spcPct val="0"/>
            </a:spcBef>
            <a:spcAft>
              <a:spcPct val="15000"/>
            </a:spcAft>
            <a:buChar char="••"/>
          </a:pPr>
          <a:r>
            <a:rPr lang="en-ZA" sz="1300" kern="1200" dirty="0"/>
            <a:t>Institutional and structures  failures</a:t>
          </a:r>
        </a:p>
      </dsp:txBody>
      <dsp:txXfrm>
        <a:off x="431789" y="467897"/>
        <a:ext cx="1808840" cy="1343786"/>
      </dsp:txXfrm>
    </dsp:sp>
    <dsp:sp modelId="{17F43191-66B9-4E7C-84FA-A2515C5CA5D8}">
      <dsp:nvSpPr>
        <dsp:cNvPr id="0" name=""/>
        <dsp:cNvSpPr/>
      </dsp:nvSpPr>
      <dsp:spPr>
        <a:xfrm>
          <a:off x="2181714" y="3307"/>
          <a:ext cx="608205" cy="4711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p>
      </dsp:txBody>
      <dsp:txXfrm>
        <a:off x="2181714" y="97540"/>
        <a:ext cx="466855" cy="282700"/>
      </dsp:txXfrm>
    </dsp:sp>
    <dsp:sp modelId="{F138FBC3-3456-4145-A2A7-2D7B9026F36A}">
      <dsp:nvSpPr>
        <dsp:cNvPr id="0" name=""/>
        <dsp:cNvSpPr/>
      </dsp:nvSpPr>
      <dsp:spPr>
        <a:xfrm>
          <a:off x="3042382" y="51690"/>
          <a:ext cx="1292584" cy="561600"/>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ZA" sz="1300" kern="1200" dirty="0">
              <a:solidFill>
                <a:schemeClr val="tx1"/>
              </a:solidFill>
            </a:rPr>
            <a:t>Analyse</a:t>
          </a:r>
        </a:p>
      </dsp:txBody>
      <dsp:txXfrm>
        <a:off x="3042382" y="51690"/>
        <a:ext cx="1292584" cy="374400"/>
      </dsp:txXfrm>
    </dsp:sp>
    <dsp:sp modelId="{948B2BD6-C31E-4D62-AE49-0BDDC29B3908}">
      <dsp:nvSpPr>
        <dsp:cNvPr id="0" name=""/>
        <dsp:cNvSpPr/>
      </dsp:nvSpPr>
      <dsp:spPr>
        <a:xfrm>
          <a:off x="3130058" y="426090"/>
          <a:ext cx="1892454" cy="1427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ZA" sz="1300" kern="1200" dirty="0"/>
            <a:t>Establish the reasons behind poor performance</a:t>
          </a:r>
        </a:p>
      </dsp:txBody>
      <dsp:txXfrm>
        <a:off x="3171865" y="467897"/>
        <a:ext cx="1808840" cy="1343786"/>
      </dsp:txXfrm>
    </dsp:sp>
    <dsp:sp modelId="{48AE9954-DBC3-4D68-8451-41F467CFA0DD}">
      <dsp:nvSpPr>
        <dsp:cNvPr id="0" name=""/>
        <dsp:cNvSpPr/>
      </dsp:nvSpPr>
      <dsp:spPr>
        <a:xfrm>
          <a:off x="4696840" y="3307"/>
          <a:ext cx="767170" cy="4711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p>
      </dsp:txBody>
      <dsp:txXfrm>
        <a:off x="4696840" y="97540"/>
        <a:ext cx="625820" cy="282700"/>
      </dsp:txXfrm>
    </dsp:sp>
    <dsp:sp modelId="{8160AAE9-B42E-4763-A17C-70B9A0277195}">
      <dsp:nvSpPr>
        <dsp:cNvPr id="0" name=""/>
        <dsp:cNvSpPr/>
      </dsp:nvSpPr>
      <dsp:spPr>
        <a:xfrm>
          <a:off x="5782459" y="51690"/>
          <a:ext cx="1892454" cy="561600"/>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ZA" sz="1300" kern="1200" dirty="0">
              <a:solidFill>
                <a:schemeClr val="tx1"/>
              </a:solidFill>
            </a:rPr>
            <a:t>Intervene</a:t>
          </a:r>
        </a:p>
      </dsp:txBody>
      <dsp:txXfrm>
        <a:off x="5782459" y="51690"/>
        <a:ext cx="1892454" cy="374400"/>
      </dsp:txXfrm>
    </dsp:sp>
    <dsp:sp modelId="{91BB1311-3293-4EC4-B093-F7CCA618D79A}">
      <dsp:nvSpPr>
        <dsp:cNvPr id="0" name=""/>
        <dsp:cNvSpPr/>
      </dsp:nvSpPr>
      <dsp:spPr>
        <a:xfrm>
          <a:off x="6170070" y="426090"/>
          <a:ext cx="1892454" cy="1427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ZA" sz="1300" kern="1200" dirty="0"/>
            <a:t>Mobilise support</a:t>
          </a:r>
        </a:p>
        <a:p>
          <a:pPr marL="114300" lvl="1" indent="-114300" algn="l" defTabSz="577850">
            <a:lnSpc>
              <a:spcPct val="90000"/>
            </a:lnSpc>
            <a:spcBef>
              <a:spcPct val="0"/>
            </a:spcBef>
            <a:spcAft>
              <a:spcPct val="15000"/>
            </a:spcAft>
            <a:buChar char="••"/>
          </a:pPr>
          <a:r>
            <a:rPr lang="en-ZA" sz="1300" kern="1200" dirty="0"/>
            <a:t>Coordinate implementation of support/intervention measures</a:t>
          </a:r>
        </a:p>
      </dsp:txBody>
      <dsp:txXfrm>
        <a:off x="6211877" y="467897"/>
        <a:ext cx="1808840" cy="134378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B4F54B-97FB-45C8-BA25-82097BF470BC}" type="datetimeFigureOut">
              <a:rPr lang="en-ZA" smtClean="0"/>
              <a:t>2022/05/23</a:t>
            </a:fld>
            <a:endParaRPr lang="en-Z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Tree>
    <p:extLst>
      <p:ext uri="{BB962C8B-B14F-4D97-AF65-F5344CB8AC3E}">
        <p14:creationId xmlns:p14="http://schemas.microsoft.com/office/powerpoint/2010/main" val="1552258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BE7A5C-A94C-4FE9-9757-1B97BC7E2E05}" type="datetimeFigureOut">
              <a:rPr lang="en-ZA" smtClean="0"/>
              <a:t>2022/05/23</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1501FE-A18F-41C3-A9C2-95DD74A07E99}" type="slidenum">
              <a:rPr lang="en-ZA" smtClean="0"/>
              <a:t>‹#›</a:t>
            </a:fld>
            <a:endParaRPr lang="en-ZA"/>
          </a:p>
        </p:txBody>
      </p:sp>
    </p:spTree>
    <p:extLst>
      <p:ext uri="{BB962C8B-B14F-4D97-AF65-F5344CB8AC3E}">
        <p14:creationId xmlns:p14="http://schemas.microsoft.com/office/powerpoint/2010/main" val="103309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2</a:t>
            </a:fld>
            <a:endParaRPr lang="en-ZA"/>
          </a:p>
        </p:txBody>
      </p:sp>
    </p:spTree>
    <p:extLst>
      <p:ext uri="{BB962C8B-B14F-4D97-AF65-F5344CB8AC3E}">
        <p14:creationId xmlns:p14="http://schemas.microsoft.com/office/powerpoint/2010/main" val="3033246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11</a:t>
            </a:fld>
            <a:endParaRPr lang="en-ZA"/>
          </a:p>
        </p:txBody>
      </p:sp>
    </p:spTree>
    <p:extLst>
      <p:ext uri="{BB962C8B-B14F-4D97-AF65-F5344CB8AC3E}">
        <p14:creationId xmlns:p14="http://schemas.microsoft.com/office/powerpoint/2010/main" val="928646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12</a:t>
            </a:fld>
            <a:endParaRPr lang="en-ZA"/>
          </a:p>
        </p:txBody>
      </p:sp>
    </p:spTree>
    <p:extLst>
      <p:ext uri="{BB962C8B-B14F-4D97-AF65-F5344CB8AC3E}">
        <p14:creationId xmlns:p14="http://schemas.microsoft.com/office/powerpoint/2010/main" val="2345180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13</a:t>
            </a:fld>
            <a:endParaRPr lang="en-ZA"/>
          </a:p>
        </p:txBody>
      </p:sp>
    </p:spTree>
    <p:extLst>
      <p:ext uri="{BB962C8B-B14F-4D97-AF65-F5344CB8AC3E}">
        <p14:creationId xmlns:p14="http://schemas.microsoft.com/office/powerpoint/2010/main" val="77224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14</a:t>
            </a:fld>
            <a:endParaRPr lang="en-ZA"/>
          </a:p>
        </p:txBody>
      </p:sp>
    </p:spTree>
    <p:extLst>
      <p:ext uri="{BB962C8B-B14F-4D97-AF65-F5344CB8AC3E}">
        <p14:creationId xmlns:p14="http://schemas.microsoft.com/office/powerpoint/2010/main" val="3038813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1501FE-A18F-41C3-A9C2-95DD74A07E99}"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3821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1501FE-A18F-41C3-A9C2-95DD74A07E99}"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5095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1501FE-A18F-41C3-A9C2-95DD74A07E99}"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125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1501FE-A18F-41C3-A9C2-95DD74A07E99}"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6875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1501FE-A18F-41C3-A9C2-95DD74A07E99}"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1099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24</a:t>
            </a:fld>
            <a:endParaRPr lang="en-ZA"/>
          </a:p>
        </p:txBody>
      </p:sp>
    </p:spTree>
    <p:extLst>
      <p:ext uri="{BB962C8B-B14F-4D97-AF65-F5344CB8AC3E}">
        <p14:creationId xmlns:p14="http://schemas.microsoft.com/office/powerpoint/2010/main" val="4087613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3</a:t>
            </a:fld>
            <a:endParaRPr lang="en-ZA"/>
          </a:p>
        </p:txBody>
      </p:sp>
    </p:spTree>
    <p:extLst>
      <p:ext uri="{BB962C8B-B14F-4D97-AF65-F5344CB8AC3E}">
        <p14:creationId xmlns:p14="http://schemas.microsoft.com/office/powerpoint/2010/main" val="1057560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25</a:t>
            </a:fld>
            <a:endParaRPr lang="en-ZA"/>
          </a:p>
        </p:txBody>
      </p:sp>
    </p:spTree>
    <p:extLst>
      <p:ext uri="{BB962C8B-B14F-4D97-AF65-F5344CB8AC3E}">
        <p14:creationId xmlns:p14="http://schemas.microsoft.com/office/powerpoint/2010/main" val="1195614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26</a:t>
            </a:fld>
            <a:endParaRPr lang="en-ZA"/>
          </a:p>
        </p:txBody>
      </p:sp>
    </p:spTree>
    <p:extLst>
      <p:ext uri="{BB962C8B-B14F-4D97-AF65-F5344CB8AC3E}">
        <p14:creationId xmlns:p14="http://schemas.microsoft.com/office/powerpoint/2010/main" val="6791299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27</a:t>
            </a:fld>
            <a:endParaRPr lang="en-ZA"/>
          </a:p>
        </p:txBody>
      </p:sp>
    </p:spTree>
    <p:extLst>
      <p:ext uri="{BB962C8B-B14F-4D97-AF65-F5344CB8AC3E}">
        <p14:creationId xmlns:p14="http://schemas.microsoft.com/office/powerpoint/2010/main" val="1338172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28</a:t>
            </a:fld>
            <a:endParaRPr lang="en-ZA"/>
          </a:p>
        </p:txBody>
      </p:sp>
    </p:spTree>
    <p:extLst>
      <p:ext uri="{BB962C8B-B14F-4D97-AF65-F5344CB8AC3E}">
        <p14:creationId xmlns:p14="http://schemas.microsoft.com/office/powerpoint/2010/main" val="2574303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29</a:t>
            </a:fld>
            <a:endParaRPr lang="en-ZA"/>
          </a:p>
        </p:txBody>
      </p:sp>
    </p:spTree>
    <p:extLst>
      <p:ext uri="{BB962C8B-B14F-4D97-AF65-F5344CB8AC3E}">
        <p14:creationId xmlns:p14="http://schemas.microsoft.com/office/powerpoint/2010/main" val="3254539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32</a:t>
            </a:fld>
            <a:endParaRPr lang="en-ZA"/>
          </a:p>
        </p:txBody>
      </p:sp>
    </p:spTree>
    <p:extLst>
      <p:ext uri="{BB962C8B-B14F-4D97-AF65-F5344CB8AC3E}">
        <p14:creationId xmlns:p14="http://schemas.microsoft.com/office/powerpoint/2010/main" val="2741310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33</a:t>
            </a:fld>
            <a:endParaRPr lang="en-ZA"/>
          </a:p>
        </p:txBody>
      </p:sp>
    </p:spTree>
    <p:extLst>
      <p:ext uri="{BB962C8B-B14F-4D97-AF65-F5344CB8AC3E}">
        <p14:creationId xmlns:p14="http://schemas.microsoft.com/office/powerpoint/2010/main" val="2949546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4</a:t>
            </a:fld>
            <a:endParaRPr lang="en-ZA"/>
          </a:p>
        </p:txBody>
      </p:sp>
    </p:spTree>
    <p:extLst>
      <p:ext uri="{BB962C8B-B14F-4D97-AF65-F5344CB8AC3E}">
        <p14:creationId xmlns:p14="http://schemas.microsoft.com/office/powerpoint/2010/main" val="3261870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5</a:t>
            </a:fld>
            <a:endParaRPr lang="en-ZA"/>
          </a:p>
        </p:txBody>
      </p:sp>
    </p:spTree>
    <p:extLst>
      <p:ext uri="{BB962C8B-B14F-4D97-AF65-F5344CB8AC3E}">
        <p14:creationId xmlns:p14="http://schemas.microsoft.com/office/powerpoint/2010/main" val="3475089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6</a:t>
            </a:fld>
            <a:endParaRPr lang="en-ZA"/>
          </a:p>
        </p:txBody>
      </p:sp>
    </p:spTree>
    <p:extLst>
      <p:ext uri="{BB962C8B-B14F-4D97-AF65-F5344CB8AC3E}">
        <p14:creationId xmlns:p14="http://schemas.microsoft.com/office/powerpoint/2010/main" val="713901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7</a:t>
            </a:fld>
            <a:endParaRPr lang="en-ZA"/>
          </a:p>
        </p:txBody>
      </p:sp>
    </p:spTree>
    <p:extLst>
      <p:ext uri="{BB962C8B-B14F-4D97-AF65-F5344CB8AC3E}">
        <p14:creationId xmlns:p14="http://schemas.microsoft.com/office/powerpoint/2010/main" val="3421061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8</a:t>
            </a:fld>
            <a:endParaRPr lang="en-ZA"/>
          </a:p>
        </p:txBody>
      </p:sp>
    </p:spTree>
    <p:extLst>
      <p:ext uri="{BB962C8B-B14F-4D97-AF65-F5344CB8AC3E}">
        <p14:creationId xmlns:p14="http://schemas.microsoft.com/office/powerpoint/2010/main" val="3360102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9</a:t>
            </a:fld>
            <a:endParaRPr lang="en-ZA"/>
          </a:p>
        </p:txBody>
      </p:sp>
    </p:spTree>
    <p:extLst>
      <p:ext uri="{BB962C8B-B14F-4D97-AF65-F5344CB8AC3E}">
        <p14:creationId xmlns:p14="http://schemas.microsoft.com/office/powerpoint/2010/main" val="3444249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10</a:t>
            </a:fld>
            <a:endParaRPr lang="en-ZA"/>
          </a:p>
        </p:txBody>
      </p:sp>
    </p:spTree>
    <p:extLst>
      <p:ext uri="{BB962C8B-B14F-4D97-AF65-F5344CB8AC3E}">
        <p14:creationId xmlns:p14="http://schemas.microsoft.com/office/powerpoint/2010/main" val="955731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1DDA9A-CDF3-4BAE-81A6-8D3F2A4A270B}" type="datetime1">
              <a:rPr lang="en-ZA" smtClean="0"/>
              <a:t>2022/05/23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EEB7D3C-0E4C-4373-9A34-E7674E85243A}" type="slidenum">
              <a:rPr lang="en-ZA" smtClean="0"/>
              <a:t>‹#›</a:t>
            </a:fld>
            <a:endParaRPr lang="en-ZA"/>
          </a:p>
        </p:txBody>
      </p:sp>
      <p:pic>
        <p:nvPicPr>
          <p:cNvPr id="7" name="Picture 6">
            <a:extLst>
              <a:ext uri="{FF2B5EF4-FFF2-40B4-BE49-F238E27FC236}">
                <a16:creationId xmlns:a16="http://schemas.microsoft.com/office/drawing/2014/main" id="{B83CC4E6-1F68-4D0B-9980-69ADCFEF2FA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5273460"/>
            <a:ext cx="9144000" cy="1584540"/>
          </a:xfrm>
          <a:prstGeom prst="rect">
            <a:avLst/>
          </a:prstGeom>
        </p:spPr>
      </p:pic>
    </p:spTree>
    <p:extLst>
      <p:ext uri="{BB962C8B-B14F-4D97-AF65-F5344CB8AC3E}">
        <p14:creationId xmlns:p14="http://schemas.microsoft.com/office/powerpoint/2010/main" val="261181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71EA92-104C-4F83-BD19-BFDB95B78439}" type="datetime1">
              <a:rPr lang="en-ZA" smtClean="0"/>
              <a:t>2022/05/23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EEB7D3C-0E4C-4373-9A34-E7674E85243A}" type="slidenum">
              <a:rPr lang="en-ZA" smtClean="0"/>
              <a:t>‹#›</a:t>
            </a:fld>
            <a:endParaRPr lang="en-ZA"/>
          </a:p>
        </p:txBody>
      </p:sp>
    </p:spTree>
    <p:extLst>
      <p:ext uri="{BB962C8B-B14F-4D97-AF65-F5344CB8AC3E}">
        <p14:creationId xmlns:p14="http://schemas.microsoft.com/office/powerpoint/2010/main" val="3792737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67BEE-8AE7-4495-B723-0520E898F11D}" type="datetime1">
              <a:rPr lang="en-ZA" smtClean="0"/>
              <a:t>2022/05/23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EEB7D3C-0E4C-4373-9A34-E7674E85243A}" type="slidenum">
              <a:rPr lang="en-ZA" smtClean="0"/>
              <a:t>‹#›</a:t>
            </a:fld>
            <a:endParaRPr lang="en-ZA"/>
          </a:p>
        </p:txBody>
      </p:sp>
    </p:spTree>
    <p:extLst>
      <p:ext uri="{BB962C8B-B14F-4D97-AF65-F5344CB8AC3E}">
        <p14:creationId xmlns:p14="http://schemas.microsoft.com/office/powerpoint/2010/main" val="239526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3794" y="136524"/>
            <a:ext cx="8416412" cy="534333"/>
          </a:xfrm>
        </p:spPr>
        <p:txBody>
          <a:bodyPr/>
          <a:lstStyle/>
          <a:p>
            <a:r>
              <a:rPr lang="en-US"/>
              <a:t>Click to edit Master title style</a:t>
            </a:r>
            <a:endParaRPr lang="en-US" dirty="0"/>
          </a:p>
        </p:txBody>
      </p:sp>
      <p:sp>
        <p:nvSpPr>
          <p:cNvPr id="3" name="Content Placeholder 2"/>
          <p:cNvSpPr>
            <a:spLocks noGrp="1"/>
          </p:cNvSpPr>
          <p:nvPr>
            <p:ph idx="1"/>
          </p:nvPr>
        </p:nvSpPr>
        <p:spPr>
          <a:xfrm>
            <a:off x="363794" y="1044579"/>
            <a:ext cx="8416412" cy="49380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703753" y="6356351"/>
            <a:ext cx="2057400" cy="365125"/>
          </a:xfrm>
        </p:spPr>
        <p:txBody>
          <a:bodyPr/>
          <a:lstStyle/>
          <a:p>
            <a:fld id="{0EEB7D3C-0E4C-4373-9A34-E7674E85243A}" type="slidenum">
              <a:rPr lang="en-ZA" smtClean="0"/>
              <a:t>‹#›</a:t>
            </a:fld>
            <a:endParaRPr lang="en-ZA"/>
          </a:p>
        </p:txBody>
      </p:sp>
      <p:sp>
        <p:nvSpPr>
          <p:cNvPr id="7" name="Rectangle 6">
            <a:extLst>
              <a:ext uri="{FF2B5EF4-FFF2-40B4-BE49-F238E27FC236}">
                <a16:creationId xmlns:a16="http://schemas.microsoft.com/office/drawing/2014/main" id="{9EFC8680-900F-4C70-8FAB-34D76EB119BA}"/>
              </a:ext>
            </a:extLst>
          </p:cNvPr>
          <p:cNvSpPr/>
          <p:nvPr userDrawn="1"/>
        </p:nvSpPr>
        <p:spPr>
          <a:xfrm>
            <a:off x="83127" y="732967"/>
            <a:ext cx="8977745" cy="117284"/>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ZA" sz="724"/>
          </a:p>
        </p:txBody>
      </p:sp>
    </p:spTree>
    <p:extLst>
      <p:ext uri="{BB962C8B-B14F-4D97-AF65-F5344CB8AC3E}">
        <p14:creationId xmlns:p14="http://schemas.microsoft.com/office/powerpoint/2010/main" val="3776399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8156318" cy="1534906"/>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7" y="3352800"/>
            <a:ext cx="8156317" cy="127184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A27307-0326-43AB-9D70-9767521F2199}" type="datetime1">
              <a:rPr lang="en-ZA" smtClean="0"/>
              <a:t>2022/05/23</a:t>
            </a:fld>
            <a:endParaRPr lang="en-ZA"/>
          </a:p>
        </p:txBody>
      </p:sp>
      <p:sp>
        <p:nvSpPr>
          <p:cNvPr id="5" name="Footer Placeholder 4"/>
          <p:cNvSpPr>
            <a:spLocks noGrp="1"/>
          </p:cNvSpPr>
          <p:nvPr>
            <p:ph type="ftr" sz="quarter" idx="11"/>
          </p:nvPr>
        </p:nvSpPr>
        <p:spPr>
          <a:xfrm>
            <a:off x="3028950" y="6213987"/>
            <a:ext cx="3429002" cy="520904"/>
          </a:xfrm>
        </p:spPr>
        <p:txBody>
          <a:bodyPr/>
          <a:lstStyle/>
          <a:p>
            <a:endParaRPr lang="en-ZA" dirty="0"/>
          </a:p>
        </p:txBody>
      </p:sp>
      <p:sp>
        <p:nvSpPr>
          <p:cNvPr id="6" name="Slide Number Placeholder 5"/>
          <p:cNvSpPr>
            <a:spLocks noGrp="1"/>
          </p:cNvSpPr>
          <p:nvPr>
            <p:ph type="sldNum" sz="quarter" idx="12"/>
          </p:nvPr>
        </p:nvSpPr>
        <p:spPr>
          <a:xfrm>
            <a:off x="6949563" y="6356350"/>
            <a:ext cx="2057400" cy="365125"/>
          </a:xfrm>
        </p:spPr>
        <p:txBody>
          <a:bodyPr/>
          <a:lstStyle/>
          <a:p>
            <a:fld id="{0EEB7D3C-0E4C-4373-9A34-E7674E85243A}" type="slidenum">
              <a:rPr lang="en-ZA" smtClean="0"/>
              <a:t>‹#›</a:t>
            </a:fld>
            <a:endParaRPr lang="en-ZA"/>
          </a:p>
        </p:txBody>
      </p:sp>
    </p:spTree>
    <p:extLst>
      <p:ext uri="{BB962C8B-B14F-4D97-AF65-F5344CB8AC3E}">
        <p14:creationId xmlns:p14="http://schemas.microsoft.com/office/powerpoint/2010/main" val="2425597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848DF6-2EDD-4814-954D-D0C8025417B2}" type="datetime1">
              <a:rPr lang="en-ZA" smtClean="0"/>
              <a:t>2022/05/23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EEB7D3C-0E4C-4373-9A34-E7674E85243A}" type="slidenum">
              <a:rPr lang="en-ZA" smtClean="0"/>
              <a:t>‹#›</a:t>
            </a:fld>
            <a:endParaRPr lang="en-ZA"/>
          </a:p>
        </p:txBody>
      </p:sp>
    </p:spTree>
    <p:extLst>
      <p:ext uri="{BB962C8B-B14F-4D97-AF65-F5344CB8AC3E}">
        <p14:creationId xmlns:p14="http://schemas.microsoft.com/office/powerpoint/2010/main" val="262096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7A1457-2992-4155-851E-EA60C7AAD517}" type="datetime1">
              <a:rPr lang="en-ZA" smtClean="0"/>
              <a:t>2022/05/23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EEB7D3C-0E4C-4373-9A34-E7674E85243A}" type="slidenum">
              <a:rPr lang="en-ZA" smtClean="0"/>
              <a:t>‹#›</a:t>
            </a:fld>
            <a:endParaRPr lang="en-ZA"/>
          </a:p>
        </p:txBody>
      </p:sp>
    </p:spTree>
    <p:extLst>
      <p:ext uri="{BB962C8B-B14F-4D97-AF65-F5344CB8AC3E}">
        <p14:creationId xmlns:p14="http://schemas.microsoft.com/office/powerpoint/2010/main" val="3060977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2592FD-0015-4C3F-B616-2584786A43AC}" type="datetime1">
              <a:rPr lang="en-ZA" smtClean="0"/>
              <a:t>2022/05/23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EEB7D3C-0E4C-4373-9A34-E7674E85243A}" type="slidenum">
              <a:rPr lang="en-ZA" smtClean="0"/>
              <a:t>‹#›</a:t>
            </a:fld>
            <a:endParaRPr lang="en-ZA"/>
          </a:p>
        </p:txBody>
      </p:sp>
    </p:spTree>
    <p:extLst>
      <p:ext uri="{BB962C8B-B14F-4D97-AF65-F5344CB8AC3E}">
        <p14:creationId xmlns:p14="http://schemas.microsoft.com/office/powerpoint/2010/main" val="3382727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4D66F-A2A4-497E-82CF-C63EBD915E7A}" type="datetime1">
              <a:rPr lang="en-ZA" smtClean="0"/>
              <a:t>2022/05/23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EEB7D3C-0E4C-4373-9A34-E7674E85243A}" type="slidenum">
              <a:rPr lang="en-ZA" smtClean="0"/>
              <a:t>‹#›</a:t>
            </a:fld>
            <a:endParaRPr lang="en-ZA"/>
          </a:p>
        </p:txBody>
      </p:sp>
    </p:spTree>
    <p:extLst>
      <p:ext uri="{BB962C8B-B14F-4D97-AF65-F5344CB8AC3E}">
        <p14:creationId xmlns:p14="http://schemas.microsoft.com/office/powerpoint/2010/main" val="1034492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CC1A29-42A9-497C-9E46-F37C0C1A53FB}" type="datetime1">
              <a:rPr lang="en-ZA" smtClean="0"/>
              <a:t>2022/05/23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EEB7D3C-0E4C-4373-9A34-E7674E85243A}" type="slidenum">
              <a:rPr lang="en-ZA" smtClean="0"/>
              <a:t>‹#›</a:t>
            </a:fld>
            <a:endParaRPr lang="en-ZA"/>
          </a:p>
        </p:txBody>
      </p:sp>
    </p:spTree>
    <p:extLst>
      <p:ext uri="{BB962C8B-B14F-4D97-AF65-F5344CB8AC3E}">
        <p14:creationId xmlns:p14="http://schemas.microsoft.com/office/powerpoint/2010/main" val="2756392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2A2873-EF5A-4B1B-B3A0-71C42D473CF9}" type="datetime1">
              <a:rPr lang="en-ZA" smtClean="0"/>
              <a:t>2022/05/23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EEB7D3C-0E4C-4373-9A34-E7674E85243A}" type="slidenum">
              <a:rPr lang="en-ZA" smtClean="0"/>
              <a:t>‹#›</a:t>
            </a:fld>
            <a:endParaRPr lang="en-ZA"/>
          </a:p>
        </p:txBody>
      </p:sp>
    </p:spTree>
    <p:extLst>
      <p:ext uri="{BB962C8B-B14F-4D97-AF65-F5344CB8AC3E}">
        <p14:creationId xmlns:p14="http://schemas.microsoft.com/office/powerpoint/2010/main" val="401295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DA5DD-ED22-46D6-8BD9-14F143D6D462}" type="datetime1">
              <a:rPr lang="en-ZA" smtClean="0"/>
              <a:t>2022/05/23</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B7D3C-0E4C-4373-9A34-E7674E85243A}" type="slidenum">
              <a:rPr lang="en-ZA" smtClean="0"/>
              <a:t>‹#›</a:t>
            </a:fld>
            <a:endParaRPr lang="en-ZA"/>
          </a:p>
        </p:txBody>
      </p:sp>
    </p:spTree>
    <p:extLst>
      <p:ext uri="{BB962C8B-B14F-4D97-AF65-F5344CB8AC3E}">
        <p14:creationId xmlns:p14="http://schemas.microsoft.com/office/powerpoint/2010/main" val="256010248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BA70-71CE-41F5-AEA6-DAB574E6DC2F}"/>
              </a:ext>
            </a:extLst>
          </p:cNvPr>
          <p:cNvSpPr>
            <a:spLocks noGrp="1"/>
          </p:cNvSpPr>
          <p:nvPr>
            <p:ph type="ctrTitle"/>
          </p:nvPr>
        </p:nvSpPr>
        <p:spPr>
          <a:xfrm>
            <a:off x="685800" y="904649"/>
            <a:ext cx="7772400" cy="2387600"/>
          </a:xfrm>
        </p:spPr>
        <p:txBody>
          <a:bodyPr>
            <a:normAutofit fontScale="90000"/>
          </a:bodyPr>
          <a:lstStyle/>
          <a:p>
            <a:r>
              <a:rPr lang="en-US" sz="4000" b="1" dirty="0">
                <a:latin typeface="+mn-lt"/>
              </a:rPr>
              <a:t>Planning, Monitoring and Evaluation: </a:t>
            </a:r>
            <a:br>
              <a:rPr lang="en-US" sz="4000" b="1" dirty="0">
                <a:latin typeface="+mn-lt"/>
              </a:rPr>
            </a:br>
            <a:r>
              <a:rPr lang="en-US" sz="4000" b="1" dirty="0">
                <a:latin typeface="+mn-lt"/>
              </a:rPr>
              <a:t>Initial overview of government’s immediate response to the recent flood disaster</a:t>
            </a:r>
            <a:endParaRPr lang="en-ZA" sz="4000" b="1" dirty="0">
              <a:latin typeface="+mn-lt"/>
            </a:endParaRPr>
          </a:p>
        </p:txBody>
      </p:sp>
      <p:sp>
        <p:nvSpPr>
          <p:cNvPr id="3" name="Subtitle 2">
            <a:extLst>
              <a:ext uri="{FF2B5EF4-FFF2-40B4-BE49-F238E27FC236}">
                <a16:creationId xmlns:a16="http://schemas.microsoft.com/office/drawing/2014/main" id="{1F44E5CE-77D1-4CDB-A6FF-C24B4E0652FC}"/>
              </a:ext>
            </a:extLst>
          </p:cNvPr>
          <p:cNvSpPr>
            <a:spLocks noGrp="1"/>
          </p:cNvSpPr>
          <p:nvPr>
            <p:ph type="subTitle" idx="1"/>
          </p:nvPr>
        </p:nvSpPr>
        <p:spPr>
          <a:xfrm>
            <a:off x="1143000" y="3863702"/>
            <a:ext cx="6858000" cy="1068977"/>
          </a:xfrm>
        </p:spPr>
        <p:txBody>
          <a:bodyPr>
            <a:normAutofit lnSpcReduction="10000"/>
          </a:bodyPr>
          <a:lstStyle/>
          <a:p>
            <a:r>
              <a:rPr lang="en-ZA" dirty="0"/>
              <a:t>Briefing by the Minister in the Presidency to the Ad-Hoc Committee on Flood Disaster Relief and Recovery 23 May 2022</a:t>
            </a:r>
          </a:p>
        </p:txBody>
      </p:sp>
    </p:spTree>
    <p:extLst>
      <p:ext uri="{BB962C8B-B14F-4D97-AF65-F5344CB8AC3E}">
        <p14:creationId xmlns:p14="http://schemas.microsoft.com/office/powerpoint/2010/main" val="3108548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3200" b="1" dirty="0">
                <a:latin typeface="+mn-lt"/>
              </a:rPr>
              <a:t>Key interventions (3)</a:t>
            </a:r>
            <a:endParaRPr lang="en-ZA" sz="3200" b="1" dirty="0">
              <a:latin typeface="+mn-lt"/>
            </a:endParaRPr>
          </a:p>
        </p:txBody>
      </p:sp>
      <p:sp>
        <p:nvSpPr>
          <p:cNvPr id="3" name="Content Placeholder 2"/>
          <p:cNvSpPr>
            <a:spLocks noGrp="1"/>
          </p:cNvSpPr>
          <p:nvPr>
            <p:ph idx="1"/>
          </p:nvPr>
        </p:nvSpPr>
        <p:spPr>
          <a:xfrm>
            <a:off x="243367" y="1005084"/>
            <a:ext cx="8659411" cy="5716392"/>
          </a:xfrm>
        </p:spPr>
        <p:txBody>
          <a:bodyPr>
            <a:normAutofit lnSpcReduction="10000"/>
          </a:bodyPr>
          <a:lstStyle/>
          <a:p>
            <a:pPr>
              <a:lnSpc>
                <a:spcPct val="100000"/>
              </a:lnSpc>
              <a:spcBef>
                <a:spcPts val="0"/>
              </a:spcBef>
              <a:spcAft>
                <a:spcPts val="600"/>
              </a:spcAft>
            </a:pPr>
            <a:r>
              <a:rPr lang="en-US" sz="1800" b="1" dirty="0">
                <a:solidFill>
                  <a:schemeClr val="tx2">
                    <a:lumMod val="50000"/>
                  </a:schemeClr>
                </a:solidFill>
                <a:cs typeface="Calibri"/>
              </a:rPr>
              <a:t>Finance</a:t>
            </a:r>
          </a:p>
          <a:p>
            <a:pPr lvl="1">
              <a:lnSpc>
                <a:spcPct val="100000"/>
              </a:lnSpc>
              <a:spcBef>
                <a:spcPts val="0"/>
              </a:spcBef>
              <a:spcAft>
                <a:spcPts val="600"/>
              </a:spcAft>
            </a:pPr>
            <a:r>
              <a:rPr lang="en-US" sz="1800" dirty="0">
                <a:solidFill>
                  <a:schemeClr val="tx2">
                    <a:lumMod val="50000"/>
                  </a:schemeClr>
                </a:solidFill>
                <a:cs typeface="Calibri"/>
              </a:rPr>
              <a:t>Announcement of R1bn emergency funding</a:t>
            </a:r>
          </a:p>
          <a:p>
            <a:pPr lvl="1">
              <a:lnSpc>
                <a:spcPct val="100000"/>
              </a:lnSpc>
              <a:spcBef>
                <a:spcPts val="0"/>
              </a:spcBef>
              <a:spcAft>
                <a:spcPts val="600"/>
              </a:spcAft>
            </a:pPr>
            <a:r>
              <a:rPr lang="en-US" sz="1800" dirty="0">
                <a:solidFill>
                  <a:schemeClr val="tx2">
                    <a:lumMod val="50000"/>
                  </a:schemeClr>
                </a:solidFill>
                <a:cs typeface="Calibri"/>
              </a:rPr>
              <a:t>Solidarity Fund reactivated for relief efforts and humanitarian assistance and to channel donor funding </a:t>
            </a:r>
          </a:p>
          <a:p>
            <a:pPr>
              <a:lnSpc>
                <a:spcPct val="100000"/>
              </a:lnSpc>
              <a:spcBef>
                <a:spcPts val="0"/>
              </a:spcBef>
              <a:spcAft>
                <a:spcPts val="600"/>
              </a:spcAft>
            </a:pPr>
            <a:r>
              <a:rPr lang="en-US" sz="1800" b="1" dirty="0">
                <a:solidFill>
                  <a:schemeClr val="tx2">
                    <a:lumMod val="50000"/>
                  </a:schemeClr>
                </a:solidFill>
                <a:cs typeface="Calibri"/>
              </a:rPr>
              <a:t>Business incl. SMMEs</a:t>
            </a:r>
          </a:p>
          <a:p>
            <a:pPr lvl="1">
              <a:lnSpc>
                <a:spcPct val="100000"/>
              </a:lnSpc>
              <a:spcBef>
                <a:spcPts val="0"/>
              </a:spcBef>
              <a:spcAft>
                <a:spcPts val="600"/>
              </a:spcAft>
            </a:pPr>
            <a:r>
              <a:rPr lang="en-US" sz="1800" dirty="0">
                <a:solidFill>
                  <a:schemeClr val="tx2">
                    <a:lumMod val="50000"/>
                  </a:schemeClr>
                </a:solidFill>
                <a:cs typeface="Calibri"/>
              </a:rPr>
              <a:t>Support for small businesses incl. township and village enterprises, informal traders etc. affected by the floods</a:t>
            </a:r>
          </a:p>
          <a:p>
            <a:pPr lvl="1">
              <a:lnSpc>
                <a:spcPct val="100000"/>
              </a:lnSpc>
              <a:spcBef>
                <a:spcPts val="0"/>
              </a:spcBef>
              <a:spcAft>
                <a:spcPts val="600"/>
              </a:spcAft>
            </a:pPr>
            <a:r>
              <a:rPr lang="en-US" sz="1800" dirty="0">
                <a:solidFill>
                  <a:schemeClr val="tx2">
                    <a:lumMod val="50000"/>
                  </a:schemeClr>
                </a:solidFill>
                <a:cs typeface="Calibri"/>
              </a:rPr>
              <a:t>Tourism – cleaning beaches; water in hotels</a:t>
            </a:r>
          </a:p>
          <a:p>
            <a:pPr>
              <a:lnSpc>
                <a:spcPct val="100000"/>
              </a:lnSpc>
              <a:spcBef>
                <a:spcPts val="0"/>
              </a:spcBef>
              <a:spcAft>
                <a:spcPts val="600"/>
              </a:spcAft>
            </a:pPr>
            <a:r>
              <a:rPr lang="en-US" sz="1800" b="1" dirty="0">
                <a:solidFill>
                  <a:schemeClr val="tx2">
                    <a:lumMod val="50000"/>
                  </a:schemeClr>
                </a:solidFill>
                <a:cs typeface="Calibri"/>
              </a:rPr>
              <a:t>Telecommunications</a:t>
            </a:r>
          </a:p>
          <a:p>
            <a:pPr lvl="1">
              <a:lnSpc>
                <a:spcPct val="100000"/>
              </a:lnSpc>
              <a:spcBef>
                <a:spcPts val="0"/>
              </a:spcBef>
              <a:spcAft>
                <a:spcPts val="600"/>
              </a:spcAft>
            </a:pPr>
            <a:r>
              <a:rPr lang="en-US" sz="1800" dirty="0">
                <a:solidFill>
                  <a:schemeClr val="tx2">
                    <a:lumMod val="50000"/>
                  </a:schemeClr>
                </a:solidFill>
                <a:cs typeface="Calibri"/>
              </a:rPr>
              <a:t>Restoration of telecoms network </a:t>
            </a:r>
          </a:p>
          <a:p>
            <a:pPr>
              <a:lnSpc>
                <a:spcPct val="100000"/>
              </a:lnSpc>
              <a:spcBef>
                <a:spcPts val="0"/>
              </a:spcBef>
              <a:spcAft>
                <a:spcPts val="600"/>
              </a:spcAft>
            </a:pPr>
            <a:r>
              <a:rPr lang="en-US" sz="1800" b="1" dirty="0">
                <a:solidFill>
                  <a:schemeClr val="tx2">
                    <a:lumMod val="50000"/>
                  </a:schemeClr>
                </a:solidFill>
                <a:cs typeface="Calibri"/>
              </a:rPr>
              <a:t>Safety and security</a:t>
            </a:r>
          </a:p>
          <a:p>
            <a:pPr lvl="1">
              <a:lnSpc>
                <a:spcPct val="100000"/>
              </a:lnSpc>
              <a:spcBef>
                <a:spcPts val="0"/>
              </a:spcBef>
              <a:spcAft>
                <a:spcPts val="600"/>
              </a:spcAft>
            </a:pPr>
            <a:r>
              <a:rPr lang="en-US" sz="1800" dirty="0">
                <a:solidFill>
                  <a:schemeClr val="tx2">
                    <a:lumMod val="50000"/>
                  </a:schemeClr>
                </a:solidFill>
                <a:cs typeface="Calibri"/>
              </a:rPr>
              <a:t>Swift response to maintain law and order, including response to looting </a:t>
            </a:r>
          </a:p>
          <a:p>
            <a:pPr lvl="1">
              <a:lnSpc>
                <a:spcPct val="100000"/>
              </a:lnSpc>
              <a:spcBef>
                <a:spcPts val="0"/>
              </a:spcBef>
              <a:spcAft>
                <a:spcPts val="600"/>
              </a:spcAft>
            </a:pPr>
            <a:r>
              <a:rPr lang="en-US" sz="1800" dirty="0">
                <a:solidFill>
                  <a:schemeClr val="tx2">
                    <a:lumMod val="50000"/>
                  </a:schemeClr>
                </a:solidFill>
                <a:cs typeface="Calibri"/>
              </a:rPr>
              <a:t>Deployment of 10000 SANDF members</a:t>
            </a:r>
          </a:p>
          <a:p>
            <a:pPr>
              <a:lnSpc>
                <a:spcPct val="100000"/>
              </a:lnSpc>
              <a:spcBef>
                <a:spcPts val="0"/>
              </a:spcBef>
              <a:spcAft>
                <a:spcPts val="600"/>
              </a:spcAft>
            </a:pPr>
            <a:r>
              <a:rPr lang="en-US" sz="1800" b="1" dirty="0">
                <a:solidFill>
                  <a:schemeClr val="tx2">
                    <a:lumMod val="50000"/>
                  </a:schemeClr>
                </a:solidFill>
                <a:cs typeface="Calibri"/>
              </a:rPr>
              <a:t>Most interventions cut across different phases and timeframes:</a:t>
            </a:r>
          </a:p>
          <a:p>
            <a:pPr lvl="1">
              <a:lnSpc>
                <a:spcPct val="100000"/>
              </a:lnSpc>
              <a:spcBef>
                <a:spcPts val="0"/>
              </a:spcBef>
              <a:spcAft>
                <a:spcPts val="600"/>
              </a:spcAft>
            </a:pPr>
            <a:r>
              <a:rPr lang="en-US" sz="1800" dirty="0">
                <a:solidFill>
                  <a:schemeClr val="tx2">
                    <a:lumMod val="50000"/>
                  </a:schemeClr>
                </a:solidFill>
                <a:cs typeface="Calibri"/>
              </a:rPr>
              <a:t>immediate (emergency phase)</a:t>
            </a:r>
          </a:p>
          <a:p>
            <a:pPr lvl="1">
              <a:lnSpc>
                <a:spcPct val="100000"/>
              </a:lnSpc>
              <a:spcBef>
                <a:spcPts val="0"/>
              </a:spcBef>
              <a:spcAft>
                <a:spcPts val="600"/>
              </a:spcAft>
            </a:pPr>
            <a:r>
              <a:rPr lang="en-US" sz="1800" dirty="0">
                <a:solidFill>
                  <a:schemeClr val="tx2">
                    <a:lumMod val="50000"/>
                  </a:schemeClr>
                </a:solidFill>
                <a:cs typeface="Calibri"/>
              </a:rPr>
              <a:t>Short-term (recovery and rebuilding)</a:t>
            </a:r>
          </a:p>
          <a:p>
            <a:pPr lvl="1">
              <a:lnSpc>
                <a:spcPct val="100000"/>
              </a:lnSpc>
              <a:spcBef>
                <a:spcPts val="0"/>
              </a:spcBef>
              <a:spcAft>
                <a:spcPts val="600"/>
              </a:spcAft>
            </a:pPr>
            <a:r>
              <a:rPr lang="en-US" sz="1800" dirty="0">
                <a:solidFill>
                  <a:schemeClr val="tx2">
                    <a:lumMod val="50000"/>
                  </a:schemeClr>
                </a:solidFill>
                <a:cs typeface="Calibri"/>
              </a:rPr>
              <a:t>Medium and long-term </a:t>
            </a:r>
          </a:p>
          <a:p>
            <a:pPr lvl="1">
              <a:lnSpc>
                <a:spcPct val="100000"/>
              </a:lnSpc>
              <a:spcBef>
                <a:spcPts val="0"/>
              </a:spcBef>
              <a:spcAft>
                <a:spcPts val="600"/>
              </a:spcAft>
            </a:pPr>
            <a:endParaRPr lang="en-US" sz="1800" dirty="0">
              <a:solidFill>
                <a:schemeClr val="tx2">
                  <a:lumMod val="50000"/>
                </a:schemeClr>
              </a:solidFill>
              <a:cs typeface="Calibri"/>
            </a:endParaRPr>
          </a:p>
        </p:txBody>
      </p:sp>
      <p:sp>
        <p:nvSpPr>
          <p:cNvPr id="5" name="Slide Number Placeholder 4"/>
          <p:cNvSpPr>
            <a:spLocks noGrp="1"/>
          </p:cNvSpPr>
          <p:nvPr>
            <p:ph type="sldNum" sz="quarter" idx="12"/>
          </p:nvPr>
        </p:nvSpPr>
        <p:spPr/>
        <p:txBody>
          <a:bodyPr/>
          <a:lstStyle/>
          <a:p>
            <a:fld id="{0EEB7D3C-0E4C-4373-9A34-E7674E85243A}" type="slidenum">
              <a:rPr lang="en-ZA" smtClean="0"/>
              <a:t>10</a:t>
            </a:fld>
            <a:endParaRPr lang="en-ZA" dirty="0"/>
          </a:p>
        </p:txBody>
      </p:sp>
    </p:spTree>
    <p:extLst>
      <p:ext uri="{BB962C8B-B14F-4D97-AF65-F5344CB8AC3E}">
        <p14:creationId xmlns:p14="http://schemas.microsoft.com/office/powerpoint/2010/main" val="269049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EEB7D3C-0E4C-4373-9A34-E7674E85243A}" type="slidenum">
              <a:rPr lang="en-ZA" smtClean="0"/>
              <a:t>11</a:t>
            </a:fld>
            <a:endParaRPr lang="en-ZA" dirty="0"/>
          </a:p>
        </p:txBody>
      </p:sp>
      <p:sp>
        <p:nvSpPr>
          <p:cNvPr id="9" name="Title 1">
            <a:extLst>
              <a:ext uri="{FF2B5EF4-FFF2-40B4-BE49-F238E27FC236}">
                <a16:creationId xmlns:a16="http://schemas.microsoft.com/office/drawing/2014/main" id="{60C22666-5F7C-4C5F-9BD5-293A139A7F1A}"/>
              </a:ext>
            </a:extLst>
          </p:cNvPr>
          <p:cNvSpPr>
            <a:spLocks noGrp="1"/>
          </p:cNvSpPr>
          <p:nvPr>
            <p:ph type="title"/>
          </p:nvPr>
        </p:nvSpPr>
        <p:spPr>
          <a:xfrm>
            <a:off x="1138929" y="1428751"/>
            <a:ext cx="6866141" cy="2252024"/>
          </a:xfrm>
          <a:solidFill>
            <a:schemeClr val="accent3">
              <a:lumMod val="20000"/>
              <a:lumOff val="80000"/>
            </a:schemeClr>
          </a:solidFill>
        </p:spPr>
        <p:txBody>
          <a:bodyPr anchor="ctr">
            <a:noAutofit/>
          </a:bodyPr>
          <a:lstStyle/>
          <a:p>
            <a:pPr algn="ctr"/>
            <a:r>
              <a:rPr lang="en-US" sz="2800" b="1" dirty="0">
                <a:solidFill>
                  <a:srgbClr val="002060"/>
                </a:solidFill>
                <a:latin typeface="+mn-lt"/>
              </a:rPr>
              <a:t>Contribution of the Department of DPME to the flood disaster management efforts</a:t>
            </a:r>
            <a:endParaRPr lang="en-ZA" sz="2800" b="1" dirty="0">
              <a:solidFill>
                <a:srgbClr val="002060"/>
              </a:solidFill>
              <a:latin typeface="+mn-lt"/>
            </a:endParaRPr>
          </a:p>
        </p:txBody>
      </p:sp>
    </p:spTree>
    <p:extLst>
      <p:ext uri="{BB962C8B-B14F-4D97-AF65-F5344CB8AC3E}">
        <p14:creationId xmlns:p14="http://schemas.microsoft.com/office/powerpoint/2010/main" val="51725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3200" b="1" dirty="0">
                <a:latin typeface="+mn-lt"/>
              </a:rPr>
              <a:t>DPME role</a:t>
            </a:r>
            <a:endParaRPr lang="en-ZA" sz="3200" b="1" dirty="0">
              <a:latin typeface="+mn-lt"/>
            </a:endParaRPr>
          </a:p>
        </p:txBody>
      </p:sp>
      <p:graphicFrame>
        <p:nvGraphicFramePr>
          <p:cNvPr id="4" name="Content Placeholder 3">
            <a:extLst>
              <a:ext uri="{FF2B5EF4-FFF2-40B4-BE49-F238E27FC236}">
                <a16:creationId xmlns:a16="http://schemas.microsoft.com/office/drawing/2014/main" id="{94686E5B-5E88-4399-8E79-63659BCBA3AF}"/>
              </a:ext>
            </a:extLst>
          </p:cNvPr>
          <p:cNvGraphicFramePr>
            <a:graphicFrameLocks noGrp="1"/>
          </p:cNvGraphicFramePr>
          <p:nvPr>
            <p:ph idx="1"/>
            <p:extLst>
              <p:ext uri="{D42A27DB-BD31-4B8C-83A1-F6EECF244321}">
                <p14:modId xmlns:p14="http://schemas.microsoft.com/office/powerpoint/2010/main" val="1407773899"/>
              </p:ext>
            </p:extLst>
          </p:nvPr>
        </p:nvGraphicFramePr>
        <p:xfrm>
          <a:off x="320249" y="2526384"/>
          <a:ext cx="8588341" cy="16478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0EEB7D3C-0E4C-4373-9A34-E7674E85243A}" type="slidenum">
              <a:rPr lang="en-ZA" smtClean="0"/>
              <a:t>12</a:t>
            </a:fld>
            <a:endParaRPr lang="en-ZA" dirty="0"/>
          </a:p>
        </p:txBody>
      </p:sp>
      <p:sp>
        <p:nvSpPr>
          <p:cNvPr id="2" name="Rectangle 1">
            <a:extLst>
              <a:ext uri="{FF2B5EF4-FFF2-40B4-BE49-F238E27FC236}">
                <a16:creationId xmlns:a16="http://schemas.microsoft.com/office/drawing/2014/main" id="{04F4CFAF-FD69-481A-997A-48593B83D7DB}"/>
              </a:ext>
            </a:extLst>
          </p:cNvPr>
          <p:cNvSpPr/>
          <p:nvPr/>
        </p:nvSpPr>
        <p:spPr>
          <a:xfrm>
            <a:off x="254000" y="1095805"/>
            <a:ext cx="8588341" cy="646331"/>
          </a:xfrm>
          <a:prstGeom prst="rect">
            <a:avLst/>
          </a:prstGeom>
        </p:spPr>
        <p:txBody>
          <a:bodyPr wrap="square">
            <a:spAutoFit/>
          </a:bodyPr>
          <a:lstStyle/>
          <a:p>
            <a:pPr>
              <a:lnSpc>
                <a:spcPct val="100000"/>
              </a:lnSpc>
              <a:spcBef>
                <a:spcPts val="0"/>
              </a:spcBef>
              <a:spcAft>
                <a:spcPts val="600"/>
              </a:spcAft>
            </a:pPr>
            <a:r>
              <a:rPr lang="en-US" dirty="0">
                <a:cs typeface="Calibri"/>
              </a:rPr>
              <a:t>The DPME draws from its mandate to provide the required support to the overall national effort. Mandate of the DPME includes:</a:t>
            </a:r>
          </a:p>
        </p:txBody>
      </p:sp>
      <p:graphicFrame>
        <p:nvGraphicFramePr>
          <p:cNvPr id="8" name="Diagram 7">
            <a:extLst>
              <a:ext uri="{FF2B5EF4-FFF2-40B4-BE49-F238E27FC236}">
                <a16:creationId xmlns:a16="http://schemas.microsoft.com/office/drawing/2014/main" id="{D39E4483-E36F-4F0D-98EC-954791D1013A}"/>
              </a:ext>
            </a:extLst>
          </p:cNvPr>
          <p:cNvGraphicFramePr/>
          <p:nvPr>
            <p:extLst>
              <p:ext uri="{D42A27DB-BD31-4B8C-83A1-F6EECF244321}">
                <p14:modId xmlns:p14="http://schemas.microsoft.com/office/powerpoint/2010/main" val="3312770921"/>
              </p:ext>
            </p:extLst>
          </p:nvPr>
        </p:nvGraphicFramePr>
        <p:xfrm>
          <a:off x="386499" y="4260915"/>
          <a:ext cx="8455842" cy="150127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Rectangle 9">
            <a:extLst>
              <a:ext uri="{FF2B5EF4-FFF2-40B4-BE49-F238E27FC236}">
                <a16:creationId xmlns:a16="http://schemas.microsoft.com/office/drawing/2014/main" id="{00ECC0BC-8A28-452C-AB39-852378CCCEFB}"/>
              </a:ext>
            </a:extLst>
          </p:cNvPr>
          <p:cNvSpPr/>
          <p:nvPr/>
        </p:nvSpPr>
        <p:spPr>
          <a:xfrm>
            <a:off x="320249" y="2102175"/>
            <a:ext cx="1979629" cy="405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Planning </a:t>
            </a:r>
            <a:endParaRPr lang="en-ZA" dirty="0"/>
          </a:p>
        </p:txBody>
      </p:sp>
      <p:sp>
        <p:nvSpPr>
          <p:cNvPr id="11" name="Rectangle 10">
            <a:extLst>
              <a:ext uri="{FF2B5EF4-FFF2-40B4-BE49-F238E27FC236}">
                <a16:creationId xmlns:a16="http://schemas.microsoft.com/office/drawing/2014/main" id="{94E27472-4299-488E-81D4-7B4D812E8360}"/>
              </a:ext>
            </a:extLst>
          </p:cNvPr>
          <p:cNvSpPr/>
          <p:nvPr/>
        </p:nvSpPr>
        <p:spPr>
          <a:xfrm>
            <a:off x="2519287" y="2121031"/>
            <a:ext cx="1979629" cy="405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Monitoring</a:t>
            </a:r>
            <a:endParaRPr lang="en-ZA" dirty="0"/>
          </a:p>
        </p:txBody>
      </p:sp>
      <p:sp>
        <p:nvSpPr>
          <p:cNvPr id="12" name="Rectangle 11">
            <a:extLst>
              <a:ext uri="{FF2B5EF4-FFF2-40B4-BE49-F238E27FC236}">
                <a16:creationId xmlns:a16="http://schemas.microsoft.com/office/drawing/2014/main" id="{22A05FEC-3262-4D89-B3A7-ABA2612C3FFA}"/>
              </a:ext>
            </a:extLst>
          </p:cNvPr>
          <p:cNvSpPr/>
          <p:nvPr/>
        </p:nvSpPr>
        <p:spPr>
          <a:xfrm>
            <a:off x="6928961" y="2064468"/>
            <a:ext cx="1979629" cy="405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Interventions</a:t>
            </a:r>
            <a:endParaRPr lang="en-ZA" dirty="0"/>
          </a:p>
        </p:txBody>
      </p:sp>
      <p:sp>
        <p:nvSpPr>
          <p:cNvPr id="13" name="Rectangle 12">
            <a:extLst>
              <a:ext uri="{FF2B5EF4-FFF2-40B4-BE49-F238E27FC236}">
                <a16:creationId xmlns:a16="http://schemas.microsoft.com/office/drawing/2014/main" id="{BC9EBB8F-3F89-4CAD-814C-081D25E6EEED}"/>
              </a:ext>
            </a:extLst>
          </p:cNvPr>
          <p:cNvSpPr/>
          <p:nvPr/>
        </p:nvSpPr>
        <p:spPr>
          <a:xfrm>
            <a:off x="4724124" y="2064468"/>
            <a:ext cx="1979629" cy="405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Evaluation </a:t>
            </a:r>
            <a:endParaRPr lang="en-ZA" dirty="0"/>
          </a:p>
        </p:txBody>
      </p:sp>
    </p:spTree>
    <p:extLst>
      <p:ext uri="{BB962C8B-B14F-4D97-AF65-F5344CB8AC3E}">
        <p14:creationId xmlns:p14="http://schemas.microsoft.com/office/powerpoint/2010/main" val="3888645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2800" b="1" dirty="0">
                <a:latin typeface="+mn-lt"/>
              </a:rPr>
              <a:t>The DPME role is various coordination structures</a:t>
            </a:r>
            <a:endParaRPr lang="en-ZA" sz="2800" b="1" dirty="0">
              <a:latin typeface="+mn-lt"/>
            </a:endParaRPr>
          </a:p>
        </p:txBody>
      </p:sp>
      <p:sp>
        <p:nvSpPr>
          <p:cNvPr id="5" name="Slide Number Placeholder 4"/>
          <p:cNvSpPr>
            <a:spLocks noGrp="1"/>
          </p:cNvSpPr>
          <p:nvPr>
            <p:ph type="sldNum" sz="quarter" idx="12"/>
          </p:nvPr>
        </p:nvSpPr>
        <p:spPr/>
        <p:txBody>
          <a:bodyPr/>
          <a:lstStyle/>
          <a:p>
            <a:fld id="{0EEB7D3C-0E4C-4373-9A34-E7674E85243A}" type="slidenum">
              <a:rPr lang="en-ZA" smtClean="0"/>
              <a:t>13</a:t>
            </a:fld>
            <a:endParaRPr lang="en-ZA" dirty="0"/>
          </a:p>
        </p:txBody>
      </p:sp>
      <p:sp>
        <p:nvSpPr>
          <p:cNvPr id="9" name="Rectangle 8">
            <a:extLst>
              <a:ext uri="{FF2B5EF4-FFF2-40B4-BE49-F238E27FC236}">
                <a16:creationId xmlns:a16="http://schemas.microsoft.com/office/drawing/2014/main" id="{5B6CB758-B0E8-464E-8FC3-84A73F166FC3}"/>
              </a:ext>
            </a:extLst>
          </p:cNvPr>
          <p:cNvSpPr/>
          <p:nvPr/>
        </p:nvSpPr>
        <p:spPr>
          <a:xfrm>
            <a:off x="411127" y="1284765"/>
            <a:ext cx="8525483" cy="4821000"/>
          </a:xfrm>
          <a:prstGeom prst="rect">
            <a:avLst/>
          </a:prstGeom>
        </p:spPr>
        <p:txBody>
          <a:bodyPr wrap="square">
            <a:spAutoFit/>
          </a:bodyPr>
          <a:lstStyle/>
          <a:p>
            <a:pPr lvl="0">
              <a:lnSpc>
                <a:spcPct val="107000"/>
              </a:lnSpc>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DPME is represented in various coordination and institutional structures in order to effective render its contribution:</a:t>
            </a:r>
          </a:p>
          <a:p>
            <a:pPr lvl="0">
              <a:lnSpc>
                <a:spcPct val="107000"/>
              </a:lnSpc>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At Ministerial level is the </a:t>
            </a:r>
            <a:r>
              <a:rPr lang="en-US" dirty="0">
                <a:latin typeface="Calibri" panose="020F0502020204030204" pitchFamily="34" charset="0"/>
                <a:ea typeface="Calibri" panose="020F0502020204030204" pitchFamily="34" charset="0"/>
                <a:cs typeface="Times New Roman" panose="02020603050405020304" pitchFamily="18" charset="0"/>
              </a:rPr>
              <a:t>Intergovernmental Committee on Disaster Management (ICDM)</a:t>
            </a:r>
          </a:p>
          <a:p>
            <a:pPr marL="342900" indent="-342900">
              <a:lnSpc>
                <a:spcPct val="107000"/>
              </a:lnSpc>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At DG level is the National Joint Flood Coordination Committee (NJFCC), which includes the Eight Technical Task Teams that support the national efforts.</a:t>
            </a:r>
          </a:p>
          <a:p>
            <a:pPr marL="342900" indent="-342900">
              <a:lnSpc>
                <a:spcPct val="107000"/>
              </a:lnSpc>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Oversight Committee on the National State of Disaster on the Impact of the Severe Weather Events (OCNSD). The OCNSD was established in order to ensure public confidence and trust by making that, among others, there is transparency and accountability that the resources made available for the disaster intervention are </a:t>
            </a:r>
            <a:r>
              <a:rPr lang="en-US" dirty="0" err="1">
                <a:latin typeface="Calibri" panose="020F0502020204030204" pitchFamily="34" charset="0"/>
                <a:ea typeface="Calibri" panose="020F0502020204030204" pitchFamily="34" charset="0"/>
                <a:cs typeface="Times New Roman" panose="02020603050405020304" pitchFamily="18" charset="0"/>
              </a:rPr>
              <a:t>utilised</a:t>
            </a:r>
            <a:r>
              <a:rPr lang="en-US" dirty="0">
                <a:latin typeface="Calibri" panose="020F0502020204030204" pitchFamily="34" charset="0"/>
                <a:ea typeface="Calibri" panose="020F0502020204030204" pitchFamily="34" charset="0"/>
                <a:cs typeface="Times New Roman" panose="02020603050405020304" pitchFamily="18" charset="0"/>
              </a:rPr>
              <a:t> for the intended purpose and managed appropriately in terms of both value for money and impact on citizens. </a:t>
            </a:r>
          </a:p>
          <a:p>
            <a:pPr marL="342900" indent="-342900">
              <a:lnSpc>
                <a:spcPct val="107000"/>
              </a:lnSpc>
              <a:buFont typeface="+mj-lt"/>
              <a:buAutoNum type="arabicPeriod"/>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2266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EEB7D3C-0E4C-4373-9A34-E7674E85243A}" type="slidenum">
              <a:rPr lang="en-ZA" smtClean="0"/>
              <a:t>14</a:t>
            </a:fld>
            <a:endParaRPr lang="en-ZA" dirty="0"/>
          </a:p>
        </p:txBody>
      </p:sp>
      <p:sp>
        <p:nvSpPr>
          <p:cNvPr id="9" name="Title 1">
            <a:extLst>
              <a:ext uri="{FF2B5EF4-FFF2-40B4-BE49-F238E27FC236}">
                <a16:creationId xmlns:a16="http://schemas.microsoft.com/office/drawing/2014/main" id="{60C22666-5F7C-4C5F-9BD5-293A139A7F1A}"/>
              </a:ext>
            </a:extLst>
          </p:cNvPr>
          <p:cNvSpPr>
            <a:spLocks noGrp="1"/>
          </p:cNvSpPr>
          <p:nvPr>
            <p:ph type="title"/>
          </p:nvPr>
        </p:nvSpPr>
        <p:spPr>
          <a:xfrm>
            <a:off x="1138929" y="2733773"/>
            <a:ext cx="6866141" cy="947001"/>
          </a:xfrm>
          <a:solidFill>
            <a:schemeClr val="accent3">
              <a:lumMod val="20000"/>
              <a:lumOff val="80000"/>
            </a:schemeClr>
          </a:solidFill>
        </p:spPr>
        <p:txBody>
          <a:bodyPr anchor="ctr">
            <a:noAutofit/>
          </a:bodyPr>
          <a:lstStyle/>
          <a:p>
            <a:pPr algn="ctr"/>
            <a:r>
              <a:rPr lang="en-US" sz="3200" b="1" dirty="0">
                <a:solidFill>
                  <a:srgbClr val="002060"/>
                </a:solidFill>
                <a:latin typeface="+mn-lt"/>
              </a:rPr>
              <a:t>Planning, budgeting and funding</a:t>
            </a:r>
            <a:endParaRPr lang="en-ZA" sz="3200" b="1" dirty="0">
              <a:solidFill>
                <a:srgbClr val="002060"/>
              </a:solidFill>
              <a:latin typeface="+mn-lt"/>
            </a:endParaRPr>
          </a:p>
        </p:txBody>
      </p:sp>
    </p:spTree>
    <p:extLst>
      <p:ext uri="{BB962C8B-B14F-4D97-AF65-F5344CB8AC3E}">
        <p14:creationId xmlns:p14="http://schemas.microsoft.com/office/powerpoint/2010/main" val="1636997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3F0A4-1B99-415E-8226-719A8CFEC992}"/>
              </a:ext>
            </a:extLst>
          </p:cNvPr>
          <p:cNvSpPr>
            <a:spLocks noGrp="1"/>
          </p:cNvSpPr>
          <p:nvPr>
            <p:ph type="title"/>
          </p:nvPr>
        </p:nvSpPr>
        <p:spPr>
          <a:xfrm>
            <a:off x="429867" y="77547"/>
            <a:ext cx="7886700" cy="643041"/>
          </a:xfrm>
        </p:spPr>
        <p:txBody>
          <a:bodyPr>
            <a:normAutofit/>
          </a:bodyPr>
          <a:lstStyle/>
          <a:p>
            <a:pPr algn="ctr"/>
            <a:r>
              <a:rPr lang="en-ZA" sz="3200" b="1" dirty="0">
                <a:latin typeface="+mn-lt"/>
              </a:rPr>
              <a:t>Planning, budgeting and funding</a:t>
            </a:r>
          </a:p>
        </p:txBody>
      </p:sp>
      <p:sp>
        <p:nvSpPr>
          <p:cNvPr id="3" name="Content Placeholder 2">
            <a:extLst>
              <a:ext uri="{FF2B5EF4-FFF2-40B4-BE49-F238E27FC236}">
                <a16:creationId xmlns:a16="http://schemas.microsoft.com/office/drawing/2014/main" id="{21E4BA1B-81C8-42AD-8CBC-F43351869F35}"/>
              </a:ext>
            </a:extLst>
          </p:cNvPr>
          <p:cNvSpPr>
            <a:spLocks noGrp="1"/>
          </p:cNvSpPr>
          <p:nvPr>
            <p:ph idx="1"/>
          </p:nvPr>
        </p:nvSpPr>
        <p:spPr>
          <a:xfrm>
            <a:off x="2620652" y="989814"/>
            <a:ext cx="6353226" cy="5790639"/>
          </a:xfrm>
        </p:spPr>
        <p:txBody>
          <a:bodyPr>
            <a:noAutofit/>
          </a:bodyPr>
          <a:lstStyle/>
          <a:p>
            <a:pPr algn="just"/>
            <a:r>
              <a:rPr lang="en-ZA" sz="1400" dirty="0"/>
              <a:t>The national state of disaster may </a:t>
            </a:r>
            <a:r>
              <a:rPr lang="en-US" sz="1400" dirty="0"/>
              <a:t>necessitate the revision of Strategic Plans and Annual Performance Plans of provincial departments in the KwaZulu-Natal province, as well as relevant national departments and other institutions with a mandate to intervene.</a:t>
            </a:r>
          </a:p>
          <a:p>
            <a:pPr algn="just"/>
            <a:r>
              <a:rPr lang="en-US" sz="1400" dirty="0"/>
              <a:t>The Revised Framework on Strategic Plans and Annual Performance Plans (2019) Chapter 3 (section 3.3.4) and Chapter 4 (section 4.4.4) provides guidance on the conditions under which Strategic Plans and Annual Performance Plans may be revised and re-tabled.</a:t>
            </a:r>
          </a:p>
          <a:p>
            <a:pPr algn="just"/>
            <a:r>
              <a:rPr lang="en-US" sz="1400" dirty="0"/>
              <a:t>The KwaZulu-Natal Office of the Premier will be advised to engage with the provincial legislature to agree on a feasible date to coordinate the re-tabling of the institutional plans in line with intervention plans and budget reprioritization processes.</a:t>
            </a:r>
          </a:p>
          <a:p>
            <a:pPr algn="just"/>
            <a:r>
              <a:rPr lang="en-US" sz="1400" dirty="0"/>
              <a:t>The revised institutional plans must reflect planned interventions in response to the national state of disaster and these interventions will be monitored through the quarterly reporting (QPR) process.</a:t>
            </a:r>
          </a:p>
          <a:p>
            <a:pPr algn="just"/>
            <a:r>
              <a:rPr lang="en-US" sz="1400" dirty="0"/>
              <a:t>The implementation of revised and re-tabled plans is subject to auditing by the Auditor-General of South Africa (AGSA).</a:t>
            </a:r>
          </a:p>
          <a:p>
            <a:pPr algn="just"/>
            <a:r>
              <a:rPr lang="en-US" sz="1400" dirty="0"/>
              <a:t>The impact of the disaster and its mitigation will also need to be taken into account in the development of the 2023-24 Budget Prioritisation Framework, the 2023-24 National Annual Strategic Plan and the medium-term framework for the 2024-2029 government term of office.  </a:t>
            </a:r>
          </a:p>
          <a:p>
            <a:pPr algn="just"/>
            <a:r>
              <a:rPr lang="en-US" sz="1400" dirty="0"/>
              <a:t>DPME and NT engagements agreed on need for alignment on planning and budgeting.  NT will be issuing a circular to guide departments on budget reprioritization and DPME will issue a circular on revision of APPs and SPs. </a:t>
            </a:r>
            <a:endParaRPr lang="en-ZA" sz="1400" dirty="0"/>
          </a:p>
        </p:txBody>
      </p:sp>
      <p:sp>
        <p:nvSpPr>
          <p:cNvPr id="4" name="Rectangle 3">
            <a:extLst>
              <a:ext uri="{FF2B5EF4-FFF2-40B4-BE49-F238E27FC236}">
                <a16:creationId xmlns:a16="http://schemas.microsoft.com/office/drawing/2014/main" id="{CABA504E-8532-44CB-BA72-F6186C5921E3}"/>
              </a:ext>
            </a:extLst>
          </p:cNvPr>
          <p:cNvSpPr/>
          <p:nvPr/>
        </p:nvSpPr>
        <p:spPr>
          <a:xfrm>
            <a:off x="170122" y="1065229"/>
            <a:ext cx="2450530" cy="5539978"/>
          </a:xfrm>
          <a:prstGeom prst="rect">
            <a:avLst/>
          </a:prstGeom>
          <a:solidFill>
            <a:schemeClr val="accent4">
              <a:lumMod val="40000"/>
              <a:lumOff val="60000"/>
            </a:schemeClr>
          </a:solidFill>
        </p:spPr>
        <p:txBody>
          <a:bodyPr wrap="square">
            <a:spAutoFit/>
          </a:bodyPr>
          <a:lstStyle/>
          <a:p>
            <a:pPr>
              <a:lnSpc>
                <a:spcPct val="100000"/>
              </a:lnSpc>
              <a:spcBef>
                <a:spcPts val="0"/>
              </a:spcBef>
              <a:spcAft>
                <a:spcPts val="600"/>
              </a:spcAft>
            </a:pPr>
            <a:endParaRPr lang="en-US" dirty="0">
              <a:cs typeface="Calibri"/>
            </a:endParaRPr>
          </a:p>
          <a:p>
            <a:pPr>
              <a:lnSpc>
                <a:spcPct val="100000"/>
              </a:lnSpc>
              <a:spcBef>
                <a:spcPts val="0"/>
              </a:spcBef>
              <a:spcAft>
                <a:spcPts val="600"/>
              </a:spcAft>
            </a:pPr>
            <a:endParaRPr lang="en-US" dirty="0">
              <a:cs typeface="Calibri"/>
            </a:endParaRPr>
          </a:p>
          <a:p>
            <a:pPr>
              <a:lnSpc>
                <a:spcPct val="100000"/>
              </a:lnSpc>
              <a:spcBef>
                <a:spcPts val="0"/>
              </a:spcBef>
              <a:spcAft>
                <a:spcPts val="600"/>
              </a:spcAft>
            </a:pPr>
            <a:r>
              <a:rPr lang="en-US" dirty="0">
                <a:cs typeface="Calibri"/>
              </a:rPr>
              <a:t>Provide support in ensuring the development of a coherent and integrated plan </a:t>
            </a:r>
          </a:p>
          <a:p>
            <a:pPr>
              <a:lnSpc>
                <a:spcPct val="100000"/>
              </a:lnSpc>
              <a:spcBef>
                <a:spcPts val="0"/>
              </a:spcBef>
              <a:spcAft>
                <a:spcPts val="600"/>
              </a:spcAft>
            </a:pPr>
            <a:endParaRPr lang="en-US" dirty="0">
              <a:cs typeface="Calibri"/>
            </a:endParaRPr>
          </a:p>
          <a:p>
            <a:pPr>
              <a:lnSpc>
                <a:spcPct val="100000"/>
              </a:lnSpc>
              <a:spcBef>
                <a:spcPts val="0"/>
              </a:spcBef>
              <a:spcAft>
                <a:spcPts val="600"/>
              </a:spcAft>
            </a:pPr>
            <a:r>
              <a:rPr lang="en-US" dirty="0">
                <a:cs typeface="Calibri"/>
              </a:rPr>
              <a:t>Ensure the integration of plans within the existing government planning system (national and provincial) and facilitate the necessary adjustments where required</a:t>
            </a:r>
          </a:p>
          <a:p>
            <a:pPr>
              <a:lnSpc>
                <a:spcPct val="100000"/>
              </a:lnSpc>
              <a:spcBef>
                <a:spcPts val="0"/>
              </a:spcBef>
              <a:spcAft>
                <a:spcPts val="600"/>
              </a:spcAft>
            </a:pPr>
            <a:endParaRPr lang="en-US" dirty="0">
              <a:cs typeface="Calibri"/>
            </a:endParaRPr>
          </a:p>
          <a:p>
            <a:pPr>
              <a:lnSpc>
                <a:spcPct val="100000"/>
              </a:lnSpc>
              <a:spcBef>
                <a:spcPts val="0"/>
              </a:spcBef>
              <a:spcAft>
                <a:spcPts val="600"/>
              </a:spcAft>
            </a:pPr>
            <a:endParaRPr lang="en-US" dirty="0">
              <a:cs typeface="Calibri"/>
            </a:endParaRPr>
          </a:p>
        </p:txBody>
      </p:sp>
      <p:sp>
        <p:nvSpPr>
          <p:cNvPr id="5" name="Slide Number Placeholder 4">
            <a:extLst>
              <a:ext uri="{FF2B5EF4-FFF2-40B4-BE49-F238E27FC236}">
                <a16:creationId xmlns:a16="http://schemas.microsoft.com/office/drawing/2014/main" id="{836F3F93-D71A-4CC8-8768-D9982AA3E5C1}"/>
              </a:ext>
            </a:extLst>
          </p:cNvPr>
          <p:cNvSpPr>
            <a:spLocks noGrp="1"/>
          </p:cNvSpPr>
          <p:nvPr>
            <p:ph type="sldNum" sz="quarter" idx="12"/>
          </p:nvPr>
        </p:nvSpPr>
        <p:spPr>
          <a:xfrm>
            <a:off x="6703753" y="6356351"/>
            <a:ext cx="2057400" cy="365125"/>
          </a:xfrm>
        </p:spPr>
        <p:txBody>
          <a:bodyPr/>
          <a:lstStyle/>
          <a:p>
            <a:fld id="{0EEB7D3C-0E4C-4373-9A34-E7674E85243A}" type="slidenum">
              <a:rPr lang="en-ZA" smtClean="0"/>
              <a:t>15</a:t>
            </a:fld>
            <a:endParaRPr lang="en-ZA" dirty="0"/>
          </a:p>
        </p:txBody>
      </p:sp>
    </p:spTree>
    <p:extLst>
      <p:ext uri="{BB962C8B-B14F-4D97-AF65-F5344CB8AC3E}">
        <p14:creationId xmlns:p14="http://schemas.microsoft.com/office/powerpoint/2010/main" val="1173707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377F3-77A1-4DC3-BE07-517B4D5C05DB}"/>
              </a:ext>
            </a:extLst>
          </p:cNvPr>
          <p:cNvSpPr>
            <a:spLocks noGrp="1"/>
          </p:cNvSpPr>
          <p:nvPr>
            <p:ph type="title"/>
          </p:nvPr>
        </p:nvSpPr>
        <p:spPr>
          <a:xfrm>
            <a:off x="489502" y="206755"/>
            <a:ext cx="7886700" cy="479045"/>
          </a:xfrm>
        </p:spPr>
        <p:txBody>
          <a:bodyPr>
            <a:noAutofit/>
          </a:bodyPr>
          <a:lstStyle/>
          <a:p>
            <a:pPr algn="ctr"/>
            <a:r>
              <a:rPr lang="en-ZA" sz="3200" b="1" dirty="0">
                <a:latin typeface="+mn-lt"/>
              </a:rPr>
              <a:t>Planning and budgeting</a:t>
            </a:r>
          </a:p>
        </p:txBody>
      </p:sp>
      <p:sp>
        <p:nvSpPr>
          <p:cNvPr id="3" name="Content Placeholder 2">
            <a:extLst>
              <a:ext uri="{FF2B5EF4-FFF2-40B4-BE49-F238E27FC236}">
                <a16:creationId xmlns:a16="http://schemas.microsoft.com/office/drawing/2014/main" id="{5AFEA058-8C59-46B4-8ED0-9FCEA1B777A9}"/>
              </a:ext>
            </a:extLst>
          </p:cNvPr>
          <p:cNvSpPr>
            <a:spLocks noGrp="1"/>
          </p:cNvSpPr>
          <p:nvPr>
            <p:ph idx="1"/>
          </p:nvPr>
        </p:nvSpPr>
        <p:spPr>
          <a:xfrm>
            <a:off x="252663" y="914400"/>
            <a:ext cx="8641955" cy="5377070"/>
          </a:xfrm>
        </p:spPr>
        <p:txBody>
          <a:bodyPr numCol="2">
            <a:noAutofit/>
          </a:bodyPr>
          <a:lstStyle/>
          <a:p>
            <a:pPr>
              <a:lnSpc>
                <a:spcPct val="100000"/>
              </a:lnSpc>
              <a:spcBef>
                <a:spcPts val="600"/>
              </a:spcBef>
            </a:pPr>
            <a:r>
              <a:rPr lang="en-ZA" sz="1600" dirty="0"/>
              <a:t>The funding framework for disaster is well defined and is governed by the following:</a:t>
            </a:r>
          </a:p>
          <a:p>
            <a:pPr lvl="1">
              <a:lnSpc>
                <a:spcPct val="100000"/>
              </a:lnSpc>
              <a:spcBef>
                <a:spcPts val="600"/>
              </a:spcBef>
            </a:pPr>
            <a:r>
              <a:rPr lang="en-ZA" sz="1600" dirty="0"/>
              <a:t>Public Finance Management Act (PFMA)</a:t>
            </a:r>
          </a:p>
          <a:p>
            <a:pPr lvl="1">
              <a:lnSpc>
                <a:spcPct val="100000"/>
              </a:lnSpc>
              <a:spcBef>
                <a:spcPts val="600"/>
              </a:spcBef>
            </a:pPr>
            <a:r>
              <a:rPr lang="en-ZA" sz="1600" dirty="0"/>
              <a:t>Division of Revenue Act (DORA)</a:t>
            </a:r>
          </a:p>
          <a:p>
            <a:pPr>
              <a:lnSpc>
                <a:spcPct val="100000"/>
              </a:lnSpc>
              <a:spcBef>
                <a:spcPts val="600"/>
              </a:spcBef>
            </a:pPr>
            <a:r>
              <a:rPr lang="en-ZA" sz="1600" dirty="0"/>
              <a:t>In general section 30 of PFMA allows for national adjustments and section 31 allows for provincial adjustments </a:t>
            </a:r>
            <a:r>
              <a:rPr lang="en-ZA" sz="1600" dirty="0">
                <a:sym typeface="Wingdings" panose="05000000000000000000" pitchFamily="2" charset="2"/>
              </a:rPr>
              <a:t> e.g. adjustments budget process</a:t>
            </a:r>
          </a:p>
          <a:p>
            <a:pPr>
              <a:lnSpc>
                <a:spcPct val="100000"/>
              </a:lnSpc>
              <a:spcBef>
                <a:spcPts val="600"/>
              </a:spcBef>
            </a:pPr>
            <a:r>
              <a:rPr lang="en-ZA" sz="1600" dirty="0">
                <a:sym typeface="Wingdings" panose="05000000000000000000" pitchFamily="2" charset="2"/>
              </a:rPr>
              <a:t>Section 16 allows for the use of funds in emergency situations but this cannot exceed 2% of the total appropriated funds</a:t>
            </a:r>
          </a:p>
          <a:p>
            <a:pPr>
              <a:lnSpc>
                <a:spcPct val="100000"/>
              </a:lnSpc>
              <a:spcBef>
                <a:spcPts val="600"/>
              </a:spcBef>
            </a:pPr>
            <a:r>
              <a:rPr lang="en-ZA" sz="1600" dirty="0">
                <a:sym typeface="Wingdings" panose="05000000000000000000" pitchFamily="2" charset="2"/>
              </a:rPr>
              <a:t>Section 43 allows for shifting of funds within a vote but may not exceed 8% of amount appropriated </a:t>
            </a:r>
          </a:p>
          <a:p>
            <a:pPr>
              <a:lnSpc>
                <a:spcPct val="100000"/>
              </a:lnSpc>
              <a:spcBef>
                <a:spcPts val="600"/>
              </a:spcBef>
            </a:pPr>
            <a:r>
              <a:rPr lang="en-ZA" sz="1600" dirty="0" err="1">
                <a:sym typeface="Wingdings" panose="05000000000000000000" pitchFamily="2" charset="2"/>
              </a:rPr>
              <a:t>DoRA</a:t>
            </a:r>
            <a:r>
              <a:rPr lang="en-ZA" sz="1600" dirty="0">
                <a:sym typeface="Wingdings" panose="05000000000000000000" pitchFamily="2" charset="2"/>
              </a:rPr>
              <a:t> makes provision for provincial and municipal disaster response grants</a:t>
            </a:r>
          </a:p>
          <a:p>
            <a:pPr lvl="1">
              <a:lnSpc>
                <a:spcPct val="100000"/>
              </a:lnSpc>
              <a:spcBef>
                <a:spcPts val="600"/>
              </a:spcBef>
            </a:pPr>
            <a:r>
              <a:rPr lang="en-ZA" sz="1600" dirty="0">
                <a:sym typeface="Wingdings" panose="05000000000000000000" pitchFamily="2" charset="2"/>
              </a:rPr>
              <a:t>Transferring officer must determine the conditions for spending after consultation with NDMC and approval by National Treasury</a:t>
            </a:r>
          </a:p>
          <a:p>
            <a:pPr>
              <a:lnSpc>
                <a:spcPct val="100000"/>
              </a:lnSpc>
            </a:pPr>
            <a:r>
              <a:rPr lang="en-ZA" sz="1600" dirty="0"/>
              <a:t>Given the legislative frameworks, departments can therefore fund immediate relief measures using section 43 of the PFMA</a:t>
            </a:r>
          </a:p>
          <a:p>
            <a:pPr>
              <a:lnSpc>
                <a:spcPct val="100000"/>
              </a:lnSpc>
            </a:pPr>
            <a:r>
              <a:rPr lang="en-ZA" sz="1600" dirty="0"/>
              <a:t>It has also been indicated that NT has made R1 billion available but it is uncertain if this exceeds the limits provided</a:t>
            </a:r>
          </a:p>
          <a:p>
            <a:pPr>
              <a:lnSpc>
                <a:spcPct val="100000"/>
              </a:lnSpc>
            </a:pPr>
            <a:r>
              <a:rPr lang="en-ZA" sz="1600" dirty="0"/>
              <a:t>Existing disaster response grants can also be utilised once a disaster is declared (</a:t>
            </a:r>
            <a:r>
              <a:rPr lang="en-ZA" sz="1600" dirty="0">
                <a:sym typeface="Wingdings" panose="05000000000000000000" pitchFamily="2" charset="2"/>
              </a:rPr>
              <a:t>in consultation with NDMC and NT approval)</a:t>
            </a:r>
            <a:endParaRPr lang="en-ZA" sz="1600" dirty="0"/>
          </a:p>
          <a:p>
            <a:pPr>
              <a:lnSpc>
                <a:spcPct val="100000"/>
              </a:lnSpc>
            </a:pPr>
            <a:r>
              <a:rPr lang="en-ZA" sz="1600" dirty="0"/>
              <a:t>Significant additional funding will have to go through an adjustments budget process (section 30) </a:t>
            </a:r>
          </a:p>
          <a:p>
            <a:pPr>
              <a:lnSpc>
                <a:spcPct val="100000"/>
              </a:lnSpc>
            </a:pPr>
            <a:r>
              <a:rPr lang="en-ZA" sz="1600" dirty="0"/>
              <a:t>It is thus advised that APP only be revised once project plans and funding mechanisms are confirmed</a:t>
            </a:r>
          </a:p>
          <a:p>
            <a:pPr>
              <a:lnSpc>
                <a:spcPct val="100000"/>
              </a:lnSpc>
            </a:pPr>
            <a:r>
              <a:rPr lang="en-ZA" sz="1600" dirty="0"/>
              <a:t>Departments can indicate if they have undertaken internal reprioritisation of funding </a:t>
            </a:r>
          </a:p>
          <a:p>
            <a:pPr>
              <a:lnSpc>
                <a:spcPct val="100000"/>
              </a:lnSpc>
            </a:pPr>
            <a:endParaRPr lang="en-ZA" sz="1600" dirty="0"/>
          </a:p>
          <a:p>
            <a:pPr>
              <a:lnSpc>
                <a:spcPct val="100000"/>
              </a:lnSpc>
              <a:spcBef>
                <a:spcPts val="600"/>
              </a:spcBef>
            </a:pPr>
            <a:endParaRPr lang="en-ZA" sz="1600" dirty="0"/>
          </a:p>
        </p:txBody>
      </p:sp>
    </p:spTree>
    <p:extLst>
      <p:ext uri="{BB962C8B-B14F-4D97-AF65-F5344CB8AC3E}">
        <p14:creationId xmlns:p14="http://schemas.microsoft.com/office/powerpoint/2010/main" val="3604994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194511"/>
            <a:ext cx="8977745" cy="459546"/>
          </a:xfrm>
        </p:spPr>
        <p:txBody>
          <a:bodyPr anchor="ctr">
            <a:noAutofit/>
          </a:bodyPr>
          <a:lstStyle/>
          <a:p>
            <a:pPr algn="ctr"/>
            <a:r>
              <a:rPr lang="en-ZA" sz="3200" b="1" dirty="0">
                <a:latin typeface="+mn-lt"/>
                <a:cs typeface="Arial" panose="020B0604020202020204" pitchFamily="34" charset="0"/>
              </a:rPr>
              <a:t>Planning and budgeting</a:t>
            </a:r>
          </a:p>
        </p:txBody>
      </p:sp>
      <p:sp>
        <p:nvSpPr>
          <p:cNvPr id="3" name="Content Placeholder 2"/>
          <p:cNvSpPr>
            <a:spLocks noGrp="1"/>
          </p:cNvSpPr>
          <p:nvPr>
            <p:ph idx="1"/>
          </p:nvPr>
        </p:nvSpPr>
        <p:spPr>
          <a:xfrm>
            <a:off x="83127" y="1137980"/>
            <a:ext cx="8891713" cy="5525509"/>
          </a:xfrm>
        </p:spPr>
        <p:txBody>
          <a:bodyPr>
            <a:noAutofit/>
          </a:bodyPr>
          <a:lstStyle/>
          <a:p>
            <a:pPr algn="just">
              <a:lnSpc>
                <a:spcPct val="100000"/>
              </a:lnSpc>
            </a:pPr>
            <a:r>
              <a:rPr lang="en-US" sz="1500" dirty="0">
                <a:latin typeface="Arial" panose="020B0604020202020204" pitchFamily="34" charset="0"/>
                <a:cs typeface="Arial" panose="020B0604020202020204" pitchFamily="34" charset="0"/>
              </a:rPr>
              <a:t>The Department of Planning, Monitoring and Evaluation (DPME) must: </a:t>
            </a:r>
          </a:p>
          <a:p>
            <a:pPr lvl="1" algn="just">
              <a:lnSpc>
                <a:spcPct val="100000"/>
              </a:lnSpc>
            </a:pPr>
            <a:r>
              <a:rPr lang="en-US" sz="1500" dirty="0">
                <a:latin typeface="Arial" panose="020B0604020202020204" pitchFamily="34" charset="0"/>
                <a:cs typeface="Arial" panose="020B0604020202020204" pitchFamily="34" charset="0"/>
              </a:rPr>
              <a:t>Provide direction on the processes and conditions for the revision and re-tabling of the 2022/23 Annual Performance Plans (APPs) and the 2020-2025 Strategic Plans (SPs), </a:t>
            </a:r>
          </a:p>
          <a:p>
            <a:pPr lvl="1" algn="just">
              <a:lnSpc>
                <a:spcPct val="100000"/>
              </a:lnSpc>
            </a:pPr>
            <a:r>
              <a:rPr lang="en-US" sz="1500" dirty="0">
                <a:latin typeface="Arial" panose="020B0604020202020204" pitchFamily="34" charset="0"/>
                <a:cs typeface="Arial" panose="020B0604020202020204" pitchFamily="34" charset="0"/>
              </a:rPr>
              <a:t>Where applicable, take into consideration interventions in response to the flood disaster and the impact of the adjustment budget; if applicable, on the outcomes, outputs and targets reflected in the institutional plans. </a:t>
            </a:r>
          </a:p>
          <a:p>
            <a:pPr algn="just">
              <a:lnSpc>
                <a:spcPct val="100000"/>
              </a:lnSpc>
            </a:pPr>
            <a:r>
              <a:rPr lang="en-US" sz="1500" dirty="0">
                <a:latin typeface="Arial" panose="020B0604020202020204" pitchFamily="34" charset="0"/>
                <a:cs typeface="Arial" panose="020B0604020202020204" pitchFamily="34" charset="0"/>
              </a:rPr>
              <a:t>DPME held consultations with OTPs in KZN, EC and NW together with NT to discuss the approach to the revision of APPs. </a:t>
            </a:r>
          </a:p>
          <a:p>
            <a:pPr algn="just">
              <a:lnSpc>
                <a:spcPct val="100000"/>
              </a:lnSpc>
            </a:pPr>
            <a:r>
              <a:rPr lang="en-US" sz="1500" dirty="0">
                <a:latin typeface="Arial" panose="020B0604020202020204" pitchFamily="34" charset="0"/>
                <a:cs typeface="Arial" panose="020B0604020202020204" pitchFamily="34" charset="0"/>
              </a:rPr>
              <a:t>DPME subsequently issued Circular 5/2022 to provide guidance to national institutions and provincial institutions in KwaZulu-Natal, Eastern Cape, North West on the revision and re-tabling of the 2022/23 Annual Performance Plans (APPs) and the 2020-2025 Strategic Plans (SPs), where applicable, to incorporate the implementation of the response to the National State of Disaster to address the impact of severe weather events in the country. </a:t>
            </a:r>
          </a:p>
          <a:p>
            <a:pPr algn="just">
              <a:lnSpc>
                <a:spcPct val="100000"/>
              </a:lnSpc>
            </a:pPr>
            <a:r>
              <a:rPr lang="en-US" sz="1500" dirty="0">
                <a:latin typeface="Arial" panose="020B0604020202020204" pitchFamily="34" charset="0"/>
                <a:cs typeface="Arial" panose="020B0604020202020204" pitchFamily="34" charset="0"/>
              </a:rPr>
              <a:t>The purpose of revising and re-tabling plans is to incorporate the interventions and adjusted 2022/23 budget allocations; if applicable, in response to the impact of the flood disaster.</a:t>
            </a:r>
          </a:p>
          <a:p>
            <a:pPr algn="just">
              <a:lnSpc>
                <a:spcPct val="100000"/>
              </a:lnSpc>
            </a:pPr>
            <a:r>
              <a:rPr lang="en-US" sz="1500" dirty="0">
                <a:latin typeface="Arial" panose="020B0604020202020204" pitchFamily="34" charset="0"/>
                <a:cs typeface="Arial" panose="020B0604020202020204" pitchFamily="34" charset="0"/>
              </a:rPr>
              <a:t>The interventions would be linked to the three main overlapping phases of the disaster response as announced by President Cyril </a:t>
            </a:r>
            <a:r>
              <a:rPr lang="en-US" sz="1500" dirty="0" err="1">
                <a:latin typeface="Arial" panose="020B0604020202020204" pitchFamily="34" charset="0"/>
                <a:cs typeface="Arial" panose="020B0604020202020204" pitchFamily="34" charset="0"/>
              </a:rPr>
              <a:t>Ramaphosa</a:t>
            </a:r>
            <a:r>
              <a:rPr lang="en-US" sz="1500" dirty="0">
                <a:latin typeface="Arial" panose="020B0604020202020204" pitchFamily="34" charset="0"/>
                <a:cs typeface="Arial" panose="020B0604020202020204" pitchFamily="34" charset="0"/>
              </a:rPr>
              <a:t>, which are, humanitarian relief; </a:t>
            </a:r>
            <a:r>
              <a:rPr lang="en-US" sz="1500" dirty="0" err="1">
                <a:latin typeface="Arial" panose="020B0604020202020204" pitchFamily="34" charset="0"/>
                <a:cs typeface="Arial" panose="020B0604020202020204" pitchFamily="34" charset="0"/>
              </a:rPr>
              <a:t>stabilisation</a:t>
            </a:r>
            <a:r>
              <a:rPr lang="en-US" sz="1500" dirty="0">
                <a:latin typeface="Arial" panose="020B0604020202020204" pitchFamily="34" charset="0"/>
                <a:cs typeface="Arial" panose="020B0604020202020204" pitchFamily="34" charset="0"/>
              </a:rPr>
              <a:t> and recovery; and reconstruction and rebuilding. </a:t>
            </a: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B7D3C-0E4C-4373-9A34-E7674E85243A}"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5724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3F0A4-1B99-415E-8226-719A8CFEC992}"/>
              </a:ext>
            </a:extLst>
          </p:cNvPr>
          <p:cNvSpPr>
            <a:spLocks noGrp="1"/>
          </p:cNvSpPr>
          <p:nvPr>
            <p:ph type="title"/>
          </p:nvPr>
        </p:nvSpPr>
        <p:spPr>
          <a:xfrm>
            <a:off x="429867" y="77547"/>
            <a:ext cx="7886700" cy="643041"/>
          </a:xfrm>
        </p:spPr>
        <p:txBody>
          <a:bodyPr>
            <a:normAutofit/>
          </a:bodyPr>
          <a:lstStyle/>
          <a:p>
            <a:pPr algn="ctr"/>
            <a:r>
              <a:rPr lang="en-ZA" sz="3200" b="1" dirty="0">
                <a:latin typeface="+mn-lt"/>
              </a:rPr>
              <a:t>Key planning issues</a:t>
            </a:r>
          </a:p>
        </p:txBody>
      </p:sp>
      <p:sp>
        <p:nvSpPr>
          <p:cNvPr id="4" name="Rectangle 3">
            <a:extLst>
              <a:ext uri="{FF2B5EF4-FFF2-40B4-BE49-F238E27FC236}">
                <a16:creationId xmlns:a16="http://schemas.microsoft.com/office/drawing/2014/main" id="{CABA504E-8532-44CB-BA72-F6186C5921E3}"/>
              </a:ext>
            </a:extLst>
          </p:cNvPr>
          <p:cNvSpPr/>
          <p:nvPr/>
        </p:nvSpPr>
        <p:spPr>
          <a:xfrm>
            <a:off x="311085" y="982099"/>
            <a:ext cx="8446416" cy="5124480"/>
          </a:xfrm>
          <a:prstGeom prst="rect">
            <a:avLst/>
          </a:prstGeom>
          <a:solidFill>
            <a:schemeClr val="accent4">
              <a:lumMod val="40000"/>
              <a:lumOff val="60000"/>
            </a:schemeClr>
          </a:solidFill>
        </p:spPr>
        <p:txBody>
          <a:bodyPr wrap="square">
            <a:spAutoFit/>
          </a:bodyPr>
          <a:lstStyle/>
          <a:p>
            <a:pPr>
              <a:lnSpc>
                <a:spcPct val="100000"/>
              </a:lnSpc>
              <a:spcBef>
                <a:spcPts val="0"/>
              </a:spcBef>
              <a:spcAft>
                <a:spcPts val="600"/>
              </a:spcAft>
            </a:pPr>
            <a:r>
              <a:rPr lang="en-US" sz="1600" b="1" dirty="0">
                <a:cs typeface="Calibri"/>
              </a:rPr>
              <a:t>Key DPME roles on planning:</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Provide support in ensuring the development of a coherent and integrated disaster response plan across the three identified phases using a results-based planning methodology </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Ensure the integration of disaster response plans within the existing government planning system (national and provincial) and facilitate the necessary adjustments where required.</a:t>
            </a:r>
          </a:p>
          <a:p>
            <a:pPr marL="285750" indent="-285750">
              <a:lnSpc>
                <a:spcPct val="100000"/>
              </a:lnSpc>
              <a:spcBef>
                <a:spcPts val="0"/>
              </a:spcBef>
              <a:spcAft>
                <a:spcPts val="600"/>
              </a:spcAft>
              <a:buFont typeface="Arial" panose="020B0604020202020204" pitchFamily="34" charset="0"/>
              <a:buChar char="•"/>
            </a:pPr>
            <a:endParaRPr lang="en-US" sz="1600" dirty="0">
              <a:cs typeface="Calibri"/>
            </a:endParaRPr>
          </a:p>
          <a:p>
            <a:pPr>
              <a:lnSpc>
                <a:spcPct val="100000"/>
              </a:lnSpc>
              <a:spcBef>
                <a:spcPts val="0"/>
              </a:spcBef>
              <a:spcAft>
                <a:spcPts val="600"/>
              </a:spcAft>
            </a:pPr>
            <a:r>
              <a:rPr lang="en-US" sz="1600" b="1" dirty="0">
                <a:cs typeface="Calibri"/>
              </a:rPr>
              <a:t>Key interventions include:</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Support for NDMC on integrated planning approach across the three phases</a:t>
            </a:r>
          </a:p>
          <a:p>
            <a:pPr marL="742950" lvl="1" indent="-285750">
              <a:spcAft>
                <a:spcPts val="600"/>
              </a:spcAft>
              <a:buFont typeface="Arial" panose="020B0604020202020204" pitchFamily="34" charset="0"/>
              <a:buChar char="•"/>
            </a:pPr>
            <a:r>
              <a:rPr lang="en-US" sz="1600" dirty="0">
                <a:cs typeface="Calibri"/>
              </a:rPr>
              <a:t>Planning template for immediate and short-term interventions</a:t>
            </a:r>
          </a:p>
          <a:p>
            <a:pPr marL="742950" lvl="1" indent="-285750">
              <a:spcAft>
                <a:spcPts val="600"/>
              </a:spcAft>
              <a:buFont typeface="Arial" panose="020B0604020202020204" pitchFamily="34" charset="0"/>
              <a:buChar char="•"/>
            </a:pPr>
            <a:r>
              <a:rPr lang="en-US" sz="1600" dirty="0">
                <a:cs typeface="Calibri"/>
              </a:rPr>
              <a:t>Planning template for phases two and three</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Consultation with affected provinces (KZN, EC and NW)</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Issuing of Circular 5 on the revision and </a:t>
            </a:r>
            <a:r>
              <a:rPr lang="en-US" sz="1600" dirty="0" err="1">
                <a:cs typeface="Calibri"/>
              </a:rPr>
              <a:t>retabling</a:t>
            </a:r>
            <a:r>
              <a:rPr lang="en-US" sz="1600" dirty="0">
                <a:cs typeface="Calibri"/>
              </a:rPr>
              <a:t> of 2022/23 APPs</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Support for affected departments and provinces on planning matters (provincial plans and institutional plans) </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Integration of disaster response within the 2023/24 planning and budgeting cycle, including Budget Prioritisation Framework, including addressing causal factors in medium and long-term planning.</a:t>
            </a:r>
          </a:p>
        </p:txBody>
      </p:sp>
    </p:spTree>
    <p:extLst>
      <p:ext uri="{BB962C8B-B14F-4D97-AF65-F5344CB8AC3E}">
        <p14:creationId xmlns:p14="http://schemas.microsoft.com/office/powerpoint/2010/main" val="3659328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3F0A4-1B99-415E-8226-719A8CFEC992}"/>
              </a:ext>
            </a:extLst>
          </p:cNvPr>
          <p:cNvSpPr>
            <a:spLocks noGrp="1"/>
          </p:cNvSpPr>
          <p:nvPr>
            <p:ph type="title"/>
          </p:nvPr>
        </p:nvSpPr>
        <p:spPr>
          <a:xfrm>
            <a:off x="429867" y="77547"/>
            <a:ext cx="7886700" cy="643041"/>
          </a:xfrm>
        </p:spPr>
        <p:txBody>
          <a:bodyPr>
            <a:normAutofit/>
          </a:bodyPr>
          <a:lstStyle/>
          <a:p>
            <a:pPr algn="ctr"/>
            <a:r>
              <a:rPr lang="en-ZA" sz="3200" b="1" dirty="0">
                <a:latin typeface="+mn-lt"/>
              </a:rPr>
              <a:t>Key planning issues</a:t>
            </a:r>
          </a:p>
        </p:txBody>
      </p:sp>
      <p:sp>
        <p:nvSpPr>
          <p:cNvPr id="4" name="Rectangle 3">
            <a:extLst>
              <a:ext uri="{FF2B5EF4-FFF2-40B4-BE49-F238E27FC236}">
                <a16:creationId xmlns:a16="http://schemas.microsoft.com/office/drawing/2014/main" id="{CABA504E-8532-44CB-BA72-F6186C5921E3}"/>
              </a:ext>
            </a:extLst>
          </p:cNvPr>
          <p:cNvSpPr/>
          <p:nvPr/>
        </p:nvSpPr>
        <p:spPr>
          <a:xfrm>
            <a:off x="339365" y="982099"/>
            <a:ext cx="8361575" cy="2846933"/>
          </a:xfrm>
          <a:prstGeom prst="rect">
            <a:avLst/>
          </a:prstGeom>
          <a:solidFill>
            <a:schemeClr val="accent4">
              <a:lumMod val="40000"/>
              <a:lumOff val="60000"/>
            </a:schemeClr>
          </a:solidFill>
        </p:spPr>
        <p:txBody>
          <a:bodyPr wrap="square">
            <a:spAutoFit/>
          </a:bodyPr>
          <a:lstStyle/>
          <a:p>
            <a:pPr>
              <a:lnSpc>
                <a:spcPct val="100000"/>
              </a:lnSpc>
              <a:spcBef>
                <a:spcPts val="0"/>
              </a:spcBef>
              <a:spcAft>
                <a:spcPts val="600"/>
              </a:spcAft>
            </a:pPr>
            <a:r>
              <a:rPr lang="en-US" sz="1600" b="1" dirty="0">
                <a:cs typeface="Calibri"/>
              </a:rPr>
              <a:t>Current planning challenges:</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Departmental plans do not include targets, indicators and timeframes.</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Interdependencies between departments are managed on an ad hoc basis.</a:t>
            </a:r>
          </a:p>
          <a:p>
            <a:pPr>
              <a:lnSpc>
                <a:spcPct val="100000"/>
              </a:lnSpc>
              <a:spcBef>
                <a:spcPts val="0"/>
              </a:spcBef>
              <a:spcAft>
                <a:spcPts val="600"/>
              </a:spcAft>
            </a:pPr>
            <a:r>
              <a:rPr lang="en-US" sz="1600" b="1" dirty="0">
                <a:cs typeface="Calibri"/>
              </a:rPr>
              <a:t>Key interventions include:</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DPME developed a planning template and will be working with departments to populate.</a:t>
            </a:r>
          </a:p>
          <a:p>
            <a:pPr marL="742950" lvl="1" indent="-285750">
              <a:spcAft>
                <a:spcPts val="600"/>
              </a:spcAft>
              <a:buFont typeface="Arial" panose="020B0604020202020204" pitchFamily="34" charset="0"/>
              <a:buChar char="•"/>
            </a:pPr>
            <a:r>
              <a:rPr lang="en-US" sz="1600" dirty="0">
                <a:cs typeface="Calibri"/>
              </a:rPr>
              <a:t>DG’s of DPME and Human Settlements in KZN to </a:t>
            </a:r>
            <a:r>
              <a:rPr lang="en-US" sz="1600" dirty="0" err="1">
                <a:cs typeface="Calibri"/>
              </a:rPr>
              <a:t>finalise</a:t>
            </a:r>
            <a:r>
              <a:rPr lang="en-US" sz="1600" dirty="0">
                <a:cs typeface="Calibri"/>
              </a:rPr>
              <a:t> the plans.</a:t>
            </a:r>
          </a:p>
          <a:p>
            <a:pPr marL="285750" indent="-285750">
              <a:spcAft>
                <a:spcPts val="600"/>
              </a:spcAft>
              <a:buFont typeface="Arial" panose="020B0604020202020204" pitchFamily="34" charset="0"/>
              <a:buChar char="•"/>
            </a:pPr>
            <a:r>
              <a:rPr lang="en-US" sz="1600" dirty="0">
                <a:cs typeface="Calibri"/>
              </a:rPr>
              <a:t>DPME to explore the possibilities of MOU’s between departments to manage interdependencies. </a:t>
            </a:r>
          </a:p>
          <a:p>
            <a:pPr marL="285750" indent="-285750">
              <a:spcAft>
                <a:spcPts val="600"/>
              </a:spcAft>
              <a:buFont typeface="Arial" panose="020B0604020202020204" pitchFamily="34" charset="0"/>
              <a:buChar char="•"/>
            </a:pPr>
            <a:endParaRPr lang="en-US" sz="1600" dirty="0">
              <a:cs typeface="Calibri"/>
            </a:endParaRPr>
          </a:p>
        </p:txBody>
      </p:sp>
    </p:spTree>
    <p:extLst>
      <p:ext uri="{BB962C8B-B14F-4D97-AF65-F5344CB8AC3E}">
        <p14:creationId xmlns:p14="http://schemas.microsoft.com/office/powerpoint/2010/main" val="3672269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3200" b="1" dirty="0">
                <a:latin typeface="+mn-lt"/>
              </a:rPr>
              <a:t>Background in brief</a:t>
            </a:r>
            <a:endParaRPr lang="en-ZA" sz="3200" b="1" dirty="0">
              <a:latin typeface="+mn-lt"/>
            </a:endParaRPr>
          </a:p>
        </p:txBody>
      </p:sp>
      <p:sp>
        <p:nvSpPr>
          <p:cNvPr id="5" name="Slide Number Placeholder 4"/>
          <p:cNvSpPr>
            <a:spLocks noGrp="1"/>
          </p:cNvSpPr>
          <p:nvPr>
            <p:ph type="sldNum" sz="quarter" idx="12"/>
          </p:nvPr>
        </p:nvSpPr>
        <p:spPr/>
        <p:txBody>
          <a:bodyPr/>
          <a:lstStyle/>
          <a:p>
            <a:fld id="{0EEB7D3C-0E4C-4373-9A34-E7674E85243A}" type="slidenum">
              <a:rPr lang="en-ZA" smtClean="0"/>
              <a:t>2</a:t>
            </a:fld>
            <a:endParaRPr lang="en-ZA" dirty="0"/>
          </a:p>
        </p:txBody>
      </p:sp>
      <p:sp>
        <p:nvSpPr>
          <p:cNvPr id="10" name="Content Placeholder 2">
            <a:extLst>
              <a:ext uri="{FF2B5EF4-FFF2-40B4-BE49-F238E27FC236}">
                <a16:creationId xmlns:a16="http://schemas.microsoft.com/office/drawing/2014/main" id="{F1649CA3-9B37-4A31-8B50-139EF5D9B89D}"/>
              </a:ext>
            </a:extLst>
          </p:cNvPr>
          <p:cNvSpPr>
            <a:spLocks noGrp="1"/>
          </p:cNvSpPr>
          <p:nvPr>
            <p:ph idx="1"/>
          </p:nvPr>
        </p:nvSpPr>
        <p:spPr>
          <a:xfrm>
            <a:off x="254000" y="1005084"/>
            <a:ext cx="8659411" cy="5716392"/>
          </a:xfrm>
        </p:spPr>
        <p:txBody>
          <a:bodyPr>
            <a:noAutofit/>
          </a:bodyPr>
          <a:lstStyle/>
          <a:p>
            <a:pPr marL="457200" indent="-457200">
              <a:lnSpc>
                <a:spcPct val="150000"/>
              </a:lnSpc>
              <a:spcBef>
                <a:spcPts val="0"/>
              </a:spcBef>
              <a:spcAft>
                <a:spcPts val="600"/>
              </a:spcAft>
              <a:buFont typeface="+mj-lt"/>
              <a:buAutoNum type="arabicPeriod"/>
            </a:pPr>
            <a:r>
              <a:rPr lang="en-US" sz="2000" dirty="0">
                <a:solidFill>
                  <a:schemeClr val="tx2">
                    <a:lumMod val="50000"/>
                  </a:schemeClr>
                </a:solidFill>
                <a:cs typeface="Calibri"/>
              </a:rPr>
              <a:t>Background and context</a:t>
            </a:r>
          </a:p>
          <a:p>
            <a:pPr marL="457200" indent="-457200">
              <a:lnSpc>
                <a:spcPct val="150000"/>
              </a:lnSpc>
              <a:spcBef>
                <a:spcPts val="0"/>
              </a:spcBef>
              <a:spcAft>
                <a:spcPts val="600"/>
              </a:spcAft>
              <a:buFont typeface="+mj-lt"/>
              <a:buAutoNum type="arabicPeriod"/>
            </a:pPr>
            <a:r>
              <a:rPr lang="en-US" sz="2000" dirty="0">
                <a:solidFill>
                  <a:schemeClr val="tx2">
                    <a:lumMod val="50000"/>
                  </a:schemeClr>
                </a:solidFill>
                <a:cs typeface="Calibri"/>
              </a:rPr>
              <a:t>Analysis of causal factors</a:t>
            </a:r>
          </a:p>
          <a:p>
            <a:pPr marL="457200" indent="-457200">
              <a:lnSpc>
                <a:spcPct val="150000"/>
              </a:lnSpc>
              <a:spcBef>
                <a:spcPts val="0"/>
              </a:spcBef>
              <a:spcAft>
                <a:spcPts val="600"/>
              </a:spcAft>
              <a:buFont typeface="+mj-lt"/>
              <a:buAutoNum type="arabicPeriod"/>
            </a:pPr>
            <a:r>
              <a:rPr lang="en-US" sz="2000" dirty="0">
                <a:solidFill>
                  <a:schemeClr val="tx2">
                    <a:lumMod val="50000"/>
                  </a:schemeClr>
                </a:solidFill>
                <a:cs typeface="Calibri"/>
              </a:rPr>
              <a:t>Coordination and institutional arrangements</a:t>
            </a:r>
          </a:p>
          <a:p>
            <a:pPr marL="457200" indent="-457200">
              <a:lnSpc>
                <a:spcPct val="150000"/>
              </a:lnSpc>
              <a:spcBef>
                <a:spcPts val="0"/>
              </a:spcBef>
              <a:spcAft>
                <a:spcPts val="600"/>
              </a:spcAft>
              <a:buFont typeface="+mj-lt"/>
              <a:buAutoNum type="arabicPeriod"/>
            </a:pPr>
            <a:r>
              <a:rPr lang="en-US" sz="2000" dirty="0">
                <a:solidFill>
                  <a:schemeClr val="tx2">
                    <a:lumMod val="50000"/>
                  </a:schemeClr>
                </a:solidFill>
                <a:cs typeface="Calibri"/>
              </a:rPr>
              <a:t>DPME contribution towards disaster management efforts </a:t>
            </a:r>
          </a:p>
          <a:p>
            <a:pPr marL="914400" lvl="1" indent="-457200">
              <a:lnSpc>
                <a:spcPct val="150000"/>
              </a:lnSpc>
              <a:spcBef>
                <a:spcPts val="0"/>
              </a:spcBef>
              <a:spcAft>
                <a:spcPts val="600"/>
              </a:spcAft>
              <a:buFont typeface="+mj-lt"/>
              <a:buAutoNum type="alphaLcPeriod"/>
            </a:pPr>
            <a:r>
              <a:rPr lang="en-US" sz="1600" dirty="0">
                <a:solidFill>
                  <a:schemeClr val="tx2">
                    <a:lumMod val="50000"/>
                  </a:schemeClr>
                </a:solidFill>
                <a:cs typeface="Calibri"/>
              </a:rPr>
              <a:t>Planning and budgeting</a:t>
            </a:r>
          </a:p>
          <a:p>
            <a:pPr marL="914400" lvl="1" indent="-457200">
              <a:lnSpc>
                <a:spcPct val="150000"/>
              </a:lnSpc>
              <a:spcBef>
                <a:spcPts val="0"/>
              </a:spcBef>
              <a:spcAft>
                <a:spcPts val="600"/>
              </a:spcAft>
              <a:buFont typeface="+mj-lt"/>
              <a:buAutoNum type="alphaLcPeriod"/>
            </a:pPr>
            <a:r>
              <a:rPr lang="en-US" sz="1600" dirty="0">
                <a:solidFill>
                  <a:schemeClr val="tx2">
                    <a:lumMod val="50000"/>
                  </a:schemeClr>
                </a:solidFill>
                <a:cs typeface="Calibri"/>
              </a:rPr>
              <a:t>Monitoring </a:t>
            </a:r>
          </a:p>
          <a:p>
            <a:pPr marL="914400" lvl="1" indent="-457200">
              <a:lnSpc>
                <a:spcPct val="150000"/>
              </a:lnSpc>
              <a:spcBef>
                <a:spcPts val="0"/>
              </a:spcBef>
              <a:spcAft>
                <a:spcPts val="600"/>
              </a:spcAft>
              <a:buFont typeface="+mj-lt"/>
              <a:buAutoNum type="alphaLcPeriod"/>
            </a:pPr>
            <a:r>
              <a:rPr lang="en-US" sz="1600" dirty="0">
                <a:solidFill>
                  <a:schemeClr val="tx2">
                    <a:lumMod val="50000"/>
                  </a:schemeClr>
                </a:solidFill>
                <a:cs typeface="Calibri"/>
              </a:rPr>
              <a:t>Data systems support</a:t>
            </a:r>
          </a:p>
          <a:p>
            <a:pPr marL="914400" lvl="1" indent="-457200">
              <a:lnSpc>
                <a:spcPct val="150000"/>
              </a:lnSpc>
              <a:spcBef>
                <a:spcPts val="0"/>
              </a:spcBef>
              <a:spcAft>
                <a:spcPts val="600"/>
              </a:spcAft>
              <a:buFont typeface="+mj-lt"/>
              <a:buAutoNum type="alphaLcPeriod"/>
            </a:pPr>
            <a:r>
              <a:rPr lang="en-US" sz="1600" dirty="0">
                <a:solidFill>
                  <a:schemeClr val="tx2">
                    <a:lumMod val="50000"/>
                  </a:schemeClr>
                </a:solidFill>
                <a:cs typeface="Calibri"/>
              </a:rPr>
              <a:t>Ministerial visits and interventions</a:t>
            </a:r>
          </a:p>
        </p:txBody>
      </p:sp>
    </p:spTree>
    <p:extLst>
      <p:ext uri="{BB962C8B-B14F-4D97-AF65-F5344CB8AC3E}">
        <p14:creationId xmlns:p14="http://schemas.microsoft.com/office/powerpoint/2010/main" val="2429797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8"/>
            <a:ext cx="8977745" cy="459546"/>
          </a:xfrm>
        </p:spPr>
        <p:txBody>
          <a:bodyPr anchor="ctr">
            <a:noAutofit/>
          </a:bodyPr>
          <a:lstStyle/>
          <a:p>
            <a:pPr algn="ctr"/>
            <a:r>
              <a:rPr lang="en-US" sz="2400" b="1" dirty="0">
                <a:latin typeface="Arial" panose="020B0604020202020204" pitchFamily="34" charset="0"/>
                <a:cs typeface="Arial" panose="020B0604020202020204" pitchFamily="34" charset="0"/>
              </a:rPr>
              <a:t>Planning: Revision and Re-tabling of 2022/23 APPs</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1742" y="1022081"/>
            <a:ext cx="8843475" cy="4692919"/>
          </a:xfrm>
        </p:spPr>
        <p:txBody>
          <a:bodyPr>
            <a:noAutofit/>
          </a:bodyPr>
          <a:lstStyle/>
          <a:p>
            <a:pPr algn="just">
              <a:lnSpc>
                <a:spcPct val="150000"/>
              </a:lnSpc>
              <a:spcBef>
                <a:spcPts val="0"/>
              </a:spcBef>
              <a:spcAft>
                <a:spcPts val="600"/>
              </a:spcAft>
            </a:pPr>
            <a:r>
              <a:rPr lang="en-ZA" sz="1600" dirty="0">
                <a:latin typeface="Arial" panose="020B0604020202020204" pitchFamily="34" charset="0"/>
                <a:cs typeface="Arial" panose="020B0604020202020204" pitchFamily="34" charset="0"/>
              </a:rPr>
              <a:t>The Revised Framework on Strategic Plans and Annual Performance Plans (2019) Chapter 3 (section 3.3.4) and Chapter 4 (section 4.4.4) provides guidance on the conditions under which Strategic Plans and Annual Performance Plans may be revised and re-tabled. The Revised Framework for Strategic Plans and Annual Performance Plans (2019) is applicable to national and provincial departments, government components, Schedule 3A and 3C public entities and constitutional institutions. </a:t>
            </a:r>
          </a:p>
          <a:p>
            <a:pPr algn="just">
              <a:lnSpc>
                <a:spcPct val="150000"/>
              </a:lnSpc>
              <a:spcBef>
                <a:spcPts val="0"/>
              </a:spcBef>
              <a:spcAft>
                <a:spcPts val="600"/>
              </a:spcAft>
            </a:pPr>
            <a:r>
              <a:rPr lang="en-ZA" sz="1600" dirty="0">
                <a:latin typeface="Arial" panose="020B0604020202020204" pitchFamily="34" charset="0"/>
                <a:cs typeface="Arial" panose="020B0604020202020204" pitchFamily="34" charset="0"/>
              </a:rPr>
              <a:t>National institutions and provincial institutions in KwaZulu-Natal, Eastern Cape and the North West provinces must revise and re-table their 2022/23 Annual Performance Plans and 2020-25 Strategic Plans, where applicable, by 30 June 2022 for implementation from 01 July 2022.</a:t>
            </a:r>
          </a:p>
          <a:p>
            <a:pPr algn="just">
              <a:lnSpc>
                <a:spcPct val="150000"/>
              </a:lnSpc>
              <a:spcBef>
                <a:spcPts val="0"/>
              </a:spcBef>
              <a:spcAft>
                <a:spcPts val="600"/>
              </a:spcAft>
            </a:pPr>
            <a:r>
              <a:rPr lang="en-ZA" sz="1600" dirty="0">
                <a:latin typeface="Arial" panose="020B0604020202020204" pitchFamily="34" charset="0"/>
                <a:cs typeface="Arial" panose="020B0604020202020204" pitchFamily="34" charset="0"/>
              </a:rPr>
              <a:t>The factors below must be considered to inform the revisions of the 2022/23 Annual Performance Plans (APPs) and the 2020-2025 Strategic Plans (SPs), where applicable:  </a:t>
            </a:r>
          </a:p>
          <a:p>
            <a:pPr marL="0" indent="0" algn="just">
              <a:lnSpc>
                <a:spcPct val="150000"/>
              </a:lnSpc>
              <a:spcBef>
                <a:spcPts val="0"/>
              </a:spcBef>
              <a:spcAft>
                <a:spcPts val="600"/>
              </a:spcAft>
              <a:buNone/>
            </a:pPr>
            <a:endParaRPr lang="en-ZA" sz="1600" b="1" dirty="0">
              <a:latin typeface="Arial" panose="020B0604020202020204" pitchFamily="34" charset="0"/>
              <a:cs typeface="Arial" panose="020B0604020202020204" pitchFamily="34" charset="0"/>
            </a:endParaRPr>
          </a:p>
          <a:p>
            <a:pPr marL="0" indent="0" algn="just">
              <a:lnSpc>
                <a:spcPct val="150000"/>
              </a:lnSpc>
              <a:spcBef>
                <a:spcPts val="0"/>
              </a:spcBef>
              <a:spcAft>
                <a:spcPts val="600"/>
              </a:spcAft>
              <a:buNone/>
            </a:pPr>
            <a:endParaRPr lang="en-ZA" sz="1600" dirty="0">
              <a:latin typeface="Arial" panose="020B0604020202020204" pitchFamily="34" charset="0"/>
              <a:cs typeface="Arial" panose="020B0604020202020204" pitchFamily="34" charset="0"/>
            </a:endParaRPr>
          </a:p>
          <a:p>
            <a:pPr algn="just">
              <a:lnSpc>
                <a:spcPct val="150000"/>
              </a:lnSpc>
              <a:spcBef>
                <a:spcPts val="0"/>
              </a:spcBef>
              <a:spcAft>
                <a:spcPts val="600"/>
              </a:spcAft>
            </a:pPr>
            <a:endParaRPr lang="en-US" sz="1600" dirty="0">
              <a:solidFill>
                <a:schemeClr val="tx2">
                  <a:lumMod val="50000"/>
                </a:schemeClr>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B7D3C-0E4C-4373-9A34-E7674E85243A}"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6117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6" y="841377"/>
            <a:ext cx="8977746" cy="5942357"/>
          </a:xfrm>
        </p:spPr>
        <p:txBody>
          <a:bodyPr>
            <a:noAutofit/>
          </a:bodyPr>
          <a:lstStyle/>
          <a:p>
            <a:pPr marL="0" indent="0" algn="just">
              <a:lnSpc>
                <a:spcPct val="150000"/>
              </a:lnSpc>
              <a:spcBef>
                <a:spcPts val="0"/>
              </a:spcBef>
              <a:spcAft>
                <a:spcPts val="600"/>
              </a:spcAft>
              <a:buNone/>
            </a:pPr>
            <a:r>
              <a:rPr lang="en-ZA" sz="1500" b="1" dirty="0">
                <a:latin typeface="Arial" panose="020B0604020202020204" pitchFamily="34" charset="0"/>
                <a:cs typeface="Arial" panose="020B0604020202020204" pitchFamily="34" charset="0"/>
              </a:rPr>
              <a:t>Processes to be followed when revising a Strategic Plan: </a:t>
            </a:r>
          </a:p>
          <a:p>
            <a:pPr algn="just">
              <a:lnSpc>
                <a:spcPct val="150000"/>
              </a:lnSpc>
              <a:spcBef>
                <a:spcPts val="0"/>
              </a:spcBef>
              <a:spcAft>
                <a:spcPts val="600"/>
              </a:spcAft>
            </a:pPr>
            <a:r>
              <a:rPr lang="en-ZA" sz="1500" dirty="0">
                <a:latin typeface="Arial" panose="020B0604020202020204" pitchFamily="34" charset="0"/>
                <a:cs typeface="Arial" panose="020B0604020202020204" pitchFamily="34" charset="0"/>
              </a:rPr>
              <a:t>Institutions must reflect the revisions to the Strategic Plan through the re-tabling of the whole Strategic Plan or the tabling of an Annexure to the Annual Performance Plan. </a:t>
            </a:r>
          </a:p>
          <a:p>
            <a:pPr marL="804863" indent="-357188" algn="just">
              <a:lnSpc>
                <a:spcPct val="150000"/>
              </a:lnSpc>
              <a:buFont typeface="Wingdings" panose="05000000000000000000" pitchFamily="2" charset="2"/>
              <a:buChar char="q"/>
            </a:pPr>
            <a:r>
              <a:rPr lang="en-ZA" sz="1500" dirty="0">
                <a:latin typeface="Arial" panose="020B0604020202020204" pitchFamily="34" charset="0"/>
                <a:cs typeface="Arial" panose="020B0604020202020204" pitchFamily="34" charset="0"/>
              </a:rPr>
              <a:t>If the changes in policy, service delivery environment and planning methodology result in the revision of the vision, mission, values and impact statement, outcomes, outcome indicators or targets, institutions must comprehensively revise the Strategic Plan which must be re-tabled in the relevant legislature.</a:t>
            </a:r>
          </a:p>
          <a:p>
            <a:pPr marL="804863" indent="-357188" algn="just">
              <a:lnSpc>
                <a:spcPct val="150000"/>
              </a:lnSpc>
              <a:buFont typeface="Wingdings" panose="05000000000000000000" pitchFamily="2" charset="2"/>
              <a:buChar char="q"/>
            </a:pPr>
            <a:r>
              <a:rPr lang="en-ZA" sz="1500" dirty="0">
                <a:latin typeface="Arial" panose="020B0604020202020204" pitchFamily="34" charset="0"/>
                <a:cs typeface="Arial" panose="020B0604020202020204" pitchFamily="34" charset="0"/>
              </a:rPr>
              <a:t>If the changes are minimal, institutions must reflect such revisions to the Strategic Plan as an Annexure to the Annual Performance Plan, which must be tabled in the relevant legislature. </a:t>
            </a:r>
          </a:p>
          <a:p>
            <a:pPr marL="0" indent="0" algn="just">
              <a:lnSpc>
                <a:spcPct val="150000"/>
              </a:lnSpc>
              <a:spcBef>
                <a:spcPts val="0"/>
              </a:spcBef>
              <a:spcAft>
                <a:spcPts val="600"/>
              </a:spcAft>
              <a:buNone/>
            </a:pPr>
            <a:r>
              <a:rPr lang="en-ZA" sz="1500" b="1" dirty="0">
                <a:latin typeface="Arial" panose="020B0604020202020204" pitchFamily="34" charset="0"/>
                <a:cs typeface="Arial" panose="020B0604020202020204" pitchFamily="34" charset="0"/>
              </a:rPr>
              <a:t>Processes to be followed when revising an Annual Performance Plan: </a:t>
            </a:r>
          </a:p>
          <a:p>
            <a:pPr marL="733425" lvl="3" indent="-285750" algn="just" fontAlgn="base">
              <a:lnSpc>
                <a:spcPct val="150000"/>
              </a:lnSpc>
              <a:buFont typeface="Wingdings" panose="05000000000000000000" pitchFamily="2" charset="2"/>
              <a:buChar char="q"/>
            </a:pPr>
            <a:r>
              <a:rPr lang="en-ZA" sz="1500" dirty="0">
                <a:latin typeface="Arial" panose="020B0604020202020204" pitchFamily="34" charset="0"/>
                <a:cs typeface="Arial" panose="020B0604020202020204" pitchFamily="34" charset="0"/>
              </a:rPr>
              <a:t>Revision of the outcomes in the Strategic Plan may require the revision of the outcomes and outputs in the Annual Performance Plan to ensure alignment.</a:t>
            </a:r>
          </a:p>
          <a:p>
            <a:pPr marL="733425" lvl="3" indent="-285750" algn="just" fontAlgn="base">
              <a:lnSpc>
                <a:spcPct val="150000"/>
              </a:lnSpc>
              <a:buFont typeface="Wingdings" panose="05000000000000000000" pitchFamily="2" charset="2"/>
              <a:buChar char="q"/>
            </a:pPr>
            <a:r>
              <a:rPr lang="en-ZA" sz="1500" dirty="0">
                <a:latin typeface="Arial" panose="020B0604020202020204" pitchFamily="34" charset="0"/>
                <a:cs typeface="Arial" panose="020B0604020202020204" pitchFamily="34" charset="0"/>
              </a:rPr>
              <a:t>Targets changed as a result of the in-year budget adjustment process must be reflected in a re-tabled Annual Performance Plan and Adjusted Estimates of National Expenditure (ENE) or Adjusted Estimates of Provincial Revenue and Expenditure (EPRE). </a:t>
            </a:r>
          </a:p>
          <a:p>
            <a:pPr marL="0" indent="0" algn="just">
              <a:lnSpc>
                <a:spcPct val="150000"/>
              </a:lnSpc>
              <a:spcBef>
                <a:spcPts val="0"/>
              </a:spcBef>
              <a:spcAft>
                <a:spcPts val="600"/>
              </a:spcAft>
              <a:buNone/>
            </a:pPr>
            <a:endParaRPr lang="en-ZA" sz="1500" dirty="0">
              <a:latin typeface="Arial" panose="020B0604020202020204" pitchFamily="34" charset="0"/>
              <a:cs typeface="Arial" panose="020B0604020202020204" pitchFamily="34" charset="0"/>
            </a:endParaRPr>
          </a:p>
          <a:p>
            <a:pPr marL="0" indent="0" algn="just">
              <a:lnSpc>
                <a:spcPct val="150000"/>
              </a:lnSpc>
              <a:spcBef>
                <a:spcPts val="0"/>
              </a:spcBef>
              <a:spcAft>
                <a:spcPts val="600"/>
              </a:spcAft>
              <a:buNone/>
            </a:pPr>
            <a:endParaRPr lang="en-ZA" sz="1500" b="1" dirty="0">
              <a:latin typeface="Arial" panose="020B0604020202020204" pitchFamily="34" charset="0"/>
              <a:cs typeface="Arial" panose="020B0604020202020204" pitchFamily="34" charset="0"/>
            </a:endParaRPr>
          </a:p>
          <a:p>
            <a:pPr marL="0" indent="0" algn="just">
              <a:lnSpc>
                <a:spcPct val="150000"/>
              </a:lnSpc>
              <a:spcBef>
                <a:spcPts val="0"/>
              </a:spcBef>
              <a:spcAft>
                <a:spcPts val="600"/>
              </a:spcAft>
              <a:buNone/>
            </a:pPr>
            <a:endParaRPr lang="en-ZA" sz="1500" dirty="0">
              <a:latin typeface="Arial" panose="020B0604020202020204" pitchFamily="34" charset="0"/>
              <a:cs typeface="Arial" panose="020B0604020202020204" pitchFamily="34" charset="0"/>
            </a:endParaRPr>
          </a:p>
          <a:p>
            <a:pPr algn="just">
              <a:lnSpc>
                <a:spcPct val="150000"/>
              </a:lnSpc>
              <a:spcBef>
                <a:spcPts val="0"/>
              </a:spcBef>
              <a:spcAft>
                <a:spcPts val="600"/>
              </a:spcAft>
            </a:pPr>
            <a:endParaRPr lang="en-US" sz="1500" dirty="0">
              <a:solidFill>
                <a:schemeClr val="tx2">
                  <a:lumMod val="50000"/>
                </a:schemeClr>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B7D3C-0E4C-4373-9A34-E7674E85243A}"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1A8FD2DE-F9C4-4ED0-8A00-FAD8EF9FC410}"/>
              </a:ext>
            </a:extLst>
          </p:cNvPr>
          <p:cNvSpPr>
            <a:spLocks noGrp="1"/>
          </p:cNvSpPr>
          <p:nvPr>
            <p:ph type="title"/>
          </p:nvPr>
        </p:nvSpPr>
        <p:spPr>
          <a:xfrm>
            <a:off x="83127" y="232218"/>
            <a:ext cx="8977745" cy="459546"/>
          </a:xfrm>
        </p:spPr>
        <p:txBody>
          <a:bodyPr anchor="ctr">
            <a:noAutofit/>
          </a:bodyPr>
          <a:lstStyle/>
          <a:p>
            <a:pPr algn="ctr"/>
            <a:r>
              <a:rPr lang="en-US" sz="2400" b="1" dirty="0">
                <a:latin typeface="Arial" panose="020B0604020202020204" pitchFamily="34" charset="0"/>
                <a:cs typeface="Arial" panose="020B0604020202020204" pitchFamily="34" charset="0"/>
              </a:rPr>
              <a:t>Planning: Revision and Re-tabling of 2022/23 APPs</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6314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6" y="740952"/>
            <a:ext cx="8977746" cy="5797961"/>
          </a:xfrm>
        </p:spPr>
        <p:txBody>
          <a:bodyPr>
            <a:noAutofit/>
          </a:bodyPr>
          <a:lstStyle/>
          <a:p>
            <a:pPr marL="431800" lvl="1" indent="-342900" algn="just" fontAlgn="base">
              <a:lnSpc>
                <a:spcPct val="150000"/>
              </a:lnSpc>
            </a:pPr>
            <a:r>
              <a:rPr lang="en-ZA" sz="1600" dirty="0">
                <a:latin typeface="Arial" panose="020B0604020202020204" pitchFamily="34" charset="0"/>
                <a:cs typeface="Arial" panose="020B0604020202020204" pitchFamily="34" charset="0"/>
              </a:rPr>
              <a:t>In an event that the institution is revising the annual targets and subsequently the quarterly targets in the Annual Performance Plan, the institution is advised to reflect the revisions as follows: </a:t>
            </a:r>
          </a:p>
          <a:p>
            <a:pPr marL="1163638" lvl="1" indent="-447675" algn="just" fontAlgn="base">
              <a:lnSpc>
                <a:spcPct val="150000"/>
              </a:lnSpc>
              <a:buFont typeface="Wingdings" panose="05000000000000000000" pitchFamily="2" charset="2"/>
              <a:buChar char="q"/>
            </a:pPr>
            <a:r>
              <a:rPr lang="en-ZA" sz="1500" dirty="0">
                <a:latin typeface="Arial" panose="020B0604020202020204" pitchFamily="34" charset="0"/>
                <a:cs typeface="Arial" panose="020B0604020202020204" pitchFamily="34" charset="0"/>
              </a:rPr>
              <a:t>The revised annual targets must include the quarterly targets reflected in the originally tabled APP that have been implemented up to the date of the re-tabling. In addition, the revised annual targets must include the adjusted quarterly targets for the remaining quarters of the financial year.</a:t>
            </a:r>
          </a:p>
          <a:p>
            <a:pPr lvl="1" algn="just" fontAlgn="base">
              <a:lnSpc>
                <a:spcPct val="150000"/>
              </a:lnSpc>
            </a:pPr>
            <a:r>
              <a:rPr lang="en-ZA" sz="1600" dirty="0">
                <a:latin typeface="Arial" panose="020B0604020202020204" pitchFamily="34" charset="0"/>
                <a:cs typeface="Arial" panose="020B0604020202020204" pitchFamily="34" charset="0"/>
              </a:rPr>
              <a:t>Revised plans must be re-tabled in Parliament or the relevant Provincial Legislature. A revised Annual Performance Plan that is implemented without being re-tabled in Parliament or a Provincial Legislature will not be considered an official, revised Annual Performance Plan.</a:t>
            </a:r>
          </a:p>
          <a:p>
            <a:pPr lvl="1" algn="just" fontAlgn="base">
              <a:lnSpc>
                <a:spcPct val="150000"/>
              </a:lnSpc>
            </a:pPr>
            <a:r>
              <a:rPr lang="en-ZA" sz="1600" dirty="0">
                <a:latin typeface="Arial" panose="020B0604020202020204" pitchFamily="34" charset="0"/>
                <a:cs typeface="Arial" panose="020B0604020202020204" pitchFamily="34" charset="0"/>
              </a:rPr>
              <a:t>The revised and re-tabled plans, together with proof of re-tabling, must be submitted to the Department of Planning, Monitoring and Evaluation (DPME) within two weeks after re-tabling. The DPME will guide the respective institutions on capturing the re-tabled APP in the Electronic Quarterly Performance Reporting System (eQPRS). </a:t>
            </a:r>
          </a:p>
          <a:p>
            <a:pPr marL="0" indent="0" algn="just">
              <a:lnSpc>
                <a:spcPct val="150000"/>
              </a:lnSpc>
              <a:spcBef>
                <a:spcPts val="0"/>
              </a:spcBef>
              <a:spcAft>
                <a:spcPts val="600"/>
              </a:spcAft>
              <a:buNone/>
            </a:pPr>
            <a:endParaRPr lang="en-ZA" sz="1600" dirty="0">
              <a:latin typeface="Arial" panose="020B0604020202020204" pitchFamily="34" charset="0"/>
              <a:cs typeface="Arial" panose="020B0604020202020204" pitchFamily="34" charset="0"/>
            </a:endParaRPr>
          </a:p>
          <a:p>
            <a:pPr algn="just">
              <a:lnSpc>
                <a:spcPct val="150000"/>
              </a:lnSpc>
              <a:spcBef>
                <a:spcPts val="0"/>
              </a:spcBef>
              <a:spcAft>
                <a:spcPts val="600"/>
              </a:spcAft>
            </a:pPr>
            <a:endParaRPr lang="en-US" sz="1600" dirty="0">
              <a:solidFill>
                <a:schemeClr val="tx2">
                  <a:lumMod val="50000"/>
                </a:schemeClr>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B7D3C-0E4C-4373-9A34-E7674E85243A}"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64C53D42-ED82-4C0A-8325-6F2DFF6B7413}"/>
              </a:ext>
            </a:extLst>
          </p:cNvPr>
          <p:cNvSpPr>
            <a:spLocks noGrp="1"/>
          </p:cNvSpPr>
          <p:nvPr>
            <p:ph type="title"/>
          </p:nvPr>
        </p:nvSpPr>
        <p:spPr>
          <a:xfrm>
            <a:off x="83127" y="232218"/>
            <a:ext cx="8977745" cy="459546"/>
          </a:xfrm>
        </p:spPr>
        <p:txBody>
          <a:bodyPr anchor="ctr">
            <a:noAutofit/>
          </a:bodyPr>
          <a:lstStyle/>
          <a:p>
            <a:pPr algn="ctr"/>
            <a:r>
              <a:rPr lang="en-US" sz="2400" b="1" dirty="0">
                <a:latin typeface="Arial" panose="020B0604020202020204" pitchFamily="34" charset="0"/>
                <a:cs typeface="Arial" panose="020B0604020202020204" pitchFamily="34" charset="0"/>
              </a:rPr>
              <a:t>Planning: Revision and Re-tabling of 2022/23 APPs</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0508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22690"/>
            <a:ext cx="8977746" cy="4943196"/>
          </a:xfrm>
        </p:spPr>
        <p:txBody>
          <a:bodyPr>
            <a:noAutofit/>
          </a:bodyPr>
          <a:lstStyle/>
          <a:p>
            <a:pPr lvl="1" algn="just" fontAlgn="base">
              <a:lnSpc>
                <a:spcPct val="150000"/>
              </a:lnSpc>
            </a:pPr>
            <a:r>
              <a:rPr lang="en-ZA" sz="1600" dirty="0">
                <a:latin typeface="Arial" panose="020B0604020202020204" pitchFamily="34" charset="0"/>
                <a:cs typeface="Arial" panose="020B0604020202020204" pitchFamily="34" charset="0"/>
              </a:rPr>
              <a:t>The revised and re-tabled 2022/23 Annual Performance Plans (APPs) and the 2020-2025 Strategic Plans (SPs), where applicable, must be published on the institution’s website within two weeks after re-tabling. Further, the re-tabled 2022/23 Annual Performance Plans (APPs) and the 2020-2025 Strategic Plans (SPs), where applicable, must be shared with the stakeholders including the legislature, the Department of Planning, Monitoring and Evaluation, the Offices of the Premier (where applicable) and relevant Treasuries.</a:t>
            </a:r>
          </a:p>
          <a:p>
            <a:pPr lvl="1" algn="just" fontAlgn="base">
              <a:lnSpc>
                <a:spcPct val="150000"/>
              </a:lnSpc>
            </a:pPr>
            <a:r>
              <a:rPr lang="en-ZA" sz="1600" dirty="0">
                <a:latin typeface="Arial" panose="020B0604020202020204" pitchFamily="34" charset="0"/>
                <a:cs typeface="Arial" panose="020B0604020202020204" pitchFamily="34" charset="0"/>
              </a:rPr>
              <a:t>The implementation of revised and re-tabled plans is subject to auditing by the Auditor-General of South Africa (AGSA) and oversight by relevant government institutions.</a:t>
            </a:r>
          </a:p>
          <a:p>
            <a:pPr lvl="1" algn="just" fontAlgn="base">
              <a:lnSpc>
                <a:spcPct val="150000"/>
              </a:lnSpc>
            </a:pPr>
            <a:r>
              <a:rPr lang="en-ZA" sz="1600" dirty="0">
                <a:latin typeface="Arial" panose="020B0604020202020204" pitchFamily="34" charset="0"/>
                <a:cs typeface="Arial" panose="020B0604020202020204" pitchFamily="34" charset="0"/>
              </a:rPr>
              <a:t>The DPME, in collaboration with the National Treasury, will continue to provide guidance on the completion of Annual Reports against the Annual Performance Plans.</a:t>
            </a:r>
            <a:endParaRPr lang="en-ZA" sz="1600" b="1" dirty="0">
              <a:latin typeface="Arial" panose="020B0604020202020204" pitchFamily="34" charset="0"/>
              <a:cs typeface="Arial" panose="020B0604020202020204" pitchFamily="34" charset="0"/>
            </a:endParaRPr>
          </a:p>
          <a:p>
            <a:pPr marL="0" indent="0" algn="just">
              <a:lnSpc>
                <a:spcPct val="150000"/>
              </a:lnSpc>
              <a:spcBef>
                <a:spcPts val="0"/>
              </a:spcBef>
              <a:spcAft>
                <a:spcPts val="600"/>
              </a:spcAft>
              <a:buNone/>
            </a:pPr>
            <a:endParaRPr lang="en-ZA" sz="1600" dirty="0">
              <a:latin typeface="Arial" panose="020B0604020202020204" pitchFamily="34" charset="0"/>
              <a:cs typeface="Arial" panose="020B0604020202020204" pitchFamily="34" charset="0"/>
            </a:endParaRPr>
          </a:p>
          <a:p>
            <a:pPr algn="just">
              <a:lnSpc>
                <a:spcPct val="150000"/>
              </a:lnSpc>
              <a:spcBef>
                <a:spcPts val="0"/>
              </a:spcBef>
              <a:spcAft>
                <a:spcPts val="600"/>
              </a:spcAft>
            </a:pPr>
            <a:endParaRPr lang="en-US" sz="1600" dirty="0">
              <a:solidFill>
                <a:schemeClr val="tx2">
                  <a:lumMod val="50000"/>
                </a:schemeClr>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B7D3C-0E4C-4373-9A34-E7674E85243A}"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1DDF3C9F-EDB9-4C8B-83ED-7984C65B8F58}"/>
              </a:ext>
            </a:extLst>
          </p:cNvPr>
          <p:cNvSpPr>
            <a:spLocks noGrp="1"/>
          </p:cNvSpPr>
          <p:nvPr>
            <p:ph type="title"/>
          </p:nvPr>
        </p:nvSpPr>
        <p:spPr>
          <a:xfrm>
            <a:off x="83127" y="232218"/>
            <a:ext cx="8977745" cy="459546"/>
          </a:xfrm>
        </p:spPr>
        <p:txBody>
          <a:bodyPr anchor="ctr">
            <a:noAutofit/>
          </a:bodyPr>
          <a:lstStyle/>
          <a:p>
            <a:pPr algn="ctr"/>
            <a:r>
              <a:rPr lang="en-US" sz="2400" b="1" dirty="0">
                <a:latin typeface="Arial" panose="020B0604020202020204" pitchFamily="34" charset="0"/>
                <a:cs typeface="Arial" panose="020B0604020202020204" pitchFamily="34" charset="0"/>
              </a:rPr>
              <a:t>Planning: Revision and Re-tabling of 2022/23 APPs</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4565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2800" b="1" dirty="0">
                <a:latin typeface="+mn-lt"/>
              </a:rPr>
              <a:t>Budget Prioritisation Framework 2023</a:t>
            </a:r>
            <a:endParaRPr lang="en-ZA" sz="2800" b="1" dirty="0">
              <a:latin typeface="+mn-lt"/>
            </a:endParaRPr>
          </a:p>
        </p:txBody>
      </p:sp>
      <p:sp>
        <p:nvSpPr>
          <p:cNvPr id="3" name="Content Placeholder 2"/>
          <p:cNvSpPr>
            <a:spLocks noGrp="1"/>
          </p:cNvSpPr>
          <p:nvPr>
            <p:ph idx="1"/>
          </p:nvPr>
        </p:nvSpPr>
        <p:spPr>
          <a:xfrm>
            <a:off x="254000" y="884583"/>
            <a:ext cx="8659411" cy="5836893"/>
          </a:xfrm>
        </p:spPr>
        <p:txBody>
          <a:bodyPr>
            <a:noAutofit/>
          </a:bodyPr>
          <a:lstStyle/>
          <a:p>
            <a:pPr>
              <a:lnSpc>
                <a:spcPct val="100000"/>
              </a:lnSpc>
              <a:spcBef>
                <a:spcPts val="0"/>
              </a:spcBef>
              <a:spcAft>
                <a:spcPts val="400"/>
              </a:spcAft>
            </a:pPr>
            <a:r>
              <a:rPr lang="en-ZA" sz="1800" dirty="0">
                <a:cs typeface="Calibri"/>
              </a:rPr>
              <a:t>Government’s disaster response has three phases:</a:t>
            </a:r>
          </a:p>
          <a:p>
            <a:pPr lvl="1">
              <a:lnSpc>
                <a:spcPct val="100000"/>
              </a:lnSpc>
              <a:spcBef>
                <a:spcPts val="0"/>
              </a:spcBef>
              <a:spcAft>
                <a:spcPts val="400"/>
              </a:spcAft>
            </a:pPr>
            <a:r>
              <a:rPr lang="en-ZA" sz="1700" dirty="0">
                <a:cs typeface="Calibri"/>
              </a:rPr>
              <a:t>Phase 1: Immediate humanitarian relief </a:t>
            </a:r>
          </a:p>
          <a:p>
            <a:pPr lvl="1">
              <a:lnSpc>
                <a:spcPct val="100000"/>
              </a:lnSpc>
              <a:spcBef>
                <a:spcPts val="0"/>
              </a:spcBef>
              <a:spcAft>
                <a:spcPts val="400"/>
              </a:spcAft>
            </a:pPr>
            <a:r>
              <a:rPr lang="en-ZA" sz="1700" dirty="0">
                <a:cs typeface="Calibri"/>
              </a:rPr>
              <a:t>Phase 2: Stabilisation and recovery </a:t>
            </a:r>
          </a:p>
          <a:p>
            <a:pPr lvl="1">
              <a:lnSpc>
                <a:spcPct val="100000"/>
              </a:lnSpc>
              <a:spcBef>
                <a:spcPts val="0"/>
              </a:spcBef>
              <a:spcAft>
                <a:spcPts val="400"/>
              </a:spcAft>
            </a:pPr>
            <a:r>
              <a:rPr lang="en-ZA" sz="1700" dirty="0">
                <a:cs typeface="Calibri"/>
              </a:rPr>
              <a:t>Phase 3: Rehabilitation and reconstruction </a:t>
            </a:r>
          </a:p>
          <a:p>
            <a:pPr>
              <a:lnSpc>
                <a:spcPct val="100000"/>
              </a:lnSpc>
              <a:spcBef>
                <a:spcPts val="0"/>
              </a:spcBef>
              <a:spcAft>
                <a:spcPts val="400"/>
              </a:spcAft>
            </a:pPr>
            <a:r>
              <a:rPr lang="en-ZA" sz="1800" dirty="0">
                <a:cs typeface="Calibri"/>
              </a:rPr>
              <a:t>Immediate relief is funded through reprioritisation of existing funding and through the disaster response grants based on National Treasury approvals</a:t>
            </a:r>
          </a:p>
          <a:p>
            <a:pPr>
              <a:lnSpc>
                <a:spcPct val="100000"/>
              </a:lnSpc>
              <a:spcBef>
                <a:spcPts val="0"/>
              </a:spcBef>
              <a:spcAft>
                <a:spcPts val="400"/>
              </a:spcAft>
            </a:pPr>
            <a:r>
              <a:rPr lang="en-ZA" sz="1800" dirty="0">
                <a:cs typeface="Calibri"/>
              </a:rPr>
              <a:t>However phases that support stabilisation, recovery and reconstruction will continue into the next financial year</a:t>
            </a:r>
          </a:p>
          <a:p>
            <a:pPr>
              <a:lnSpc>
                <a:spcPct val="100000"/>
              </a:lnSpc>
              <a:spcBef>
                <a:spcPts val="0"/>
              </a:spcBef>
              <a:spcAft>
                <a:spcPts val="400"/>
              </a:spcAft>
            </a:pPr>
            <a:r>
              <a:rPr lang="en-ZA" sz="1800" dirty="0">
                <a:cs typeface="Calibri"/>
              </a:rPr>
              <a:t>The draft Budget Prioritisation Framework (BPF) 2023 supports the strategy of stabilisation and recovery </a:t>
            </a:r>
          </a:p>
          <a:p>
            <a:pPr>
              <a:lnSpc>
                <a:spcPct val="100000"/>
              </a:lnSpc>
              <a:spcBef>
                <a:spcPts val="0"/>
              </a:spcBef>
              <a:spcAft>
                <a:spcPts val="400"/>
              </a:spcAft>
            </a:pPr>
            <a:r>
              <a:rPr lang="en-ZA" sz="1800" dirty="0">
                <a:cs typeface="Calibri"/>
              </a:rPr>
              <a:t>Key medium term priorities should include the following:</a:t>
            </a:r>
          </a:p>
          <a:p>
            <a:pPr lvl="1">
              <a:lnSpc>
                <a:spcPct val="100000"/>
              </a:lnSpc>
              <a:spcBef>
                <a:spcPts val="0"/>
              </a:spcBef>
              <a:spcAft>
                <a:spcPts val="400"/>
              </a:spcAft>
            </a:pPr>
            <a:r>
              <a:rPr lang="en-ZA" sz="1700" dirty="0">
                <a:cs typeface="Calibri"/>
              </a:rPr>
              <a:t>Repair and rebuilding of public infrastructure (including schools, health facilities and housing)</a:t>
            </a:r>
          </a:p>
          <a:p>
            <a:pPr lvl="1">
              <a:lnSpc>
                <a:spcPct val="100000"/>
              </a:lnSpc>
              <a:spcBef>
                <a:spcPts val="0"/>
              </a:spcBef>
              <a:spcAft>
                <a:spcPts val="400"/>
              </a:spcAft>
            </a:pPr>
            <a:r>
              <a:rPr lang="en-ZA" sz="1700" dirty="0">
                <a:cs typeface="Calibri"/>
              </a:rPr>
              <a:t>Restoration of economic infrastructure (incl. port, bridges, roads and rail networks)</a:t>
            </a:r>
          </a:p>
          <a:p>
            <a:pPr lvl="1">
              <a:lnSpc>
                <a:spcPct val="100000"/>
              </a:lnSpc>
              <a:spcBef>
                <a:spcPts val="0"/>
              </a:spcBef>
              <a:spcAft>
                <a:spcPts val="400"/>
              </a:spcAft>
            </a:pPr>
            <a:r>
              <a:rPr lang="en-ZA" sz="1700" dirty="0">
                <a:cs typeface="Calibri"/>
              </a:rPr>
              <a:t>Support businesses (especially SMMEs, agriculture, retail and manufacturing)</a:t>
            </a:r>
          </a:p>
          <a:p>
            <a:pPr lvl="1">
              <a:lnSpc>
                <a:spcPct val="100000"/>
              </a:lnSpc>
              <a:spcBef>
                <a:spcPts val="0"/>
              </a:spcBef>
              <a:spcAft>
                <a:spcPts val="400"/>
              </a:spcAft>
            </a:pPr>
            <a:r>
              <a:rPr lang="en-ZA" sz="1700" dirty="0">
                <a:cs typeface="Calibri"/>
              </a:rPr>
              <a:t>Optimisation of social support and public employment programmes</a:t>
            </a:r>
          </a:p>
          <a:p>
            <a:pPr lvl="1">
              <a:lnSpc>
                <a:spcPct val="100000"/>
              </a:lnSpc>
              <a:spcBef>
                <a:spcPts val="0"/>
              </a:spcBef>
              <a:spcAft>
                <a:spcPts val="400"/>
              </a:spcAft>
            </a:pPr>
            <a:r>
              <a:rPr lang="en-ZA" sz="1700" dirty="0">
                <a:cs typeface="Calibri"/>
              </a:rPr>
              <a:t>Building resilience to future disasters </a:t>
            </a:r>
          </a:p>
          <a:p>
            <a:pPr>
              <a:lnSpc>
                <a:spcPct val="100000"/>
              </a:lnSpc>
              <a:spcBef>
                <a:spcPts val="0"/>
              </a:spcBef>
              <a:spcAft>
                <a:spcPts val="400"/>
              </a:spcAft>
            </a:pPr>
            <a:r>
              <a:rPr lang="en-ZA" sz="1800" dirty="0">
                <a:cs typeface="Calibri"/>
              </a:rPr>
              <a:t>Departments will be requested to prioritise these interventions as part of their budget submissions for the upcoming budget process</a:t>
            </a:r>
          </a:p>
          <a:p>
            <a:pPr>
              <a:lnSpc>
                <a:spcPct val="100000"/>
              </a:lnSpc>
              <a:spcBef>
                <a:spcPts val="0"/>
              </a:spcBef>
              <a:spcAft>
                <a:spcPts val="400"/>
              </a:spcAft>
            </a:pPr>
            <a:endParaRPr lang="en-ZA" sz="1800" dirty="0">
              <a:cs typeface="Calibri"/>
            </a:endParaRPr>
          </a:p>
          <a:p>
            <a:pPr>
              <a:lnSpc>
                <a:spcPct val="100000"/>
              </a:lnSpc>
              <a:spcBef>
                <a:spcPts val="0"/>
              </a:spcBef>
              <a:spcAft>
                <a:spcPts val="400"/>
              </a:spcAft>
            </a:pPr>
            <a:endParaRPr lang="en-US" sz="1800" dirty="0">
              <a:cs typeface="Calibri"/>
            </a:endParaRPr>
          </a:p>
        </p:txBody>
      </p:sp>
      <p:sp>
        <p:nvSpPr>
          <p:cNvPr id="5" name="Slide Number Placeholder 4"/>
          <p:cNvSpPr>
            <a:spLocks noGrp="1"/>
          </p:cNvSpPr>
          <p:nvPr>
            <p:ph type="sldNum" sz="quarter" idx="12"/>
          </p:nvPr>
        </p:nvSpPr>
        <p:spPr/>
        <p:txBody>
          <a:bodyPr/>
          <a:lstStyle/>
          <a:p>
            <a:fld id="{0EEB7D3C-0E4C-4373-9A34-E7674E85243A}" type="slidenum">
              <a:rPr lang="en-ZA" smtClean="0"/>
              <a:t>24</a:t>
            </a:fld>
            <a:endParaRPr lang="en-ZA" dirty="0"/>
          </a:p>
        </p:txBody>
      </p:sp>
    </p:spTree>
    <p:extLst>
      <p:ext uri="{BB962C8B-B14F-4D97-AF65-F5344CB8AC3E}">
        <p14:creationId xmlns:p14="http://schemas.microsoft.com/office/powerpoint/2010/main" val="997290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EEB7D3C-0E4C-4373-9A34-E7674E85243A}" type="slidenum">
              <a:rPr lang="en-ZA" smtClean="0"/>
              <a:t>25</a:t>
            </a:fld>
            <a:endParaRPr lang="en-ZA" dirty="0"/>
          </a:p>
        </p:txBody>
      </p:sp>
      <p:sp>
        <p:nvSpPr>
          <p:cNvPr id="9" name="Title 1">
            <a:extLst>
              <a:ext uri="{FF2B5EF4-FFF2-40B4-BE49-F238E27FC236}">
                <a16:creationId xmlns:a16="http://schemas.microsoft.com/office/drawing/2014/main" id="{60C22666-5F7C-4C5F-9BD5-293A139A7F1A}"/>
              </a:ext>
            </a:extLst>
          </p:cNvPr>
          <p:cNvSpPr>
            <a:spLocks noGrp="1"/>
          </p:cNvSpPr>
          <p:nvPr>
            <p:ph type="title"/>
          </p:nvPr>
        </p:nvSpPr>
        <p:spPr>
          <a:xfrm>
            <a:off x="1138929" y="2733773"/>
            <a:ext cx="6866141" cy="947001"/>
          </a:xfrm>
          <a:solidFill>
            <a:schemeClr val="accent3">
              <a:lumMod val="20000"/>
              <a:lumOff val="80000"/>
            </a:schemeClr>
          </a:solidFill>
        </p:spPr>
        <p:txBody>
          <a:bodyPr anchor="ctr">
            <a:noAutofit/>
          </a:bodyPr>
          <a:lstStyle/>
          <a:p>
            <a:pPr algn="ctr"/>
            <a:r>
              <a:rPr lang="fi-FI" sz="3200" b="1" dirty="0">
                <a:latin typeface="+mn-lt"/>
              </a:rPr>
              <a:t>Monitoring and evaluation systems</a:t>
            </a:r>
            <a:endParaRPr lang="en-ZA" sz="3200" b="1" dirty="0">
              <a:latin typeface="+mn-lt"/>
            </a:endParaRPr>
          </a:p>
        </p:txBody>
      </p:sp>
    </p:spTree>
    <p:extLst>
      <p:ext uri="{BB962C8B-B14F-4D97-AF65-F5344CB8AC3E}">
        <p14:creationId xmlns:p14="http://schemas.microsoft.com/office/powerpoint/2010/main" val="4199297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2800" b="1" dirty="0">
                <a:latin typeface="+mn-lt"/>
              </a:rPr>
              <a:t>Monitoring and evaluation system</a:t>
            </a:r>
            <a:endParaRPr lang="en-ZA" sz="2800" b="1" dirty="0">
              <a:latin typeface="+mn-lt"/>
            </a:endParaRPr>
          </a:p>
        </p:txBody>
      </p:sp>
      <p:sp>
        <p:nvSpPr>
          <p:cNvPr id="9" name="Rectangle 8">
            <a:extLst>
              <a:ext uri="{FF2B5EF4-FFF2-40B4-BE49-F238E27FC236}">
                <a16:creationId xmlns:a16="http://schemas.microsoft.com/office/drawing/2014/main" id="{BB24971B-9DE9-41E2-8DB8-86834408C96B}"/>
              </a:ext>
            </a:extLst>
          </p:cNvPr>
          <p:cNvSpPr/>
          <p:nvPr/>
        </p:nvSpPr>
        <p:spPr>
          <a:xfrm>
            <a:off x="169902" y="961039"/>
            <a:ext cx="8804196" cy="3108543"/>
          </a:xfrm>
          <a:prstGeom prst="rect">
            <a:avLst/>
          </a:prstGeom>
          <a:solidFill>
            <a:schemeClr val="accent4">
              <a:lumMod val="40000"/>
              <a:lumOff val="60000"/>
            </a:schemeClr>
          </a:solidFill>
        </p:spPr>
        <p:txBody>
          <a:bodyPr wrap="square">
            <a:spAutoFit/>
          </a:bodyPr>
          <a:lstStyle/>
          <a:p>
            <a:pPr marL="285750" indent="-285750">
              <a:lnSpc>
                <a:spcPct val="100000"/>
              </a:lnSpc>
              <a:spcBef>
                <a:spcPts val="0"/>
              </a:spcBef>
              <a:spcAft>
                <a:spcPts val="600"/>
              </a:spcAft>
              <a:buFont typeface="Arial" panose="020B0604020202020204" pitchFamily="34" charset="0"/>
              <a:buChar char="•"/>
            </a:pPr>
            <a:r>
              <a:rPr lang="en-US" sz="1600" dirty="0">
                <a:cs typeface="Calibri"/>
              </a:rPr>
              <a:t>Provide support in developing and implementing a monitoring mechanism to track implementation of interventions, results and reporting in a manner that facilitates timely corrective measures, ensures accountability, promotes transparency and enhances public trust.</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Monitor that relevant structures and institutions are delivering on their appointed roles and initiate interventions to address shortcomings – State Capabilities</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Capacity support to government (including OTPs) for data systems, data collection, integration, analysis and planning </a:t>
            </a:r>
          </a:p>
          <a:p>
            <a:pPr marL="285750" indent="-285750">
              <a:spcAft>
                <a:spcPts val="600"/>
              </a:spcAft>
              <a:buFont typeface="Arial" panose="020B0604020202020204" pitchFamily="34" charset="0"/>
              <a:buChar char="•"/>
            </a:pPr>
            <a:r>
              <a:rPr lang="en-US" sz="1600" dirty="0">
                <a:cs typeface="Calibri"/>
              </a:rPr>
              <a:t>Conduct frontline monitoring visits to assess experiences of communities in terms of receiving the required support and tracking of results.</a:t>
            </a:r>
          </a:p>
          <a:p>
            <a:pPr marL="285750" indent="-285750">
              <a:lnSpc>
                <a:spcPct val="100000"/>
              </a:lnSpc>
              <a:spcBef>
                <a:spcPts val="0"/>
              </a:spcBef>
              <a:spcAft>
                <a:spcPts val="600"/>
              </a:spcAft>
              <a:buFont typeface="Arial" panose="020B0604020202020204" pitchFamily="34" charset="0"/>
              <a:buChar char="•"/>
            </a:pPr>
            <a:r>
              <a:rPr lang="en-US" sz="1600" dirty="0">
                <a:cs typeface="Calibri"/>
              </a:rPr>
              <a:t>Evaluate the efficacy of the intervention and ensure proper knowledge management. </a:t>
            </a:r>
            <a:r>
              <a:rPr lang="en-US" sz="1600" dirty="0" err="1">
                <a:cs typeface="Calibri"/>
              </a:rPr>
              <a:t>Mobilise</a:t>
            </a:r>
            <a:r>
              <a:rPr lang="en-US" sz="1600" dirty="0">
                <a:cs typeface="Calibri"/>
              </a:rPr>
              <a:t> relevant research and knowledge institutions to provide required research and analysis. </a:t>
            </a:r>
          </a:p>
        </p:txBody>
      </p:sp>
      <p:graphicFrame>
        <p:nvGraphicFramePr>
          <p:cNvPr id="8" name="Content Placeholder 1">
            <a:extLst>
              <a:ext uri="{FF2B5EF4-FFF2-40B4-BE49-F238E27FC236}">
                <a16:creationId xmlns:a16="http://schemas.microsoft.com/office/drawing/2014/main" id="{2816D633-F41D-41D1-BFAF-EE88D818A301}"/>
              </a:ext>
            </a:extLst>
          </p:cNvPr>
          <p:cNvGraphicFramePr>
            <a:graphicFrameLocks noGrp="1"/>
          </p:cNvGraphicFramePr>
          <p:nvPr>
            <p:ph idx="1"/>
            <p:extLst>
              <p:ext uri="{D42A27DB-BD31-4B8C-83A1-F6EECF244321}">
                <p14:modId xmlns:p14="http://schemas.microsoft.com/office/powerpoint/2010/main" val="3590525155"/>
              </p:ext>
            </p:extLst>
          </p:nvPr>
        </p:nvGraphicFramePr>
        <p:xfrm>
          <a:off x="328848" y="4803726"/>
          <a:ext cx="8659411" cy="18220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1">
            <a:extLst>
              <a:ext uri="{FF2B5EF4-FFF2-40B4-BE49-F238E27FC236}">
                <a16:creationId xmlns:a16="http://schemas.microsoft.com/office/drawing/2014/main" id="{FA9FF176-CDCC-4B69-889F-71ABEB28D9C9}"/>
              </a:ext>
            </a:extLst>
          </p:cNvPr>
          <p:cNvSpPr txBox="1">
            <a:spLocks/>
          </p:cNvSpPr>
          <p:nvPr/>
        </p:nvSpPr>
        <p:spPr>
          <a:xfrm>
            <a:off x="170122" y="4198502"/>
            <a:ext cx="8977745" cy="5035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latin typeface="+mn-lt"/>
              </a:rPr>
              <a:t>Application of the Results Chain to unpack the interventions</a:t>
            </a:r>
            <a:endParaRPr lang="en-ZA" sz="2000" b="1" dirty="0">
              <a:latin typeface="+mn-lt"/>
            </a:endParaRPr>
          </a:p>
        </p:txBody>
      </p:sp>
      <p:sp>
        <p:nvSpPr>
          <p:cNvPr id="5" name="Slide Number Placeholder 4"/>
          <p:cNvSpPr>
            <a:spLocks noGrp="1"/>
          </p:cNvSpPr>
          <p:nvPr>
            <p:ph type="sldNum" sz="quarter" idx="12"/>
          </p:nvPr>
        </p:nvSpPr>
        <p:spPr>
          <a:xfrm>
            <a:off x="6826301" y="6466522"/>
            <a:ext cx="2057400" cy="365125"/>
          </a:xfrm>
        </p:spPr>
        <p:txBody>
          <a:bodyPr/>
          <a:lstStyle/>
          <a:p>
            <a:fld id="{0EEB7D3C-0E4C-4373-9A34-E7674E85243A}" type="slidenum">
              <a:rPr lang="en-ZA" smtClean="0"/>
              <a:t>26</a:t>
            </a:fld>
            <a:endParaRPr lang="en-ZA" dirty="0"/>
          </a:p>
        </p:txBody>
      </p:sp>
    </p:spTree>
    <p:extLst>
      <p:ext uri="{BB962C8B-B14F-4D97-AF65-F5344CB8AC3E}">
        <p14:creationId xmlns:p14="http://schemas.microsoft.com/office/powerpoint/2010/main" val="2462416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3B52FE1F-4574-4906-8CEF-77D6B3309565}"/>
              </a:ext>
            </a:extLst>
          </p:cNvPr>
          <p:cNvGraphicFramePr>
            <a:graphicFrameLocks noGrp="1"/>
          </p:cNvGraphicFramePr>
          <p:nvPr>
            <p:extLst>
              <p:ext uri="{D42A27DB-BD31-4B8C-83A1-F6EECF244321}">
                <p14:modId xmlns:p14="http://schemas.microsoft.com/office/powerpoint/2010/main" val="4204187415"/>
              </p:ext>
            </p:extLst>
          </p:nvPr>
        </p:nvGraphicFramePr>
        <p:xfrm>
          <a:off x="83127" y="853440"/>
          <a:ext cx="8977745" cy="5868036"/>
        </p:xfrm>
        <a:graphic>
          <a:graphicData uri="http://schemas.openxmlformats.org/drawingml/2006/table">
            <a:tbl>
              <a:tblPr firstRow="1" firstCol="1" bandRow="1">
                <a:tableStyleId>{5C22544A-7EE6-4342-B048-85BDC9FD1C3A}</a:tableStyleId>
              </a:tblPr>
              <a:tblGrid>
                <a:gridCol w="1552633">
                  <a:extLst>
                    <a:ext uri="{9D8B030D-6E8A-4147-A177-3AD203B41FA5}">
                      <a16:colId xmlns:a16="http://schemas.microsoft.com/office/drawing/2014/main" val="2997043174"/>
                    </a:ext>
                  </a:extLst>
                </a:gridCol>
                <a:gridCol w="2956190">
                  <a:extLst>
                    <a:ext uri="{9D8B030D-6E8A-4147-A177-3AD203B41FA5}">
                      <a16:colId xmlns:a16="http://schemas.microsoft.com/office/drawing/2014/main" val="1781904101"/>
                    </a:ext>
                  </a:extLst>
                </a:gridCol>
                <a:gridCol w="2381733">
                  <a:extLst>
                    <a:ext uri="{9D8B030D-6E8A-4147-A177-3AD203B41FA5}">
                      <a16:colId xmlns:a16="http://schemas.microsoft.com/office/drawing/2014/main" val="2749800687"/>
                    </a:ext>
                  </a:extLst>
                </a:gridCol>
                <a:gridCol w="2087189">
                  <a:extLst>
                    <a:ext uri="{9D8B030D-6E8A-4147-A177-3AD203B41FA5}">
                      <a16:colId xmlns:a16="http://schemas.microsoft.com/office/drawing/2014/main" val="937812804"/>
                    </a:ext>
                  </a:extLst>
                </a:gridCol>
              </a:tblGrid>
              <a:tr h="327386">
                <a:tc>
                  <a:txBody>
                    <a:bodyPr/>
                    <a:lstStyle/>
                    <a:p>
                      <a:pPr>
                        <a:lnSpc>
                          <a:spcPct val="107000"/>
                        </a:lnSpc>
                        <a:spcAft>
                          <a:spcPts val="0"/>
                        </a:spcAft>
                      </a:pPr>
                      <a:r>
                        <a:rPr lang="en-US" sz="1000">
                          <a:effectLst/>
                        </a:rPr>
                        <a:t>Inputs</a:t>
                      </a:r>
                      <a:endParaRPr lang="en-ZA" sz="1000">
                        <a:effectLst/>
                      </a:endParaRPr>
                    </a:p>
                    <a:p>
                      <a:pPr>
                        <a:lnSpc>
                          <a:spcPct val="107000"/>
                        </a:lnSpc>
                        <a:spcAft>
                          <a:spcPts val="0"/>
                        </a:spcAft>
                      </a:pPr>
                      <a:r>
                        <a:rPr lang="en-US" sz="1000">
                          <a:effectLst/>
                        </a:rPr>
                        <a:t>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tc>
                  <a:txBody>
                    <a:bodyPr/>
                    <a:lstStyle/>
                    <a:p>
                      <a:pPr>
                        <a:lnSpc>
                          <a:spcPct val="107000"/>
                        </a:lnSpc>
                        <a:spcAft>
                          <a:spcPts val="0"/>
                        </a:spcAft>
                      </a:pPr>
                      <a:r>
                        <a:rPr lang="en-US" sz="1000">
                          <a:effectLst/>
                        </a:rPr>
                        <a:t>Activities</a:t>
                      </a:r>
                      <a:endParaRPr lang="en-ZA" sz="1000">
                        <a:effectLst/>
                      </a:endParaRPr>
                    </a:p>
                    <a:p>
                      <a:pPr>
                        <a:lnSpc>
                          <a:spcPct val="107000"/>
                        </a:lnSpc>
                        <a:spcAft>
                          <a:spcPts val="0"/>
                        </a:spcAft>
                      </a:pPr>
                      <a:r>
                        <a:rPr lang="en-US" sz="1000">
                          <a:effectLst/>
                        </a:rPr>
                        <a:t>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tc>
                  <a:txBody>
                    <a:bodyPr/>
                    <a:lstStyle/>
                    <a:p>
                      <a:pPr>
                        <a:lnSpc>
                          <a:spcPct val="107000"/>
                        </a:lnSpc>
                        <a:spcAft>
                          <a:spcPts val="0"/>
                        </a:spcAft>
                      </a:pPr>
                      <a:r>
                        <a:rPr lang="en-ZA" sz="1000">
                          <a:effectLst/>
                        </a:rPr>
                        <a:t>Outputs</a:t>
                      </a:r>
                    </a:p>
                    <a:p>
                      <a:pPr>
                        <a:lnSpc>
                          <a:spcPct val="107000"/>
                        </a:lnSpc>
                        <a:spcAft>
                          <a:spcPts val="0"/>
                        </a:spcAft>
                      </a:pPr>
                      <a:r>
                        <a:rPr lang="en-US" sz="1000">
                          <a:effectLst/>
                        </a:rPr>
                        <a:t>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tc>
                  <a:txBody>
                    <a:bodyPr/>
                    <a:lstStyle/>
                    <a:p>
                      <a:pPr>
                        <a:lnSpc>
                          <a:spcPct val="107000"/>
                        </a:lnSpc>
                        <a:spcAft>
                          <a:spcPts val="0"/>
                        </a:spcAft>
                      </a:pPr>
                      <a:r>
                        <a:rPr lang="en-ZA" sz="1000" dirty="0">
                          <a:effectLst/>
                        </a:rPr>
                        <a:t>Outcomes/ Results</a:t>
                      </a:r>
                    </a:p>
                    <a:p>
                      <a:pPr>
                        <a:lnSpc>
                          <a:spcPct val="107000"/>
                        </a:lnSpc>
                        <a:spcAft>
                          <a:spcPts val="0"/>
                        </a:spcAft>
                      </a:pPr>
                      <a:r>
                        <a:rPr lang="en-ZA"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extLst>
                  <a:ext uri="{0D108BD9-81ED-4DB2-BD59-A6C34878D82A}">
                    <a16:rowId xmlns:a16="http://schemas.microsoft.com/office/drawing/2014/main" val="199691088"/>
                  </a:ext>
                </a:extLst>
              </a:tr>
              <a:tr h="1666659">
                <a:tc rowSpan="3">
                  <a:txBody>
                    <a:bodyPr/>
                    <a:lstStyle/>
                    <a:p>
                      <a:pPr marL="342900" lvl="0" indent="-342900">
                        <a:lnSpc>
                          <a:spcPct val="107000"/>
                        </a:lnSpc>
                        <a:spcAft>
                          <a:spcPts val="0"/>
                        </a:spcAft>
                        <a:buFont typeface="Calibri" panose="020F0502020204030204" pitchFamily="34" charset="0"/>
                        <a:buChar char="-"/>
                      </a:pPr>
                      <a:r>
                        <a:rPr lang="en-ZA" sz="1000" dirty="0">
                          <a:effectLst/>
                        </a:rPr>
                        <a:t>Government funding sources </a:t>
                      </a:r>
                    </a:p>
                    <a:p>
                      <a:pPr marL="342900" lvl="0" indent="-342900">
                        <a:lnSpc>
                          <a:spcPct val="107000"/>
                        </a:lnSpc>
                        <a:spcAft>
                          <a:spcPts val="0"/>
                        </a:spcAft>
                        <a:buFont typeface="Calibri" panose="020F0502020204030204" pitchFamily="34" charset="0"/>
                        <a:buChar char="-"/>
                      </a:pPr>
                      <a:r>
                        <a:rPr lang="en-ZA" sz="1000" dirty="0">
                          <a:effectLst/>
                        </a:rPr>
                        <a:t>Capacity support (personnel and material) from national departments, other provinces and public institutions </a:t>
                      </a:r>
                    </a:p>
                    <a:p>
                      <a:pPr marL="342900" marR="0" lvl="0" indent="-342900" algn="l" defTabSz="914400" rtl="0" eaLnBrk="1" fontAlgn="auto" latinLnBrk="0" hangingPunct="1">
                        <a:lnSpc>
                          <a:spcPct val="107000"/>
                        </a:lnSpc>
                        <a:spcBef>
                          <a:spcPts val="0"/>
                        </a:spcBef>
                        <a:spcAft>
                          <a:spcPts val="0"/>
                        </a:spcAft>
                        <a:buClrTx/>
                        <a:buSzTx/>
                        <a:buFont typeface="Calibri" panose="020F0502020204030204" pitchFamily="34" charset="0"/>
                        <a:buChar char="-"/>
                        <a:tabLst/>
                        <a:defRPr/>
                      </a:pPr>
                      <a:r>
                        <a:rPr lang="en-ZA" sz="1000" dirty="0">
                          <a:effectLst/>
                        </a:rPr>
                        <a:t>Development Finance Institutions</a:t>
                      </a:r>
                    </a:p>
                    <a:p>
                      <a:pPr marL="342900" lvl="0" indent="-342900">
                        <a:lnSpc>
                          <a:spcPct val="107000"/>
                        </a:lnSpc>
                        <a:spcAft>
                          <a:spcPts val="0"/>
                        </a:spcAft>
                        <a:buFont typeface="Calibri" panose="020F0502020204030204" pitchFamily="34" charset="0"/>
                        <a:buChar char="-"/>
                      </a:pPr>
                      <a:r>
                        <a:rPr lang="en-ZA" sz="1000" dirty="0">
                          <a:effectLst/>
                        </a:rPr>
                        <a:t>Non-government sector funding and in-kind contribution</a:t>
                      </a:r>
                    </a:p>
                    <a:p>
                      <a:pPr marL="342900" lvl="0" indent="-342900">
                        <a:lnSpc>
                          <a:spcPct val="107000"/>
                        </a:lnSpc>
                        <a:spcAft>
                          <a:spcPts val="0"/>
                        </a:spcAft>
                        <a:buFont typeface="Calibri" panose="020F0502020204030204" pitchFamily="34" charset="0"/>
                        <a:buChar char="-"/>
                      </a:pPr>
                      <a:r>
                        <a:rPr lang="en-ZA" sz="1000" dirty="0">
                          <a:effectLst/>
                        </a:rPr>
                        <a:t>International sector funding and in-kind contribution</a:t>
                      </a:r>
                    </a:p>
                    <a:p>
                      <a:pPr>
                        <a:lnSpc>
                          <a:spcPct val="107000"/>
                        </a:lnSpc>
                        <a:spcAft>
                          <a:spcPts val="0"/>
                        </a:spcAft>
                      </a:pPr>
                      <a:r>
                        <a:rPr lang="en-US"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tc>
                  <a:txBody>
                    <a:bodyPr/>
                    <a:lstStyle/>
                    <a:p>
                      <a:pPr marL="0" lvl="0" indent="0">
                        <a:lnSpc>
                          <a:spcPct val="107000"/>
                        </a:lnSpc>
                        <a:spcAft>
                          <a:spcPts val="0"/>
                        </a:spcAft>
                        <a:buFont typeface="Calibri" panose="020F0502020204030204" pitchFamily="34" charset="0"/>
                        <a:buNone/>
                      </a:pPr>
                      <a:r>
                        <a:rPr lang="en-GB" sz="1000" b="1" dirty="0">
                          <a:effectLst/>
                        </a:rPr>
                        <a:t>Phase 1: Provision of immediate humanitarian relief:</a:t>
                      </a:r>
                    </a:p>
                    <a:p>
                      <a:pPr marL="342900" lvl="0" indent="-342900">
                        <a:lnSpc>
                          <a:spcPct val="107000"/>
                        </a:lnSpc>
                        <a:spcAft>
                          <a:spcPts val="0"/>
                        </a:spcAft>
                        <a:buFont typeface="Calibri" panose="020F0502020204030204" pitchFamily="34" charset="0"/>
                        <a:buChar char="-"/>
                      </a:pPr>
                      <a:r>
                        <a:rPr lang="en-GB" sz="1000" dirty="0">
                          <a:effectLst/>
                        </a:rPr>
                        <a:t>Public communication and information dissemination </a:t>
                      </a:r>
                      <a:endParaRPr lang="en-ZA" sz="1000" dirty="0">
                        <a:effectLst/>
                      </a:endParaRPr>
                    </a:p>
                    <a:p>
                      <a:pPr marL="342900" lvl="0" indent="-342900">
                        <a:lnSpc>
                          <a:spcPct val="107000"/>
                        </a:lnSpc>
                        <a:spcAft>
                          <a:spcPts val="0"/>
                        </a:spcAft>
                        <a:buFont typeface="Calibri" panose="020F0502020204030204" pitchFamily="34" charset="0"/>
                        <a:buChar char="-"/>
                      </a:pPr>
                      <a:r>
                        <a:rPr lang="en-GB" sz="1000" dirty="0">
                          <a:effectLst/>
                        </a:rPr>
                        <a:t>Delivery of the humanitarian relief (</a:t>
                      </a:r>
                      <a:r>
                        <a:rPr lang="en-US" sz="1000" dirty="0">
                          <a:effectLst/>
                        </a:rPr>
                        <a:t>Search and rescue/ recovery, </a:t>
                      </a:r>
                      <a:r>
                        <a:rPr lang="en-ZA" sz="1000" dirty="0">
                          <a:effectLst/>
                        </a:rPr>
                        <a:t>burial assistance, death certificates, post-mortems, health services, psychosocial support, temporary shelter, food, personal essentials and emergency water supply, etc.</a:t>
                      </a:r>
                      <a:r>
                        <a:rPr lang="en-GB" sz="1000" dirty="0">
                          <a:effectLst/>
                        </a:rPr>
                        <a:t>)</a:t>
                      </a:r>
                      <a:endParaRPr lang="en-ZA" sz="1000" dirty="0">
                        <a:effectLst/>
                      </a:endParaRPr>
                    </a:p>
                    <a:p>
                      <a:pPr>
                        <a:lnSpc>
                          <a:spcPct val="107000"/>
                        </a:lnSpc>
                        <a:spcAft>
                          <a:spcPts val="0"/>
                        </a:spcAft>
                      </a:pPr>
                      <a:r>
                        <a:rPr lang="en-US"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tc>
                  <a:txBody>
                    <a:bodyPr/>
                    <a:lstStyle/>
                    <a:p>
                      <a:pPr marL="342900" lvl="0" indent="-342900">
                        <a:lnSpc>
                          <a:spcPct val="107000"/>
                        </a:lnSpc>
                        <a:spcAft>
                          <a:spcPts val="0"/>
                        </a:spcAft>
                        <a:buFont typeface="Calibri" panose="020F0502020204030204" pitchFamily="34" charset="0"/>
                        <a:buChar char="-"/>
                      </a:pPr>
                      <a:r>
                        <a:rPr lang="en-ZA" sz="1000" dirty="0">
                          <a:effectLst/>
                        </a:rPr>
                        <a:t>Recoveries of the diseased and unaccounted/missing persons</a:t>
                      </a:r>
                    </a:p>
                    <a:p>
                      <a:pPr marL="342900" lvl="0" indent="-342900">
                        <a:lnSpc>
                          <a:spcPct val="107000"/>
                        </a:lnSpc>
                        <a:spcAft>
                          <a:spcPts val="0"/>
                        </a:spcAft>
                        <a:buFont typeface="Calibri" panose="020F0502020204030204" pitchFamily="34" charset="0"/>
                        <a:buChar char="-"/>
                      </a:pPr>
                      <a:r>
                        <a:rPr lang="en-ZA" sz="1000" dirty="0">
                          <a:effectLst/>
                        </a:rPr>
                        <a:t>Uptake of humanitarian support (burial assistance, death certificates, post-mortems, health service, psychosocial support, temporary shelter, food, personal essentials and emergency water supply, etc.)</a:t>
                      </a:r>
                    </a:p>
                    <a:p>
                      <a:pPr>
                        <a:lnSpc>
                          <a:spcPct val="107000"/>
                        </a:lnSpc>
                        <a:spcAft>
                          <a:spcPts val="0"/>
                        </a:spcAft>
                      </a:pPr>
                      <a:r>
                        <a:rPr lang="en-US"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tc>
                  <a:txBody>
                    <a:bodyPr/>
                    <a:lstStyle/>
                    <a:p>
                      <a:pPr marL="342900" lvl="0" indent="-342900">
                        <a:lnSpc>
                          <a:spcPct val="107000"/>
                        </a:lnSpc>
                        <a:spcAft>
                          <a:spcPts val="0"/>
                        </a:spcAft>
                        <a:buFont typeface="Calibri" panose="020F0502020204030204" pitchFamily="34" charset="0"/>
                        <a:buChar char="-"/>
                      </a:pPr>
                      <a:r>
                        <a:rPr lang="en-ZA" sz="1000" dirty="0">
                          <a:effectLst/>
                        </a:rPr>
                        <a:t>Greater human security </a:t>
                      </a:r>
                    </a:p>
                    <a:p>
                      <a:pPr marL="342900" lvl="0" indent="-342900">
                        <a:lnSpc>
                          <a:spcPct val="107000"/>
                        </a:lnSpc>
                        <a:spcAft>
                          <a:spcPts val="0"/>
                        </a:spcAft>
                        <a:buFont typeface="Calibri" panose="020F0502020204030204" pitchFamily="34" charset="0"/>
                        <a:buChar char="-"/>
                      </a:pPr>
                      <a:r>
                        <a:rPr lang="en-ZA" sz="1000" dirty="0">
                          <a:effectLst/>
                        </a:rPr>
                        <a:t>Enhanced citizen trust/confidence in authorities</a:t>
                      </a:r>
                    </a:p>
                    <a:p>
                      <a:pPr marL="342900" lvl="0" indent="-342900">
                        <a:lnSpc>
                          <a:spcPct val="107000"/>
                        </a:lnSpc>
                        <a:spcAft>
                          <a:spcPts val="0"/>
                        </a:spcAft>
                        <a:buFont typeface="Calibri" panose="020F0502020204030204" pitchFamily="34" charset="0"/>
                        <a:buChar char="-"/>
                      </a:pPr>
                      <a:r>
                        <a:rPr lang="en-ZA" sz="1000" dirty="0">
                          <a:effectLst/>
                        </a:rPr>
                        <a:t>Mitigation of water borne diseases (cholera, diarrhoea, malaria, etc.)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extLst>
                  <a:ext uri="{0D108BD9-81ED-4DB2-BD59-A6C34878D82A}">
                    <a16:rowId xmlns:a16="http://schemas.microsoft.com/office/drawing/2014/main" val="3483708561"/>
                  </a:ext>
                </a:extLst>
              </a:tr>
              <a:tr h="2170263">
                <a:tc vMerge="1">
                  <a:txBody>
                    <a:bodyPr/>
                    <a:lstStyle/>
                    <a:p>
                      <a:endParaRPr lang="en-ZA"/>
                    </a:p>
                  </a:txBody>
                  <a:tcPr/>
                </a:tc>
                <a:tc>
                  <a:txBody>
                    <a:bodyPr/>
                    <a:lstStyle/>
                    <a:p>
                      <a:pPr marL="0" lvl="0" indent="0">
                        <a:lnSpc>
                          <a:spcPct val="107000"/>
                        </a:lnSpc>
                        <a:spcAft>
                          <a:spcPts val="0"/>
                        </a:spcAft>
                        <a:buFont typeface="Calibri" panose="020F0502020204030204" pitchFamily="34" charset="0"/>
                        <a:buNone/>
                      </a:pPr>
                      <a:r>
                        <a:rPr lang="en-US" sz="1000" b="1" dirty="0">
                          <a:effectLst/>
                        </a:rPr>
                        <a:t>Phase 2: Stabilisation and recovery interventions:</a:t>
                      </a:r>
                      <a:r>
                        <a:rPr lang="en-US" sz="1000" dirty="0">
                          <a:effectLst/>
                        </a:rPr>
                        <a:t> </a:t>
                      </a:r>
                    </a:p>
                    <a:p>
                      <a:pPr marL="342900" lvl="0" indent="-342900">
                        <a:lnSpc>
                          <a:spcPct val="107000"/>
                        </a:lnSpc>
                        <a:spcAft>
                          <a:spcPts val="0"/>
                        </a:spcAft>
                        <a:buFont typeface="Calibri" panose="020F0502020204030204" pitchFamily="34" charset="0"/>
                        <a:buChar char="-"/>
                      </a:pPr>
                      <a:r>
                        <a:rPr lang="en-US" sz="1000" dirty="0">
                          <a:effectLst/>
                        </a:rPr>
                        <a:t>Short term measures to </a:t>
                      </a:r>
                      <a:r>
                        <a:rPr lang="en-ZA" sz="1000" dirty="0">
                          <a:effectLst/>
                        </a:rPr>
                        <a:t>repair, scrapping, buying/building anew of public infrastructure and facilities on the following: water and sanitation, stormwater and drainage infrastructure, electricity, roads and bridges, rail networks, telecommunication networks, health facilities, solid waste infrastructure, school infrastructure, human settlement and housing.</a:t>
                      </a:r>
                    </a:p>
                    <a:p>
                      <a:pPr marL="342900" lvl="0" indent="-342900">
                        <a:lnSpc>
                          <a:spcPct val="107000"/>
                        </a:lnSpc>
                        <a:spcAft>
                          <a:spcPts val="0"/>
                        </a:spcAft>
                        <a:buFont typeface="Calibri" panose="020F0502020204030204" pitchFamily="34" charset="0"/>
                        <a:buChar char="-"/>
                      </a:pPr>
                      <a:r>
                        <a:rPr lang="en-ZA" sz="1000" dirty="0">
                          <a:effectLst/>
                        </a:rPr>
                        <a:t>Provision of housing support </a:t>
                      </a:r>
                    </a:p>
                    <a:p>
                      <a:pPr marL="342900" lvl="0" indent="-342900">
                        <a:lnSpc>
                          <a:spcPct val="107000"/>
                        </a:lnSpc>
                        <a:spcAft>
                          <a:spcPts val="0"/>
                        </a:spcAft>
                        <a:buFont typeface="Calibri" panose="020F0502020204030204" pitchFamily="34" charset="0"/>
                        <a:buChar char="-"/>
                      </a:pPr>
                      <a:r>
                        <a:rPr lang="en-ZA" sz="1000" dirty="0">
                          <a:effectLst/>
                        </a:rPr>
                        <a:t>Provision of social relief of distress (SRD) grants</a:t>
                      </a:r>
                    </a:p>
                  </a:txBody>
                  <a:tcPr marL="30343" marR="30343" marT="0" marB="0"/>
                </a:tc>
                <a:tc>
                  <a:txBody>
                    <a:bodyPr/>
                    <a:lstStyle/>
                    <a:p>
                      <a:pPr marL="342900" lvl="0" indent="-342900">
                        <a:lnSpc>
                          <a:spcPct val="107000"/>
                        </a:lnSpc>
                        <a:spcAft>
                          <a:spcPts val="0"/>
                        </a:spcAft>
                        <a:buFont typeface="Calibri" panose="020F0502020204030204" pitchFamily="34" charset="0"/>
                        <a:buChar char="-"/>
                      </a:pPr>
                      <a:r>
                        <a:rPr lang="en-ZA" sz="1000" dirty="0">
                          <a:effectLst/>
                        </a:rPr>
                        <a:t>Restoration of essential/basic services and public infrastructure (water, electricity, schools, etc.)</a:t>
                      </a:r>
                    </a:p>
                    <a:p>
                      <a:pPr marL="342900" lvl="0" indent="-342900">
                        <a:lnSpc>
                          <a:spcPct val="107000"/>
                        </a:lnSpc>
                        <a:spcAft>
                          <a:spcPts val="0"/>
                        </a:spcAft>
                        <a:buFont typeface="Calibri" panose="020F0502020204030204" pitchFamily="34" charset="0"/>
                        <a:buChar char="-"/>
                      </a:pPr>
                      <a:r>
                        <a:rPr lang="en-ZA" sz="1000" dirty="0">
                          <a:effectLst/>
                        </a:rPr>
                        <a:t>Restoration of telecommunication networks</a:t>
                      </a:r>
                    </a:p>
                    <a:p>
                      <a:pPr marL="342900" lvl="0" indent="-342900">
                        <a:lnSpc>
                          <a:spcPct val="107000"/>
                        </a:lnSpc>
                        <a:spcAft>
                          <a:spcPts val="0"/>
                        </a:spcAft>
                        <a:buFont typeface="Calibri" panose="020F0502020204030204" pitchFamily="34" charset="0"/>
                        <a:buChar char="-"/>
                      </a:pPr>
                      <a:r>
                        <a:rPr lang="en-ZA" sz="1000" dirty="0">
                          <a:effectLst/>
                        </a:rPr>
                        <a:t>Uptake/ utilisation of vouchers for repair of houses and other housing support </a:t>
                      </a:r>
                    </a:p>
                    <a:p>
                      <a:pPr marL="342900" lvl="0" indent="-342900">
                        <a:lnSpc>
                          <a:spcPct val="107000"/>
                        </a:lnSpc>
                        <a:spcAft>
                          <a:spcPts val="0"/>
                        </a:spcAft>
                        <a:buFont typeface="Calibri" panose="020F0502020204030204" pitchFamily="34" charset="0"/>
                        <a:buChar char="-"/>
                      </a:pPr>
                      <a:r>
                        <a:rPr lang="en-ZA" sz="1000" dirty="0">
                          <a:effectLst/>
                        </a:rPr>
                        <a:t>Uptake of social relief of distress (SRD) grants</a:t>
                      </a:r>
                    </a:p>
                    <a:p>
                      <a:pPr marL="342900" lvl="0" indent="-342900">
                        <a:lnSpc>
                          <a:spcPct val="107000"/>
                        </a:lnSpc>
                        <a:spcAft>
                          <a:spcPts val="0"/>
                        </a:spcAft>
                        <a:buFont typeface="Calibri" panose="020F0502020204030204" pitchFamily="34" charset="0"/>
                        <a:buChar char="-"/>
                      </a:pPr>
                      <a:r>
                        <a:rPr lang="en-ZA" sz="1000" dirty="0">
                          <a:effectLst/>
                        </a:rPr>
                        <a:t>Uptake/ utilisation of assistance for repair of businesses </a:t>
                      </a:r>
                    </a:p>
                    <a:p>
                      <a:pPr marL="0" lvl="0" indent="0">
                        <a:lnSpc>
                          <a:spcPct val="107000"/>
                        </a:lnSpc>
                        <a:spcAft>
                          <a:spcPts val="0"/>
                        </a:spcAft>
                        <a:buFont typeface="Calibri" panose="020F0502020204030204" pitchFamily="34" charset="0"/>
                        <a:buNone/>
                      </a:pPr>
                      <a:endParaRPr lang="en-ZA" sz="1000" dirty="0">
                        <a:effectLst/>
                      </a:endParaRPr>
                    </a:p>
                  </a:txBody>
                  <a:tcPr marL="30343" marR="30343" marT="0" marB="0"/>
                </a:tc>
                <a:tc>
                  <a:txBody>
                    <a:bodyPr/>
                    <a:lstStyle/>
                    <a:p>
                      <a:pPr marL="342900" lvl="0" indent="-342900">
                        <a:lnSpc>
                          <a:spcPct val="107000"/>
                        </a:lnSpc>
                        <a:spcAft>
                          <a:spcPts val="0"/>
                        </a:spcAft>
                        <a:buFont typeface="Calibri" panose="020F0502020204030204" pitchFamily="34" charset="0"/>
                        <a:buChar char="-"/>
                      </a:pPr>
                      <a:r>
                        <a:rPr lang="en-ZA" sz="1000" dirty="0">
                          <a:effectLst/>
                        </a:rPr>
                        <a:t>Public access to essential/basic services (i.e. water, electricity, key routes, schooling or learning infrastructure, telecoms networks, etc.)</a:t>
                      </a:r>
                    </a:p>
                    <a:p>
                      <a:pPr marL="342900" lvl="0" indent="-342900">
                        <a:lnSpc>
                          <a:spcPct val="107000"/>
                        </a:lnSpc>
                        <a:spcAft>
                          <a:spcPts val="0"/>
                        </a:spcAft>
                        <a:buFont typeface="Calibri" panose="020F0502020204030204" pitchFamily="34" charset="0"/>
                        <a:buChar char="-"/>
                      </a:pPr>
                      <a:r>
                        <a:rPr lang="en-ZA" sz="1000" dirty="0">
                          <a:effectLst/>
                        </a:rPr>
                        <a:t>Business impact/recovery status</a:t>
                      </a:r>
                    </a:p>
                    <a:p>
                      <a:pPr marL="342900" lvl="0" indent="-342900">
                        <a:lnSpc>
                          <a:spcPct val="107000"/>
                        </a:lnSpc>
                        <a:spcAft>
                          <a:spcPts val="0"/>
                        </a:spcAft>
                        <a:buFont typeface="Calibri" panose="020F0502020204030204" pitchFamily="34" charset="0"/>
                        <a:buChar char="-"/>
                      </a:pPr>
                      <a:r>
                        <a:rPr lang="en-ZA" sz="1000" dirty="0">
                          <a:effectLst/>
                        </a:rPr>
                        <a:t>Social protests/social sentiment status</a:t>
                      </a:r>
                    </a:p>
                    <a:p>
                      <a:pPr marL="0" lvl="0" indent="0">
                        <a:lnSpc>
                          <a:spcPct val="107000"/>
                        </a:lnSpc>
                        <a:spcAft>
                          <a:spcPts val="0"/>
                        </a:spcAft>
                        <a:buFont typeface="Calibri" panose="020F0502020204030204" pitchFamily="34" charset="0"/>
                        <a:buNone/>
                      </a:pP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extLst>
                  <a:ext uri="{0D108BD9-81ED-4DB2-BD59-A6C34878D82A}">
                    <a16:rowId xmlns:a16="http://schemas.microsoft.com/office/drawing/2014/main" val="3091601365"/>
                  </a:ext>
                </a:extLst>
              </a:tr>
              <a:tr h="1703728">
                <a:tc vMerge="1">
                  <a:txBody>
                    <a:bodyPr/>
                    <a:lstStyle/>
                    <a:p>
                      <a:endParaRPr lang="en-ZA"/>
                    </a:p>
                  </a:txBody>
                  <a:tcPr/>
                </a:tc>
                <a:tc>
                  <a:txBody>
                    <a:bodyPr/>
                    <a:lstStyle/>
                    <a:p>
                      <a:pPr marL="0" lvl="0" indent="0">
                        <a:lnSpc>
                          <a:spcPct val="107000"/>
                        </a:lnSpc>
                        <a:spcAft>
                          <a:spcPts val="0"/>
                        </a:spcAft>
                        <a:buFont typeface="Calibri" panose="020F0502020204030204" pitchFamily="34" charset="0"/>
                        <a:buNone/>
                      </a:pPr>
                      <a:r>
                        <a:rPr lang="en-ZA" sz="1000" b="1" dirty="0">
                          <a:effectLst/>
                        </a:rPr>
                        <a:t>Phase 3: Reconstruction and building interventions:</a:t>
                      </a:r>
                      <a:r>
                        <a:rPr lang="en-ZA" sz="1000" dirty="0">
                          <a:effectLst/>
                        </a:rPr>
                        <a:t> </a:t>
                      </a:r>
                    </a:p>
                    <a:p>
                      <a:pPr marL="342900" lvl="0" indent="-342900">
                        <a:lnSpc>
                          <a:spcPct val="107000"/>
                        </a:lnSpc>
                        <a:spcAft>
                          <a:spcPts val="0"/>
                        </a:spcAft>
                        <a:buFont typeface="Calibri" panose="020F0502020204030204" pitchFamily="34" charset="0"/>
                        <a:buChar char="-"/>
                      </a:pPr>
                      <a:r>
                        <a:rPr lang="en-ZA" sz="1000" dirty="0">
                          <a:effectLst/>
                        </a:rPr>
                        <a:t>Medium to long term interventions for economic recovery</a:t>
                      </a:r>
                    </a:p>
                    <a:p>
                      <a:pPr marL="342900" lvl="0" indent="-342900">
                        <a:lnSpc>
                          <a:spcPct val="107000"/>
                        </a:lnSpc>
                        <a:spcAft>
                          <a:spcPts val="0"/>
                        </a:spcAft>
                        <a:buFont typeface="Calibri" panose="020F0502020204030204" pitchFamily="34" charset="0"/>
                        <a:buChar char="-"/>
                      </a:pPr>
                      <a:r>
                        <a:rPr lang="en-ZA" sz="1000" dirty="0">
                          <a:effectLst/>
                        </a:rPr>
                        <a:t>Repair and restoration of economic infrastructure (SANRAL, PRASA, BAYHEAD, etc.)</a:t>
                      </a:r>
                    </a:p>
                    <a:p>
                      <a:pPr marL="342900" lvl="0" indent="-342900">
                        <a:lnSpc>
                          <a:spcPct val="107000"/>
                        </a:lnSpc>
                        <a:spcAft>
                          <a:spcPts val="0"/>
                        </a:spcAft>
                        <a:buFont typeface="Calibri" panose="020F0502020204030204" pitchFamily="34" charset="0"/>
                        <a:buChar char="-"/>
                      </a:pPr>
                      <a:r>
                        <a:rPr lang="en-ZA" sz="1000" dirty="0">
                          <a:effectLst/>
                        </a:rPr>
                        <a:t>Support to businesses (farms, warehouses, retail, etc.) </a:t>
                      </a:r>
                    </a:p>
                    <a:p>
                      <a:pPr marL="342900" lvl="0" indent="-342900">
                        <a:lnSpc>
                          <a:spcPct val="107000"/>
                        </a:lnSpc>
                        <a:spcAft>
                          <a:spcPts val="0"/>
                        </a:spcAft>
                        <a:buFont typeface="Calibri" panose="020F0502020204030204" pitchFamily="34" charset="0"/>
                        <a:buChar char="-"/>
                      </a:pPr>
                      <a:r>
                        <a:rPr lang="en-ZA" sz="1000" dirty="0">
                          <a:effectLst/>
                        </a:rPr>
                        <a:t>Provision of land for human re-settlement</a:t>
                      </a:r>
                    </a:p>
                    <a:p>
                      <a:pPr marL="342900" lvl="0" indent="-342900">
                        <a:lnSpc>
                          <a:spcPct val="107000"/>
                        </a:lnSpc>
                        <a:spcAft>
                          <a:spcPts val="0"/>
                        </a:spcAft>
                        <a:buFont typeface="Calibri" panose="020F0502020204030204" pitchFamily="34" charset="0"/>
                        <a:buChar char="-"/>
                      </a:pPr>
                      <a:r>
                        <a:rPr lang="en-ZA" sz="1000" dirty="0">
                          <a:effectLst/>
                        </a:rPr>
                        <a:t>Land use planning, urban and regional planning.</a:t>
                      </a:r>
                    </a:p>
                  </a:txBody>
                  <a:tcPr marL="30343" marR="30343" marT="0" marB="0"/>
                </a:tc>
                <a:tc>
                  <a:txBody>
                    <a:bodyPr/>
                    <a:lstStyle/>
                    <a:p>
                      <a:pPr marL="342900" lvl="0" indent="-342900">
                        <a:lnSpc>
                          <a:spcPct val="107000"/>
                        </a:lnSpc>
                        <a:spcAft>
                          <a:spcPts val="0"/>
                        </a:spcAft>
                        <a:buFont typeface="Calibri" panose="020F0502020204030204" pitchFamily="34" charset="0"/>
                        <a:buChar char="-"/>
                      </a:pPr>
                      <a:r>
                        <a:rPr lang="en-ZA" sz="1000" dirty="0">
                          <a:effectLst/>
                        </a:rPr>
                        <a:t>Rebuilding and repair of major public infrastructure </a:t>
                      </a:r>
                    </a:p>
                    <a:p>
                      <a:pPr marL="342900" lvl="0" indent="-342900">
                        <a:lnSpc>
                          <a:spcPct val="107000"/>
                        </a:lnSpc>
                        <a:spcAft>
                          <a:spcPts val="0"/>
                        </a:spcAft>
                        <a:buFont typeface="Calibri" panose="020F0502020204030204" pitchFamily="34" charset="0"/>
                        <a:buChar char="-"/>
                      </a:pPr>
                      <a:r>
                        <a:rPr lang="en-ZA" sz="1000" dirty="0">
                          <a:effectLst/>
                        </a:rPr>
                        <a:t>Establishment of new public infrastructure </a:t>
                      </a:r>
                    </a:p>
                    <a:p>
                      <a:pPr marL="342900" lvl="0" indent="-342900">
                        <a:lnSpc>
                          <a:spcPct val="107000"/>
                        </a:lnSpc>
                        <a:spcAft>
                          <a:spcPts val="0"/>
                        </a:spcAft>
                        <a:buFont typeface="Calibri" panose="020F0502020204030204" pitchFamily="34" charset="0"/>
                        <a:buChar char="-"/>
                      </a:pPr>
                      <a:r>
                        <a:rPr lang="en-ZA" sz="1000" dirty="0">
                          <a:effectLst/>
                        </a:rPr>
                        <a:t>Community resettlement and relocation processes</a:t>
                      </a:r>
                    </a:p>
                    <a:p>
                      <a:pPr marL="342900" lvl="0" indent="-342900">
                        <a:lnSpc>
                          <a:spcPct val="107000"/>
                        </a:lnSpc>
                        <a:spcAft>
                          <a:spcPts val="0"/>
                        </a:spcAft>
                        <a:buFont typeface="Calibri" panose="020F0502020204030204" pitchFamily="34" charset="0"/>
                        <a:buChar char="-"/>
                      </a:pPr>
                      <a:r>
                        <a:rPr lang="en-US" sz="1000" dirty="0">
                          <a:effectLst/>
                        </a:rPr>
                        <a:t> Flood risks resilience strategies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Calibri" panose="020F0502020204030204" pitchFamily="34" charset="0"/>
                        <a:buChar char="-"/>
                        <a:tabLst/>
                        <a:defRPr/>
                      </a:pPr>
                      <a:r>
                        <a:rPr lang="en-ZA" sz="1000" dirty="0">
                          <a:effectLst/>
                        </a:rPr>
                        <a:t>Restored economic &amp; industrial activities </a:t>
                      </a:r>
                    </a:p>
                    <a:p>
                      <a:pPr marL="342900" lvl="0" indent="-342900">
                        <a:lnSpc>
                          <a:spcPct val="107000"/>
                        </a:lnSpc>
                        <a:spcAft>
                          <a:spcPts val="0"/>
                        </a:spcAft>
                        <a:buFont typeface="Calibri" panose="020F0502020204030204" pitchFamily="34" charset="0"/>
                        <a:buChar char="-"/>
                      </a:pPr>
                      <a:r>
                        <a:rPr lang="en-ZA" sz="1000" dirty="0">
                          <a:effectLst/>
                        </a:rPr>
                        <a:t>Sustainable environmental and natural resource management</a:t>
                      </a:r>
                    </a:p>
                    <a:p>
                      <a:pPr marL="342900" lvl="0" indent="-342900">
                        <a:lnSpc>
                          <a:spcPct val="107000"/>
                        </a:lnSpc>
                        <a:spcAft>
                          <a:spcPts val="0"/>
                        </a:spcAft>
                        <a:buFont typeface="Calibri" panose="020F0502020204030204" pitchFamily="34" charset="0"/>
                        <a:buChar char="-"/>
                      </a:pPr>
                      <a:endParaRPr lang="en-ZA" sz="1000" dirty="0">
                        <a:effectLst/>
                      </a:endParaRPr>
                    </a:p>
                    <a:p>
                      <a:pPr marL="228600">
                        <a:lnSpc>
                          <a:spcPct val="107000"/>
                        </a:lnSpc>
                        <a:spcAft>
                          <a:spcPts val="0"/>
                        </a:spcAft>
                      </a:pPr>
                      <a:r>
                        <a:rPr lang="en-ZA"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343" marR="30343" marT="0" marB="0"/>
                </a:tc>
                <a:extLst>
                  <a:ext uri="{0D108BD9-81ED-4DB2-BD59-A6C34878D82A}">
                    <a16:rowId xmlns:a16="http://schemas.microsoft.com/office/drawing/2014/main" val="3400278606"/>
                  </a:ext>
                </a:extLst>
              </a:tr>
            </a:tbl>
          </a:graphicData>
        </a:graphic>
      </p:graphicFrame>
      <p:sp>
        <p:nvSpPr>
          <p:cNvPr id="5" name="Slide Number Placeholder 4"/>
          <p:cNvSpPr>
            <a:spLocks noGrp="1"/>
          </p:cNvSpPr>
          <p:nvPr>
            <p:ph type="sldNum" sz="quarter" idx="12"/>
          </p:nvPr>
        </p:nvSpPr>
        <p:spPr/>
        <p:txBody>
          <a:bodyPr/>
          <a:lstStyle/>
          <a:p>
            <a:fld id="{0EEB7D3C-0E4C-4373-9A34-E7674E85243A}" type="slidenum">
              <a:rPr lang="en-ZA" smtClean="0"/>
              <a:t>27</a:t>
            </a:fld>
            <a:endParaRPr lang="en-ZA" dirty="0"/>
          </a:p>
        </p:txBody>
      </p:sp>
      <p:sp>
        <p:nvSpPr>
          <p:cNvPr id="12" name="Title 1">
            <a:extLst>
              <a:ext uri="{FF2B5EF4-FFF2-40B4-BE49-F238E27FC236}">
                <a16:creationId xmlns:a16="http://schemas.microsoft.com/office/drawing/2014/main" id="{9CB4B0AB-807D-48B2-ABA2-F5D6909A41E5}"/>
              </a:ext>
            </a:extLst>
          </p:cNvPr>
          <p:cNvSpPr>
            <a:spLocks noGrp="1"/>
          </p:cNvSpPr>
          <p:nvPr>
            <p:ph type="title"/>
          </p:nvPr>
        </p:nvSpPr>
        <p:spPr>
          <a:xfrm>
            <a:off x="83127" y="136524"/>
            <a:ext cx="8977745" cy="503549"/>
          </a:xfrm>
        </p:spPr>
        <p:txBody>
          <a:bodyPr anchor="ctr">
            <a:noAutofit/>
          </a:bodyPr>
          <a:lstStyle/>
          <a:p>
            <a:pPr algn="ctr"/>
            <a:r>
              <a:rPr lang="en-US" sz="2800" b="1" dirty="0">
                <a:latin typeface="+mn-lt"/>
              </a:rPr>
              <a:t>Applying the Results Chain to unpack the interventions</a:t>
            </a:r>
            <a:endParaRPr lang="en-ZA" sz="2800" b="1" dirty="0">
              <a:latin typeface="+mn-lt"/>
            </a:endParaRPr>
          </a:p>
        </p:txBody>
      </p:sp>
    </p:spTree>
    <p:extLst>
      <p:ext uri="{BB962C8B-B14F-4D97-AF65-F5344CB8AC3E}">
        <p14:creationId xmlns:p14="http://schemas.microsoft.com/office/powerpoint/2010/main" val="2519415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2800" b="1" dirty="0">
                <a:latin typeface="+mn-lt"/>
              </a:rPr>
              <a:t>Update on development of integrated data systems</a:t>
            </a:r>
            <a:endParaRPr lang="en-ZA" sz="2800" b="1" dirty="0">
              <a:latin typeface="+mn-lt"/>
            </a:endParaRPr>
          </a:p>
        </p:txBody>
      </p:sp>
      <p:sp>
        <p:nvSpPr>
          <p:cNvPr id="3" name="Content Placeholder 2"/>
          <p:cNvSpPr>
            <a:spLocks noGrp="1"/>
          </p:cNvSpPr>
          <p:nvPr>
            <p:ph idx="1"/>
          </p:nvPr>
        </p:nvSpPr>
        <p:spPr>
          <a:xfrm>
            <a:off x="253999" y="1005084"/>
            <a:ext cx="8507153" cy="5620699"/>
          </a:xfrm>
        </p:spPr>
        <p:txBody>
          <a:bodyPr>
            <a:noAutofit/>
          </a:bodyPr>
          <a:lstStyle/>
          <a:p>
            <a:pPr>
              <a:lnSpc>
                <a:spcPct val="100000"/>
              </a:lnSpc>
              <a:spcBef>
                <a:spcPts val="0"/>
              </a:spcBef>
              <a:spcAft>
                <a:spcPts val="400"/>
              </a:spcAft>
            </a:pPr>
            <a:r>
              <a:rPr lang="en-US" sz="1800" dirty="0">
                <a:cs typeface="Calibri"/>
              </a:rPr>
              <a:t>The DG level engagement with KZN province and the Department of Science and Innovation (20 – 22 April) established that the KZN provincial government needed support in integrating various streams of data in order to produce regular progress reports on key indicators. </a:t>
            </a:r>
          </a:p>
          <a:p>
            <a:pPr>
              <a:lnSpc>
                <a:spcPct val="100000"/>
              </a:lnSpc>
              <a:spcBef>
                <a:spcPts val="0"/>
              </a:spcBef>
              <a:spcAft>
                <a:spcPts val="400"/>
              </a:spcAft>
            </a:pPr>
            <a:endParaRPr lang="en-US" sz="1800" dirty="0">
              <a:cs typeface="Calibri"/>
            </a:endParaRPr>
          </a:p>
          <a:p>
            <a:pPr>
              <a:lnSpc>
                <a:spcPct val="100000"/>
              </a:lnSpc>
              <a:spcBef>
                <a:spcPts val="0"/>
              </a:spcBef>
              <a:spcAft>
                <a:spcPts val="400"/>
              </a:spcAft>
            </a:pPr>
            <a:r>
              <a:rPr lang="en-US" sz="1800" dirty="0">
                <a:cs typeface="Calibri"/>
              </a:rPr>
              <a:t>The CISR has been brought on-boarded from 21 April 2022 to build an information system to integrate various data platforms that were already in place.</a:t>
            </a:r>
          </a:p>
          <a:p>
            <a:pPr>
              <a:lnSpc>
                <a:spcPct val="100000"/>
              </a:lnSpc>
              <a:spcBef>
                <a:spcPts val="0"/>
              </a:spcBef>
              <a:spcAft>
                <a:spcPts val="400"/>
              </a:spcAft>
            </a:pPr>
            <a:endParaRPr lang="en-US" sz="1800" dirty="0">
              <a:cs typeface="Calibri"/>
            </a:endParaRPr>
          </a:p>
          <a:p>
            <a:pPr>
              <a:lnSpc>
                <a:spcPct val="100000"/>
              </a:lnSpc>
              <a:spcBef>
                <a:spcPts val="0"/>
              </a:spcBef>
              <a:spcAft>
                <a:spcPts val="400"/>
              </a:spcAft>
            </a:pPr>
            <a:r>
              <a:rPr lang="en-US" sz="1800" dirty="0">
                <a:cs typeface="Calibri"/>
              </a:rPr>
              <a:t>An information systems has now been established. Processes are in place to have this system provide regular reports to support strategic oversight and decision making by the established coordinating structures at various levels, local to national. </a:t>
            </a:r>
          </a:p>
          <a:p>
            <a:pPr>
              <a:lnSpc>
                <a:spcPct val="100000"/>
              </a:lnSpc>
              <a:spcBef>
                <a:spcPts val="0"/>
              </a:spcBef>
              <a:spcAft>
                <a:spcPts val="400"/>
              </a:spcAft>
            </a:pPr>
            <a:endParaRPr lang="en-US" sz="1800" dirty="0">
              <a:cs typeface="Calibri"/>
            </a:endParaRPr>
          </a:p>
          <a:p>
            <a:pPr>
              <a:lnSpc>
                <a:spcPct val="100000"/>
              </a:lnSpc>
              <a:spcBef>
                <a:spcPts val="0"/>
              </a:spcBef>
              <a:spcAft>
                <a:spcPts val="400"/>
              </a:spcAft>
            </a:pPr>
            <a:r>
              <a:rPr lang="en-US" sz="1800" dirty="0">
                <a:cs typeface="Calibri"/>
              </a:rPr>
              <a:t>Reports and data analysis produced in this information system will also support communications, citizen information and enhance transparency.</a:t>
            </a:r>
          </a:p>
          <a:p>
            <a:pPr>
              <a:lnSpc>
                <a:spcPct val="100000"/>
              </a:lnSpc>
              <a:spcBef>
                <a:spcPts val="0"/>
              </a:spcBef>
              <a:spcAft>
                <a:spcPts val="400"/>
              </a:spcAft>
            </a:pPr>
            <a:endParaRPr lang="en-US" sz="1800" dirty="0">
              <a:cs typeface="Calibri"/>
            </a:endParaRPr>
          </a:p>
          <a:p>
            <a:pPr>
              <a:lnSpc>
                <a:spcPct val="100000"/>
              </a:lnSpc>
              <a:spcBef>
                <a:spcPts val="0"/>
              </a:spcBef>
              <a:spcAft>
                <a:spcPts val="400"/>
              </a:spcAft>
            </a:pPr>
            <a:r>
              <a:rPr lang="en-US" sz="1800" dirty="0">
                <a:cs typeface="Calibri"/>
              </a:rPr>
              <a:t>A key recommendation is that the same information system must be replicated for the Eastern Cape and the North West. Highlights of progress to date.</a:t>
            </a:r>
          </a:p>
        </p:txBody>
      </p:sp>
      <p:sp>
        <p:nvSpPr>
          <p:cNvPr id="5" name="Slide Number Placeholder 4"/>
          <p:cNvSpPr>
            <a:spLocks noGrp="1"/>
          </p:cNvSpPr>
          <p:nvPr>
            <p:ph type="sldNum" sz="quarter" idx="12"/>
          </p:nvPr>
        </p:nvSpPr>
        <p:spPr/>
        <p:txBody>
          <a:bodyPr/>
          <a:lstStyle/>
          <a:p>
            <a:fld id="{0EEB7D3C-0E4C-4373-9A34-E7674E85243A}" type="slidenum">
              <a:rPr lang="en-ZA" smtClean="0"/>
              <a:t>28</a:t>
            </a:fld>
            <a:endParaRPr lang="en-ZA" dirty="0"/>
          </a:p>
        </p:txBody>
      </p:sp>
    </p:spTree>
    <p:extLst>
      <p:ext uri="{BB962C8B-B14F-4D97-AF65-F5344CB8AC3E}">
        <p14:creationId xmlns:p14="http://schemas.microsoft.com/office/powerpoint/2010/main" val="2745702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2400" b="1" dirty="0">
                <a:latin typeface="+mn-lt"/>
              </a:rPr>
              <a:t>M&amp;E systems: Frontline monitoring, citizen feedback and research</a:t>
            </a:r>
            <a:endParaRPr lang="en-ZA" sz="2400" b="1" dirty="0">
              <a:latin typeface="+mn-lt"/>
            </a:endParaRPr>
          </a:p>
        </p:txBody>
      </p:sp>
      <p:sp>
        <p:nvSpPr>
          <p:cNvPr id="5" name="Slide Number Placeholder 4"/>
          <p:cNvSpPr>
            <a:spLocks noGrp="1"/>
          </p:cNvSpPr>
          <p:nvPr>
            <p:ph type="sldNum" sz="quarter" idx="12"/>
          </p:nvPr>
        </p:nvSpPr>
        <p:spPr>
          <a:xfrm>
            <a:off x="6870357" y="6356350"/>
            <a:ext cx="2057400" cy="365125"/>
          </a:xfrm>
        </p:spPr>
        <p:txBody>
          <a:bodyPr/>
          <a:lstStyle/>
          <a:p>
            <a:fld id="{0EEB7D3C-0E4C-4373-9A34-E7674E85243A}" type="slidenum">
              <a:rPr lang="en-ZA" smtClean="0"/>
              <a:t>29</a:t>
            </a:fld>
            <a:endParaRPr lang="en-ZA" dirty="0"/>
          </a:p>
        </p:txBody>
      </p:sp>
      <p:sp>
        <p:nvSpPr>
          <p:cNvPr id="8" name="Content Placeholder 2">
            <a:extLst>
              <a:ext uri="{FF2B5EF4-FFF2-40B4-BE49-F238E27FC236}">
                <a16:creationId xmlns:a16="http://schemas.microsoft.com/office/drawing/2014/main" id="{978EDC02-205B-4989-919E-DB44BCE7421E}"/>
              </a:ext>
            </a:extLst>
          </p:cNvPr>
          <p:cNvSpPr>
            <a:spLocks noGrp="1"/>
          </p:cNvSpPr>
          <p:nvPr>
            <p:ph idx="1"/>
          </p:nvPr>
        </p:nvSpPr>
        <p:spPr>
          <a:xfrm>
            <a:off x="242292" y="1053445"/>
            <a:ext cx="8659411" cy="3113202"/>
          </a:xfrm>
        </p:spPr>
        <p:txBody>
          <a:bodyPr>
            <a:noAutofit/>
          </a:bodyPr>
          <a:lstStyle/>
          <a:p>
            <a:pPr>
              <a:lnSpc>
                <a:spcPct val="100000"/>
              </a:lnSpc>
              <a:spcBef>
                <a:spcPts val="0"/>
              </a:spcBef>
              <a:spcAft>
                <a:spcPts val="400"/>
              </a:spcAft>
            </a:pPr>
            <a:r>
              <a:rPr lang="en-US" sz="1800" dirty="0">
                <a:cs typeface="Calibri"/>
              </a:rPr>
              <a:t>Scoping for frontline and citizen monitoring and research work has begun, looking at the following areas: (Considering a district based approach)</a:t>
            </a:r>
          </a:p>
          <a:p>
            <a:pPr lvl="1">
              <a:lnSpc>
                <a:spcPct val="100000"/>
              </a:lnSpc>
              <a:spcBef>
                <a:spcPts val="0"/>
              </a:spcBef>
              <a:spcAft>
                <a:spcPts val="400"/>
              </a:spcAft>
            </a:pPr>
            <a:r>
              <a:rPr lang="en-US" sz="1600" dirty="0">
                <a:cs typeface="Calibri"/>
              </a:rPr>
              <a:t>Spot checks on temporary shelters including functionality.</a:t>
            </a:r>
          </a:p>
          <a:p>
            <a:pPr lvl="1">
              <a:lnSpc>
                <a:spcPct val="100000"/>
              </a:lnSpc>
              <a:spcBef>
                <a:spcPts val="0"/>
              </a:spcBef>
              <a:spcAft>
                <a:spcPts val="400"/>
              </a:spcAft>
            </a:pPr>
            <a:r>
              <a:rPr lang="en-US" sz="1600" dirty="0">
                <a:cs typeface="Calibri"/>
              </a:rPr>
              <a:t>Monitoring of relief package (food parcel distribution), vouchers etc. </a:t>
            </a:r>
          </a:p>
          <a:p>
            <a:pPr lvl="1">
              <a:lnSpc>
                <a:spcPct val="100000"/>
              </a:lnSpc>
              <a:spcBef>
                <a:spcPts val="0"/>
              </a:spcBef>
              <a:spcAft>
                <a:spcPts val="400"/>
              </a:spcAft>
            </a:pPr>
            <a:r>
              <a:rPr lang="en-US" sz="1600" dirty="0">
                <a:cs typeface="Calibri"/>
              </a:rPr>
              <a:t>Validation visits on restoration, reopening of public facilities, etc. </a:t>
            </a:r>
          </a:p>
          <a:p>
            <a:pPr lvl="1">
              <a:lnSpc>
                <a:spcPct val="100000"/>
              </a:lnSpc>
              <a:spcBef>
                <a:spcPts val="0"/>
              </a:spcBef>
              <a:spcAft>
                <a:spcPts val="400"/>
              </a:spcAft>
            </a:pPr>
            <a:r>
              <a:rPr lang="en-US" sz="1600" dirty="0">
                <a:cs typeface="Calibri"/>
              </a:rPr>
              <a:t>Citizen feedback via focus groups – assessing appropriateness, effectiveness, efficiency and timeliness of government response in the three phases.</a:t>
            </a:r>
          </a:p>
          <a:p>
            <a:pPr>
              <a:lnSpc>
                <a:spcPct val="100000"/>
              </a:lnSpc>
              <a:spcBef>
                <a:spcPts val="0"/>
              </a:spcBef>
              <a:spcAft>
                <a:spcPts val="400"/>
              </a:spcAft>
            </a:pPr>
            <a:r>
              <a:rPr lang="en-US" sz="1800" dirty="0">
                <a:cs typeface="Calibri"/>
              </a:rPr>
              <a:t>Monitor that relevant structures and institutions are delivering on their appointed roles and initiate interventions to address shortcomings:</a:t>
            </a:r>
          </a:p>
          <a:p>
            <a:pPr lvl="1">
              <a:lnSpc>
                <a:spcPct val="100000"/>
              </a:lnSpc>
              <a:spcBef>
                <a:spcPts val="0"/>
              </a:spcBef>
              <a:spcAft>
                <a:spcPts val="400"/>
              </a:spcAft>
            </a:pPr>
            <a:r>
              <a:rPr lang="en-US" sz="1600" dirty="0">
                <a:cs typeface="Calibri"/>
              </a:rPr>
              <a:t>DPME and NSG with the support of the UNDP explore alternatives in disaster co-ordination structures and mechanisms.</a:t>
            </a:r>
          </a:p>
        </p:txBody>
      </p:sp>
      <p:graphicFrame>
        <p:nvGraphicFramePr>
          <p:cNvPr id="6" name="Diagram 5">
            <a:extLst>
              <a:ext uri="{FF2B5EF4-FFF2-40B4-BE49-F238E27FC236}">
                <a16:creationId xmlns:a16="http://schemas.microsoft.com/office/drawing/2014/main" id="{A4878F3B-99CB-4297-AD52-E364EE6700D4}"/>
              </a:ext>
            </a:extLst>
          </p:cNvPr>
          <p:cNvGraphicFramePr/>
          <p:nvPr>
            <p:extLst>
              <p:ext uri="{D42A27DB-BD31-4B8C-83A1-F6EECF244321}">
                <p14:modId xmlns:p14="http://schemas.microsoft.com/office/powerpoint/2010/main" val="743547737"/>
              </p:ext>
            </p:extLst>
          </p:nvPr>
        </p:nvGraphicFramePr>
        <p:xfrm>
          <a:off x="539550" y="4816294"/>
          <a:ext cx="8064896" cy="19051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a:extLst>
              <a:ext uri="{FF2B5EF4-FFF2-40B4-BE49-F238E27FC236}">
                <a16:creationId xmlns:a16="http://schemas.microsoft.com/office/drawing/2014/main" id="{61AD824C-CB43-4679-817B-5FE8BBE4AB53}"/>
              </a:ext>
            </a:extLst>
          </p:cNvPr>
          <p:cNvSpPr txBox="1">
            <a:spLocks/>
          </p:cNvSpPr>
          <p:nvPr/>
        </p:nvSpPr>
        <p:spPr>
          <a:xfrm>
            <a:off x="188034" y="4197431"/>
            <a:ext cx="8416412" cy="5035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ZA" sz="2400" b="1" dirty="0">
                <a:latin typeface="+mn-lt"/>
              </a:rPr>
              <a:t>The approach</a:t>
            </a:r>
          </a:p>
        </p:txBody>
      </p:sp>
    </p:spTree>
    <p:extLst>
      <p:ext uri="{BB962C8B-B14F-4D97-AF65-F5344CB8AC3E}">
        <p14:creationId xmlns:p14="http://schemas.microsoft.com/office/powerpoint/2010/main" val="3435774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3200" b="1" dirty="0">
                <a:latin typeface="+mn-lt"/>
              </a:rPr>
              <a:t>Background and Context</a:t>
            </a:r>
            <a:endParaRPr lang="en-ZA" sz="3200" b="1" dirty="0">
              <a:latin typeface="+mn-lt"/>
            </a:endParaRPr>
          </a:p>
        </p:txBody>
      </p:sp>
      <p:sp>
        <p:nvSpPr>
          <p:cNvPr id="3" name="Content Placeholder 2"/>
          <p:cNvSpPr>
            <a:spLocks noGrp="1"/>
          </p:cNvSpPr>
          <p:nvPr>
            <p:ph idx="1"/>
          </p:nvPr>
        </p:nvSpPr>
        <p:spPr>
          <a:xfrm>
            <a:off x="254000" y="1005084"/>
            <a:ext cx="8659411" cy="5716392"/>
          </a:xfrm>
        </p:spPr>
        <p:txBody>
          <a:bodyPr>
            <a:noAutofit/>
          </a:bodyPr>
          <a:lstStyle/>
          <a:p>
            <a:pPr>
              <a:lnSpc>
                <a:spcPct val="100000"/>
              </a:lnSpc>
              <a:spcBef>
                <a:spcPts val="0"/>
              </a:spcBef>
              <a:spcAft>
                <a:spcPts val="600"/>
              </a:spcAft>
            </a:pPr>
            <a:r>
              <a:rPr lang="en-US" sz="1700" dirty="0">
                <a:solidFill>
                  <a:schemeClr val="tx2">
                    <a:lumMod val="50000"/>
                  </a:schemeClr>
                </a:solidFill>
                <a:cs typeface="Calibri"/>
              </a:rPr>
              <a:t>From 8-13 April 2022, KZN experienced prolonged heavy rainfall, with between 200 and 400 millimeters in a space of 24 hours on 11 and 12 April 2022.  This resulted in a flooding disaster in most areas around KZN and parts of the Eastern Cape. </a:t>
            </a:r>
          </a:p>
          <a:p>
            <a:pPr>
              <a:lnSpc>
                <a:spcPct val="100000"/>
              </a:lnSpc>
              <a:spcBef>
                <a:spcPts val="0"/>
              </a:spcBef>
              <a:spcAft>
                <a:spcPts val="600"/>
              </a:spcAft>
            </a:pPr>
            <a:r>
              <a:rPr lang="en-US" sz="1700" dirty="0">
                <a:solidFill>
                  <a:schemeClr val="tx2">
                    <a:lumMod val="50000"/>
                  </a:schemeClr>
                </a:solidFill>
                <a:cs typeface="Calibri"/>
              </a:rPr>
              <a:t>On 18 April 2022, the President addressed the nation on the matter; and the Minister of Cooperative Governance and Traditional Affairs (COGTA) issued a Gazette under Section 3 of the Disaster Management Act 57 of 2002 (“the Act”) declaring the National State of Disaster on the Impact of Severe Weather – based on the National Disaster Management Centre (NDMC) recommendation.</a:t>
            </a:r>
          </a:p>
          <a:p>
            <a:pPr>
              <a:lnSpc>
                <a:spcPct val="100000"/>
              </a:lnSpc>
              <a:spcBef>
                <a:spcPts val="0"/>
              </a:spcBef>
              <a:spcAft>
                <a:spcPts val="600"/>
              </a:spcAft>
            </a:pPr>
            <a:r>
              <a:rPr lang="en-US" sz="1700" dirty="0">
                <a:solidFill>
                  <a:schemeClr val="tx2">
                    <a:lumMod val="50000"/>
                  </a:schemeClr>
                </a:solidFill>
                <a:cs typeface="Calibri"/>
              </a:rPr>
              <a:t>The declaration of a national disaster, in effect, confers the responsibility for coordination and management of the disaster to the national executive:</a:t>
            </a:r>
          </a:p>
          <a:p>
            <a:pPr lvl="1">
              <a:lnSpc>
                <a:spcPct val="100000"/>
              </a:lnSpc>
              <a:spcBef>
                <a:spcPts val="0"/>
              </a:spcBef>
              <a:spcAft>
                <a:spcPts val="600"/>
              </a:spcAft>
              <a:buFont typeface="Courier New" panose="02070309020205020404" pitchFamily="49" charset="0"/>
              <a:buChar char="o"/>
            </a:pPr>
            <a:r>
              <a:rPr lang="en-US" sz="1600" dirty="0">
                <a:solidFill>
                  <a:schemeClr val="tx2">
                    <a:lumMod val="50000"/>
                  </a:schemeClr>
                </a:solidFill>
                <a:cs typeface="Calibri"/>
              </a:rPr>
              <a:t>This enables the mobilization of resources from across the board. Various organs of state are required to support and strengthen existing structures to implement contingency  arrangements and to ensure that immediate relief, recovery and reconstruction measures are put in place to effectively deal with the effects of the disaster. </a:t>
            </a:r>
          </a:p>
          <a:p>
            <a:pPr>
              <a:lnSpc>
                <a:spcPct val="100000"/>
              </a:lnSpc>
              <a:spcBef>
                <a:spcPts val="0"/>
              </a:spcBef>
              <a:spcAft>
                <a:spcPts val="600"/>
              </a:spcAft>
            </a:pPr>
            <a:r>
              <a:rPr lang="en-US" sz="1700" dirty="0">
                <a:solidFill>
                  <a:schemeClr val="tx2">
                    <a:lumMod val="50000"/>
                  </a:schemeClr>
                </a:solidFill>
                <a:cs typeface="Calibri"/>
              </a:rPr>
              <a:t>The different spheres of government have made specific pronouncements outlining their interventions. Other social partners have done the same.</a:t>
            </a:r>
          </a:p>
          <a:p>
            <a:pPr>
              <a:lnSpc>
                <a:spcPct val="100000"/>
              </a:lnSpc>
              <a:spcBef>
                <a:spcPts val="0"/>
              </a:spcBef>
              <a:spcAft>
                <a:spcPts val="600"/>
              </a:spcAft>
            </a:pPr>
            <a:r>
              <a:rPr lang="en-US" sz="1700" dirty="0">
                <a:cs typeface="Calibri"/>
              </a:rPr>
              <a:t>The DPME was requested to provide support in relation to integrated planning, monitoring and evaluation and to integrate the disaster response within the planning and monitoring frameworks. This is in support of the national executive and is intended to complement the existing efforts of various structures.</a:t>
            </a:r>
            <a:endParaRPr lang="en-US" sz="1700" dirty="0">
              <a:solidFill>
                <a:schemeClr val="tx2">
                  <a:lumMod val="50000"/>
                </a:schemeClr>
              </a:solidFill>
              <a:cs typeface="Calibri"/>
            </a:endParaRPr>
          </a:p>
        </p:txBody>
      </p:sp>
      <p:sp>
        <p:nvSpPr>
          <p:cNvPr id="5" name="Slide Number Placeholder 4"/>
          <p:cNvSpPr>
            <a:spLocks noGrp="1"/>
          </p:cNvSpPr>
          <p:nvPr>
            <p:ph type="sldNum" sz="quarter" idx="12"/>
          </p:nvPr>
        </p:nvSpPr>
        <p:spPr/>
        <p:txBody>
          <a:bodyPr/>
          <a:lstStyle/>
          <a:p>
            <a:fld id="{0EEB7D3C-0E4C-4373-9A34-E7674E85243A}" type="slidenum">
              <a:rPr lang="en-ZA" smtClean="0"/>
              <a:t>3</a:t>
            </a:fld>
            <a:endParaRPr lang="en-ZA" dirty="0"/>
          </a:p>
        </p:txBody>
      </p:sp>
    </p:spTree>
    <p:extLst>
      <p:ext uri="{BB962C8B-B14F-4D97-AF65-F5344CB8AC3E}">
        <p14:creationId xmlns:p14="http://schemas.microsoft.com/office/powerpoint/2010/main" val="42576725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377F3-77A1-4DC3-BE07-517B4D5C05DB}"/>
              </a:ext>
            </a:extLst>
          </p:cNvPr>
          <p:cNvSpPr>
            <a:spLocks noGrp="1"/>
          </p:cNvSpPr>
          <p:nvPr>
            <p:ph type="title"/>
          </p:nvPr>
        </p:nvSpPr>
        <p:spPr>
          <a:xfrm>
            <a:off x="489502" y="206755"/>
            <a:ext cx="7886700" cy="479045"/>
          </a:xfrm>
        </p:spPr>
        <p:txBody>
          <a:bodyPr>
            <a:noAutofit/>
          </a:bodyPr>
          <a:lstStyle/>
          <a:p>
            <a:pPr algn="ctr"/>
            <a:r>
              <a:rPr lang="en-ZA" sz="3200" b="1" dirty="0">
                <a:latin typeface="+mn-lt"/>
              </a:rPr>
              <a:t>Minister’s KZN visit on 5 May 2022</a:t>
            </a:r>
          </a:p>
        </p:txBody>
      </p:sp>
      <p:sp>
        <p:nvSpPr>
          <p:cNvPr id="6" name="Content Placeholder 2">
            <a:extLst>
              <a:ext uri="{FF2B5EF4-FFF2-40B4-BE49-F238E27FC236}">
                <a16:creationId xmlns:a16="http://schemas.microsoft.com/office/drawing/2014/main" id="{C5281CF0-F7A0-4627-9FB5-690F17C56178}"/>
              </a:ext>
            </a:extLst>
          </p:cNvPr>
          <p:cNvSpPr>
            <a:spLocks noGrp="1"/>
          </p:cNvSpPr>
          <p:nvPr>
            <p:ph idx="1"/>
          </p:nvPr>
        </p:nvSpPr>
        <p:spPr>
          <a:xfrm>
            <a:off x="254000" y="1005084"/>
            <a:ext cx="8659411" cy="5716392"/>
          </a:xfrm>
        </p:spPr>
        <p:txBody>
          <a:bodyPr>
            <a:noAutofit/>
          </a:bodyPr>
          <a:lstStyle/>
          <a:p>
            <a:pPr>
              <a:lnSpc>
                <a:spcPct val="100000"/>
              </a:lnSpc>
              <a:spcBef>
                <a:spcPts val="0"/>
              </a:spcBef>
              <a:spcAft>
                <a:spcPts val="400"/>
              </a:spcAft>
            </a:pPr>
            <a:r>
              <a:rPr lang="en-US" sz="1800" dirty="0">
                <a:cs typeface="Calibri"/>
              </a:rPr>
              <a:t>The Minister in the Presidency, Hon Mondli Gungubele conducted a monitoring and evaluation (M&amp;E) implementation visit to the Kwazulu-Natal Province on 05 May 2022. following the damage caused by the April 2022 floods. </a:t>
            </a:r>
          </a:p>
          <a:p>
            <a:pPr>
              <a:lnSpc>
                <a:spcPct val="100000"/>
              </a:lnSpc>
              <a:spcBef>
                <a:spcPts val="0"/>
              </a:spcBef>
              <a:spcAft>
                <a:spcPts val="400"/>
              </a:spcAft>
            </a:pPr>
            <a:endParaRPr lang="en-US" sz="1800" dirty="0">
              <a:cs typeface="Calibri"/>
            </a:endParaRPr>
          </a:p>
          <a:p>
            <a:pPr>
              <a:lnSpc>
                <a:spcPct val="100000"/>
              </a:lnSpc>
              <a:spcBef>
                <a:spcPts val="0"/>
              </a:spcBef>
              <a:spcAft>
                <a:spcPts val="400"/>
              </a:spcAft>
            </a:pPr>
            <a:r>
              <a:rPr lang="en-US" sz="1800" dirty="0">
                <a:cs typeface="Calibri"/>
              </a:rPr>
              <a:t>The Minister was received by the KwaZulu-Natal MEC for Economic Development Tourism and Environmental Affairs, Mr Ravi Pillay, Member of the Mayoral Committee (MMC) for Governance and Human Resources in eThekwini Metropolitan Municipality, Mr </a:t>
            </a:r>
            <a:r>
              <a:rPr lang="en-US" sz="1800" dirty="0" err="1">
                <a:cs typeface="Calibri"/>
              </a:rPr>
              <a:t>Nkosenhle</a:t>
            </a:r>
            <a:r>
              <a:rPr lang="en-US" sz="1800" dirty="0">
                <a:cs typeface="Calibri"/>
              </a:rPr>
              <a:t> </a:t>
            </a:r>
            <a:r>
              <a:rPr lang="en-US" sz="1800" dirty="0" err="1">
                <a:cs typeface="Calibri"/>
              </a:rPr>
              <a:t>Madlala</a:t>
            </a:r>
            <a:r>
              <a:rPr lang="en-US" sz="1800" dirty="0">
                <a:cs typeface="Calibri"/>
              </a:rPr>
              <a:t>. </a:t>
            </a:r>
          </a:p>
          <a:p>
            <a:pPr>
              <a:lnSpc>
                <a:spcPct val="100000"/>
              </a:lnSpc>
              <a:spcBef>
                <a:spcPts val="0"/>
              </a:spcBef>
              <a:spcAft>
                <a:spcPts val="400"/>
              </a:spcAft>
            </a:pPr>
            <a:endParaRPr lang="en-US" sz="1800" dirty="0">
              <a:cs typeface="Calibri"/>
            </a:endParaRPr>
          </a:p>
          <a:p>
            <a:pPr>
              <a:lnSpc>
                <a:spcPct val="100000"/>
              </a:lnSpc>
              <a:spcBef>
                <a:spcPts val="0"/>
              </a:spcBef>
              <a:spcAft>
                <a:spcPts val="400"/>
              </a:spcAft>
            </a:pPr>
            <a:r>
              <a:rPr lang="en-US" sz="1800" dirty="0">
                <a:cs typeface="Calibri"/>
              </a:rPr>
              <a:t>The visit included: </a:t>
            </a:r>
          </a:p>
          <a:p>
            <a:pPr lvl="1">
              <a:lnSpc>
                <a:spcPct val="100000"/>
              </a:lnSpc>
              <a:spcBef>
                <a:spcPts val="0"/>
              </a:spcBef>
              <a:spcAft>
                <a:spcPts val="400"/>
              </a:spcAft>
            </a:pPr>
            <a:r>
              <a:rPr lang="en-US" sz="1800" dirty="0">
                <a:cs typeface="Calibri"/>
              </a:rPr>
              <a:t>Briefing session with various government departments, </a:t>
            </a:r>
          </a:p>
          <a:p>
            <a:pPr lvl="1">
              <a:lnSpc>
                <a:spcPct val="100000"/>
              </a:lnSpc>
              <a:spcBef>
                <a:spcPts val="0"/>
              </a:spcBef>
              <a:spcAft>
                <a:spcPts val="400"/>
              </a:spcAft>
            </a:pPr>
            <a:r>
              <a:rPr lang="en-US" sz="1800" dirty="0">
                <a:cs typeface="Calibri"/>
              </a:rPr>
              <a:t>Briefing by entities and stakeholders such as the Durban Chamber of Commerce and Industry </a:t>
            </a:r>
          </a:p>
          <a:p>
            <a:pPr lvl="1">
              <a:lnSpc>
                <a:spcPct val="100000"/>
              </a:lnSpc>
              <a:spcBef>
                <a:spcPts val="0"/>
              </a:spcBef>
              <a:spcAft>
                <a:spcPts val="400"/>
              </a:spcAft>
            </a:pPr>
            <a:r>
              <a:rPr lang="en-US" sz="1800" dirty="0">
                <a:cs typeface="Calibri"/>
              </a:rPr>
              <a:t>Site visits to the Port of Durban and Prince </a:t>
            </a:r>
            <a:r>
              <a:rPr lang="en-US" sz="1800" dirty="0" err="1">
                <a:cs typeface="Calibri"/>
              </a:rPr>
              <a:t>Mshiyeni</a:t>
            </a:r>
            <a:r>
              <a:rPr lang="en-US" sz="1800" dirty="0">
                <a:cs typeface="Calibri"/>
              </a:rPr>
              <a:t> Memorial Hospital, Umlazi V Section Community Hall / Shelter and </a:t>
            </a:r>
            <a:r>
              <a:rPr lang="en-US" sz="1800" dirty="0" err="1">
                <a:cs typeface="Calibri"/>
              </a:rPr>
              <a:t>Embizweni</a:t>
            </a:r>
            <a:r>
              <a:rPr lang="en-US" sz="1800" dirty="0">
                <a:cs typeface="Calibri"/>
              </a:rPr>
              <a:t> High School.</a:t>
            </a:r>
          </a:p>
          <a:p>
            <a:pPr>
              <a:lnSpc>
                <a:spcPct val="100000"/>
              </a:lnSpc>
              <a:spcBef>
                <a:spcPts val="0"/>
              </a:spcBef>
              <a:spcAft>
                <a:spcPts val="400"/>
              </a:spcAft>
            </a:pPr>
            <a:endParaRPr lang="en-US" sz="1800" dirty="0">
              <a:cs typeface="Calibri"/>
            </a:endParaRPr>
          </a:p>
          <a:p>
            <a:pPr>
              <a:lnSpc>
                <a:spcPct val="100000"/>
              </a:lnSpc>
              <a:spcBef>
                <a:spcPts val="0"/>
              </a:spcBef>
              <a:spcAft>
                <a:spcPts val="400"/>
              </a:spcAft>
            </a:pPr>
            <a:r>
              <a:rPr lang="en-US" sz="1800" dirty="0">
                <a:cs typeface="Calibri"/>
              </a:rPr>
              <a:t>Reports on the Minister’s visit have been prepared and the key observations were shared with relevant structures to facilitate necessary interventions. </a:t>
            </a:r>
          </a:p>
        </p:txBody>
      </p:sp>
      <p:sp>
        <p:nvSpPr>
          <p:cNvPr id="7" name="Slide Number Placeholder 4">
            <a:extLst>
              <a:ext uri="{FF2B5EF4-FFF2-40B4-BE49-F238E27FC236}">
                <a16:creationId xmlns:a16="http://schemas.microsoft.com/office/drawing/2014/main" id="{51E181FC-C20D-4DB9-B3D8-AC5D235BD210}"/>
              </a:ext>
            </a:extLst>
          </p:cNvPr>
          <p:cNvSpPr>
            <a:spLocks noGrp="1"/>
          </p:cNvSpPr>
          <p:nvPr>
            <p:ph type="sldNum" sz="quarter" idx="12"/>
          </p:nvPr>
        </p:nvSpPr>
        <p:spPr>
          <a:xfrm>
            <a:off x="6703753" y="6356351"/>
            <a:ext cx="2057400" cy="365125"/>
          </a:xfrm>
        </p:spPr>
        <p:txBody>
          <a:bodyPr/>
          <a:lstStyle/>
          <a:p>
            <a:fld id="{0EEB7D3C-0E4C-4373-9A34-E7674E85243A}" type="slidenum">
              <a:rPr lang="en-ZA" smtClean="0"/>
              <a:t>30</a:t>
            </a:fld>
            <a:endParaRPr lang="en-ZA" dirty="0"/>
          </a:p>
        </p:txBody>
      </p:sp>
    </p:spTree>
    <p:extLst>
      <p:ext uri="{BB962C8B-B14F-4D97-AF65-F5344CB8AC3E}">
        <p14:creationId xmlns:p14="http://schemas.microsoft.com/office/powerpoint/2010/main" val="2872267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377F3-77A1-4DC3-BE07-517B4D5C05DB}"/>
              </a:ext>
            </a:extLst>
          </p:cNvPr>
          <p:cNvSpPr>
            <a:spLocks noGrp="1"/>
          </p:cNvSpPr>
          <p:nvPr>
            <p:ph type="title"/>
          </p:nvPr>
        </p:nvSpPr>
        <p:spPr>
          <a:xfrm>
            <a:off x="103695" y="206755"/>
            <a:ext cx="8809715" cy="479045"/>
          </a:xfrm>
        </p:spPr>
        <p:txBody>
          <a:bodyPr>
            <a:noAutofit/>
          </a:bodyPr>
          <a:lstStyle/>
          <a:p>
            <a:pPr algn="ctr"/>
            <a:r>
              <a:rPr lang="en-ZA" sz="2800" b="1" dirty="0">
                <a:latin typeface="+mn-lt"/>
              </a:rPr>
              <a:t>Outcomes of the Minister’s KZN visit on 5 May 2022</a:t>
            </a:r>
          </a:p>
        </p:txBody>
      </p:sp>
      <p:graphicFrame>
        <p:nvGraphicFramePr>
          <p:cNvPr id="8" name="Table 7">
            <a:extLst>
              <a:ext uri="{FF2B5EF4-FFF2-40B4-BE49-F238E27FC236}">
                <a16:creationId xmlns:a16="http://schemas.microsoft.com/office/drawing/2014/main" id="{A630A8EC-B05A-4F0B-841B-4D86AC084241}"/>
              </a:ext>
            </a:extLst>
          </p:cNvPr>
          <p:cNvGraphicFramePr>
            <a:graphicFrameLocks noGrp="1"/>
          </p:cNvGraphicFramePr>
          <p:nvPr>
            <p:extLst>
              <p:ext uri="{D42A27DB-BD31-4B8C-83A1-F6EECF244321}">
                <p14:modId xmlns:p14="http://schemas.microsoft.com/office/powerpoint/2010/main" val="2693170315"/>
              </p:ext>
            </p:extLst>
          </p:nvPr>
        </p:nvGraphicFramePr>
        <p:xfrm>
          <a:off x="235669" y="1004769"/>
          <a:ext cx="8809715" cy="5646476"/>
        </p:xfrm>
        <a:graphic>
          <a:graphicData uri="http://schemas.openxmlformats.org/drawingml/2006/table">
            <a:tbl>
              <a:tblPr firstRow="1" firstCol="1" bandRow="1">
                <a:tableStyleId>{5C22544A-7EE6-4342-B048-85BDC9FD1C3A}</a:tableStyleId>
              </a:tblPr>
              <a:tblGrid>
                <a:gridCol w="2765251">
                  <a:extLst>
                    <a:ext uri="{9D8B030D-6E8A-4147-A177-3AD203B41FA5}">
                      <a16:colId xmlns:a16="http://schemas.microsoft.com/office/drawing/2014/main" val="343849342"/>
                    </a:ext>
                  </a:extLst>
                </a:gridCol>
                <a:gridCol w="6044464">
                  <a:extLst>
                    <a:ext uri="{9D8B030D-6E8A-4147-A177-3AD203B41FA5}">
                      <a16:colId xmlns:a16="http://schemas.microsoft.com/office/drawing/2014/main" val="2331248066"/>
                    </a:ext>
                  </a:extLst>
                </a:gridCol>
              </a:tblGrid>
              <a:tr h="406620">
                <a:tc>
                  <a:txBody>
                    <a:bodyPr/>
                    <a:lstStyle/>
                    <a:p>
                      <a:pPr>
                        <a:lnSpc>
                          <a:spcPct val="107000"/>
                        </a:lnSpc>
                        <a:spcAft>
                          <a:spcPts val="0"/>
                        </a:spcAft>
                      </a:pPr>
                      <a:r>
                        <a:rPr lang="en-US" sz="1300">
                          <a:effectLst/>
                        </a:rPr>
                        <a:t>Challenges identified during the visit</a:t>
                      </a:r>
                      <a:endParaRPr lang="en-ZA" sz="130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tc>
                  <a:txBody>
                    <a:bodyPr/>
                    <a:lstStyle/>
                    <a:p>
                      <a:pPr>
                        <a:lnSpc>
                          <a:spcPct val="107000"/>
                        </a:lnSpc>
                        <a:spcAft>
                          <a:spcPts val="0"/>
                        </a:spcAft>
                      </a:pPr>
                      <a:r>
                        <a:rPr lang="en-US" sz="1300">
                          <a:effectLst/>
                        </a:rPr>
                        <a:t>Follow-up on the interventions activated</a:t>
                      </a:r>
                      <a:endParaRPr lang="en-ZA" sz="130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extLst>
                  <a:ext uri="{0D108BD9-81ED-4DB2-BD59-A6C34878D82A}">
                    <a16:rowId xmlns:a16="http://schemas.microsoft.com/office/drawing/2014/main" val="3289426114"/>
                  </a:ext>
                </a:extLst>
              </a:tr>
              <a:tr h="662459">
                <a:tc>
                  <a:txBody>
                    <a:bodyPr/>
                    <a:lstStyle/>
                    <a:p>
                      <a:pPr>
                        <a:lnSpc>
                          <a:spcPct val="107000"/>
                        </a:lnSpc>
                        <a:spcAft>
                          <a:spcPts val="0"/>
                        </a:spcAft>
                      </a:pPr>
                      <a:r>
                        <a:rPr lang="en-US" sz="1300" b="0" dirty="0">
                          <a:effectLst/>
                        </a:rPr>
                        <a:t>Water supply challenges at Prince </a:t>
                      </a:r>
                      <a:r>
                        <a:rPr lang="en-US" sz="1300" b="0" dirty="0" err="1">
                          <a:effectLst/>
                        </a:rPr>
                        <a:t>Mshiyeni</a:t>
                      </a:r>
                      <a:r>
                        <a:rPr lang="en-US" sz="1300" b="0" dirty="0">
                          <a:effectLst/>
                        </a:rPr>
                        <a:t> Memorial Hospital (PMMH)</a:t>
                      </a:r>
                      <a:endParaRPr lang="en-ZA"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tc>
                  <a:txBody>
                    <a:bodyPr/>
                    <a:lstStyle/>
                    <a:p>
                      <a:pPr>
                        <a:lnSpc>
                          <a:spcPct val="107000"/>
                        </a:lnSpc>
                        <a:spcAft>
                          <a:spcPts val="0"/>
                        </a:spcAft>
                      </a:pPr>
                      <a:r>
                        <a:rPr lang="en-US" sz="1300" dirty="0">
                          <a:effectLst/>
                        </a:rPr>
                        <a:t>The CEO of PMMH reported that from Monday 09 May 2022 that water supply has been restored and a week later confirmed that water supply is stabilized and sustained.</a:t>
                      </a:r>
                    </a:p>
                    <a:p>
                      <a:pPr>
                        <a:lnSpc>
                          <a:spcPct val="107000"/>
                        </a:lnSpc>
                        <a:spcAft>
                          <a:spcPts val="0"/>
                        </a:spcAft>
                      </a:pPr>
                      <a:endParaRPr lang="en-Z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extLst>
                  <a:ext uri="{0D108BD9-81ED-4DB2-BD59-A6C34878D82A}">
                    <a16:rowId xmlns:a16="http://schemas.microsoft.com/office/drawing/2014/main" val="3816044518"/>
                  </a:ext>
                </a:extLst>
              </a:tr>
              <a:tr h="960473">
                <a:tc>
                  <a:txBody>
                    <a:bodyPr/>
                    <a:lstStyle/>
                    <a:p>
                      <a:pPr>
                        <a:lnSpc>
                          <a:spcPct val="107000"/>
                        </a:lnSpc>
                        <a:spcAft>
                          <a:spcPts val="0"/>
                        </a:spcAft>
                      </a:pPr>
                      <a:r>
                        <a:rPr lang="en-US" sz="1300" b="0" dirty="0">
                          <a:effectLst/>
                        </a:rPr>
                        <a:t>Interruption of operations at KZN Provincial Pharmaceutical Supply Depot, flooding, electricity disruption and damaged files, etc.</a:t>
                      </a:r>
                      <a:endParaRPr lang="en-ZA"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tc>
                  <a:txBody>
                    <a:bodyPr/>
                    <a:lstStyle/>
                    <a:p>
                      <a:pPr>
                        <a:lnSpc>
                          <a:spcPct val="107000"/>
                        </a:lnSpc>
                        <a:spcAft>
                          <a:spcPts val="0"/>
                        </a:spcAft>
                      </a:pPr>
                      <a:r>
                        <a:rPr lang="en-US" sz="1300" dirty="0">
                          <a:effectLst/>
                        </a:rPr>
                        <a:t>The challenges identified at the Depot were still unresolved by 20</a:t>
                      </a:r>
                      <a:r>
                        <a:rPr lang="en-US" sz="1300" baseline="30000" dirty="0">
                          <a:effectLst/>
                        </a:rPr>
                        <a:t>th</a:t>
                      </a:r>
                      <a:r>
                        <a:rPr lang="en-US" sz="1300" dirty="0">
                          <a:effectLst/>
                        </a:rPr>
                        <a:t> May upon follow-up. The province is appealing for a national level intervention on the challenges identified during the visit.</a:t>
                      </a:r>
                      <a:endParaRPr lang="en-Z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extLst>
                  <a:ext uri="{0D108BD9-81ED-4DB2-BD59-A6C34878D82A}">
                    <a16:rowId xmlns:a16="http://schemas.microsoft.com/office/drawing/2014/main" val="2938411160"/>
                  </a:ext>
                </a:extLst>
              </a:tr>
              <a:tr h="1558989">
                <a:tc>
                  <a:txBody>
                    <a:bodyPr/>
                    <a:lstStyle/>
                    <a:p>
                      <a:pPr>
                        <a:lnSpc>
                          <a:spcPct val="107000"/>
                        </a:lnSpc>
                        <a:spcAft>
                          <a:spcPts val="0"/>
                        </a:spcAft>
                      </a:pPr>
                      <a:r>
                        <a:rPr lang="en-US" sz="1300" b="0" dirty="0">
                          <a:effectLst/>
                        </a:rPr>
                        <a:t>Operational and recovery challenges at various social facilities</a:t>
                      </a:r>
                      <a:endParaRPr lang="en-ZA"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tc>
                  <a:txBody>
                    <a:bodyPr/>
                    <a:lstStyle/>
                    <a:p>
                      <a:pPr>
                        <a:lnSpc>
                          <a:spcPct val="107000"/>
                        </a:lnSpc>
                        <a:spcAft>
                          <a:spcPts val="0"/>
                        </a:spcAft>
                      </a:pPr>
                      <a:r>
                        <a:rPr lang="en-US" sz="1300" dirty="0">
                          <a:effectLst/>
                        </a:rPr>
                        <a:t>Challenges identified in the social sector facilities have been discussed at the Outcome Delivery Forum and with the Department of Social Development for attention (including Umlazi V Section Community Hall / Shelter, Shallcross, Bayview, Umlazi Section V community halls; The Hindu Temple and Cultural Centre – </a:t>
                      </a:r>
                      <a:r>
                        <a:rPr lang="en-US" sz="1300" dirty="0" err="1">
                          <a:effectLst/>
                        </a:rPr>
                        <a:t>Umhlatuzana</a:t>
                      </a:r>
                      <a:r>
                        <a:rPr lang="en-US" sz="1300" dirty="0">
                          <a:effectLst/>
                        </a:rPr>
                        <a:t>; Mandeni, </a:t>
                      </a:r>
                      <a:r>
                        <a:rPr lang="en-US" sz="1300" dirty="0" err="1">
                          <a:effectLst/>
                        </a:rPr>
                        <a:t>Sundumbili</a:t>
                      </a:r>
                      <a:r>
                        <a:rPr lang="en-US" sz="1300" dirty="0">
                          <a:effectLst/>
                        </a:rPr>
                        <a:t>, </a:t>
                      </a:r>
                      <a:r>
                        <a:rPr lang="en-US" sz="1300" dirty="0" err="1">
                          <a:effectLst/>
                        </a:rPr>
                        <a:t>Isithebe</a:t>
                      </a:r>
                      <a:r>
                        <a:rPr lang="en-US" sz="1300" dirty="0">
                          <a:effectLst/>
                        </a:rPr>
                        <a:t> and KwaDukuza Libraries). The DSD is facilitating relevant interventions to address the immediate challenges and updates will be provided in due course.</a:t>
                      </a:r>
                    </a:p>
                  </a:txBody>
                  <a:tcPr marL="59885" marR="59885" marT="0" marB="0"/>
                </a:tc>
                <a:extLst>
                  <a:ext uri="{0D108BD9-81ED-4DB2-BD59-A6C34878D82A}">
                    <a16:rowId xmlns:a16="http://schemas.microsoft.com/office/drawing/2014/main" val="642781832"/>
                  </a:ext>
                </a:extLst>
              </a:tr>
              <a:tr h="1334856">
                <a:tc>
                  <a:txBody>
                    <a:bodyPr/>
                    <a:lstStyle/>
                    <a:p>
                      <a:pPr>
                        <a:lnSpc>
                          <a:spcPct val="107000"/>
                        </a:lnSpc>
                        <a:spcAft>
                          <a:spcPts val="0"/>
                        </a:spcAft>
                      </a:pPr>
                      <a:r>
                        <a:rPr lang="en-US" sz="1300" b="0" dirty="0">
                          <a:effectLst/>
                        </a:rPr>
                        <a:t>Need for an audit to plan the safe return home for people in the temporary shelters</a:t>
                      </a:r>
                      <a:endParaRPr lang="en-ZA"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tc>
                  <a:txBody>
                    <a:bodyPr/>
                    <a:lstStyle/>
                    <a:p>
                      <a:pPr>
                        <a:lnSpc>
                          <a:spcPct val="107000"/>
                        </a:lnSpc>
                        <a:spcAft>
                          <a:spcPts val="0"/>
                        </a:spcAft>
                      </a:pPr>
                      <a:r>
                        <a:rPr lang="en-US" sz="1300" dirty="0">
                          <a:effectLst/>
                        </a:rPr>
                        <a:t>DSD will be implementing a Real Time Monitoring Tool (RTMT) from 23 May to assess the state of well-being among children, and needs of the children’s families with regard to hunger, violence, abuse, food poverty and neglect. Being extended to include GBV, HIV/AIDS. A report in this regard will be produce on the last week of June, and is intended among others, tactical strategies for handling families exiting the temporary shelters to inform plans going forward</a:t>
                      </a:r>
                      <a:endParaRPr lang="en-Z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extLst>
                  <a:ext uri="{0D108BD9-81ED-4DB2-BD59-A6C34878D82A}">
                    <a16:rowId xmlns:a16="http://schemas.microsoft.com/office/drawing/2014/main" val="2805687729"/>
                  </a:ext>
                </a:extLst>
              </a:tr>
              <a:tr h="723079">
                <a:tc>
                  <a:txBody>
                    <a:bodyPr/>
                    <a:lstStyle/>
                    <a:p>
                      <a:pPr>
                        <a:lnSpc>
                          <a:spcPct val="107000"/>
                        </a:lnSpc>
                        <a:spcAft>
                          <a:spcPts val="0"/>
                        </a:spcAft>
                      </a:pPr>
                      <a:r>
                        <a:rPr lang="en-US" sz="1300" b="0" dirty="0">
                          <a:effectLst/>
                          <a:latin typeface="Calibri" panose="020F0502020204030204" pitchFamily="34" charset="0"/>
                          <a:ea typeface="Calibri" panose="020F0502020204030204" pitchFamily="34" charset="0"/>
                          <a:cs typeface="Times New Roman" panose="02020603050405020304" pitchFamily="18" charset="0"/>
                        </a:rPr>
                        <a:t>Economic effects of the disruption at the Port of Durban</a:t>
                      </a:r>
                      <a:endParaRPr lang="en-ZA"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tc>
                  <a:txBody>
                    <a:bodyPr/>
                    <a:lstStyle/>
                    <a:p>
                      <a:pPr>
                        <a:lnSpc>
                          <a:spcPct val="107000"/>
                        </a:lnSpc>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The DPME is developing a diagnostic study on the economic risks associated with the disruption of the Durban Port precinct caused by the 2022 flood disaster. This study must assist in identifying strategic policy options for the future.</a:t>
                      </a:r>
                      <a:endParaRPr lang="en-Z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9885" marR="59885" marT="0" marB="0"/>
                </a:tc>
                <a:extLst>
                  <a:ext uri="{0D108BD9-81ED-4DB2-BD59-A6C34878D82A}">
                    <a16:rowId xmlns:a16="http://schemas.microsoft.com/office/drawing/2014/main" val="4208260905"/>
                  </a:ext>
                </a:extLst>
              </a:tr>
            </a:tbl>
          </a:graphicData>
        </a:graphic>
      </p:graphicFrame>
      <p:sp>
        <p:nvSpPr>
          <p:cNvPr id="7" name="Slide Number Placeholder 4">
            <a:extLst>
              <a:ext uri="{FF2B5EF4-FFF2-40B4-BE49-F238E27FC236}">
                <a16:creationId xmlns:a16="http://schemas.microsoft.com/office/drawing/2014/main" id="{51E181FC-C20D-4DB9-B3D8-AC5D235BD210}"/>
              </a:ext>
            </a:extLst>
          </p:cNvPr>
          <p:cNvSpPr>
            <a:spLocks noGrp="1"/>
          </p:cNvSpPr>
          <p:nvPr>
            <p:ph type="sldNum" sz="quarter" idx="12"/>
          </p:nvPr>
        </p:nvSpPr>
        <p:spPr>
          <a:xfrm>
            <a:off x="6958276" y="6348029"/>
            <a:ext cx="2057400" cy="365125"/>
          </a:xfrm>
        </p:spPr>
        <p:txBody>
          <a:bodyPr/>
          <a:lstStyle/>
          <a:p>
            <a:fld id="{0EEB7D3C-0E4C-4373-9A34-E7674E85243A}" type="slidenum">
              <a:rPr lang="en-ZA" smtClean="0"/>
              <a:t>31</a:t>
            </a:fld>
            <a:endParaRPr lang="en-ZA" dirty="0"/>
          </a:p>
        </p:txBody>
      </p:sp>
    </p:spTree>
    <p:extLst>
      <p:ext uri="{BB962C8B-B14F-4D97-AF65-F5344CB8AC3E}">
        <p14:creationId xmlns:p14="http://schemas.microsoft.com/office/powerpoint/2010/main" val="3020985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F38CD94-4E04-4881-A069-C662AAB5CDE3}"/>
              </a:ext>
            </a:extLst>
          </p:cNvPr>
          <p:cNvSpPr>
            <a:spLocks noGrp="1"/>
          </p:cNvSpPr>
          <p:nvPr>
            <p:ph type="title"/>
          </p:nvPr>
        </p:nvSpPr>
        <p:spPr>
          <a:xfrm>
            <a:off x="144669" y="0"/>
            <a:ext cx="8977745" cy="735766"/>
          </a:xfrm>
        </p:spPr>
        <p:txBody>
          <a:bodyPr anchor="ctr">
            <a:noAutofit/>
          </a:bodyPr>
          <a:lstStyle/>
          <a:p>
            <a:pPr algn="ctr"/>
            <a:r>
              <a:rPr lang="en-US" sz="2400" b="1" dirty="0">
                <a:latin typeface="+mn-lt"/>
              </a:rPr>
              <a:t>Outcome of Minister’s KZN visit of 05 May 2022: </a:t>
            </a:r>
            <a:br>
              <a:rPr lang="en-US" sz="2400" b="1" dirty="0">
                <a:latin typeface="+mn-lt"/>
              </a:rPr>
            </a:br>
            <a:r>
              <a:rPr lang="en-US" sz="2400" b="1" dirty="0">
                <a:solidFill>
                  <a:srgbClr val="0070C0"/>
                </a:solidFill>
                <a:latin typeface="+mn-lt"/>
              </a:rPr>
              <a:t>Infrastructure</a:t>
            </a:r>
            <a:endParaRPr lang="en-ZA" sz="2400" b="1" dirty="0">
              <a:solidFill>
                <a:srgbClr val="0070C0"/>
              </a:solidFill>
              <a:latin typeface="+mn-lt"/>
            </a:endParaRPr>
          </a:p>
        </p:txBody>
      </p:sp>
      <p:graphicFrame>
        <p:nvGraphicFramePr>
          <p:cNvPr id="6" name="Table 5">
            <a:extLst>
              <a:ext uri="{FF2B5EF4-FFF2-40B4-BE49-F238E27FC236}">
                <a16:creationId xmlns:a16="http://schemas.microsoft.com/office/drawing/2014/main" id="{816BBE3E-9C91-4C38-B8DB-3FAC2820936B}"/>
              </a:ext>
            </a:extLst>
          </p:cNvPr>
          <p:cNvGraphicFramePr>
            <a:graphicFrameLocks noGrp="1"/>
          </p:cNvGraphicFramePr>
          <p:nvPr>
            <p:extLst>
              <p:ext uri="{D42A27DB-BD31-4B8C-83A1-F6EECF244321}">
                <p14:modId xmlns:p14="http://schemas.microsoft.com/office/powerpoint/2010/main" val="1857290931"/>
              </p:ext>
            </p:extLst>
          </p:nvPr>
        </p:nvGraphicFramePr>
        <p:xfrm>
          <a:off x="144669" y="1121790"/>
          <a:ext cx="8725954" cy="5208117"/>
        </p:xfrm>
        <a:graphic>
          <a:graphicData uri="http://schemas.openxmlformats.org/drawingml/2006/table">
            <a:tbl>
              <a:tblPr firstRow="1" bandRow="1">
                <a:tableStyleId>{5C22544A-7EE6-4342-B048-85BDC9FD1C3A}</a:tableStyleId>
              </a:tblPr>
              <a:tblGrid>
                <a:gridCol w="4896731">
                  <a:extLst>
                    <a:ext uri="{9D8B030D-6E8A-4147-A177-3AD203B41FA5}">
                      <a16:colId xmlns:a16="http://schemas.microsoft.com/office/drawing/2014/main" val="3609947659"/>
                    </a:ext>
                  </a:extLst>
                </a:gridCol>
                <a:gridCol w="3829223">
                  <a:extLst>
                    <a:ext uri="{9D8B030D-6E8A-4147-A177-3AD203B41FA5}">
                      <a16:colId xmlns:a16="http://schemas.microsoft.com/office/drawing/2014/main" val="1721134778"/>
                    </a:ext>
                  </a:extLst>
                </a:gridCol>
              </a:tblGrid>
              <a:tr h="280368">
                <a:tc>
                  <a:txBody>
                    <a:bodyPr/>
                    <a:lstStyle/>
                    <a:p>
                      <a:r>
                        <a:rPr lang="en-ZA" sz="1200" b="1" dirty="0">
                          <a:latin typeface="Arial" panose="020B0604020202020204" pitchFamily="34" charset="0"/>
                          <a:cs typeface="Arial" panose="020B0604020202020204" pitchFamily="34" charset="0"/>
                        </a:rPr>
                        <a:t>Key challenge</a:t>
                      </a:r>
                    </a:p>
                  </a:txBody>
                  <a:tcPr marL="68580" marR="68580" marT="34290" marB="34290">
                    <a:solidFill>
                      <a:schemeClr val="accent2">
                        <a:lumMod val="75000"/>
                      </a:schemeClr>
                    </a:solidFill>
                  </a:tcPr>
                </a:tc>
                <a:tc>
                  <a:txBody>
                    <a:bodyPr/>
                    <a:lstStyle/>
                    <a:p>
                      <a:r>
                        <a:rPr lang="en-ZA" sz="1200" b="1" dirty="0">
                          <a:latin typeface="Arial" panose="020B0604020202020204" pitchFamily="34" charset="0"/>
                          <a:cs typeface="Arial" panose="020B0604020202020204" pitchFamily="34" charset="0"/>
                        </a:rPr>
                        <a:t>Report as at 5 May 2022</a:t>
                      </a:r>
                    </a:p>
                  </a:txBody>
                  <a:tcPr marL="68580" marR="68580" marT="34290" marB="34290">
                    <a:solidFill>
                      <a:schemeClr val="accent2">
                        <a:lumMod val="75000"/>
                      </a:schemeClr>
                    </a:solidFill>
                  </a:tcPr>
                </a:tc>
                <a:extLst>
                  <a:ext uri="{0D108BD9-81ED-4DB2-BD59-A6C34878D82A}">
                    <a16:rowId xmlns:a16="http://schemas.microsoft.com/office/drawing/2014/main" val="1030560366"/>
                  </a:ext>
                </a:extLst>
              </a:tr>
              <a:tr h="1191065">
                <a:tc>
                  <a:txBody>
                    <a:bodyPr/>
                    <a:lstStyle/>
                    <a:p>
                      <a:r>
                        <a:rPr lang="en-ZA" sz="1100" b="1" dirty="0">
                          <a:latin typeface="Arial" panose="020B0604020202020204" pitchFamily="34" charset="0"/>
                          <a:cs typeface="Arial" panose="020B0604020202020204" pitchFamily="34" charset="0"/>
                        </a:rPr>
                        <a:t>Bulk Water</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Arial" panose="020B0604020202020204" pitchFamily="34" charset="0"/>
                          <a:cs typeface="Arial" panose="020B0604020202020204" pitchFamily="34" charset="0"/>
                        </a:rPr>
                        <a:t>Damage to infrastructure (aqueducts, pipes, pumps, waste water treatment works) negatively affecting distribution of water supply to various areas (Durban, South Coast, Tongaat</a:t>
                      </a:r>
                    </a:p>
                    <a:p>
                      <a:pPr marL="285750" indent="-285750">
                        <a:buFont typeface="Arial" panose="020B0604020202020204" pitchFamily="34" charset="0"/>
                        <a:buChar char="•"/>
                      </a:pPr>
                      <a:r>
                        <a:rPr lang="en-US" sz="1100" dirty="0">
                          <a:latin typeface="Arial" panose="020B0604020202020204" pitchFamily="34" charset="0"/>
                          <a:cs typeface="Arial" panose="020B0604020202020204" pitchFamily="34" charset="0"/>
                        </a:rPr>
                        <a:t>Impact of water shortages on operations at King Shaka Int Airport; health facilities and other essential public facilities</a:t>
                      </a:r>
                      <a:endParaRPr lang="en-ZA" sz="1100" dirty="0">
                        <a:latin typeface="Arial" panose="020B0604020202020204" pitchFamily="34" charset="0"/>
                        <a:cs typeface="Arial" panose="020B0604020202020204" pitchFamily="34" charset="0"/>
                      </a:endParaRPr>
                    </a:p>
                  </a:txBody>
                  <a:tcPr marL="68580" marR="68580" marT="34290" marB="34290">
                    <a:solidFill>
                      <a:schemeClr val="accent2">
                        <a:lumMod val="20000"/>
                        <a:lumOff val="80000"/>
                      </a:schemeClr>
                    </a:solidFill>
                  </a:tcPr>
                </a:tc>
                <a:tc>
                  <a:txBody>
                    <a:bodyPr/>
                    <a:lstStyle/>
                    <a:p>
                      <a:r>
                        <a:rPr lang="en-ZA" sz="1100" dirty="0">
                          <a:latin typeface="Arial" panose="020B0604020202020204" pitchFamily="34" charset="0"/>
                          <a:cs typeface="Arial" panose="020B0604020202020204" pitchFamily="34" charset="0"/>
                        </a:rPr>
                        <a:t>Distribution of water tankers to affected areas across the city</a:t>
                      </a:r>
                    </a:p>
                  </a:txBody>
                  <a:tcPr marL="68580" marR="68580" marT="34290" marB="34290">
                    <a:solidFill>
                      <a:schemeClr val="accent2">
                        <a:lumMod val="20000"/>
                        <a:lumOff val="80000"/>
                      </a:schemeClr>
                    </a:solidFill>
                  </a:tcPr>
                </a:tc>
                <a:extLst>
                  <a:ext uri="{0D108BD9-81ED-4DB2-BD59-A6C34878D82A}">
                    <a16:rowId xmlns:a16="http://schemas.microsoft.com/office/drawing/2014/main" val="3836897898"/>
                  </a:ext>
                </a:extLst>
              </a:tr>
              <a:tr h="585272">
                <a:tc>
                  <a:txBody>
                    <a:bodyPr/>
                    <a:lstStyle/>
                    <a:p>
                      <a:pPr marL="0" algn="l" defTabSz="914400" rtl="0" eaLnBrk="1" latinLnBrk="0" hangingPunct="1"/>
                      <a:r>
                        <a:rPr lang="en-ZA" sz="1100" b="1" kern="1200" dirty="0">
                          <a:solidFill>
                            <a:schemeClr val="dk1"/>
                          </a:solidFill>
                          <a:latin typeface="Arial" panose="020B0604020202020204" pitchFamily="34" charset="0"/>
                          <a:ea typeface="+mn-ea"/>
                          <a:cs typeface="Arial" panose="020B0604020202020204" pitchFamily="34" charset="0"/>
                        </a:rPr>
                        <a:t>Electricity</a:t>
                      </a:r>
                    </a:p>
                    <a:p>
                      <a:pPr marL="285750" indent="-285750" algn="l" defTabSz="914400" rtl="0" eaLnBrk="1" latinLnBrk="0" hangingPunct="1">
                        <a:buFont typeface="Arial" panose="020B0604020202020204" pitchFamily="34" charset="0"/>
                        <a:buChar char="•"/>
                      </a:pPr>
                      <a:r>
                        <a:rPr lang="en-ZA" sz="1100" kern="1200" dirty="0">
                          <a:solidFill>
                            <a:schemeClr val="dk1"/>
                          </a:solidFill>
                          <a:latin typeface="Arial" panose="020B0604020202020204" pitchFamily="34" charset="0"/>
                          <a:ea typeface="+mn-ea"/>
                          <a:cs typeface="Arial" panose="020B0604020202020204" pitchFamily="34" charset="0"/>
                        </a:rPr>
                        <a:t>Damage to substations &amp; voltage cables is reported</a:t>
                      </a:r>
                    </a:p>
                  </a:txBody>
                  <a:tcPr marL="68580" marR="68580" marT="34290" marB="34290">
                    <a:solidFill>
                      <a:schemeClr val="accent2">
                        <a:lumMod val="20000"/>
                        <a:lumOff val="80000"/>
                      </a:schemeClr>
                    </a:solidFill>
                  </a:tcPr>
                </a:tc>
                <a:tc>
                  <a:txBody>
                    <a:bodyPr/>
                    <a:lstStyle/>
                    <a:p>
                      <a:r>
                        <a:rPr lang="en-ZA" sz="1100" dirty="0">
                          <a:latin typeface="Arial" panose="020B0604020202020204" pitchFamily="34" charset="0"/>
                          <a:cs typeface="Arial" panose="020B0604020202020204" pitchFamily="34" charset="0"/>
                        </a:rPr>
                        <a:t>Repairs have commenced to Bayhead &amp; Marrianridge substations. Funding to fix Mondi &amp; Sapref cables was being sourced.</a:t>
                      </a:r>
                    </a:p>
                  </a:txBody>
                  <a:tcPr marL="68580" marR="68580" marT="34290" marB="34290">
                    <a:solidFill>
                      <a:schemeClr val="accent2">
                        <a:lumMod val="20000"/>
                        <a:lumOff val="80000"/>
                      </a:schemeClr>
                    </a:solidFill>
                  </a:tcPr>
                </a:tc>
                <a:extLst>
                  <a:ext uri="{0D108BD9-81ED-4DB2-BD59-A6C34878D82A}">
                    <a16:rowId xmlns:a16="http://schemas.microsoft.com/office/drawing/2014/main" val="2350342855"/>
                  </a:ext>
                </a:extLst>
              </a:tr>
              <a:tr h="924304">
                <a:tc>
                  <a:txBody>
                    <a:bodyPr/>
                    <a:lstStyle/>
                    <a:p>
                      <a:pPr marL="0" algn="l" defTabSz="914400" rtl="0" eaLnBrk="1" latinLnBrk="0" hangingPunct="1"/>
                      <a:r>
                        <a:rPr lang="en-ZA" sz="1100" b="1" kern="1200" dirty="0">
                          <a:solidFill>
                            <a:schemeClr val="dk1"/>
                          </a:solidFill>
                          <a:latin typeface="Arial" panose="020B0604020202020204" pitchFamily="34" charset="0"/>
                          <a:ea typeface="+mn-ea"/>
                          <a:cs typeface="Arial" panose="020B0604020202020204" pitchFamily="34" charset="0"/>
                        </a:rPr>
                        <a:t>Transport</a:t>
                      </a:r>
                    </a:p>
                    <a:p>
                      <a:pPr marL="285750" indent="-285750" algn="l" defTabSz="914400" rtl="0" eaLnBrk="1" latinLnBrk="0" hangingPunct="1">
                        <a:buFont typeface="Arial" panose="020B0604020202020204" pitchFamily="34" charset="0"/>
                        <a:buChar char="•"/>
                      </a:pPr>
                      <a:r>
                        <a:rPr lang="en-ZA" sz="1100" kern="1200" dirty="0">
                          <a:solidFill>
                            <a:schemeClr val="dk1"/>
                          </a:solidFill>
                          <a:latin typeface="Arial" panose="020B0604020202020204" pitchFamily="34" charset="0"/>
                          <a:ea typeface="+mn-ea"/>
                          <a:cs typeface="Arial" panose="020B0604020202020204" pitchFamily="34" charset="0"/>
                        </a:rPr>
                        <a:t>Impact on bridges, roads &amp; stormwater have been recorded. The province has recorded 1372 projects across 11 district municipalities. Responsibility for repairs is shared between KZN DOT &amp; SANRAL</a:t>
                      </a:r>
                    </a:p>
                  </a:txBody>
                  <a:tcPr marL="68580" marR="68580" marT="34290" marB="34290">
                    <a:solidFill>
                      <a:schemeClr val="accent2">
                        <a:lumMod val="20000"/>
                        <a:lumOff val="80000"/>
                      </a:schemeClr>
                    </a:solidFill>
                  </a:tcPr>
                </a:tc>
                <a:tc>
                  <a:txBody>
                    <a:bodyPr/>
                    <a:lstStyle/>
                    <a:p>
                      <a:r>
                        <a:rPr lang="en-ZA" sz="1100" dirty="0">
                          <a:latin typeface="Arial" panose="020B0604020202020204" pitchFamily="34" charset="0"/>
                          <a:cs typeface="Arial" panose="020B0604020202020204" pitchFamily="34" charset="0"/>
                        </a:rPr>
                        <a:t>18 bridge repairs will be undertaken in the current financial year</a:t>
                      </a:r>
                    </a:p>
                  </a:txBody>
                  <a:tcPr marL="68580" marR="68580" marT="34290" marB="34290">
                    <a:solidFill>
                      <a:schemeClr val="accent2">
                        <a:lumMod val="20000"/>
                        <a:lumOff val="80000"/>
                      </a:schemeClr>
                    </a:solidFill>
                  </a:tcPr>
                </a:tc>
                <a:extLst>
                  <a:ext uri="{0D108BD9-81ED-4DB2-BD59-A6C34878D82A}">
                    <a16:rowId xmlns:a16="http://schemas.microsoft.com/office/drawing/2014/main" val="2293437117"/>
                  </a:ext>
                </a:extLst>
              </a:tr>
              <a:tr h="448404">
                <a:tc>
                  <a:txBody>
                    <a:bodyPr/>
                    <a:lstStyle/>
                    <a:p>
                      <a:r>
                        <a:rPr lang="en-ZA" sz="1100" b="1" dirty="0">
                          <a:latin typeface="Arial" panose="020B0604020202020204" pitchFamily="34" charset="0"/>
                          <a:cs typeface="Arial" panose="020B0604020202020204" pitchFamily="34" charset="0"/>
                        </a:rPr>
                        <a:t>PRASA</a:t>
                      </a:r>
                    </a:p>
                    <a:p>
                      <a:pPr marL="285750" indent="-285750">
                        <a:buFont typeface="Arial" panose="020B0604020202020204" pitchFamily="34" charset="0"/>
                        <a:buChar char="•"/>
                      </a:pPr>
                      <a:r>
                        <a:rPr lang="en-ZA" sz="1100" b="0" dirty="0">
                          <a:latin typeface="Arial" panose="020B0604020202020204" pitchFamily="34" charset="0"/>
                          <a:cs typeface="Arial" panose="020B0604020202020204" pitchFamily="34" charset="0"/>
                        </a:rPr>
                        <a:t>Damage to railway lines</a:t>
                      </a:r>
                    </a:p>
                  </a:txBody>
                  <a:tcPr marL="68580" marR="68580" marT="34290" marB="34290">
                    <a:solidFill>
                      <a:schemeClr val="accent2">
                        <a:lumMod val="20000"/>
                        <a:lumOff val="80000"/>
                      </a:schemeClr>
                    </a:solidFill>
                  </a:tcPr>
                </a:tc>
                <a:tc>
                  <a:txBody>
                    <a:bodyPr/>
                    <a:lstStyle/>
                    <a:p>
                      <a:r>
                        <a:rPr lang="en-US" sz="1100" dirty="0">
                          <a:latin typeface="Arial" panose="020B0604020202020204" pitchFamily="34" charset="0"/>
                          <a:cs typeface="Arial" panose="020B0604020202020204" pitchFamily="34" charset="0"/>
                        </a:rPr>
                        <a:t>Preliminary assessment of the rail infrastructure damaged during the floods undertaken</a:t>
                      </a:r>
                      <a:endParaRPr lang="en-ZA" sz="1100" dirty="0">
                        <a:latin typeface="Arial" panose="020B0604020202020204" pitchFamily="34" charset="0"/>
                        <a:cs typeface="Arial" panose="020B0604020202020204" pitchFamily="34" charset="0"/>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315605980"/>
                  </a:ext>
                </a:extLst>
              </a:tr>
              <a:tr h="1778704">
                <a:tc>
                  <a:txBody>
                    <a:bodyPr/>
                    <a:lstStyle/>
                    <a:p>
                      <a:r>
                        <a:rPr lang="en-ZA" sz="1100" b="1" dirty="0">
                          <a:latin typeface="Arial" panose="020B0604020202020204" pitchFamily="34" charset="0"/>
                          <a:cs typeface="Arial" panose="020B0604020202020204" pitchFamily="34" charset="0"/>
                        </a:rPr>
                        <a:t>Port of Durban</a:t>
                      </a:r>
                    </a:p>
                    <a:p>
                      <a:pPr marL="285750" indent="-285750" algn="l" defTabSz="914400" rtl="0" eaLnBrk="1" latinLnBrk="0" hangingPunct="1">
                        <a:buFont typeface="Arial" panose="020B0604020202020204" pitchFamily="34" charset="0"/>
                        <a:buChar char="•"/>
                      </a:pPr>
                      <a:r>
                        <a:rPr lang="en-ZA" sz="1100" kern="1200" dirty="0">
                          <a:solidFill>
                            <a:schemeClr val="dk1"/>
                          </a:solidFill>
                          <a:latin typeface="Arial" panose="020B0604020202020204" pitchFamily="34" charset="0"/>
                          <a:ea typeface="+mn-ea"/>
                          <a:cs typeface="Arial" panose="020B0604020202020204" pitchFamily="34" charset="0"/>
                        </a:rPr>
                        <a:t>Severe damage to access (Bay Head) road leading to the port, leading to congestion by trucks. Damage to Canal Bridge. Backlogs in container clearance.</a:t>
                      </a:r>
                    </a:p>
                    <a:p>
                      <a:pPr marL="285750" indent="-285750" algn="l" defTabSz="914400" rtl="0" eaLnBrk="1" latinLnBrk="0" hangingPunct="1">
                        <a:buFont typeface="Arial" panose="020B0604020202020204" pitchFamily="34" charset="0"/>
                        <a:buChar char="•"/>
                      </a:pPr>
                      <a:r>
                        <a:rPr lang="en-ZA" sz="1100" b="1" dirty="0">
                          <a:latin typeface="Arial" panose="020B0604020202020204" pitchFamily="34" charset="0"/>
                          <a:cs typeface="Arial" panose="020B0604020202020204" pitchFamily="34" charset="0"/>
                        </a:rPr>
                        <a:t>Transnet Freight Rail </a:t>
                      </a:r>
                      <a:r>
                        <a:rPr lang="en-ZA" sz="1100" b="0" dirty="0">
                          <a:latin typeface="Arial" panose="020B0604020202020204" pitchFamily="34" charset="0"/>
                          <a:cs typeface="Arial" panose="020B0604020202020204" pitchFamily="34" charset="0"/>
                        </a:rPr>
                        <a:t>- rail services have been suspended </a:t>
                      </a:r>
                      <a:r>
                        <a:rPr lang="en-US" sz="1100" dirty="0">
                          <a:latin typeface="Arial" panose="020B0604020202020204" pitchFamily="34" charset="0"/>
                          <a:cs typeface="Arial" panose="020B0604020202020204" pitchFamily="34" charset="0"/>
                        </a:rPr>
                        <a:t>between </a:t>
                      </a:r>
                      <a:r>
                        <a:rPr lang="en-US" sz="1100" kern="1200" dirty="0">
                          <a:solidFill>
                            <a:schemeClr val="dk1"/>
                          </a:solidFill>
                          <a:latin typeface="Arial" panose="020B0604020202020204" pitchFamily="34" charset="0"/>
                          <a:ea typeface="+mn-ea"/>
                          <a:cs typeface="Arial" panose="020B0604020202020204" pitchFamily="34" charset="0"/>
                        </a:rPr>
                        <a:t>Durban &amp; Cato Ridge, the North &amp; South Coast lines. Infrastructure has been destroyed by washaways &amp; mudslides, particularly in areas where communities have encroached on the rail reserve</a:t>
                      </a:r>
                      <a:endParaRPr lang="en-ZA" sz="1100" kern="1200" dirty="0">
                        <a:solidFill>
                          <a:schemeClr val="dk1"/>
                        </a:solidFill>
                        <a:latin typeface="Arial" panose="020B0604020202020204" pitchFamily="34" charset="0"/>
                        <a:ea typeface="+mn-ea"/>
                        <a:cs typeface="Arial" panose="020B0604020202020204" pitchFamily="34" charset="0"/>
                      </a:endParaRPr>
                    </a:p>
                    <a:p>
                      <a:endParaRPr lang="en-ZA" sz="1100" b="1" dirty="0">
                        <a:latin typeface="Arial" panose="020B0604020202020204" pitchFamily="34" charset="0"/>
                        <a:cs typeface="Arial" panose="020B0604020202020204" pitchFamily="34" charset="0"/>
                      </a:endParaRPr>
                    </a:p>
                  </a:txBody>
                  <a:tcPr marL="68580" marR="68580" marT="34290" marB="34290">
                    <a:solidFill>
                      <a:schemeClr val="accent2">
                        <a:lumMod val="20000"/>
                        <a:lumOff val="80000"/>
                      </a:schemeClr>
                    </a:solidFill>
                  </a:tcPr>
                </a:tc>
                <a:tc>
                  <a:txBody>
                    <a:bodyPr/>
                    <a:lstStyle/>
                    <a:p>
                      <a:r>
                        <a:rPr lang="en-ZA" sz="1100" dirty="0">
                          <a:latin typeface="Arial" panose="020B0604020202020204" pitchFamily="34" charset="0"/>
                          <a:cs typeface="Arial" panose="020B0604020202020204" pitchFamily="34" charset="0"/>
                        </a:rPr>
                        <a:t>Restoration of the Canal Bridge has commenced. Two lanes leading to the port are open. Further work on Bay Head road must still be undertaken.</a:t>
                      </a:r>
                    </a:p>
                    <a:p>
                      <a:endParaRPr lang="en-ZA"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Transnet has declared Force Majeure for a period of seven weeks, with an update on resumption of operations to be provided by 9 June 2022. </a:t>
                      </a:r>
                    </a:p>
                    <a:p>
                      <a:r>
                        <a:rPr lang="en-US" sz="1100" dirty="0">
                          <a:latin typeface="Arial" panose="020B0604020202020204" pitchFamily="34" charset="0"/>
                          <a:cs typeface="Arial" panose="020B0604020202020204" pitchFamily="34" charset="0"/>
                        </a:rPr>
                        <a:t>Transnet Port Masterplan was presented indicating future development plans.</a:t>
                      </a:r>
                      <a:endParaRPr lang="en-ZA" sz="1100" dirty="0">
                        <a:latin typeface="Arial" panose="020B0604020202020204" pitchFamily="34" charset="0"/>
                        <a:cs typeface="Arial" panose="020B0604020202020204" pitchFamily="34" charset="0"/>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297077030"/>
                  </a:ext>
                </a:extLst>
              </a:tr>
            </a:tbl>
          </a:graphicData>
        </a:graphic>
      </p:graphicFrame>
      <p:sp>
        <p:nvSpPr>
          <p:cNvPr id="5" name="Slide Number Placeholder 4"/>
          <p:cNvSpPr>
            <a:spLocks noGrp="1"/>
          </p:cNvSpPr>
          <p:nvPr>
            <p:ph type="sldNum" sz="quarter" idx="12"/>
          </p:nvPr>
        </p:nvSpPr>
        <p:spPr>
          <a:xfrm>
            <a:off x="7065014" y="6492875"/>
            <a:ext cx="2057400" cy="365125"/>
          </a:xfrm>
        </p:spPr>
        <p:txBody>
          <a:bodyPr/>
          <a:lstStyle/>
          <a:p>
            <a:fld id="{0EEB7D3C-0E4C-4373-9A34-E7674E85243A}" type="slidenum">
              <a:rPr lang="en-ZA" smtClean="0"/>
              <a:t>32</a:t>
            </a:fld>
            <a:endParaRPr lang="en-ZA" dirty="0"/>
          </a:p>
        </p:txBody>
      </p:sp>
    </p:spTree>
    <p:extLst>
      <p:ext uri="{BB962C8B-B14F-4D97-AF65-F5344CB8AC3E}">
        <p14:creationId xmlns:p14="http://schemas.microsoft.com/office/powerpoint/2010/main" val="2147069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F38CD94-4E04-4881-A069-C662AAB5CDE3}"/>
              </a:ext>
            </a:extLst>
          </p:cNvPr>
          <p:cNvSpPr>
            <a:spLocks noGrp="1"/>
          </p:cNvSpPr>
          <p:nvPr>
            <p:ph type="title"/>
          </p:nvPr>
        </p:nvSpPr>
        <p:spPr>
          <a:xfrm>
            <a:off x="144669" y="0"/>
            <a:ext cx="8977745" cy="735766"/>
          </a:xfrm>
        </p:spPr>
        <p:txBody>
          <a:bodyPr anchor="ctr">
            <a:noAutofit/>
          </a:bodyPr>
          <a:lstStyle/>
          <a:p>
            <a:pPr algn="ctr"/>
            <a:r>
              <a:rPr lang="en-US" sz="2400" b="1" dirty="0">
                <a:latin typeface="+mn-lt"/>
              </a:rPr>
              <a:t>Outcome of Minister’s KZN visit of 05 May 2022: </a:t>
            </a:r>
            <a:br>
              <a:rPr lang="en-US" sz="2400" b="1" dirty="0">
                <a:latin typeface="+mn-lt"/>
              </a:rPr>
            </a:br>
            <a:r>
              <a:rPr lang="en-US" sz="2400" b="1" dirty="0">
                <a:solidFill>
                  <a:srgbClr val="0070C0"/>
                </a:solidFill>
                <a:latin typeface="+mn-lt"/>
              </a:rPr>
              <a:t>Recommendations on Infrastructure</a:t>
            </a:r>
            <a:endParaRPr lang="en-ZA" sz="2400" b="1" dirty="0">
              <a:solidFill>
                <a:srgbClr val="0070C0"/>
              </a:solidFill>
              <a:latin typeface="+mn-lt"/>
            </a:endParaRPr>
          </a:p>
        </p:txBody>
      </p:sp>
      <p:sp>
        <p:nvSpPr>
          <p:cNvPr id="5" name="Slide Number Placeholder 4"/>
          <p:cNvSpPr>
            <a:spLocks noGrp="1"/>
          </p:cNvSpPr>
          <p:nvPr>
            <p:ph type="sldNum" sz="quarter" idx="12"/>
          </p:nvPr>
        </p:nvSpPr>
        <p:spPr>
          <a:xfrm>
            <a:off x="7065014" y="6492875"/>
            <a:ext cx="2057400" cy="365125"/>
          </a:xfrm>
        </p:spPr>
        <p:txBody>
          <a:bodyPr/>
          <a:lstStyle/>
          <a:p>
            <a:fld id="{0EEB7D3C-0E4C-4373-9A34-E7674E85243A}" type="slidenum">
              <a:rPr lang="en-ZA" smtClean="0"/>
              <a:t>33</a:t>
            </a:fld>
            <a:endParaRPr lang="en-ZA" dirty="0"/>
          </a:p>
        </p:txBody>
      </p:sp>
      <p:sp>
        <p:nvSpPr>
          <p:cNvPr id="7" name="TextBox 6">
            <a:extLst>
              <a:ext uri="{FF2B5EF4-FFF2-40B4-BE49-F238E27FC236}">
                <a16:creationId xmlns:a16="http://schemas.microsoft.com/office/drawing/2014/main" id="{2DAB78AD-638F-47A2-A8DE-6DA842972A97}"/>
              </a:ext>
            </a:extLst>
          </p:cNvPr>
          <p:cNvSpPr txBox="1"/>
          <p:nvPr/>
        </p:nvSpPr>
        <p:spPr>
          <a:xfrm>
            <a:off x="144669" y="1004813"/>
            <a:ext cx="8662182" cy="5262979"/>
          </a:xfrm>
          <a:prstGeom prst="rect">
            <a:avLst/>
          </a:prstGeom>
          <a:noFill/>
        </p:spPr>
        <p:txBody>
          <a:bodyPr wrap="square" rtlCol="0">
            <a:spAutoFit/>
          </a:bodyPr>
          <a:lstStyle/>
          <a:p>
            <a:pPr marL="285750" indent="-285750" algn="just" defTabSz="685800">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Final municipal infrastructure technical (damage) assessments reports that are being conducted must be provided must enable prioritization of infrastructure rehabilitation projects, and planning of timeframes &amp; completion periods. This will enable effective monitoring and a mechanism to deal with duplicated activities.</a:t>
            </a:r>
          </a:p>
          <a:p>
            <a:pPr marL="285750" indent="-285750" algn="just" defTabSz="685800">
              <a:buFont typeface="Arial" panose="020B0604020202020204" pitchFamily="34" charset="0"/>
              <a:buChar char="•"/>
            </a:pPr>
            <a:endParaRPr lang="en-US" sz="1400" dirty="0">
              <a:solidFill>
                <a:prstClr val="black"/>
              </a:solidFill>
              <a:latin typeface="Arial" panose="020B0604020202020204" pitchFamily="34" charset="0"/>
              <a:cs typeface="Arial" panose="020B0604020202020204" pitchFamily="34" charset="0"/>
            </a:endParaRPr>
          </a:p>
          <a:p>
            <a:pPr marL="285750" indent="-285750" algn="just" defTabSz="685800">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Compliance to legislation/regulation (e.g. Environmental Impact  Assessments; Water Use Licences) &amp; feasibility studies required may be a risk to fast tracking implementation of development projects, &amp; may cause delays. These need to be identified and relevant departments must assist with necessary approvals. </a:t>
            </a:r>
          </a:p>
          <a:p>
            <a:pPr marL="285750" indent="-285750" algn="just" defTabSz="685800">
              <a:buFont typeface="Arial" panose="020B0604020202020204" pitchFamily="34" charset="0"/>
              <a:buChar char="•"/>
            </a:pPr>
            <a:endParaRPr lang="en-US" sz="1400" dirty="0">
              <a:solidFill>
                <a:prstClr val="black"/>
              </a:solidFill>
              <a:latin typeface="Arial" panose="020B0604020202020204" pitchFamily="34" charset="0"/>
              <a:cs typeface="Arial" panose="020B0604020202020204" pitchFamily="34" charset="0"/>
            </a:endParaRPr>
          </a:p>
          <a:p>
            <a:pPr marL="285750" indent="-285750" algn="just" defTabSz="685800">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Logistics sector (rail &amp; port) must be prioritised by PRASA &amp; Transnet. </a:t>
            </a:r>
            <a:r>
              <a:rPr lang="en-US" sz="1400" i="1" dirty="0">
                <a:solidFill>
                  <a:prstClr val="black"/>
                </a:solidFill>
                <a:latin typeface="Arial" panose="020B0604020202020204" pitchFamily="34" charset="0"/>
                <a:cs typeface="Arial" panose="020B0604020202020204" pitchFamily="34" charset="0"/>
              </a:rPr>
              <a:t>The DPME will engage Transnet on the Port Masterplan in line with recovery plans &amp; understanding of future development plans</a:t>
            </a:r>
            <a:r>
              <a:rPr lang="en-US" sz="1400" dirty="0">
                <a:solidFill>
                  <a:prstClr val="black"/>
                </a:solidFill>
                <a:latin typeface="Arial" panose="020B0604020202020204" pitchFamily="34" charset="0"/>
                <a:cs typeface="Arial" panose="020B0604020202020204" pitchFamily="34" charset="0"/>
              </a:rPr>
              <a:t>.  </a:t>
            </a:r>
          </a:p>
          <a:p>
            <a:pPr marL="285750" indent="-285750" algn="just" defTabSz="685800">
              <a:buFont typeface="Arial" panose="020B0604020202020204" pitchFamily="34" charset="0"/>
              <a:buChar char="•"/>
            </a:pPr>
            <a:endParaRPr lang="en-US" sz="1400" dirty="0">
              <a:solidFill>
                <a:prstClr val="black"/>
              </a:solidFill>
              <a:latin typeface="Arial" panose="020B0604020202020204" pitchFamily="34" charset="0"/>
              <a:cs typeface="Arial" panose="020B0604020202020204" pitchFamily="34" charset="0"/>
            </a:endParaRPr>
          </a:p>
          <a:p>
            <a:pPr marL="285750" indent="-285750" algn="just" defTabSz="685800">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There is a need to prioritise the national road corridors in order to facilitate commercial trade (M4 &amp; N2)</a:t>
            </a:r>
          </a:p>
          <a:p>
            <a:pPr marL="285750" indent="-285750" algn="just" defTabSz="685800">
              <a:buFont typeface="Arial" panose="020B0604020202020204" pitchFamily="34" charset="0"/>
              <a:buChar char="•"/>
            </a:pPr>
            <a:endParaRPr lang="en-US" sz="1400" dirty="0">
              <a:solidFill>
                <a:prstClr val="black"/>
              </a:solidFill>
              <a:latin typeface="Arial" panose="020B0604020202020204" pitchFamily="34" charset="0"/>
              <a:cs typeface="Arial" panose="020B0604020202020204" pitchFamily="34" charset="0"/>
            </a:endParaRPr>
          </a:p>
          <a:p>
            <a:pPr marL="285750" indent="-285750" algn="just" defTabSz="685800">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The Durban Chamber of Commerce highlighted the need for policy amendments to ensure local manufacturing participation, requesting for a regulated specified percentage on locally sourced materials. This should be supported by government to stimulate the local economy. </a:t>
            </a:r>
          </a:p>
          <a:p>
            <a:pPr marL="285750" indent="-285750" algn="just" defTabSz="685800">
              <a:buFont typeface="Arial" panose="020B0604020202020204" pitchFamily="34" charset="0"/>
              <a:buChar char="•"/>
            </a:pPr>
            <a:endParaRPr lang="en-US" sz="1400" dirty="0">
              <a:solidFill>
                <a:prstClr val="black"/>
              </a:solidFill>
              <a:latin typeface="Arial" panose="020B0604020202020204" pitchFamily="34" charset="0"/>
              <a:cs typeface="Arial" panose="020B0604020202020204" pitchFamily="34" charset="0"/>
            </a:endParaRPr>
          </a:p>
          <a:p>
            <a:pPr marL="285750" indent="-285750" algn="just" defTabSz="685800">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The required checks &amp; balances must be maintained to ensure sustainability of the recovery efforts – i.e.  planning &amp; construction of infrastructure that is able to withstand future climatic occurrences</a:t>
            </a:r>
          </a:p>
          <a:p>
            <a:pPr marL="285750" lvl="1" indent="-285750" algn="just" defTabSz="685800">
              <a:buFont typeface="Arial" panose="020B0604020202020204" pitchFamily="34" charset="0"/>
              <a:buChar char="•"/>
            </a:pPr>
            <a:endParaRPr lang="en-US" sz="1400" dirty="0">
              <a:solidFill>
                <a:prstClr val="black"/>
              </a:solidFill>
              <a:latin typeface="Arial" panose="020B0604020202020204" pitchFamily="34" charset="0"/>
              <a:cs typeface="Arial" panose="020B0604020202020204" pitchFamily="34" charset="0"/>
            </a:endParaRPr>
          </a:p>
          <a:p>
            <a:pPr marL="285750" lvl="1" indent="-285750" algn="just" defTabSz="685800">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Continuous maintenance of existing infrastructure is critical &amp; where possible, undertaken concurrent with the flood relief measures.</a:t>
            </a:r>
          </a:p>
        </p:txBody>
      </p:sp>
    </p:spTree>
    <p:extLst>
      <p:ext uri="{BB962C8B-B14F-4D97-AF65-F5344CB8AC3E}">
        <p14:creationId xmlns:p14="http://schemas.microsoft.com/office/powerpoint/2010/main" val="36025577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377F3-77A1-4DC3-BE07-517B4D5C05DB}"/>
              </a:ext>
            </a:extLst>
          </p:cNvPr>
          <p:cNvSpPr>
            <a:spLocks noGrp="1"/>
          </p:cNvSpPr>
          <p:nvPr>
            <p:ph type="title"/>
          </p:nvPr>
        </p:nvSpPr>
        <p:spPr>
          <a:xfrm>
            <a:off x="489501" y="206755"/>
            <a:ext cx="8423909" cy="479045"/>
          </a:xfrm>
        </p:spPr>
        <p:txBody>
          <a:bodyPr>
            <a:noAutofit/>
          </a:bodyPr>
          <a:lstStyle/>
          <a:p>
            <a:pPr algn="ctr"/>
            <a:r>
              <a:rPr lang="en-US" sz="2400" b="1" dirty="0">
                <a:latin typeface="+mn-lt"/>
              </a:rPr>
              <a:t>Deputy Minister Kekana visit to North West (24 May 2022)</a:t>
            </a:r>
            <a:endParaRPr lang="en-ZA" sz="2400" b="1" dirty="0">
              <a:latin typeface="+mn-lt"/>
            </a:endParaRPr>
          </a:p>
        </p:txBody>
      </p:sp>
      <p:sp>
        <p:nvSpPr>
          <p:cNvPr id="6" name="Content Placeholder 2">
            <a:extLst>
              <a:ext uri="{FF2B5EF4-FFF2-40B4-BE49-F238E27FC236}">
                <a16:creationId xmlns:a16="http://schemas.microsoft.com/office/drawing/2014/main" id="{C5281CF0-F7A0-4627-9FB5-690F17C56178}"/>
              </a:ext>
            </a:extLst>
          </p:cNvPr>
          <p:cNvSpPr>
            <a:spLocks noGrp="1"/>
          </p:cNvSpPr>
          <p:nvPr>
            <p:ph idx="1"/>
          </p:nvPr>
        </p:nvSpPr>
        <p:spPr>
          <a:xfrm>
            <a:off x="584462" y="1005084"/>
            <a:ext cx="8107051" cy="5351267"/>
          </a:xfrm>
        </p:spPr>
        <p:txBody>
          <a:bodyPr>
            <a:noAutofit/>
          </a:bodyPr>
          <a:lstStyle/>
          <a:p>
            <a:pPr>
              <a:lnSpc>
                <a:spcPct val="100000"/>
              </a:lnSpc>
              <a:spcBef>
                <a:spcPts val="0"/>
              </a:spcBef>
              <a:spcAft>
                <a:spcPts val="400"/>
              </a:spcAft>
            </a:pPr>
            <a:r>
              <a:rPr lang="en-US" sz="1800" dirty="0">
                <a:cs typeface="Calibri"/>
              </a:rPr>
              <a:t>Deputy Minister Kekana will be visiting the North West on 24 May 2022. </a:t>
            </a:r>
          </a:p>
          <a:p>
            <a:pPr>
              <a:lnSpc>
                <a:spcPct val="100000"/>
              </a:lnSpc>
              <a:spcBef>
                <a:spcPts val="0"/>
              </a:spcBef>
              <a:spcAft>
                <a:spcPts val="400"/>
              </a:spcAft>
            </a:pPr>
            <a:endParaRPr lang="en-US" sz="1800" dirty="0">
              <a:cs typeface="Calibri"/>
            </a:endParaRPr>
          </a:p>
          <a:p>
            <a:pPr>
              <a:lnSpc>
                <a:spcPct val="100000"/>
              </a:lnSpc>
              <a:spcBef>
                <a:spcPts val="0"/>
              </a:spcBef>
              <a:spcAft>
                <a:spcPts val="400"/>
              </a:spcAft>
            </a:pPr>
            <a:r>
              <a:rPr lang="en-US" sz="1800" dirty="0">
                <a:cs typeface="Calibri"/>
              </a:rPr>
              <a:t>DM Kekana will be accompanied by the DMs COGTA, Human Settlement and Health and 3 other MEC in NW province.</a:t>
            </a:r>
          </a:p>
          <a:p>
            <a:pPr>
              <a:lnSpc>
                <a:spcPct val="100000"/>
              </a:lnSpc>
              <a:spcBef>
                <a:spcPts val="0"/>
              </a:spcBef>
              <a:spcAft>
                <a:spcPts val="400"/>
              </a:spcAft>
            </a:pPr>
            <a:endParaRPr lang="en-US" sz="1800" dirty="0">
              <a:cs typeface="Calibri"/>
            </a:endParaRPr>
          </a:p>
          <a:p>
            <a:pPr>
              <a:lnSpc>
                <a:spcPct val="100000"/>
              </a:lnSpc>
              <a:spcBef>
                <a:spcPts val="0"/>
              </a:spcBef>
              <a:spcAft>
                <a:spcPts val="400"/>
              </a:spcAft>
            </a:pPr>
            <a:r>
              <a:rPr lang="en-US" sz="1800" dirty="0">
                <a:cs typeface="Calibri"/>
              </a:rPr>
              <a:t>Agenda include:</a:t>
            </a:r>
          </a:p>
          <a:p>
            <a:pPr lvl="1">
              <a:lnSpc>
                <a:spcPct val="100000"/>
              </a:lnSpc>
              <a:spcBef>
                <a:spcPts val="0"/>
              </a:spcBef>
              <a:spcAft>
                <a:spcPts val="400"/>
              </a:spcAft>
            </a:pPr>
            <a:r>
              <a:rPr lang="en-US" sz="1800" dirty="0">
                <a:cs typeface="Calibri"/>
              </a:rPr>
              <a:t>Meeting with traditional leaders</a:t>
            </a:r>
          </a:p>
          <a:p>
            <a:pPr lvl="1">
              <a:lnSpc>
                <a:spcPct val="100000"/>
              </a:lnSpc>
              <a:spcBef>
                <a:spcPts val="0"/>
              </a:spcBef>
              <a:spcAft>
                <a:spcPts val="400"/>
              </a:spcAft>
            </a:pPr>
            <a:r>
              <a:rPr lang="en-US" sz="1800" dirty="0">
                <a:cs typeface="Calibri"/>
              </a:rPr>
              <a:t>Briefing with the community in the </a:t>
            </a:r>
            <a:r>
              <a:rPr lang="en-US" sz="1800" dirty="0" err="1">
                <a:cs typeface="Calibri"/>
              </a:rPr>
              <a:t>Deelpan</a:t>
            </a:r>
            <a:r>
              <a:rPr lang="en-US" sz="1800" dirty="0">
                <a:cs typeface="Calibri"/>
              </a:rPr>
              <a:t> Village</a:t>
            </a:r>
          </a:p>
          <a:p>
            <a:pPr lvl="1">
              <a:lnSpc>
                <a:spcPct val="100000"/>
              </a:lnSpc>
              <a:spcBef>
                <a:spcPts val="0"/>
              </a:spcBef>
              <a:spcAft>
                <a:spcPts val="400"/>
              </a:spcAft>
            </a:pPr>
            <a:r>
              <a:rPr lang="en-US" sz="1800" dirty="0">
                <a:cs typeface="Calibri"/>
              </a:rPr>
              <a:t>Walk about as part of frontline visits</a:t>
            </a:r>
          </a:p>
          <a:p>
            <a:pPr lvl="1">
              <a:lnSpc>
                <a:spcPct val="100000"/>
              </a:lnSpc>
              <a:spcBef>
                <a:spcPts val="0"/>
              </a:spcBef>
              <a:spcAft>
                <a:spcPts val="400"/>
              </a:spcAft>
            </a:pPr>
            <a:endParaRPr lang="en-US" sz="1800" dirty="0">
              <a:cs typeface="Calibri"/>
            </a:endParaRPr>
          </a:p>
        </p:txBody>
      </p:sp>
      <p:sp>
        <p:nvSpPr>
          <p:cNvPr id="7" name="Slide Number Placeholder 4">
            <a:extLst>
              <a:ext uri="{FF2B5EF4-FFF2-40B4-BE49-F238E27FC236}">
                <a16:creationId xmlns:a16="http://schemas.microsoft.com/office/drawing/2014/main" id="{51E181FC-C20D-4DB9-B3D8-AC5D235BD210}"/>
              </a:ext>
            </a:extLst>
          </p:cNvPr>
          <p:cNvSpPr>
            <a:spLocks noGrp="1"/>
          </p:cNvSpPr>
          <p:nvPr>
            <p:ph type="sldNum" sz="quarter" idx="12"/>
          </p:nvPr>
        </p:nvSpPr>
        <p:spPr>
          <a:xfrm>
            <a:off x="6703753" y="6356351"/>
            <a:ext cx="2057400" cy="365125"/>
          </a:xfrm>
        </p:spPr>
        <p:txBody>
          <a:bodyPr/>
          <a:lstStyle/>
          <a:p>
            <a:fld id="{0EEB7D3C-0E4C-4373-9A34-E7674E85243A}" type="slidenum">
              <a:rPr lang="en-ZA" smtClean="0"/>
              <a:t>34</a:t>
            </a:fld>
            <a:endParaRPr lang="en-ZA" dirty="0"/>
          </a:p>
        </p:txBody>
      </p:sp>
    </p:spTree>
    <p:extLst>
      <p:ext uri="{BB962C8B-B14F-4D97-AF65-F5344CB8AC3E}">
        <p14:creationId xmlns:p14="http://schemas.microsoft.com/office/powerpoint/2010/main" val="93926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EEB7D3C-0E4C-4373-9A34-E7674E85243A}" type="slidenum">
              <a:rPr lang="en-ZA" smtClean="0"/>
              <a:t>35</a:t>
            </a:fld>
            <a:endParaRPr lang="en-ZA"/>
          </a:p>
        </p:txBody>
      </p:sp>
      <p:pic>
        <p:nvPicPr>
          <p:cNvPr id="5" name="DPME_Induction_Slides_THANK YOU11.jpg" descr="DPME_Induction_Slides_THANK YOU11.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9144000" cy="6356351"/>
          </a:xfrm>
          <a:prstGeom prst="rect">
            <a:avLst/>
          </a:prstGeom>
          <a:ln w="12700">
            <a:miter lim="400000"/>
          </a:ln>
        </p:spPr>
      </p:pic>
    </p:spTree>
    <p:extLst>
      <p:ext uri="{BB962C8B-B14F-4D97-AF65-F5344CB8AC3E}">
        <p14:creationId xmlns:p14="http://schemas.microsoft.com/office/powerpoint/2010/main" val="60354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0A241CAA-B689-4FF0-A0C9-4921A12997C0}"/>
              </a:ext>
            </a:extLst>
          </p:cNvPr>
          <p:cNvSpPr txBox="1">
            <a:spLocks/>
          </p:cNvSpPr>
          <p:nvPr/>
        </p:nvSpPr>
        <p:spPr>
          <a:xfrm>
            <a:off x="242293" y="899362"/>
            <a:ext cx="8818579" cy="59586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pPr>
            <a:r>
              <a:rPr lang="en-US" sz="1400" dirty="0">
                <a:cs typeface="Calibri"/>
              </a:rPr>
              <a:t>Work to assess the extent of the impact of the disaster has been done. However, this work still continues and information gets updated as new evidence emerge. Assessments at 20 April showed the following: </a:t>
            </a: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endParaRPr lang="en-US" sz="1400" dirty="0">
              <a:cs typeface="Calibri"/>
            </a:endParaRPr>
          </a:p>
          <a:p>
            <a:pPr>
              <a:lnSpc>
                <a:spcPct val="100000"/>
              </a:lnSpc>
              <a:spcBef>
                <a:spcPts val="0"/>
              </a:spcBef>
              <a:spcAft>
                <a:spcPts val="600"/>
              </a:spcAft>
            </a:pPr>
            <a:r>
              <a:rPr lang="en-US" sz="1400" dirty="0">
                <a:cs typeface="Calibri"/>
              </a:rPr>
              <a:t>Over above humanitarian needs are damages to business property (still to be quantified); Fuel shortages; Supply value chain disruption; Psychosocial challenges; and a broader challenges of public trust in government: susceptibility to “corruption” given past experiences.</a:t>
            </a:r>
          </a:p>
        </p:txBody>
      </p:sp>
      <p:sp>
        <p:nvSpPr>
          <p:cNvPr id="7" name="Title 1"/>
          <p:cNvSpPr>
            <a:spLocks noGrp="1"/>
          </p:cNvSpPr>
          <p:nvPr>
            <p:ph type="title"/>
          </p:nvPr>
        </p:nvSpPr>
        <p:spPr>
          <a:xfrm>
            <a:off x="83127" y="232217"/>
            <a:ext cx="8977745" cy="503549"/>
          </a:xfrm>
        </p:spPr>
        <p:txBody>
          <a:bodyPr anchor="ctr">
            <a:noAutofit/>
          </a:bodyPr>
          <a:lstStyle/>
          <a:p>
            <a:pPr algn="ctr"/>
            <a:r>
              <a:rPr lang="en-US" sz="3200" b="1" dirty="0">
                <a:latin typeface="+mn-lt"/>
              </a:rPr>
              <a:t>Background and context (2)</a:t>
            </a:r>
            <a:endParaRPr lang="en-ZA" sz="3200" b="1" dirty="0">
              <a:latin typeface="+mn-lt"/>
            </a:endParaRPr>
          </a:p>
        </p:txBody>
      </p:sp>
      <p:graphicFrame>
        <p:nvGraphicFramePr>
          <p:cNvPr id="10" name="Content Placeholder 9">
            <a:extLst>
              <a:ext uri="{FF2B5EF4-FFF2-40B4-BE49-F238E27FC236}">
                <a16:creationId xmlns:a16="http://schemas.microsoft.com/office/drawing/2014/main" id="{CF424D11-7AB2-409D-A9DD-F22641795971}"/>
              </a:ext>
            </a:extLst>
          </p:cNvPr>
          <p:cNvGraphicFramePr>
            <a:graphicFrameLocks noGrp="1"/>
          </p:cNvGraphicFramePr>
          <p:nvPr>
            <p:ph idx="1"/>
            <p:extLst>
              <p:ext uri="{D42A27DB-BD31-4B8C-83A1-F6EECF244321}">
                <p14:modId xmlns:p14="http://schemas.microsoft.com/office/powerpoint/2010/main" val="2617512312"/>
              </p:ext>
            </p:extLst>
          </p:nvPr>
        </p:nvGraphicFramePr>
        <p:xfrm>
          <a:off x="83127" y="1536569"/>
          <a:ext cx="8977745" cy="4524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a:xfrm>
            <a:off x="6683917" y="6492875"/>
            <a:ext cx="2057400" cy="365125"/>
          </a:xfrm>
        </p:spPr>
        <p:txBody>
          <a:bodyPr/>
          <a:lstStyle/>
          <a:p>
            <a:fld id="{0EEB7D3C-0E4C-4373-9A34-E7674E85243A}" type="slidenum">
              <a:rPr lang="en-ZA" smtClean="0"/>
              <a:t>4</a:t>
            </a:fld>
            <a:endParaRPr lang="en-ZA" dirty="0"/>
          </a:p>
        </p:txBody>
      </p:sp>
    </p:spTree>
    <p:extLst>
      <p:ext uri="{BB962C8B-B14F-4D97-AF65-F5344CB8AC3E}">
        <p14:creationId xmlns:p14="http://schemas.microsoft.com/office/powerpoint/2010/main" val="142302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3200" b="1" dirty="0">
                <a:latin typeface="+mn-lt"/>
              </a:rPr>
              <a:t>Analysis of causal factors</a:t>
            </a:r>
            <a:endParaRPr lang="en-ZA" sz="3200" b="1" dirty="0">
              <a:latin typeface="+mn-lt"/>
            </a:endParaRPr>
          </a:p>
        </p:txBody>
      </p:sp>
      <p:sp>
        <p:nvSpPr>
          <p:cNvPr id="5" name="Slide Number Placeholder 4"/>
          <p:cNvSpPr>
            <a:spLocks noGrp="1"/>
          </p:cNvSpPr>
          <p:nvPr>
            <p:ph type="sldNum" sz="quarter" idx="12"/>
          </p:nvPr>
        </p:nvSpPr>
        <p:spPr/>
        <p:txBody>
          <a:bodyPr/>
          <a:lstStyle/>
          <a:p>
            <a:fld id="{0EEB7D3C-0E4C-4373-9A34-E7674E85243A}" type="slidenum">
              <a:rPr lang="en-ZA" smtClean="0"/>
              <a:t>5</a:t>
            </a:fld>
            <a:endParaRPr lang="en-ZA" dirty="0"/>
          </a:p>
        </p:txBody>
      </p:sp>
      <p:graphicFrame>
        <p:nvGraphicFramePr>
          <p:cNvPr id="6" name="Diagram 5">
            <a:extLst>
              <a:ext uri="{FF2B5EF4-FFF2-40B4-BE49-F238E27FC236}">
                <a16:creationId xmlns:a16="http://schemas.microsoft.com/office/drawing/2014/main" id="{6CF7ED07-2696-166C-F17C-0112398BB72F}"/>
              </a:ext>
            </a:extLst>
          </p:cNvPr>
          <p:cNvGraphicFramePr/>
          <p:nvPr>
            <p:extLst/>
          </p:nvPr>
        </p:nvGraphicFramePr>
        <p:xfrm>
          <a:off x="546755" y="1046375"/>
          <a:ext cx="8085810" cy="5579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1206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3200" b="1" dirty="0">
                <a:latin typeface="+mn-lt"/>
              </a:rPr>
              <a:t>Coordination and institutional arrangements</a:t>
            </a:r>
            <a:endParaRPr lang="en-ZA" sz="3200" b="1" dirty="0">
              <a:latin typeface="+mn-lt"/>
            </a:endParaRPr>
          </a:p>
        </p:txBody>
      </p:sp>
      <p:sp>
        <p:nvSpPr>
          <p:cNvPr id="3" name="Content Placeholder 2"/>
          <p:cNvSpPr>
            <a:spLocks noGrp="1"/>
          </p:cNvSpPr>
          <p:nvPr>
            <p:ph idx="1"/>
          </p:nvPr>
        </p:nvSpPr>
        <p:spPr>
          <a:xfrm>
            <a:off x="254000" y="880110"/>
            <a:ext cx="8659411" cy="1097279"/>
          </a:xfrm>
        </p:spPr>
        <p:txBody>
          <a:bodyPr>
            <a:normAutofit/>
          </a:bodyPr>
          <a:lstStyle/>
          <a:p>
            <a:pPr marL="0" indent="0">
              <a:lnSpc>
                <a:spcPct val="100000"/>
              </a:lnSpc>
              <a:spcBef>
                <a:spcPts val="0"/>
              </a:spcBef>
              <a:spcAft>
                <a:spcPts val="600"/>
              </a:spcAft>
              <a:buNone/>
            </a:pPr>
            <a:r>
              <a:rPr lang="en-US" sz="1800" dirty="0">
                <a:solidFill>
                  <a:schemeClr val="tx2">
                    <a:lumMod val="50000"/>
                  </a:schemeClr>
                </a:solidFill>
                <a:cs typeface="Calibri"/>
              </a:rPr>
              <a:t>Under the stewardship of the Minister of COGTA, relevant structures have been activated in terms of section 24(4) - (8) of the Act to provide an appropriate coordination mechanism for the overall nation response.</a:t>
            </a:r>
          </a:p>
        </p:txBody>
      </p:sp>
      <p:sp>
        <p:nvSpPr>
          <p:cNvPr id="5" name="Slide Number Placeholder 4"/>
          <p:cNvSpPr>
            <a:spLocks noGrp="1"/>
          </p:cNvSpPr>
          <p:nvPr>
            <p:ph type="sldNum" sz="quarter" idx="12"/>
          </p:nvPr>
        </p:nvSpPr>
        <p:spPr/>
        <p:txBody>
          <a:bodyPr/>
          <a:lstStyle/>
          <a:p>
            <a:fld id="{0EEB7D3C-0E4C-4373-9A34-E7674E85243A}" type="slidenum">
              <a:rPr lang="en-ZA" smtClean="0"/>
              <a:t>6</a:t>
            </a:fld>
            <a:endParaRPr lang="en-ZA" dirty="0"/>
          </a:p>
        </p:txBody>
      </p:sp>
      <p:graphicFrame>
        <p:nvGraphicFramePr>
          <p:cNvPr id="6" name="Diagram 5">
            <a:extLst>
              <a:ext uri="{FF2B5EF4-FFF2-40B4-BE49-F238E27FC236}">
                <a16:creationId xmlns:a16="http://schemas.microsoft.com/office/drawing/2014/main" id="{BC5C4CC7-B61E-4DE6-BEA9-ABDDEE11B5FB}"/>
              </a:ext>
            </a:extLst>
          </p:cNvPr>
          <p:cNvGraphicFramePr/>
          <p:nvPr>
            <p:extLst>
              <p:ext uri="{D42A27DB-BD31-4B8C-83A1-F6EECF244321}">
                <p14:modId xmlns:p14="http://schemas.microsoft.com/office/powerpoint/2010/main" val="135771064"/>
              </p:ext>
            </p:extLst>
          </p:nvPr>
        </p:nvGraphicFramePr>
        <p:xfrm>
          <a:off x="382847" y="1984576"/>
          <a:ext cx="8568976" cy="4744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4029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136524"/>
            <a:ext cx="8977745" cy="503549"/>
          </a:xfrm>
        </p:spPr>
        <p:txBody>
          <a:bodyPr anchor="ctr">
            <a:noAutofit/>
          </a:bodyPr>
          <a:lstStyle/>
          <a:p>
            <a:pPr algn="ctr"/>
            <a:r>
              <a:rPr lang="en-US" sz="2800" b="1" dirty="0">
                <a:latin typeface="+mn-lt"/>
              </a:rPr>
              <a:t>Government disaster response and recovery approach</a:t>
            </a:r>
            <a:endParaRPr lang="en-ZA" sz="2800" b="1" dirty="0">
              <a:latin typeface="+mn-lt"/>
            </a:endParaRPr>
          </a:p>
        </p:txBody>
      </p:sp>
      <p:sp>
        <p:nvSpPr>
          <p:cNvPr id="3" name="Content Placeholder 2"/>
          <p:cNvSpPr>
            <a:spLocks noGrp="1"/>
          </p:cNvSpPr>
          <p:nvPr>
            <p:ph idx="1"/>
          </p:nvPr>
        </p:nvSpPr>
        <p:spPr>
          <a:xfrm>
            <a:off x="242293" y="1074420"/>
            <a:ext cx="8659411" cy="1097279"/>
          </a:xfrm>
        </p:spPr>
        <p:txBody>
          <a:bodyPr>
            <a:normAutofit/>
          </a:bodyPr>
          <a:lstStyle/>
          <a:p>
            <a:pPr marL="0" indent="0">
              <a:lnSpc>
                <a:spcPct val="100000"/>
              </a:lnSpc>
              <a:spcBef>
                <a:spcPts val="0"/>
              </a:spcBef>
              <a:spcAft>
                <a:spcPts val="600"/>
              </a:spcAft>
              <a:buNone/>
            </a:pPr>
            <a:r>
              <a:rPr lang="en-US" sz="2000" dirty="0">
                <a:solidFill>
                  <a:schemeClr val="tx2">
                    <a:lumMod val="50000"/>
                  </a:schemeClr>
                </a:solidFill>
                <a:cs typeface="Calibri"/>
              </a:rPr>
              <a:t>The President announce the three-phased approach to the overall government response and recovery, under which all interventions are to be coordinated:</a:t>
            </a:r>
          </a:p>
          <a:p>
            <a:pPr marL="0" indent="0">
              <a:lnSpc>
                <a:spcPct val="100000"/>
              </a:lnSpc>
              <a:spcBef>
                <a:spcPts val="0"/>
              </a:spcBef>
              <a:spcAft>
                <a:spcPts val="600"/>
              </a:spcAft>
              <a:buNone/>
            </a:pPr>
            <a:endParaRPr lang="en-US" sz="2000" dirty="0">
              <a:solidFill>
                <a:schemeClr val="tx2">
                  <a:lumMod val="50000"/>
                </a:schemeClr>
              </a:solidFill>
              <a:cs typeface="Calibri"/>
            </a:endParaRPr>
          </a:p>
        </p:txBody>
      </p:sp>
      <p:sp>
        <p:nvSpPr>
          <p:cNvPr id="5" name="Slide Number Placeholder 4"/>
          <p:cNvSpPr>
            <a:spLocks noGrp="1"/>
          </p:cNvSpPr>
          <p:nvPr>
            <p:ph type="sldNum" sz="quarter" idx="12"/>
          </p:nvPr>
        </p:nvSpPr>
        <p:spPr/>
        <p:txBody>
          <a:bodyPr/>
          <a:lstStyle/>
          <a:p>
            <a:fld id="{0EEB7D3C-0E4C-4373-9A34-E7674E85243A}" type="slidenum">
              <a:rPr lang="en-ZA" smtClean="0"/>
              <a:t>7</a:t>
            </a:fld>
            <a:endParaRPr lang="en-ZA" dirty="0"/>
          </a:p>
        </p:txBody>
      </p:sp>
      <p:graphicFrame>
        <p:nvGraphicFramePr>
          <p:cNvPr id="2" name="Diagram 1">
            <a:extLst>
              <a:ext uri="{FF2B5EF4-FFF2-40B4-BE49-F238E27FC236}">
                <a16:creationId xmlns:a16="http://schemas.microsoft.com/office/drawing/2014/main" id="{00914E5C-85E9-41F1-9DDF-6370581F9383}"/>
              </a:ext>
            </a:extLst>
          </p:cNvPr>
          <p:cNvGraphicFramePr/>
          <p:nvPr>
            <p:extLst>
              <p:ext uri="{D42A27DB-BD31-4B8C-83A1-F6EECF244321}">
                <p14:modId xmlns:p14="http://schemas.microsoft.com/office/powerpoint/2010/main" val="3788551546"/>
              </p:ext>
            </p:extLst>
          </p:nvPr>
        </p:nvGraphicFramePr>
        <p:xfrm>
          <a:off x="242293" y="2204227"/>
          <a:ext cx="8659411" cy="1840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1997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3200" b="1" dirty="0">
                <a:latin typeface="+mn-lt"/>
              </a:rPr>
              <a:t>Key interventions (1)</a:t>
            </a:r>
            <a:endParaRPr lang="en-ZA" sz="3200" b="1" dirty="0">
              <a:latin typeface="+mn-lt"/>
            </a:endParaRPr>
          </a:p>
        </p:txBody>
      </p:sp>
      <p:sp>
        <p:nvSpPr>
          <p:cNvPr id="3" name="Content Placeholder 2"/>
          <p:cNvSpPr>
            <a:spLocks noGrp="1"/>
          </p:cNvSpPr>
          <p:nvPr>
            <p:ph idx="1"/>
          </p:nvPr>
        </p:nvSpPr>
        <p:spPr>
          <a:xfrm>
            <a:off x="264633" y="1005084"/>
            <a:ext cx="8659411" cy="5716392"/>
          </a:xfrm>
        </p:spPr>
        <p:txBody>
          <a:bodyPr>
            <a:noAutofit/>
          </a:bodyPr>
          <a:lstStyle/>
          <a:p>
            <a:pPr>
              <a:lnSpc>
                <a:spcPct val="100000"/>
              </a:lnSpc>
              <a:spcBef>
                <a:spcPts val="0"/>
              </a:spcBef>
              <a:spcAft>
                <a:spcPts val="600"/>
              </a:spcAft>
            </a:pPr>
            <a:r>
              <a:rPr lang="en-US" sz="1800" b="1" dirty="0">
                <a:solidFill>
                  <a:schemeClr val="tx2">
                    <a:lumMod val="50000"/>
                  </a:schemeClr>
                </a:solidFill>
                <a:cs typeface="Calibri"/>
              </a:rPr>
              <a:t>Immediate intervention</a:t>
            </a:r>
          </a:p>
          <a:p>
            <a:pPr lvl="1">
              <a:lnSpc>
                <a:spcPct val="100000"/>
              </a:lnSpc>
              <a:spcBef>
                <a:spcPts val="0"/>
              </a:spcBef>
              <a:spcAft>
                <a:spcPts val="600"/>
              </a:spcAft>
            </a:pPr>
            <a:r>
              <a:rPr lang="en-US" sz="1800" dirty="0">
                <a:solidFill>
                  <a:schemeClr val="tx2">
                    <a:lumMod val="50000"/>
                  </a:schemeClr>
                </a:solidFill>
                <a:cs typeface="Calibri"/>
              </a:rPr>
              <a:t>Search and rescue/ recovery </a:t>
            </a:r>
          </a:p>
          <a:p>
            <a:pPr>
              <a:lnSpc>
                <a:spcPct val="100000"/>
              </a:lnSpc>
              <a:spcBef>
                <a:spcPts val="0"/>
              </a:spcBef>
              <a:spcAft>
                <a:spcPts val="600"/>
              </a:spcAft>
            </a:pPr>
            <a:r>
              <a:rPr lang="en-US" sz="1800" b="1" dirty="0">
                <a:solidFill>
                  <a:schemeClr val="tx2">
                    <a:lumMod val="50000"/>
                  </a:schemeClr>
                </a:solidFill>
                <a:cs typeface="Calibri"/>
              </a:rPr>
              <a:t>Water and sanitation </a:t>
            </a:r>
          </a:p>
          <a:p>
            <a:pPr lvl="1">
              <a:lnSpc>
                <a:spcPct val="100000"/>
              </a:lnSpc>
              <a:spcBef>
                <a:spcPts val="0"/>
              </a:spcBef>
              <a:spcAft>
                <a:spcPts val="600"/>
              </a:spcAft>
            </a:pPr>
            <a:r>
              <a:rPr lang="en-US" sz="1800" dirty="0">
                <a:solidFill>
                  <a:schemeClr val="tx2">
                    <a:lumMod val="50000"/>
                  </a:schemeClr>
                </a:solidFill>
                <a:cs typeface="Calibri"/>
              </a:rPr>
              <a:t>Restoration of water to communities and key facilities incl. bulk water, distribution network, pump stations, water tankers</a:t>
            </a:r>
          </a:p>
          <a:p>
            <a:pPr>
              <a:lnSpc>
                <a:spcPct val="100000"/>
              </a:lnSpc>
              <a:spcBef>
                <a:spcPts val="0"/>
              </a:spcBef>
              <a:spcAft>
                <a:spcPts val="600"/>
              </a:spcAft>
            </a:pPr>
            <a:r>
              <a:rPr lang="en-US" sz="1800" b="1" dirty="0">
                <a:solidFill>
                  <a:schemeClr val="tx2">
                    <a:lumMod val="50000"/>
                  </a:schemeClr>
                </a:solidFill>
                <a:cs typeface="Calibri"/>
              </a:rPr>
              <a:t>Roads and bridges</a:t>
            </a:r>
          </a:p>
          <a:p>
            <a:pPr lvl="1">
              <a:lnSpc>
                <a:spcPct val="100000"/>
              </a:lnSpc>
              <a:spcBef>
                <a:spcPts val="0"/>
              </a:spcBef>
              <a:spcAft>
                <a:spcPts val="600"/>
              </a:spcAft>
            </a:pPr>
            <a:r>
              <a:rPr lang="en-US" sz="1800" dirty="0">
                <a:solidFill>
                  <a:schemeClr val="tx2">
                    <a:lumMod val="50000"/>
                  </a:schemeClr>
                </a:solidFill>
                <a:cs typeface="Calibri"/>
              </a:rPr>
              <a:t>Urgent repairs, removal of debris to restore road network</a:t>
            </a:r>
          </a:p>
          <a:p>
            <a:pPr lvl="1">
              <a:lnSpc>
                <a:spcPct val="100000"/>
              </a:lnSpc>
              <a:spcBef>
                <a:spcPts val="0"/>
              </a:spcBef>
              <a:spcAft>
                <a:spcPts val="600"/>
              </a:spcAft>
            </a:pPr>
            <a:r>
              <a:rPr lang="en-US" sz="1800" dirty="0">
                <a:solidFill>
                  <a:schemeClr val="tx2">
                    <a:lumMod val="50000"/>
                  </a:schemeClr>
                </a:solidFill>
                <a:cs typeface="Calibri"/>
              </a:rPr>
              <a:t>Infrastructure projects </a:t>
            </a:r>
          </a:p>
          <a:p>
            <a:pPr>
              <a:lnSpc>
                <a:spcPct val="100000"/>
              </a:lnSpc>
              <a:spcBef>
                <a:spcPts val="0"/>
              </a:spcBef>
              <a:spcAft>
                <a:spcPts val="600"/>
              </a:spcAft>
            </a:pPr>
            <a:r>
              <a:rPr lang="en-US" sz="1800" b="1" dirty="0">
                <a:solidFill>
                  <a:schemeClr val="tx2">
                    <a:lumMod val="50000"/>
                  </a:schemeClr>
                </a:solidFill>
                <a:cs typeface="Calibri"/>
              </a:rPr>
              <a:t>Other public infrastructure</a:t>
            </a:r>
          </a:p>
          <a:p>
            <a:pPr lvl="1">
              <a:lnSpc>
                <a:spcPct val="100000"/>
              </a:lnSpc>
              <a:spcBef>
                <a:spcPts val="0"/>
              </a:spcBef>
              <a:spcAft>
                <a:spcPts val="600"/>
              </a:spcAft>
            </a:pPr>
            <a:r>
              <a:rPr lang="en-US" sz="1800" dirty="0">
                <a:solidFill>
                  <a:schemeClr val="tx2">
                    <a:lumMod val="50000"/>
                  </a:schemeClr>
                </a:solidFill>
                <a:cs typeface="Calibri"/>
              </a:rPr>
              <a:t>Assessment of damage and processes to repair public infrastructure </a:t>
            </a:r>
          </a:p>
          <a:p>
            <a:pPr>
              <a:lnSpc>
                <a:spcPct val="100000"/>
              </a:lnSpc>
              <a:spcBef>
                <a:spcPts val="0"/>
              </a:spcBef>
              <a:spcAft>
                <a:spcPts val="600"/>
              </a:spcAft>
            </a:pPr>
            <a:r>
              <a:rPr lang="en-US" sz="1800" b="1" dirty="0">
                <a:solidFill>
                  <a:schemeClr val="tx2">
                    <a:lumMod val="50000"/>
                  </a:schemeClr>
                </a:solidFill>
                <a:cs typeface="Calibri"/>
              </a:rPr>
              <a:t>Human Settlement</a:t>
            </a:r>
            <a:r>
              <a:rPr lang="en-US" sz="1800" dirty="0">
                <a:solidFill>
                  <a:schemeClr val="tx2">
                    <a:lumMod val="50000"/>
                  </a:schemeClr>
                </a:solidFill>
                <a:cs typeface="Calibri"/>
              </a:rPr>
              <a:t> </a:t>
            </a:r>
          </a:p>
          <a:p>
            <a:pPr lvl="1">
              <a:lnSpc>
                <a:spcPct val="100000"/>
              </a:lnSpc>
              <a:spcBef>
                <a:spcPts val="0"/>
              </a:spcBef>
              <a:spcAft>
                <a:spcPts val="600"/>
              </a:spcAft>
            </a:pPr>
            <a:r>
              <a:rPr lang="en-US" sz="1800" dirty="0">
                <a:solidFill>
                  <a:schemeClr val="tx2">
                    <a:lumMod val="50000"/>
                  </a:schemeClr>
                </a:solidFill>
                <a:cs typeface="Calibri"/>
              </a:rPr>
              <a:t>Temporary and more permanent shelter/ relocation</a:t>
            </a:r>
          </a:p>
          <a:p>
            <a:pPr lvl="1">
              <a:lnSpc>
                <a:spcPct val="100000"/>
              </a:lnSpc>
              <a:spcBef>
                <a:spcPts val="0"/>
              </a:spcBef>
              <a:spcAft>
                <a:spcPts val="600"/>
              </a:spcAft>
            </a:pPr>
            <a:r>
              <a:rPr lang="en-US" sz="1800" dirty="0">
                <a:solidFill>
                  <a:schemeClr val="tx2">
                    <a:lumMod val="50000"/>
                  </a:schemeClr>
                </a:solidFill>
                <a:cs typeface="Calibri"/>
              </a:rPr>
              <a:t>Replacement of destroyed houses</a:t>
            </a:r>
          </a:p>
          <a:p>
            <a:pPr lvl="1">
              <a:lnSpc>
                <a:spcPct val="100000"/>
              </a:lnSpc>
              <a:spcBef>
                <a:spcPts val="0"/>
              </a:spcBef>
              <a:spcAft>
                <a:spcPts val="600"/>
              </a:spcAft>
            </a:pPr>
            <a:r>
              <a:rPr lang="en-US" sz="1800" dirty="0">
                <a:solidFill>
                  <a:schemeClr val="tx2">
                    <a:lumMod val="50000"/>
                  </a:schemeClr>
                </a:solidFill>
                <a:cs typeface="Calibri"/>
              </a:rPr>
              <a:t>Financial assistance to households to repair damaged houses</a:t>
            </a:r>
          </a:p>
          <a:p>
            <a:pPr lvl="1">
              <a:lnSpc>
                <a:spcPct val="100000"/>
              </a:lnSpc>
              <a:spcBef>
                <a:spcPts val="0"/>
              </a:spcBef>
              <a:spcAft>
                <a:spcPts val="600"/>
              </a:spcAft>
            </a:pPr>
            <a:r>
              <a:rPr lang="en-US" sz="1800" dirty="0">
                <a:solidFill>
                  <a:schemeClr val="tx2">
                    <a:lumMod val="50000"/>
                  </a:schemeClr>
                </a:solidFill>
                <a:cs typeface="Calibri"/>
              </a:rPr>
              <a:t>Identification of state land for resettlement </a:t>
            </a:r>
          </a:p>
        </p:txBody>
      </p:sp>
      <p:sp>
        <p:nvSpPr>
          <p:cNvPr id="5" name="Slide Number Placeholder 4"/>
          <p:cNvSpPr>
            <a:spLocks noGrp="1"/>
          </p:cNvSpPr>
          <p:nvPr>
            <p:ph type="sldNum" sz="quarter" idx="12"/>
          </p:nvPr>
        </p:nvSpPr>
        <p:spPr/>
        <p:txBody>
          <a:bodyPr/>
          <a:lstStyle/>
          <a:p>
            <a:fld id="{0EEB7D3C-0E4C-4373-9A34-E7674E85243A}" type="slidenum">
              <a:rPr lang="en-ZA" smtClean="0"/>
              <a:t>8</a:t>
            </a:fld>
            <a:endParaRPr lang="en-ZA" dirty="0"/>
          </a:p>
        </p:txBody>
      </p:sp>
    </p:spTree>
    <p:extLst>
      <p:ext uri="{BB962C8B-B14F-4D97-AF65-F5344CB8AC3E}">
        <p14:creationId xmlns:p14="http://schemas.microsoft.com/office/powerpoint/2010/main" val="3873994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127" y="232217"/>
            <a:ext cx="8977745" cy="503549"/>
          </a:xfrm>
        </p:spPr>
        <p:txBody>
          <a:bodyPr anchor="ctr">
            <a:noAutofit/>
          </a:bodyPr>
          <a:lstStyle/>
          <a:p>
            <a:pPr algn="ctr"/>
            <a:r>
              <a:rPr lang="en-US" sz="3200" b="1" dirty="0">
                <a:latin typeface="+mn-lt"/>
              </a:rPr>
              <a:t>Key interventions (2)</a:t>
            </a:r>
            <a:endParaRPr lang="en-ZA" sz="3200" b="1" dirty="0">
              <a:latin typeface="+mn-lt"/>
            </a:endParaRPr>
          </a:p>
        </p:txBody>
      </p:sp>
      <p:sp>
        <p:nvSpPr>
          <p:cNvPr id="3" name="Content Placeholder 2"/>
          <p:cNvSpPr>
            <a:spLocks noGrp="1"/>
          </p:cNvSpPr>
          <p:nvPr>
            <p:ph idx="1"/>
          </p:nvPr>
        </p:nvSpPr>
        <p:spPr>
          <a:xfrm>
            <a:off x="254000" y="1005084"/>
            <a:ext cx="8659411" cy="5716392"/>
          </a:xfrm>
        </p:spPr>
        <p:txBody>
          <a:bodyPr>
            <a:noAutofit/>
          </a:bodyPr>
          <a:lstStyle/>
          <a:p>
            <a:pPr>
              <a:lnSpc>
                <a:spcPct val="100000"/>
              </a:lnSpc>
              <a:spcBef>
                <a:spcPts val="0"/>
              </a:spcBef>
              <a:spcAft>
                <a:spcPts val="600"/>
              </a:spcAft>
            </a:pPr>
            <a:r>
              <a:rPr lang="en-US" sz="1800" b="1" dirty="0">
                <a:solidFill>
                  <a:schemeClr val="tx2">
                    <a:lumMod val="50000"/>
                  </a:schemeClr>
                </a:solidFill>
                <a:cs typeface="Calibri"/>
              </a:rPr>
              <a:t>Social development</a:t>
            </a:r>
          </a:p>
          <a:p>
            <a:pPr lvl="1">
              <a:lnSpc>
                <a:spcPct val="100000"/>
              </a:lnSpc>
              <a:spcBef>
                <a:spcPts val="0"/>
              </a:spcBef>
              <a:spcAft>
                <a:spcPts val="600"/>
              </a:spcAft>
            </a:pPr>
            <a:r>
              <a:rPr lang="en-US" sz="1800" dirty="0">
                <a:solidFill>
                  <a:schemeClr val="tx2">
                    <a:lumMod val="50000"/>
                  </a:schemeClr>
                </a:solidFill>
                <a:cs typeface="Calibri"/>
              </a:rPr>
              <a:t>Food parcels </a:t>
            </a:r>
          </a:p>
          <a:p>
            <a:pPr lvl="1">
              <a:lnSpc>
                <a:spcPct val="100000"/>
              </a:lnSpc>
              <a:spcBef>
                <a:spcPts val="0"/>
              </a:spcBef>
              <a:spcAft>
                <a:spcPts val="600"/>
              </a:spcAft>
            </a:pPr>
            <a:r>
              <a:rPr lang="en-US" sz="1800" dirty="0">
                <a:solidFill>
                  <a:schemeClr val="tx2">
                    <a:lumMod val="50000"/>
                  </a:schemeClr>
                </a:solidFill>
                <a:cs typeface="Calibri"/>
              </a:rPr>
              <a:t>Temporary shelter, blankets, clothing and other basic needs including sanitary towels etc. </a:t>
            </a:r>
          </a:p>
          <a:p>
            <a:pPr lvl="1">
              <a:lnSpc>
                <a:spcPct val="100000"/>
              </a:lnSpc>
              <a:spcBef>
                <a:spcPts val="0"/>
              </a:spcBef>
              <a:spcAft>
                <a:spcPts val="600"/>
              </a:spcAft>
            </a:pPr>
            <a:r>
              <a:rPr lang="en-US" sz="1800" dirty="0">
                <a:solidFill>
                  <a:schemeClr val="tx2">
                    <a:lumMod val="50000"/>
                  </a:schemeClr>
                </a:solidFill>
                <a:cs typeface="Calibri"/>
              </a:rPr>
              <a:t>Burial support incl. SASSA funding</a:t>
            </a:r>
          </a:p>
          <a:p>
            <a:pPr lvl="1">
              <a:lnSpc>
                <a:spcPct val="100000"/>
              </a:lnSpc>
              <a:spcBef>
                <a:spcPts val="0"/>
              </a:spcBef>
              <a:spcAft>
                <a:spcPts val="600"/>
              </a:spcAft>
            </a:pPr>
            <a:r>
              <a:rPr lang="en-US" sz="1800" dirty="0">
                <a:solidFill>
                  <a:schemeClr val="tx2">
                    <a:lumMod val="50000"/>
                  </a:schemeClr>
                </a:solidFill>
                <a:cs typeface="Calibri"/>
              </a:rPr>
              <a:t>Psycho-social support and post-traumatic distress</a:t>
            </a:r>
          </a:p>
          <a:p>
            <a:pPr>
              <a:lnSpc>
                <a:spcPct val="100000"/>
              </a:lnSpc>
              <a:spcBef>
                <a:spcPts val="0"/>
              </a:spcBef>
              <a:spcAft>
                <a:spcPts val="600"/>
              </a:spcAft>
            </a:pPr>
            <a:r>
              <a:rPr lang="en-US" sz="1800" b="1" dirty="0">
                <a:solidFill>
                  <a:schemeClr val="tx2">
                    <a:lumMod val="50000"/>
                  </a:schemeClr>
                </a:solidFill>
                <a:cs typeface="Calibri"/>
              </a:rPr>
              <a:t>Education</a:t>
            </a:r>
          </a:p>
          <a:p>
            <a:pPr lvl="1">
              <a:lnSpc>
                <a:spcPct val="100000"/>
              </a:lnSpc>
              <a:spcBef>
                <a:spcPts val="0"/>
              </a:spcBef>
              <a:spcAft>
                <a:spcPts val="600"/>
              </a:spcAft>
            </a:pPr>
            <a:r>
              <a:rPr lang="en-US" sz="1800" dirty="0">
                <a:solidFill>
                  <a:schemeClr val="tx2">
                    <a:lumMod val="50000"/>
                  </a:schemeClr>
                </a:solidFill>
                <a:cs typeface="Calibri"/>
              </a:rPr>
              <a:t>Functionality of schools affected)/ provision of mobile classrooms/ cleaning/ repairs</a:t>
            </a:r>
          </a:p>
          <a:p>
            <a:pPr>
              <a:lnSpc>
                <a:spcPct val="100000"/>
              </a:lnSpc>
              <a:spcBef>
                <a:spcPts val="0"/>
              </a:spcBef>
              <a:spcAft>
                <a:spcPts val="600"/>
              </a:spcAft>
            </a:pPr>
            <a:r>
              <a:rPr lang="en-US" sz="1800" b="1" dirty="0">
                <a:solidFill>
                  <a:schemeClr val="tx2">
                    <a:lumMod val="50000"/>
                  </a:schemeClr>
                </a:solidFill>
                <a:cs typeface="Calibri"/>
              </a:rPr>
              <a:t>Health</a:t>
            </a:r>
          </a:p>
          <a:p>
            <a:pPr lvl="1">
              <a:lnSpc>
                <a:spcPct val="100000"/>
              </a:lnSpc>
              <a:spcBef>
                <a:spcPts val="0"/>
              </a:spcBef>
              <a:spcAft>
                <a:spcPts val="600"/>
              </a:spcAft>
            </a:pPr>
            <a:r>
              <a:rPr lang="en-US" sz="1800" dirty="0">
                <a:solidFill>
                  <a:schemeClr val="tx2">
                    <a:lumMod val="50000"/>
                  </a:schemeClr>
                </a:solidFill>
                <a:cs typeface="Calibri"/>
              </a:rPr>
              <a:t>Public health awareness on water-borne diseases</a:t>
            </a:r>
          </a:p>
          <a:p>
            <a:pPr lvl="1">
              <a:lnSpc>
                <a:spcPct val="100000"/>
              </a:lnSpc>
              <a:spcBef>
                <a:spcPts val="0"/>
              </a:spcBef>
              <a:spcAft>
                <a:spcPts val="600"/>
              </a:spcAft>
            </a:pPr>
            <a:r>
              <a:rPr lang="en-US" sz="1800" dirty="0">
                <a:solidFill>
                  <a:schemeClr val="tx2">
                    <a:lumMod val="50000"/>
                  </a:schemeClr>
                </a:solidFill>
                <a:cs typeface="Calibri"/>
              </a:rPr>
              <a:t>Temporary or mobile clinics/ access to chronic medications</a:t>
            </a:r>
          </a:p>
          <a:p>
            <a:pPr lvl="1">
              <a:lnSpc>
                <a:spcPct val="100000"/>
              </a:lnSpc>
              <a:spcBef>
                <a:spcPts val="0"/>
              </a:spcBef>
              <a:spcAft>
                <a:spcPts val="600"/>
              </a:spcAft>
            </a:pPr>
            <a:r>
              <a:rPr lang="en-US" sz="1800" dirty="0">
                <a:solidFill>
                  <a:schemeClr val="tx2">
                    <a:lumMod val="50000"/>
                  </a:schemeClr>
                </a:solidFill>
                <a:cs typeface="Calibri"/>
              </a:rPr>
              <a:t>Post-mortems</a:t>
            </a:r>
          </a:p>
          <a:p>
            <a:pPr>
              <a:lnSpc>
                <a:spcPct val="100000"/>
              </a:lnSpc>
              <a:spcBef>
                <a:spcPts val="0"/>
              </a:spcBef>
              <a:spcAft>
                <a:spcPts val="600"/>
              </a:spcAft>
            </a:pPr>
            <a:r>
              <a:rPr lang="en-US" sz="1800" b="1" dirty="0">
                <a:solidFill>
                  <a:schemeClr val="tx2">
                    <a:lumMod val="50000"/>
                  </a:schemeClr>
                </a:solidFill>
                <a:cs typeface="Calibri"/>
              </a:rPr>
              <a:t>Home Affairs</a:t>
            </a:r>
          </a:p>
          <a:p>
            <a:pPr lvl="1">
              <a:lnSpc>
                <a:spcPct val="100000"/>
              </a:lnSpc>
              <a:spcBef>
                <a:spcPts val="0"/>
              </a:spcBef>
              <a:spcAft>
                <a:spcPts val="600"/>
              </a:spcAft>
            </a:pPr>
            <a:r>
              <a:rPr lang="en-US" sz="1800" dirty="0">
                <a:solidFill>
                  <a:schemeClr val="tx2">
                    <a:lumMod val="50000"/>
                  </a:schemeClr>
                </a:solidFill>
                <a:cs typeface="Calibri"/>
              </a:rPr>
              <a:t>Assistance with death certificates and other needs</a:t>
            </a:r>
          </a:p>
          <a:p>
            <a:pPr lvl="1">
              <a:lnSpc>
                <a:spcPct val="100000"/>
              </a:lnSpc>
              <a:spcBef>
                <a:spcPts val="0"/>
              </a:spcBef>
              <a:spcAft>
                <a:spcPts val="600"/>
              </a:spcAft>
            </a:pPr>
            <a:r>
              <a:rPr lang="en-US" sz="1800" dirty="0">
                <a:solidFill>
                  <a:schemeClr val="tx2">
                    <a:lumMod val="50000"/>
                  </a:schemeClr>
                </a:solidFill>
                <a:cs typeface="Calibri"/>
              </a:rPr>
              <a:t>Mobile services to improve access to services</a:t>
            </a:r>
          </a:p>
          <a:p>
            <a:pPr lvl="1">
              <a:lnSpc>
                <a:spcPct val="100000"/>
              </a:lnSpc>
              <a:spcBef>
                <a:spcPts val="0"/>
              </a:spcBef>
              <a:spcAft>
                <a:spcPts val="600"/>
              </a:spcAft>
            </a:pPr>
            <a:endParaRPr lang="en-US" sz="1800" dirty="0">
              <a:solidFill>
                <a:schemeClr val="tx2">
                  <a:lumMod val="50000"/>
                </a:schemeClr>
              </a:solidFill>
              <a:cs typeface="Calibri"/>
            </a:endParaRPr>
          </a:p>
        </p:txBody>
      </p:sp>
      <p:sp>
        <p:nvSpPr>
          <p:cNvPr id="5" name="Slide Number Placeholder 4"/>
          <p:cNvSpPr>
            <a:spLocks noGrp="1"/>
          </p:cNvSpPr>
          <p:nvPr>
            <p:ph type="sldNum" sz="quarter" idx="12"/>
          </p:nvPr>
        </p:nvSpPr>
        <p:spPr/>
        <p:txBody>
          <a:bodyPr/>
          <a:lstStyle/>
          <a:p>
            <a:fld id="{0EEB7D3C-0E4C-4373-9A34-E7674E85243A}" type="slidenum">
              <a:rPr lang="en-ZA" smtClean="0"/>
              <a:t>9</a:t>
            </a:fld>
            <a:endParaRPr lang="en-ZA" dirty="0"/>
          </a:p>
        </p:txBody>
      </p:sp>
    </p:spTree>
    <p:extLst>
      <p:ext uri="{BB962C8B-B14F-4D97-AF65-F5344CB8AC3E}">
        <p14:creationId xmlns:p14="http://schemas.microsoft.com/office/powerpoint/2010/main" val="6609431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19884</TotalTime>
  <Words>5489</Words>
  <Application>Microsoft Office PowerPoint</Application>
  <PresentationFormat>On-screen Show (4:3)</PresentationFormat>
  <Paragraphs>497</Paragraphs>
  <Slides>35</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Calibri Light</vt:lpstr>
      <vt:lpstr>Courier New</vt:lpstr>
      <vt:lpstr>Times New Roman</vt:lpstr>
      <vt:lpstr>Wingdings</vt:lpstr>
      <vt:lpstr>Office Theme</vt:lpstr>
      <vt:lpstr>Planning, Monitoring and Evaluation:  Initial overview of government’s immediate response to the recent flood disaster</vt:lpstr>
      <vt:lpstr>Background in brief</vt:lpstr>
      <vt:lpstr>Background and Context</vt:lpstr>
      <vt:lpstr>Background and context (2)</vt:lpstr>
      <vt:lpstr>Analysis of causal factors</vt:lpstr>
      <vt:lpstr>Coordination and institutional arrangements</vt:lpstr>
      <vt:lpstr>Government disaster response and recovery approach</vt:lpstr>
      <vt:lpstr>Key interventions (1)</vt:lpstr>
      <vt:lpstr>Key interventions (2)</vt:lpstr>
      <vt:lpstr>Key interventions (3)</vt:lpstr>
      <vt:lpstr>Contribution of the Department of DPME to the flood disaster management efforts</vt:lpstr>
      <vt:lpstr>DPME role</vt:lpstr>
      <vt:lpstr>The DPME role is various coordination structures</vt:lpstr>
      <vt:lpstr>Planning, budgeting and funding</vt:lpstr>
      <vt:lpstr>Planning, budgeting and funding</vt:lpstr>
      <vt:lpstr>Planning and budgeting</vt:lpstr>
      <vt:lpstr>Planning and budgeting</vt:lpstr>
      <vt:lpstr>Key planning issues</vt:lpstr>
      <vt:lpstr>Key planning issues</vt:lpstr>
      <vt:lpstr>Planning: Revision and Re-tabling of 2022/23 APPs</vt:lpstr>
      <vt:lpstr>Planning: Revision and Re-tabling of 2022/23 APPs</vt:lpstr>
      <vt:lpstr>Planning: Revision and Re-tabling of 2022/23 APPs</vt:lpstr>
      <vt:lpstr>Planning: Revision and Re-tabling of 2022/23 APPs</vt:lpstr>
      <vt:lpstr>Budget Prioritisation Framework 2023</vt:lpstr>
      <vt:lpstr>Monitoring and evaluation systems</vt:lpstr>
      <vt:lpstr>Monitoring and evaluation system</vt:lpstr>
      <vt:lpstr>Applying the Results Chain to unpack the interventions</vt:lpstr>
      <vt:lpstr>Update on development of integrated data systems</vt:lpstr>
      <vt:lpstr>M&amp;E systems: Frontline monitoring, citizen feedback and research</vt:lpstr>
      <vt:lpstr>Minister’s KZN visit on 5 May 2022</vt:lpstr>
      <vt:lpstr>Outcomes of the Minister’s KZN visit on 5 May 2022</vt:lpstr>
      <vt:lpstr>Outcome of Minister’s KZN visit of 05 May 2022:  Infrastructure</vt:lpstr>
      <vt:lpstr>Outcome of Minister’s KZN visit of 05 May 2022:  Recommendations on Infrastructure</vt:lpstr>
      <vt:lpstr>Deputy Minister Kekana visit to North West (24 May 2022)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and review of the MTSF 2019-2024</dc:title>
  <dc:creator>Lindsay Martin</dc:creator>
  <cp:lastModifiedBy>Sibongile Maputi</cp:lastModifiedBy>
  <cp:revision>1142</cp:revision>
  <dcterms:created xsi:type="dcterms:W3CDTF">2020-09-20T09:47:54Z</dcterms:created>
  <dcterms:modified xsi:type="dcterms:W3CDTF">2022-05-23T07:32:14Z</dcterms:modified>
</cp:coreProperties>
</file>